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28"/>
  </p:notesMasterIdLst>
  <p:sldIdLst>
    <p:sldId id="303" r:id="rId2"/>
    <p:sldId id="300" r:id="rId3"/>
    <p:sldId id="302" r:id="rId4"/>
    <p:sldId id="2134961070" r:id="rId5"/>
    <p:sldId id="310" r:id="rId6"/>
    <p:sldId id="307" r:id="rId7"/>
    <p:sldId id="2134961076" r:id="rId8"/>
    <p:sldId id="324" r:id="rId9"/>
    <p:sldId id="2134961077" r:id="rId10"/>
    <p:sldId id="2134961047" r:id="rId11"/>
    <p:sldId id="2134961061" r:id="rId12"/>
    <p:sldId id="2134961062" r:id="rId13"/>
    <p:sldId id="2134961054" r:id="rId14"/>
    <p:sldId id="2134961050" r:id="rId15"/>
    <p:sldId id="2134961074" r:id="rId16"/>
    <p:sldId id="2134961051" r:id="rId17"/>
    <p:sldId id="2134961072" r:id="rId18"/>
    <p:sldId id="2134961073" r:id="rId19"/>
    <p:sldId id="2134961045" r:id="rId20"/>
    <p:sldId id="2134961058" r:id="rId21"/>
    <p:sldId id="2134961056" r:id="rId22"/>
    <p:sldId id="2134961068" r:id="rId23"/>
    <p:sldId id="7364" r:id="rId24"/>
    <p:sldId id="2134961069" r:id="rId25"/>
    <p:sldId id="2134961075" r:id="rId26"/>
    <p:sldId id="320" r:id="rId27"/>
  </p:sldIdLst>
  <p:sldSz cx="9144000" cy="5143500" type="screen16x9"/>
  <p:notesSz cx="6858000" cy="9144000"/>
  <p:defaultTextStyle>
    <a:defPPr>
      <a:defRPr lang="en-US"/>
    </a:defPPr>
    <a:lvl1pPr marL="0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FD8408-E844-6397-6E6B-B7F3EC5F1E14}" name="Lindsay Kehoe" initials="LK" userId="Anonymous_Lindsay Kehoe" providerId="None"/>
  <p188:author id="{BA633798-748D-2364-08B2-86D9B8AA0676}" name="Sally Okun" initials="SO" userId="5ca3e9cbbbad663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Kehoe" initials="LK" lastIdx="9" clrIdx="0"/>
  <p:cmAuthor id="2" name="Noel Betty Benedett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268"/>
    <a:srgbClr val="101D61"/>
    <a:srgbClr val="00AEEF"/>
    <a:srgbClr val="71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AFEF5-53C4-ED96-5228-48CC420C465D}" v="21" dt="2022-12-09T13:57:15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86479" autoAdjust="0"/>
  </p:normalViewPr>
  <p:slideViewPr>
    <p:cSldViewPr snapToGrid="0" snapToObjects="1">
      <p:cViewPr varScale="1">
        <p:scale>
          <a:sx n="83" d="100"/>
          <a:sy n="83" d="100"/>
        </p:scale>
        <p:origin x="744" y="78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3C492-8428-462C-812A-D99EE66DB194}" type="doc">
      <dgm:prSet loTypeId="urn:microsoft.com/office/officeart/2005/8/layout/radial6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277C89-32F7-44F2-85A7-01098D182AF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Trial Elements </a:t>
          </a:r>
        </a:p>
      </dgm:t>
    </dgm:pt>
    <dgm:pt modelId="{DB6F0387-1D04-4047-9CC1-5C1C3FD665CA}" type="parTrans" cxnId="{B847EA26-3500-4349-8604-19CACD612489}">
      <dgm:prSet/>
      <dgm:spPr/>
      <dgm:t>
        <a:bodyPr/>
        <a:lstStyle/>
        <a:p>
          <a:endParaRPr lang="en-US"/>
        </a:p>
      </dgm:t>
    </dgm:pt>
    <dgm:pt modelId="{2D64B391-A637-4AFE-A513-DD8FE90109DE}" type="sibTrans" cxnId="{B847EA26-3500-4349-8604-19CACD612489}">
      <dgm:prSet/>
      <dgm:spPr/>
      <dgm:t>
        <a:bodyPr/>
        <a:lstStyle/>
        <a:p>
          <a:endParaRPr lang="en-US"/>
        </a:p>
      </dgm:t>
    </dgm:pt>
    <dgm:pt modelId="{9B68CE41-2C13-4BCF-85AC-94DFBF72902D}">
      <dgm:prSet phldrT="[Text]" custT="1"/>
      <dgm:spPr/>
      <dgm:t>
        <a:bodyPr/>
        <a:lstStyle/>
        <a:p>
          <a:r>
            <a:rPr lang="en-US" sz="1050" dirty="0">
              <a:latin typeface="Calibri" panose="020F0502020204030204" pitchFamily="34" charset="0"/>
              <a:cs typeface="Calibri" panose="020F0502020204030204" pitchFamily="34" charset="0"/>
            </a:rPr>
            <a:t>Patient Identification &amp; Eligibility </a:t>
          </a:r>
        </a:p>
      </dgm:t>
    </dgm:pt>
    <dgm:pt modelId="{E3DF4BEF-CA8D-40D8-9BC4-6A7DFA46F893}" type="parTrans" cxnId="{E730293B-F4BE-4148-8AF1-76A18E581BEC}">
      <dgm:prSet/>
      <dgm:spPr/>
      <dgm:t>
        <a:bodyPr/>
        <a:lstStyle/>
        <a:p>
          <a:endParaRPr lang="en-US"/>
        </a:p>
      </dgm:t>
    </dgm:pt>
    <dgm:pt modelId="{0B882CB0-DEAA-4CAC-B695-38E3D7AE29C3}" type="sibTrans" cxnId="{E730293B-F4BE-4148-8AF1-76A18E581BEC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FB144401-29E3-4965-9774-BCD0B95F16FD}">
      <dgm:prSet phldrT="[Text]" custT="1"/>
      <dgm:spPr/>
      <dgm:t>
        <a:bodyPr/>
        <a:lstStyle/>
        <a:p>
          <a:r>
            <a:rPr lang="en-US" sz="1050" dirty="0">
              <a:latin typeface="Calibri" panose="020F0502020204030204" pitchFamily="34" charset="0"/>
              <a:cs typeface="Calibri" panose="020F0502020204030204" pitchFamily="34" charset="0"/>
            </a:rPr>
            <a:t>Intervention</a:t>
          </a:r>
        </a:p>
      </dgm:t>
    </dgm:pt>
    <dgm:pt modelId="{AC3E40AA-9C17-4138-828A-FB898658C8C7}" type="parTrans" cxnId="{A84684A5-B982-44EB-8AF2-393E006FD81A}">
      <dgm:prSet/>
      <dgm:spPr/>
      <dgm:t>
        <a:bodyPr/>
        <a:lstStyle/>
        <a:p>
          <a:endParaRPr lang="en-US"/>
        </a:p>
      </dgm:t>
    </dgm:pt>
    <dgm:pt modelId="{A8CEC4E0-783F-4451-8A2B-B432C60A998D}" type="sibTrans" cxnId="{A84684A5-B982-44EB-8AF2-393E006FD81A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1E282E05-9BC1-4F31-8473-71C8560B7A4A}">
      <dgm:prSet custT="1"/>
      <dgm:spPr/>
      <dgm:t>
        <a:bodyPr/>
        <a:lstStyle/>
        <a:p>
          <a:r>
            <a:rPr lang="en-US" sz="1050" dirty="0" err="1">
              <a:latin typeface="Calibri" panose="020F0502020204030204" pitchFamily="34" charset="0"/>
              <a:cs typeface="Calibri" panose="020F0502020204030204" pitchFamily="34" charset="0"/>
            </a:rPr>
            <a:t>Randomiz-ation</a:t>
          </a:r>
          <a:endParaRPr lang="en-US" sz="105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C32241-8567-4C67-A860-0AA9E43BEB6F}" type="parTrans" cxnId="{A153CE57-1B37-40B5-8735-A808ACE565A5}">
      <dgm:prSet/>
      <dgm:spPr/>
      <dgm:t>
        <a:bodyPr/>
        <a:lstStyle/>
        <a:p>
          <a:endParaRPr lang="en-US"/>
        </a:p>
      </dgm:t>
    </dgm:pt>
    <dgm:pt modelId="{F891C530-4332-49C6-B04B-FAB34ECDC03C}" type="sibTrans" cxnId="{A153CE57-1B37-40B5-8735-A808ACE565A5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730A7A4E-BE79-4ECD-8532-FCE9E0323698}">
      <dgm:prSet custT="1"/>
      <dgm:spPr/>
      <dgm:t>
        <a:bodyPr/>
        <a:lstStyle/>
        <a:p>
          <a:r>
            <a:rPr lang="en-US" sz="1050" dirty="0">
              <a:latin typeface="Calibri" panose="020F0502020204030204" pitchFamily="34" charset="0"/>
              <a:cs typeface="Calibri" panose="020F0502020204030204" pitchFamily="34" charset="0"/>
            </a:rPr>
            <a:t>Informed Consent</a:t>
          </a:r>
        </a:p>
      </dgm:t>
    </dgm:pt>
    <dgm:pt modelId="{18C49C51-27E5-4F10-9F4C-437E9384065D}" type="parTrans" cxnId="{221CDCEE-DC5D-472F-B9F3-42EDBA01C940}">
      <dgm:prSet/>
      <dgm:spPr/>
      <dgm:t>
        <a:bodyPr/>
        <a:lstStyle/>
        <a:p>
          <a:endParaRPr lang="en-US"/>
        </a:p>
      </dgm:t>
    </dgm:pt>
    <dgm:pt modelId="{F6BA2AFA-F7D9-41C1-B8EA-CCF6BA263C3A}" type="sibTrans" cxnId="{221CDCEE-DC5D-472F-B9F3-42EDBA01C940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F81B3A76-F9CA-4732-8B18-FFB7C5CDF726}">
      <dgm:prSet custT="1"/>
      <dgm:spPr/>
      <dgm:t>
        <a:bodyPr/>
        <a:lstStyle/>
        <a:p>
          <a:r>
            <a:rPr lang="en-US" sz="1050" dirty="0">
              <a:latin typeface="Calibri" panose="020F0502020204030204" pitchFamily="34" charset="0"/>
              <a:cs typeface="Calibri" panose="020F0502020204030204" pitchFamily="34" charset="0"/>
            </a:rPr>
            <a:t>Evidence Integration</a:t>
          </a:r>
        </a:p>
      </dgm:t>
    </dgm:pt>
    <dgm:pt modelId="{23801CE7-14B7-416D-9C95-60A1B568A759}" type="parTrans" cxnId="{78E0FB16-81F2-49A2-A5BB-B6502B4AA510}">
      <dgm:prSet/>
      <dgm:spPr/>
      <dgm:t>
        <a:bodyPr/>
        <a:lstStyle/>
        <a:p>
          <a:endParaRPr lang="en-US"/>
        </a:p>
      </dgm:t>
    </dgm:pt>
    <dgm:pt modelId="{DC34A702-DA42-458D-84D4-BEB02327BFDE}" type="sibTrans" cxnId="{78E0FB16-81F2-49A2-A5BB-B6502B4AA510}">
      <dgm:prSet/>
      <dgm:spPr/>
      <dgm:t>
        <a:bodyPr/>
        <a:lstStyle/>
        <a:p>
          <a:endParaRPr lang="en-US"/>
        </a:p>
      </dgm:t>
    </dgm:pt>
    <dgm:pt modelId="{FAF079F5-DAFB-4D93-B1A2-78A64052F744}">
      <dgm:prSet phldrT="[Text]" custT="1"/>
      <dgm:spPr/>
      <dgm:t>
        <a:bodyPr/>
        <a:lstStyle/>
        <a:p>
          <a:r>
            <a:rPr lang="en-US" sz="1050" dirty="0">
              <a:latin typeface="Calibri" panose="020F0502020204030204" pitchFamily="34" charset="0"/>
              <a:cs typeface="Calibri" panose="020F0502020204030204" pitchFamily="34" charset="0"/>
            </a:rPr>
            <a:t>Trial Data Acquisition</a:t>
          </a:r>
        </a:p>
      </dgm:t>
    </dgm:pt>
    <dgm:pt modelId="{608348FE-5EBB-4984-87A5-515B81C503DB}" type="sibTrans" cxnId="{F352AC52-DBD5-4675-9B21-F2AE4B7591D1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D439B8CA-1D4E-4456-9910-8088E0DB444C}" type="parTrans" cxnId="{F352AC52-DBD5-4675-9B21-F2AE4B7591D1}">
      <dgm:prSet/>
      <dgm:spPr/>
      <dgm:t>
        <a:bodyPr/>
        <a:lstStyle/>
        <a:p>
          <a:endParaRPr lang="en-US"/>
        </a:p>
      </dgm:t>
    </dgm:pt>
    <dgm:pt modelId="{72CD8A05-8668-402B-9615-B0AC7561A54E}" type="pres">
      <dgm:prSet presAssocID="{D3D3C492-8428-462C-812A-D99EE66DB1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4C284-424E-482D-BEE5-342BC18B9B78}" type="pres">
      <dgm:prSet presAssocID="{34277C89-32F7-44F2-85A7-01098D182AF5}" presName="centerShape" presStyleLbl="node0" presStyleIdx="0" presStyleCnt="1"/>
      <dgm:spPr/>
    </dgm:pt>
    <dgm:pt modelId="{ADF03E14-3826-4B30-8DF5-A8862B8C035B}" type="pres">
      <dgm:prSet presAssocID="{9B68CE41-2C13-4BCF-85AC-94DFBF72902D}" presName="node" presStyleLbl="node1" presStyleIdx="0" presStyleCnt="6">
        <dgm:presLayoutVars>
          <dgm:bulletEnabled val="1"/>
        </dgm:presLayoutVars>
      </dgm:prSet>
      <dgm:spPr/>
    </dgm:pt>
    <dgm:pt modelId="{0B1F8684-89A0-4775-AE7B-895C04FE6626}" type="pres">
      <dgm:prSet presAssocID="{9B68CE41-2C13-4BCF-85AC-94DFBF72902D}" presName="dummy" presStyleCnt="0"/>
      <dgm:spPr/>
    </dgm:pt>
    <dgm:pt modelId="{122EADEB-AD27-4647-86D2-A3EAD4CB084D}" type="pres">
      <dgm:prSet presAssocID="{0B882CB0-DEAA-4CAC-B695-38E3D7AE29C3}" presName="sibTrans" presStyleLbl="sibTrans2D1" presStyleIdx="0" presStyleCnt="6"/>
      <dgm:spPr/>
    </dgm:pt>
    <dgm:pt modelId="{2FC6E995-D8FF-4052-9F5F-A750BF6BF9CD}" type="pres">
      <dgm:prSet presAssocID="{730A7A4E-BE79-4ECD-8532-FCE9E0323698}" presName="node" presStyleLbl="node1" presStyleIdx="1" presStyleCnt="6">
        <dgm:presLayoutVars>
          <dgm:bulletEnabled val="1"/>
        </dgm:presLayoutVars>
      </dgm:prSet>
      <dgm:spPr/>
    </dgm:pt>
    <dgm:pt modelId="{D0B5CD88-D33C-455D-A6BC-788C273AE33A}" type="pres">
      <dgm:prSet presAssocID="{730A7A4E-BE79-4ECD-8532-FCE9E0323698}" presName="dummy" presStyleCnt="0"/>
      <dgm:spPr/>
    </dgm:pt>
    <dgm:pt modelId="{A6D247EE-032A-4C4A-B1CD-E8F24C68E52D}" type="pres">
      <dgm:prSet presAssocID="{F6BA2AFA-F7D9-41C1-B8EA-CCF6BA263C3A}" presName="sibTrans" presStyleLbl="sibTrans2D1" presStyleIdx="1" presStyleCnt="6"/>
      <dgm:spPr/>
    </dgm:pt>
    <dgm:pt modelId="{828EF6D9-DFF5-4F83-B42E-4A56BD91137D}" type="pres">
      <dgm:prSet presAssocID="{1E282E05-9BC1-4F31-8473-71C8560B7A4A}" presName="node" presStyleLbl="node1" presStyleIdx="2" presStyleCnt="6">
        <dgm:presLayoutVars>
          <dgm:bulletEnabled val="1"/>
        </dgm:presLayoutVars>
      </dgm:prSet>
      <dgm:spPr/>
    </dgm:pt>
    <dgm:pt modelId="{5AB757FE-A602-415A-99A8-68A11C6A4475}" type="pres">
      <dgm:prSet presAssocID="{1E282E05-9BC1-4F31-8473-71C8560B7A4A}" presName="dummy" presStyleCnt="0"/>
      <dgm:spPr/>
    </dgm:pt>
    <dgm:pt modelId="{B5851D1F-0CD5-45C0-8ACB-49264C906A2F}" type="pres">
      <dgm:prSet presAssocID="{F891C530-4332-49C6-B04B-FAB34ECDC03C}" presName="sibTrans" presStyleLbl="sibTrans2D1" presStyleIdx="2" presStyleCnt="6"/>
      <dgm:spPr/>
    </dgm:pt>
    <dgm:pt modelId="{3FA94C4D-181D-4279-AD1D-E4E636129C5A}" type="pres">
      <dgm:prSet presAssocID="{FB144401-29E3-4965-9774-BCD0B95F16FD}" presName="node" presStyleLbl="node1" presStyleIdx="3" presStyleCnt="6">
        <dgm:presLayoutVars>
          <dgm:bulletEnabled val="1"/>
        </dgm:presLayoutVars>
      </dgm:prSet>
      <dgm:spPr/>
    </dgm:pt>
    <dgm:pt modelId="{398ABDB2-45D2-4BAE-BBFC-1C2A5793202E}" type="pres">
      <dgm:prSet presAssocID="{FB144401-29E3-4965-9774-BCD0B95F16FD}" presName="dummy" presStyleCnt="0"/>
      <dgm:spPr/>
    </dgm:pt>
    <dgm:pt modelId="{C85ECDBF-C3EA-437D-B0D2-C56AA15EF6C5}" type="pres">
      <dgm:prSet presAssocID="{A8CEC4E0-783F-4451-8A2B-B432C60A998D}" presName="sibTrans" presStyleLbl="sibTrans2D1" presStyleIdx="3" presStyleCnt="6"/>
      <dgm:spPr/>
    </dgm:pt>
    <dgm:pt modelId="{E67BB0BF-06A9-44ED-923A-F47A7D4613F7}" type="pres">
      <dgm:prSet presAssocID="{FAF079F5-DAFB-4D93-B1A2-78A64052F744}" presName="node" presStyleLbl="node1" presStyleIdx="4" presStyleCnt="6">
        <dgm:presLayoutVars>
          <dgm:bulletEnabled val="1"/>
        </dgm:presLayoutVars>
      </dgm:prSet>
      <dgm:spPr/>
    </dgm:pt>
    <dgm:pt modelId="{E8666CB3-1822-4908-B4BE-61D071C3A47B}" type="pres">
      <dgm:prSet presAssocID="{FAF079F5-DAFB-4D93-B1A2-78A64052F744}" presName="dummy" presStyleCnt="0"/>
      <dgm:spPr/>
    </dgm:pt>
    <dgm:pt modelId="{993CCABD-871E-449D-BF90-79D256FC6BE5}" type="pres">
      <dgm:prSet presAssocID="{608348FE-5EBB-4984-87A5-515B81C503DB}" presName="sibTrans" presStyleLbl="sibTrans2D1" presStyleIdx="4" presStyleCnt="6"/>
      <dgm:spPr/>
    </dgm:pt>
    <dgm:pt modelId="{1A020AE5-7C73-4E4A-AE79-8D15A8839A42}" type="pres">
      <dgm:prSet presAssocID="{F81B3A76-F9CA-4732-8B18-FFB7C5CDF726}" presName="node" presStyleLbl="node1" presStyleIdx="5" presStyleCnt="6">
        <dgm:presLayoutVars>
          <dgm:bulletEnabled val="1"/>
        </dgm:presLayoutVars>
      </dgm:prSet>
      <dgm:spPr/>
    </dgm:pt>
    <dgm:pt modelId="{03A4C3A4-ED36-40BA-994D-470FE1453215}" type="pres">
      <dgm:prSet presAssocID="{F81B3A76-F9CA-4732-8B18-FFB7C5CDF726}" presName="dummy" presStyleCnt="0"/>
      <dgm:spPr/>
    </dgm:pt>
    <dgm:pt modelId="{D27DCDC0-3D32-4F67-B9A1-71D2755F8E6E}" type="pres">
      <dgm:prSet presAssocID="{DC34A702-DA42-458D-84D4-BEB02327BFDE}" presName="sibTrans" presStyleLbl="sibTrans2D1" presStyleIdx="5" presStyleCnt="6"/>
      <dgm:spPr/>
    </dgm:pt>
  </dgm:ptLst>
  <dgm:cxnLst>
    <dgm:cxn modelId="{5F186612-DEBC-B148-A9E9-21DCFC412DFC}" type="presOf" srcId="{FB144401-29E3-4965-9774-BCD0B95F16FD}" destId="{3FA94C4D-181D-4279-AD1D-E4E636129C5A}" srcOrd="0" destOrd="0" presId="urn:microsoft.com/office/officeart/2005/8/layout/radial6"/>
    <dgm:cxn modelId="{78E0FB16-81F2-49A2-A5BB-B6502B4AA510}" srcId="{34277C89-32F7-44F2-85A7-01098D182AF5}" destId="{F81B3A76-F9CA-4732-8B18-FFB7C5CDF726}" srcOrd="5" destOrd="0" parTransId="{23801CE7-14B7-416D-9C95-60A1B568A759}" sibTransId="{DC34A702-DA42-458D-84D4-BEB02327BFDE}"/>
    <dgm:cxn modelId="{E099E822-6D2A-D742-80BB-BC082967D2A0}" type="presOf" srcId="{DC34A702-DA42-458D-84D4-BEB02327BFDE}" destId="{D27DCDC0-3D32-4F67-B9A1-71D2755F8E6E}" srcOrd="0" destOrd="0" presId="urn:microsoft.com/office/officeart/2005/8/layout/radial6"/>
    <dgm:cxn modelId="{5AB76324-DB80-FC44-B137-E71F7056A29C}" type="presOf" srcId="{608348FE-5EBB-4984-87A5-515B81C503DB}" destId="{993CCABD-871E-449D-BF90-79D256FC6BE5}" srcOrd="0" destOrd="0" presId="urn:microsoft.com/office/officeart/2005/8/layout/radial6"/>
    <dgm:cxn modelId="{B847EA26-3500-4349-8604-19CACD612489}" srcId="{D3D3C492-8428-462C-812A-D99EE66DB194}" destId="{34277C89-32F7-44F2-85A7-01098D182AF5}" srcOrd="0" destOrd="0" parTransId="{DB6F0387-1D04-4047-9CC1-5C1C3FD665CA}" sibTransId="{2D64B391-A637-4AFE-A513-DD8FE90109DE}"/>
    <dgm:cxn modelId="{E730293B-F4BE-4148-8AF1-76A18E581BEC}" srcId="{34277C89-32F7-44F2-85A7-01098D182AF5}" destId="{9B68CE41-2C13-4BCF-85AC-94DFBF72902D}" srcOrd="0" destOrd="0" parTransId="{E3DF4BEF-CA8D-40D8-9BC4-6A7DFA46F893}" sibTransId="{0B882CB0-DEAA-4CAC-B695-38E3D7AE29C3}"/>
    <dgm:cxn modelId="{9745EB3E-57D1-FF43-971B-485A9EF6FC93}" type="presOf" srcId="{34277C89-32F7-44F2-85A7-01098D182AF5}" destId="{39D4C284-424E-482D-BEE5-342BC18B9B78}" srcOrd="0" destOrd="0" presId="urn:microsoft.com/office/officeart/2005/8/layout/radial6"/>
    <dgm:cxn modelId="{5CF91648-57E7-864A-9CFC-BAF577E04692}" type="presOf" srcId="{D3D3C492-8428-462C-812A-D99EE66DB194}" destId="{72CD8A05-8668-402B-9615-B0AC7561A54E}" srcOrd="0" destOrd="0" presId="urn:microsoft.com/office/officeart/2005/8/layout/radial6"/>
    <dgm:cxn modelId="{845F316D-AB5B-924C-B7C7-F25E25414AD9}" type="presOf" srcId="{0B882CB0-DEAA-4CAC-B695-38E3D7AE29C3}" destId="{122EADEB-AD27-4647-86D2-A3EAD4CB084D}" srcOrd="0" destOrd="0" presId="urn:microsoft.com/office/officeart/2005/8/layout/radial6"/>
    <dgm:cxn modelId="{C8066D6E-27F7-2E4F-96D6-132B47251B9F}" type="presOf" srcId="{FAF079F5-DAFB-4D93-B1A2-78A64052F744}" destId="{E67BB0BF-06A9-44ED-923A-F47A7D4613F7}" srcOrd="0" destOrd="0" presId="urn:microsoft.com/office/officeart/2005/8/layout/radial6"/>
    <dgm:cxn modelId="{F352AC52-DBD5-4675-9B21-F2AE4B7591D1}" srcId="{34277C89-32F7-44F2-85A7-01098D182AF5}" destId="{FAF079F5-DAFB-4D93-B1A2-78A64052F744}" srcOrd="4" destOrd="0" parTransId="{D439B8CA-1D4E-4456-9910-8088E0DB444C}" sibTransId="{608348FE-5EBB-4984-87A5-515B81C503DB}"/>
    <dgm:cxn modelId="{889E2274-2176-5349-B860-0846AF5140A2}" type="presOf" srcId="{9B68CE41-2C13-4BCF-85AC-94DFBF72902D}" destId="{ADF03E14-3826-4B30-8DF5-A8862B8C035B}" srcOrd="0" destOrd="0" presId="urn:microsoft.com/office/officeart/2005/8/layout/radial6"/>
    <dgm:cxn modelId="{A153CE57-1B37-40B5-8735-A808ACE565A5}" srcId="{34277C89-32F7-44F2-85A7-01098D182AF5}" destId="{1E282E05-9BC1-4F31-8473-71C8560B7A4A}" srcOrd="2" destOrd="0" parTransId="{3EC32241-8567-4C67-A860-0AA9E43BEB6F}" sibTransId="{F891C530-4332-49C6-B04B-FAB34ECDC03C}"/>
    <dgm:cxn modelId="{2DDB3A7E-1946-F945-BC4F-65132D8C02CD}" type="presOf" srcId="{730A7A4E-BE79-4ECD-8532-FCE9E0323698}" destId="{2FC6E995-D8FF-4052-9F5F-A750BF6BF9CD}" srcOrd="0" destOrd="0" presId="urn:microsoft.com/office/officeart/2005/8/layout/radial6"/>
    <dgm:cxn modelId="{31915CA4-0CC1-EA44-B65B-6F719AF3596E}" type="presOf" srcId="{F81B3A76-F9CA-4732-8B18-FFB7C5CDF726}" destId="{1A020AE5-7C73-4E4A-AE79-8D15A8839A42}" srcOrd="0" destOrd="0" presId="urn:microsoft.com/office/officeart/2005/8/layout/radial6"/>
    <dgm:cxn modelId="{A84684A5-B982-44EB-8AF2-393E006FD81A}" srcId="{34277C89-32F7-44F2-85A7-01098D182AF5}" destId="{FB144401-29E3-4965-9774-BCD0B95F16FD}" srcOrd="3" destOrd="0" parTransId="{AC3E40AA-9C17-4138-828A-FB898658C8C7}" sibTransId="{A8CEC4E0-783F-4451-8A2B-B432C60A998D}"/>
    <dgm:cxn modelId="{549BD3DF-D0CF-0248-B5B3-8E63C4579641}" type="presOf" srcId="{F891C530-4332-49C6-B04B-FAB34ECDC03C}" destId="{B5851D1F-0CD5-45C0-8ACB-49264C906A2F}" srcOrd="0" destOrd="0" presId="urn:microsoft.com/office/officeart/2005/8/layout/radial6"/>
    <dgm:cxn modelId="{9DC2DAE1-6340-1F42-94F6-EDE62566D9F8}" type="presOf" srcId="{1E282E05-9BC1-4F31-8473-71C8560B7A4A}" destId="{828EF6D9-DFF5-4F83-B42E-4A56BD91137D}" srcOrd="0" destOrd="0" presId="urn:microsoft.com/office/officeart/2005/8/layout/radial6"/>
    <dgm:cxn modelId="{56E480EE-272A-1C4F-8AD7-0768F39F2615}" type="presOf" srcId="{F6BA2AFA-F7D9-41C1-B8EA-CCF6BA263C3A}" destId="{A6D247EE-032A-4C4A-B1CD-E8F24C68E52D}" srcOrd="0" destOrd="0" presId="urn:microsoft.com/office/officeart/2005/8/layout/radial6"/>
    <dgm:cxn modelId="{221CDCEE-DC5D-472F-B9F3-42EDBA01C940}" srcId="{34277C89-32F7-44F2-85A7-01098D182AF5}" destId="{730A7A4E-BE79-4ECD-8532-FCE9E0323698}" srcOrd="1" destOrd="0" parTransId="{18C49C51-27E5-4F10-9F4C-437E9384065D}" sibTransId="{F6BA2AFA-F7D9-41C1-B8EA-CCF6BA263C3A}"/>
    <dgm:cxn modelId="{9E8F40F0-BB27-9246-B7E5-E0751556C656}" type="presOf" srcId="{A8CEC4E0-783F-4451-8A2B-B432C60A998D}" destId="{C85ECDBF-C3EA-437D-B0D2-C56AA15EF6C5}" srcOrd="0" destOrd="0" presId="urn:microsoft.com/office/officeart/2005/8/layout/radial6"/>
    <dgm:cxn modelId="{1B0C9F72-216D-3842-A973-0890F99A5BD0}" type="presParOf" srcId="{72CD8A05-8668-402B-9615-B0AC7561A54E}" destId="{39D4C284-424E-482D-BEE5-342BC18B9B78}" srcOrd="0" destOrd="0" presId="urn:microsoft.com/office/officeart/2005/8/layout/radial6"/>
    <dgm:cxn modelId="{921143B3-4D0A-FA49-9993-4F6E02A918BE}" type="presParOf" srcId="{72CD8A05-8668-402B-9615-B0AC7561A54E}" destId="{ADF03E14-3826-4B30-8DF5-A8862B8C035B}" srcOrd="1" destOrd="0" presId="urn:microsoft.com/office/officeart/2005/8/layout/radial6"/>
    <dgm:cxn modelId="{A534BF5D-19DC-5444-9115-072ECA9E4B66}" type="presParOf" srcId="{72CD8A05-8668-402B-9615-B0AC7561A54E}" destId="{0B1F8684-89A0-4775-AE7B-895C04FE6626}" srcOrd="2" destOrd="0" presId="urn:microsoft.com/office/officeart/2005/8/layout/radial6"/>
    <dgm:cxn modelId="{ACFA33D6-04D9-2646-8977-9577D127FF61}" type="presParOf" srcId="{72CD8A05-8668-402B-9615-B0AC7561A54E}" destId="{122EADEB-AD27-4647-86D2-A3EAD4CB084D}" srcOrd="3" destOrd="0" presId="urn:microsoft.com/office/officeart/2005/8/layout/radial6"/>
    <dgm:cxn modelId="{EFA912B6-9847-4A48-838C-40BE12104A41}" type="presParOf" srcId="{72CD8A05-8668-402B-9615-B0AC7561A54E}" destId="{2FC6E995-D8FF-4052-9F5F-A750BF6BF9CD}" srcOrd="4" destOrd="0" presId="urn:microsoft.com/office/officeart/2005/8/layout/radial6"/>
    <dgm:cxn modelId="{7943C81E-6FB9-E644-AC98-1471092F7C61}" type="presParOf" srcId="{72CD8A05-8668-402B-9615-B0AC7561A54E}" destId="{D0B5CD88-D33C-455D-A6BC-788C273AE33A}" srcOrd="5" destOrd="0" presId="urn:microsoft.com/office/officeart/2005/8/layout/radial6"/>
    <dgm:cxn modelId="{5F6FCF97-30DE-C14B-9BED-B328E4B8F707}" type="presParOf" srcId="{72CD8A05-8668-402B-9615-B0AC7561A54E}" destId="{A6D247EE-032A-4C4A-B1CD-E8F24C68E52D}" srcOrd="6" destOrd="0" presId="urn:microsoft.com/office/officeart/2005/8/layout/radial6"/>
    <dgm:cxn modelId="{30E1F538-2B56-A84F-97A5-FCF40812A6A0}" type="presParOf" srcId="{72CD8A05-8668-402B-9615-B0AC7561A54E}" destId="{828EF6D9-DFF5-4F83-B42E-4A56BD91137D}" srcOrd="7" destOrd="0" presId="urn:microsoft.com/office/officeart/2005/8/layout/radial6"/>
    <dgm:cxn modelId="{93A951FE-FBC1-164F-A87E-5B9C8BF70FDE}" type="presParOf" srcId="{72CD8A05-8668-402B-9615-B0AC7561A54E}" destId="{5AB757FE-A602-415A-99A8-68A11C6A4475}" srcOrd="8" destOrd="0" presId="urn:microsoft.com/office/officeart/2005/8/layout/radial6"/>
    <dgm:cxn modelId="{F3197251-1505-2F49-821C-04D18B39558E}" type="presParOf" srcId="{72CD8A05-8668-402B-9615-B0AC7561A54E}" destId="{B5851D1F-0CD5-45C0-8ACB-49264C906A2F}" srcOrd="9" destOrd="0" presId="urn:microsoft.com/office/officeart/2005/8/layout/radial6"/>
    <dgm:cxn modelId="{46613CAD-73BF-D442-951D-95C6C97ECEE9}" type="presParOf" srcId="{72CD8A05-8668-402B-9615-B0AC7561A54E}" destId="{3FA94C4D-181D-4279-AD1D-E4E636129C5A}" srcOrd="10" destOrd="0" presId="urn:microsoft.com/office/officeart/2005/8/layout/radial6"/>
    <dgm:cxn modelId="{BB333EC8-1C58-2646-9AFB-5D9D2FDD08EE}" type="presParOf" srcId="{72CD8A05-8668-402B-9615-B0AC7561A54E}" destId="{398ABDB2-45D2-4BAE-BBFC-1C2A5793202E}" srcOrd="11" destOrd="0" presId="urn:microsoft.com/office/officeart/2005/8/layout/radial6"/>
    <dgm:cxn modelId="{23AFF9E9-EC91-834E-A618-8CCB6B2E941A}" type="presParOf" srcId="{72CD8A05-8668-402B-9615-B0AC7561A54E}" destId="{C85ECDBF-C3EA-437D-B0D2-C56AA15EF6C5}" srcOrd="12" destOrd="0" presId="urn:microsoft.com/office/officeart/2005/8/layout/radial6"/>
    <dgm:cxn modelId="{D434D90A-9F95-344E-ADB5-84771A953319}" type="presParOf" srcId="{72CD8A05-8668-402B-9615-B0AC7561A54E}" destId="{E67BB0BF-06A9-44ED-923A-F47A7D4613F7}" srcOrd="13" destOrd="0" presId="urn:microsoft.com/office/officeart/2005/8/layout/radial6"/>
    <dgm:cxn modelId="{D861E957-AD63-624A-9730-9AEDE16181C5}" type="presParOf" srcId="{72CD8A05-8668-402B-9615-B0AC7561A54E}" destId="{E8666CB3-1822-4908-B4BE-61D071C3A47B}" srcOrd="14" destOrd="0" presId="urn:microsoft.com/office/officeart/2005/8/layout/radial6"/>
    <dgm:cxn modelId="{B516EFB2-03CA-1F41-A7B2-84E16B67BD0C}" type="presParOf" srcId="{72CD8A05-8668-402B-9615-B0AC7561A54E}" destId="{993CCABD-871E-449D-BF90-79D256FC6BE5}" srcOrd="15" destOrd="0" presId="urn:microsoft.com/office/officeart/2005/8/layout/radial6"/>
    <dgm:cxn modelId="{FD558FC9-1BFF-AB45-A40A-18D528ECA46D}" type="presParOf" srcId="{72CD8A05-8668-402B-9615-B0AC7561A54E}" destId="{1A020AE5-7C73-4E4A-AE79-8D15A8839A42}" srcOrd="16" destOrd="0" presId="urn:microsoft.com/office/officeart/2005/8/layout/radial6"/>
    <dgm:cxn modelId="{5B6D5D22-C71B-CB4A-AD82-3576574BE7EF}" type="presParOf" srcId="{72CD8A05-8668-402B-9615-B0AC7561A54E}" destId="{03A4C3A4-ED36-40BA-994D-470FE1453215}" srcOrd="17" destOrd="0" presId="urn:microsoft.com/office/officeart/2005/8/layout/radial6"/>
    <dgm:cxn modelId="{2116C457-4BA9-4A42-B27E-A03DD8193BE0}" type="presParOf" srcId="{72CD8A05-8668-402B-9615-B0AC7561A54E}" destId="{D27DCDC0-3D32-4F67-B9A1-71D2755F8E6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5B524-B498-4E8C-891C-9768EEBF8A1B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</dgm:pt>
    <dgm:pt modelId="{D1E8B5DF-54C9-48E5-8062-B2B481D2DA0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50" dirty="0">
              <a:latin typeface="Calibri"/>
              <a:cs typeface="Calibri"/>
            </a:rPr>
            <a:t>Multi-Step Stakeholder Review</a:t>
          </a:r>
        </a:p>
      </dgm:t>
    </dgm:pt>
    <dgm:pt modelId="{96C25B9A-6366-41D7-ABDC-6281E60B4F9A}" type="parTrans" cxnId="{47E23442-D0BF-47DA-B1CC-B27C945E2E96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3AC15999-E128-40FE-963C-1FD0E7D332C0}" type="sibTrans" cxnId="{47E23442-D0BF-47DA-B1CC-B27C945E2E96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44583F38-FFB5-4084-9FD7-D6C077ACC418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2"/>
              </a:solidFill>
              <a:latin typeface="Calibri"/>
              <a:cs typeface="Calibri"/>
            </a:rPr>
            <a:t>CTTI Recommendations</a:t>
          </a:r>
        </a:p>
      </dgm:t>
    </dgm:pt>
    <dgm:pt modelId="{33DC5AFC-91BC-4477-8C5E-D7735AE4C605}" type="parTrans" cxnId="{6423E26A-A009-4998-8D5B-581AD3AAE2C2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25FECB0C-10FA-40F6-86E7-DF2AF0D1D497}" type="sibTrans" cxnId="{6423E26A-A009-4998-8D5B-581AD3AAE2C2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E28B16FF-83C9-4AC3-9C17-96B53162EF47}">
      <dgm:prSet phldrT="[Text]" custT="1"/>
      <dgm:spPr/>
      <dgm:t>
        <a:bodyPr/>
        <a:lstStyle/>
        <a:p>
          <a:r>
            <a:rPr lang="en-US" sz="1200" dirty="0">
              <a:latin typeface="Calibri"/>
              <a:cs typeface="Calibri"/>
            </a:rPr>
            <a:t>Team Discussion &amp; Consensus</a:t>
          </a:r>
        </a:p>
      </dgm:t>
    </dgm:pt>
    <dgm:pt modelId="{32978C47-AC73-46C1-89C4-649FE21598A9}" type="parTrans" cxnId="{DA7662F1-EE8D-48B6-8F0A-2AD6E66AC14D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E85E7671-6325-4A7B-8828-D39F81E31672}" type="sibTrans" cxnId="{DA7662F1-EE8D-48B6-8F0A-2AD6E66AC14D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F2E44F4E-735D-4E72-970C-F26413BBECF5}">
      <dgm:prSet phldrT="[Text]" custT="1"/>
      <dgm:spPr>
        <a:solidFill>
          <a:schemeClr val="tx1"/>
        </a:solidFill>
      </dgm:spPr>
      <dgm:t>
        <a:bodyPr/>
        <a:lstStyle/>
        <a:p>
          <a:pPr algn="ctr"/>
          <a:r>
            <a:rPr lang="en-US" sz="1200" dirty="0">
              <a:latin typeface="Calibri"/>
              <a:cs typeface="Calibri"/>
            </a:rPr>
            <a:t>Case </a:t>
          </a:r>
          <a:r>
            <a:rPr lang="en-US" sz="1150" dirty="0">
              <a:latin typeface="Calibri"/>
              <a:cs typeface="Calibri"/>
            </a:rPr>
            <a:t>Examples</a:t>
          </a:r>
        </a:p>
      </dgm:t>
    </dgm:pt>
    <dgm:pt modelId="{196A50F1-389B-4526-B00B-79BFFC852B90}" type="parTrans" cxnId="{94CD4E4A-43F9-4FB5-8FF8-9BCEFF2A8EBB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66FAEBE4-D860-4398-A962-B2F9F0DE6E00}" type="sibTrans" cxnId="{94CD4E4A-43F9-4FB5-8FF8-9BCEFF2A8EBB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FDAF944A-332C-4C7D-AEA3-F481534AEE85}" type="pres">
      <dgm:prSet presAssocID="{EC55B524-B498-4E8C-891C-9768EEBF8A1B}" presName="Name0" presStyleCnt="0">
        <dgm:presLayoutVars>
          <dgm:chMax val="4"/>
          <dgm:resizeHandles val="exact"/>
        </dgm:presLayoutVars>
      </dgm:prSet>
      <dgm:spPr/>
    </dgm:pt>
    <dgm:pt modelId="{19D57AB1-1254-4898-B963-8113DCA38B58}" type="pres">
      <dgm:prSet presAssocID="{EC55B524-B498-4E8C-891C-9768EEBF8A1B}" presName="ellipse" presStyleLbl="trBgShp" presStyleIdx="0" presStyleCnt="1"/>
      <dgm:spPr>
        <a:noFill/>
      </dgm:spPr>
    </dgm:pt>
    <dgm:pt modelId="{2169C062-1E42-48B5-A8B2-667FDB0CFD0A}" type="pres">
      <dgm:prSet presAssocID="{EC55B524-B498-4E8C-891C-9768EEBF8A1B}" presName="arrow1" presStyleLbl="fgShp" presStyleIdx="0" presStyleCnt="1" custScaleX="60401" custScaleY="96229" custLinFactNeighborX="4958" custLinFactNeighborY="40319"/>
      <dgm:spPr>
        <a:solidFill>
          <a:srgbClr val="616268"/>
        </a:solidFill>
      </dgm:spPr>
    </dgm:pt>
    <dgm:pt modelId="{9C94DA89-6531-4162-BAA2-66AC50C307D9}" type="pres">
      <dgm:prSet presAssocID="{EC55B524-B498-4E8C-891C-9768EEBF8A1B}" presName="rectangle" presStyleLbl="revTx" presStyleIdx="0" presStyleCnt="1" custScaleX="131132" custLinFactNeighborX="600" custLinFactNeighborY="48865">
        <dgm:presLayoutVars>
          <dgm:bulletEnabled val="1"/>
        </dgm:presLayoutVars>
      </dgm:prSet>
      <dgm:spPr/>
    </dgm:pt>
    <dgm:pt modelId="{16B54935-0DB6-4E48-A195-13AEDA97C994}" type="pres">
      <dgm:prSet presAssocID="{F2E44F4E-735D-4E72-970C-F26413BBECF5}" presName="item1" presStyleLbl="node1" presStyleIdx="0" presStyleCnt="3" custScaleX="121543" custScaleY="121543" custLinFactNeighborX="-11956" custLinFactNeighborY="11102">
        <dgm:presLayoutVars>
          <dgm:bulletEnabled val="1"/>
        </dgm:presLayoutVars>
      </dgm:prSet>
      <dgm:spPr/>
    </dgm:pt>
    <dgm:pt modelId="{39F93753-236D-4D81-B96E-7BACCE43269F}" type="pres">
      <dgm:prSet presAssocID="{E28B16FF-83C9-4AC3-9C17-96B53162EF47}" presName="item2" presStyleLbl="node1" presStyleIdx="1" presStyleCnt="3" custScaleX="115188" custScaleY="114424" custLinFactNeighborX="-11395" custLinFactNeighborY="-8878">
        <dgm:presLayoutVars>
          <dgm:bulletEnabled val="1"/>
        </dgm:presLayoutVars>
      </dgm:prSet>
      <dgm:spPr/>
    </dgm:pt>
    <dgm:pt modelId="{527474A4-C3D7-4417-851C-0C9C62E8E9A5}" type="pres">
      <dgm:prSet presAssocID="{44583F38-FFB5-4084-9FD7-D6C077ACC418}" presName="item3" presStyleLbl="node1" presStyleIdx="2" presStyleCnt="3" custScaleX="125656" custScaleY="116815" custLinFactNeighborX="9590" custLinFactNeighborY="12524">
        <dgm:presLayoutVars>
          <dgm:bulletEnabled val="1"/>
        </dgm:presLayoutVars>
      </dgm:prSet>
      <dgm:spPr/>
    </dgm:pt>
    <dgm:pt modelId="{90EDD1F3-A2B3-493D-BE90-3D55C28B0762}" type="pres">
      <dgm:prSet presAssocID="{EC55B524-B498-4E8C-891C-9768EEBF8A1B}" presName="funnel" presStyleLbl="trAlignAcc1" presStyleIdx="0" presStyleCnt="1" custScaleX="112261" custScaleY="114856" custLinFactNeighborX="766" custLinFactNeighborY="2028"/>
      <dgm:spPr>
        <a:solidFill>
          <a:srgbClr val="FFFFFF">
            <a:alpha val="20000"/>
          </a:srgbClr>
        </a:solidFill>
        <a:ln w="19050" cmpd="sng">
          <a:solidFill>
            <a:srgbClr val="58595B"/>
          </a:solidFill>
        </a:ln>
      </dgm:spPr>
    </dgm:pt>
  </dgm:ptLst>
  <dgm:cxnLst>
    <dgm:cxn modelId="{E5676D5F-4D06-594B-9BC0-AE0CBC35B8CE}" type="presOf" srcId="{EC55B524-B498-4E8C-891C-9768EEBF8A1B}" destId="{FDAF944A-332C-4C7D-AEA3-F481534AEE85}" srcOrd="0" destOrd="0" presId="urn:microsoft.com/office/officeart/2005/8/layout/funnel1"/>
    <dgm:cxn modelId="{47E23442-D0BF-47DA-B1CC-B27C945E2E96}" srcId="{EC55B524-B498-4E8C-891C-9768EEBF8A1B}" destId="{D1E8B5DF-54C9-48E5-8062-B2B481D2DA07}" srcOrd="0" destOrd="0" parTransId="{96C25B9A-6366-41D7-ABDC-6281E60B4F9A}" sibTransId="{3AC15999-E128-40FE-963C-1FD0E7D332C0}"/>
    <dgm:cxn modelId="{320B0369-6A10-C645-8B30-30DD5E455B96}" type="presOf" srcId="{44583F38-FFB5-4084-9FD7-D6C077ACC418}" destId="{9C94DA89-6531-4162-BAA2-66AC50C307D9}" srcOrd="0" destOrd="0" presId="urn:microsoft.com/office/officeart/2005/8/layout/funnel1"/>
    <dgm:cxn modelId="{27244649-963D-4F4D-81B2-23B95D83096A}" type="presOf" srcId="{E28B16FF-83C9-4AC3-9C17-96B53162EF47}" destId="{16B54935-0DB6-4E48-A195-13AEDA97C994}" srcOrd="0" destOrd="0" presId="urn:microsoft.com/office/officeart/2005/8/layout/funnel1"/>
    <dgm:cxn modelId="{94CD4E4A-43F9-4FB5-8FF8-9BCEFF2A8EBB}" srcId="{EC55B524-B498-4E8C-891C-9768EEBF8A1B}" destId="{F2E44F4E-735D-4E72-970C-F26413BBECF5}" srcOrd="1" destOrd="0" parTransId="{196A50F1-389B-4526-B00B-79BFFC852B90}" sibTransId="{66FAEBE4-D860-4398-A962-B2F9F0DE6E00}"/>
    <dgm:cxn modelId="{6423E26A-A009-4998-8D5B-581AD3AAE2C2}" srcId="{EC55B524-B498-4E8C-891C-9768EEBF8A1B}" destId="{44583F38-FFB5-4084-9FD7-D6C077ACC418}" srcOrd="3" destOrd="0" parTransId="{33DC5AFC-91BC-4477-8C5E-D7735AE4C605}" sibTransId="{25FECB0C-10FA-40F6-86E7-DF2AF0D1D497}"/>
    <dgm:cxn modelId="{775F0F8E-8510-474C-A8A0-C7F83BAE220B}" type="presOf" srcId="{F2E44F4E-735D-4E72-970C-F26413BBECF5}" destId="{39F93753-236D-4D81-B96E-7BACCE43269F}" srcOrd="0" destOrd="0" presId="urn:microsoft.com/office/officeart/2005/8/layout/funnel1"/>
    <dgm:cxn modelId="{58DB1FBE-4A1E-9D4A-9C30-6B41BE57985F}" type="presOf" srcId="{D1E8B5DF-54C9-48E5-8062-B2B481D2DA07}" destId="{527474A4-C3D7-4417-851C-0C9C62E8E9A5}" srcOrd="0" destOrd="0" presId="urn:microsoft.com/office/officeart/2005/8/layout/funnel1"/>
    <dgm:cxn modelId="{DA7662F1-EE8D-48B6-8F0A-2AD6E66AC14D}" srcId="{EC55B524-B498-4E8C-891C-9768EEBF8A1B}" destId="{E28B16FF-83C9-4AC3-9C17-96B53162EF47}" srcOrd="2" destOrd="0" parTransId="{32978C47-AC73-46C1-89C4-649FE21598A9}" sibTransId="{E85E7671-6325-4A7B-8828-D39F81E31672}"/>
    <dgm:cxn modelId="{2E1B4E6A-03AE-6548-B9E2-E275D02680AB}" type="presParOf" srcId="{FDAF944A-332C-4C7D-AEA3-F481534AEE85}" destId="{19D57AB1-1254-4898-B963-8113DCA38B58}" srcOrd="0" destOrd="0" presId="urn:microsoft.com/office/officeart/2005/8/layout/funnel1"/>
    <dgm:cxn modelId="{35FCDE14-8CD0-EB49-B74C-29E1DE538459}" type="presParOf" srcId="{FDAF944A-332C-4C7D-AEA3-F481534AEE85}" destId="{2169C062-1E42-48B5-A8B2-667FDB0CFD0A}" srcOrd="1" destOrd="0" presId="urn:microsoft.com/office/officeart/2005/8/layout/funnel1"/>
    <dgm:cxn modelId="{52A87FD1-D39D-8D49-B889-BEFA4F30D430}" type="presParOf" srcId="{FDAF944A-332C-4C7D-AEA3-F481534AEE85}" destId="{9C94DA89-6531-4162-BAA2-66AC50C307D9}" srcOrd="2" destOrd="0" presId="urn:microsoft.com/office/officeart/2005/8/layout/funnel1"/>
    <dgm:cxn modelId="{8E0B56D7-5262-4643-B53C-835837D3C34D}" type="presParOf" srcId="{FDAF944A-332C-4C7D-AEA3-F481534AEE85}" destId="{16B54935-0DB6-4E48-A195-13AEDA97C994}" srcOrd="3" destOrd="0" presId="urn:microsoft.com/office/officeart/2005/8/layout/funnel1"/>
    <dgm:cxn modelId="{BBFFAE21-3936-304E-BCF0-60F1B9C4A9AE}" type="presParOf" srcId="{FDAF944A-332C-4C7D-AEA3-F481534AEE85}" destId="{39F93753-236D-4D81-B96E-7BACCE43269F}" srcOrd="4" destOrd="0" presId="urn:microsoft.com/office/officeart/2005/8/layout/funnel1"/>
    <dgm:cxn modelId="{EC839DAA-7522-7149-AE37-096BBE2B08E5}" type="presParOf" srcId="{FDAF944A-332C-4C7D-AEA3-F481534AEE85}" destId="{527474A4-C3D7-4417-851C-0C9C62E8E9A5}" srcOrd="5" destOrd="0" presId="urn:microsoft.com/office/officeart/2005/8/layout/funnel1"/>
    <dgm:cxn modelId="{A4C0FA69-D69D-D44E-9745-905988B7AEFB}" type="presParOf" srcId="{FDAF944A-332C-4C7D-AEA3-F481534AEE85}" destId="{90EDD1F3-A2B3-493D-BE90-3D55C28B076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6DE81E-399A-A848-AE71-16213ADFDBA1}" type="doc">
      <dgm:prSet loTypeId="urn:microsoft.com/office/officeart/2005/8/layout/hList1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5E7A02F-62A6-614D-B8DA-603A9BB01D87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Key Points</a:t>
          </a:r>
        </a:p>
      </dgm:t>
    </dgm:pt>
    <dgm:pt modelId="{514E6755-803E-2444-BD7D-0CB8049ED916}" type="parTrans" cxnId="{C92C2891-14FD-3040-A6E2-92BCEA92D6B8}">
      <dgm:prSet/>
      <dgm:spPr/>
      <dgm:t>
        <a:bodyPr/>
        <a:lstStyle/>
        <a:p>
          <a:endParaRPr lang="en-US"/>
        </a:p>
      </dgm:t>
    </dgm:pt>
    <dgm:pt modelId="{3C81DD38-D618-5A4F-A0DF-D67A8B7CF6E3}" type="sibTrans" cxnId="{C92C2891-14FD-3040-A6E2-92BCEA92D6B8}">
      <dgm:prSet/>
      <dgm:spPr/>
      <dgm:t>
        <a:bodyPr/>
        <a:lstStyle/>
        <a:p>
          <a:endParaRPr lang="en-US"/>
        </a:p>
      </dgm:t>
    </dgm:pt>
    <dgm:pt modelId="{EC340E04-0E00-5B4B-A64C-F8C29446F016}">
      <dgm:prSet phldrT="[Text]"/>
      <dgm:spPr>
        <a:solidFill>
          <a:schemeClr val="bg2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marL="228600" indent="-228600">
            <a:lnSpc>
              <a:spcPct val="112000"/>
            </a:lnSpc>
            <a:spcAft>
              <a:spcPts val="600"/>
            </a:spcAft>
            <a:tabLst/>
          </a:pPr>
          <a:r>
            <a:rPr lang="en-US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Components or elements of a trial can be embedded into clinical practice and benefits can be gained regardless of the # of elements integrated.</a:t>
          </a:r>
          <a:endParaRPr lang="en-US" b="0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A07A2E-297B-E84C-B93E-A8107E22E8CE}" type="parTrans" cxnId="{5757B2A4-E653-594B-9A6B-D5B45A28F762}">
      <dgm:prSet/>
      <dgm:spPr/>
      <dgm:t>
        <a:bodyPr/>
        <a:lstStyle/>
        <a:p>
          <a:endParaRPr lang="en-US"/>
        </a:p>
      </dgm:t>
    </dgm:pt>
    <dgm:pt modelId="{2B577F15-274F-8045-A264-0B6BBF3DCD49}" type="sibTrans" cxnId="{5757B2A4-E653-594B-9A6B-D5B45A28F762}">
      <dgm:prSet/>
      <dgm:spPr/>
      <dgm:t>
        <a:bodyPr/>
        <a:lstStyle/>
        <a:p>
          <a:endParaRPr lang="en-US"/>
        </a:p>
      </dgm:t>
    </dgm:pt>
    <dgm:pt modelId="{666EFB43-D44A-42A7-8F5A-DEDB0709B232}">
      <dgm:prSet/>
      <dgm:spPr>
        <a:solidFill>
          <a:schemeClr val="bg2">
            <a:lumMod val="85000"/>
            <a:alpha val="90000"/>
          </a:schemeClr>
        </a:solidFill>
      </dgm:spPr>
      <dgm:t>
        <a:bodyPr/>
        <a:lstStyle/>
        <a:p>
          <a:pPr marL="228600" indent="-228600">
            <a:lnSpc>
              <a:spcPct val="112000"/>
            </a:lnSpc>
            <a:spcAft>
              <a:spcPts val="600"/>
            </a:spcAft>
            <a:tabLst/>
          </a:pPr>
          <a:r>
            <a:rPr lang="en-US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Determine which trial activities and data are essential and whether they align with clinical workflows.</a:t>
          </a:r>
        </a:p>
      </dgm:t>
    </dgm:pt>
    <dgm:pt modelId="{32B2A586-7E46-47B4-83BE-579547898C02}" type="parTrans" cxnId="{8120A629-0F76-4EB4-B0A8-066657F4EC11}">
      <dgm:prSet/>
      <dgm:spPr/>
      <dgm:t>
        <a:bodyPr/>
        <a:lstStyle/>
        <a:p>
          <a:endParaRPr lang="en-US"/>
        </a:p>
      </dgm:t>
    </dgm:pt>
    <dgm:pt modelId="{EB022E7A-87BD-4D87-A0FC-12331BF617BE}" type="sibTrans" cxnId="{8120A629-0F76-4EB4-B0A8-066657F4EC11}">
      <dgm:prSet/>
      <dgm:spPr/>
      <dgm:t>
        <a:bodyPr/>
        <a:lstStyle/>
        <a:p>
          <a:endParaRPr lang="en-US"/>
        </a:p>
      </dgm:t>
    </dgm:pt>
    <dgm:pt modelId="{CE7C4AE1-2071-4BB1-A126-5548572DE102}">
      <dgm:prSet/>
      <dgm:spPr>
        <a:solidFill>
          <a:schemeClr val="bg2">
            <a:lumMod val="85000"/>
            <a:alpha val="90000"/>
          </a:schemeClr>
        </a:solidFill>
      </dgm:spPr>
      <dgm:t>
        <a:bodyPr/>
        <a:lstStyle/>
        <a:p>
          <a:pPr marL="228600" indent="-228600">
            <a:lnSpc>
              <a:spcPct val="112000"/>
            </a:lnSpc>
            <a:spcAft>
              <a:spcPts val="600"/>
            </a:spcAft>
            <a:tabLst/>
          </a:pPr>
          <a:r>
            <a:rPr lang="en-US" i="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Consult early and often with regulatory authorities on data quality questions.</a:t>
          </a:r>
        </a:p>
      </dgm:t>
    </dgm:pt>
    <dgm:pt modelId="{2D9CD794-9C0A-4766-AAB6-030C575DF302}" type="parTrans" cxnId="{C874DC86-A53F-4FD0-81E0-E7AFE6CEC0C3}">
      <dgm:prSet/>
      <dgm:spPr/>
      <dgm:t>
        <a:bodyPr/>
        <a:lstStyle/>
        <a:p>
          <a:endParaRPr lang="en-US"/>
        </a:p>
      </dgm:t>
    </dgm:pt>
    <dgm:pt modelId="{BE6AC713-B46F-445B-AF33-CAFDC432F392}" type="sibTrans" cxnId="{C874DC86-A53F-4FD0-81E0-E7AFE6CEC0C3}">
      <dgm:prSet/>
      <dgm:spPr/>
      <dgm:t>
        <a:bodyPr/>
        <a:lstStyle/>
        <a:p>
          <a:endParaRPr lang="en-US"/>
        </a:p>
      </dgm:t>
    </dgm:pt>
    <dgm:pt modelId="{73DEB17D-FA1B-4F99-A575-9D1145CF27CB}">
      <dgm:prSet/>
      <dgm:spPr>
        <a:solidFill>
          <a:schemeClr val="bg2">
            <a:lumMod val="85000"/>
            <a:alpha val="90000"/>
          </a:schemeClr>
        </a:solidFill>
      </dgm:spPr>
      <dgm:t>
        <a:bodyPr/>
        <a:lstStyle/>
        <a:p>
          <a:pPr marL="228600" indent="-228600">
            <a:lnSpc>
              <a:spcPct val="112000"/>
            </a:lnSpc>
            <a:spcAft>
              <a:spcPts val="600"/>
            </a:spcAft>
            <a:tabLst/>
          </a:pPr>
          <a:r>
            <a:rPr lang="en-US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Validate the reliability of the clinical data through manual and automated data checks.</a:t>
          </a:r>
        </a:p>
      </dgm:t>
    </dgm:pt>
    <dgm:pt modelId="{D318213F-035D-456F-9702-455AE549BDF0}" type="parTrans" cxnId="{E9A13BA4-0423-4CE4-A02F-27180D1FDFB6}">
      <dgm:prSet/>
      <dgm:spPr/>
      <dgm:t>
        <a:bodyPr/>
        <a:lstStyle/>
        <a:p>
          <a:endParaRPr lang="en-US"/>
        </a:p>
      </dgm:t>
    </dgm:pt>
    <dgm:pt modelId="{8E014B09-CF0C-4813-9890-57BC0B73C60B}" type="sibTrans" cxnId="{E9A13BA4-0423-4CE4-A02F-27180D1FDFB6}">
      <dgm:prSet/>
      <dgm:spPr/>
      <dgm:t>
        <a:bodyPr/>
        <a:lstStyle/>
        <a:p>
          <a:endParaRPr lang="en-US"/>
        </a:p>
      </dgm:t>
    </dgm:pt>
    <dgm:pt modelId="{0C861478-23AE-42A5-AA6F-AAF8A76DF533}">
      <dgm:prSet/>
      <dgm:spPr>
        <a:solidFill>
          <a:schemeClr val="bg2">
            <a:lumMod val="85000"/>
            <a:alpha val="90000"/>
          </a:schemeClr>
        </a:solidFill>
      </dgm:spPr>
      <dgm:t>
        <a:bodyPr/>
        <a:lstStyle/>
        <a:p>
          <a:pPr marL="228600" indent="-228600">
            <a:lnSpc>
              <a:spcPct val="112000"/>
            </a:lnSpc>
            <a:spcAft>
              <a:spcPts val="600"/>
            </a:spcAft>
            <a:tabLst/>
          </a:pPr>
          <a:r>
            <a:rPr lang="en-US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Develop processes conducive for future trials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.</a:t>
          </a:r>
          <a:endParaRPr lang="en-US" i="0" dirty="0">
            <a:solidFill>
              <a:schemeClr val="accent3">
                <a:lumMod val="50000"/>
              </a:schemeClr>
            </a:solidFill>
          </a:endParaRPr>
        </a:p>
      </dgm:t>
    </dgm:pt>
    <dgm:pt modelId="{6554462F-6455-4373-BB27-0D4AB9ED30BD}" type="parTrans" cxnId="{1648FB70-AEB0-496F-A528-0DBE756EE181}">
      <dgm:prSet/>
      <dgm:spPr/>
      <dgm:t>
        <a:bodyPr/>
        <a:lstStyle/>
        <a:p>
          <a:endParaRPr lang="en-US"/>
        </a:p>
      </dgm:t>
    </dgm:pt>
    <dgm:pt modelId="{2F40A1D4-5676-4B7B-BBE9-C0C8F290A9CA}" type="sibTrans" cxnId="{1648FB70-AEB0-496F-A528-0DBE756EE181}">
      <dgm:prSet/>
      <dgm:spPr/>
      <dgm:t>
        <a:bodyPr/>
        <a:lstStyle/>
        <a:p>
          <a:endParaRPr lang="en-US"/>
        </a:p>
      </dgm:t>
    </dgm:pt>
    <dgm:pt modelId="{39352636-0BC7-419A-B967-FB1E9ED71ADA}">
      <dgm:prSet phldrT="[Text]"/>
      <dgm:spPr>
        <a:solidFill>
          <a:schemeClr val="bg2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marL="228600" indent="-228600">
            <a:lnSpc>
              <a:spcPct val="112000"/>
            </a:lnSpc>
            <a:spcAft>
              <a:spcPts val="600"/>
            </a:spcAft>
            <a:tabLst/>
          </a:pPr>
          <a:r>
            <a:rPr lang="en-US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Aim to lessen duplicate efforts already occurring in care.</a:t>
          </a:r>
          <a:endParaRPr lang="en-US" b="0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76FD33-E352-49BB-AC6B-740DB4B2E50F}" type="parTrans" cxnId="{36E06FD1-3730-49E0-B8F3-5C5B12DCE925}">
      <dgm:prSet/>
      <dgm:spPr/>
      <dgm:t>
        <a:bodyPr/>
        <a:lstStyle/>
        <a:p>
          <a:endParaRPr lang="en-US"/>
        </a:p>
      </dgm:t>
    </dgm:pt>
    <dgm:pt modelId="{25A7863B-9774-4A29-A7F1-E82B5EDD9DD7}" type="sibTrans" cxnId="{36E06FD1-3730-49E0-B8F3-5C5B12DCE925}">
      <dgm:prSet/>
      <dgm:spPr/>
      <dgm:t>
        <a:bodyPr/>
        <a:lstStyle/>
        <a:p>
          <a:endParaRPr lang="en-US"/>
        </a:p>
      </dgm:t>
    </dgm:pt>
    <dgm:pt modelId="{64B23D59-3DC5-D14D-80F2-D700B9C9A1EA}" type="pres">
      <dgm:prSet presAssocID="{776DE81E-399A-A848-AE71-16213ADFDBA1}" presName="Name0" presStyleCnt="0">
        <dgm:presLayoutVars>
          <dgm:dir/>
          <dgm:animLvl val="lvl"/>
          <dgm:resizeHandles val="exact"/>
        </dgm:presLayoutVars>
      </dgm:prSet>
      <dgm:spPr/>
    </dgm:pt>
    <dgm:pt modelId="{BB03C324-29C9-6141-BD63-1385ADEA2E9A}" type="pres">
      <dgm:prSet presAssocID="{C5E7A02F-62A6-614D-B8DA-603A9BB01D87}" presName="composite" presStyleCnt="0"/>
      <dgm:spPr/>
    </dgm:pt>
    <dgm:pt modelId="{774626AE-5908-BB49-9538-5AA7834BEBAF}" type="pres">
      <dgm:prSet presAssocID="{C5E7A02F-62A6-614D-B8DA-603A9BB01D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2AE2BCC-7835-3647-A99D-16FE3DE06A8A}" type="pres">
      <dgm:prSet presAssocID="{C5E7A02F-62A6-614D-B8DA-603A9BB01D8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41DA900-F710-42CA-AE9C-1C3BC78C8A24}" type="presOf" srcId="{CE7C4AE1-2071-4BB1-A126-5548572DE102}" destId="{F2AE2BCC-7835-3647-A99D-16FE3DE06A8A}" srcOrd="0" destOrd="4" presId="urn:microsoft.com/office/officeart/2005/8/layout/hList1"/>
    <dgm:cxn modelId="{A53A9412-A12F-6A48-8794-22B74BB88974}" type="presOf" srcId="{776DE81E-399A-A848-AE71-16213ADFDBA1}" destId="{64B23D59-3DC5-D14D-80F2-D700B9C9A1EA}" srcOrd="0" destOrd="0" presId="urn:microsoft.com/office/officeart/2005/8/layout/hList1"/>
    <dgm:cxn modelId="{976D1A15-C3B5-6D4D-866B-ED3D6AE70983}" type="presOf" srcId="{C5E7A02F-62A6-614D-B8DA-603A9BB01D87}" destId="{774626AE-5908-BB49-9538-5AA7834BEBAF}" srcOrd="0" destOrd="0" presId="urn:microsoft.com/office/officeart/2005/8/layout/hList1"/>
    <dgm:cxn modelId="{8120A629-0F76-4EB4-B0A8-066657F4EC11}" srcId="{C5E7A02F-62A6-614D-B8DA-603A9BB01D87}" destId="{666EFB43-D44A-42A7-8F5A-DEDB0709B232}" srcOrd="2" destOrd="0" parTransId="{32B2A586-7E46-47B4-83BE-579547898C02}" sibTransId="{EB022E7A-87BD-4D87-A0FC-12331BF617BE}"/>
    <dgm:cxn modelId="{56DB2247-F88A-44A9-AC24-C7095A0FE605}" type="presOf" srcId="{666EFB43-D44A-42A7-8F5A-DEDB0709B232}" destId="{F2AE2BCC-7835-3647-A99D-16FE3DE06A8A}" srcOrd="0" destOrd="2" presId="urn:microsoft.com/office/officeart/2005/8/layout/hList1"/>
    <dgm:cxn modelId="{7482044C-7434-476A-8FF2-A4A204AADF4F}" type="presOf" srcId="{0C861478-23AE-42A5-AA6F-AAF8A76DF533}" destId="{F2AE2BCC-7835-3647-A99D-16FE3DE06A8A}" srcOrd="0" destOrd="5" presId="urn:microsoft.com/office/officeart/2005/8/layout/hList1"/>
    <dgm:cxn modelId="{1648FB70-AEB0-496F-A528-0DBE756EE181}" srcId="{C5E7A02F-62A6-614D-B8DA-603A9BB01D87}" destId="{0C861478-23AE-42A5-AA6F-AAF8A76DF533}" srcOrd="5" destOrd="0" parTransId="{6554462F-6455-4373-BB27-0D4AB9ED30BD}" sibTransId="{2F40A1D4-5676-4B7B-BBE9-C0C8F290A9CA}"/>
    <dgm:cxn modelId="{856D5375-8192-4E5C-A04E-5F440D4C4F5B}" type="presOf" srcId="{39352636-0BC7-419A-B967-FB1E9ED71ADA}" destId="{F2AE2BCC-7835-3647-A99D-16FE3DE06A8A}" srcOrd="0" destOrd="1" presId="urn:microsoft.com/office/officeart/2005/8/layout/hList1"/>
    <dgm:cxn modelId="{C874DC86-A53F-4FD0-81E0-E7AFE6CEC0C3}" srcId="{C5E7A02F-62A6-614D-B8DA-603A9BB01D87}" destId="{CE7C4AE1-2071-4BB1-A126-5548572DE102}" srcOrd="4" destOrd="0" parTransId="{2D9CD794-9C0A-4766-AAB6-030C575DF302}" sibTransId="{BE6AC713-B46F-445B-AF33-CAFDC432F392}"/>
    <dgm:cxn modelId="{C92C2891-14FD-3040-A6E2-92BCEA92D6B8}" srcId="{776DE81E-399A-A848-AE71-16213ADFDBA1}" destId="{C5E7A02F-62A6-614D-B8DA-603A9BB01D87}" srcOrd="0" destOrd="0" parTransId="{514E6755-803E-2444-BD7D-0CB8049ED916}" sibTransId="{3C81DD38-D618-5A4F-A0DF-D67A8B7CF6E3}"/>
    <dgm:cxn modelId="{E9A13BA4-0423-4CE4-A02F-27180D1FDFB6}" srcId="{C5E7A02F-62A6-614D-B8DA-603A9BB01D87}" destId="{73DEB17D-FA1B-4F99-A575-9D1145CF27CB}" srcOrd="3" destOrd="0" parTransId="{D318213F-035D-456F-9702-455AE549BDF0}" sibTransId="{8E014B09-CF0C-4813-9890-57BC0B73C60B}"/>
    <dgm:cxn modelId="{5757B2A4-E653-594B-9A6B-D5B45A28F762}" srcId="{C5E7A02F-62A6-614D-B8DA-603A9BB01D87}" destId="{EC340E04-0E00-5B4B-A64C-F8C29446F016}" srcOrd="0" destOrd="0" parTransId="{94A07A2E-297B-E84C-B93E-A8107E22E8CE}" sibTransId="{2B577F15-274F-8045-A264-0B6BBF3DCD49}"/>
    <dgm:cxn modelId="{28673EBC-E270-48DC-AAAD-EEFB9ABBE811}" type="presOf" srcId="{73DEB17D-FA1B-4F99-A575-9D1145CF27CB}" destId="{F2AE2BCC-7835-3647-A99D-16FE3DE06A8A}" srcOrd="0" destOrd="3" presId="urn:microsoft.com/office/officeart/2005/8/layout/hList1"/>
    <dgm:cxn modelId="{36E06FD1-3730-49E0-B8F3-5C5B12DCE925}" srcId="{C5E7A02F-62A6-614D-B8DA-603A9BB01D87}" destId="{39352636-0BC7-419A-B967-FB1E9ED71ADA}" srcOrd="1" destOrd="0" parTransId="{2676FD33-E352-49BB-AC6B-740DB4B2E50F}" sibTransId="{25A7863B-9774-4A29-A7F1-E82B5EDD9DD7}"/>
    <dgm:cxn modelId="{4C4643F7-1C52-5E43-9CC5-41D056E0DEDD}" type="presOf" srcId="{EC340E04-0E00-5B4B-A64C-F8C29446F016}" destId="{F2AE2BCC-7835-3647-A99D-16FE3DE06A8A}" srcOrd="0" destOrd="0" presId="urn:microsoft.com/office/officeart/2005/8/layout/hList1"/>
    <dgm:cxn modelId="{DF02274E-AA35-E44D-AB9C-9AFF9AC801E1}" type="presParOf" srcId="{64B23D59-3DC5-D14D-80F2-D700B9C9A1EA}" destId="{BB03C324-29C9-6141-BD63-1385ADEA2E9A}" srcOrd="0" destOrd="0" presId="urn:microsoft.com/office/officeart/2005/8/layout/hList1"/>
    <dgm:cxn modelId="{653256D7-2967-A648-A555-B4E5C60AB015}" type="presParOf" srcId="{BB03C324-29C9-6141-BD63-1385ADEA2E9A}" destId="{774626AE-5908-BB49-9538-5AA7834BEBAF}" srcOrd="0" destOrd="0" presId="urn:microsoft.com/office/officeart/2005/8/layout/hList1"/>
    <dgm:cxn modelId="{B1B2EA8D-0EDE-4340-B802-FC25B507B064}" type="presParOf" srcId="{BB03C324-29C9-6141-BD63-1385ADEA2E9A}" destId="{F2AE2BCC-7835-3647-A99D-16FE3DE06A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6DE81E-399A-A848-AE71-16213ADFDBA1}" type="doc">
      <dgm:prSet loTypeId="urn:microsoft.com/office/officeart/2005/8/layout/hList1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5E7A02F-62A6-614D-B8DA-603A9BB01D87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Key Points</a:t>
          </a:r>
        </a:p>
      </dgm:t>
    </dgm:pt>
    <dgm:pt modelId="{514E6755-803E-2444-BD7D-0CB8049ED916}" type="parTrans" cxnId="{C92C2891-14FD-3040-A6E2-92BCEA92D6B8}">
      <dgm:prSet/>
      <dgm:spPr/>
      <dgm:t>
        <a:bodyPr/>
        <a:lstStyle/>
        <a:p>
          <a:endParaRPr lang="en-US"/>
        </a:p>
      </dgm:t>
    </dgm:pt>
    <dgm:pt modelId="{3C81DD38-D618-5A4F-A0DF-D67A8B7CF6E3}" type="sibTrans" cxnId="{C92C2891-14FD-3040-A6E2-92BCEA92D6B8}">
      <dgm:prSet/>
      <dgm:spPr/>
      <dgm:t>
        <a:bodyPr/>
        <a:lstStyle/>
        <a:p>
          <a:endParaRPr lang="en-US"/>
        </a:p>
      </dgm:t>
    </dgm:pt>
    <dgm:pt modelId="{EC340E04-0E00-5B4B-A64C-F8C29446F016}">
      <dgm:prSet phldrT="[Text]"/>
      <dgm:spPr>
        <a:solidFill>
          <a:schemeClr val="bg2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marL="228600" indent="-228600">
            <a:lnSpc>
              <a:spcPct val="110000"/>
            </a:lnSpc>
            <a:spcAft>
              <a:spcPts val="600"/>
            </a:spcAft>
            <a:tabLst/>
          </a:pPr>
          <a:r>
            <a:rPr lang="en-US" b="1" i="1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Assess</a:t>
          </a:r>
          <a:r>
            <a:rPr lang="en-US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 1) resources and degree of training settings will require, 2) that GCP requirements for clinical staff participating are not compromised, and 3) sites current connections with the local community- help support efforts to engage community clinicians</a:t>
          </a:r>
          <a:endParaRPr lang="en-US" b="0" dirty="0">
            <a:solidFill>
              <a:srgbClr val="2C2C2E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A07A2E-297B-E84C-B93E-A8107E22E8CE}" type="parTrans" cxnId="{5757B2A4-E653-594B-9A6B-D5B45A28F762}">
      <dgm:prSet/>
      <dgm:spPr/>
      <dgm:t>
        <a:bodyPr/>
        <a:lstStyle/>
        <a:p>
          <a:endParaRPr lang="en-US"/>
        </a:p>
      </dgm:t>
    </dgm:pt>
    <dgm:pt modelId="{2B577F15-274F-8045-A264-0B6BBF3DCD49}" type="sibTrans" cxnId="{5757B2A4-E653-594B-9A6B-D5B45A28F762}">
      <dgm:prSet/>
      <dgm:spPr/>
      <dgm:t>
        <a:bodyPr/>
        <a:lstStyle/>
        <a:p>
          <a:endParaRPr lang="en-US"/>
        </a:p>
      </dgm:t>
    </dgm:pt>
    <dgm:pt modelId="{0B5ACE7A-B0D2-D44E-A90A-E70ECA237D8D}">
      <dgm:prSet phldrT="[Text]"/>
      <dgm:spPr>
        <a:solidFill>
          <a:schemeClr val="bg2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marL="228600" indent="-228600">
            <a:lnSpc>
              <a:spcPct val="110000"/>
            </a:lnSpc>
            <a:spcAft>
              <a:spcPts val="600"/>
            </a:spcAft>
            <a:tabLst/>
          </a:pPr>
          <a:r>
            <a:rPr lang="en-US" b="1" i="1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Communicate</a:t>
          </a:r>
          <a:r>
            <a:rPr lang="en-US" b="1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across health systems to determine how technology solutions can facilitate changes that meet both research and clinical needs</a:t>
          </a:r>
          <a:endParaRPr lang="en-US" b="0" dirty="0">
            <a:solidFill>
              <a:srgbClr val="2C2C2E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F179CF-F608-4E43-B786-CCD218A88717}" type="parTrans" cxnId="{A4A60201-C037-4A42-9135-58783C4904DE}">
      <dgm:prSet/>
      <dgm:spPr/>
      <dgm:t>
        <a:bodyPr/>
        <a:lstStyle/>
        <a:p>
          <a:endParaRPr lang="en-US"/>
        </a:p>
      </dgm:t>
    </dgm:pt>
    <dgm:pt modelId="{67E62EFD-2996-6842-8329-D4ABA771F19B}" type="sibTrans" cxnId="{A4A60201-C037-4A42-9135-58783C4904DE}">
      <dgm:prSet/>
      <dgm:spPr/>
      <dgm:t>
        <a:bodyPr/>
        <a:lstStyle/>
        <a:p>
          <a:endParaRPr lang="en-US"/>
        </a:p>
      </dgm:t>
    </dgm:pt>
    <dgm:pt modelId="{EFAE8BAD-DE00-6F47-8DB9-6DF7DF924A72}">
      <dgm:prSet phldrT="[Text]"/>
      <dgm:spPr>
        <a:solidFill>
          <a:schemeClr val="bg2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marL="228600" indent="-228600">
            <a:lnSpc>
              <a:spcPct val="110000"/>
            </a:lnSpc>
            <a:spcAft>
              <a:spcPts val="600"/>
            </a:spcAft>
            <a:tabLst/>
          </a:pPr>
          <a:r>
            <a:rPr lang="en-US" b="1" i="1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Train</a:t>
          </a:r>
          <a:r>
            <a:rPr lang="en-US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 clinical staff to be ready to complete research-related tasks</a:t>
          </a:r>
          <a:endParaRPr lang="en-US" b="0" dirty="0">
            <a:solidFill>
              <a:srgbClr val="2C2C2E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479AF9-7730-6E40-A757-386A8342F9D8}" type="parTrans" cxnId="{13CEEF23-18F4-134A-B7F4-DEA074CCDEE2}">
      <dgm:prSet/>
      <dgm:spPr/>
      <dgm:t>
        <a:bodyPr/>
        <a:lstStyle/>
        <a:p>
          <a:endParaRPr lang="en-US"/>
        </a:p>
      </dgm:t>
    </dgm:pt>
    <dgm:pt modelId="{B397911F-E446-504A-B914-97D947D201BC}" type="sibTrans" cxnId="{13CEEF23-18F4-134A-B7F4-DEA074CCDEE2}">
      <dgm:prSet/>
      <dgm:spPr/>
      <dgm:t>
        <a:bodyPr/>
        <a:lstStyle/>
        <a:p>
          <a:endParaRPr lang="en-US"/>
        </a:p>
      </dgm:t>
    </dgm:pt>
    <dgm:pt modelId="{D8C5738D-B85E-3D47-A425-97D1B4F14341}">
      <dgm:prSet phldrT="[Text]"/>
      <dgm:spPr>
        <a:solidFill>
          <a:schemeClr val="bg2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marL="228600" indent="-228600">
            <a:lnSpc>
              <a:spcPct val="110000"/>
            </a:lnSpc>
            <a:spcAft>
              <a:spcPts val="600"/>
            </a:spcAft>
            <a:tabLst/>
          </a:pPr>
          <a:r>
            <a:rPr lang="en-US" b="1" i="1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Provide</a:t>
          </a:r>
          <a:r>
            <a:rPr lang="en-US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 support staff so that HCPs feel assisted and not overwhelmed</a:t>
          </a:r>
          <a:endParaRPr lang="en-US" b="0" dirty="0">
            <a:solidFill>
              <a:srgbClr val="2C2C2E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88D0CC-CE54-A746-B1B7-44B95EA5AC8A}" type="parTrans" cxnId="{6AB3A249-2994-F24A-B231-7477B25E4DED}">
      <dgm:prSet/>
      <dgm:spPr/>
      <dgm:t>
        <a:bodyPr/>
        <a:lstStyle/>
        <a:p>
          <a:endParaRPr lang="en-US"/>
        </a:p>
      </dgm:t>
    </dgm:pt>
    <dgm:pt modelId="{994B6BCB-1A18-3A48-8149-D39869BF61FD}" type="sibTrans" cxnId="{6AB3A249-2994-F24A-B231-7477B25E4DED}">
      <dgm:prSet/>
      <dgm:spPr/>
      <dgm:t>
        <a:bodyPr/>
        <a:lstStyle/>
        <a:p>
          <a:endParaRPr lang="en-US"/>
        </a:p>
      </dgm:t>
    </dgm:pt>
    <dgm:pt modelId="{EB6DE09D-4F8B-694D-A49C-2A20C4CD90FB}">
      <dgm:prSet phldrT="[Text]"/>
      <dgm:spPr>
        <a:solidFill>
          <a:schemeClr val="bg2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marL="228600" indent="-228600">
            <a:lnSpc>
              <a:spcPct val="110000"/>
            </a:lnSpc>
            <a:spcAft>
              <a:spcPts val="600"/>
            </a:spcAft>
            <a:tabLst/>
          </a:pPr>
          <a:r>
            <a:rPr lang="en-US" b="1" i="1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Automate</a:t>
          </a:r>
          <a:r>
            <a:rPr lang="en-US" i="1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1) what can be done before or during clinical care encounters, 2) quality assurance checks of clinical data (compare to a manual check)</a:t>
          </a:r>
          <a:endParaRPr lang="en-US" b="0" dirty="0">
            <a:solidFill>
              <a:srgbClr val="2C2C2E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F8E8F7-3DAF-7442-AB56-9F31ECE88FC4}" type="parTrans" cxnId="{C5A1F102-C552-5648-AD2B-B4BE78E703D3}">
      <dgm:prSet/>
      <dgm:spPr/>
      <dgm:t>
        <a:bodyPr/>
        <a:lstStyle/>
        <a:p>
          <a:endParaRPr lang="en-US"/>
        </a:p>
      </dgm:t>
    </dgm:pt>
    <dgm:pt modelId="{45BEF877-4817-8740-82A6-1C55CDD746B4}" type="sibTrans" cxnId="{C5A1F102-C552-5648-AD2B-B4BE78E703D3}">
      <dgm:prSet/>
      <dgm:spPr/>
      <dgm:t>
        <a:bodyPr/>
        <a:lstStyle/>
        <a:p>
          <a:endParaRPr lang="en-US"/>
        </a:p>
      </dgm:t>
    </dgm:pt>
    <dgm:pt modelId="{64B23D59-3DC5-D14D-80F2-D700B9C9A1EA}" type="pres">
      <dgm:prSet presAssocID="{776DE81E-399A-A848-AE71-16213ADFDBA1}" presName="Name0" presStyleCnt="0">
        <dgm:presLayoutVars>
          <dgm:dir/>
          <dgm:animLvl val="lvl"/>
          <dgm:resizeHandles val="exact"/>
        </dgm:presLayoutVars>
      </dgm:prSet>
      <dgm:spPr/>
    </dgm:pt>
    <dgm:pt modelId="{BB03C324-29C9-6141-BD63-1385ADEA2E9A}" type="pres">
      <dgm:prSet presAssocID="{C5E7A02F-62A6-614D-B8DA-603A9BB01D87}" presName="composite" presStyleCnt="0"/>
      <dgm:spPr/>
    </dgm:pt>
    <dgm:pt modelId="{774626AE-5908-BB49-9538-5AA7834BEBAF}" type="pres">
      <dgm:prSet presAssocID="{C5E7A02F-62A6-614D-B8DA-603A9BB01D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2AE2BCC-7835-3647-A99D-16FE3DE06A8A}" type="pres">
      <dgm:prSet presAssocID="{C5E7A02F-62A6-614D-B8DA-603A9BB01D87}" presName="desTx" presStyleLbl="alignAccFollowNode1" presStyleIdx="0" presStyleCnt="1" custLinFactNeighborY="960">
        <dgm:presLayoutVars>
          <dgm:bulletEnabled val="1"/>
        </dgm:presLayoutVars>
      </dgm:prSet>
      <dgm:spPr/>
    </dgm:pt>
  </dgm:ptLst>
  <dgm:cxnLst>
    <dgm:cxn modelId="{A4A60201-C037-4A42-9135-58783C4904DE}" srcId="{C5E7A02F-62A6-614D-B8DA-603A9BB01D87}" destId="{0B5ACE7A-B0D2-D44E-A90A-E70ECA237D8D}" srcOrd="1" destOrd="0" parTransId="{D7F179CF-F608-4E43-B786-CCD218A88717}" sibTransId="{67E62EFD-2996-6842-8329-D4ABA771F19B}"/>
    <dgm:cxn modelId="{C5A1F102-C552-5648-AD2B-B4BE78E703D3}" srcId="{C5E7A02F-62A6-614D-B8DA-603A9BB01D87}" destId="{EB6DE09D-4F8B-694D-A49C-2A20C4CD90FB}" srcOrd="4" destOrd="0" parTransId="{15F8E8F7-3DAF-7442-AB56-9F31ECE88FC4}" sibTransId="{45BEF877-4817-8740-82A6-1C55CDD746B4}"/>
    <dgm:cxn modelId="{ED0C5D12-0796-EB49-8BB2-4CBDFABA80E8}" type="presOf" srcId="{0B5ACE7A-B0D2-D44E-A90A-E70ECA237D8D}" destId="{F2AE2BCC-7835-3647-A99D-16FE3DE06A8A}" srcOrd="0" destOrd="1" presId="urn:microsoft.com/office/officeart/2005/8/layout/hList1"/>
    <dgm:cxn modelId="{13CEEF23-18F4-134A-B7F4-DEA074CCDEE2}" srcId="{C5E7A02F-62A6-614D-B8DA-603A9BB01D87}" destId="{EFAE8BAD-DE00-6F47-8DB9-6DF7DF924A72}" srcOrd="2" destOrd="0" parTransId="{5F479AF9-7730-6E40-A757-386A8342F9D8}" sibTransId="{B397911F-E446-504A-B914-97D947D201BC}"/>
    <dgm:cxn modelId="{6AB3A249-2994-F24A-B231-7477B25E4DED}" srcId="{C5E7A02F-62A6-614D-B8DA-603A9BB01D87}" destId="{D8C5738D-B85E-3D47-A425-97D1B4F14341}" srcOrd="3" destOrd="0" parTransId="{6A88D0CC-CE54-A746-B1B7-44B95EA5AC8A}" sibTransId="{994B6BCB-1A18-3A48-8149-D39869BF61FD}"/>
    <dgm:cxn modelId="{4206DF6E-19A8-3440-A270-F0134C52FF82}" type="presOf" srcId="{776DE81E-399A-A848-AE71-16213ADFDBA1}" destId="{64B23D59-3DC5-D14D-80F2-D700B9C9A1EA}" srcOrd="0" destOrd="0" presId="urn:microsoft.com/office/officeart/2005/8/layout/hList1"/>
    <dgm:cxn modelId="{CF476953-C164-2346-8D85-0B2561B8249B}" type="presOf" srcId="{D8C5738D-B85E-3D47-A425-97D1B4F14341}" destId="{F2AE2BCC-7835-3647-A99D-16FE3DE06A8A}" srcOrd="0" destOrd="3" presId="urn:microsoft.com/office/officeart/2005/8/layout/hList1"/>
    <dgm:cxn modelId="{4BB7AB8A-6F7B-E648-A102-BF771884050F}" type="presOf" srcId="{EB6DE09D-4F8B-694D-A49C-2A20C4CD90FB}" destId="{F2AE2BCC-7835-3647-A99D-16FE3DE06A8A}" srcOrd="0" destOrd="4" presId="urn:microsoft.com/office/officeart/2005/8/layout/hList1"/>
    <dgm:cxn modelId="{CC582491-62A9-1845-9F35-5034F071B700}" type="presOf" srcId="{EFAE8BAD-DE00-6F47-8DB9-6DF7DF924A72}" destId="{F2AE2BCC-7835-3647-A99D-16FE3DE06A8A}" srcOrd="0" destOrd="2" presId="urn:microsoft.com/office/officeart/2005/8/layout/hList1"/>
    <dgm:cxn modelId="{C92C2891-14FD-3040-A6E2-92BCEA92D6B8}" srcId="{776DE81E-399A-A848-AE71-16213ADFDBA1}" destId="{C5E7A02F-62A6-614D-B8DA-603A9BB01D87}" srcOrd="0" destOrd="0" parTransId="{514E6755-803E-2444-BD7D-0CB8049ED916}" sibTransId="{3C81DD38-D618-5A4F-A0DF-D67A8B7CF6E3}"/>
    <dgm:cxn modelId="{5757B2A4-E653-594B-9A6B-D5B45A28F762}" srcId="{C5E7A02F-62A6-614D-B8DA-603A9BB01D87}" destId="{EC340E04-0E00-5B4B-A64C-F8C29446F016}" srcOrd="0" destOrd="0" parTransId="{94A07A2E-297B-E84C-B93E-A8107E22E8CE}" sibTransId="{2B577F15-274F-8045-A264-0B6BBF3DCD49}"/>
    <dgm:cxn modelId="{7D803FEA-0D38-AE45-8FAA-379B6FD41844}" type="presOf" srcId="{EC340E04-0E00-5B4B-A64C-F8C29446F016}" destId="{F2AE2BCC-7835-3647-A99D-16FE3DE06A8A}" srcOrd="0" destOrd="0" presId="urn:microsoft.com/office/officeart/2005/8/layout/hList1"/>
    <dgm:cxn modelId="{576ECFFC-27EE-664B-8E37-5A59BD7D94A5}" type="presOf" srcId="{C5E7A02F-62A6-614D-B8DA-603A9BB01D87}" destId="{774626AE-5908-BB49-9538-5AA7834BEBAF}" srcOrd="0" destOrd="0" presId="urn:microsoft.com/office/officeart/2005/8/layout/hList1"/>
    <dgm:cxn modelId="{8943F5DA-A867-3549-B833-1218DD3F3989}" type="presParOf" srcId="{64B23D59-3DC5-D14D-80F2-D700B9C9A1EA}" destId="{BB03C324-29C9-6141-BD63-1385ADEA2E9A}" srcOrd="0" destOrd="0" presId="urn:microsoft.com/office/officeart/2005/8/layout/hList1"/>
    <dgm:cxn modelId="{AF69CA21-69CC-F34E-A655-9C1FB09F8014}" type="presParOf" srcId="{BB03C324-29C9-6141-BD63-1385ADEA2E9A}" destId="{774626AE-5908-BB49-9538-5AA7834BEBAF}" srcOrd="0" destOrd="0" presId="urn:microsoft.com/office/officeart/2005/8/layout/hList1"/>
    <dgm:cxn modelId="{46563021-EDE1-CA41-B1AC-9833D08F3882}" type="presParOf" srcId="{BB03C324-29C9-6141-BD63-1385ADEA2E9A}" destId="{F2AE2BCC-7835-3647-A99D-16FE3DE06A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7DAEB2-0EF4-463B-B4E8-9C1CD71C86D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189EE-CCCC-429C-8B4D-10F4EDAB0480}">
      <dgm:prSet phldrT="[Text]" custT="1"/>
      <dgm:spPr/>
      <dgm:t>
        <a:bodyPr/>
        <a:lstStyle/>
        <a:p>
          <a:pPr>
            <a:spcAft>
              <a:spcPts val="408"/>
            </a:spcAft>
          </a:pPr>
          <a:r>
            <a:rPr lang="en-US" sz="2400" b="1" dirty="0">
              <a:latin typeface="Calibri"/>
              <a:cs typeface="Calibri"/>
            </a:rPr>
            <a:t>New Tool</a:t>
          </a:r>
        </a:p>
      </dgm:t>
    </dgm:pt>
    <dgm:pt modelId="{A30C4CFE-0365-4935-AE03-21ACEA0D42F8}" type="parTrans" cxnId="{C4AE8F38-7EFE-4211-9177-AF9B195E8EE6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F249E14D-721B-42E2-B7CF-1A31B0BEC22C}" type="sibTrans" cxnId="{C4AE8F38-7EFE-4211-9177-AF9B195E8EE6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4C024B72-6AED-46FA-B69A-92FA8E6929DD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600" dirty="0">
              <a:latin typeface="Calibri"/>
              <a:cs typeface="Calibri"/>
            </a:rPr>
            <a:t>Develop out the new Embedding Considerations tool</a:t>
          </a:r>
        </a:p>
      </dgm:t>
    </dgm:pt>
    <dgm:pt modelId="{A5079EF0-8BD8-4A26-A02F-DCAD3A1EDF35}" type="parTrans" cxnId="{AD0D564E-E8AC-4ECB-A235-E598F1C862F4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D44632A1-ABB9-42EE-9916-5BBBF29A568F}" type="sibTrans" cxnId="{AD0D564E-E8AC-4ECB-A235-E598F1C862F4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F2D8E654-804B-48ED-A759-790CF4FFC61B}">
      <dgm:prSet phldrT="[Text]" custT="1"/>
      <dgm:spPr>
        <a:solidFill>
          <a:schemeClr val="accent2"/>
        </a:solidFill>
      </dgm:spPr>
      <dgm:t>
        <a:bodyPr/>
        <a:lstStyle/>
        <a:p>
          <a:pPr>
            <a:spcAft>
              <a:spcPts val="408"/>
            </a:spcAft>
          </a:pPr>
          <a:r>
            <a:rPr lang="en-US" sz="2400" b="1" dirty="0">
              <a:latin typeface="Calibri"/>
              <a:cs typeface="Calibri"/>
            </a:rPr>
            <a:t>Manuscript</a:t>
          </a:r>
        </a:p>
      </dgm:t>
    </dgm:pt>
    <dgm:pt modelId="{FEDEA45E-B079-4A88-AD25-B890BF6B3F96}" type="parTrans" cxnId="{315E3363-6943-40F3-938C-70872767BCC7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3A2A6E7-EC07-4AE7-BDF6-D0FBCB77E779}" type="sibTrans" cxnId="{315E3363-6943-40F3-938C-70872767BCC7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EBAE0EFA-AA7B-4A6C-9F6A-29B08C96DAE2}">
      <dgm:prSet phldrT="[Text]" custT="1"/>
      <dgm:spPr>
        <a:solidFill>
          <a:schemeClr val="accent2"/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1600" dirty="0">
              <a:latin typeface="Calibri"/>
              <a:cs typeface="Calibri"/>
            </a:rPr>
            <a:t>Summarize in-depth interviews and recommendations</a:t>
          </a:r>
        </a:p>
      </dgm:t>
    </dgm:pt>
    <dgm:pt modelId="{FEA5F33E-2FA0-471D-BD67-A47856A43D71}" type="parTrans" cxnId="{7C0EFB18-AFAF-4444-9EC0-FA7FE9CDDDC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6931F6AC-7AA6-489C-8F89-FC082B6F5C14}" type="sibTrans" cxnId="{7C0EFB18-AFAF-4444-9EC0-FA7FE9CDDDC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DCA322B6-66FF-4C27-AB2C-CF223B3066A2}">
      <dgm:prSet phldrT="[Text]" custT="1"/>
      <dgm:spPr>
        <a:solidFill>
          <a:schemeClr val="tx2"/>
        </a:solidFill>
      </dgm:spPr>
      <dgm:t>
        <a:bodyPr/>
        <a:lstStyle/>
        <a:p>
          <a:pPr>
            <a:spcAft>
              <a:spcPts val="408"/>
            </a:spcAft>
          </a:pPr>
          <a:r>
            <a:rPr lang="en-US" sz="2400" b="1" dirty="0">
              <a:latin typeface="Calibri"/>
              <a:cs typeface="Calibri"/>
            </a:rPr>
            <a:t>Potential Pilot</a:t>
          </a:r>
        </a:p>
      </dgm:t>
    </dgm:pt>
    <dgm:pt modelId="{2057AC09-9389-4010-97C2-D12B175DDEA8}" type="parTrans" cxnId="{1C34068C-E87B-4235-AE44-3B93666B61ED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9C637E8B-B10D-4902-B932-934ED486B341}" type="sibTrans" cxnId="{1C34068C-E87B-4235-AE44-3B93666B61ED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92CFD17B-A4F5-4A76-8B3A-FE236078761A}">
      <dgm:prSet phldrT="[Text]" custT="1"/>
      <dgm:spPr>
        <a:solidFill>
          <a:schemeClr val="tx2"/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1600" dirty="0">
              <a:latin typeface="Calibri"/>
              <a:cs typeface="Calibri"/>
            </a:rPr>
            <a:t>Do you have a trial that will be integrated into clinical practice/point of care in the early design phase? Please contact: </a:t>
          </a:r>
          <a:r>
            <a:rPr lang="en-US" sz="1600" b="1" dirty="0">
              <a:solidFill>
                <a:schemeClr val="bg2"/>
              </a:solidFill>
              <a:latin typeface="Calibri"/>
              <a:cs typeface="Calibri"/>
            </a:rPr>
            <a:t>Lindsay.Kehoe@duke.edu </a:t>
          </a:r>
        </a:p>
      </dgm:t>
    </dgm:pt>
    <dgm:pt modelId="{6B687419-DBEF-4EF2-BA3E-D794AAF67102}" type="parTrans" cxnId="{59F8DE68-99F2-4BC7-9E42-31E1178784CC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D2F9D0C2-BCA0-449D-8A21-6B8E92CFD4A8}" type="sibTrans" cxnId="{59F8DE68-99F2-4BC7-9E42-31E1178784CC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5845BCBE-80BC-4596-9FCE-E8737264A977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600" dirty="0">
              <a:latin typeface="Calibri"/>
              <a:cs typeface="Calibri"/>
            </a:rPr>
            <a:t>Q1 2023</a:t>
          </a:r>
        </a:p>
      </dgm:t>
    </dgm:pt>
    <dgm:pt modelId="{BA62B4D6-61E0-439B-B7C0-BCC7359AF292}" type="parTrans" cxnId="{4D3FE856-0180-460F-B80C-1849BE97EA72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B40FFF9-C665-4DF8-A126-4928DA4E98EC}" type="sibTrans" cxnId="{4D3FE856-0180-460F-B80C-1849BE97EA72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B294E842-C3BE-404F-ACC4-6A2874FA422B}">
      <dgm:prSet phldrT="[Text]" custT="1"/>
      <dgm:spPr>
        <a:solidFill>
          <a:schemeClr val="accent2"/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1600" dirty="0">
              <a:latin typeface="Calibri"/>
              <a:cs typeface="Calibri"/>
            </a:rPr>
            <a:t>Q1-Q2 2023</a:t>
          </a:r>
        </a:p>
      </dgm:t>
    </dgm:pt>
    <dgm:pt modelId="{56B4DABE-4BFF-4CD2-B90E-1112B7573908}" type="parTrans" cxnId="{C2A85D2C-4B41-403E-B80B-48BE39296DF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C5FE493-3B8F-42DB-A78C-BF166A4AAD6E}" type="sibTrans" cxnId="{C2A85D2C-4B41-403E-B80B-48BE39296DF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350B0F05-E820-4339-92CC-C28D0196D89D}" type="pres">
      <dgm:prSet presAssocID="{8F7DAEB2-0EF4-463B-B4E8-9C1CD71C86D8}" presName="linear" presStyleCnt="0">
        <dgm:presLayoutVars>
          <dgm:dir/>
          <dgm:resizeHandles val="exact"/>
        </dgm:presLayoutVars>
      </dgm:prSet>
      <dgm:spPr/>
    </dgm:pt>
    <dgm:pt modelId="{D35AA2DD-B4EF-4480-AEA2-50E958B1D4AB}" type="pres">
      <dgm:prSet presAssocID="{9D9189EE-CCCC-429C-8B4D-10F4EDAB0480}" presName="comp" presStyleCnt="0"/>
      <dgm:spPr/>
    </dgm:pt>
    <dgm:pt modelId="{EFD503AB-6D19-43EC-BE51-D2D30BE1CE0C}" type="pres">
      <dgm:prSet presAssocID="{9D9189EE-CCCC-429C-8B4D-10F4EDAB0480}" presName="box" presStyleLbl="node1" presStyleIdx="0" presStyleCnt="3"/>
      <dgm:spPr/>
    </dgm:pt>
    <dgm:pt modelId="{F5D098DC-8D31-4907-82A4-4E42F45CDF75}" type="pres">
      <dgm:prSet presAssocID="{9D9189EE-CCCC-429C-8B4D-10F4EDAB0480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6C4C336C-7804-4E34-89F3-3B86DA973CB8}" type="pres">
      <dgm:prSet presAssocID="{9D9189EE-CCCC-429C-8B4D-10F4EDAB0480}" presName="text" presStyleLbl="node1" presStyleIdx="0" presStyleCnt="3">
        <dgm:presLayoutVars>
          <dgm:bulletEnabled val="1"/>
        </dgm:presLayoutVars>
      </dgm:prSet>
      <dgm:spPr/>
    </dgm:pt>
    <dgm:pt modelId="{E69CCC2F-ECD8-45A8-8021-58EFDA01846A}" type="pres">
      <dgm:prSet presAssocID="{F249E14D-721B-42E2-B7CF-1A31B0BEC22C}" presName="spacer" presStyleCnt="0"/>
      <dgm:spPr/>
    </dgm:pt>
    <dgm:pt modelId="{264DDF04-E8EF-4C8A-94E4-FBFBC8AF86FE}" type="pres">
      <dgm:prSet presAssocID="{F2D8E654-804B-48ED-A759-790CF4FFC61B}" presName="comp" presStyleCnt="0"/>
      <dgm:spPr/>
    </dgm:pt>
    <dgm:pt modelId="{F22BE074-AFEA-4890-B866-BFC7ECD39D3E}" type="pres">
      <dgm:prSet presAssocID="{F2D8E654-804B-48ED-A759-790CF4FFC61B}" presName="box" presStyleLbl="node1" presStyleIdx="1" presStyleCnt="3"/>
      <dgm:spPr/>
    </dgm:pt>
    <dgm:pt modelId="{6C8859D1-E289-4159-B317-CBF126F25E54}" type="pres">
      <dgm:prSet presAssocID="{F2D8E654-804B-48ED-A759-790CF4FFC61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1F0D60B6-0552-450C-A9CA-5D84EBC4D1AA}" type="pres">
      <dgm:prSet presAssocID="{F2D8E654-804B-48ED-A759-790CF4FFC61B}" presName="text" presStyleLbl="node1" presStyleIdx="1" presStyleCnt="3">
        <dgm:presLayoutVars>
          <dgm:bulletEnabled val="1"/>
        </dgm:presLayoutVars>
      </dgm:prSet>
      <dgm:spPr/>
    </dgm:pt>
    <dgm:pt modelId="{3FD198C7-ED7F-4085-AA2C-6A6D762D2CE3}" type="pres">
      <dgm:prSet presAssocID="{A3A2A6E7-EC07-4AE7-BDF6-D0FBCB77E779}" presName="spacer" presStyleCnt="0"/>
      <dgm:spPr/>
    </dgm:pt>
    <dgm:pt modelId="{666AB3BD-9664-4D4B-87F2-9ECF720AB170}" type="pres">
      <dgm:prSet presAssocID="{DCA322B6-66FF-4C27-AB2C-CF223B3066A2}" presName="comp" presStyleCnt="0"/>
      <dgm:spPr/>
    </dgm:pt>
    <dgm:pt modelId="{EDD83628-1846-45B7-BCFE-1316092C47BB}" type="pres">
      <dgm:prSet presAssocID="{DCA322B6-66FF-4C27-AB2C-CF223B3066A2}" presName="box" presStyleLbl="node1" presStyleIdx="2" presStyleCnt="3"/>
      <dgm:spPr/>
    </dgm:pt>
    <dgm:pt modelId="{11106333-48BD-43EB-9E8D-1406853C6EB7}" type="pres">
      <dgm:prSet presAssocID="{DCA322B6-66FF-4C27-AB2C-CF223B3066A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C4709679-8FBB-4AAC-B7DD-FD20210D622B}" type="pres">
      <dgm:prSet presAssocID="{DCA322B6-66FF-4C27-AB2C-CF223B3066A2}" presName="text" presStyleLbl="node1" presStyleIdx="2" presStyleCnt="3">
        <dgm:presLayoutVars>
          <dgm:bulletEnabled val="1"/>
        </dgm:presLayoutVars>
      </dgm:prSet>
      <dgm:spPr/>
    </dgm:pt>
  </dgm:ptLst>
  <dgm:cxnLst>
    <dgm:cxn modelId="{86821709-22FF-434E-8402-CFA4E91E9612}" type="presOf" srcId="{5845BCBE-80BC-4596-9FCE-E8737264A977}" destId="{EFD503AB-6D19-43EC-BE51-D2D30BE1CE0C}" srcOrd="0" destOrd="2" presId="urn:microsoft.com/office/officeart/2005/8/layout/vList4"/>
    <dgm:cxn modelId="{71B53016-8997-4EAD-A12F-4D7515F24CBD}" type="presOf" srcId="{F2D8E654-804B-48ED-A759-790CF4FFC61B}" destId="{1F0D60B6-0552-450C-A9CA-5D84EBC4D1AA}" srcOrd="1" destOrd="0" presId="urn:microsoft.com/office/officeart/2005/8/layout/vList4"/>
    <dgm:cxn modelId="{7C0EFB18-AFAF-4444-9EC0-FA7FE9CDDDCF}" srcId="{F2D8E654-804B-48ED-A759-790CF4FFC61B}" destId="{EBAE0EFA-AA7B-4A6C-9F6A-29B08C96DAE2}" srcOrd="0" destOrd="0" parTransId="{FEA5F33E-2FA0-471D-BD67-A47856A43D71}" sibTransId="{6931F6AC-7AA6-489C-8F89-FC082B6F5C14}"/>
    <dgm:cxn modelId="{C2A85D2C-4B41-403E-B80B-48BE39296DFF}" srcId="{F2D8E654-804B-48ED-A759-790CF4FFC61B}" destId="{B294E842-C3BE-404F-ACC4-6A2874FA422B}" srcOrd="1" destOrd="0" parTransId="{56B4DABE-4BFF-4CD2-B90E-1112B7573908}" sibTransId="{7C5FE493-3B8F-42DB-A78C-BF166A4AAD6E}"/>
    <dgm:cxn modelId="{BBA23033-BEE0-42B4-AAA4-5D5AF0023FA1}" type="presOf" srcId="{5845BCBE-80BC-4596-9FCE-E8737264A977}" destId="{6C4C336C-7804-4E34-89F3-3B86DA973CB8}" srcOrd="1" destOrd="2" presId="urn:microsoft.com/office/officeart/2005/8/layout/vList4"/>
    <dgm:cxn modelId="{C4AE8F38-7EFE-4211-9177-AF9B195E8EE6}" srcId="{8F7DAEB2-0EF4-463B-B4E8-9C1CD71C86D8}" destId="{9D9189EE-CCCC-429C-8B4D-10F4EDAB0480}" srcOrd="0" destOrd="0" parTransId="{A30C4CFE-0365-4935-AE03-21ACEA0D42F8}" sibTransId="{F249E14D-721B-42E2-B7CF-1A31B0BEC22C}"/>
    <dgm:cxn modelId="{3DB2BF3E-0781-4CB6-B01A-B57774EFE932}" type="presOf" srcId="{9D9189EE-CCCC-429C-8B4D-10F4EDAB0480}" destId="{6C4C336C-7804-4E34-89F3-3B86DA973CB8}" srcOrd="1" destOrd="0" presId="urn:microsoft.com/office/officeart/2005/8/layout/vList4"/>
    <dgm:cxn modelId="{7DD3055B-B169-4650-B3FB-EC81A95F8522}" type="presOf" srcId="{9D9189EE-CCCC-429C-8B4D-10F4EDAB0480}" destId="{EFD503AB-6D19-43EC-BE51-D2D30BE1CE0C}" srcOrd="0" destOrd="0" presId="urn:microsoft.com/office/officeart/2005/8/layout/vList4"/>
    <dgm:cxn modelId="{9E1FE85F-D974-4FED-8E35-3CECC59DD65F}" type="presOf" srcId="{EBAE0EFA-AA7B-4A6C-9F6A-29B08C96DAE2}" destId="{1F0D60B6-0552-450C-A9CA-5D84EBC4D1AA}" srcOrd="1" destOrd="1" presId="urn:microsoft.com/office/officeart/2005/8/layout/vList4"/>
    <dgm:cxn modelId="{315E3363-6943-40F3-938C-70872767BCC7}" srcId="{8F7DAEB2-0EF4-463B-B4E8-9C1CD71C86D8}" destId="{F2D8E654-804B-48ED-A759-790CF4FFC61B}" srcOrd="1" destOrd="0" parTransId="{FEDEA45E-B079-4A88-AD25-B890BF6B3F96}" sibTransId="{A3A2A6E7-EC07-4AE7-BDF6-D0FBCB77E779}"/>
    <dgm:cxn modelId="{4BFA7F43-9107-4735-A975-0EFB4457940D}" type="presOf" srcId="{B294E842-C3BE-404F-ACC4-6A2874FA422B}" destId="{1F0D60B6-0552-450C-A9CA-5D84EBC4D1AA}" srcOrd="1" destOrd="2" presId="urn:microsoft.com/office/officeart/2005/8/layout/vList4"/>
    <dgm:cxn modelId="{59F8DE68-99F2-4BC7-9E42-31E1178784CC}" srcId="{DCA322B6-66FF-4C27-AB2C-CF223B3066A2}" destId="{92CFD17B-A4F5-4A76-8B3A-FE236078761A}" srcOrd="0" destOrd="0" parTransId="{6B687419-DBEF-4EF2-BA3E-D794AAF67102}" sibTransId="{D2F9D0C2-BCA0-449D-8A21-6B8E92CFD4A8}"/>
    <dgm:cxn modelId="{DAF9A14A-6620-4D04-BA3E-6179FDED1267}" type="presOf" srcId="{92CFD17B-A4F5-4A76-8B3A-FE236078761A}" destId="{C4709679-8FBB-4AAC-B7DD-FD20210D622B}" srcOrd="1" destOrd="1" presId="urn:microsoft.com/office/officeart/2005/8/layout/vList4"/>
    <dgm:cxn modelId="{AD0D564E-E8AC-4ECB-A235-E598F1C862F4}" srcId="{9D9189EE-CCCC-429C-8B4D-10F4EDAB0480}" destId="{4C024B72-6AED-46FA-B69A-92FA8E6929DD}" srcOrd="0" destOrd="0" parTransId="{A5079EF0-8BD8-4A26-A02F-DCAD3A1EDF35}" sibTransId="{D44632A1-ABB9-42EE-9916-5BBBF29A568F}"/>
    <dgm:cxn modelId="{CA44AD6E-ACDE-422B-83CD-0270B4CF4610}" type="presOf" srcId="{DCA322B6-66FF-4C27-AB2C-CF223B3066A2}" destId="{C4709679-8FBB-4AAC-B7DD-FD20210D622B}" srcOrd="1" destOrd="0" presId="urn:microsoft.com/office/officeart/2005/8/layout/vList4"/>
    <dgm:cxn modelId="{B358B653-CEFA-405A-8E77-D022ACB3CE99}" type="presOf" srcId="{B294E842-C3BE-404F-ACC4-6A2874FA422B}" destId="{F22BE074-AFEA-4890-B866-BFC7ECD39D3E}" srcOrd="0" destOrd="2" presId="urn:microsoft.com/office/officeart/2005/8/layout/vList4"/>
    <dgm:cxn modelId="{4D3FE856-0180-460F-B80C-1849BE97EA72}" srcId="{9D9189EE-CCCC-429C-8B4D-10F4EDAB0480}" destId="{5845BCBE-80BC-4596-9FCE-E8737264A977}" srcOrd="1" destOrd="0" parTransId="{BA62B4D6-61E0-439B-B7C0-BCC7359AF292}" sibTransId="{7B40FFF9-C665-4DF8-A126-4928DA4E98EC}"/>
    <dgm:cxn modelId="{59637578-337B-4F6E-A0DD-27809FE8C266}" type="presOf" srcId="{DCA322B6-66FF-4C27-AB2C-CF223B3066A2}" destId="{EDD83628-1846-45B7-BCFE-1316092C47BB}" srcOrd="0" destOrd="0" presId="urn:microsoft.com/office/officeart/2005/8/layout/vList4"/>
    <dgm:cxn modelId="{8070468A-B9AC-4024-A1C1-401A408E0E96}" type="presOf" srcId="{92CFD17B-A4F5-4A76-8B3A-FE236078761A}" destId="{EDD83628-1846-45B7-BCFE-1316092C47BB}" srcOrd="0" destOrd="1" presId="urn:microsoft.com/office/officeart/2005/8/layout/vList4"/>
    <dgm:cxn modelId="{1C34068C-E87B-4235-AE44-3B93666B61ED}" srcId="{8F7DAEB2-0EF4-463B-B4E8-9C1CD71C86D8}" destId="{DCA322B6-66FF-4C27-AB2C-CF223B3066A2}" srcOrd="2" destOrd="0" parTransId="{2057AC09-9389-4010-97C2-D12B175DDEA8}" sibTransId="{9C637E8B-B10D-4902-B932-934ED486B341}"/>
    <dgm:cxn modelId="{683952A8-88D3-4EE9-9E65-BE38146A4273}" type="presOf" srcId="{EBAE0EFA-AA7B-4A6C-9F6A-29B08C96DAE2}" destId="{F22BE074-AFEA-4890-B866-BFC7ECD39D3E}" srcOrd="0" destOrd="1" presId="urn:microsoft.com/office/officeart/2005/8/layout/vList4"/>
    <dgm:cxn modelId="{390507AC-C606-4B09-999A-AA100EEBB051}" type="presOf" srcId="{8F7DAEB2-0EF4-463B-B4E8-9C1CD71C86D8}" destId="{350B0F05-E820-4339-92CC-C28D0196D89D}" srcOrd="0" destOrd="0" presId="urn:microsoft.com/office/officeart/2005/8/layout/vList4"/>
    <dgm:cxn modelId="{4D74E7C1-E888-4333-A741-2C90D4D89034}" type="presOf" srcId="{4C024B72-6AED-46FA-B69A-92FA8E6929DD}" destId="{6C4C336C-7804-4E34-89F3-3B86DA973CB8}" srcOrd="1" destOrd="1" presId="urn:microsoft.com/office/officeart/2005/8/layout/vList4"/>
    <dgm:cxn modelId="{B40396E3-D99D-471A-88FC-5C9B96464C9C}" type="presOf" srcId="{4C024B72-6AED-46FA-B69A-92FA8E6929DD}" destId="{EFD503AB-6D19-43EC-BE51-D2D30BE1CE0C}" srcOrd="0" destOrd="1" presId="urn:microsoft.com/office/officeart/2005/8/layout/vList4"/>
    <dgm:cxn modelId="{80EB49F8-1300-4A30-B3A7-A278ECAD0A1F}" type="presOf" srcId="{F2D8E654-804B-48ED-A759-790CF4FFC61B}" destId="{F22BE074-AFEA-4890-B866-BFC7ECD39D3E}" srcOrd="0" destOrd="0" presId="urn:microsoft.com/office/officeart/2005/8/layout/vList4"/>
    <dgm:cxn modelId="{2A2C7304-9A2B-472E-94EC-731522ECED82}" type="presParOf" srcId="{350B0F05-E820-4339-92CC-C28D0196D89D}" destId="{D35AA2DD-B4EF-4480-AEA2-50E958B1D4AB}" srcOrd="0" destOrd="0" presId="urn:microsoft.com/office/officeart/2005/8/layout/vList4"/>
    <dgm:cxn modelId="{428A3E34-6AE8-46BC-9956-B738AE2F8C8A}" type="presParOf" srcId="{D35AA2DD-B4EF-4480-AEA2-50E958B1D4AB}" destId="{EFD503AB-6D19-43EC-BE51-D2D30BE1CE0C}" srcOrd="0" destOrd="0" presId="urn:microsoft.com/office/officeart/2005/8/layout/vList4"/>
    <dgm:cxn modelId="{EC49362D-BC32-4912-A746-3B3C830180DB}" type="presParOf" srcId="{D35AA2DD-B4EF-4480-AEA2-50E958B1D4AB}" destId="{F5D098DC-8D31-4907-82A4-4E42F45CDF75}" srcOrd="1" destOrd="0" presId="urn:microsoft.com/office/officeart/2005/8/layout/vList4"/>
    <dgm:cxn modelId="{771E548A-EAFF-4EF7-8F33-5E71D63908AD}" type="presParOf" srcId="{D35AA2DD-B4EF-4480-AEA2-50E958B1D4AB}" destId="{6C4C336C-7804-4E34-89F3-3B86DA973CB8}" srcOrd="2" destOrd="0" presId="urn:microsoft.com/office/officeart/2005/8/layout/vList4"/>
    <dgm:cxn modelId="{BED46CF7-4D7D-4775-B460-81B58281DBBB}" type="presParOf" srcId="{350B0F05-E820-4339-92CC-C28D0196D89D}" destId="{E69CCC2F-ECD8-45A8-8021-58EFDA01846A}" srcOrd="1" destOrd="0" presId="urn:microsoft.com/office/officeart/2005/8/layout/vList4"/>
    <dgm:cxn modelId="{AB646E29-5F1F-4D18-9526-E82F4C73A13C}" type="presParOf" srcId="{350B0F05-E820-4339-92CC-C28D0196D89D}" destId="{264DDF04-E8EF-4C8A-94E4-FBFBC8AF86FE}" srcOrd="2" destOrd="0" presId="urn:microsoft.com/office/officeart/2005/8/layout/vList4"/>
    <dgm:cxn modelId="{D3208A6C-941E-4EA2-97A0-614697E8980E}" type="presParOf" srcId="{264DDF04-E8EF-4C8A-94E4-FBFBC8AF86FE}" destId="{F22BE074-AFEA-4890-B866-BFC7ECD39D3E}" srcOrd="0" destOrd="0" presId="urn:microsoft.com/office/officeart/2005/8/layout/vList4"/>
    <dgm:cxn modelId="{161F8FCF-B1FB-404B-BDDB-8B7ECECC4DCA}" type="presParOf" srcId="{264DDF04-E8EF-4C8A-94E4-FBFBC8AF86FE}" destId="{6C8859D1-E289-4159-B317-CBF126F25E54}" srcOrd="1" destOrd="0" presId="urn:microsoft.com/office/officeart/2005/8/layout/vList4"/>
    <dgm:cxn modelId="{F871DFFC-6C3E-4DAE-81C0-AD1EEB098DCB}" type="presParOf" srcId="{264DDF04-E8EF-4C8A-94E4-FBFBC8AF86FE}" destId="{1F0D60B6-0552-450C-A9CA-5D84EBC4D1AA}" srcOrd="2" destOrd="0" presId="urn:microsoft.com/office/officeart/2005/8/layout/vList4"/>
    <dgm:cxn modelId="{E639B2AD-1A1E-47D0-A24B-0EECFF86DF02}" type="presParOf" srcId="{350B0F05-E820-4339-92CC-C28D0196D89D}" destId="{3FD198C7-ED7F-4085-AA2C-6A6D762D2CE3}" srcOrd="3" destOrd="0" presId="urn:microsoft.com/office/officeart/2005/8/layout/vList4"/>
    <dgm:cxn modelId="{FA3E59A0-3FB4-458A-BA3F-EC8F23D1D4EA}" type="presParOf" srcId="{350B0F05-E820-4339-92CC-C28D0196D89D}" destId="{666AB3BD-9664-4D4B-87F2-9ECF720AB170}" srcOrd="4" destOrd="0" presId="urn:microsoft.com/office/officeart/2005/8/layout/vList4"/>
    <dgm:cxn modelId="{32C5B7CC-7840-4977-B4CF-3115B62D9C0B}" type="presParOf" srcId="{666AB3BD-9664-4D4B-87F2-9ECF720AB170}" destId="{EDD83628-1846-45B7-BCFE-1316092C47BB}" srcOrd="0" destOrd="0" presId="urn:microsoft.com/office/officeart/2005/8/layout/vList4"/>
    <dgm:cxn modelId="{FBBEC4AB-8656-4CBD-8AE3-DB049E100156}" type="presParOf" srcId="{666AB3BD-9664-4D4B-87F2-9ECF720AB170}" destId="{11106333-48BD-43EB-9E8D-1406853C6EB7}" srcOrd="1" destOrd="0" presId="urn:microsoft.com/office/officeart/2005/8/layout/vList4"/>
    <dgm:cxn modelId="{597BED07-17FF-4C4B-968D-E79E5DC55C55}" type="presParOf" srcId="{666AB3BD-9664-4D4B-87F2-9ECF720AB170}" destId="{C4709679-8FBB-4AAC-B7DD-FD20210D622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B56224-25F2-4BD0-A9D6-BA1F428F8383}" type="doc">
      <dgm:prSet loTypeId="urn:microsoft.com/office/officeart/2005/8/layout/pList2" loCatId="list" qsTypeId="urn:microsoft.com/office/officeart/2005/8/quickstyle/simple1" qsCatId="simple" csTypeId="urn:microsoft.com/office/officeart/2005/8/colors/accent2_2" csCatId="accent2" phldr="1"/>
      <dgm:spPr/>
    </dgm:pt>
    <dgm:pt modelId="{5303D660-C00C-48FE-AF2C-BC9DF8DA28A8}">
      <dgm:prSet phldrT="[Text]"/>
      <dgm:spPr/>
      <dgm:t>
        <a:bodyPr/>
        <a:lstStyle/>
        <a:p>
          <a:r>
            <a:rPr lang="en-US" dirty="0"/>
            <a:t>Research Participants</a:t>
          </a:r>
        </a:p>
      </dgm:t>
    </dgm:pt>
    <dgm:pt modelId="{A1FC90A4-9398-4B5F-B981-8325C27F97FB}" type="parTrans" cxnId="{BA4DF979-4BF4-4498-9273-3EED282207DD}">
      <dgm:prSet/>
      <dgm:spPr/>
      <dgm:t>
        <a:bodyPr/>
        <a:lstStyle/>
        <a:p>
          <a:endParaRPr lang="en-US"/>
        </a:p>
      </dgm:t>
    </dgm:pt>
    <dgm:pt modelId="{E5C3E621-BBC1-476B-88E6-9520CE3FDC75}" type="sibTrans" cxnId="{BA4DF979-4BF4-4498-9273-3EED282207DD}">
      <dgm:prSet/>
      <dgm:spPr/>
      <dgm:t>
        <a:bodyPr/>
        <a:lstStyle/>
        <a:p>
          <a:endParaRPr lang="en-US"/>
        </a:p>
      </dgm:t>
    </dgm:pt>
    <dgm:pt modelId="{351EE36C-5D13-4463-85A2-6DEF8EB6B691}">
      <dgm:prSet phldrT="[Text]"/>
      <dgm:spPr/>
      <dgm:t>
        <a:bodyPr/>
        <a:lstStyle/>
        <a:p>
          <a:r>
            <a:rPr lang="en-US" dirty="0"/>
            <a:t>Expert Meeting Attendees</a:t>
          </a:r>
        </a:p>
      </dgm:t>
    </dgm:pt>
    <dgm:pt modelId="{F044191B-3C4E-4E97-A24C-0A71DCCEAEBD}" type="parTrans" cxnId="{D08138E6-111A-45C3-80F5-911AB53AAAC6}">
      <dgm:prSet/>
      <dgm:spPr/>
      <dgm:t>
        <a:bodyPr/>
        <a:lstStyle/>
        <a:p>
          <a:endParaRPr lang="en-US"/>
        </a:p>
      </dgm:t>
    </dgm:pt>
    <dgm:pt modelId="{73CFF65F-15B2-47DC-B3B8-AC5EE41A35F8}" type="sibTrans" cxnId="{D08138E6-111A-45C3-80F5-911AB53AAAC6}">
      <dgm:prSet/>
      <dgm:spPr/>
      <dgm:t>
        <a:bodyPr/>
        <a:lstStyle/>
        <a:p>
          <a:endParaRPr lang="en-US"/>
        </a:p>
      </dgm:t>
    </dgm:pt>
    <dgm:pt modelId="{F0821CB5-81CC-4C37-B67A-A9FAC2F4E8A4}">
      <dgm:prSet phldrT="[Text]"/>
      <dgm:spPr/>
      <dgm:t>
        <a:bodyPr/>
        <a:lstStyle/>
        <a:p>
          <a:r>
            <a:rPr lang="en-US" dirty="0"/>
            <a:t>Recommendation Advisory Committee</a:t>
          </a:r>
        </a:p>
      </dgm:t>
    </dgm:pt>
    <dgm:pt modelId="{15EB28D3-5AC9-486F-A438-36A2D13A3288}" type="parTrans" cxnId="{52744E7C-20A2-498D-83F9-3BD1E5836F2E}">
      <dgm:prSet/>
      <dgm:spPr/>
      <dgm:t>
        <a:bodyPr/>
        <a:lstStyle/>
        <a:p>
          <a:endParaRPr lang="en-US"/>
        </a:p>
      </dgm:t>
    </dgm:pt>
    <dgm:pt modelId="{CEFBB84D-A016-43C2-B021-B9ADA4924DA3}" type="sibTrans" cxnId="{52744E7C-20A2-498D-83F9-3BD1E5836F2E}">
      <dgm:prSet/>
      <dgm:spPr/>
      <dgm:t>
        <a:bodyPr/>
        <a:lstStyle/>
        <a:p>
          <a:endParaRPr lang="en-US"/>
        </a:p>
      </dgm:t>
    </dgm:pt>
    <dgm:pt modelId="{F01034D7-77A5-4ECD-99D3-334545DED830}" type="pres">
      <dgm:prSet presAssocID="{1BB56224-25F2-4BD0-A9D6-BA1F428F8383}" presName="Name0" presStyleCnt="0">
        <dgm:presLayoutVars>
          <dgm:dir/>
          <dgm:resizeHandles val="exact"/>
        </dgm:presLayoutVars>
      </dgm:prSet>
      <dgm:spPr/>
    </dgm:pt>
    <dgm:pt modelId="{DEA2F14D-C7D5-4B41-97A9-DE4130D5B325}" type="pres">
      <dgm:prSet presAssocID="{1BB56224-25F2-4BD0-A9D6-BA1F428F8383}" presName="bkgdShp" presStyleLbl="alignAccFollowNode1" presStyleIdx="0" presStyleCnt="1"/>
      <dgm:spPr/>
    </dgm:pt>
    <dgm:pt modelId="{462822C7-4E91-4404-959F-99E1E59232D8}" type="pres">
      <dgm:prSet presAssocID="{1BB56224-25F2-4BD0-A9D6-BA1F428F8383}" presName="linComp" presStyleCnt="0"/>
      <dgm:spPr/>
    </dgm:pt>
    <dgm:pt modelId="{82BA7761-3510-469A-98DD-3704938A6EA8}" type="pres">
      <dgm:prSet presAssocID="{5303D660-C00C-48FE-AF2C-BC9DF8DA28A8}" presName="compNode" presStyleCnt="0"/>
      <dgm:spPr/>
    </dgm:pt>
    <dgm:pt modelId="{4E4023EC-F2FB-4A5F-871F-3F195FFF920C}" type="pres">
      <dgm:prSet presAssocID="{5303D660-C00C-48FE-AF2C-BC9DF8DA28A8}" presName="node" presStyleLbl="node1" presStyleIdx="0" presStyleCnt="3">
        <dgm:presLayoutVars>
          <dgm:bulletEnabled val="1"/>
        </dgm:presLayoutVars>
      </dgm:prSet>
      <dgm:spPr/>
    </dgm:pt>
    <dgm:pt modelId="{CA32D838-3E66-41EF-80ED-1929CD6C503C}" type="pres">
      <dgm:prSet presAssocID="{5303D660-C00C-48FE-AF2C-BC9DF8DA28A8}" presName="invisiNode" presStyleLbl="node1" presStyleIdx="0" presStyleCnt="3"/>
      <dgm:spPr/>
    </dgm:pt>
    <dgm:pt modelId="{57A76ADA-0810-4592-987E-2E48A3C14CD8}" type="pres">
      <dgm:prSet presAssocID="{5303D660-C00C-48FE-AF2C-BC9DF8DA28A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  <dgm:pt modelId="{072841B2-8CE6-4357-A1C4-BD5A00BA3411}" type="pres">
      <dgm:prSet presAssocID="{E5C3E621-BBC1-476B-88E6-9520CE3FDC75}" presName="sibTrans" presStyleLbl="sibTrans2D1" presStyleIdx="0" presStyleCnt="0"/>
      <dgm:spPr/>
    </dgm:pt>
    <dgm:pt modelId="{6AEBB373-3E95-4C3A-8FD4-ACE40F090A45}" type="pres">
      <dgm:prSet presAssocID="{351EE36C-5D13-4463-85A2-6DEF8EB6B691}" presName="compNode" presStyleCnt="0"/>
      <dgm:spPr/>
    </dgm:pt>
    <dgm:pt modelId="{90DFCAD9-498F-43BE-BE10-1D46FD07FC8D}" type="pres">
      <dgm:prSet presAssocID="{351EE36C-5D13-4463-85A2-6DEF8EB6B691}" presName="node" presStyleLbl="node1" presStyleIdx="1" presStyleCnt="3">
        <dgm:presLayoutVars>
          <dgm:bulletEnabled val="1"/>
        </dgm:presLayoutVars>
      </dgm:prSet>
      <dgm:spPr/>
    </dgm:pt>
    <dgm:pt modelId="{863AADE1-1F5E-45B0-8168-7261B7CAFC94}" type="pres">
      <dgm:prSet presAssocID="{351EE36C-5D13-4463-85A2-6DEF8EB6B691}" presName="invisiNode" presStyleLbl="node1" presStyleIdx="1" presStyleCnt="3"/>
      <dgm:spPr/>
    </dgm:pt>
    <dgm:pt modelId="{73D69F0F-EDEE-47BA-B59E-236EC7F2ABBB}" type="pres">
      <dgm:prSet presAssocID="{351EE36C-5D13-4463-85A2-6DEF8EB6B69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  <dgm:pt modelId="{9918B373-7E7C-441B-9B02-01C5A7A0F745}" type="pres">
      <dgm:prSet presAssocID="{73CFF65F-15B2-47DC-B3B8-AC5EE41A35F8}" presName="sibTrans" presStyleLbl="sibTrans2D1" presStyleIdx="0" presStyleCnt="0"/>
      <dgm:spPr/>
    </dgm:pt>
    <dgm:pt modelId="{C4E849E3-DE30-45D1-B922-C7EFF57F8833}" type="pres">
      <dgm:prSet presAssocID="{F0821CB5-81CC-4C37-B67A-A9FAC2F4E8A4}" presName="compNode" presStyleCnt="0"/>
      <dgm:spPr/>
    </dgm:pt>
    <dgm:pt modelId="{1E6166D9-60E7-4954-BCF6-3DDC739BC096}" type="pres">
      <dgm:prSet presAssocID="{F0821CB5-81CC-4C37-B67A-A9FAC2F4E8A4}" presName="node" presStyleLbl="node1" presStyleIdx="2" presStyleCnt="3">
        <dgm:presLayoutVars>
          <dgm:bulletEnabled val="1"/>
        </dgm:presLayoutVars>
      </dgm:prSet>
      <dgm:spPr/>
    </dgm:pt>
    <dgm:pt modelId="{E7072B33-B66A-457C-A022-3C71EE565C62}" type="pres">
      <dgm:prSet presAssocID="{F0821CB5-81CC-4C37-B67A-A9FAC2F4E8A4}" presName="invisiNode" presStyleLbl="node1" presStyleIdx="2" presStyleCnt="3"/>
      <dgm:spPr/>
    </dgm:pt>
    <dgm:pt modelId="{658F058B-5B96-4716-8176-42DFCF0789A7}" type="pres">
      <dgm:prSet presAssocID="{F0821CB5-81CC-4C37-B67A-A9FAC2F4E8A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</dgm:ptLst>
  <dgm:cxnLst>
    <dgm:cxn modelId="{783F100D-92FA-42C9-BA8F-DB794C00016D}" type="presOf" srcId="{F0821CB5-81CC-4C37-B67A-A9FAC2F4E8A4}" destId="{1E6166D9-60E7-4954-BCF6-3DDC739BC096}" srcOrd="0" destOrd="0" presId="urn:microsoft.com/office/officeart/2005/8/layout/pList2"/>
    <dgm:cxn modelId="{6E82AA1A-2E51-49D9-A7C1-0ECF0430C0BF}" type="presOf" srcId="{73CFF65F-15B2-47DC-B3B8-AC5EE41A35F8}" destId="{9918B373-7E7C-441B-9B02-01C5A7A0F745}" srcOrd="0" destOrd="0" presId="urn:microsoft.com/office/officeart/2005/8/layout/pList2"/>
    <dgm:cxn modelId="{745B2372-B43F-44BC-9862-A7B519C0A9D0}" type="presOf" srcId="{E5C3E621-BBC1-476B-88E6-9520CE3FDC75}" destId="{072841B2-8CE6-4357-A1C4-BD5A00BA3411}" srcOrd="0" destOrd="0" presId="urn:microsoft.com/office/officeart/2005/8/layout/pList2"/>
    <dgm:cxn modelId="{3C5EDF56-F13B-4172-A63E-4501BD340551}" type="presOf" srcId="{351EE36C-5D13-4463-85A2-6DEF8EB6B691}" destId="{90DFCAD9-498F-43BE-BE10-1D46FD07FC8D}" srcOrd="0" destOrd="0" presId="urn:microsoft.com/office/officeart/2005/8/layout/pList2"/>
    <dgm:cxn modelId="{BA4DF979-4BF4-4498-9273-3EED282207DD}" srcId="{1BB56224-25F2-4BD0-A9D6-BA1F428F8383}" destId="{5303D660-C00C-48FE-AF2C-BC9DF8DA28A8}" srcOrd="0" destOrd="0" parTransId="{A1FC90A4-9398-4B5F-B981-8325C27F97FB}" sibTransId="{E5C3E621-BBC1-476B-88E6-9520CE3FDC75}"/>
    <dgm:cxn modelId="{52744E7C-20A2-498D-83F9-3BD1E5836F2E}" srcId="{1BB56224-25F2-4BD0-A9D6-BA1F428F8383}" destId="{F0821CB5-81CC-4C37-B67A-A9FAC2F4E8A4}" srcOrd="2" destOrd="0" parTransId="{15EB28D3-5AC9-486F-A438-36A2D13A3288}" sibTransId="{CEFBB84D-A016-43C2-B021-B9ADA4924DA3}"/>
    <dgm:cxn modelId="{93E14193-30F5-4392-A4B4-DF670F6B0813}" type="presOf" srcId="{5303D660-C00C-48FE-AF2C-BC9DF8DA28A8}" destId="{4E4023EC-F2FB-4A5F-871F-3F195FFF920C}" srcOrd="0" destOrd="0" presId="urn:microsoft.com/office/officeart/2005/8/layout/pList2"/>
    <dgm:cxn modelId="{ADCCD7D1-50AE-417E-8404-D6FF9869DFF0}" type="presOf" srcId="{1BB56224-25F2-4BD0-A9D6-BA1F428F8383}" destId="{F01034D7-77A5-4ECD-99D3-334545DED830}" srcOrd="0" destOrd="0" presId="urn:microsoft.com/office/officeart/2005/8/layout/pList2"/>
    <dgm:cxn modelId="{D08138E6-111A-45C3-80F5-911AB53AAAC6}" srcId="{1BB56224-25F2-4BD0-A9D6-BA1F428F8383}" destId="{351EE36C-5D13-4463-85A2-6DEF8EB6B691}" srcOrd="1" destOrd="0" parTransId="{F044191B-3C4E-4E97-A24C-0A71DCCEAEBD}" sibTransId="{73CFF65F-15B2-47DC-B3B8-AC5EE41A35F8}"/>
    <dgm:cxn modelId="{785371C9-496A-4FAD-9D4D-A76AC156765C}" type="presParOf" srcId="{F01034D7-77A5-4ECD-99D3-334545DED830}" destId="{DEA2F14D-C7D5-4B41-97A9-DE4130D5B325}" srcOrd="0" destOrd="0" presId="urn:microsoft.com/office/officeart/2005/8/layout/pList2"/>
    <dgm:cxn modelId="{7878120D-2B8B-4C56-A7FC-2912F932BE90}" type="presParOf" srcId="{F01034D7-77A5-4ECD-99D3-334545DED830}" destId="{462822C7-4E91-4404-959F-99E1E59232D8}" srcOrd="1" destOrd="0" presId="urn:microsoft.com/office/officeart/2005/8/layout/pList2"/>
    <dgm:cxn modelId="{393DC6DE-EEF0-4ECB-AC52-22E401D112D8}" type="presParOf" srcId="{462822C7-4E91-4404-959F-99E1E59232D8}" destId="{82BA7761-3510-469A-98DD-3704938A6EA8}" srcOrd="0" destOrd="0" presId="urn:microsoft.com/office/officeart/2005/8/layout/pList2"/>
    <dgm:cxn modelId="{DB1DB4B1-47D5-4470-947B-C4276C9A80A5}" type="presParOf" srcId="{82BA7761-3510-469A-98DD-3704938A6EA8}" destId="{4E4023EC-F2FB-4A5F-871F-3F195FFF920C}" srcOrd="0" destOrd="0" presId="urn:microsoft.com/office/officeart/2005/8/layout/pList2"/>
    <dgm:cxn modelId="{B4779BB6-0F98-4928-B8E2-7DAE75319F28}" type="presParOf" srcId="{82BA7761-3510-469A-98DD-3704938A6EA8}" destId="{CA32D838-3E66-41EF-80ED-1929CD6C503C}" srcOrd="1" destOrd="0" presId="urn:microsoft.com/office/officeart/2005/8/layout/pList2"/>
    <dgm:cxn modelId="{B1294428-0F39-4227-AE4B-7D0925638545}" type="presParOf" srcId="{82BA7761-3510-469A-98DD-3704938A6EA8}" destId="{57A76ADA-0810-4592-987E-2E48A3C14CD8}" srcOrd="2" destOrd="0" presId="urn:microsoft.com/office/officeart/2005/8/layout/pList2"/>
    <dgm:cxn modelId="{B80A4F83-FA84-49DE-B486-BCABCD2018FF}" type="presParOf" srcId="{462822C7-4E91-4404-959F-99E1E59232D8}" destId="{072841B2-8CE6-4357-A1C4-BD5A00BA3411}" srcOrd="1" destOrd="0" presId="urn:microsoft.com/office/officeart/2005/8/layout/pList2"/>
    <dgm:cxn modelId="{B09534BC-E263-4AD8-825B-8FD92CD472E1}" type="presParOf" srcId="{462822C7-4E91-4404-959F-99E1E59232D8}" destId="{6AEBB373-3E95-4C3A-8FD4-ACE40F090A45}" srcOrd="2" destOrd="0" presId="urn:microsoft.com/office/officeart/2005/8/layout/pList2"/>
    <dgm:cxn modelId="{2F42BD5F-8479-4A3F-8913-DA60A174ECF5}" type="presParOf" srcId="{6AEBB373-3E95-4C3A-8FD4-ACE40F090A45}" destId="{90DFCAD9-498F-43BE-BE10-1D46FD07FC8D}" srcOrd="0" destOrd="0" presId="urn:microsoft.com/office/officeart/2005/8/layout/pList2"/>
    <dgm:cxn modelId="{DFAC72DC-87FF-48AF-AB5A-DE909A42A911}" type="presParOf" srcId="{6AEBB373-3E95-4C3A-8FD4-ACE40F090A45}" destId="{863AADE1-1F5E-45B0-8168-7261B7CAFC94}" srcOrd="1" destOrd="0" presId="urn:microsoft.com/office/officeart/2005/8/layout/pList2"/>
    <dgm:cxn modelId="{81453558-B422-48FC-99D6-0BA2C0A1F828}" type="presParOf" srcId="{6AEBB373-3E95-4C3A-8FD4-ACE40F090A45}" destId="{73D69F0F-EDEE-47BA-B59E-236EC7F2ABBB}" srcOrd="2" destOrd="0" presId="urn:microsoft.com/office/officeart/2005/8/layout/pList2"/>
    <dgm:cxn modelId="{11DF1CCA-260C-4FAC-9FCD-709B97239D00}" type="presParOf" srcId="{462822C7-4E91-4404-959F-99E1E59232D8}" destId="{9918B373-7E7C-441B-9B02-01C5A7A0F745}" srcOrd="3" destOrd="0" presId="urn:microsoft.com/office/officeart/2005/8/layout/pList2"/>
    <dgm:cxn modelId="{7E435A32-CAE5-42EB-8C8F-FAB25D247BF6}" type="presParOf" srcId="{462822C7-4E91-4404-959F-99E1E59232D8}" destId="{C4E849E3-DE30-45D1-B922-C7EFF57F8833}" srcOrd="4" destOrd="0" presId="urn:microsoft.com/office/officeart/2005/8/layout/pList2"/>
    <dgm:cxn modelId="{23C554F8-8870-43CC-A52F-6A819461351C}" type="presParOf" srcId="{C4E849E3-DE30-45D1-B922-C7EFF57F8833}" destId="{1E6166D9-60E7-4954-BCF6-3DDC739BC096}" srcOrd="0" destOrd="0" presId="urn:microsoft.com/office/officeart/2005/8/layout/pList2"/>
    <dgm:cxn modelId="{C0BFCB46-A9F2-4DEC-A000-E8CF0343AE68}" type="presParOf" srcId="{C4E849E3-DE30-45D1-B922-C7EFF57F8833}" destId="{E7072B33-B66A-457C-A022-3C71EE565C62}" srcOrd="1" destOrd="0" presId="urn:microsoft.com/office/officeart/2005/8/layout/pList2"/>
    <dgm:cxn modelId="{6C9F9EAB-1AF0-44BD-8242-6166CEF53280}" type="presParOf" srcId="{C4E849E3-DE30-45D1-B922-C7EFF57F8833}" destId="{658F058B-5B96-4716-8176-42DFCF0789A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DCDC0-3D32-4F67-B9A1-71D2755F8E6E}">
      <dsp:nvSpPr>
        <dsp:cNvPr id="0" name=""/>
        <dsp:cNvSpPr/>
      </dsp:nvSpPr>
      <dsp:spPr>
        <a:xfrm>
          <a:off x="501244" y="500299"/>
          <a:ext cx="3438960" cy="3438960"/>
        </a:xfrm>
        <a:prstGeom prst="blockArc">
          <a:avLst>
            <a:gd name="adj1" fmla="val 12600000"/>
            <a:gd name="adj2" fmla="val 16200000"/>
            <a:gd name="adj3" fmla="val 450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3CCABD-871E-449D-BF90-79D256FC6BE5}">
      <dsp:nvSpPr>
        <dsp:cNvPr id="0" name=""/>
        <dsp:cNvSpPr/>
      </dsp:nvSpPr>
      <dsp:spPr>
        <a:xfrm>
          <a:off x="501244" y="500299"/>
          <a:ext cx="3438960" cy="3438960"/>
        </a:xfrm>
        <a:prstGeom prst="blockArc">
          <a:avLst>
            <a:gd name="adj1" fmla="val 9000000"/>
            <a:gd name="adj2" fmla="val 12600000"/>
            <a:gd name="adj3" fmla="val 4507"/>
          </a:avLst>
        </a:prstGeom>
        <a:solidFill>
          <a:schemeClr val="bg2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5ECDBF-C3EA-437D-B0D2-C56AA15EF6C5}">
      <dsp:nvSpPr>
        <dsp:cNvPr id="0" name=""/>
        <dsp:cNvSpPr/>
      </dsp:nvSpPr>
      <dsp:spPr>
        <a:xfrm>
          <a:off x="501244" y="500299"/>
          <a:ext cx="3438960" cy="3438960"/>
        </a:xfrm>
        <a:prstGeom prst="blockArc">
          <a:avLst>
            <a:gd name="adj1" fmla="val 5400000"/>
            <a:gd name="adj2" fmla="val 9000000"/>
            <a:gd name="adj3" fmla="val 4507"/>
          </a:avLst>
        </a:prstGeom>
        <a:solidFill>
          <a:schemeClr val="bg2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851D1F-0CD5-45C0-8ACB-49264C906A2F}">
      <dsp:nvSpPr>
        <dsp:cNvPr id="0" name=""/>
        <dsp:cNvSpPr/>
      </dsp:nvSpPr>
      <dsp:spPr>
        <a:xfrm>
          <a:off x="501244" y="500299"/>
          <a:ext cx="3438960" cy="3438960"/>
        </a:xfrm>
        <a:prstGeom prst="blockArc">
          <a:avLst>
            <a:gd name="adj1" fmla="val 1800000"/>
            <a:gd name="adj2" fmla="val 5400000"/>
            <a:gd name="adj3" fmla="val 4507"/>
          </a:avLst>
        </a:prstGeom>
        <a:solidFill>
          <a:schemeClr val="bg2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D247EE-032A-4C4A-B1CD-E8F24C68E52D}">
      <dsp:nvSpPr>
        <dsp:cNvPr id="0" name=""/>
        <dsp:cNvSpPr/>
      </dsp:nvSpPr>
      <dsp:spPr>
        <a:xfrm>
          <a:off x="501244" y="500299"/>
          <a:ext cx="3438960" cy="3438960"/>
        </a:xfrm>
        <a:prstGeom prst="blockArc">
          <a:avLst>
            <a:gd name="adj1" fmla="val 19800000"/>
            <a:gd name="adj2" fmla="val 1800000"/>
            <a:gd name="adj3" fmla="val 4507"/>
          </a:avLst>
        </a:prstGeom>
        <a:solidFill>
          <a:schemeClr val="bg2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2EADEB-AD27-4647-86D2-A3EAD4CB084D}">
      <dsp:nvSpPr>
        <dsp:cNvPr id="0" name=""/>
        <dsp:cNvSpPr/>
      </dsp:nvSpPr>
      <dsp:spPr>
        <a:xfrm>
          <a:off x="501244" y="500299"/>
          <a:ext cx="3438960" cy="3438960"/>
        </a:xfrm>
        <a:prstGeom prst="blockArc">
          <a:avLst>
            <a:gd name="adj1" fmla="val 16200000"/>
            <a:gd name="adj2" fmla="val 19800000"/>
            <a:gd name="adj3" fmla="val 4507"/>
          </a:avLst>
        </a:prstGeom>
        <a:solidFill>
          <a:schemeClr val="bg2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D4C284-424E-482D-BEE5-342BC18B9B78}">
      <dsp:nvSpPr>
        <dsp:cNvPr id="0" name=""/>
        <dsp:cNvSpPr/>
      </dsp:nvSpPr>
      <dsp:spPr>
        <a:xfrm>
          <a:off x="1451929" y="1450984"/>
          <a:ext cx="1537591" cy="1537591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Trial Elements </a:t>
          </a:r>
        </a:p>
      </dsp:txBody>
      <dsp:txXfrm>
        <a:off x="1677104" y="1676159"/>
        <a:ext cx="1087241" cy="1087241"/>
      </dsp:txXfrm>
    </dsp:sp>
    <dsp:sp modelId="{ADF03E14-3826-4B30-8DF5-A8862B8C035B}">
      <dsp:nvSpPr>
        <dsp:cNvPr id="0" name=""/>
        <dsp:cNvSpPr/>
      </dsp:nvSpPr>
      <dsp:spPr>
        <a:xfrm>
          <a:off x="1682567" y="890"/>
          <a:ext cx="1076314" cy="1076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Calibri" panose="020F0502020204030204" pitchFamily="34" charset="0"/>
              <a:cs typeface="Calibri" panose="020F0502020204030204" pitchFamily="34" charset="0"/>
            </a:rPr>
            <a:t>Patient Identification &amp; Eligibility </a:t>
          </a:r>
        </a:p>
      </dsp:txBody>
      <dsp:txXfrm>
        <a:off x="1840190" y="158513"/>
        <a:ext cx="761068" cy="761068"/>
      </dsp:txXfrm>
    </dsp:sp>
    <dsp:sp modelId="{2FC6E995-D8FF-4052-9F5F-A750BF6BF9CD}">
      <dsp:nvSpPr>
        <dsp:cNvPr id="0" name=""/>
        <dsp:cNvSpPr/>
      </dsp:nvSpPr>
      <dsp:spPr>
        <a:xfrm>
          <a:off x="3138125" y="841256"/>
          <a:ext cx="1076314" cy="1076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Calibri" panose="020F0502020204030204" pitchFamily="34" charset="0"/>
              <a:cs typeface="Calibri" panose="020F0502020204030204" pitchFamily="34" charset="0"/>
            </a:rPr>
            <a:t>Informed Consent</a:t>
          </a:r>
        </a:p>
      </dsp:txBody>
      <dsp:txXfrm>
        <a:off x="3295748" y="998879"/>
        <a:ext cx="761068" cy="761068"/>
      </dsp:txXfrm>
    </dsp:sp>
    <dsp:sp modelId="{828EF6D9-DFF5-4F83-B42E-4A56BD91137D}">
      <dsp:nvSpPr>
        <dsp:cNvPr id="0" name=""/>
        <dsp:cNvSpPr/>
      </dsp:nvSpPr>
      <dsp:spPr>
        <a:xfrm>
          <a:off x="3138125" y="2521989"/>
          <a:ext cx="1076314" cy="1076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Calibri" panose="020F0502020204030204" pitchFamily="34" charset="0"/>
              <a:cs typeface="Calibri" panose="020F0502020204030204" pitchFamily="34" charset="0"/>
            </a:rPr>
            <a:t>Randomiz-ation</a:t>
          </a:r>
          <a:endParaRPr lang="en-US" sz="105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95748" y="2679612"/>
        <a:ext cx="761068" cy="761068"/>
      </dsp:txXfrm>
    </dsp:sp>
    <dsp:sp modelId="{3FA94C4D-181D-4279-AD1D-E4E636129C5A}">
      <dsp:nvSpPr>
        <dsp:cNvPr id="0" name=""/>
        <dsp:cNvSpPr/>
      </dsp:nvSpPr>
      <dsp:spPr>
        <a:xfrm>
          <a:off x="1682567" y="3362355"/>
          <a:ext cx="1076314" cy="1076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Calibri" panose="020F0502020204030204" pitchFamily="34" charset="0"/>
              <a:cs typeface="Calibri" panose="020F0502020204030204" pitchFamily="34" charset="0"/>
            </a:rPr>
            <a:t>Intervention</a:t>
          </a:r>
        </a:p>
      </dsp:txBody>
      <dsp:txXfrm>
        <a:off x="1840190" y="3519978"/>
        <a:ext cx="761068" cy="761068"/>
      </dsp:txXfrm>
    </dsp:sp>
    <dsp:sp modelId="{E67BB0BF-06A9-44ED-923A-F47A7D4613F7}">
      <dsp:nvSpPr>
        <dsp:cNvPr id="0" name=""/>
        <dsp:cNvSpPr/>
      </dsp:nvSpPr>
      <dsp:spPr>
        <a:xfrm>
          <a:off x="227010" y="2521989"/>
          <a:ext cx="1076314" cy="1076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Calibri" panose="020F0502020204030204" pitchFamily="34" charset="0"/>
              <a:cs typeface="Calibri" panose="020F0502020204030204" pitchFamily="34" charset="0"/>
            </a:rPr>
            <a:t>Trial Data Acquisition</a:t>
          </a:r>
        </a:p>
      </dsp:txBody>
      <dsp:txXfrm>
        <a:off x="384633" y="2679612"/>
        <a:ext cx="761068" cy="761068"/>
      </dsp:txXfrm>
    </dsp:sp>
    <dsp:sp modelId="{1A020AE5-7C73-4E4A-AE79-8D15A8839A42}">
      <dsp:nvSpPr>
        <dsp:cNvPr id="0" name=""/>
        <dsp:cNvSpPr/>
      </dsp:nvSpPr>
      <dsp:spPr>
        <a:xfrm>
          <a:off x="227010" y="841256"/>
          <a:ext cx="1076314" cy="1076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Calibri" panose="020F0502020204030204" pitchFamily="34" charset="0"/>
              <a:cs typeface="Calibri" panose="020F0502020204030204" pitchFamily="34" charset="0"/>
            </a:rPr>
            <a:t>Evidence Integration</a:t>
          </a:r>
        </a:p>
      </dsp:txBody>
      <dsp:txXfrm>
        <a:off x="384633" y="998879"/>
        <a:ext cx="761068" cy="761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57AB1-1254-4898-B963-8113DCA38B58}">
      <dsp:nvSpPr>
        <dsp:cNvPr id="0" name=""/>
        <dsp:cNvSpPr/>
      </dsp:nvSpPr>
      <dsp:spPr>
        <a:xfrm>
          <a:off x="671792" y="302750"/>
          <a:ext cx="2454993" cy="852586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9C062-1E42-48B5-A8B2-667FDB0CFD0A}">
      <dsp:nvSpPr>
        <dsp:cNvPr id="0" name=""/>
        <dsp:cNvSpPr/>
      </dsp:nvSpPr>
      <dsp:spPr>
        <a:xfrm>
          <a:off x="1782998" y="2518957"/>
          <a:ext cx="287372" cy="293012"/>
        </a:xfrm>
        <a:prstGeom prst="downArrow">
          <a:avLst/>
        </a:prstGeom>
        <a:solidFill>
          <a:srgbClr val="6162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4DA89-6531-4162-BAA2-66AC50C307D9}">
      <dsp:nvSpPr>
        <dsp:cNvPr id="0" name=""/>
        <dsp:cNvSpPr/>
      </dsp:nvSpPr>
      <dsp:spPr>
        <a:xfrm>
          <a:off x="419457" y="2673798"/>
          <a:ext cx="2994680" cy="570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2"/>
              </a:solidFill>
              <a:latin typeface="Calibri"/>
              <a:cs typeface="Calibri"/>
            </a:rPr>
            <a:t>CTTI Recommendations</a:t>
          </a:r>
        </a:p>
      </dsp:txBody>
      <dsp:txXfrm>
        <a:off x="419457" y="2673798"/>
        <a:ext cx="2994680" cy="570928"/>
      </dsp:txXfrm>
    </dsp:sp>
    <dsp:sp modelId="{16B54935-0DB6-4E48-A195-13AEDA97C994}">
      <dsp:nvSpPr>
        <dsp:cNvPr id="0" name=""/>
        <dsp:cNvSpPr/>
      </dsp:nvSpPr>
      <dsp:spPr>
        <a:xfrm>
          <a:off x="1369707" y="1224015"/>
          <a:ext cx="1040885" cy="1040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  <a:cs typeface="Calibri"/>
            </a:rPr>
            <a:t>Team Discussion &amp; Consensus</a:t>
          </a:r>
        </a:p>
      </dsp:txBody>
      <dsp:txXfrm>
        <a:off x="1522141" y="1376449"/>
        <a:ext cx="736017" cy="736017"/>
      </dsp:txXfrm>
    </dsp:sp>
    <dsp:sp modelId="{39F93753-236D-4D81-B96E-7BACCE43269F}">
      <dsp:nvSpPr>
        <dsp:cNvPr id="0" name=""/>
        <dsp:cNvSpPr/>
      </dsp:nvSpPr>
      <dsp:spPr>
        <a:xfrm>
          <a:off x="788927" y="440906"/>
          <a:ext cx="986461" cy="9799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  <a:cs typeface="Calibri"/>
            </a:rPr>
            <a:t>Case </a:t>
          </a:r>
          <a:r>
            <a:rPr lang="en-US" sz="1150" kern="1200" dirty="0">
              <a:latin typeface="Calibri"/>
              <a:cs typeface="Calibri"/>
            </a:rPr>
            <a:t>Examples</a:t>
          </a:r>
        </a:p>
      </dsp:txBody>
      <dsp:txXfrm>
        <a:off x="933391" y="584412"/>
        <a:ext cx="697533" cy="692907"/>
      </dsp:txXfrm>
    </dsp:sp>
    <dsp:sp modelId="{527474A4-C3D7-4417-851C-0C9C62E8E9A5}">
      <dsp:nvSpPr>
        <dsp:cNvPr id="0" name=""/>
        <dsp:cNvSpPr/>
      </dsp:nvSpPr>
      <dsp:spPr>
        <a:xfrm>
          <a:off x="1799241" y="406896"/>
          <a:ext cx="1076109" cy="100039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kern="1200" dirty="0">
              <a:latin typeface="Calibri"/>
              <a:cs typeface="Calibri"/>
            </a:rPr>
            <a:t>Multi-Step Stakeholder Review</a:t>
          </a:r>
        </a:p>
      </dsp:txBody>
      <dsp:txXfrm>
        <a:off x="1956834" y="553400"/>
        <a:ext cx="760923" cy="707387"/>
      </dsp:txXfrm>
    </dsp:sp>
    <dsp:sp modelId="{90EDD1F3-A2B3-493D-BE90-3D55C28B0762}">
      <dsp:nvSpPr>
        <dsp:cNvPr id="0" name=""/>
        <dsp:cNvSpPr/>
      </dsp:nvSpPr>
      <dsp:spPr>
        <a:xfrm>
          <a:off x="428000" y="82981"/>
          <a:ext cx="2991007" cy="2448117"/>
        </a:xfrm>
        <a:prstGeom prst="funnel">
          <a:avLst/>
        </a:prstGeom>
        <a:solidFill>
          <a:srgbClr val="FFFFFF">
            <a:alpha val="20000"/>
          </a:srgbClr>
        </a:solidFill>
        <a:ln w="19050" cap="flat" cmpd="sng" algn="ctr">
          <a:solidFill>
            <a:srgbClr val="58595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626AE-5908-BB49-9538-5AA7834BEBAF}">
      <dsp:nvSpPr>
        <dsp:cNvPr id="0" name=""/>
        <dsp:cNvSpPr/>
      </dsp:nvSpPr>
      <dsp:spPr>
        <a:xfrm>
          <a:off x="0" y="29090"/>
          <a:ext cx="4767886" cy="565994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Key Points</a:t>
          </a:r>
        </a:p>
      </dsp:txBody>
      <dsp:txXfrm>
        <a:off x="0" y="29090"/>
        <a:ext cx="4767886" cy="565994"/>
      </dsp:txXfrm>
    </dsp:sp>
    <dsp:sp modelId="{F2AE2BCC-7835-3647-A99D-16FE3DE06A8A}">
      <dsp:nvSpPr>
        <dsp:cNvPr id="0" name=""/>
        <dsp:cNvSpPr/>
      </dsp:nvSpPr>
      <dsp:spPr>
        <a:xfrm>
          <a:off x="0" y="595084"/>
          <a:ext cx="4767886" cy="3068909"/>
        </a:xfrm>
        <a:prstGeom prst="rect">
          <a:avLst/>
        </a:prstGeom>
        <a:solidFill>
          <a:schemeClr val="bg2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228600" lvl="1" indent="-228600" algn="l" defTabSz="577850">
            <a:lnSpc>
              <a:spcPct val="112000"/>
            </a:lnSpc>
            <a:spcBef>
              <a:spcPct val="0"/>
            </a:spcBef>
            <a:spcAft>
              <a:spcPts val="600"/>
            </a:spcAft>
            <a:buChar char="•"/>
            <a:tabLst/>
          </a:pPr>
          <a:r>
            <a:rPr lang="en-US" sz="1300" kern="12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Components or elements of a trial can be embedded into clinical practice and benefits can be gained regardless of the # of elements integrated.</a:t>
          </a:r>
          <a:endParaRPr lang="en-US" sz="1300" b="0" kern="1200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577850">
            <a:lnSpc>
              <a:spcPct val="112000"/>
            </a:lnSpc>
            <a:spcBef>
              <a:spcPct val="0"/>
            </a:spcBef>
            <a:spcAft>
              <a:spcPts val="600"/>
            </a:spcAft>
            <a:buChar char="•"/>
            <a:tabLst/>
          </a:pPr>
          <a:r>
            <a:rPr lang="en-US" sz="1300" kern="12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Aim to lessen duplicate efforts already occurring in care.</a:t>
          </a:r>
          <a:endParaRPr lang="en-US" sz="1300" b="0" kern="1200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577850">
            <a:lnSpc>
              <a:spcPct val="112000"/>
            </a:lnSpc>
            <a:spcBef>
              <a:spcPct val="0"/>
            </a:spcBef>
            <a:spcAft>
              <a:spcPts val="600"/>
            </a:spcAft>
            <a:buChar char="•"/>
            <a:tabLst/>
          </a:pPr>
          <a:r>
            <a:rPr lang="en-US" sz="1300" kern="12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Determine which trial activities and data are essential and whether they align with clinical workflows.</a:t>
          </a:r>
        </a:p>
        <a:p>
          <a:pPr marL="228600" lvl="1" indent="-228600" algn="l" defTabSz="577850">
            <a:lnSpc>
              <a:spcPct val="112000"/>
            </a:lnSpc>
            <a:spcBef>
              <a:spcPct val="0"/>
            </a:spcBef>
            <a:spcAft>
              <a:spcPts val="600"/>
            </a:spcAft>
            <a:buChar char="•"/>
            <a:tabLst/>
          </a:pPr>
          <a:r>
            <a:rPr lang="en-US" sz="1300" kern="12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Validate the reliability of the clinical data through manual and automated data checks.</a:t>
          </a:r>
        </a:p>
        <a:p>
          <a:pPr marL="228600" lvl="1" indent="-228600" algn="l" defTabSz="577850">
            <a:lnSpc>
              <a:spcPct val="112000"/>
            </a:lnSpc>
            <a:spcBef>
              <a:spcPct val="0"/>
            </a:spcBef>
            <a:spcAft>
              <a:spcPts val="600"/>
            </a:spcAft>
            <a:buChar char="•"/>
            <a:tabLst/>
          </a:pPr>
          <a:r>
            <a:rPr lang="en-US" sz="1300" i="0" kern="12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Consult early and often with regulatory authorities on data quality questions.</a:t>
          </a:r>
        </a:p>
        <a:p>
          <a:pPr marL="228600" lvl="1" indent="-228600" algn="l" defTabSz="577850">
            <a:lnSpc>
              <a:spcPct val="112000"/>
            </a:lnSpc>
            <a:spcBef>
              <a:spcPct val="0"/>
            </a:spcBef>
            <a:spcAft>
              <a:spcPts val="600"/>
            </a:spcAft>
            <a:buChar char="•"/>
            <a:tabLst/>
          </a:pPr>
          <a:r>
            <a:rPr lang="en-US" sz="1300" kern="12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Develop processes conducive for future trials</a:t>
          </a:r>
          <a:r>
            <a:rPr lang="en-US" sz="1300" kern="1200" dirty="0">
              <a:solidFill>
                <a:schemeClr val="accent3">
                  <a:lumMod val="50000"/>
                </a:schemeClr>
              </a:solidFill>
            </a:rPr>
            <a:t>.</a:t>
          </a:r>
          <a:endParaRPr lang="en-US" sz="1300" i="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595084"/>
        <a:ext cx="4767886" cy="3068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626AE-5908-BB49-9538-5AA7834BEBAF}">
      <dsp:nvSpPr>
        <dsp:cNvPr id="0" name=""/>
        <dsp:cNvSpPr/>
      </dsp:nvSpPr>
      <dsp:spPr>
        <a:xfrm>
          <a:off x="0" y="93845"/>
          <a:ext cx="4767886" cy="540794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Key Points</a:t>
          </a:r>
        </a:p>
      </dsp:txBody>
      <dsp:txXfrm>
        <a:off x="0" y="93845"/>
        <a:ext cx="4767886" cy="540794"/>
      </dsp:txXfrm>
    </dsp:sp>
    <dsp:sp modelId="{F2AE2BCC-7835-3647-A99D-16FE3DE06A8A}">
      <dsp:nvSpPr>
        <dsp:cNvPr id="0" name=""/>
        <dsp:cNvSpPr/>
      </dsp:nvSpPr>
      <dsp:spPr>
        <a:xfrm>
          <a:off x="0" y="663099"/>
          <a:ext cx="4767886" cy="2964600"/>
        </a:xfrm>
        <a:prstGeom prst="rect">
          <a:avLst/>
        </a:prstGeom>
        <a:solidFill>
          <a:schemeClr val="bg2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228600" lvl="1" indent="-228600" algn="l" defTabSz="53340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  <a:tabLst/>
          </a:pPr>
          <a:r>
            <a:rPr lang="en-US" sz="1200" b="1" i="1" kern="1200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Assess</a:t>
          </a:r>
          <a:r>
            <a:rPr lang="en-US" sz="1200" kern="1200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 1) resources and degree of training settings will require, 2) that GCP requirements for clinical staff participating are not compromised, and 3) sites current connections with the local community- help support efforts to engage community clinicians</a:t>
          </a:r>
          <a:endParaRPr lang="en-US" sz="1200" b="0" kern="1200" dirty="0">
            <a:solidFill>
              <a:srgbClr val="2C2C2E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53340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  <a:tabLst/>
          </a:pPr>
          <a:r>
            <a:rPr lang="en-US" sz="1200" b="1" i="1" kern="1200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Communicate</a:t>
          </a:r>
          <a:r>
            <a:rPr lang="en-US" sz="1200" b="1" kern="1200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across health systems to determine how technology solutions can facilitate changes that meet both research and clinical needs</a:t>
          </a:r>
          <a:endParaRPr lang="en-US" sz="1200" b="0" kern="1200" dirty="0">
            <a:solidFill>
              <a:srgbClr val="2C2C2E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53340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  <a:tabLst/>
          </a:pPr>
          <a:r>
            <a:rPr lang="en-US" sz="1200" b="1" i="1" kern="1200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Train</a:t>
          </a:r>
          <a:r>
            <a:rPr lang="en-US" sz="1200" kern="1200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 clinical staff to be ready to complete research-related tasks</a:t>
          </a:r>
          <a:endParaRPr lang="en-US" sz="1200" b="0" kern="1200" dirty="0">
            <a:solidFill>
              <a:srgbClr val="2C2C2E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53340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  <a:tabLst/>
          </a:pPr>
          <a:r>
            <a:rPr lang="en-US" sz="1200" b="1" i="1" kern="1200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Provide</a:t>
          </a:r>
          <a:r>
            <a:rPr lang="en-US" sz="1200" kern="1200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 support staff so that HCPs feel assisted and not overwhelmed</a:t>
          </a:r>
          <a:endParaRPr lang="en-US" sz="1200" b="0" kern="1200" dirty="0">
            <a:solidFill>
              <a:srgbClr val="2C2C2E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53340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  <a:tabLst/>
          </a:pPr>
          <a:r>
            <a:rPr lang="en-US" sz="1200" b="1" i="1" kern="1200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Automate</a:t>
          </a:r>
          <a:r>
            <a:rPr lang="en-US" sz="1200" i="1" kern="1200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sz="1200" kern="1200" dirty="0">
              <a:solidFill>
                <a:srgbClr val="2C2C2E"/>
              </a:solidFill>
              <a:latin typeface="Calibri" panose="020F0502020204030204" pitchFamily="34" charset="0"/>
              <a:cs typeface="Calibri" panose="020F0502020204030204" pitchFamily="34" charset="0"/>
            </a:rPr>
            <a:t>1) what can be done before or during clinical care encounters, 2) quality assurance checks of clinical data (compare to a manual check)</a:t>
          </a:r>
          <a:endParaRPr lang="en-US" sz="1200" b="0" kern="1200" dirty="0">
            <a:solidFill>
              <a:srgbClr val="2C2C2E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63099"/>
        <a:ext cx="4767886" cy="296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503AB-6D19-43EC-BE51-D2D30BE1CE0C}">
      <dsp:nvSpPr>
        <dsp:cNvPr id="0" name=""/>
        <dsp:cNvSpPr/>
      </dsp:nvSpPr>
      <dsp:spPr>
        <a:xfrm>
          <a:off x="0" y="0"/>
          <a:ext cx="8461772" cy="1140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408"/>
            </a:spcAft>
            <a:buNone/>
          </a:pPr>
          <a:r>
            <a:rPr lang="en-US" sz="2400" b="1" kern="1200" dirty="0">
              <a:latin typeface="Calibri"/>
              <a:cs typeface="Calibri"/>
            </a:rPr>
            <a:t>New Tool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/>
              <a:cs typeface="Calibri"/>
            </a:rPr>
            <a:t>Develop out the new Embedding Considerations tool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/>
              <a:cs typeface="Calibri"/>
            </a:rPr>
            <a:t>Q1 2023</a:t>
          </a:r>
        </a:p>
      </dsp:txBody>
      <dsp:txXfrm>
        <a:off x="1806422" y="0"/>
        <a:ext cx="6655349" cy="1140685"/>
      </dsp:txXfrm>
    </dsp:sp>
    <dsp:sp modelId="{F5D098DC-8D31-4907-82A4-4E42F45CDF75}">
      <dsp:nvSpPr>
        <dsp:cNvPr id="0" name=""/>
        <dsp:cNvSpPr/>
      </dsp:nvSpPr>
      <dsp:spPr>
        <a:xfrm>
          <a:off x="114068" y="114068"/>
          <a:ext cx="1692354" cy="9125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BE074-AFEA-4890-B866-BFC7ECD39D3E}">
      <dsp:nvSpPr>
        <dsp:cNvPr id="0" name=""/>
        <dsp:cNvSpPr/>
      </dsp:nvSpPr>
      <dsp:spPr>
        <a:xfrm>
          <a:off x="0" y="1254754"/>
          <a:ext cx="8461772" cy="114068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408"/>
            </a:spcAft>
            <a:buNone/>
          </a:pPr>
          <a:r>
            <a:rPr lang="en-US" sz="2400" b="1" kern="1200" dirty="0">
              <a:latin typeface="Calibri"/>
              <a:cs typeface="Calibri"/>
            </a:rPr>
            <a:t>Manuscript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/>
              <a:cs typeface="Calibri"/>
            </a:rPr>
            <a:t>Summarize in-depth interviews and recommendations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/>
              <a:cs typeface="Calibri"/>
            </a:rPr>
            <a:t>Q1-Q2 2023</a:t>
          </a:r>
        </a:p>
      </dsp:txBody>
      <dsp:txXfrm>
        <a:off x="1806422" y="1254754"/>
        <a:ext cx="6655349" cy="1140685"/>
      </dsp:txXfrm>
    </dsp:sp>
    <dsp:sp modelId="{6C8859D1-E289-4159-B317-CBF126F25E54}">
      <dsp:nvSpPr>
        <dsp:cNvPr id="0" name=""/>
        <dsp:cNvSpPr/>
      </dsp:nvSpPr>
      <dsp:spPr>
        <a:xfrm>
          <a:off x="114068" y="1368823"/>
          <a:ext cx="1692354" cy="9125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83628-1846-45B7-BCFE-1316092C47BB}">
      <dsp:nvSpPr>
        <dsp:cNvPr id="0" name=""/>
        <dsp:cNvSpPr/>
      </dsp:nvSpPr>
      <dsp:spPr>
        <a:xfrm>
          <a:off x="0" y="2509509"/>
          <a:ext cx="8461772" cy="1140685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408"/>
            </a:spcAft>
            <a:buNone/>
          </a:pPr>
          <a:r>
            <a:rPr lang="en-US" sz="2400" b="1" kern="1200" dirty="0">
              <a:latin typeface="Calibri"/>
              <a:cs typeface="Calibri"/>
            </a:rPr>
            <a:t>Potential Pilot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/>
              <a:cs typeface="Calibri"/>
            </a:rPr>
            <a:t>Do you have a trial that will be integrated into clinical practice/point of care in the early design phase? Please contact: </a:t>
          </a:r>
          <a:r>
            <a:rPr lang="en-US" sz="1600" b="1" kern="1200" dirty="0">
              <a:solidFill>
                <a:schemeClr val="bg2"/>
              </a:solidFill>
              <a:latin typeface="Calibri"/>
              <a:cs typeface="Calibri"/>
            </a:rPr>
            <a:t>Lindsay.Kehoe@duke.edu </a:t>
          </a:r>
        </a:p>
      </dsp:txBody>
      <dsp:txXfrm>
        <a:off x="1806422" y="2509509"/>
        <a:ext cx="6655349" cy="1140685"/>
      </dsp:txXfrm>
    </dsp:sp>
    <dsp:sp modelId="{11106333-48BD-43EB-9E8D-1406853C6EB7}">
      <dsp:nvSpPr>
        <dsp:cNvPr id="0" name=""/>
        <dsp:cNvSpPr/>
      </dsp:nvSpPr>
      <dsp:spPr>
        <a:xfrm>
          <a:off x="114068" y="2623577"/>
          <a:ext cx="1692354" cy="9125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2F14D-C7D5-4B41-97A9-DE4130D5B325}">
      <dsp:nvSpPr>
        <dsp:cNvPr id="0" name=""/>
        <dsp:cNvSpPr/>
      </dsp:nvSpPr>
      <dsp:spPr>
        <a:xfrm>
          <a:off x="0" y="0"/>
          <a:ext cx="8461772" cy="157144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76ADA-0810-4592-987E-2E48A3C14CD8}">
      <dsp:nvSpPr>
        <dsp:cNvPr id="0" name=""/>
        <dsp:cNvSpPr/>
      </dsp:nvSpPr>
      <dsp:spPr>
        <a:xfrm>
          <a:off x="253853" y="209526"/>
          <a:ext cx="2485645" cy="1152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023EC-F2FB-4A5F-871F-3F195FFF920C}">
      <dsp:nvSpPr>
        <dsp:cNvPr id="0" name=""/>
        <dsp:cNvSpPr/>
      </dsp:nvSpPr>
      <dsp:spPr>
        <a:xfrm rot="10800000">
          <a:off x="253853" y="1571446"/>
          <a:ext cx="2485645" cy="19206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Participants</a:t>
          </a:r>
        </a:p>
      </dsp:txBody>
      <dsp:txXfrm rot="10800000">
        <a:off x="312920" y="1571446"/>
        <a:ext cx="2367511" cy="1861589"/>
      </dsp:txXfrm>
    </dsp:sp>
    <dsp:sp modelId="{73D69F0F-EDEE-47BA-B59E-236EC7F2ABBB}">
      <dsp:nvSpPr>
        <dsp:cNvPr id="0" name=""/>
        <dsp:cNvSpPr/>
      </dsp:nvSpPr>
      <dsp:spPr>
        <a:xfrm>
          <a:off x="2988063" y="209526"/>
          <a:ext cx="2485645" cy="1152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FCAD9-498F-43BE-BE10-1D46FD07FC8D}">
      <dsp:nvSpPr>
        <dsp:cNvPr id="0" name=""/>
        <dsp:cNvSpPr/>
      </dsp:nvSpPr>
      <dsp:spPr>
        <a:xfrm rot="10800000">
          <a:off x="2988063" y="1571446"/>
          <a:ext cx="2485645" cy="19206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Expert Meeting Attendees</a:t>
          </a:r>
        </a:p>
      </dsp:txBody>
      <dsp:txXfrm rot="10800000">
        <a:off x="3047130" y="1571446"/>
        <a:ext cx="2367511" cy="1861589"/>
      </dsp:txXfrm>
    </dsp:sp>
    <dsp:sp modelId="{658F058B-5B96-4716-8176-42DFCF0789A7}">
      <dsp:nvSpPr>
        <dsp:cNvPr id="0" name=""/>
        <dsp:cNvSpPr/>
      </dsp:nvSpPr>
      <dsp:spPr>
        <a:xfrm>
          <a:off x="5722273" y="209526"/>
          <a:ext cx="2485645" cy="1152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166D9-60E7-4954-BCF6-3DDC739BC096}">
      <dsp:nvSpPr>
        <dsp:cNvPr id="0" name=""/>
        <dsp:cNvSpPr/>
      </dsp:nvSpPr>
      <dsp:spPr>
        <a:xfrm rot="10800000">
          <a:off x="5722273" y="1571446"/>
          <a:ext cx="2485645" cy="19206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Recommendation Advisory Committee</a:t>
          </a:r>
        </a:p>
      </dsp:txBody>
      <dsp:txXfrm rot="10800000">
        <a:off x="5781340" y="1571446"/>
        <a:ext cx="2367511" cy="1861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BA4-6F62-0142-A058-244A6439A3A3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7B2C-7CF5-B246-A93D-EE643629E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880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2C4F4-DBD8-480D-8819-13C36510AA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335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Ultimately, what is the trial purpose? What is the question to be answered?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DE725-3876-4718-870B-1BFCA61513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453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992FA-3BE3-451B-9FF4-D8944BDBA5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9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67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67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32079-CDBE-4FE3-8DC1-A405361782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619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32079-CDBE-4FE3-8DC1-A405361782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619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32079-CDBE-4FE3-8DC1-A405361782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619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801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05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5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24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2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05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4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41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 content for scope: emphasis on regulatory submission clinical trials because of their unique issues and critical importance</a:t>
            </a: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45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0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44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32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34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6216" y="1896433"/>
            <a:ext cx="7511568" cy="133169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6222" y="3528305"/>
            <a:ext cx="7511567" cy="660666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b="0" i="0" baseline="0">
                <a:solidFill>
                  <a:srgbClr val="006879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Name,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16"/>
            <a:ext cx="9143996" cy="26452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910265" y="1077591"/>
            <a:ext cx="2417762" cy="311339"/>
          </a:xfrm>
        </p:spPr>
        <p:txBody>
          <a:bodyPr anchor="ctr"/>
          <a:lstStyle>
            <a:lvl1pPr marL="0" indent="0" algn="r">
              <a:buNone/>
              <a:defRPr sz="1400" i="1" baseline="0">
                <a:solidFill>
                  <a:srgbClr val="616268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64550"/>
            <a:ext cx="9144000" cy="7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3" y="377839"/>
            <a:ext cx="3348038" cy="128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3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48" y="4591708"/>
            <a:ext cx="1349402" cy="48915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07183" y="4534853"/>
            <a:ext cx="8461058" cy="0"/>
          </a:xfrm>
          <a:prstGeom prst="line">
            <a:avLst/>
          </a:prstGeom>
          <a:ln w="12700">
            <a:solidFill>
              <a:srgbClr val="004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8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21440"/>
          <a:stretch/>
        </p:blipFill>
        <p:spPr>
          <a:xfrm>
            <a:off x="0" y="1"/>
            <a:ext cx="9144000" cy="38365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"/>
            <a:ext cx="9144000" cy="385638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0626"/>
            <a:ext cx="7319914" cy="1126662"/>
          </a:xfrm>
        </p:spPr>
        <p:txBody>
          <a:bodyPr anchor="b">
            <a:normAutofit/>
          </a:bodyPr>
          <a:lstStyle>
            <a:lvl1pPr algn="ctr">
              <a:defRPr sz="4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956" y="2211540"/>
            <a:ext cx="6858000" cy="50122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42" y="4095633"/>
            <a:ext cx="4639930" cy="7918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3837215"/>
            <a:ext cx="9144000" cy="0"/>
          </a:xfrm>
          <a:prstGeom prst="line">
            <a:avLst/>
          </a:prstGeom>
          <a:ln w="25400">
            <a:solidFill>
              <a:srgbClr val="CD1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5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38" y="210214"/>
            <a:ext cx="8746307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38" y="1305588"/>
            <a:ext cx="8746307" cy="2678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2" y="4577420"/>
            <a:ext cx="2319002" cy="39575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83234" y="4408714"/>
            <a:ext cx="8613322" cy="0"/>
          </a:xfrm>
          <a:prstGeom prst="line">
            <a:avLst/>
          </a:prstGeom>
          <a:ln w="12700">
            <a:solidFill>
              <a:srgbClr val="CD1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97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Ligh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FA05B-14A2-5342-8A9A-3AD9CFFD4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25503"/>
            <a:ext cx="7886700" cy="692498"/>
          </a:xfrm>
        </p:spPr>
        <p:txBody>
          <a:bodyPr anchor="ctr" anchorCtr="0">
            <a:spAutoFit/>
          </a:bodyPr>
          <a:lstStyle>
            <a:lvl1pPr algn="ctr">
              <a:defRPr sz="4500" baseline="0"/>
            </a:lvl1pPr>
          </a:lstStyle>
          <a:p>
            <a:r>
              <a:rPr lang="en-US"/>
              <a:t>Title of section here</a:t>
            </a:r>
          </a:p>
        </p:txBody>
      </p:sp>
    </p:spTree>
    <p:extLst>
      <p:ext uri="{BB962C8B-B14F-4D97-AF65-F5344CB8AC3E}">
        <p14:creationId xmlns:p14="http://schemas.microsoft.com/office/powerpoint/2010/main" val="11494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089362"/>
            <a:ext cx="8462210" cy="3492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584" y="4770439"/>
            <a:ext cx="7620583" cy="30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7579" y="340783"/>
            <a:ext cx="8462210" cy="5905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98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584" y="1086908"/>
            <a:ext cx="4148221" cy="3497580"/>
          </a:xfrm>
        </p:spPr>
        <p:txBody>
          <a:bodyPr>
            <a:normAutofit/>
          </a:bodyPr>
          <a:lstStyle>
            <a:lvl1pPr>
              <a:defRPr sz="2000"/>
            </a:lvl1pPr>
            <a:lvl2pPr marL="690495" indent="-285722" defTabSz="453981">
              <a:defRPr sz="1800"/>
            </a:lvl2pPr>
            <a:lvl3pPr marL="969867" indent="-228576">
              <a:defRPr sz="1600"/>
            </a:lvl3pPr>
            <a:lvl4pPr marL="1254001" indent="-228576">
              <a:defRPr sz="1400"/>
            </a:lvl4pPr>
            <a:lvl5pPr marL="1482577" indent="-228576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61573" y="1086908"/>
            <a:ext cx="4148221" cy="3497580"/>
          </a:xfrm>
        </p:spPr>
        <p:txBody>
          <a:bodyPr>
            <a:normAutofit/>
          </a:bodyPr>
          <a:lstStyle>
            <a:lvl1pPr>
              <a:defRPr sz="2000"/>
            </a:lvl1pPr>
            <a:lvl2pPr marL="690495" indent="-285722" defTabSz="453981">
              <a:defRPr sz="1800"/>
            </a:lvl2pPr>
            <a:lvl3pPr marL="969867" indent="-228576">
              <a:defRPr sz="1600"/>
            </a:lvl3pPr>
            <a:lvl4pPr marL="1254001" indent="-228576">
              <a:defRPr sz="1400"/>
            </a:lvl4pPr>
            <a:lvl5pPr marL="1482577" indent="-228576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584" y="4770439"/>
            <a:ext cx="7620583" cy="30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7579" y="340783"/>
            <a:ext cx="8462210" cy="5905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512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584" y="4770439"/>
            <a:ext cx="7620583" cy="30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078907" y="1584562"/>
            <a:ext cx="7001643" cy="124377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2" y="1265083"/>
            <a:ext cx="1292372" cy="12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0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864784"/>
            <a:ext cx="8462210" cy="2136408"/>
          </a:xfrm>
        </p:spPr>
        <p:txBody>
          <a:bodyPr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8" y="3118066"/>
            <a:ext cx="8461375" cy="1206500"/>
          </a:xfrm>
        </p:spPr>
        <p:txBody>
          <a:bodyPr/>
          <a:lstStyle>
            <a:lvl1pPr marL="0" indent="0" algn="ctr">
              <a:buFont typeface="Arial"/>
              <a:buNone/>
              <a:defRPr sz="2400"/>
            </a:lvl1pPr>
            <a:lvl2pPr marL="404772" indent="0">
              <a:buNone/>
              <a:defRPr sz="2000"/>
            </a:lvl2pPr>
            <a:lvl3pPr marL="847641" indent="0">
              <a:buNone/>
              <a:defRPr sz="20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584" y="4770439"/>
            <a:ext cx="7620583" cy="30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"/>
            <a:ext cx="9144000" cy="26452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4449" y="4695833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CTTI_Final_abb_JUN1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16" y="4737822"/>
            <a:ext cx="671777" cy="3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64809" y="758429"/>
            <a:ext cx="5214386" cy="2941689"/>
          </a:xfrm>
        </p:spPr>
        <p:txBody>
          <a:bodyPr anchor="ctr"/>
          <a:lstStyle>
            <a:lvl1pPr marL="0" indent="0">
              <a:buNone/>
              <a:defRPr sz="3400"/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964809" y="3986686"/>
            <a:ext cx="5214386" cy="649076"/>
          </a:xfrm>
        </p:spPr>
        <p:txBody>
          <a:bodyPr anchor="ctr"/>
          <a:lstStyle>
            <a:lvl1pPr marL="226989" indent="-226989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1180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51022"/>
            <a:ext cx="5486400" cy="425054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82345"/>
            <a:ext cx="5486400" cy="488950"/>
          </a:xfrm>
        </p:spPr>
        <p:txBody>
          <a:bodyPr anchor="ctr"/>
          <a:lstStyle>
            <a:lvl1pPr marL="0" indent="0">
              <a:buNone/>
              <a:defRPr sz="1800" baseline="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2288" y="4770439"/>
            <a:ext cx="5486400" cy="30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"/>
            <a:ext cx="9144000" cy="264523"/>
          </a:xfrm>
          <a:prstGeom prst="rect">
            <a:avLst/>
          </a:prstGeom>
        </p:spPr>
      </p:pic>
      <p:pic>
        <p:nvPicPr>
          <p:cNvPr id="8" name="Picture 7" descr="CTTI_Final_abb_JUN1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16" y="4737822"/>
            <a:ext cx="671777" cy="3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19061" y="2086751"/>
            <a:ext cx="8000424" cy="1449624"/>
          </a:xfrm>
        </p:spPr>
        <p:txBody>
          <a:bodyPr anchor="ctr"/>
          <a:lstStyle>
            <a:lvl1pPr marL="0" indent="0">
              <a:buNone/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  <a:p>
            <a:pPr lvl="0"/>
            <a:r>
              <a:rPr lang="en-US" dirty="0"/>
              <a:t>Presenter’s email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"/>
            <a:ext cx="9144000" cy="26452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5064550"/>
            <a:ext cx="9144000" cy="7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 sz="1800"/>
          </a:p>
        </p:txBody>
      </p:sp>
      <p:sp>
        <p:nvSpPr>
          <p:cNvPr id="13" name="Subtitle 7"/>
          <p:cNvSpPr txBox="1">
            <a:spLocks/>
          </p:cNvSpPr>
          <p:nvPr userDrawn="1"/>
        </p:nvSpPr>
        <p:spPr>
          <a:xfrm>
            <a:off x="2921002" y="4637090"/>
            <a:ext cx="3302000" cy="2111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600" i="0" spc="100" dirty="0" err="1">
                <a:solidFill>
                  <a:schemeClr val="accent2"/>
                </a:solidFill>
              </a:rPr>
              <a:t>www.ctti-clinicaltrials.org</a:t>
            </a:r>
            <a:endParaRPr lang="en-US" sz="1600" i="0" spc="100" dirty="0">
              <a:solidFill>
                <a:schemeClr val="accent2"/>
              </a:solidFill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 userDrawn="1"/>
        </p:nvSpPr>
        <p:spPr bwMode="auto">
          <a:xfrm>
            <a:off x="2311402" y="3762376"/>
            <a:ext cx="4521200" cy="7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5000" dirty="0">
                <a:solidFill>
                  <a:schemeClr val="accent2"/>
                </a:solidFill>
              </a:rPr>
              <a:t>THANK YOU</a:t>
            </a:r>
          </a:p>
        </p:txBody>
      </p:sp>
      <p:pic>
        <p:nvPicPr>
          <p:cNvPr id="18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9" y="387350"/>
            <a:ext cx="399256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4"/>
          <p:cNvGrpSpPr>
            <a:grpSpLocks/>
          </p:cNvGrpSpPr>
          <p:nvPr userDrawn="1"/>
        </p:nvGrpSpPr>
        <p:grpSpPr bwMode="auto">
          <a:xfrm>
            <a:off x="6115051" y="534986"/>
            <a:ext cx="2598221" cy="428625"/>
            <a:chOff x="3416714" y="5529105"/>
            <a:chExt cx="2597914" cy="429410"/>
          </a:xfrm>
        </p:grpSpPr>
        <p:sp>
          <p:nvSpPr>
            <p:cNvPr id="20" name="Rectangle 15"/>
            <p:cNvSpPr>
              <a:spLocks noChangeArrowheads="1"/>
            </p:cNvSpPr>
            <p:nvPr userDrawn="1"/>
          </p:nvSpPr>
          <p:spPr bwMode="auto">
            <a:xfrm>
              <a:off x="4398947" y="5558806"/>
              <a:ext cx="1615681" cy="37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@CTTI_Trials </a:t>
              </a:r>
            </a:p>
          </p:txBody>
        </p:sp>
        <p:pic>
          <p:nvPicPr>
            <p:cNvPr id="21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714" y="5529105"/>
              <a:ext cx="429411" cy="42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820" y="5529105"/>
              <a:ext cx="429413" cy="42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925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584" y="1086908"/>
            <a:ext cx="4148221" cy="3497580"/>
          </a:xfrm>
        </p:spPr>
        <p:txBody>
          <a:bodyPr>
            <a:normAutofit/>
          </a:bodyPr>
          <a:lstStyle>
            <a:lvl1pPr marL="305961" indent="-305961">
              <a:tabLst/>
              <a:defRPr sz="1500"/>
            </a:lvl1pPr>
            <a:lvl2pPr marL="688113" indent="-297626" defTabSz="340484">
              <a:tabLst/>
              <a:defRPr sz="1400"/>
            </a:lvl2pPr>
            <a:lvl3pPr marL="858356" indent="-170244">
              <a:tabLst/>
              <a:defRPr sz="1200"/>
            </a:lvl3pPr>
            <a:lvl4pPr marL="1079789" indent="-170244">
              <a:tabLst/>
              <a:defRPr sz="1100"/>
            </a:lvl4pPr>
            <a:lvl5pPr marL="1207174" indent="-178576">
              <a:tabLst/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584" y="4770439"/>
            <a:ext cx="7620583" cy="30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7579" y="340783"/>
            <a:ext cx="8462210" cy="5905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605F21-9213-3041-BE31-4227F4CB904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84399" y="1086908"/>
            <a:ext cx="4148221" cy="3497580"/>
          </a:xfrm>
        </p:spPr>
        <p:txBody>
          <a:bodyPr>
            <a:normAutofit/>
          </a:bodyPr>
          <a:lstStyle>
            <a:lvl1pPr marL="305961" indent="-305961">
              <a:tabLst/>
              <a:defRPr sz="1500"/>
            </a:lvl1pPr>
            <a:lvl2pPr marL="688113" indent="-297626" defTabSz="340484">
              <a:tabLst/>
              <a:defRPr sz="1400"/>
            </a:lvl2pPr>
            <a:lvl3pPr marL="858356" indent="-170244">
              <a:tabLst/>
              <a:defRPr sz="1200"/>
            </a:lvl3pPr>
            <a:lvl4pPr marL="1079789" indent="-170244">
              <a:tabLst/>
              <a:defRPr sz="1100"/>
            </a:lvl4pPr>
            <a:lvl5pPr marL="1207174" indent="-178576">
              <a:tabLst/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23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340783"/>
            <a:ext cx="8462210" cy="5905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089361"/>
            <a:ext cx="8462210" cy="3495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16"/>
            <a:ext cx="9143996" cy="264523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584" y="4770439"/>
            <a:ext cx="7620583" cy="30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4449" y="4695833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CTTI_Final_abb_JUN13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16" y="4737822"/>
            <a:ext cx="671777" cy="3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2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dt="0"/>
  <p:txStyles>
    <p:titleStyle>
      <a:lvl1pPr algn="l" defTabSz="457154" rtl="0" eaLnBrk="1" latinLnBrk="0" hangingPunct="1"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6989" indent="-226989" algn="l" defTabSz="4571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30000"/>
        <a:buFontTx/>
        <a:buBlip>
          <a:blip r:embed="rId17"/>
        </a:buBlip>
        <a:defRPr sz="20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28589" indent="-223814" algn="l" defTabSz="4571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charset="2"/>
        <a:buChar char="§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082567" indent="-234926" algn="l" defTabSz="4571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040" indent="-228576" algn="l" defTabSz="4571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–"/>
        <a:defRPr sz="20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195" indent="-228576" algn="l" defTabSz="4571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»"/>
        <a:defRPr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348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nects.ctti-clinicaltrials.org/case_study_exchange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tti-clinicaltrials.org/our-work/novel-clinical-trial-designs/integrating-clinical-car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tti-clinicaltrials.org/who_we_are/strategic-visi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690952" y="2325280"/>
            <a:ext cx="7762096" cy="1445975"/>
          </a:xfrm>
        </p:spPr>
        <p:txBody>
          <a:bodyPr rtlCol="0"/>
          <a:lstStyle/>
          <a:p>
            <a:pPr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87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Embedding Clinical Trials into Clinical Practice Recommendations Launch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87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 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243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910265" y="982663"/>
            <a:ext cx="2417762" cy="311150"/>
          </a:xfrm>
        </p:spPr>
        <p:txBody>
          <a:bodyPr/>
          <a:lstStyle/>
          <a:p>
            <a:pPr eaLnBrk="1" hangingPunct="1"/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December 15, 2022</a:t>
            </a:r>
          </a:p>
        </p:txBody>
      </p:sp>
    </p:spTree>
    <p:extLst>
      <p:ext uri="{BB962C8B-B14F-4D97-AF65-F5344CB8AC3E}">
        <p14:creationId xmlns:p14="http://schemas.microsoft.com/office/powerpoint/2010/main" val="273437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42532"/>
              </p:ext>
            </p:extLst>
          </p:nvPr>
        </p:nvGraphicFramePr>
        <p:xfrm>
          <a:off x="209010" y="317519"/>
          <a:ext cx="8708572" cy="4460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360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700" b="0" dirty="0">
                          <a:solidFill>
                            <a:srgbClr val="58595B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The Case for Embedding Clinical Trials into Clinical Practice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B7D5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Patients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00B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8BA2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Providers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008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687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Sponsors &amp; Investigators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006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343C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Regulators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00687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33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Payers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67000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67000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Health System</a:t>
                      </a:r>
                      <a:r>
                        <a:rPr lang="en-US" sz="1400" b="1" baseline="0" dirty="0">
                          <a:solidFill>
                            <a:srgbClr val="67000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 Leaders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67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98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Research and care are better aligned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Less burden to participate in research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Greater </a:t>
                      </a:r>
                      <a:r>
                        <a:rPr lang="en-US" sz="1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trial diversity and inclusivity 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Uses health care data for research to represent more real life experiences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68580" marR="68580" marT="91440" marB="0">
                    <a:lnT w="38100" cap="flat" cmpd="sng" algn="ctr">
                      <a:solidFill>
                        <a:srgbClr val="00B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Potential to engage in research with minimal burden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Addresses clinically meaningful questions to improve care in a broad population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Treatment optionality for patients</a:t>
                      </a:r>
                    </a:p>
                  </a:txBody>
                  <a:tcPr marL="68580" marR="68580" marT="91440" marB="0">
                    <a:lnT w="38100" cap="flat" cmpd="sng" algn="ctr">
                      <a:solidFill>
                        <a:srgbClr val="008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Generalizable research populations and evidence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Insights into real-world implementation of interventions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Potential for</a:t>
                      </a:r>
                      <a:r>
                        <a:rPr lang="en-US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ncreased efficiency &amp; cost savings by reducing duplication of trial &amp; care activities</a:t>
                      </a:r>
                    </a:p>
                  </a:txBody>
                  <a:tcPr marL="68580" marR="68580" marT="91440" marB="0">
                    <a:lnT w="38100" cap="flat" cmpd="sng" algn="ctr">
                      <a:solidFill>
                        <a:srgbClr val="006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Sufficiently</a:t>
                      </a:r>
                      <a:r>
                        <a:rPr lang="en-US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 sized trials </a:t>
                      </a: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with diverse populations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Leverages power of randomization &amp; RWD in the context of regulatory decision-making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Generalizable evidence </a:t>
                      </a:r>
                    </a:p>
                  </a:txBody>
                  <a:tcPr marL="68580" marR="68580" marT="91440" marB="0">
                    <a:lnT w="38100" cap="flat" cmpd="sng" algn="ctr">
                      <a:solidFill>
                        <a:srgbClr val="00687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More, diverse data for reimbursement decisions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Better</a:t>
                      </a: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 understanding of the effectiveness and safety of medical product interventions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68580" marR="68580" marT="91440" marB="0">
                    <a:lnT w="38100" cap="flat" cmpd="sng" algn="ctr">
                      <a:solidFill>
                        <a:srgbClr val="67000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A means to innovate and support quality care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Potential to attract new patients with research opportunities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91440" marB="0">
                    <a:lnT w="38100" cap="flat" cmpd="sng" algn="ctr">
                      <a:solidFill>
                        <a:srgbClr val="67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 descr="stakeholders-patie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7" y="906076"/>
            <a:ext cx="457200" cy="457200"/>
          </a:xfrm>
          <a:prstGeom prst="rect">
            <a:avLst/>
          </a:prstGeom>
        </p:spPr>
      </p:pic>
      <p:pic>
        <p:nvPicPr>
          <p:cNvPr id="10" name="Picture 9" descr="stakeholders-provi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45" y="906076"/>
            <a:ext cx="457200" cy="457200"/>
          </a:xfrm>
          <a:prstGeom prst="rect">
            <a:avLst/>
          </a:prstGeom>
        </p:spPr>
      </p:pic>
      <p:pic>
        <p:nvPicPr>
          <p:cNvPr id="11" name="Picture 10" descr="stakeholders-spons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906076"/>
            <a:ext cx="457200" cy="457200"/>
          </a:xfrm>
          <a:prstGeom prst="rect">
            <a:avLst/>
          </a:prstGeom>
        </p:spPr>
      </p:pic>
      <p:pic>
        <p:nvPicPr>
          <p:cNvPr id="12" name="Picture 11" descr="stakeholders-regulat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3" y="906076"/>
            <a:ext cx="457200" cy="457200"/>
          </a:xfrm>
          <a:prstGeom prst="rect">
            <a:avLst/>
          </a:prstGeom>
        </p:spPr>
      </p:pic>
      <p:pic>
        <p:nvPicPr>
          <p:cNvPr id="13" name="Picture 12" descr="stakeholders-pay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2" y="906076"/>
            <a:ext cx="457200" cy="457200"/>
          </a:xfrm>
          <a:prstGeom prst="rect">
            <a:avLst/>
          </a:prstGeom>
        </p:spPr>
      </p:pic>
      <p:pic>
        <p:nvPicPr>
          <p:cNvPr id="14" name="Picture 13" descr="stakeholders-exe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39" y="90607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7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6821" y="289204"/>
            <a:ext cx="8169659" cy="5778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/>
                <a:cs typeface="Calibri"/>
              </a:rPr>
              <a:t>Paving the Way for Embedded Trials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idx="1"/>
          </p:nvPr>
        </p:nvSpPr>
        <p:spPr>
          <a:xfrm>
            <a:off x="456820" y="985136"/>
            <a:ext cx="7877936" cy="994083"/>
          </a:xfrm>
        </p:spPr>
        <p:txBody>
          <a:bodyPr/>
          <a:lstStyle/>
          <a:p>
            <a:pPr marL="344066" indent="-335729">
              <a:spcAft>
                <a:spcPts val="1050"/>
              </a:spcAft>
              <a:defRPr/>
            </a:pP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NASEM Drug Forum, FDA RWE Framework,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NIH Collaboratory, PCORI, Veteran’s Affairs, AHRQ, ACT@POC, COVID-19</a:t>
            </a:r>
            <a:endParaRPr lang="en-US" sz="1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344066" indent="-335729">
              <a:defRPr/>
            </a:pP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Building upon CTTI’s portfolio of multistakeholder projects &amp; recommendations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006B62-555F-9A70-1E1D-A5B71925EB29}"/>
              </a:ext>
            </a:extLst>
          </p:cNvPr>
          <p:cNvGrpSpPr/>
          <p:nvPr/>
        </p:nvGrpSpPr>
        <p:grpSpPr>
          <a:xfrm>
            <a:off x="165105" y="2248606"/>
            <a:ext cx="8836025" cy="2585624"/>
            <a:chOff x="220135" y="2998140"/>
            <a:chExt cx="11781367" cy="3447497"/>
          </a:xfrm>
        </p:grpSpPr>
        <p:sp>
          <p:nvSpPr>
            <p:cNvPr id="29" name="Rectangle 2"/>
            <p:cNvSpPr/>
            <p:nvPr/>
          </p:nvSpPr>
          <p:spPr>
            <a:xfrm>
              <a:off x="7979833" y="3120908"/>
              <a:ext cx="755651" cy="2925233"/>
            </a:xfrm>
            <a:custGeom>
              <a:avLst/>
              <a:gdLst>
                <a:gd name="connsiteX0" fmla="*/ 0 w 868101"/>
                <a:gd name="connsiteY0" fmla="*/ 0 h 3194612"/>
                <a:gd name="connsiteX1" fmla="*/ 868101 w 868101"/>
                <a:gd name="connsiteY1" fmla="*/ 0 h 3194612"/>
                <a:gd name="connsiteX2" fmla="*/ 868101 w 868101"/>
                <a:gd name="connsiteY2" fmla="*/ 3194612 h 3194612"/>
                <a:gd name="connsiteX3" fmla="*/ 0 w 868101"/>
                <a:gd name="connsiteY3" fmla="*/ 3194612 h 3194612"/>
                <a:gd name="connsiteX4" fmla="*/ 0 w 868101"/>
                <a:gd name="connsiteY4" fmla="*/ 0 h 3194612"/>
                <a:gd name="connsiteX0" fmla="*/ 0 w 868101"/>
                <a:gd name="connsiteY0" fmla="*/ 0 h 3194612"/>
                <a:gd name="connsiteX1" fmla="*/ 856526 w 868101"/>
                <a:gd name="connsiteY1" fmla="*/ 717631 h 3194612"/>
                <a:gd name="connsiteX2" fmla="*/ 868101 w 868101"/>
                <a:gd name="connsiteY2" fmla="*/ 3194612 h 3194612"/>
                <a:gd name="connsiteX3" fmla="*/ 0 w 868101"/>
                <a:gd name="connsiteY3" fmla="*/ 3194612 h 3194612"/>
                <a:gd name="connsiteX4" fmla="*/ 0 w 868101"/>
                <a:gd name="connsiteY4" fmla="*/ 0 h 3194612"/>
                <a:gd name="connsiteX0" fmla="*/ 0 w 868101"/>
                <a:gd name="connsiteY0" fmla="*/ 0 h 3194612"/>
                <a:gd name="connsiteX1" fmla="*/ 856526 w 868101"/>
                <a:gd name="connsiteY1" fmla="*/ 717631 h 3194612"/>
                <a:gd name="connsiteX2" fmla="*/ 868101 w 868101"/>
                <a:gd name="connsiteY2" fmla="*/ 3194612 h 3194612"/>
                <a:gd name="connsiteX3" fmla="*/ 0 w 868101"/>
                <a:gd name="connsiteY3" fmla="*/ 2303361 h 3194612"/>
                <a:gd name="connsiteX4" fmla="*/ 0 w 868101"/>
                <a:gd name="connsiteY4" fmla="*/ 0 h 3194612"/>
                <a:gd name="connsiteX0" fmla="*/ 0 w 869214"/>
                <a:gd name="connsiteY0" fmla="*/ 0 h 3194612"/>
                <a:gd name="connsiteX1" fmla="*/ 868101 w 869214"/>
                <a:gd name="connsiteY1" fmla="*/ 1284790 h 3194612"/>
                <a:gd name="connsiteX2" fmla="*/ 868101 w 869214"/>
                <a:gd name="connsiteY2" fmla="*/ 3194612 h 3194612"/>
                <a:gd name="connsiteX3" fmla="*/ 0 w 869214"/>
                <a:gd name="connsiteY3" fmla="*/ 2303361 h 3194612"/>
                <a:gd name="connsiteX4" fmla="*/ 0 w 869214"/>
                <a:gd name="connsiteY4" fmla="*/ 0 h 3194612"/>
                <a:gd name="connsiteX0" fmla="*/ 11575 w 880789"/>
                <a:gd name="connsiteY0" fmla="*/ 0 h 3194612"/>
                <a:gd name="connsiteX1" fmla="*/ 879676 w 880789"/>
                <a:gd name="connsiteY1" fmla="*/ 1284790 h 3194612"/>
                <a:gd name="connsiteX2" fmla="*/ 879676 w 880789"/>
                <a:gd name="connsiteY2" fmla="*/ 3194612 h 3194612"/>
                <a:gd name="connsiteX3" fmla="*/ 0 w 880789"/>
                <a:gd name="connsiteY3" fmla="*/ 1851948 h 3194612"/>
                <a:gd name="connsiteX4" fmla="*/ 11575 w 880789"/>
                <a:gd name="connsiteY4" fmla="*/ 0 h 3194612"/>
                <a:gd name="connsiteX0" fmla="*/ 219919 w 880789"/>
                <a:gd name="connsiteY0" fmla="*/ 0 h 2835797"/>
                <a:gd name="connsiteX1" fmla="*/ 879676 w 880789"/>
                <a:gd name="connsiteY1" fmla="*/ 925975 h 2835797"/>
                <a:gd name="connsiteX2" fmla="*/ 879676 w 880789"/>
                <a:gd name="connsiteY2" fmla="*/ 2835797 h 2835797"/>
                <a:gd name="connsiteX3" fmla="*/ 0 w 880789"/>
                <a:gd name="connsiteY3" fmla="*/ 1493133 h 2835797"/>
                <a:gd name="connsiteX4" fmla="*/ 219919 w 880789"/>
                <a:gd name="connsiteY4" fmla="*/ 0 h 2835797"/>
                <a:gd name="connsiteX0" fmla="*/ 266218 w 880789"/>
                <a:gd name="connsiteY0" fmla="*/ 0 h 2801073"/>
                <a:gd name="connsiteX1" fmla="*/ 879676 w 880789"/>
                <a:gd name="connsiteY1" fmla="*/ 891251 h 2801073"/>
                <a:gd name="connsiteX2" fmla="*/ 879676 w 880789"/>
                <a:gd name="connsiteY2" fmla="*/ 2801073 h 2801073"/>
                <a:gd name="connsiteX3" fmla="*/ 0 w 880789"/>
                <a:gd name="connsiteY3" fmla="*/ 1458409 h 2801073"/>
                <a:gd name="connsiteX4" fmla="*/ 266218 w 880789"/>
                <a:gd name="connsiteY4" fmla="*/ 0 h 2801073"/>
                <a:gd name="connsiteX0" fmla="*/ 219919 w 880789"/>
                <a:gd name="connsiteY0" fmla="*/ 0 h 2801073"/>
                <a:gd name="connsiteX1" fmla="*/ 879676 w 880789"/>
                <a:gd name="connsiteY1" fmla="*/ 891251 h 2801073"/>
                <a:gd name="connsiteX2" fmla="*/ 879676 w 880789"/>
                <a:gd name="connsiteY2" fmla="*/ 2801073 h 2801073"/>
                <a:gd name="connsiteX3" fmla="*/ 0 w 880789"/>
                <a:gd name="connsiteY3" fmla="*/ 1458409 h 2801073"/>
                <a:gd name="connsiteX4" fmla="*/ 219919 w 880789"/>
                <a:gd name="connsiteY4" fmla="*/ 0 h 2801073"/>
                <a:gd name="connsiteX0" fmla="*/ 243069 w 880789"/>
                <a:gd name="connsiteY0" fmla="*/ 0 h 3044142"/>
                <a:gd name="connsiteX1" fmla="*/ 879676 w 880789"/>
                <a:gd name="connsiteY1" fmla="*/ 1134320 h 3044142"/>
                <a:gd name="connsiteX2" fmla="*/ 879676 w 880789"/>
                <a:gd name="connsiteY2" fmla="*/ 3044142 h 3044142"/>
                <a:gd name="connsiteX3" fmla="*/ 0 w 880789"/>
                <a:gd name="connsiteY3" fmla="*/ 1701478 h 3044142"/>
                <a:gd name="connsiteX4" fmla="*/ 243069 w 880789"/>
                <a:gd name="connsiteY4" fmla="*/ 0 h 3044142"/>
                <a:gd name="connsiteX0" fmla="*/ 104173 w 741893"/>
                <a:gd name="connsiteY0" fmla="*/ 0 h 3044142"/>
                <a:gd name="connsiteX1" fmla="*/ 740780 w 741893"/>
                <a:gd name="connsiteY1" fmla="*/ 1134320 h 3044142"/>
                <a:gd name="connsiteX2" fmla="*/ 740780 w 741893"/>
                <a:gd name="connsiteY2" fmla="*/ 3044142 h 3044142"/>
                <a:gd name="connsiteX3" fmla="*/ 0 w 741893"/>
                <a:gd name="connsiteY3" fmla="*/ 1678328 h 3044142"/>
                <a:gd name="connsiteX4" fmla="*/ 104173 w 741893"/>
                <a:gd name="connsiteY4" fmla="*/ 0 h 3044142"/>
                <a:gd name="connsiteX0" fmla="*/ 104173 w 740828"/>
                <a:gd name="connsiteY0" fmla="*/ 0 h 2639028"/>
                <a:gd name="connsiteX1" fmla="*/ 740780 w 740828"/>
                <a:gd name="connsiteY1" fmla="*/ 1134320 h 2639028"/>
                <a:gd name="connsiteX2" fmla="*/ 520861 w 740828"/>
                <a:gd name="connsiteY2" fmla="*/ 2639028 h 2639028"/>
                <a:gd name="connsiteX3" fmla="*/ 0 w 740828"/>
                <a:gd name="connsiteY3" fmla="*/ 1678328 h 2639028"/>
                <a:gd name="connsiteX4" fmla="*/ 104173 w 740828"/>
                <a:gd name="connsiteY4" fmla="*/ 0 h 2639028"/>
                <a:gd name="connsiteX0" fmla="*/ 104173 w 567357"/>
                <a:gd name="connsiteY0" fmla="*/ 0 h 2639028"/>
                <a:gd name="connsiteX1" fmla="*/ 567160 w 567357"/>
                <a:gd name="connsiteY1" fmla="*/ 833378 h 2639028"/>
                <a:gd name="connsiteX2" fmla="*/ 520861 w 567357"/>
                <a:gd name="connsiteY2" fmla="*/ 2639028 h 2639028"/>
                <a:gd name="connsiteX3" fmla="*/ 0 w 567357"/>
                <a:gd name="connsiteY3" fmla="*/ 1678328 h 2639028"/>
                <a:gd name="connsiteX4" fmla="*/ 104173 w 567357"/>
                <a:gd name="connsiteY4" fmla="*/ 0 h 263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57" h="2639028">
                  <a:moveTo>
                    <a:pt x="104173" y="0"/>
                  </a:moveTo>
                  <a:lnTo>
                    <a:pt x="567160" y="833378"/>
                  </a:lnTo>
                  <a:cubicBezTo>
                    <a:pt x="571018" y="1659038"/>
                    <a:pt x="517003" y="1813368"/>
                    <a:pt x="520861" y="2639028"/>
                  </a:cubicBezTo>
                  <a:lnTo>
                    <a:pt x="0" y="1678328"/>
                  </a:lnTo>
                  <a:cubicBezTo>
                    <a:pt x="3858" y="1061012"/>
                    <a:pt x="100315" y="617316"/>
                    <a:pt x="10417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8">
                <a:defRPr/>
              </a:pPr>
              <a:endParaRPr 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0" name="Rectangle 2"/>
            <p:cNvSpPr/>
            <p:nvPr/>
          </p:nvSpPr>
          <p:spPr>
            <a:xfrm>
              <a:off x="2779186" y="3120907"/>
              <a:ext cx="755649" cy="2984500"/>
            </a:xfrm>
            <a:custGeom>
              <a:avLst/>
              <a:gdLst>
                <a:gd name="connsiteX0" fmla="*/ 0 w 868101"/>
                <a:gd name="connsiteY0" fmla="*/ 0 h 3194612"/>
                <a:gd name="connsiteX1" fmla="*/ 868101 w 868101"/>
                <a:gd name="connsiteY1" fmla="*/ 0 h 3194612"/>
                <a:gd name="connsiteX2" fmla="*/ 868101 w 868101"/>
                <a:gd name="connsiteY2" fmla="*/ 3194612 h 3194612"/>
                <a:gd name="connsiteX3" fmla="*/ 0 w 868101"/>
                <a:gd name="connsiteY3" fmla="*/ 3194612 h 3194612"/>
                <a:gd name="connsiteX4" fmla="*/ 0 w 868101"/>
                <a:gd name="connsiteY4" fmla="*/ 0 h 3194612"/>
                <a:gd name="connsiteX0" fmla="*/ 0 w 868101"/>
                <a:gd name="connsiteY0" fmla="*/ 0 h 3194612"/>
                <a:gd name="connsiteX1" fmla="*/ 856526 w 868101"/>
                <a:gd name="connsiteY1" fmla="*/ 717631 h 3194612"/>
                <a:gd name="connsiteX2" fmla="*/ 868101 w 868101"/>
                <a:gd name="connsiteY2" fmla="*/ 3194612 h 3194612"/>
                <a:gd name="connsiteX3" fmla="*/ 0 w 868101"/>
                <a:gd name="connsiteY3" fmla="*/ 3194612 h 3194612"/>
                <a:gd name="connsiteX4" fmla="*/ 0 w 868101"/>
                <a:gd name="connsiteY4" fmla="*/ 0 h 3194612"/>
                <a:gd name="connsiteX0" fmla="*/ 0 w 868101"/>
                <a:gd name="connsiteY0" fmla="*/ 0 h 3194612"/>
                <a:gd name="connsiteX1" fmla="*/ 856526 w 868101"/>
                <a:gd name="connsiteY1" fmla="*/ 717631 h 3194612"/>
                <a:gd name="connsiteX2" fmla="*/ 868101 w 868101"/>
                <a:gd name="connsiteY2" fmla="*/ 3194612 h 3194612"/>
                <a:gd name="connsiteX3" fmla="*/ 0 w 868101"/>
                <a:gd name="connsiteY3" fmla="*/ 2303361 h 3194612"/>
                <a:gd name="connsiteX4" fmla="*/ 0 w 868101"/>
                <a:gd name="connsiteY4" fmla="*/ 0 h 3194612"/>
                <a:gd name="connsiteX0" fmla="*/ 0 w 869214"/>
                <a:gd name="connsiteY0" fmla="*/ 0 h 3194612"/>
                <a:gd name="connsiteX1" fmla="*/ 868101 w 869214"/>
                <a:gd name="connsiteY1" fmla="*/ 1284790 h 3194612"/>
                <a:gd name="connsiteX2" fmla="*/ 868101 w 869214"/>
                <a:gd name="connsiteY2" fmla="*/ 3194612 h 3194612"/>
                <a:gd name="connsiteX3" fmla="*/ 0 w 869214"/>
                <a:gd name="connsiteY3" fmla="*/ 2303361 h 3194612"/>
                <a:gd name="connsiteX4" fmla="*/ 0 w 869214"/>
                <a:gd name="connsiteY4" fmla="*/ 0 h 3194612"/>
                <a:gd name="connsiteX0" fmla="*/ 11575 w 880789"/>
                <a:gd name="connsiteY0" fmla="*/ 0 h 3194612"/>
                <a:gd name="connsiteX1" fmla="*/ 879676 w 880789"/>
                <a:gd name="connsiteY1" fmla="*/ 1284790 h 3194612"/>
                <a:gd name="connsiteX2" fmla="*/ 879676 w 880789"/>
                <a:gd name="connsiteY2" fmla="*/ 3194612 h 3194612"/>
                <a:gd name="connsiteX3" fmla="*/ 0 w 880789"/>
                <a:gd name="connsiteY3" fmla="*/ 1851948 h 3194612"/>
                <a:gd name="connsiteX4" fmla="*/ 11575 w 880789"/>
                <a:gd name="connsiteY4" fmla="*/ 0 h 3194612"/>
                <a:gd name="connsiteX0" fmla="*/ 219919 w 880789"/>
                <a:gd name="connsiteY0" fmla="*/ 0 h 2835797"/>
                <a:gd name="connsiteX1" fmla="*/ 879676 w 880789"/>
                <a:gd name="connsiteY1" fmla="*/ 925975 h 2835797"/>
                <a:gd name="connsiteX2" fmla="*/ 879676 w 880789"/>
                <a:gd name="connsiteY2" fmla="*/ 2835797 h 2835797"/>
                <a:gd name="connsiteX3" fmla="*/ 0 w 880789"/>
                <a:gd name="connsiteY3" fmla="*/ 1493133 h 2835797"/>
                <a:gd name="connsiteX4" fmla="*/ 219919 w 880789"/>
                <a:gd name="connsiteY4" fmla="*/ 0 h 2835797"/>
                <a:gd name="connsiteX0" fmla="*/ 266218 w 880789"/>
                <a:gd name="connsiteY0" fmla="*/ 0 h 2801073"/>
                <a:gd name="connsiteX1" fmla="*/ 879676 w 880789"/>
                <a:gd name="connsiteY1" fmla="*/ 891251 h 2801073"/>
                <a:gd name="connsiteX2" fmla="*/ 879676 w 880789"/>
                <a:gd name="connsiteY2" fmla="*/ 2801073 h 2801073"/>
                <a:gd name="connsiteX3" fmla="*/ 0 w 880789"/>
                <a:gd name="connsiteY3" fmla="*/ 1458409 h 2801073"/>
                <a:gd name="connsiteX4" fmla="*/ 266218 w 880789"/>
                <a:gd name="connsiteY4" fmla="*/ 0 h 2801073"/>
                <a:gd name="connsiteX0" fmla="*/ 219919 w 880789"/>
                <a:gd name="connsiteY0" fmla="*/ 0 h 2801073"/>
                <a:gd name="connsiteX1" fmla="*/ 879676 w 880789"/>
                <a:gd name="connsiteY1" fmla="*/ 891251 h 2801073"/>
                <a:gd name="connsiteX2" fmla="*/ 879676 w 880789"/>
                <a:gd name="connsiteY2" fmla="*/ 2801073 h 2801073"/>
                <a:gd name="connsiteX3" fmla="*/ 0 w 880789"/>
                <a:gd name="connsiteY3" fmla="*/ 1458409 h 2801073"/>
                <a:gd name="connsiteX4" fmla="*/ 219919 w 880789"/>
                <a:gd name="connsiteY4" fmla="*/ 0 h 2801073"/>
                <a:gd name="connsiteX0" fmla="*/ 243069 w 880789"/>
                <a:gd name="connsiteY0" fmla="*/ 0 h 3044142"/>
                <a:gd name="connsiteX1" fmla="*/ 879676 w 880789"/>
                <a:gd name="connsiteY1" fmla="*/ 1134320 h 3044142"/>
                <a:gd name="connsiteX2" fmla="*/ 879676 w 880789"/>
                <a:gd name="connsiteY2" fmla="*/ 3044142 h 3044142"/>
                <a:gd name="connsiteX3" fmla="*/ 0 w 880789"/>
                <a:gd name="connsiteY3" fmla="*/ 1701478 h 3044142"/>
                <a:gd name="connsiteX4" fmla="*/ 243069 w 880789"/>
                <a:gd name="connsiteY4" fmla="*/ 0 h 3044142"/>
                <a:gd name="connsiteX0" fmla="*/ 104173 w 741893"/>
                <a:gd name="connsiteY0" fmla="*/ 0 h 3044142"/>
                <a:gd name="connsiteX1" fmla="*/ 740780 w 741893"/>
                <a:gd name="connsiteY1" fmla="*/ 1134320 h 3044142"/>
                <a:gd name="connsiteX2" fmla="*/ 740780 w 741893"/>
                <a:gd name="connsiteY2" fmla="*/ 3044142 h 3044142"/>
                <a:gd name="connsiteX3" fmla="*/ 0 w 741893"/>
                <a:gd name="connsiteY3" fmla="*/ 1678328 h 3044142"/>
                <a:gd name="connsiteX4" fmla="*/ 104173 w 741893"/>
                <a:gd name="connsiteY4" fmla="*/ 0 h 3044142"/>
                <a:gd name="connsiteX0" fmla="*/ 104173 w 740828"/>
                <a:gd name="connsiteY0" fmla="*/ 0 h 2639028"/>
                <a:gd name="connsiteX1" fmla="*/ 740780 w 740828"/>
                <a:gd name="connsiteY1" fmla="*/ 1134320 h 2639028"/>
                <a:gd name="connsiteX2" fmla="*/ 520861 w 740828"/>
                <a:gd name="connsiteY2" fmla="*/ 2639028 h 2639028"/>
                <a:gd name="connsiteX3" fmla="*/ 0 w 740828"/>
                <a:gd name="connsiteY3" fmla="*/ 1678328 h 2639028"/>
                <a:gd name="connsiteX4" fmla="*/ 104173 w 740828"/>
                <a:gd name="connsiteY4" fmla="*/ 0 h 2639028"/>
                <a:gd name="connsiteX0" fmla="*/ 104173 w 567357"/>
                <a:gd name="connsiteY0" fmla="*/ 0 h 2639028"/>
                <a:gd name="connsiteX1" fmla="*/ 567160 w 567357"/>
                <a:gd name="connsiteY1" fmla="*/ 833378 h 2639028"/>
                <a:gd name="connsiteX2" fmla="*/ 520861 w 567357"/>
                <a:gd name="connsiteY2" fmla="*/ 2639028 h 2639028"/>
                <a:gd name="connsiteX3" fmla="*/ 0 w 567357"/>
                <a:gd name="connsiteY3" fmla="*/ 1678328 h 2639028"/>
                <a:gd name="connsiteX4" fmla="*/ 104173 w 567357"/>
                <a:gd name="connsiteY4" fmla="*/ 0 h 263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57" h="2639028">
                  <a:moveTo>
                    <a:pt x="104173" y="0"/>
                  </a:moveTo>
                  <a:lnTo>
                    <a:pt x="567160" y="833378"/>
                  </a:lnTo>
                  <a:cubicBezTo>
                    <a:pt x="571018" y="1659038"/>
                    <a:pt x="517003" y="1813368"/>
                    <a:pt x="520861" y="2639028"/>
                  </a:cubicBezTo>
                  <a:lnTo>
                    <a:pt x="0" y="1678328"/>
                  </a:lnTo>
                  <a:cubicBezTo>
                    <a:pt x="3858" y="1061012"/>
                    <a:pt x="100315" y="617316"/>
                    <a:pt x="10417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8">
                <a:defRPr/>
              </a:pPr>
              <a:endParaRPr 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1" name="Rectangle 2"/>
            <p:cNvSpPr/>
            <p:nvPr/>
          </p:nvSpPr>
          <p:spPr>
            <a:xfrm>
              <a:off x="5355168" y="3148423"/>
              <a:ext cx="755651" cy="2897716"/>
            </a:xfrm>
            <a:custGeom>
              <a:avLst/>
              <a:gdLst>
                <a:gd name="connsiteX0" fmla="*/ 0 w 868101"/>
                <a:gd name="connsiteY0" fmla="*/ 0 h 3194612"/>
                <a:gd name="connsiteX1" fmla="*/ 868101 w 868101"/>
                <a:gd name="connsiteY1" fmla="*/ 0 h 3194612"/>
                <a:gd name="connsiteX2" fmla="*/ 868101 w 868101"/>
                <a:gd name="connsiteY2" fmla="*/ 3194612 h 3194612"/>
                <a:gd name="connsiteX3" fmla="*/ 0 w 868101"/>
                <a:gd name="connsiteY3" fmla="*/ 3194612 h 3194612"/>
                <a:gd name="connsiteX4" fmla="*/ 0 w 868101"/>
                <a:gd name="connsiteY4" fmla="*/ 0 h 3194612"/>
                <a:gd name="connsiteX0" fmla="*/ 0 w 868101"/>
                <a:gd name="connsiteY0" fmla="*/ 0 h 3194612"/>
                <a:gd name="connsiteX1" fmla="*/ 856526 w 868101"/>
                <a:gd name="connsiteY1" fmla="*/ 717631 h 3194612"/>
                <a:gd name="connsiteX2" fmla="*/ 868101 w 868101"/>
                <a:gd name="connsiteY2" fmla="*/ 3194612 h 3194612"/>
                <a:gd name="connsiteX3" fmla="*/ 0 w 868101"/>
                <a:gd name="connsiteY3" fmla="*/ 3194612 h 3194612"/>
                <a:gd name="connsiteX4" fmla="*/ 0 w 868101"/>
                <a:gd name="connsiteY4" fmla="*/ 0 h 3194612"/>
                <a:gd name="connsiteX0" fmla="*/ 0 w 868101"/>
                <a:gd name="connsiteY0" fmla="*/ 0 h 3194612"/>
                <a:gd name="connsiteX1" fmla="*/ 856526 w 868101"/>
                <a:gd name="connsiteY1" fmla="*/ 717631 h 3194612"/>
                <a:gd name="connsiteX2" fmla="*/ 868101 w 868101"/>
                <a:gd name="connsiteY2" fmla="*/ 3194612 h 3194612"/>
                <a:gd name="connsiteX3" fmla="*/ 0 w 868101"/>
                <a:gd name="connsiteY3" fmla="*/ 2303361 h 3194612"/>
                <a:gd name="connsiteX4" fmla="*/ 0 w 868101"/>
                <a:gd name="connsiteY4" fmla="*/ 0 h 3194612"/>
                <a:gd name="connsiteX0" fmla="*/ 0 w 869214"/>
                <a:gd name="connsiteY0" fmla="*/ 0 h 3194612"/>
                <a:gd name="connsiteX1" fmla="*/ 868101 w 869214"/>
                <a:gd name="connsiteY1" fmla="*/ 1284790 h 3194612"/>
                <a:gd name="connsiteX2" fmla="*/ 868101 w 869214"/>
                <a:gd name="connsiteY2" fmla="*/ 3194612 h 3194612"/>
                <a:gd name="connsiteX3" fmla="*/ 0 w 869214"/>
                <a:gd name="connsiteY3" fmla="*/ 2303361 h 3194612"/>
                <a:gd name="connsiteX4" fmla="*/ 0 w 869214"/>
                <a:gd name="connsiteY4" fmla="*/ 0 h 3194612"/>
                <a:gd name="connsiteX0" fmla="*/ 11575 w 880789"/>
                <a:gd name="connsiteY0" fmla="*/ 0 h 3194612"/>
                <a:gd name="connsiteX1" fmla="*/ 879676 w 880789"/>
                <a:gd name="connsiteY1" fmla="*/ 1284790 h 3194612"/>
                <a:gd name="connsiteX2" fmla="*/ 879676 w 880789"/>
                <a:gd name="connsiteY2" fmla="*/ 3194612 h 3194612"/>
                <a:gd name="connsiteX3" fmla="*/ 0 w 880789"/>
                <a:gd name="connsiteY3" fmla="*/ 1851948 h 3194612"/>
                <a:gd name="connsiteX4" fmla="*/ 11575 w 880789"/>
                <a:gd name="connsiteY4" fmla="*/ 0 h 3194612"/>
                <a:gd name="connsiteX0" fmla="*/ 219919 w 880789"/>
                <a:gd name="connsiteY0" fmla="*/ 0 h 2835797"/>
                <a:gd name="connsiteX1" fmla="*/ 879676 w 880789"/>
                <a:gd name="connsiteY1" fmla="*/ 925975 h 2835797"/>
                <a:gd name="connsiteX2" fmla="*/ 879676 w 880789"/>
                <a:gd name="connsiteY2" fmla="*/ 2835797 h 2835797"/>
                <a:gd name="connsiteX3" fmla="*/ 0 w 880789"/>
                <a:gd name="connsiteY3" fmla="*/ 1493133 h 2835797"/>
                <a:gd name="connsiteX4" fmla="*/ 219919 w 880789"/>
                <a:gd name="connsiteY4" fmla="*/ 0 h 2835797"/>
                <a:gd name="connsiteX0" fmla="*/ 266218 w 880789"/>
                <a:gd name="connsiteY0" fmla="*/ 0 h 2801073"/>
                <a:gd name="connsiteX1" fmla="*/ 879676 w 880789"/>
                <a:gd name="connsiteY1" fmla="*/ 891251 h 2801073"/>
                <a:gd name="connsiteX2" fmla="*/ 879676 w 880789"/>
                <a:gd name="connsiteY2" fmla="*/ 2801073 h 2801073"/>
                <a:gd name="connsiteX3" fmla="*/ 0 w 880789"/>
                <a:gd name="connsiteY3" fmla="*/ 1458409 h 2801073"/>
                <a:gd name="connsiteX4" fmla="*/ 266218 w 880789"/>
                <a:gd name="connsiteY4" fmla="*/ 0 h 2801073"/>
                <a:gd name="connsiteX0" fmla="*/ 219919 w 880789"/>
                <a:gd name="connsiteY0" fmla="*/ 0 h 2801073"/>
                <a:gd name="connsiteX1" fmla="*/ 879676 w 880789"/>
                <a:gd name="connsiteY1" fmla="*/ 891251 h 2801073"/>
                <a:gd name="connsiteX2" fmla="*/ 879676 w 880789"/>
                <a:gd name="connsiteY2" fmla="*/ 2801073 h 2801073"/>
                <a:gd name="connsiteX3" fmla="*/ 0 w 880789"/>
                <a:gd name="connsiteY3" fmla="*/ 1458409 h 2801073"/>
                <a:gd name="connsiteX4" fmla="*/ 219919 w 880789"/>
                <a:gd name="connsiteY4" fmla="*/ 0 h 2801073"/>
                <a:gd name="connsiteX0" fmla="*/ 243069 w 880789"/>
                <a:gd name="connsiteY0" fmla="*/ 0 h 3044142"/>
                <a:gd name="connsiteX1" fmla="*/ 879676 w 880789"/>
                <a:gd name="connsiteY1" fmla="*/ 1134320 h 3044142"/>
                <a:gd name="connsiteX2" fmla="*/ 879676 w 880789"/>
                <a:gd name="connsiteY2" fmla="*/ 3044142 h 3044142"/>
                <a:gd name="connsiteX3" fmla="*/ 0 w 880789"/>
                <a:gd name="connsiteY3" fmla="*/ 1701478 h 3044142"/>
                <a:gd name="connsiteX4" fmla="*/ 243069 w 880789"/>
                <a:gd name="connsiteY4" fmla="*/ 0 h 3044142"/>
                <a:gd name="connsiteX0" fmla="*/ 104173 w 741893"/>
                <a:gd name="connsiteY0" fmla="*/ 0 h 3044142"/>
                <a:gd name="connsiteX1" fmla="*/ 740780 w 741893"/>
                <a:gd name="connsiteY1" fmla="*/ 1134320 h 3044142"/>
                <a:gd name="connsiteX2" fmla="*/ 740780 w 741893"/>
                <a:gd name="connsiteY2" fmla="*/ 3044142 h 3044142"/>
                <a:gd name="connsiteX3" fmla="*/ 0 w 741893"/>
                <a:gd name="connsiteY3" fmla="*/ 1678328 h 3044142"/>
                <a:gd name="connsiteX4" fmla="*/ 104173 w 741893"/>
                <a:gd name="connsiteY4" fmla="*/ 0 h 3044142"/>
                <a:gd name="connsiteX0" fmla="*/ 104173 w 740828"/>
                <a:gd name="connsiteY0" fmla="*/ 0 h 2639028"/>
                <a:gd name="connsiteX1" fmla="*/ 740780 w 740828"/>
                <a:gd name="connsiteY1" fmla="*/ 1134320 h 2639028"/>
                <a:gd name="connsiteX2" fmla="*/ 520861 w 740828"/>
                <a:gd name="connsiteY2" fmla="*/ 2639028 h 2639028"/>
                <a:gd name="connsiteX3" fmla="*/ 0 w 740828"/>
                <a:gd name="connsiteY3" fmla="*/ 1678328 h 2639028"/>
                <a:gd name="connsiteX4" fmla="*/ 104173 w 740828"/>
                <a:gd name="connsiteY4" fmla="*/ 0 h 2639028"/>
                <a:gd name="connsiteX0" fmla="*/ 104173 w 567357"/>
                <a:gd name="connsiteY0" fmla="*/ 0 h 2639028"/>
                <a:gd name="connsiteX1" fmla="*/ 567160 w 567357"/>
                <a:gd name="connsiteY1" fmla="*/ 833378 h 2639028"/>
                <a:gd name="connsiteX2" fmla="*/ 520861 w 567357"/>
                <a:gd name="connsiteY2" fmla="*/ 2639028 h 2639028"/>
                <a:gd name="connsiteX3" fmla="*/ 0 w 567357"/>
                <a:gd name="connsiteY3" fmla="*/ 1678328 h 2639028"/>
                <a:gd name="connsiteX4" fmla="*/ 104173 w 567357"/>
                <a:gd name="connsiteY4" fmla="*/ 0 h 263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57" h="2639028">
                  <a:moveTo>
                    <a:pt x="104173" y="0"/>
                  </a:moveTo>
                  <a:lnTo>
                    <a:pt x="567160" y="833378"/>
                  </a:lnTo>
                  <a:cubicBezTo>
                    <a:pt x="571018" y="1659038"/>
                    <a:pt x="517003" y="1813368"/>
                    <a:pt x="520861" y="2639028"/>
                  </a:cubicBezTo>
                  <a:lnTo>
                    <a:pt x="0" y="1678328"/>
                  </a:lnTo>
                  <a:cubicBezTo>
                    <a:pt x="3858" y="1061012"/>
                    <a:pt x="100315" y="617316"/>
                    <a:pt x="10417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8">
                <a:defRPr/>
              </a:pPr>
              <a:endParaRPr lang="en-US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2" name="Right Arrow 12"/>
            <p:cNvSpPr/>
            <p:nvPr/>
          </p:nvSpPr>
          <p:spPr>
            <a:xfrm>
              <a:off x="220135" y="3432058"/>
              <a:ext cx="11781367" cy="2408767"/>
            </a:xfrm>
            <a:custGeom>
              <a:avLst/>
              <a:gdLst>
                <a:gd name="connsiteX0" fmla="*/ 0 w 8633949"/>
                <a:gd name="connsiteY0" fmla="*/ 275615 h 2913481"/>
                <a:gd name="connsiteX1" fmla="*/ 7873618 w 8633949"/>
                <a:gd name="connsiteY1" fmla="*/ 275615 h 2913481"/>
                <a:gd name="connsiteX2" fmla="*/ 7873618 w 8633949"/>
                <a:gd name="connsiteY2" fmla="*/ 0 h 2913481"/>
                <a:gd name="connsiteX3" fmla="*/ 8633949 w 8633949"/>
                <a:gd name="connsiteY3" fmla="*/ 1456741 h 2913481"/>
                <a:gd name="connsiteX4" fmla="*/ 7873618 w 8633949"/>
                <a:gd name="connsiteY4" fmla="*/ 2913481 h 2913481"/>
                <a:gd name="connsiteX5" fmla="*/ 7873618 w 8633949"/>
                <a:gd name="connsiteY5" fmla="*/ 2637866 h 2913481"/>
                <a:gd name="connsiteX6" fmla="*/ 0 w 8633949"/>
                <a:gd name="connsiteY6" fmla="*/ 2637866 h 2913481"/>
                <a:gd name="connsiteX7" fmla="*/ 0 w 8633949"/>
                <a:gd name="connsiteY7" fmla="*/ 275615 h 2913481"/>
                <a:gd name="connsiteX0" fmla="*/ 8397 w 8642346"/>
                <a:gd name="connsiteY0" fmla="*/ 275615 h 2913481"/>
                <a:gd name="connsiteX1" fmla="*/ 7882015 w 8642346"/>
                <a:gd name="connsiteY1" fmla="*/ 275615 h 2913481"/>
                <a:gd name="connsiteX2" fmla="*/ 7882015 w 8642346"/>
                <a:gd name="connsiteY2" fmla="*/ 0 h 2913481"/>
                <a:gd name="connsiteX3" fmla="*/ 8642346 w 8642346"/>
                <a:gd name="connsiteY3" fmla="*/ 1456741 h 2913481"/>
                <a:gd name="connsiteX4" fmla="*/ 7882015 w 8642346"/>
                <a:gd name="connsiteY4" fmla="*/ 2913481 h 2913481"/>
                <a:gd name="connsiteX5" fmla="*/ 7882015 w 8642346"/>
                <a:gd name="connsiteY5" fmla="*/ 2637866 h 2913481"/>
                <a:gd name="connsiteX6" fmla="*/ 8397 w 8642346"/>
                <a:gd name="connsiteY6" fmla="*/ 2637866 h 2913481"/>
                <a:gd name="connsiteX7" fmla="*/ 0 w 8642346"/>
                <a:gd name="connsiteY7" fmla="*/ 1369689 h 2913481"/>
                <a:gd name="connsiteX8" fmla="*/ 8397 w 8642346"/>
                <a:gd name="connsiteY8" fmla="*/ 275615 h 2913481"/>
                <a:gd name="connsiteX0" fmla="*/ 0 w 8633949"/>
                <a:gd name="connsiteY0" fmla="*/ 275615 h 2913481"/>
                <a:gd name="connsiteX1" fmla="*/ 7873618 w 8633949"/>
                <a:gd name="connsiteY1" fmla="*/ 275615 h 2913481"/>
                <a:gd name="connsiteX2" fmla="*/ 7873618 w 8633949"/>
                <a:gd name="connsiteY2" fmla="*/ 0 h 2913481"/>
                <a:gd name="connsiteX3" fmla="*/ 8633949 w 8633949"/>
                <a:gd name="connsiteY3" fmla="*/ 1456741 h 2913481"/>
                <a:gd name="connsiteX4" fmla="*/ 7873618 w 8633949"/>
                <a:gd name="connsiteY4" fmla="*/ 2913481 h 2913481"/>
                <a:gd name="connsiteX5" fmla="*/ 7873618 w 8633949"/>
                <a:gd name="connsiteY5" fmla="*/ 2637866 h 2913481"/>
                <a:gd name="connsiteX6" fmla="*/ 0 w 8633949"/>
                <a:gd name="connsiteY6" fmla="*/ 2637866 h 2913481"/>
                <a:gd name="connsiteX7" fmla="*/ 288486 w 8633949"/>
                <a:gd name="connsiteY7" fmla="*/ 1393439 h 2913481"/>
                <a:gd name="connsiteX8" fmla="*/ 0 w 8633949"/>
                <a:gd name="connsiteY8" fmla="*/ 275615 h 2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33949" h="2913481">
                  <a:moveTo>
                    <a:pt x="0" y="275615"/>
                  </a:moveTo>
                  <a:lnTo>
                    <a:pt x="7873618" y="275615"/>
                  </a:lnTo>
                  <a:lnTo>
                    <a:pt x="7873618" y="0"/>
                  </a:lnTo>
                  <a:lnTo>
                    <a:pt x="8633949" y="1456741"/>
                  </a:lnTo>
                  <a:lnTo>
                    <a:pt x="7873618" y="2913481"/>
                  </a:lnTo>
                  <a:lnTo>
                    <a:pt x="7873618" y="2637866"/>
                  </a:lnTo>
                  <a:lnTo>
                    <a:pt x="0" y="2637866"/>
                  </a:lnTo>
                  <a:lnTo>
                    <a:pt x="288486" y="1393439"/>
                  </a:lnTo>
                  <a:lnTo>
                    <a:pt x="0" y="2756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8">
                <a:defRPr/>
              </a:pPr>
              <a:endParaRPr lang="en-US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Rounded Rectangle 32"/>
            <p:cNvSpPr>
              <a:spLocks noChangeArrowheads="1"/>
            </p:cNvSpPr>
            <p:nvPr/>
          </p:nvSpPr>
          <p:spPr bwMode="auto">
            <a:xfrm>
              <a:off x="846668" y="2998140"/>
              <a:ext cx="2101851" cy="3194051"/>
            </a:xfrm>
            <a:prstGeom prst="roundRect">
              <a:avLst>
                <a:gd name="adj" fmla="val 13597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914288">
                <a:defRPr/>
              </a:pPr>
              <a:endParaRPr lang="en-US" sz="2000" dirty="0">
                <a:solidFill>
                  <a:prstClr val="white"/>
                </a:solidFill>
                <a:latin typeface="Arial"/>
                <a:ea typeface="MS PGothic" panose="020B0600070205080204" pitchFamily="34" charset="-128"/>
              </a:endParaRPr>
            </a:p>
          </p:txBody>
        </p:sp>
        <p:sp>
          <p:nvSpPr>
            <p:cNvPr id="34" name="Rounded Rectangle 33"/>
            <p:cNvSpPr>
              <a:spLocks noChangeArrowheads="1"/>
            </p:cNvSpPr>
            <p:nvPr/>
          </p:nvSpPr>
          <p:spPr bwMode="auto">
            <a:xfrm>
              <a:off x="3409952" y="3012958"/>
              <a:ext cx="2099733" cy="3196167"/>
            </a:xfrm>
            <a:prstGeom prst="roundRect">
              <a:avLst>
                <a:gd name="adj" fmla="val 13597"/>
              </a:avLst>
            </a:prstGeom>
            <a:solidFill>
              <a:schemeClr val="tx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914288">
                <a:defRPr/>
              </a:pPr>
              <a:endParaRPr lang="en-US" sz="2000" dirty="0">
                <a:solidFill>
                  <a:prstClr val="white"/>
                </a:solidFill>
                <a:latin typeface="Arial"/>
                <a:ea typeface="MS PGothic" panose="020B0600070205080204" pitchFamily="34" charset="-128"/>
              </a:endParaRPr>
            </a:p>
          </p:txBody>
        </p:sp>
        <p:sp>
          <p:nvSpPr>
            <p:cNvPr id="35" name="Rounded Rectangle 34"/>
            <p:cNvSpPr>
              <a:spLocks noChangeArrowheads="1"/>
            </p:cNvSpPr>
            <p:nvPr/>
          </p:nvSpPr>
          <p:spPr bwMode="auto">
            <a:xfrm>
              <a:off x="6051552" y="3012958"/>
              <a:ext cx="2099733" cy="3196167"/>
            </a:xfrm>
            <a:prstGeom prst="roundRect">
              <a:avLst>
                <a:gd name="adj" fmla="val 13597"/>
              </a:avLst>
            </a:prstGeom>
            <a:solidFill>
              <a:srgbClr val="58595B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914288"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6" name="Rounded Rectangle 35"/>
            <p:cNvSpPr>
              <a:spLocks noChangeArrowheads="1"/>
            </p:cNvSpPr>
            <p:nvPr/>
          </p:nvSpPr>
          <p:spPr bwMode="auto">
            <a:xfrm>
              <a:off x="8659284" y="3012958"/>
              <a:ext cx="2099733" cy="3196167"/>
            </a:xfrm>
            <a:prstGeom prst="roundRect">
              <a:avLst>
                <a:gd name="adj" fmla="val 13597"/>
              </a:avLst>
            </a:prstGeom>
            <a:solidFill>
              <a:srgbClr val="EE4036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914288">
                <a:defRPr/>
              </a:pPr>
              <a:endParaRPr lang="en-US" sz="2000" b="1" dirty="0">
                <a:solidFill>
                  <a:prstClr val="white"/>
                </a:solidFill>
                <a:latin typeface="Arial"/>
                <a:ea typeface="MS PGothic" panose="020B0600070205080204" pitchFamily="34" charset="-128"/>
              </a:endParaRPr>
            </a:p>
            <a:p>
              <a:pPr algn="ctr" defTabSz="914288">
                <a:defRPr/>
              </a:pPr>
              <a:endParaRPr lang="en-US" sz="2000" b="1" dirty="0">
                <a:solidFill>
                  <a:prstClr val="white"/>
                </a:solidFill>
                <a:latin typeface="Arial"/>
                <a:ea typeface="MS PGothic" panose="020B0600070205080204" pitchFamily="34" charset="-128"/>
              </a:endParaRPr>
            </a:p>
            <a:p>
              <a:pPr defTabSz="914288">
                <a:defRPr/>
              </a:pPr>
              <a:endParaRPr lang="en-US" sz="1800" b="1" dirty="0">
                <a:solidFill>
                  <a:prstClr val="white"/>
                </a:solidFill>
                <a:latin typeface="Arial"/>
                <a:ea typeface="MS PGothic" panose="020B0600070205080204" pitchFamily="34" charset="-128"/>
              </a:endParaRPr>
            </a:p>
          </p:txBody>
        </p:sp>
        <p:sp>
          <p:nvSpPr>
            <p:cNvPr id="41" name="TextBox 40" descr="Insert text description here." title="Text box 1"/>
            <p:cNvSpPr txBox="1"/>
            <p:nvPr/>
          </p:nvSpPr>
          <p:spPr>
            <a:xfrm>
              <a:off x="846668" y="3095507"/>
              <a:ext cx="2101851" cy="2641748"/>
            </a:xfrm>
            <a:prstGeom prst="rect">
              <a:avLst/>
            </a:prstGeom>
            <a:noFill/>
          </p:spPr>
          <p:txBody>
            <a:bodyPr lIns="243840" tIns="121920" rIns="243840" bIns="121920">
              <a:spAutoFit/>
            </a:bodyPr>
            <a:lstStyle/>
            <a:p>
              <a:pPr algn="ctr" defTabSz="914288">
                <a:spcAft>
                  <a:spcPts val="1050"/>
                </a:spcAft>
                <a:defRPr/>
              </a:pPr>
              <a:r>
                <a:rPr lang="en-US" sz="17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QUALITY BY DESIGN</a:t>
              </a:r>
              <a:endParaRPr lang="en-US" sz="1700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 algn="ctr" defTabSz="914288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Recs that help focus resources on the errors that matter</a:t>
              </a:r>
              <a:endParaRPr lang="en-IN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42" name="TextBox 41" descr="Insert text description here." title="Text box 2"/>
            <p:cNvSpPr txBox="1"/>
            <p:nvPr/>
          </p:nvSpPr>
          <p:spPr>
            <a:xfrm>
              <a:off x="3306236" y="3114557"/>
              <a:ext cx="2300817" cy="2929005"/>
            </a:xfrm>
            <a:prstGeom prst="rect">
              <a:avLst/>
            </a:prstGeom>
            <a:noFill/>
          </p:spPr>
          <p:txBody>
            <a:bodyPr lIns="243840" tIns="121920" rIns="243840" bIns="1219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7142" fontAlgn="base">
                <a:spcBef>
                  <a:spcPct val="0"/>
                </a:spcBef>
                <a:spcAft>
                  <a:spcPts val="1050"/>
                </a:spcAft>
                <a:defRPr/>
              </a:pPr>
              <a:r>
                <a:rPr lang="en-US" sz="17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REGISTRY TRIALS</a:t>
              </a:r>
              <a:r>
                <a:rPr lang="en-US" sz="17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 defTabSz="45714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Recs for assessing &amp; designing registries to meet FDA review expectations</a:t>
              </a:r>
            </a:p>
          </p:txBody>
        </p:sp>
        <p:sp>
          <p:nvSpPr>
            <p:cNvPr id="43" name="TextBox 42" descr="Insert text description here." title="Text box 3"/>
            <p:cNvSpPr txBox="1"/>
            <p:nvPr/>
          </p:nvSpPr>
          <p:spPr>
            <a:xfrm>
              <a:off x="6051552" y="3106091"/>
              <a:ext cx="2099733" cy="2600711"/>
            </a:xfrm>
            <a:prstGeom prst="rect">
              <a:avLst/>
            </a:prstGeom>
            <a:noFill/>
          </p:spPr>
          <p:txBody>
            <a:bodyPr lIns="243840" tIns="121920" rIns="243840" bIns="121920">
              <a:spAutoFit/>
            </a:bodyPr>
            <a:lstStyle/>
            <a:p>
              <a:pPr algn="ctr" defTabSz="914288">
                <a:spcAft>
                  <a:spcPts val="1050"/>
                </a:spcAft>
                <a:defRPr/>
              </a:pPr>
              <a:r>
                <a:rPr lang="en-US" sz="1700" b="1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SENTINEL</a:t>
              </a:r>
              <a:r>
                <a:rPr lang="en-US" sz="1800" b="1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endParaRPr lang="en-US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 algn="ctr" defTabSz="914288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 algn="ctr" defTabSz="914288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1</a:t>
              </a:r>
              <a:r>
                <a:rPr lang="en-US" baseline="30000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st</a:t>
              </a:r>
              <a:r>
                <a:rPr lang="en-US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randomized trial using FDA-Catalyst System, </a:t>
              </a:r>
              <a:r>
                <a:rPr lang="en-US" u="sng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IMPACT-</a:t>
              </a:r>
              <a:r>
                <a:rPr lang="en-US" u="sng" dirty="0" err="1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Afib</a:t>
              </a:r>
              <a:endParaRPr lang="en-US" u="sng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44" name="TextBox 43" descr="Insert text description here." title="Text box 4"/>
            <p:cNvSpPr txBox="1"/>
            <p:nvPr/>
          </p:nvSpPr>
          <p:spPr>
            <a:xfrm>
              <a:off x="8659285" y="3044707"/>
              <a:ext cx="2099733" cy="3400930"/>
            </a:xfrm>
            <a:prstGeom prst="rect">
              <a:avLst/>
            </a:prstGeom>
            <a:noFill/>
          </p:spPr>
          <p:txBody>
            <a:bodyPr lIns="243840" tIns="121920" rIns="243840" bIns="121920">
              <a:spAutoFit/>
            </a:bodyPr>
            <a:lstStyle/>
            <a:p>
              <a:pPr algn="ctr" defTabSz="914288">
                <a:spcAft>
                  <a:spcPts val="1050"/>
                </a:spcAft>
                <a:defRPr/>
              </a:pPr>
              <a:r>
                <a:rPr lang="en-IN" sz="1700" b="1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REAL WORLD DATA</a:t>
              </a:r>
              <a:endParaRPr lang="en-US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 algn="ctr" defTabSz="914288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Evaluate trial eligibility criteria &amp; enhance recruitment</a:t>
              </a:r>
              <a:endParaRPr lang="en-US" b="1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 algn="ctr" defTabSz="914288">
                <a:defRPr/>
              </a:pPr>
              <a:endParaRPr lang="en-IN" sz="2000" b="1" dirty="0">
                <a:solidFill>
                  <a:prstClr val="white"/>
                </a:solidFill>
                <a:latin typeface="Arial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36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5"/>
          <p:cNvSpPr>
            <a:spLocks noGrp="1"/>
          </p:cNvSpPr>
          <p:nvPr>
            <p:ph idx="1"/>
          </p:nvPr>
        </p:nvSpPr>
        <p:spPr>
          <a:xfrm>
            <a:off x="347579" y="1492795"/>
            <a:ext cx="3516045" cy="2978702"/>
          </a:xfrm>
        </p:spPr>
        <p:txBody>
          <a:bodyPr/>
          <a:lstStyle/>
          <a:p>
            <a:pPr marL="347627" indent="-347627">
              <a:lnSpc>
                <a:spcPct val="114000"/>
              </a:lnSpc>
              <a:spcAft>
                <a:spcPts val="450"/>
              </a:spcAft>
            </a:pPr>
            <a:r>
              <a:rPr lang="en-US" altLang="en-US" dirty="0">
                <a:latin typeface="Calibri"/>
                <a:cs typeface="Calibri"/>
              </a:rPr>
              <a:t>Elements integrated into health care delivery  </a:t>
            </a:r>
          </a:p>
          <a:p>
            <a:pPr marL="347627" indent="-347627">
              <a:lnSpc>
                <a:spcPct val="114000"/>
              </a:lnSpc>
              <a:spcAft>
                <a:spcPts val="450"/>
              </a:spcAft>
            </a:pPr>
            <a:r>
              <a:rPr lang="en-US" altLang="en-US" dirty="0">
                <a:latin typeface="Calibri"/>
                <a:cs typeface="Calibri"/>
              </a:rPr>
              <a:t>Accessibility to patients at the point of care</a:t>
            </a:r>
          </a:p>
          <a:p>
            <a:pPr marL="347627" indent="-347627">
              <a:lnSpc>
                <a:spcPct val="114000"/>
              </a:lnSpc>
              <a:spcAft>
                <a:spcPts val="450"/>
              </a:spcAft>
            </a:pPr>
            <a:r>
              <a:rPr lang="en-US" altLang="en-US" dirty="0">
                <a:latin typeface="Calibri"/>
                <a:cs typeface="Calibri"/>
              </a:rPr>
              <a:t>Close alignment with clinical workflows </a:t>
            </a:r>
          </a:p>
          <a:p>
            <a:pPr marL="347627" indent="-347627">
              <a:lnSpc>
                <a:spcPct val="114000"/>
              </a:lnSpc>
              <a:spcAft>
                <a:spcPts val="450"/>
              </a:spcAft>
            </a:pPr>
            <a:r>
              <a:rPr lang="en-US" dirty="0">
                <a:latin typeface="Calibri"/>
                <a:cs typeface="Calibri"/>
              </a:rPr>
              <a:t>Ability to use clinical care data sources for research purposes</a:t>
            </a:r>
          </a:p>
        </p:txBody>
      </p:sp>
      <p:sp>
        <p:nvSpPr>
          <p:cNvPr id="15361" name="Title 4"/>
          <p:cNvSpPr>
            <a:spLocks noGrp="1"/>
          </p:cNvSpPr>
          <p:nvPr>
            <p:ph type="title"/>
          </p:nvPr>
        </p:nvSpPr>
        <p:spPr>
          <a:xfrm>
            <a:off x="347579" y="535317"/>
            <a:ext cx="4273947" cy="5905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/>
                <a:cs typeface="Calibri"/>
              </a:rPr>
              <a:t>Trial Elements Amenable to Embedding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3112908-7159-4764-9C50-08491B14E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080963"/>
              </p:ext>
            </p:extLst>
          </p:nvPr>
        </p:nvGraphicFramePr>
        <p:xfrm>
          <a:off x="4572000" y="351970"/>
          <a:ext cx="4441450" cy="443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444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47668" y="384919"/>
            <a:ext cx="7212183" cy="57785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Embedding Clinical Trials into Clinical Practice      </a:t>
            </a:r>
            <a:b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Overview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47663" y="1127303"/>
            <a:ext cx="5553291" cy="3381375"/>
          </a:xfrm>
        </p:spPr>
        <p:txBody>
          <a:bodyPr/>
          <a:lstStyle/>
          <a:p>
            <a:pPr marL="347627" indent="-347627"/>
            <a:r>
              <a:rPr lang="en-US" alt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Purpose: </a:t>
            </a: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Facilitate the integration of clinical trials intended for, but not limited to, medical product review into clinical practice</a:t>
            </a:r>
          </a:p>
          <a:p>
            <a:pPr marL="347627" indent="-347627"/>
            <a:r>
              <a:rPr lang="en-US" alt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Focused on: </a:t>
            </a:r>
          </a:p>
          <a:p>
            <a:pPr marL="749228" lvl="1" indent="-347627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operations of embedding elements of trials into clinical practice</a:t>
            </a:r>
          </a:p>
          <a:p>
            <a:pPr marL="749228" lvl="1" indent="-347627"/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randomized trials with U.S. sites, global trials included</a:t>
            </a:r>
          </a:p>
          <a:p>
            <a:pPr marL="347627" indent="-347627"/>
            <a:r>
              <a:rPr lang="en-US" alt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Objectives: </a:t>
            </a:r>
          </a:p>
          <a:p>
            <a:pPr lvl="1" eaLnBrk="1" hangingPunct="1"/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Identify the barriers and potential solutions to incorporating interventional trials into clinical practice</a:t>
            </a:r>
          </a:p>
          <a:p>
            <a:pPr lvl="1"/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Identify when integration of clinical trial elements into clinical settings would be feasible and the associated benefits and risks</a:t>
            </a:r>
          </a:p>
          <a:p>
            <a:pPr lvl="1" eaLnBrk="1" hangingPunct="1"/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Describe the operational approaches to incorporating interventional trials into clinical practice</a:t>
            </a:r>
          </a:p>
          <a:p>
            <a:pPr marL="404772" lvl="1" indent="0">
              <a:buNone/>
            </a:pPr>
            <a:endParaRPr lang="en-US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31068BE6-B221-4750-8FAF-A0B0D0F28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648793"/>
              </p:ext>
            </p:extLst>
          </p:nvPr>
        </p:nvGraphicFramePr>
        <p:xfrm>
          <a:off x="5545735" y="1217789"/>
          <a:ext cx="3806191" cy="324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635722D-B976-48C2-823D-0D305A871BB1}"/>
              </a:ext>
            </a:extLst>
          </p:cNvPr>
          <p:cNvGrpSpPr/>
          <p:nvPr/>
        </p:nvGrpSpPr>
        <p:grpSpPr>
          <a:xfrm>
            <a:off x="7483225" y="747972"/>
            <a:ext cx="1065061" cy="962572"/>
            <a:chOff x="2001904" y="478634"/>
            <a:chExt cx="1239047" cy="118221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E75D23-B7D8-4BC0-9354-8B59F0C33309}"/>
                </a:ext>
              </a:extLst>
            </p:cNvPr>
            <p:cNvSpPr/>
            <p:nvPr/>
          </p:nvSpPr>
          <p:spPr>
            <a:xfrm>
              <a:off x="2001904" y="478634"/>
              <a:ext cx="1127099" cy="118221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r>
                <a:rPr lang="en-US" sz="115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Expert Meeting</a:t>
              </a: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240B0FFB-7FC9-4071-BEF4-49F0B1D52388}"/>
                </a:ext>
              </a:extLst>
            </p:cNvPr>
            <p:cNvSpPr/>
            <p:nvPr/>
          </p:nvSpPr>
          <p:spPr>
            <a:xfrm>
              <a:off x="2204018" y="615046"/>
              <a:ext cx="1036933" cy="859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6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35722D-B976-48C2-823D-0D305A871BB1}"/>
              </a:ext>
            </a:extLst>
          </p:cNvPr>
          <p:cNvGrpSpPr/>
          <p:nvPr/>
        </p:nvGrpSpPr>
        <p:grpSpPr>
          <a:xfrm>
            <a:off x="6743266" y="1002992"/>
            <a:ext cx="866480" cy="874774"/>
            <a:chOff x="2125384" y="444275"/>
            <a:chExt cx="1150877" cy="121484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E75D23-B7D8-4BC0-9354-8B59F0C33309}"/>
                </a:ext>
              </a:extLst>
            </p:cNvPr>
            <p:cNvSpPr/>
            <p:nvPr/>
          </p:nvSpPr>
          <p:spPr>
            <a:xfrm>
              <a:off x="2125384" y="444275"/>
              <a:ext cx="1150877" cy="1214842"/>
            </a:xfrm>
            <a:prstGeom prst="ellipse">
              <a:avLst/>
            </a:prstGeom>
            <a:solidFill>
              <a:srgbClr val="004E5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240B0FFB-7FC9-4071-BEF4-49F0B1D52388}"/>
                </a:ext>
              </a:extLst>
            </p:cNvPr>
            <p:cNvSpPr/>
            <p:nvPr/>
          </p:nvSpPr>
          <p:spPr>
            <a:xfrm>
              <a:off x="2173056" y="658942"/>
              <a:ext cx="1036933" cy="85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457154"/>
              <a:endParaRPr lang="en-US" sz="12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58608B-C2B9-443C-85BA-A53039B78CBC}"/>
              </a:ext>
            </a:extLst>
          </p:cNvPr>
          <p:cNvSpPr/>
          <p:nvPr/>
        </p:nvSpPr>
        <p:spPr>
          <a:xfrm>
            <a:off x="6811336" y="1252738"/>
            <a:ext cx="771961" cy="4016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algn="ctr" defTabSz="6666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 Results</a:t>
            </a:r>
          </a:p>
        </p:txBody>
      </p:sp>
    </p:spTree>
    <p:extLst>
      <p:ext uri="{BB962C8B-B14F-4D97-AF65-F5344CB8AC3E}">
        <p14:creationId xmlns:p14="http://schemas.microsoft.com/office/powerpoint/2010/main" val="160772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4" y="4608417"/>
            <a:ext cx="9144000" cy="53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1AB5E-585D-F166-0CA3-AB4ADF691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7901"/>
            <a:ext cx="9144000" cy="35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90" y="282913"/>
            <a:ext cx="8462210" cy="411571"/>
          </a:xfrm>
        </p:spPr>
        <p:txBody>
          <a:bodyPr/>
          <a:lstStyle/>
          <a:p>
            <a:r>
              <a:rPr lang="en-US" sz="3000" dirty="0">
                <a:solidFill>
                  <a:srgbClr val="006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CTTI Recommendations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CF8CB639-C363-4CC4-8631-CD4C30C94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250961"/>
              </p:ext>
            </p:extLst>
          </p:nvPr>
        </p:nvGraphicFramePr>
        <p:xfrm>
          <a:off x="220090" y="875312"/>
          <a:ext cx="8761867" cy="4089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3501">
                  <a:extLst>
                    <a:ext uri="{9D8B030D-6E8A-4147-A177-3AD203B41FA5}">
                      <a16:colId xmlns:a16="http://schemas.microsoft.com/office/drawing/2014/main" val="365035468"/>
                    </a:ext>
                  </a:extLst>
                </a:gridCol>
                <a:gridCol w="2740711">
                  <a:extLst>
                    <a:ext uri="{9D8B030D-6E8A-4147-A177-3AD203B41FA5}">
                      <a16:colId xmlns:a16="http://schemas.microsoft.com/office/drawing/2014/main" val="3165967010"/>
                    </a:ext>
                  </a:extLst>
                </a:gridCol>
                <a:gridCol w="3127655">
                  <a:extLst>
                    <a:ext uri="{9D8B030D-6E8A-4147-A177-3AD203B41FA5}">
                      <a16:colId xmlns:a16="http://schemas.microsoft.com/office/drawing/2014/main" val="3808080378"/>
                    </a:ext>
                  </a:extLst>
                </a:gridCol>
              </a:tblGrid>
              <a:tr h="462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Trial Design/Methodology</a:t>
                      </a:r>
                      <a:endParaRPr lang="en-US" sz="17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Operational</a:t>
                      </a:r>
                      <a:endParaRPr lang="en-US" sz="17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Care &amp; Research Culture</a:t>
                      </a:r>
                      <a:endParaRPr lang="en-US" sz="17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4050"/>
                  </a:ext>
                </a:extLst>
              </a:tr>
              <a:tr h="2755148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+mj-lt"/>
                        <a:buAutoNum type="arabicPeriod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Recognize that embedding a trial into clinical practice is not all or nothing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+mj-lt"/>
                        <a:buAutoNum type="arabicPeriod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 whether clinical trial elements should be embedded into clinical practice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+mj-lt"/>
                        <a:buAutoNum type="arabicPeriod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Verify that data sources are fit for purpose –relevant and reliable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+mj-lt"/>
                        <a:buAutoNum type="arabicPeriod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Streamline trial design to align with clinical workflows </a:t>
                      </a:r>
                      <a:endParaRPr lang="en-US" sz="1400" b="0" u="non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+mj-lt"/>
                        <a:buAutoNum type="arabicPeriod" startAt="5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site readiness to embed trial elements 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+mj-lt"/>
                        <a:buAutoNum type="arabicPeriod" startAt="5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Minimize participation burden for patients, providers, and research staff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+mj-lt"/>
                        <a:buAutoNum type="arabicPeriod" startAt="5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Validate the quality of the clinical data for research purposes</a:t>
                      </a:r>
                    </a:p>
                  </a:txBody>
                  <a:tcPr marL="72907" marR="72907" marT="36454" marB="3645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+mj-lt"/>
                        <a:buAutoNum type="arabicPeriod" startAt="8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Recognize and invest in research activities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+mj-lt"/>
                        <a:buAutoNum type="arabicPeriod" startAt="8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Promote the basis for and ways to embed trial elements into clinical practice </a:t>
                      </a:r>
                      <a:endParaRPr lang="en-US" sz="1400" b="0" u="non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79916"/>
                  </a:ext>
                </a:extLst>
              </a:tr>
              <a:tr h="87220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 </a:t>
                      </a:r>
                      <a:r>
                        <a:rPr lang="en-US" sz="1200" b="1" dirty="0">
                          <a:solidFill>
                            <a:srgbClr val="008B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1-7 </a:t>
                      </a:r>
                      <a:r>
                        <a:rPr 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particularly relevant for: sponsors, clinicians interested in conducting research, CROs, funders, health care settings, technology providers, patients/caregivers/patient advocacy groups, payers, and regulatory bodies.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 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&amp; 9 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particularly relevant for: health care system leaders, regulatory bodies, funders, patient advocacy groups, and policy makers.</a:t>
                      </a:r>
                      <a:endParaRPr lang="en-US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77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78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4" y="4608417"/>
            <a:ext cx="9144000" cy="53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1AB5E-585D-F166-0CA3-AB4ADF691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7901"/>
            <a:ext cx="9144000" cy="35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90" y="282913"/>
            <a:ext cx="8462210" cy="411571"/>
          </a:xfrm>
        </p:spPr>
        <p:txBody>
          <a:bodyPr/>
          <a:lstStyle/>
          <a:p>
            <a:r>
              <a:rPr lang="en-US" sz="3000" dirty="0">
                <a:solidFill>
                  <a:srgbClr val="006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CTTI Recommendations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CF8CB639-C363-4CC4-8631-CD4C30C94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172019"/>
              </p:ext>
            </p:extLst>
          </p:nvPr>
        </p:nvGraphicFramePr>
        <p:xfrm>
          <a:off x="220090" y="875312"/>
          <a:ext cx="8761867" cy="4089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3501">
                  <a:extLst>
                    <a:ext uri="{9D8B030D-6E8A-4147-A177-3AD203B41FA5}">
                      <a16:colId xmlns:a16="http://schemas.microsoft.com/office/drawing/2014/main" val="365035468"/>
                    </a:ext>
                  </a:extLst>
                </a:gridCol>
                <a:gridCol w="2740711">
                  <a:extLst>
                    <a:ext uri="{9D8B030D-6E8A-4147-A177-3AD203B41FA5}">
                      <a16:colId xmlns:a16="http://schemas.microsoft.com/office/drawing/2014/main" val="3165967010"/>
                    </a:ext>
                  </a:extLst>
                </a:gridCol>
                <a:gridCol w="3127655">
                  <a:extLst>
                    <a:ext uri="{9D8B030D-6E8A-4147-A177-3AD203B41FA5}">
                      <a16:colId xmlns:a16="http://schemas.microsoft.com/office/drawing/2014/main" val="3808080378"/>
                    </a:ext>
                  </a:extLst>
                </a:gridCol>
              </a:tblGrid>
              <a:tr h="462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Trial Design/Methodology</a:t>
                      </a:r>
                      <a:endParaRPr lang="en-US" sz="17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Operational</a:t>
                      </a:r>
                      <a:endParaRPr lang="en-US" sz="17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Care &amp; Research Culture</a:t>
                      </a:r>
                      <a:endParaRPr lang="en-US" sz="17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4050"/>
                  </a:ext>
                </a:extLst>
              </a:tr>
              <a:tr h="2755148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+mj-lt"/>
                        <a:buAutoNum type="arabicPeriod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Recognize that embedding a trial into clinical practice is not all or nothing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+mj-lt"/>
                        <a:buAutoNum type="arabicPeriod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 whether clinical trial elements should be embedded into clinical practice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+mj-lt"/>
                        <a:buAutoNum type="arabicPeriod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Verify that data sources are fit for purpose –relevant and reliable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+mj-lt"/>
                        <a:buAutoNum type="arabicPeriod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Streamline trial design to align with clinical workflows </a:t>
                      </a:r>
                      <a:endParaRPr lang="en-US" sz="1400" b="0" u="non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+mj-lt"/>
                        <a:buAutoNum type="arabicPeriod" startAt="5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site readiness to embed trial elements 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+mj-lt"/>
                        <a:buAutoNum type="arabicPeriod" startAt="5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Minimize participation burden for patients, providers, and research staff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+mj-lt"/>
                        <a:buAutoNum type="arabicPeriod" startAt="5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Validate the quality of the clinical data for research purposes</a:t>
                      </a:r>
                    </a:p>
                  </a:txBody>
                  <a:tcPr marL="72907" marR="72907" marT="36454" marB="3645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+mj-lt"/>
                        <a:buAutoNum type="arabicPeriod" startAt="8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Recognize and invest in research activities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+mj-lt"/>
                        <a:buAutoNum type="arabicPeriod" startAt="8"/>
                        <a:tabLst/>
                      </a:pP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Promote the basis for and ways to embed trial elements into clinical practice </a:t>
                      </a:r>
                      <a:endParaRPr lang="en-US" sz="1400" b="0" u="non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79916"/>
                  </a:ext>
                </a:extLst>
              </a:tr>
              <a:tr h="87220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 </a:t>
                      </a:r>
                      <a:r>
                        <a:rPr lang="en-US" sz="1200" b="1" dirty="0">
                          <a:solidFill>
                            <a:srgbClr val="008B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1-7 </a:t>
                      </a:r>
                      <a:r>
                        <a:rPr 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particularly relevant for: sponsors, clinicians interested in conducting research, CROs, funders, health care settings, technology providers, patients/caregivers/patient advocacy groups, payers, and regulatory bodies.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 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&amp; 9 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particularly relevant for: health care system leaders, regulatory bodies, funders, patient advocacy groups, and policy makers.</a:t>
                      </a:r>
                      <a:endParaRPr lang="en-US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2907" marR="72907" marT="36454" marB="36454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77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4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1A5B59-9C06-814F-B96B-C41E26CA5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866" y="989897"/>
            <a:ext cx="3055255" cy="3532538"/>
          </a:xfrm>
        </p:spPr>
        <p:txBody>
          <a:bodyPr>
            <a:noAutofit/>
          </a:bodyPr>
          <a:lstStyle/>
          <a:p>
            <a:pPr marL="342866" indent="-342866" fontAlgn="t">
              <a:lnSpc>
                <a:spcPct val="112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Recognize that embedding a trial into clinical practice is not all or nothing</a:t>
            </a:r>
          </a:p>
          <a:p>
            <a:pPr marL="342866" indent="-342866" fontAlgn="t">
              <a:lnSpc>
                <a:spcPct val="112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Assess whether clinical trial elements should be embedded into clinical practice</a:t>
            </a:r>
          </a:p>
          <a:p>
            <a:pPr marL="342866" indent="-342866" fontAlgn="t">
              <a:lnSpc>
                <a:spcPct val="112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Verify that data sources are fit for purpose – relevant and reliable</a:t>
            </a:r>
          </a:p>
          <a:p>
            <a:pPr marL="342866" indent="-342866" fontAlgn="t">
              <a:lnSpc>
                <a:spcPct val="112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Streamline trial design to align with clinical workflows </a:t>
            </a:r>
            <a:endParaRPr lang="en-US" sz="17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B9FEFD-F23C-1C4A-AFBE-E4D3A2793919}"/>
              </a:ext>
            </a:extLst>
          </p:cNvPr>
          <p:cNvSpPr txBox="1">
            <a:spLocks/>
          </p:cNvSpPr>
          <p:nvPr/>
        </p:nvSpPr>
        <p:spPr>
          <a:xfrm>
            <a:off x="4029428" y="1240745"/>
            <a:ext cx="7376745" cy="305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857">
              <a:defRPr/>
            </a:pPr>
            <a:endParaRPr lang="en-US" sz="1800" i="1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C89C66-A6D6-864A-80E7-A5AF97C5310C}"/>
              </a:ext>
            </a:extLst>
          </p:cNvPr>
          <p:cNvSpPr txBox="1">
            <a:spLocks/>
          </p:cNvSpPr>
          <p:nvPr/>
        </p:nvSpPr>
        <p:spPr>
          <a:xfrm>
            <a:off x="358866" y="169807"/>
            <a:ext cx="8374235" cy="7184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/>
            <a:r>
              <a:rPr lang="en-US" sz="3000" dirty="0">
                <a:solidFill>
                  <a:srgbClr val="006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 Design/Methodology Recommendations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02571776"/>
              </p:ext>
            </p:extLst>
          </p:nvPr>
        </p:nvGraphicFramePr>
        <p:xfrm>
          <a:off x="4029429" y="888221"/>
          <a:ext cx="4767887" cy="3693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Brace 3"/>
          <p:cNvSpPr/>
          <p:nvPr/>
        </p:nvSpPr>
        <p:spPr>
          <a:xfrm>
            <a:off x="3403416" y="931028"/>
            <a:ext cx="454945" cy="3650277"/>
          </a:xfrm>
          <a:prstGeom prst="rightBrace">
            <a:avLst/>
          </a:prstGeom>
          <a:ln w="190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68579" tIns="34289" rIns="68579" bIns="3428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3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1A5B59-9C06-814F-B96B-C41E26CA5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864" y="1005961"/>
            <a:ext cx="3055255" cy="3532538"/>
          </a:xfrm>
        </p:spPr>
        <p:txBody>
          <a:bodyPr>
            <a:noAutofit/>
          </a:bodyPr>
          <a:lstStyle/>
          <a:p>
            <a:pPr marL="342892" indent="-342892" fontAlgn="t">
              <a:lnSpc>
                <a:spcPct val="112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 startAt="5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Ensure site readiness to embed trial elements </a:t>
            </a:r>
          </a:p>
          <a:p>
            <a:pPr marL="342866" indent="-342866" fontAlgn="t">
              <a:lnSpc>
                <a:spcPct val="112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 startAt="5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Minimize participation burden for patients, providers, and research staff</a:t>
            </a:r>
          </a:p>
          <a:p>
            <a:pPr marL="342866" indent="-342866" fontAlgn="t">
              <a:lnSpc>
                <a:spcPct val="112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 startAt="5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Validate the quality of the clinical data for research purposes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B9FEFD-F23C-1C4A-AFBE-E4D3A2793919}"/>
              </a:ext>
            </a:extLst>
          </p:cNvPr>
          <p:cNvSpPr txBox="1">
            <a:spLocks/>
          </p:cNvSpPr>
          <p:nvPr/>
        </p:nvSpPr>
        <p:spPr>
          <a:xfrm>
            <a:off x="4029428" y="1240745"/>
            <a:ext cx="7376745" cy="305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857">
              <a:defRPr/>
            </a:pPr>
            <a:endParaRPr lang="en-US" sz="1800" i="1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C89C66-A6D6-864A-80E7-A5AF97C5310C}"/>
              </a:ext>
            </a:extLst>
          </p:cNvPr>
          <p:cNvSpPr txBox="1">
            <a:spLocks/>
          </p:cNvSpPr>
          <p:nvPr/>
        </p:nvSpPr>
        <p:spPr>
          <a:xfrm>
            <a:off x="358866" y="169807"/>
            <a:ext cx="8374235" cy="7184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/>
            <a:r>
              <a:rPr lang="en-US" sz="3000" dirty="0">
                <a:solidFill>
                  <a:srgbClr val="006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Recommendations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1978205"/>
              </p:ext>
            </p:extLst>
          </p:nvPr>
        </p:nvGraphicFramePr>
        <p:xfrm>
          <a:off x="4029429" y="888221"/>
          <a:ext cx="4767887" cy="3693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Brace 3"/>
          <p:cNvSpPr/>
          <p:nvPr/>
        </p:nvSpPr>
        <p:spPr>
          <a:xfrm>
            <a:off x="3403416" y="931028"/>
            <a:ext cx="454945" cy="3650277"/>
          </a:xfrm>
          <a:prstGeom prst="rightBrace">
            <a:avLst/>
          </a:prstGeom>
          <a:ln w="190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68579" tIns="34289" rIns="68579" bIns="3428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9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1A5B59-9C06-814F-B96B-C41E26CA5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864" y="1005961"/>
            <a:ext cx="1880690" cy="3532538"/>
          </a:xfrm>
        </p:spPr>
        <p:txBody>
          <a:bodyPr>
            <a:noAutofit/>
          </a:bodyPr>
          <a:lstStyle/>
          <a:p>
            <a:pPr marL="342892" indent="-342892" fontAlgn="t">
              <a:lnSpc>
                <a:spcPct val="112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 startAt="8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Recognize and invest in research activities </a:t>
            </a:r>
          </a:p>
          <a:p>
            <a:pPr marL="342892" indent="-342892" fontAlgn="t">
              <a:lnSpc>
                <a:spcPct val="112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 startAt="8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Promote the basis for and ways to embed trial elements into clinical practice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B9FEFD-F23C-1C4A-AFBE-E4D3A2793919}"/>
              </a:ext>
            </a:extLst>
          </p:cNvPr>
          <p:cNvSpPr txBox="1">
            <a:spLocks/>
          </p:cNvSpPr>
          <p:nvPr/>
        </p:nvSpPr>
        <p:spPr>
          <a:xfrm>
            <a:off x="4029428" y="1240745"/>
            <a:ext cx="7376745" cy="305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857">
              <a:defRPr/>
            </a:pPr>
            <a:endParaRPr lang="en-US" sz="1800" i="1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C89C66-A6D6-864A-80E7-A5AF97C5310C}"/>
              </a:ext>
            </a:extLst>
          </p:cNvPr>
          <p:cNvSpPr txBox="1">
            <a:spLocks/>
          </p:cNvSpPr>
          <p:nvPr/>
        </p:nvSpPr>
        <p:spPr>
          <a:xfrm>
            <a:off x="358866" y="169807"/>
            <a:ext cx="8374235" cy="7184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/>
            <a:r>
              <a:rPr lang="en-US" sz="3000" dirty="0">
                <a:solidFill>
                  <a:srgbClr val="006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Care &amp; Research Culture Recommendations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303771" y="931028"/>
            <a:ext cx="454945" cy="3650277"/>
          </a:xfrm>
          <a:prstGeom prst="rightBrace">
            <a:avLst/>
          </a:prstGeom>
          <a:ln w="190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68579" tIns="34289" rIns="68579" bIns="34289" spcCol="0" rtlCol="0" anchor="ctr"/>
          <a:lstStyle/>
          <a:p>
            <a:pPr algn="ctr"/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95827D1-6431-41C4-89EE-C7EA86D13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584" y="4770439"/>
            <a:ext cx="7620583" cy="308132"/>
          </a:xfrm>
        </p:spPr>
        <p:txBody>
          <a:bodyPr/>
          <a:lstStyle/>
          <a:p>
            <a:pPr defTabSz="457154"/>
            <a:r>
              <a:rPr lang="en-US" sz="120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partnerships are needed across health care systems and the clinical trial enterprise (CTE) to embed trials.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37197" y="1648445"/>
            <a:ext cx="2748532" cy="2766960"/>
            <a:chOff x="0" y="1767598"/>
            <a:chExt cx="3664709" cy="2854800"/>
          </a:xfrm>
        </p:grpSpPr>
        <p:sp>
          <p:nvSpPr>
            <p:cNvPr id="12" name="Rectangle 11"/>
            <p:cNvSpPr/>
            <p:nvPr/>
          </p:nvSpPr>
          <p:spPr>
            <a:xfrm>
              <a:off x="0" y="1767598"/>
              <a:ext cx="3664709" cy="2854800"/>
            </a:xfrm>
            <a:prstGeom prst="rect">
              <a:avLst/>
            </a:prstGeom>
            <a:solidFill>
              <a:schemeClr val="bg2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0" y="1767598"/>
              <a:ext cx="3664709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28585" lvl="1" indent="-128585" defTabSz="566724"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Char char="••"/>
              </a:pPr>
              <a:r>
                <a:rPr lang="en-US" sz="1300" b="1" i="1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Prioritize</a:t>
              </a:r>
              <a:r>
                <a:rPr lang="en-US" sz="130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research participation</a:t>
              </a:r>
            </a:p>
            <a:p>
              <a:pPr marL="128585" lvl="1" indent="-128585" defTabSz="566724"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Char char="••"/>
              </a:pPr>
              <a:r>
                <a:rPr lang="en-US" sz="1300" b="1" i="1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Collaborate</a:t>
              </a:r>
              <a:r>
                <a:rPr lang="en-US" sz="130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 build stronger digital and financial infrastructures</a:t>
              </a:r>
            </a:p>
            <a:p>
              <a:pPr marL="128585" lvl="1" indent="-128585" defTabSz="566724"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Char char="••"/>
              </a:pPr>
              <a:r>
                <a:rPr lang="en-US" sz="1300" b="1" i="1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Encourage</a:t>
              </a:r>
              <a:r>
                <a:rPr lang="en-US" sz="130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standardization</a:t>
              </a:r>
            </a:p>
            <a:p>
              <a:pPr marL="128585" lvl="1" indent="-128585" defTabSz="566724"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Char char="••"/>
              </a:pPr>
              <a:r>
                <a:rPr lang="en-US" sz="1300" b="1" i="1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</a:t>
              </a:r>
              <a:r>
                <a:rPr lang="en-US" sz="130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communication plans with sponsors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84567" y="1648445"/>
            <a:ext cx="2947372" cy="2766960"/>
            <a:chOff x="-1" y="1222216"/>
            <a:chExt cx="3734091" cy="3689280"/>
          </a:xfrm>
        </p:grpSpPr>
        <p:sp>
          <p:nvSpPr>
            <p:cNvPr id="16" name="Rectangle 15"/>
            <p:cNvSpPr/>
            <p:nvPr/>
          </p:nvSpPr>
          <p:spPr>
            <a:xfrm>
              <a:off x="0" y="1222216"/>
              <a:ext cx="3664709" cy="3689280"/>
            </a:xfrm>
            <a:prstGeom prst="rect">
              <a:avLst/>
            </a:prstGeom>
            <a:solidFill>
              <a:schemeClr val="bg2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-1" y="1222216"/>
              <a:ext cx="3734091" cy="3689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28585" lvl="1" indent="-128585" defTabSz="566724"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Char char="••"/>
              </a:pPr>
              <a:r>
                <a:rPr lang="en-US" sz="1300" b="1" i="1" dirty="0">
                  <a:solidFill>
                    <a:srgbClr val="2C2C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Promote</a:t>
              </a:r>
              <a:r>
                <a:rPr lang="en-US" sz="1300" dirty="0">
                  <a:solidFill>
                    <a:srgbClr val="2C2C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the rationale for embedded trials as a means to improve evidence generation</a:t>
              </a:r>
            </a:p>
            <a:p>
              <a:pPr marL="128585" lvl="1" indent="-128585" defTabSz="566724"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Char char="••"/>
              </a:pPr>
              <a:r>
                <a:rPr lang="en-US" sz="1300" b="1" i="1" dirty="0">
                  <a:solidFill>
                    <a:srgbClr val="2C2C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Encourage</a:t>
              </a:r>
              <a:r>
                <a:rPr lang="en-US" sz="1300" dirty="0">
                  <a:solidFill>
                    <a:srgbClr val="2C2C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regulatory, reimbursement, and policy changes</a:t>
              </a:r>
            </a:p>
            <a:p>
              <a:pPr marL="128585" lvl="1" indent="-128585" defTabSz="566724"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Char char="••"/>
              </a:pPr>
              <a:r>
                <a:rPr lang="en-US" sz="1300" b="1" i="1" dirty="0">
                  <a:solidFill>
                    <a:srgbClr val="2C2C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</a:t>
              </a:r>
              <a:r>
                <a:rPr lang="en-US" sz="1300" dirty="0">
                  <a:solidFill>
                    <a:srgbClr val="2C2C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standards and acknowledge international opportunities to align</a:t>
              </a:r>
            </a:p>
            <a:p>
              <a:pPr marL="128585" lvl="1" indent="-128585" defTabSz="566724"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Char char="••"/>
              </a:pPr>
              <a:r>
                <a:rPr lang="en-US" sz="1300" b="1" i="1" dirty="0">
                  <a:solidFill>
                    <a:srgbClr val="2C2C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</a:t>
              </a:r>
              <a:r>
                <a:rPr lang="en-US" sz="1300" dirty="0">
                  <a:solidFill>
                    <a:srgbClr val="2C2C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the sharing of </a:t>
              </a:r>
              <a:r>
                <a:rPr lang="en-US" sz="1300" dirty="0" err="1">
                  <a:solidFill>
                    <a:srgbClr val="2C2C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learnings</a:t>
              </a:r>
              <a:endParaRPr lang="en-US" sz="1300" dirty="0">
                <a:solidFill>
                  <a:srgbClr val="2C2C2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28585" lvl="1" indent="-128585" defTabSz="566724"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Char char="••"/>
              </a:pPr>
              <a:r>
                <a:rPr lang="en-US" sz="1300" b="1" i="1" dirty="0">
                  <a:solidFill>
                    <a:srgbClr val="2C2C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Recognize</a:t>
              </a:r>
              <a:r>
                <a:rPr lang="en-US" sz="1300" dirty="0">
                  <a:solidFill>
                    <a:srgbClr val="2C2C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that there is shared accountability across organizations to make the required changes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37197" y="1005960"/>
            <a:ext cx="2748532" cy="631976"/>
            <a:chOff x="0" y="301714"/>
            <a:chExt cx="3664709" cy="1465883"/>
          </a:xfrm>
        </p:grpSpPr>
        <p:sp>
          <p:nvSpPr>
            <p:cNvPr id="19" name="Rectangle 18"/>
            <p:cNvSpPr/>
            <p:nvPr/>
          </p:nvSpPr>
          <p:spPr>
            <a:xfrm>
              <a:off x="0" y="301714"/>
              <a:ext cx="3664709" cy="14658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0" y="301714"/>
              <a:ext cx="3664709" cy="1465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Health Care System Leadership can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84568" y="1016470"/>
            <a:ext cx="2892608" cy="631976"/>
            <a:chOff x="0" y="301714"/>
            <a:chExt cx="3664709" cy="1465883"/>
          </a:xfrm>
        </p:grpSpPr>
        <p:sp>
          <p:nvSpPr>
            <p:cNvPr id="22" name="Rectangle 21"/>
            <p:cNvSpPr/>
            <p:nvPr/>
          </p:nvSpPr>
          <p:spPr>
            <a:xfrm>
              <a:off x="0" y="301714"/>
              <a:ext cx="3664709" cy="14658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0" y="301714"/>
              <a:ext cx="3664709" cy="1465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Government and Policy Forums can: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721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C6E36-C714-439C-A576-40FF0DFFE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585" y="920120"/>
            <a:ext cx="3740795" cy="369674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Calibri"/>
                <a:cs typeface="Calibri"/>
              </a:rPr>
              <a:t>Five Case Examples </a:t>
            </a:r>
          </a:p>
          <a:p>
            <a:r>
              <a:rPr lang="en-US" sz="2100" dirty="0">
                <a:latin typeface="Calibri"/>
                <a:cs typeface="Calibri"/>
              </a:rPr>
              <a:t>These reflect, at an individual study level, that embedding trial elements into care is possible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RECOVERY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I-SPY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REMAP-CAP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VA Diuretic Comparison Project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TASTE Trial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7579" y="244467"/>
            <a:ext cx="8462210" cy="590550"/>
          </a:xfrm>
        </p:spPr>
        <p:txBody>
          <a:bodyPr/>
          <a:lstStyle/>
          <a:p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Resources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>
          <a:xfrm>
            <a:off x="4580696" y="920120"/>
            <a:ext cx="4229098" cy="3696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Calibri"/>
                <a:cs typeface="Calibri"/>
              </a:rPr>
              <a:t>Tool Coming Soon!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Embedding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Considerations Framework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framework to assess which trial elements to embed into clinical practice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For Whom: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Trials Designers and Health Systems 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When: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During the early design planning phase of a study or protocol</a:t>
            </a:r>
          </a:p>
        </p:txBody>
      </p:sp>
    </p:spTree>
    <p:extLst>
      <p:ext uri="{BB962C8B-B14F-4D97-AF65-F5344CB8AC3E}">
        <p14:creationId xmlns:p14="http://schemas.microsoft.com/office/powerpoint/2010/main" val="137232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24007" y="1451819"/>
            <a:ext cx="6939070" cy="2780817"/>
          </a:xfrm>
        </p:spPr>
        <p:txBody>
          <a:bodyPr vert="horz" lIns="0" tIns="0" rIns="0" bIns="0" rtlCol="0" anchor="t">
            <a:noAutofit/>
          </a:bodyPr>
          <a:lstStyle/>
          <a:p>
            <a:pPr marL="347663" indent="-347663">
              <a:spcAft>
                <a:spcPts val="1800"/>
              </a:spcAft>
            </a:pPr>
            <a:r>
              <a:rPr lang="en-US" dirty="0">
                <a:latin typeface="Calibri"/>
                <a:cs typeface="Calibri"/>
              </a:rPr>
              <a:t>Thank you for joining us!</a:t>
            </a:r>
          </a:p>
          <a:p>
            <a:pPr marL="347663" indent="-347663">
              <a:spcAft>
                <a:spcPts val="1800"/>
              </a:spcAft>
            </a:pPr>
            <a:r>
              <a:rPr lang="en-US" dirty="0">
                <a:latin typeface="Calibri"/>
                <a:cs typeface="Calibri"/>
              </a:rPr>
              <a:t>This meeting is being recorded.</a:t>
            </a:r>
          </a:p>
          <a:p>
            <a:pPr marL="347663" lvl="0" indent="-347663">
              <a:spcAft>
                <a:spcPts val="1800"/>
              </a:spcAft>
            </a:pPr>
            <a:r>
              <a:rPr lang="en-US" dirty="0">
                <a:latin typeface="Calibri"/>
                <a:cs typeface="Calibri"/>
              </a:rPr>
              <a:t>All participants are muted upon entry.</a:t>
            </a:r>
          </a:p>
          <a:p>
            <a:pPr marL="347663" lvl="0" indent="-347663">
              <a:spcAft>
                <a:spcPts val="1800"/>
              </a:spcAft>
            </a:pPr>
            <a:r>
              <a:rPr lang="en-US" dirty="0">
                <a:latin typeface="Calibri"/>
                <a:cs typeface="Calibri"/>
              </a:rPr>
              <a:t>Questions will be taken via the chat box.</a:t>
            </a:r>
          </a:p>
          <a:p>
            <a:pPr marL="347663" lvl="0" indent="-347663">
              <a:spcAft>
                <a:spcPts val="1800"/>
              </a:spcAft>
            </a:pPr>
            <a:r>
              <a:rPr lang="en-US" dirty="0">
                <a:latin typeface="Calibri"/>
                <a:cs typeface="Calibri"/>
              </a:rPr>
              <a:t>The presentation and slides will be posted on the CTTI website. </a:t>
            </a:r>
          </a:p>
        </p:txBody>
      </p:sp>
      <p:sp>
        <p:nvSpPr>
          <p:cNvPr id="7" name="Subtitle 15">
            <a:extLst>
              <a:ext uri="{FF2B5EF4-FFF2-40B4-BE49-F238E27FC236}">
                <a16:creationId xmlns:a16="http://schemas.microsoft.com/office/drawing/2014/main" id="{B496EEA1-7036-29E3-D399-FF4CA10BBFFC}"/>
              </a:ext>
            </a:extLst>
          </p:cNvPr>
          <p:cNvSpPr txBox="1">
            <a:spLocks/>
          </p:cNvSpPr>
          <p:nvPr/>
        </p:nvSpPr>
        <p:spPr>
          <a:xfrm>
            <a:off x="6464398" y="2148507"/>
            <a:ext cx="2413801" cy="66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6989" indent="-226989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buFontTx/>
              <a:buBlip>
                <a:blip r:embed="rId3"/>
              </a:buBlip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28589" indent="-223814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082567" indent="-234926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Sally Okun</a:t>
            </a:r>
          </a:p>
          <a:p>
            <a:pPr marL="0" indent="0" algn="ctr">
              <a:buNone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CTTI Executive Director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AF700-39E5-670D-23F7-93F95FA32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679" y="430291"/>
            <a:ext cx="1665240" cy="1665240"/>
          </a:xfrm>
          <a:prstGeom prst="ellipse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DBBE7BB-D3CF-B67C-A872-C1570F31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42" y="611608"/>
            <a:ext cx="3369814" cy="590550"/>
          </a:xfrm>
        </p:spPr>
        <p:txBody>
          <a:bodyPr/>
          <a:lstStyle/>
          <a:p>
            <a:pPr lvl="0"/>
            <a:r>
              <a:rPr lang="en-US" sz="4000" dirty="0">
                <a:solidFill>
                  <a:srgbClr val="006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7138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665199-B4CF-4B17-BC7E-B3C48D14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81" y="580024"/>
            <a:ext cx="8462210" cy="590550"/>
          </a:xfrm>
        </p:spPr>
        <p:txBody>
          <a:bodyPr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Stakeholder Perspectives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1BE43-699F-4643-813C-6E72853AF724}"/>
              </a:ext>
            </a:extLst>
          </p:cNvPr>
          <p:cNvSpPr txBox="1"/>
          <p:nvPr/>
        </p:nvSpPr>
        <p:spPr>
          <a:xfrm>
            <a:off x="0" y="4241412"/>
            <a:ext cx="7388018" cy="246173"/>
          </a:xfrm>
          <a:prstGeom prst="rect">
            <a:avLst/>
          </a:prstGeom>
          <a:noFill/>
        </p:spPr>
        <p:txBody>
          <a:bodyPr wrap="square" lIns="0" tIns="0" rIns="68576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Moderator: </a:t>
            </a:r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Lindsay Kehoe</a:t>
            </a: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CTTI, Project Manager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21719" y="3064895"/>
            <a:ext cx="1458917" cy="639021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Lara </a:t>
            </a:r>
            <a:r>
              <a:rPr lang="en-US" sz="1800" b="1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Jehi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Cleveland Clinic</a:t>
            </a:r>
          </a:p>
        </p:txBody>
      </p:sp>
      <p:sp>
        <p:nvSpPr>
          <p:cNvPr id="7" name="Rectangle 6"/>
          <p:cNvSpPr/>
          <p:nvPr/>
        </p:nvSpPr>
        <p:spPr>
          <a:xfrm>
            <a:off x="332639" y="3064895"/>
            <a:ext cx="1936883" cy="638685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 Bozzette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NIH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8374" y="3064895"/>
            <a:ext cx="1674545" cy="638685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Holly Robertson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7001349" y="3064896"/>
            <a:ext cx="1691772" cy="638636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Alandra Weaver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Crohn’s &amp; Colitis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045" r="10976" b="24419"/>
          <a:stretch/>
        </p:blipFill>
        <p:spPr>
          <a:xfrm>
            <a:off x="587260" y="1608923"/>
            <a:ext cx="1412748" cy="1412748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4620" r="16138"/>
          <a:stretch/>
        </p:blipFill>
        <p:spPr>
          <a:xfrm>
            <a:off x="2745179" y="1609418"/>
            <a:ext cx="1411995" cy="1411758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271" y="1608923"/>
            <a:ext cx="1412748" cy="1412748"/>
          </a:xfrm>
          <a:prstGeom prst="ellipse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6"/>
          <a:srcRect b="20684"/>
          <a:stretch/>
        </p:blipFill>
        <p:spPr>
          <a:xfrm>
            <a:off x="7140861" y="1608925"/>
            <a:ext cx="1412748" cy="1412749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6EB8A0-6E21-44BA-B1E2-4165D3EF6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656" y="3599051"/>
            <a:ext cx="1412748" cy="137411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6399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DBD76-5DE9-48E2-9053-DD260404C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BC49ED-A8AB-45A7-978D-21B85A2C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78" y="1949860"/>
            <a:ext cx="7181282" cy="2119220"/>
          </a:xfrm>
        </p:spPr>
        <p:txBody>
          <a:bodyPr/>
          <a:lstStyle/>
          <a:p>
            <a:pPr lvl="0"/>
            <a:r>
              <a:rPr lang="en-US" sz="8000" b="1" dirty="0">
                <a:latin typeface="Calibri"/>
                <a:cs typeface="Calibri"/>
              </a:rPr>
              <a:t>Q &amp; A</a:t>
            </a:r>
            <a:br>
              <a:rPr lang="en-US" sz="8000" dirty="0">
                <a:latin typeface="Calibri"/>
                <a:cs typeface="Calibri"/>
              </a:rPr>
            </a:br>
            <a:endParaRPr lang="en-US" sz="8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2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E14868-5924-4C1C-9F05-0AF5E2784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237804"/>
              </p:ext>
            </p:extLst>
          </p:nvPr>
        </p:nvGraphicFramePr>
        <p:xfrm>
          <a:off x="347665" y="931334"/>
          <a:ext cx="8461772" cy="365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1EF3E-339A-45F9-AE7C-0D0CE2CB9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55FCD7-8D30-4B96-80A0-CEE30F77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231151"/>
            <a:ext cx="8462210" cy="590550"/>
          </a:xfrm>
        </p:spPr>
        <p:txBody>
          <a:bodyPr anchor="t"/>
          <a:lstStyle/>
          <a:p>
            <a:r>
              <a:rPr lang="en-US" sz="3600" dirty="0">
                <a:latin typeface="Calibri"/>
                <a:cs typeface="Calibri"/>
              </a:rPr>
              <a:t>Next Steps: Dissemination &amp;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75586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-graph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62" y="1679483"/>
            <a:ext cx="2139247" cy="16469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30055E-92D2-4A30-B668-109A143BC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14" y="3530365"/>
            <a:ext cx="3590739" cy="116146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Available Now on the CTTI website:</a:t>
            </a:r>
            <a:endParaRPr lang="en-US" sz="1800" u="sng" dirty="0">
              <a:latin typeface="Calibri"/>
              <a:cs typeface="Calibri"/>
              <a:hlinkClick r:id="" action="ppaction://noaction"/>
            </a:endParaRPr>
          </a:p>
          <a:p>
            <a:pPr marL="0" indent="0" algn="ctr">
              <a:buNone/>
            </a:pPr>
            <a:r>
              <a:rPr lang="en-US" sz="1400" u="sng" dirty="0">
                <a:latin typeface="Calibri"/>
                <a:cs typeface="Calibri"/>
                <a:hlinkClick r:id="rId4"/>
              </a:rPr>
              <a:t>https://ctti-clinicaltrials.org/our-work/novel-clinical-trial-designs/integrating-clinical-care/</a:t>
            </a:r>
            <a:r>
              <a:rPr lang="en-US" sz="1400" u="sng" dirty="0">
                <a:latin typeface="Calibri"/>
                <a:cs typeface="Calibri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E24CCF-98B7-4CCB-9325-2656878E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44" y="444692"/>
            <a:ext cx="4264283" cy="1640031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Download the Recommendations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C6F9B01-C9E4-BBF5-DCC9-FC9F5D4D6C2A}"/>
              </a:ext>
            </a:extLst>
          </p:cNvPr>
          <p:cNvSpPr txBox="1">
            <a:spLocks/>
          </p:cNvSpPr>
          <p:nvPr/>
        </p:nvSpPr>
        <p:spPr>
          <a:xfrm>
            <a:off x="4541511" y="441230"/>
            <a:ext cx="4264283" cy="16400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"/>
                <a:cs typeface="Calibri"/>
              </a:rPr>
              <a:t>Learn How Others Implement CTTI Recs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CB66219-2BC1-D26C-042A-1521485099DF}"/>
              </a:ext>
            </a:extLst>
          </p:cNvPr>
          <p:cNvSpPr txBox="1">
            <a:spLocks/>
          </p:cNvSpPr>
          <p:nvPr/>
        </p:nvSpPr>
        <p:spPr>
          <a:xfrm>
            <a:off x="4718230" y="3526903"/>
            <a:ext cx="3910844" cy="11614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7013" indent="-2270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buFontTx/>
              <a:buBlip>
                <a:blip r:embed="rId5"/>
              </a:buBlip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28650" indent="-22383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082675" indent="-2349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Available Now through the CTTI website:</a:t>
            </a:r>
            <a:endParaRPr lang="en-US" sz="1800" u="sng" dirty="0">
              <a:latin typeface="Calibri"/>
              <a:cs typeface="Calibri"/>
              <a:hlinkClick r:id="" action="ppaction://noaction"/>
            </a:endParaRPr>
          </a:p>
          <a:p>
            <a:pPr marL="0" indent="0" algn="ctr">
              <a:buNone/>
            </a:pPr>
            <a:r>
              <a:rPr lang="en-US" sz="1400" dirty="0">
                <a:latin typeface="Calibri"/>
                <a:ea typeface="+mn-lt"/>
                <a:cs typeface="Calibri"/>
                <a:hlinkClick r:id="rId6"/>
              </a:rPr>
              <a:t>https://connects.ctti-clinicaltrials.org/case_study_exchange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3EA4B888-C870-EF9F-51DE-DD299A68F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2051" y="1987228"/>
            <a:ext cx="2743200" cy="1031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08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085C2C-43F5-4D26-870B-FE940FA5C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379767"/>
              </p:ext>
            </p:extLst>
          </p:nvPr>
        </p:nvGraphicFramePr>
        <p:xfrm>
          <a:off x="347665" y="1089425"/>
          <a:ext cx="8461772" cy="349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08EA2-0A89-49C9-AF30-2F6CDD953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487623-E28B-4CE9-9608-77115A5C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dirty="0">
                <a:latin typeface="Calibri"/>
                <a:cs typeface="Calibri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8130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16E10-2021-4AF9-8908-E95FFFD1D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*former team lead or member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084999-F2E3-45E4-9720-30DB9AF7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240287"/>
            <a:ext cx="8462210" cy="590550"/>
          </a:xfrm>
        </p:spPr>
        <p:txBody>
          <a:bodyPr/>
          <a:lstStyle/>
          <a:p>
            <a:pPr algn="ctr"/>
            <a:r>
              <a:rPr lang="en-US" b="1" dirty="0">
                <a:latin typeface="Calibri"/>
                <a:cs typeface="Calibri"/>
              </a:rPr>
              <a:t>THANK YOU </a:t>
            </a:r>
            <a:r>
              <a:rPr lang="en-US" dirty="0">
                <a:latin typeface="Calibri"/>
                <a:cs typeface="Calibri"/>
              </a:rPr>
              <a:t>Trials in Clinical Practice Project Team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4601" y="1196147"/>
            <a:ext cx="2619446" cy="2421659"/>
          </a:xfrm>
        </p:spPr>
        <p:txBody>
          <a:bodyPr/>
          <a:lstStyle/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Sam Bozzette (National Institutes of Health)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Suanna Bruinooge (American Society of Clinical Oncology)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Sabrina Comic-Savic (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TrialsPark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Marie Elena Cordisco (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Nuvance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Health)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Maureen Dreher* (FDA/OC)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Ryan Ferguson (Department of Veterans Affairs)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Louis Fiore* (Department of Veterans Affairs)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Victoria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Gamerman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(Boehringer Ingelheim)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Lara Jehi (Cleveland Clinic Coordinating Center for Clinical Research)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Marcy Kravet (EMD Serono)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Nirosha Mahendraratnam Lederer (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Aetion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Greg Licholai (Yale University)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263442" y="1196147"/>
            <a:ext cx="2546348" cy="24216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6989" indent="-226989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buFontTx/>
              <a:buBlip>
                <a:blip r:embed="rId3"/>
              </a:buBlip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28589" indent="-223814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082567" indent="-234926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Pablo Morales* (FDA/CDRH)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Nuru Noor (Patient/Caregiver Rep.)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Holly Robertson (Medidata Solutions)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James Riddle (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Advarra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Jeffrey Roberts* (FDA/CBER)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Daniel Rose (Pulmonary Fibrosis Foundation)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Heather Stone (FDA/CDER)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David Thompson* (Open Health)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Alandra Weaver (Crohn’s &amp;Colitis)</a:t>
            </a:r>
          </a:p>
          <a:p>
            <a:endParaRPr lang="en-US" sz="11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7584" y="943186"/>
            <a:ext cx="2424277" cy="3492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6989" indent="-226989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buFontTx/>
              <a:buBlip>
                <a:blip r:embed="rId3"/>
              </a:buBlip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28589" indent="-223814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082567" indent="-234926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400" b="1" dirty="0">
                <a:solidFill>
                  <a:schemeClr val="accent2"/>
                </a:solidFill>
                <a:latin typeface="Calibri"/>
                <a:cs typeface="Calibri"/>
              </a:rPr>
              <a:t>Team Leads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Kraig Kinchen (Eli Lilly &amp; Co)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Matthew Roe (AstraZeneca)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Mark Stewart (Friends of Cancer Research)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endParaRPr lang="en-US" sz="1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400" b="1" dirty="0">
                <a:solidFill>
                  <a:srgbClr val="008BA2"/>
                </a:solidFill>
                <a:latin typeface="Calibri"/>
                <a:cs typeface="Calibri"/>
              </a:rPr>
              <a:t>Executive Committee Champion</a:t>
            </a:r>
            <a:endParaRPr lang="en-US" sz="1400" dirty="0">
              <a:solidFill>
                <a:srgbClr val="008BA2"/>
              </a:solidFill>
              <a:latin typeface="Calibri"/>
              <a:cs typeface="Calibri"/>
            </a:endParaRP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John Alexander (Duke)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endParaRPr lang="en-US" sz="1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400" b="1" dirty="0">
                <a:solidFill>
                  <a:srgbClr val="008BA2"/>
                </a:solidFill>
                <a:latin typeface="Calibri"/>
                <a:cs typeface="Calibri"/>
              </a:rPr>
              <a:t>Social Science Team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latin typeface="Calibri"/>
                <a:cs typeface="Calibri"/>
              </a:rPr>
              <a:t>Amy </a:t>
            </a:r>
            <a:r>
              <a:rPr lang="en-US" sz="1100" dirty="0" err="1">
                <a:latin typeface="Calibri"/>
                <a:cs typeface="Calibri"/>
              </a:rPr>
              <a:t>Corneli</a:t>
            </a:r>
            <a:r>
              <a:rPr lang="en-US" sz="1100" dirty="0">
                <a:latin typeface="Calibri"/>
                <a:cs typeface="Calibri"/>
              </a:rPr>
              <a:t> (Duke)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latin typeface="Calibri"/>
                <a:cs typeface="Calibri"/>
              </a:rPr>
              <a:t>Carrie </a:t>
            </a:r>
            <a:r>
              <a:rPr lang="en-US" sz="1100" dirty="0" err="1">
                <a:latin typeface="Calibri"/>
                <a:cs typeface="Calibri"/>
              </a:rPr>
              <a:t>Dombeck</a:t>
            </a:r>
            <a:r>
              <a:rPr lang="en-US" sz="1100" dirty="0">
                <a:latin typeface="Calibri"/>
                <a:cs typeface="Calibri"/>
              </a:rPr>
              <a:t> (Duke)</a:t>
            </a: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latin typeface="Calibri"/>
                <a:cs typeface="Calibri"/>
              </a:rPr>
              <a:t>Terry </a:t>
            </a:r>
            <a:r>
              <a:rPr lang="en-US" sz="1100" dirty="0" err="1">
                <a:latin typeface="Calibri"/>
                <a:cs typeface="Calibri"/>
              </a:rPr>
              <a:t>Swezey</a:t>
            </a:r>
            <a:r>
              <a:rPr lang="en-US" sz="1100" dirty="0">
                <a:latin typeface="Calibri"/>
                <a:cs typeface="Calibri"/>
              </a:rPr>
              <a:t> (Duke)</a:t>
            </a:r>
            <a:endParaRPr lang="en-US" sz="11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endParaRPr lang="en-US" sz="1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0" lv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400" b="1" dirty="0">
                <a:solidFill>
                  <a:srgbClr val="008BA2"/>
                </a:solidFill>
                <a:latin typeface="Calibri"/>
                <a:cs typeface="Calibri"/>
              </a:rPr>
              <a:t>Writer</a:t>
            </a:r>
          </a:p>
          <a:p>
            <a:pPr marL="0" lvl="0" indent="0" defTabSz="609585">
              <a:spcAft>
                <a:spcPts val="400"/>
              </a:spcAft>
              <a:buSzTx/>
              <a:buNone/>
              <a:defRPr/>
            </a:pPr>
            <a:r>
              <a:rPr lang="en-US" sz="1100" dirty="0">
                <a:solidFill>
                  <a:srgbClr val="58595B">
                    <a:lumMod val="75000"/>
                  </a:srgbClr>
                </a:solidFill>
                <a:latin typeface="Calibri"/>
                <a:cs typeface="Calibri"/>
              </a:rPr>
              <a:t>Karen </a:t>
            </a:r>
            <a:r>
              <a:rPr lang="en-US" sz="1100" dirty="0" err="1">
                <a:solidFill>
                  <a:srgbClr val="58595B">
                    <a:lumMod val="75000"/>
                  </a:srgbClr>
                </a:solidFill>
                <a:latin typeface="Calibri"/>
                <a:cs typeface="Calibri"/>
              </a:rPr>
              <a:t>Staman</a:t>
            </a:r>
            <a:r>
              <a:rPr lang="en-US" sz="1100" dirty="0">
                <a:solidFill>
                  <a:srgbClr val="58595B">
                    <a:lumMod val="75000"/>
                  </a:srgbClr>
                </a:solidFill>
                <a:latin typeface="Calibri"/>
                <a:cs typeface="Calibri"/>
              </a:rPr>
              <a:t> (Duke)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0" indent="0" defTabSz="609585">
              <a:spcAft>
                <a:spcPts val="400"/>
              </a:spcAft>
              <a:buSzTx/>
              <a:buNone/>
              <a:defRPr/>
            </a:pPr>
            <a:endParaRPr lang="en-US" sz="1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4601" y="943186"/>
            <a:ext cx="123921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09585">
              <a:spcAft>
                <a:spcPts val="40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Team Members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63442" y="4099696"/>
            <a:ext cx="2261516" cy="436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09585">
              <a:spcAft>
                <a:spcPts val="400"/>
              </a:spcAft>
              <a:defRPr/>
            </a:pPr>
            <a:r>
              <a:rPr lang="en-US" b="1" dirty="0">
                <a:solidFill>
                  <a:srgbClr val="008BA2"/>
                </a:solidFill>
                <a:latin typeface="Calibri"/>
                <a:cs typeface="Calibri"/>
              </a:rPr>
              <a:t>Project Manager</a:t>
            </a:r>
          </a:p>
          <a:p>
            <a:pPr defTabSz="609585">
              <a:spcAft>
                <a:spcPts val="400"/>
              </a:spcAft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Lindsay Kehoe (CTTI)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A1D22-9220-4255-93ED-09F8878D7717}"/>
              </a:ext>
            </a:extLst>
          </p:cNvPr>
          <p:cNvSpPr/>
          <p:nvPr/>
        </p:nvSpPr>
        <p:spPr>
          <a:xfrm>
            <a:off x="6263442" y="3496069"/>
            <a:ext cx="2261516" cy="436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09585">
              <a:spcAft>
                <a:spcPts val="400"/>
              </a:spcAft>
              <a:defRPr/>
            </a:pPr>
            <a:r>
              <a:rPr lang="en-US" b="1" dirty="0">
                <a:solidFill>
                  <a:srgbClr val="008BA2"/>
                </a:solidFill>
                <a:latin typeface="Calibri"/>
                <a:cs typeface="Calibri"/>
              </a:rPr>
              <a:t>Communications Lead</a:t>
            </a:r>
          </a:p>
          <a:p>
            <a:pPr defTabSz="609585">
              <a:spcAft>
                <a:spcPts val="400"/>
              </a:spcAft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Rae Holliday (CTTI)</a:t>
            </a:r>
          </a:p>
        </p:txBody>
      </p:sp>
    </p:spTree>
    <p:extLst>
      <p:ext uri="{BB962C8B-B14F-4D97-AF65-F5344CB8AC3E}">
        <p14:creationId xmlns:p14="http://schemas.microsoft.com/office/powerpoint/2010/main" val="1941468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42103" y="1749532"/>
            <a:ext cx="4236220" cy="3300128"/>
            <a:chOff x="3522802" y="2332709"/>
            <a:chExt cx="5648293" cy="4400170"/>
          </a:xfrm>
        </p:grpSpPr>
        <p:pic>
          <p:nvPicPr>
            <p:cNvPr id="4" name="Picture 3" descr="HappyHolidays2022-noPadd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802" y="2332709"/>
              <a:ext cx="5146397" cy="44001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266047" y="5861278"/>
              <a:ext cx="1905048" cy="8716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9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847973"/>
              </p:ext>
            </p:extLst>
          </p:nvPr>
        </p:nvGraphicFramePr>
        <p:xfrm>
          <a:off x="347583" y="911479"/>
          <a:ext cx="8387759" cy="363619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31990">
                  <a:extLst>
                    <a:ext uri="{9D8B030D-6E8A-4147-A177-3AD203B41FA5}">
                      <a16:colId xmlns:a16="http://schemas.microsoft.com/office/drawing/2014/main" val="1614830561"/>
                    </a:ext>
                  </a:extLst>
                </a:gridCol>
                <a:gridCol w="3329591">
                  <a:extLst>
                    <a:ext uri="{9D8B030D-6E8A-4147-A177-3AD203B41FA5}">
                      <a16:colId xmlns:a16="http://schemas.microsoft.com/office/drawing/2014/main" val="3140144271"/>
                    </a:ext>
                  </a:extLst>
                </a:gridCol>
                <a:gridCol w="4026178">
                  <a:extLst>
                    <a:ext uri="{9D8B030D-6E8A-4147-A177-3AD203B41FA5}">
                      <a16:colId xmlns:a16="http://schemas.microsoft.com/office/drawing/2014/main" val="726465119"/>
                    </a:ext>
                  </a:extLst>
                </a:gridCol>
              </a:tblGrid>
              <a:tr h="386386"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/>
                          <a:cs typeface="Calibri"/>
                        </a:rPr>
                        <a:t> Time (EST)</a:t>
                      </a:r>
                      <a:endParaRPr lang="en-US" sz="1400" dirty="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31892" marR="31892" anchor="ctr"/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/>
                          <a:cs typeface="Calibri"/>
                        </a:rPr>
                        <a:t>Content</a:t>
                      </a:r>
                      <a:endParaRPr lang="en-US" sz="1400" dirty="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31892" marR="31892" anchor="ctr"/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/>
                          <a:cs typeface="Calibri"/>
                        </a:rPr>
                        <a:t>Presenter</a:t>
                      </a:r>
                      <a:endParaRPr lang="en-US" sz="1400" dirty="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31892" marR="31892" anchor="ctr"/>
                </a:tc>
                <a:extLst>
                  <a:ext uri="{0D108BD9-81ED-4DB2-BD59-A6C34878D82A}">
                    <a16:rowId xmlns:a16="http://schemas.microsoft.com/office/drawing/2014/main" val="3064580104"/>
                  </a:ext>
                </a:extLst>
              </a:tr>
              <a:tr h="343454"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12:00 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892" marR="31892" anchor="ctr">
                    <a:lnL w="9525" cap="flat" cmpd="sng" algn="ctr">
                      <a:noFill/>
                      <a:prstDash val="soli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Welcome and Introduction to CTTI </a:t>
                      </a:r>
                    </a:p>
                  </a:txBody>
                  <a:tcPr marL="31892" marR="31892"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Sally Okun (CTTI)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892" marR="31892" anchor="ctr">
                    <a:lnR w="9525" cap="flat" cmpd="sng" algn="ctr">
                      <a:noFill/>
                      <a:prstDash val="soli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598131"/>
                  </a:ext>
                </a:extLst>
              </a:tr>
              <a:tr h="343454"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12:05 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892" marR="31892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 Comments</a:t>
                      </a:r>
                    </a:p>
                  </a:txBody>
                  <a:tcPr marL="31892" marR="31892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Robert M. </a:t>
                      </a:r>
                      <a:r>
                        <a:rPr lang="en-US" sz="1400" dirty="0" err="1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Califf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(FDA)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892" marR="31892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526226"/>
                  </a:ext>
                </a:extLst>
              </a:tr>
              <a:tr h="572423"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12:15 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892" marR="31892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Trials in Clinical Practice Project Overview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892" marR="31892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Matthew Roe (AstraZeneca</a:t>
                      </a:r>
                      <a:r>
                        <a:rPr lang="en-US" sz="1400" baseline="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1400" i="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892" marR="31892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20608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12:30 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892" marR="31892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Stakeholder Perspectives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892" marR="31892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baseline="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 Bozzette (NIH)</a:t>
                      </a:r>
                    </a:p>
                    <a:p>
                      <a:pPr marL="0" marR="0" algn="l"/>
                      <a:r>
                        <a:rPr lang="en-US" sz="1400" baseline="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Lara Jehi (Cleveland Clinic)</a:t>
                      </a:r>
                    </a:p>
                    <a:p>
                      <a:pPr marL="0" marR="0" algn="l"/>
                      <a:r>
                        <a:rPr lang="en-US" sz="1400" baseline="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Holly Robertson (Medidata)</a:t>
                      </a:r>
                    </a:p>
                    <a:p>
                      <a:pPr marL="0" marR="0" algn="l"/>
                      <a:r>
                        <a:rPr lang="en-US" sz="1400" baseline="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Alandra Weaver (Crohn’s &amp; Colitis)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892" marR="31892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979724"/>
                  </a:ext>
                </a:extLst>
              </a:tr>
              <a:tr h="343454"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12:50 PM</a:t>
                      </a:r>
                    </a:p>
                  </a:txBody>
                  <a:tcPr marL="31892" marR="31892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Q&amp;A</a:t>
                      </a:r>
                    </a:p>
                  </a:txBody>
                  <a:tcPr marL="31892" marR="31892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Attendees</a:t>
                      </a:r>
                    </a:p>
                  </a:txBody>
                  <a:tcPr marL="31892" marR="31892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68167"/>
                  </a:ext>
                </a:extLst>
              </a:tr>
              <a:tr h="343454"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12:56 PM</a:t>
                      </a:r>
                    </a:p>
                  </a:txBody>
                  <a:tcPr marL="31892" marR="31892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Next Steps and Closing Comments</a:t>
                      </a:r>
                    </a:p>
                  </a:txBody>
                  <a:tcPr marL="31892" marR="31892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Lindsay</a:t>
                      </a:r>
                      <a:r>
                        <a:rPr lang="en-US" sz="1400" baseline="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Kehoe (CTTI)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892" marR="31892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613230"/>
                  </a:ext>
                </a:extLst>
              </a:tr>
              <a:tr h="343454"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1:00 PM</a:t>
                      </a:r>
                    </a:p>
                  </a:txBody>
                  <a:tcPr marL="31892" marR="31892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Adjourn</a:t>
                      </a:r>
                    </a:p>
                  </a:txBody>
                  <a:tcPr marL="31892" marR="31892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892" marR="31892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54358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C149565-E5B3-4957-A062-38D02D8B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81" y="340787"/>
            <a:ext cx="8462210" cy="36527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2118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579" y="293038"/>
            <a:ext cx="8462210" cy="59055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6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Trials Transformation Initiative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69F03-0B68-2F4A-802E-A896FBD3A7EB}"/>
              </a:ext>
            </a:extLst>
          </p:cNvPr>
          <p:cNvSpPr txBox="1"/>
          <p:nvPr/>
        </p:nvSpPr>
        <p:spPr>
          <a:xfrm>
            <a:off x="288606" y="1002972"/>
            <a:ext cx="2507722" cy="3504803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457166">
              <a:spcAft>
                <a:spcPts val="600"/>
              </a:spcAft>
              <a:defRPr/>
            </a:pPr>
            <a:r>
              <a:rPr lang="en-US" sz="1500" b="1" dirty="0">
                <a:solidFill>
                  <a:srgbClr val="006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endParaRPr lang="en-US" sz="1500" dirty="0">
              <a:solidFill>
                <a:srgbClr val="0068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66" defTabSz="457166">
              <a:spcAft>
                <a:spcPts val="600"/>
              </a:spcAft>
              <a:defRPr/>
            </a:pPr>
            <a:r>
              <a:rPr lang="en-US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develop and drive adoption of practices that will increase the quality and efficiency of clinical trials.</a:t>
            </a:r>
          </a:p>
          <a:p>
            <a:pPr defTabSz="457166">
              <a:spcAft>
                <a:spcPts val="600"/>
              </a:spcAft>
              <a:defRPr/>
            </a:pPr>
            <a:endParaRPr lang="en-US" sz="1500" dirty="0">
              <a:solidFill>
                <a:srgbClr val="0068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500" b="1" dirty="0">
                <a:solidFill>
                  <a:srgbClr val="006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 </a:t>
            </a:r>
            <a:endParaRPr lang="en-US" sz="1500" dirty="0">
              <a:solidFill>
                <a:srgbClr val="0068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66" defTabSz="457166">
              <a:spcAft>
                <a:spcPts val="600"/>
              </a:spcAft>
              <a:defRPr/>
            </a:pPr>
            <a:r>
              <a:rPr lang="en-US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high-quality clinical trial system that is patient-centered and efficient, enabling reliable and timely access to evidence-based therapeutic prevention and treatment options. </a:t>
            </a:r>
          </a:p>
        </p:txBody>
      </p:sp>
      <p:pic>
        <p:nvPicPr>
          <p:cNvPr id="8" name="Picture 7" descr="CTTI works to transform clinical trials through 3 key strengths: multi-stakeholder, evidence-based, and impact. " title="3 Key Strengths">
            <a:extLst>
              <a:ext uri="{FF2B5EF4-FFF2-40B4-BE49-F238E27FC236}">
                <a16:creationId xmlns:a16="http://schemas.microsoft.com/office/drawing/2014/main" id="{BFC4D751-23EC-7B46-8021-106FE9456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71" y="1305975"/>
            <a:ext cx="2875748" cy="2864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7CD863-DA92-D306-7F08-8B713D3B6488}"/>
              </a:ext>
            </a:extLst>
          </p:cNvPr>
          <p:cNvSpPr txBox="1"/>
          <p:nvPr/>
        </p:nvSpPr>
        <p:spPr>
          <a:xfrm>
            <a:off x="6054570" y="1002973"/>
            <a:ext cx="2721530" cy="3504803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500" b="1" dirty="0">
                <a:solidFill>
                  <a:srgbClr val="006879"/>
                </a:solidFill>
                <a:latin typeface="Calibri"/>
                <a:cs typeface="Calibri"/>
              </a:rPr>
              <a:t>PUBLIC-PRIVATE PARTNERSHIP</a:t>
            </a:r>
            <a:endParaRPr lang="en-US" sz="1500" dirty="0">
              <a:solidFill>
                <a:srgbClr val="0068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49" indent="-228582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3"/>
                </a:solidFill>
                <a:latin typeface="Calibri"/>
                <a:cs typeface="Calibri"/>
              </a:rPr>
              <a:t>Co-founded in 2007 by FDA and Duke University</a:t>
            </a:r>
          </a:p>
          <a:p>
            <a:pPr marL="346049" indent="-228582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3"/>
                </a:solidFill>
                <a:latin typeface="Calibri"/>
                <a:cs typeface="Calibri"/>
              </a:rPr>
              <a:t>Active collaboration with +500 individuals and groups</a:t>
            </a:r>
            <a:endParaRPr lang="en-US" dirty="0"/>
          </a:p>
          <a:p>
            <a:pPr marL="346049" indent="-228582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3"/>
                </a:solidFill>
                <a:latin typeface="Calibri"/>
                <a:cs typeface="Calibri"/>
              </a:rPr>
              <a:t>Steering Committee with +80 member organizations</a:t>
            </a:r>
            <a:endParaRPr lang="en-US" sz="1500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500" b="1" dirty="0">
                <a:solidFill>
                  <a:srgbClr val="006879"/>
                </a:solidFill>
                <a:latin typeface="Calibri"/>
                <a:cs typeface="Calibri"/>
              </a:rPr>
              <a:t>SCOPE</a:t>
            </a:r>
            <a:endParaRPr lang="en-US" sz="1500" b="1" dirty="0">
              <a:solidFill>
                <a:srgbClr val="0068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66">
              <a:spcAft>
                <a:spcPts val="600"/>
              </a:spcAft>
              <a:defRPr/>
            </a:pPr>
            <a:r>
              <a:rPr lang="en-US" dirty="0">
                <a:solidFill>
                  <a:schemeClr val="accent3"/>
                </a:solidFill>
                <a:latin typeface="Calibri"/>
                <a:ea typeface="+mn-lt"/>
                <a:cs typeface="+mn-lt"/>
              </a:rPr>
              <a:t>Focus on clinical trials of FDA-regulated medical products, recognizing that clinical trials are international and acting as a collaborative global citizen. </a:t>
            </a:r>
          </a:p>
        </p:txBody>
      </p:sp>
    </p:spTree>
    <p:extLst>
      <p:ext uri="{BB962C8B-B14F-4D97-AF65-F5344CB8AC3E}">
        <p14:creationId xmlns:p14="http://schemas.microsoft.com/office/powerpoint/2010/main" val="192140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47581" y="1044848"/>
            <a:ext cx="8462210" cy="349203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Our multi-stakeholder teams develop </a:t>
            </a:r>
            <a:r>
              <a:rPr lang="en-US" b="1" dirty="0">
                <a:latin typeface="Calibri"/>
                <a:cs typeface="Calibri"/>
              </a:rPr>
              <a:t>actionable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b="1" dirty="0">
                <a:latin typeface="Calibri"/>
                <a:cs typeface="Calibri"/>
              </a:rPr>
              <a:t>evidence-based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b="1" dirty="0">
                <a:latin typeface="Calibri"/>
                <a:cs typeface="Calibri"/>
              </a:rPr>
              <a:t>consensus-driven </a:t>
            </a:r>
            <a:r>
              <a:rPr lang="en-US" dirty="0">
                <a:latin typeface="Calibri"/>
                <a:cs typeface="Calibri"/>
              </a:rPr>
              <a:t>recommendations designed to: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CTTI Recommendations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215" y="2036934"/>
            <a:ext cx="2307490" cy="865620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457154"/>
            <a:r>
              <a:rPr lang="en-US" sz="1700" dirty="0">
                <a:solidFill>
                  <a:srgbClr val="008B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 study start-up times &amp; streamline protocols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17" y="3237019"/>
            <a:ext cx="2581995" cy="865620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457154"/>
            <a:r>
              <a:rPr lang="en-US" sz="1700" dirty="0">
                <a:solidFill>
                  <a:srgbClr val="008B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new technologies to improve efficiency of clinical trials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98830" y="2069283"/>
            <a:ext cx="2313432" cy="865620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457154"/>
            <a:r>
              <a:rPr lang="en-US" sz="1700" dirty="0">
                <a:solidFill>
                  <a:srgbClr val="008B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 the quality of clinical trials without adding undue burden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4526" y="3237022"/>
            <a:ext cx="2528308" cy="865620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457154"/>
            <a:r>
              <a:rPr lang="en-US" sz="1700" dirty="0">
                <a:solidFill>
                  <a:srgbClr val="008B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streamlined strategies to meet regulatory requirements </a:t>
            </a:r>
          </a:p>
        </p:txBody>
      </p:sp>
      <p:pic>
        <p:nvPicPr>
          <p:cNvPr id="16" name="Picture 15" descr="4Lightbul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4" r="6794"/>
          <a:stretch/>
        </p:blipFill>
        <p:spPr>
          <a:xfrm>
            <a:off x="3184304" y="1975612"/>
            <a:ext cx="2646005" cy="22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ransformingTrials2030a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9" b="-859"/>
          <a:stretch>
            <a:fillRect/>
          </a:stretch>
        </p:blipFill>
        <p:spPr>
          <a:xfrm>
            <a:off x="1265429" y="1833293"/>
            <a:ext cx="6613143" cy="272962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154">
              <a:defRPr/>
            </a:pPr>
            <a:r>
              <a:rPr lang="en-US" sz="1100" dirty="0">
                <a:solidFill>
                  <a:srgbClr val="006879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https://ctti-clinicaltrials.org/who_we_are/strategic-vision/</a:t>
            </a:r>
            <a:r>
              <a:rPr lang="en-US" sz="1100" dirty="0">
                <a:solidFill>
                  <a:srgbClr val="006879"/>
                </a:solidFill>
                <a:latin typeface="Arial"/>
                <a:cs typeface="Arial"/>
              </a:rPr>
              <a:t> </a:t>
            </a:r>
            <a:endParaRPr lang="en-US" sz="1100" dirty="0">
              <a:solidFill>
                <a:srgbClr val="006879"/>
              </a:solidFill>
              <a:latin typeface="Arial"/>
            </a:endParaRPr>
          </a:p>
        </p:txBody>
      </p:sp>
      <p:pic>
        <p:nvPicPr>
          <p:cNvPr id="8" name="Picture 7" descr="TransformingTrials2030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1" y="439555"/>
            <a:ext cx="3107886" cy="903018"/>
          </a:xfrm>
          <a:prstGeom prst="rect">
            <a:avLst/>
          </a:prstGeom>
        </p:spPr>
      </p:pic>
      <p:sp>
        <p:nvSpPr>
          <p:cNvPr id="2" name="5-Point Star 1"/>
          <p:cNvSpPr>
            <a:spLocks noChangeAspect="1"/>
          </p:cNvSpPr>
          <p:nvPr/>
        </p:nvSpPr>
        <p:spPr>
          <a:xfrm>
            <a:off x="3039006" y="2141346"/>
            <a:ext cx="535006" cy="52564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457154">
              <a:defRPr/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64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665199-B4CF-4B17-BC7E-B3C48D14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880" y="1777360"/>
            <a:ext cx="4149961" cy="1243778"/>
          </a:xfrm>
        </p:spPr>
        <p:txBody>
          <a:bodyPr/>
          <a:lstStyle/>
          <a:p>
            <a:pPr algn="l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Robert M.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Califf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Commissioner, 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Food &amp; Drug Administration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889" y="1343830"/>
            <a:ext cx="2184401" cy="21844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4675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407789" y="1846564"/>
            <a:ext cx="8328425" cy="1331690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Embedding Clinical Trials into Clinical Practice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&amp; Supporting Resources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December 15,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7191" y="3632159"/>
            <a:ext cx="5593434" cy="1038743"/>
          </a:xfrm>
          <a:prstGeom prst="rect">
            <a:avLst/>
          </a:prstGeom>
          <a:noFill/>
        </p:spPr>
        <p:txBody>
          <a:bodyPr wrap="square" lIns="68576" tIns="34289" rIns="68576" bIns="34289" rtlCol="0" anchor="b">
            <a:spAutoFit/>
          </a:bodyPr>
          <a:lstStyle/>
          <a:p>
            <a:pPr defTabSz="457154"/>
            <a:r>
              <a:rPr lang="en-US" sz="2100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Roe</a:t>
            </a:r>
            <a:r>
              <a:rPr lang="en-US" sz="210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VP Head of Early Clinical Development for Cardiovascular, Renal, and Metabolic (CVRM), AstraZeneca, CTTI Team Lead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78" y="3511916"/>
            <a:ext cx="1280731" cy="12807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4652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3316886" y="1635629"/>
            <a:ext cx="860003" cy="1259"/>
          </a:xfrm>
          <a:prstGeom prst="straightConnector1">
            <a:avLst/>
          </a:prstGeom>
          <a:ln>
            <a:prstDash val="dot"/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09366" y="2455955"/>
            <a:ext cx="860003" cy="1259"/>
          </a:xfrm>
          <a:prstGeom prst="straightConnector1">
            <a:avLst/>
          </a:prstGeom>
          <a:ln>
            <a:prstDash val="dot"/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Integrating Clinical Research &amp; Clinical Practice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9" y="1098962"/>
            <a:ext cx="3486049" cy="348604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542660" y="1398494"/>
            <a:ext cx="2493922" cy="3164083"/>
          </a:xfrm>
        </p:spPr>
        <p:txBody>
          <a:bodyPr/>
          <a:lstStyle/>
          <a:p>
            <a:pPr marL="0" indent="0">
              <a:spcAft>
                <a:spcPts val="420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Clinical Research</a:t>
            </a:r>
          </a:p>
          <a:p>
            <a:pPr marL="0" indent="0">
              <a:spcAft>
                <a:spcPts val="420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Clinical Practice</a:t>
            </a:r>
          </a:p>
          <a:p>
            <a:pPr marL="0" indent="0">
              <a:spcAft>
                <a:spcPts val="420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Generalizable &amp; Relevant Evidence</a:t>
            </a:r>
          </a:p>
          <a:p>
            <a:pPr marL="0" indent="0">
              <a:spcAft>
                <a:spcPts val="4200"/>
              </a:spcAft>
              <a:buNone/>
            </a:pP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62" y="3171135"/>
            <a:ext cx="825842" cy="825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83" y="2545145"/>
            <a:ext cx="514350" cy="5143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735542" y="2884925"/>
            <a:ext cx="0" cy="295526"/>
          </a:xfrm>
          <a:prstGeom prst="straightConnector1">
            <a:avLst/>
          </a:prstGeom>
          <a:ln>
            <a:prstDash val="dot"/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 descr="icons-puzzle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0427" y="1113599"/>
            <a:ext cx="914400" cy="914400"/>
          </a:xfrm>
          <a:prstGeom prst="rect">
            <a:avLst/>
          </a:prstGeom>
        </p:spPr>
      </p:pic>
      <p:pic>
        <p:nvPicPr>
          <p:cNvPr id="5" name="Picture 4" descr="icons-puzzle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0427" y="2009374"/>
            <a:ext cx="914400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13951" y="1888488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115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TTI 1">
      <a:dk1>
        <a:srgbClr val="006879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27624</TotalTime>
  <Words>2055</Words>
  <Application>Microsoft Office PowerPoint</Application>
  <PresentationFormat>On-screen Show (16:9)</PresentationFormat>
  <Paragraphs>311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Lucida Grande</vt:lpstr>
      <vt:lpstr>Times New Roman</vt:lpstr>
      <vt:lpstr>Verdana</vt:lpstr>
      <vt:lpstr>Wingdings</vt:lpstr>
      <vt:lpstr>1_Office Theme</vt:lpstr>
      <vt:lpstr>Embedding Clinical Trials into Clinical Practice Recommendations Launch  </vt:lpstr>
      <vt:lpstr>WELCOME</vt:lpstr>
      <vt:lpstr>Agenda</vt:lpstr>
      <vt:lpstr>Clinical Trials Transformation Initiative</vt:lpstr>
      <vt:lpstr>CTTI Recommendations</vt:lpstr>
      <vt:lpstr>PowerPoint Presentation</vt:lpstr>
      <vt:lpstr>Robert M. Califf Commissioner,  U.S. Food &amp; Drug Administration</vt:lpstr>
      <vt:lpstr>Embedding Clinical Trials into Clinical Practice Recommendations &amp; Supporting Resources</vt:lpstr>
      <vt:lpstr>Integrating Clinical Research &amp; Clinical Practice</vt:lpstr>
      <vt:lpstr>PowerPoint Presentation</vt:lpstr>
      <vt:lpstr>Paving the Way for Embedded Trials</vt:lpstr>
      <vt:lpstr>Trial Elements Amenable to Embedding</vt:lpstr>
      <vt:lpstr>Embedding Clinical Trials into Clinical Practice       Project Overview</vt:lpstr>
      <vt:lpstr>CTTI Recommendations</vt:lpstr>
      <vt:lpstr>CTTI Recommendations</vt:lpstr>
      <vt:lpstr>PowerPoint Presentation</vt:lpstr>
      <vt:lpstr>PowerPoint Presentation</vt:lpstr>
      <vt:lpstr>PowerPoint Presentation</vt:lpstr>
      <vt:lpstr>Supporting Resources</vt:lpstr>
      <vt:lpstr>Stakeholder Perspectives</vt:lpstr>
      <vt:lpstr>Q &amp; A </vt:lpstr>
      <vt:lpstr>Next Steps: Dissemination &amp; Implementation</vt:lpstr>
      <vt:lpstr>Download the Recommendations </vt:lpstr>
      <vt:lpstr>Thank You</vt:lpstr>
      <vt:lpstr>THANK YOU Trials in Clinical Practice Project Team</vt:lpstr>
      <vt:lpstr>PowerPoint Presentation</vt:lpstr>
    </vt:vector>
  </TitlesOfParts>
  <Manager/>
  <Company>CTTI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subject>Insert Subject Here</dc:subject>
  <dc:creator>Insert Your Name Here</dc:creator>
  <cp:keywords>Insert Keywords Here</cp:keywords>
  <dc:description/>
  <cp:lastModifiedBy>Lindsay Kehoe</cp:lastModifiedBy>
  <cp:revision>441</cp:revision>
  <dcterms:created xsi:type="dcterms:W3CDTF">2012-08-24T12:48:42Z</dcterms:created>
  <dcterms:modified xsi:type="dcterms:W3CDTF">2022-12-14T20:53:57Z</dcterms:modified>
  <cp:category/>
</cp:coreProperties>
</file>