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4"/>
  </p:notesMasterIdLst>
  <p:handoutMasterIdLst>
    <p:handoutMasterId r:id="rId5"/>
  </p:handoutMasterIdLst>
  <p:sldIdLst>
    <p:sldId id="561" r:id="rId2"/>
    <p:sldId id="560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F194BA1-9094-456A-A015-9D8C88F17A48}" type="datetimeFigureOut">
              <a:rPr lang="en-GB" altLang="en-US"/>
              <a:pPr/>
              <a:t>05/08/2021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47D7953F-C654-49FF-8B8D-BB4C4CC1D22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52A04F32-CF1E-43EA-9261-29364DD298CE}" type="datetimeFigureOut">
              <a:rPr lang="en-GB" altLang="en-US"/>
              <a:pPr/>
              <a:t>05/08/2021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3E406D0-7570-4625-8C65-82929490B4D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ull light interi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3" b="16656"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019550"/>
            <a:ext cx="53832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8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819900"/>
            <a:ext cx="91440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399" y="914400"/>
            <a:ext cx="8403389" cy="881872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000144"/>
            <a:ext cx="8403388" cy="675325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6400" y="2913070"/>
            <a:ext cx="8402638" cy="54133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800" i="1">
                <a:solidFill>
                  <a:srgbClr val="008B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1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72532"/>
            <a:ext cx="8462210" cy="770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3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10" descr="CTTI_Final_abb_JUN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6354763"/>
            <a:ext cx="7350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763" y="62611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3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nnovationCollabo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4" b="7375"/>
          <a:stretch>
            <a:fillRect/>
          </a:stretch>
        </p:blipFill>
        <p:spPr bwMode="auto">
          <a:xfrm>
            <a:off x="0" y="0"/>
            <a:ext cx="9144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8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8" name="Picture 11" descr="CTTI_Final_abb_JUN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6354763"/>
            <a:ext cx="7350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4763" y="62611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555999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182533"/>
            <a:ext cx="8461375" cy="20150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9" descr="CTTI_Final_abb_JUN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6354763"/>
            <a:ext cx="7350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763" y="62611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87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ull light interi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3" b="16656"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63" y="62611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8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8BA2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697163"/>
            <a:ext cx="4521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/>
          <p:cNvSpPr txBox="1">
            <a:spLocks/>
          </p:cNvSpPr>
          <p:nvPr/>
        </p:nvSpPr>
        <p:spPr>
          <a:xfrm>
            <a:off x="406400" y="6483350"/>
            <a:ext cx="1943100" cy="4524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i="0" cap="all">
                <a:solidFill>
                  <a:schemeClr val="tx1"/>
                </a:solidFill>
              </a:rPr>
              <a:t>Connect with CTTI</a:t>
            </a: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2844800" y="6457950"/>
            <a:ext cx="3454400" cy="4524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i="0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1" i="0" spc="100" dirty="0">
              <a:solidFill>
                <a:schemeClr val="accent1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71463" y="857250"/>
            <a:ext cx="8051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600" smtClean="0">
                <a:solidFill>
                  <a:srgbClr val="58595B"/>
                </a:solidFill>
              </a:rPr>
              <a:t>Thank you.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763" y="62611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8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8BA2"/>
              </a:solidFill>
            </a:endParaRPr>
          </a:p>
        </p:txBody>
      </p:sp>
      <p:pic>
        <p:nvPicPr>
          <p:cNvPr id="14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697163"/>
            <a:ext cx="4521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7"/>
          <p:cNvSpPr txBox="1">
            <a:spLocks/>
          </p:cNvSpPr>
          <p:nvPr/>
        </p:nvSpPr>
        <p:spPr>
          <a:xfrm>
            <a:off x="406400" y="6483350"/>
            <a:ext cx="1943100" cy="4524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i="0" cap="all">
                <a:solidFill>
                  <a:schemeClr val="tx1"/>
                </a:solidFill>
              </a:rPr>
              <a:t>Connect with CTTI</a:t>
            </a:r>
          </a:p>
        </p:txBody>
      </p:sp>
      <p:sp>
        <p:nvSpPr>
          <p:cNvPr id="17" name="Subtitle 7"/>
          <p:cNvSpPr txBox="1">
            <a:spLocks/>
          </p:cNvSpPr>
          <p:nvPr/>
        </p:nvSpPr>
        <p:spPr>
          <a:xfrm>
            <a:off x="2844800" y="6457950"/>
            <a:ext cx="3454400" cy="4524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i="0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i="0" spc="100" dirty="0">
              <a:solidFill>
                <a:schemeClr val="accent1"/>
              </a:solidFill>
            </a:endParaRP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271463" y="857250"/>
            <a:ext cx="8051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600" smtClean="0">
                <a:solidFill>
                  <a:srgbClr val="58595B"/>
                </a:solidFill>
              </a:rPr>
              <a:t>Thank you.</a:t>
            </a:r>
          </a:p>
        </p:txBody>
      </p:sp>
      <p:pic>
        <p:nvPicPr>
          <p:cNvPr id="19" name="Picture 25" descr="linked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631666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631666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 descr="face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631666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 descr="vim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631666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11400" y="4686300"/>
            <a:ext cx="4521200" cy="14097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4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full light interi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3" b="16656"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28" name="Rectangle 1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47663" y="355600"/>
            <a:ext cx="84613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663" y="1452563"/>
            <a:ext cx="84613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1" name="Picture 3" descr="CTTI_Final_abb_JUN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6354763"/>
            <a:ext cx="7350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>
            <a:off x="4763" y="62611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1" r:id="rId2"/>
    <p:sldLayoutId id="2147483975" r:id="rId3"/>
    <p:sldLayoutId id="2147483972" r:id="rId4"/>
    <p:sldLayoutId id="2147483973" r:id="rId5"/>
    <p:sldLayoutId id="2147483976" r:id="rId6"/>
    <p:sldLayoutId id="2147483977" r:id="rId7"/>
    <p:sldLayoutId id="2147483978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004E5B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004E5B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7013" indent="-227013" algn="l" defTabSz="457200" rtl="0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30000"/>
        <a:buBlip>
          <a:blip r:embed="rId12"/>
        </a:buBlip>
        <a:defRPr sz="2400" kern="1200">
          <a:solidFill>
            <a:srgbClr val="58595B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223838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rgbClr val="58595B"/>
          </a:solidFill>
          <a:latin typeface="+mn-lt"/>
          <a:ea typeface="MS PGothic" panose="020B0600070205080204" pitchFamily="34" charset="-128"/>
          <a:cs typeface="+mn-cs"/>
        </a:defRPr>
      </a:lvl2pPr>
      <a:lvl3pPr marL="1082675" indent="-234950" algn="l" defTabSz="457200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58595B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58595B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Workshop 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7663" y="1452563"/>
          <a:ext cx="8461375" cy="2861608"/>
        </p:xfrm>
        <a:graphic>
          <a:graphicData uri="http://schemas.openxmlformats.org/drawingml/2006/table">
            <a:tbl>
              <a:tblPr/>
              <a:tblGrid>
                <a:gridCol w="1997075">
                  <a:extLst>
                    <a:ext uri="{9D8B030D-6E8A-4147-A177-3AD203B41FA5}">
                      <a16:colId xmlns:a16="http://schemas.microsoft.com/office/drawing/2014/main" val="517636065"/>
                    </a:ext>
                  </a:extLst>
                </a:gridCol>
                <a:gridCol w="4937125">
                  <a:extLst>
                    <a:ext uri="{9D8B030D-6E8A-4147-A177-3AD203B41FA5}">
                      <a16:colId xmlns:a16="http://schemas.microsoft.com/office/drawing/2014/main" val="2478185660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199135096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52900"/>
                  </a:ext>
                </a:extLst>
              </a:tr>
              <a:tr h="427038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[15 minutes]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WELCOME AND INTRODUCTIONS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		         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All 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09754"/>
                  </a:ext>
                </a:extLst>
              </a:tr>
              <a:tr h="928688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[45 minutes]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CLINICAL QBD RATIONALE AND PRINCIPLES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Review the key drivers for quality in clinical trials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Discuss the CTTI Quality by Design Project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Review the regulatory perspective on methods to build quality into trial design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Facilitator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389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[45  minutes]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PRINCIPLES DOCUMENT REVIEW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Facilitator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45281"/>
                  </a:ext>
                </a:extLst>
              </a:tr>
              <a:tr h="762000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[30 minutes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REAL-LIFE WORLD EXAMPLE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Review examples of clinical trials that have incorporated risk-based QbD approaches Discuss the advantages and the challenges of adopting this approach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Facilitator</a:t>
                      </a:r>
                    </a:p>
                  </a:txBody>
                  <a:tcPr marL="89558" marR="8955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95382"/>
                  </a:ext>
                </a:extLst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6084888" y="188913"/>
            <a:ext cx="3382962" cy="1096962"/>
          </a:xfrm>
          <a:prstGeom prst="wedgeRectCallout">
            <a:avLst>
              <a:gd name="adj1" fmla="val -60995"/>
              <a:gd name="adj2" fmla="val 48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Proposed Agenda for a daylong Workshop.  May be split across multiple days depending on attendee availability.  Include sufficient time in each Session for Q&amp;A / group discussion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964613" y="1700213"/>
            <a:ext cx="2482850" cy="649287"/>
          </a:xfrm>
          <a:prstGeom prst="wedgeRectCallout">
            <a:avLst>
              <a:gd name="adj1" fmla="val -135103"/>
              <a:gd name="adj2" fmla="val 19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Have attendees introduce themselves and their role / function within the company.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Workshop 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7663" y="1125538"/>
          <a:ext cx="8461375" cy="50101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270080103"/>
                    </a:ext>
                  </a:extLst>
                </a:gridCol>
                <a:gridCol w="5994400">
                  <a:extLst>
                    <a:ext uri="{9D8B030D-6E8A-4147-A177-3AD203B41FA5}">
                      <a16:colId xmlns:a16="http://schemas.microsoft.com/office/drawing/2014/main" val="437727749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156491603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8635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[60 minutes]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BUILDING QUALITY IN TO A CLINICAL TRIAL - CASE STUDY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BREAKOUT SESSION 1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Working in groups, participants will apply the Quality by Design principles to the hypothetical protocol outline, taking into account the concerns of key stakeholders Each group will select the top 5 factors that are critical to the success and quality of the trial and describe why they are important.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Individual groups / Breakout Session Facilitators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5867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[Plan for 15 minutes per group]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BREAKOUT SESSION 1 – GROUP REPORT 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Workgroup feedback:</a:t>
                      </a: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Present and discuss the approach to identifying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critical to quality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”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parameters taken by each workgroup (15 minutes each)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Group Spokespeople / Facilitator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5084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[60 minutes]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BREAKOUT SESSION 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Select one critical to quality parameter identified  in the previous breakout session and address the following: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What are the risks related to this critical to quality parameter?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What proactive steps can be taken to avoid problems?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What ongoing checks can be performed to detect problems?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What type of error will trigger corrective actions?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How will lessons learned be captured and communicated? 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Individual groups / Breakout Session Facilitators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44618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[Plan for 15 minutes per group]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BREAKOUT SESSION 2 – GROUP REPORT OUT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Present and discuss the approach to identifying  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critical to quality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”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parameters taken by each workgroup (15 minutes each)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Group Spokespeople / Facilitator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537398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30 minutes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IMPLEMENTATION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Review CTTI toolkit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Discuss any barriers to widespread adoption of the QbD approach within [] and identify actions to address these barriers.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87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Facilitator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3561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15 minutes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NEXT STEPS AND CLOSING REMARKS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5000"/>
                        </a:lnSpc>
                        <a:spcBef>
                          <a:spcPts val="1400"/>
                        </a:spcBef>
                        <a:buSzPct val="13000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95000"/>
                        </a:lnSpc>
                        <a:spcBef>
                          <a:spcPts val="5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7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Facilitator</a:t>
                      </a:r>
                    </a:p>
                  </a:txBody>
                  <a:tcPr marL="89558" marR="895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68039"/>
                  </a:ext>
                </a:extLst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6659563" y="26988"/>
            <a:ext cx="2736850" cy="1169987"/>
          </a:xfrm>
          <a:prstGeom prst="wedgeRectCallout">
            <a:avLst>
              <a:gd name="adj1" fmla="val -60995"/>
              <a:gd name="adj2" fmla="val 48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Proposed Agenda for a daylong Workshop.  May be split across multiple days depending on attendee availability.  Include sufficient time in each Session for Q&amp;A / group discussion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444</Words>
  <Application>Microsoft Office PowerPoint</Application>
  <PresentationFormat>On-screen Show (4:3)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Candara</vt:lpstr>
      <vt:lpstr>MS PGothic</vt:lpstr>
      <vt:lpstr>Arial</vt:lpstr>
      <vt:lpstr>Wingdings</vt:lpstr>
      <vt:lpstr>Calibri</vt:lpstr>
      <vt:lpstr>ヒラギノ角ゴ Pro W3</vt:lpstr>
      <vt:lpstr>Default Theme</vt:lpstr>
      <vt:lpstr>Workshop Agenda</vt:lpstr>
      <vt:lpstr>Workshop Agenda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key drivers for quality?</dc:title>
  <dc:creator>Martin Landray</dc:creator>
  <cp:lastModifiedBy>Kristi Geercken</cp:lastModifiedBy>
  <cp:revision>153</cp:revision>
  <dcterms:created xsi:type="dcterms:W3CDTF">2012-09-19T20:04:24Z</dcterms:created>
  <dcterms:modified xsi:type="dcterms:W3CDTF">2021-08-05T20:46:15Z</dcterms:modified>
</cp:coreProperties>
</file>