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7" r:id="rId2"/>
  </p:sldMasterIdLst>
  <p:notesMasterIdLst>
    <p:notesMasterId r:id="rId46"/>
  </p:notesMasterIdLst>
  <p:sldIdLst>
    <p:sldId id="287" r:id="rId3"/>
    <p:sldId id="284" r:id="rId4"/>
    <p:sldId id="288" r:id="rId5"/>
    <p:sldId id="289" r:id="rId6"/>
    <p:sldId id="290" r:id="rId7"/>
    <p:sldId id="291" r:id="rId8"/>
    <p:sldId id="292" r:id="rId9"/>
    <p:sldId id="293" r:id="rId10"/>
    <p:sldId id="294" r:id="rId11"/>
    <p:sldId id="295" r:id="rId12"/>
    <p:sldId id="286"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28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D61"/>
    <a:srgbClr val="00AEEF"/>
    <a:srgbClr val="71C0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4" autoAdjust="0"/>
    <p:restoredTop sz="95441" autoAdjust="0"/>
  </p:normalViewPr>
  <p:slideViewPr>
    <p:cSldViewPr snapToGrid="0" snapToObjects="1">
      <p:cViewPr varScale="1">
        <p:scale>
          <a:sx n="69" d="100"/>
          <a:sy n="69" d="100"/>
        </p:scale>
        <p:origin x="1656" y="66"/>
      </p:cViewPr>
      <p:guideLst>
        <p:guide orient="horz" pos="2160"/>
        <p:guide pos="2880"/>
      </p:guideLst>
    </p:cSldViewPr>
  </p:slideViewPr>
  <p:outlineViewPr>
    <p:cViewPr>
      <p:scale>
        <a:sx n="33" d="100"/>
        <a:sy n="33" d="100"/>
      </p:scale>
      <p:origin x="0" y="-2986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725E3-BE95-D043-96E1-65836872E871}" type="doc">
      <dgm:prSet loTypeId="urn:microsoft.com/office/officeart/2005/8/layout/process2" loCatId="" qsTypeId="urn:microsoft.com/office/officeart/2005/8/quickstyle/simple2" qsCatId="simple" csTypeId="urn:microsoft.com/office/officeart/2005/8/colors/accent1_2" csCatId="accent1" phldr="1"/>
      <dgm:spPr/>
      <dgm:t>
        <a:bodyPr/>
        <a:lstStyle/>
        <a:p>
          <a:endParaRPr lang="en-US"/>
        </a:p>
      </dgm:t>
    </dgm:pt>
    <dgm:pt modelId="{3364C35B-FE96-D24C-BA5F-2BFA549B0060}">
      <dgm:prSet phldrT="[Text]"/>
      <dgm:spPr/>
      <dgm:t>
        <a:bodyPr/>
        <a:lstStyle/>
        <a:p>
          <a:r>
            <a:rPr lang="en-US" dirty="0"/>
            <a:t>Regulators &amp; IRB know that COVID-19 will necessitate changes to almost all clinical research</a:t>
          </a:r>
        </a:p>
      </dgm:t>
      <dgm:extLst>
        <a:ext uri="{E40237B7-FDA0-4F09-8148-C483321AD2D9}">
          <dgm14:cNvPr xmlns:dgm14="http://schemas.microsoft.com/office/drawing/2010/diagram" id="0" name="" descr="Regulators &amp; IRB view on Sites and sponsors " title="Bottom Line= Documentation "/>
        </a:ext>
      </dgm:extLst>
    </dgm:pt>
    <dgm:pt modelId="{C5C315A3-25AA-5540-A50D-6A68EE3282D4}" type="parTrans" cxnId="{B8D64940-8C97-434B-9937-5AE611B727E0}">
      <dgm:prSet/>
      <dgm:spPr/>
      <dgm:t>
        <a:bodyPr/>
        <a:lstStyle/>
        <a:p>
          <a:endParaRPr lang="en-US"/>
        </a:p>
      </dgm:t>
    </dgm:pt>
    <dgm:pt modelId="{B66B9929-7DBD-5A42-95C0-775EAF91F7F6}" type="sibTrans" cxnId="{B8D64940-8C97-434B-9937-5AE611B727E0}">
      <dgm:prSet/>
      <dgm:spPr>
        <a:solidFill>
          <a:schemeClr val="bg1">
            <a:lumMod val="85000"/>
          </a:schemeClr>
        </a:solidFill>
      </dgm:spPr>
      <dgm:t>
        <a:bodyPr/>
        <a:lstStyle/>
        <a:p>
          <a:endParaRPr lang="en-US"/>
        </a:p>
      </dgm:t>
    </dgm:pt>
    <dgm:pt modelId="{CCBF3BAD-8380-8C40-94F6-B432ED60795E}">
      <dgm:prSet/>
      <dgm:spPr/>
      <dgm:t>
        <a:bodyPr/>
        <a:lstStyle/>
        <a:p>
          <a:r>
            <a:rPr lang="en-US" dirty="0"/>
            <a:t>Sites &amp; sponsors should create clear documentation of all actions taken to manage ongoing research.</a:t>
          </a:r>
        </a:p>
      </dgm:t>
    </dgm:pt>
    <dgm:pt modelId="{E4E3EB70-8398-4D49-B759-E8F069456372}" type="parTrans" cxnId="{BA3763F1-14EB-5A43-9B1D-57493DFB3E5B}">
      <dgm:prSet/>
      <dgm:spPr/>
      <dgm:t>
        <a:bodyPr/>
        <a:lstStyle/>
        <a:p>
          <a:endParaRPr lang="en-US"/>
        </a:p>
      </dgm:t>
    </dgm:pt>
    <dgm:pt modelId="{3B0F3936-9824-7A48-A372-14E4DF9CBEAF}" type="sibTrans" cxnId="{BA3763F1-14EB-5A43-9B1D-57493DFB3E5B}">
      <dgm:prSet/>
      <dgm:spPr/>
      <dgm:t>
        <a:bodyPr/>
        <a:lstStyle/>
        <a:p>
          <a:endParaRPr lang="en-US"/>
        </a:p>
      </dgm:t>
    </dgm:pt>
    <dgm:pt modelId="{446F6667-CD90-BB4F-A7D5-B73015FF4CA4}" type="pres">
      <dgm:prSet presAssocID="{500725E3-BE95-D043-96E1-65836872E871}" presName="linearFlow" presStyleCnt="0">
        <dgm:presLayoutVars>
          <dgm:resizeHandles val="exact"/>
        </dgm:presLayoutVars>
      </dgm:prSet>
      <dgm:spPr/>
      <dgm:t>
        <a:bodyPr/>
        <a:lstStyle/>
        <a:p>
          <a:endParaRPr lang="en-US"/>
        </a:p>
      </dgm:t>
    </dgm:pt>
    <dgm:pt modelId="{92B25473-29D7-5F45-A8FD-8103C9E3B93D}" type="pres">
      <dgm:prSet presAssocID="{3364C35B-FE96-D24C-BA5F-2BFA549B0060}" presName="node" presStyleLbl="node1" presStyleIdx="0" presStyleCnt="2" custScaleX="184541">
        <dgm:presLayoutVars>
          <dgm:bulletEnabled val="1"/>
        </dgm:presLayoutVars>
      </dgm:prSet>
      <dgm:spPr/>
      <dgm:t>
        <a:bodyPr/>
        <a:lstStyle/>
        <a:p>
          <a:endParaRPr lang="en-US"/>
        </a:p>
      </dgm:t>
    </dgm:pt>
    <dgm:pt modelId="{6FF88C40-E798-E440-AEA5-2A979F4EAFCF}" type="pres">
      <dgm:prSet presAssocID="{B66B9929-7DBD-5A42-95C0-775EAF91F7F6}" presName="sibTrans" presStyleLbl="sibTrans2D1" presStyleIdx="0" presStyleCnt="1"/>
      <dgm:spPr/>
      <dgm:t>
        <a:bodyPr/>
        <a:lstStyle/>
        <a:p>
          <a:endParaRPr lang="en-US"/>
        </a:p>
      </dgm:t>
    </dgm:pt>
    <dgm:pt modelId="{9ADBA940-5A38-3C4A-8EA2-1733860DC408}" type="pres">
      <dgm:prSet presAssocID="{B66B9929-7DBD-5A42-95C0-775EAF91F7F6}" presName="connectorText" presStyleLbl="sibTrans2D1" presStyleIdx="0" presStyleCnt="1"/>
      <dgm:spPr/>
      <dgm:t>
        <a:bodyPr/>
        <a:lstStyle/>
        <a:p>
          <a:endParaRPr lang="en-US"/>
        </a:p>
      </dgm:t>
    </dgm:pt>
    <dgm:pt modelId="{46E59A7F-1731-FD40-9F3C-C5F72CB28C51}" type="pres">
      <dgm:prSet presAssocID="{CCBF3BAD-8380-8C40-94F6-B432ED60795E}" presName="node" presStyleLbl="node1" presStyleIdx="1" presStyleCnt="2" custScaleX="184541">
        <dgm:presLayoutVars>
          <dgm:bulletEnabled val="1"/>
        </dgm:presLayoutVars>
      </dgm:prSet>
      <dgm:spPr/>
      <dgm:t>
        <a:bodyPr/>
        <a:lstStyle/>
        <a:p>
          <a:endParaRPr lang="en-US"/>
        </a:p>
      </dgm:t>
    </dgm:pt>
  </dgm:ptLst>
  <dgm:cxnLst>
    <dgm:cxn modelId="{B8D64940-8C97-434B-9937-5AE611B727E0}" srcId="{500725E3-BE95-D043-96E1-65836872E871}" destId="{3364C35B-FE96-D24C-BA5F-2BFA549B0060}" srcOrd="0" destOrd="0" parTransId="{C5C315A3-25AA-5540-A50D-6A68EE3282D4}" sibTransId="{B66B9929-7DBD-5A42-95C0-775EAF91F7F6}"/>
    <dgm:cxn modelId="{4A675074-055E-8445-88CC-2E330C8BC559}" type="presOf" srcId="{B66B9929-7DBD-5A42-95C0-775EAF91F7F6}" destId="{6FF88C40-E798-E440-AEA5-2A979F4EAFCF}" srcOrd="0" destOrd="0" presId="urn:microsoft.com/office/officeart/2005/8/layout/process2"/>
    <dgm:cxn modelId="{290819EF-74F4-BB46-BAD3-4B06A91AF454}" type="presOf" srcId="{3364C35B-FE96-D24C-BA5F-2BFA549B0060}" destId="{92B25473-29D7-5F45-A8FD-8103C9E3B93D}" srcOrd="0" destOrd="0" presId="urn:microsoft.com/office/officeart/2005/8/layout/process2"/>
    <dgm:cxn modelId="{B14337AF-EC47-3C46-801E-AE656F388578}" type="presOf" srcId="{B66B9929-7DBD-5A42-95C0-775EAF91F7F6}" destId="{9ADBA940-5A38-3C4A-8EA2-1733860DC408}" srcOrd="1" destOrd="0" presId="urn:microsoft.com/office/officeart/2005/8/layout/process2"/>
    <dgm:cxn modelId="{A773A23B-D7AB-2741-9C8A-437D1AC66B17}" type="presOf" srcId="{CCBF3BAD-8380-8C40-94F6-B432ED60795E}" destId="{46E59A7F-1731-FD40-9F3C-C5F72CB28C51}" srcOrd="0" destOrd="0" presId="urn:microsoft.com/office/officeart/2005/8/layout/process2"/>
    <dgm:cxn modelId="{C954CC4D-AF9D-0A41-ABE3-6D11EE673F09}" type="presOf" srcId="{500725E3-BE95-D043-96E1-65836872E871}" destId="{446F6667-CD90-BB4F-A7D5-B73015FF4CA4}" srcOrd="0" destOrd="0" presId="urn:microsoft.com/office/officeart/2005/8/layout/process2"/>
    <dgm:cxn modelId="{BA3763F1-14EB-5A43-9B1D-57493DFB3E5B}" srcId="{500725E3-BE95-D043-96E1-65836872E871}" destId="{CCBF3BAD-8380-8C40-94F6-B432ED60795E}" srcOrd="1" destOrd="0" parTransId="{E4E3EB70-8398-4D49-B759-E8F069456372}" sibTransId="{3B0F3936-9824-7A48-A372-14E4DF9CBEAF}"/>
    <dgm:cxn modelId="{9E23DCF7-63DE-D648-B51A-971C56A310A6}" type="presParOf" srcId="{446F6667-CD90-BB4F-A7D5-B73015FF4CA4}" destId="{92B25473-29D7-5F45-A8FD-8103C9E3B93D}" srcOrd="0" destOrd="0" presId="urn:microsoft.com/office/officeart/2005/8/layout/process2"/>
    <dgm:cxn modelId="{019AFC42-5CC4-7F43-B15F-1661C7D47C2E}" type="presParOf" srcId="{446F6667-CD90-BB4F-A7D5-B73015FF4CA4}" destId="{6FF88C40-E798-E440-AEA5-2A979F4EAFCF}" srcOrd="1" destOrd="0" presId="urn:microsoft.com/office/officeart/2005/8/layout/process2"/>
    <dgm:cxn modelId="{543F3194-3B3C-9642-86ED-39F419B1889E}" type="presParOf" srcId="{6FF88C40-E798-E440-AEA5-2A979F4EAFCF}" destId="{9ADBA940-5A38-3C4A-8EA2-1733860DC408}" srcOrd="0" destOrd="0" presId="urn:microsoft.com/office/officeart/2005/8/layout/process2"/>
    <dgm:cxn modelId="{B034BAC8-9BCF-4648-A176-300862093A12}" type="presParOf" srcId="{446F6667-CD90-BB4F-A7D5-B73015FF4CA4}" destId="{46E59A7F-1731-FD40-9F3C-C5F72CB28C51}"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25473-29D7-5F45-A8FD-8103C9E3B93D}">
      <dsp:nvSpPr>
        <dsp:cNvPr id="0" name=""/>
        <dsp:cNvSpPr/>
      </dsp:nvSpPr>
      <dsp:spPr>
        <a:xfrm>
          <a:off x="1236569" y="550"/>
          <a:ext cx="5989071" cy="180299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Regulators &amp; IRB know that COVID-19 will necessitate changes to almost all clinical research</a:t>
          </a:r>
        </a:p>
      </dsp:txBody>
      <dsp:txXfrm>
        <a:off x="1289377" y="53358"/>
        <a:ext cx="5883455" cy="1697377"/>
      </dsp:txXfrm>
    </dsp:sp>
    <dsp:sp modelId="{6FF88C40-E798-E440-AEA5-2A979F4EAFCF}">
      <dsp:nvSpPr>
        <dsp:cNvPr id="0" name=""/>
        <dsp:cNvSpPr/>
      </dsp:nvSpPr>
      <dsp:spPr>
        <a:xfrm rot="5400000">
          <a:off x="3893043" y="1848618"/>
          <a:ext cx="676122" cy="811346"/>
        </a:xfrm>
        <a:prstGeom prst="rightArrow">
          <a:avLst>
            <a:gd name="adj1" fmla="val 60000"/>
            <a:gd name="adj2" fmla="val 50000"/>
          </a:avLst>
        </a:prstGeom>
        <a:solidFill>
          <a:schemeClr val="bg1">
            <a:lumMod val="8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3987701" y="1916230"/>
        <a:ext cx="486808" cy="473285"/>
      </dsp:txXfrm>
    </dsp:sp>
    <dsp:sp modelId="{46E59A7F-1731-FD40-9F3C-C5F72CB28C51}">
      <dsp:nvSpPr>
        <dsp:cNvPr id="0" name=""/>
        <dsp:cNvSpPr/>
      </dsp:nvSpPr>
      <dsp:spPr>
        <a:xfrm>
          <a:off x="1236569" y="2705040"/>
          <a:ext cx="5989071" cy="180299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Sites &amp; sponsors should create clear documentation of all actions taken to manage ongoing research.</a:t>
          </a:r>
        </a:p>
      </dsp:txBody>
      <dsp:txXfrm>
        <a:off x="1289377" y="2757848"/>
        <a:ext cx="5883455" cy="16973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C6BA4-6F62-0142-A058-244A6439A3A3}" type="datetimeFigureOut">
              <a:rPr lang="en-US" smtClean="0"/>
              <a:pPr/>
              <a:t>8/9/2021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7E7B2C-7CF5-B246-A93D-EE643629E7CD}" type="slidenum">
              <a:rPr lang="en-US" smtClean="0"/>
              <a:pPr/>
              <a:t>‹#›</a:t>
            </a:fld>
            <a:endParaRPr lang="en-US"/>
          </a:p>
        </p:txBody>
      </p:sp>
    </p:spTree>
    <p:extLst>
      <p:ext uri="{BB962C8B-B14F-4D97-AF65-F5344CB8AC3E}">
        <p14:creationId xmlns:p14="http://schemas.microsoft.com/office/powerpoint/2010/main" val="5921982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If your presentation is being recorded, this will be the beginning of the recording, so make it a clean introduction.</a:t>
            </a:r>
          </a:p>
          <a:p>
            <a:r>
              <a:rPr lang="en-US" dirty="0" smtClean="0"/>
              <a:t>EXAMPLE:</a:t>
            </a:r>
          </a:p>
          <a:p>
            <a:r>
              <a:rPr lang="en-US" sz="1200" kern="1200" dirty="0" smtClean="0">
                <a:solidFill>
                  <a:schemeClr val="tx1"/>
                </a:solidFill>
                <a:effectLst/>
                <a:latin typeface="+mn-lt"/>
                <a:ea typeface="+mn-ea"/>
                <a:cs typeface="+mn-cs"/>
              </a:rPr>
              <a:t>Welcome everyone! My name is [insert introducer’s name/title] and it is my pleasure to introduce [insert presentation name].</a:t>
            </a:r>
          </a:p>
          <a:p>
            <a:r>
              <a:rPr lang="en-US" sz="1200" kern="1200" dirty="0" smtClean="0">
                <a:solidFill>
                  <a:schemeClr val="tx1"/>
                </a:solidFill>
                <a:effectLst/>
                <a:latin typeface="+mn-lt"/>
                <a:ea typeface="+mn-ea"/>
                <a:cs typeface="+mn-cs"/>
              </a:rPr>
              <a:t>Today’s presentation is hosted by the Clinical Trials Transformation Initiative, and the speakers today include [insert speaker(s) name/title]</a:t>
            </a:r>
          </a:p>
          <a:p>
            <a:r>
              <a:rPr lang="en-US" sz="1200" kern="1200" dirty="0" smtClean="0">
                <a:solidFill>
                  <a:schemeClr val="tx1"/>
                </a:solidFill>
                <a:effectLst/>
                <a:latin typeface="+mn-lt"/>
                <a:ea typeface="+mn-ea"/>
                <a:cs typeface="+mn-cs"/>
              </a:rPr>
              <a:t>[Insert prepared speaker(s) bios.]</a:t>
            </a:r>
          </a:p>
        </p:txBody>
      </p:sp>
      <p:sp>
        <p:nvSpPr>
          <p:cNvPr id="4" name="Slide Number Placeholder 3"/>
          <p:cNvSpPr>
            <a:spLocks noGrp="1"/>
          </p:cNvSpPr>
          <p:nvPr>
            <p:ph type="sldNum" sz="quarter" idx="10"/>
          </p:nvPr>
        </p:nvSpPr>
        <p:spPr/>
        <p:txBody>
          <a:bodyPr/>
          <a:lstStyle/>
          <a:p>
            <a:fld id="{F57E7B2C-7CF5-B246-A93D-EE643629E7CD}" type="slidenum">
              <a:rPr lang="en-US" smtClean="0"/>
              <a:pPr/>
              <a:t>2</a:t>
            </a:fld>
            <a:endParaRPr lang="en-US"/>
          </a:p>
        </p:txBody>
      </p:sp>
    </p:spTree>
    <p:extLst>
      <p:ext uri="{BB962C8B-B14F-4D97-AF65-F5344CB8AC3E}">
        <p14:creationId xmlns:p14="http://schemas.microsoft.com/office/powerpoint/2010/main" val="2285966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E7B2C-7CF5-B246-A93D-EE643629E7CD}" type="slidenum">
              <a:rPr lang="en-US" smtClean="0"/>
              <a:pPr/>
              <a:t>18</a:t>
            </a:fld>
            <a:endParaRPr lang="en-US"/>
          </a:p>
        </p:txBody>
      </p:sp>
    </p:spTree>
    <p:extLst>
      <p:ext uri="{BB962C8B-B14F-4D97-AF65-F5344CB8AC3E}">
        <p14:creationId xmlns:p14="http://schemas.microsoft.com/office/powerpoint/2010/main" val="389843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E7B2C-7CF5-B246-A93D-EE643629E7CD}" type="slidenum">
              <a:rPr lang="en-US" smtClean="0"/>
              <a:pPr/>
              <a:t>19</a:t>
            </a:fld>
            <a:endParaRPr lang="en-US"/>
          </a:p>
        </p:txBody>
      </p:sp>
    </p:spTree>
    <p:extLst>
      <p:ext uri="{BB962C8B-B14F-4D97-AF65-F5344CB8AC3E}">
        <p14:creationId xmlns:p14="http://schemas.microsoft.com/office/powerpoint/2010/main" val="3019169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57E7B2C-7CF5-B246-A93D-EE643629E7CD}" type="slidenum">
              <a:rPr lang="en-US" smtClean="0"/>
              <a:pPr/>
              <a:t>20</a:t>
            </a:fld>
            <a:endParaRPr lang="en-US"/>
          </a:p>
        </p:txBody>
      </p:sp>
    </p:spTree>
    <p:extLst>
      <p:ext uri="{BB962C8B-B14F-4D97-AF65-F5344CB8AC3E}">
        <p14:creationId xmlns:p14="http://schemas.microsoft.com/office/powerpoint/2010/main" val="2721801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E7B2C-7CF5-B246-A93D-EE643629E7CD}" type="slidenum">
              <a:rPr lang="en-US" smtClean="0"/>
              <a:pPr/>
              <a:t>22</a:t>
            </a:fld>
            <a:endParaRPr lang="en-US"/>
          </a:p>
        </p:txBody>
      </p:sp>
    </p:spTree>
    <p:extLst>
      <p:ext uri="{BB962C8B-B14F-4D97-AF65-F5344CB8AC3E}">
        <p14:creationId xmlns:p14="http://schemas.microsoft.com/office/powerpoint/2010/main" val="2182685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E7B2C-7CF5-B246-A93D-EE643629E7CD}" type="slidenum">
              <a:rPr lang="en-US" smtClean="0"/>
              <a:pPr/>
              <a:t>24</a:t>
            </a:fld>
            <a:endParaRPr lang="en-US"/>
          </a:p>
        </p:txBody>
      </p:sp>
    </p:spTree>
    <p:extLst>
      <p:ext uri="{BB962C8B-B14F-4D97-AF65-F5344CB8AC3E}">
        <p14:creationId xmlns:p14="http://schemas.microsoft.com/office/powerpoint/2010/main" val="3783204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E7B2C-7CF5-B246-A93D-EE643629E7CD}" type="slidenum">
              <a:rPr lang="en-US" smtClean="0"/>
              <a:pPr/>
              <a:t>27</a:t>
            </a:fld>
            <a:endParaRPr lang="en-US"/>
          </a:p>
        </p:txBody>
      </p:sp>
    </p:spTree>
    <p:extLst>
      <p:ext uri="{BB962C8B-B14F-4D97-AF65-F5344CB8AC3E}">
        <p14:creationId xmlns:p14="http://schemas.microsoft.com/office/powerpoint/2010/main" val="526247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E7B2C-7CF5-B246-A93D-EE643629E7CD}" type="slidenum">
              <a:rPr lang="en-US" smtClean="0"/>
              <a:pPr/>
              <a:t>28</a:t>
            </a:fld>
            <a:endParaRPr lang="en-US"/>
          </a:p>
        </p:txBody>
      </p:sp>
    </p:spTree>
    <p:extLst>
      <p:ext uri="{BB962C8B-B14F-4D97-AF65-F5344CB8AC3E}">
        <p14:creationId xmlns:p14="http://schemas.microsoft.com/office/powerpoint/2010/main" val="4145895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E7B2C-7CF5-B246-A93D-EE643629E7CD}" type="slidenum">
              <a:rPr lang="en-US" smtClean="0"/>
              <a:pPr/>
              <a:t>30</a:t>
            </a:fld>
            <a:endParaRPr lang="en-US"/>
          </a:p>
        </p:txBody>
      </p:sp>
    </p:spTree>
    <p:extLst>
      <p:ext uri="{BB962C8B-B14F-4D97-AF65-F5344CB8AC3E}">
        <p14:creationId xmlns:p14="http://schemas.microsoft.com/office/powerpoint/2010/main" val="2303624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E7B2C-7CF5-B246-A93D-EE643629E7CD}" type="slidenum">
              <a:rPr lang="en-US" smtClean="0"/>
              <a:pPr/>
              <a:t>31</a:t>
            </a:fld>
            <a:endParaRPr lang="en-US"/>
          </a:p>
        </p:txBody>
      </p:sp>
    </p:spTree>
    <p:extLst>
      <p:ext uri="{BB962C8B-B14F-4D97-AF65-F5344CB8AC3E}">
        <p14:creationId xmlns:p14="http://schemas.microsoft.com/office/powerpoint/2010/main" val="1451530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E7B2C-7CF5-B246-A93D-EE643629E7CD}" type="slidenum">
              <a:rPr lang="en-US" smtClean="0"/>
              <a:pPr/>
              <a:t>32</a:t>
            </a:fld>
            <a:endParaRPr lang="en-US"/>
          </a:p>
        </p:txBody>
      </p:sp>
    </p:spTree>
    <p:extLst>
      <p:ext uri="{BB962C8B-B14F-4D97-AF65-F5344CB8AC3E}">
        <p14:creationId xmlns:p14="http://schemas.microsoft.com/office/powerpoint/2010/main" val="144458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E7B2C-7CF5-B246-A93D-EE643629E7CD}" type="slidenum">
              <a:rPr lang="en-US" smtClean="0"/>
              <a:pPr/>
              <a:t>3</a:t>
            </a:fld>
            <a:endParaRPr lang="en-US"/>
          </a:p>
        </p:txBody>
      </p:sp>
    </p:spTree>
    <p:extLst>
      <p:ext uri="{BB962C8B-B14F-4D97-AF65-F5344CB8AC3E}">
        <p14:creationId xmlns:p14="http://schemas.microsoft.com/office/powerpoint/2010/main" val="4053008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E7B2C-7CF5-B246-A93D-EE643629E7CD}" type="slidenum">
              <a:rPr lang="en-US" smtClean="0"/>
              <a:pPr/>
              <a:t>33</a:t>
            </a:fld>
            <a:endParaRPr lang="en-US"/>
          </a:p>
        </p:txBody>
      </p:sp>
    </p:spTree>
    <p:extLst>
      <p:ext uri="{BB962C8B-B14F-4D97-AF65-F5344CB8AC3E}">
        <p14:creationId xmlns:p14="http://schemas.microsoft.com/office/powerpoint/2010/main" val="3689986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E7B2C-7CF5-B246-A93D-EE643629E7CD}" type="slidenum">
              <a:rPr lang="en-US" smtClean="0"/>
              <a:pPr/>
              <a:t>34</a:t>
            </a:fld>
            <a:endParaRPr lang="en-US"/>
          </a:p>
        </p:txBody>
      </p:sp>
    </p:spTree>
    <p:extLst>
      <p:ext uri="{BB962C8B-B14F-4D97-AF65-F5344CB8AC3E}">
        <p14:creationId xmlns:p14="http://schemas.microsoft.com/office/powerpoint/2010/main" val="126054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E7B2C-7CF5-B246-A93D-EE643629E7CD}" type="slidenum">
              <a:rPr lang="en-US" smtClean="0"/>
              <a:pPr/>
              <a:t>36</a:t>
            </a:fld>
            <a:endParaRPr lang="en-US"/>
          </a:p>
        </p:txBody>
      </p:sp>
    </p:spTree>
    <p:extLst>
      <p:ext uri="{BB962C8B-B14F-4D97-AF65-F5344CB8AC3E}">
        <p14:creationId xmlns:p14="http://schemas.microsoft.com/office/powerpoint/2010/main" val="563768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E7B2C-7CF5-B246-A93D-EE643629E7CD}" type="slidenum">
              <a:rPr lang="en-US" smtClean="0"/>
              <a:pPr/>
              <a:t>42</a:t>
            </a:fld>
            <a:endParaRPr lang="en-US"/>
          </a:p>
        </p:txBody>
      </p:sp>
    </p:spTree>
    <p:extLst>
      <p:ext uri="{BB962C8B-B14F-4D97-AF65-F5344CB8AC3E}">
        <p14:creationId xmlns:p14="http://schemas.microsoft.com/office/powerpoint/2010/main" val="2600776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E7B2C-7CF5-B246-A93D-EE643629E7CD}" type="slidenum">
              <a:rPr lang="en-US" smtClean="0"/>
              <a:pPr/>
              <a:t>8</a:t>
            </a:fld>
            <a:endParaRPr lang="en-US"/>
          </a:p>
        </p:txBody>
      </p:sp>
    </p:spTree>
    <p:extLst>
      <p:ext uri="{BB962C8B-B14F-4D97-AF65-F5344CB8AC3E}">
        <p14:creationId xmlns:p14="http://schemas.microsoft.com/office/powerpoint/2010/main" val="320916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7E7B2C-7CF5-B246-A93D-EE643629E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863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E7B2C-7CF5-B246-A93D-EE643629E7CD}" type="slidenum">
              <a:rPr lang="en-US" smtClean="0"/>
              <a:pPr/>
              <a:t>12</a:t>
            </a:fld>
            <a:endParaRPr lang="en-US"/>
          </a:p>
        </p:txBody>
      </p:sp>
    </p:spTree>
    <p:extLst>
      <p:ext uri="{BB962C8B-B14F-4D97-AF65-F5344CB8AC3E}">
        <p14:creationId xmlns:p14="http://schemas.microsoft.com/office/powerpoint/2010/main" val="2944685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E7B2C-7CF5-B246-A93D-EE643629E7CD}" type="slidenum">
              <a:rPr lang="en-US" smtClean="0"/>
              <a:pPr/>
              <a:t>13</a:t>
            </a:fld>
            <a:endParaRPr lang="en-US"/>
          </a:p>
        </p:txBody>
      </p:sp>
    </p:spTree>
    <p:extLst>
      <p:ext uri="{BB962C8B-B14F-4D97-AF65-F5344CB8AC3E}">
        <p14:creationId xmlns:p14="http://schemas.microsoft.com/office/powerpoint/2010/main" val="2987712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E7B2C-7CF5-B246-A93D-EE643629E7CD}" type="slidenum">
              <a:rPr lang="en-US" smtClean="0"/>
              <a:pPr/>
              <a:t>14</a:t>
            </a:fld>
            <a:endParaRPr lang="en-US"/>
          </a:p>
        </p:txBody>
      </p:sp>
    </p:spTree>
    <p:extLst>
      <p:ext uri="{BB962C8B-B14F-4D97-AF65-F5344CB8AC3E}">
        <p14:creationId xmlns:p14="http://schemas.microsoft.com/office/powerpoint/2010/main" val="4034786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E7B2C-7CF5-B246-A93D-EE643629E7CD}" type="slidenum">
              <a:rPr lang="en-US" smtClean="0"/>
              <a:pPr/>
              <a:t>15</a:t>
            </a:fld>
            <a:endParaRPr lang="en-US"/>
          </a:p>
        </p:txBody>
      </p:sp>
    </p:spTree>
    <p:extLst>
      <p:ext uri="{BB962C8B-B14F-4D97-AF65-F5344CB8AC3E}">
        <p14:creationId xmlns:p14="http://schemas.microsoft.com/office/powerpoint/2010/main" val="988353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E7B2C-7CF5-B246-A93D-EE643629E7CD}" type="slidenum">
              <a:rPr lang="en-US" smtClean="0"/>
              <a:pPr/>
              <a:t>16</a:t>
            </a:fld>
            <a:endParaRPr lang="en-US"/>
          </a:p>
        </p:txBody>
      </p:sp>
    </p:spTree>
    <p:extLst>
      <p:ext uri="{BB962C8B-B14F-4D97-AF65-F5344CB8AC3E}">
        <p14:creationId xmlns:p14="http://schemas.microsoft.com/office/powerpoint/2010/main" val="355103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2016ARlandscape-4alt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76428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972" y="397301"/>
            <a:ext cx="3348038" cy="1286030"/>
          </a:xfrm>
          <a:prstGeom prst="rect">
            <a:avLst/>
          </a:prstGeom>
        </p:spPr>
      </p:pic>
      <p:sp>
        <p:nvSpPr>
          <p:cNvPr id="2" name="Title 1"/>
          <p:cNvSpPr>
            <a:spLocks noGrp="1"/>
          </p:cNvSpPr>
          <p:nvPr>
            <p:ph type="ctrTitle" hasCustomPrompt="1"/>
          </p:nvPr>
        </p:nvSpPr>
        <p:spPr>
          <a:xfrm>
            <a:off x="945442" y="3618663"/>
            <a:ext cx="7511568" cy="881872"/>
          </a:xfrm>
        </p:spPr>
        <p:txBody>
          <a:bodyPr anchor="ctr">
            <a:noAutofit/>
          </a:bodyPr>
          <a:lstStyle>
            <a:lvl1pPr>
              <a:defRPr>
                <a:solidFill>
                  <a:schemeClr val="accent3"/>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945442" y="4704407"/>
            <a:ext cx="7511567" cy="675325"/>
          </a:xfrm>
        </p:spPr>
        <p:txBody>
          <a:bodyPr anchor="ctr" anchorCtr="0">
            <a:noAutofit/>
          </a:bodyPr>
          <a:lstStyle>
            <a:lvl1pPr marL="0" indent="0" algn="l">
              <a:buNone/>
              <a:defRPr sz="2000" b="0" i="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Info</a:t>
            </a:r>
            <a:endParaRPr lang="en-US" dirty="0"/>
          </a:p>
        </p:txBody>
      </p:sp>
      <p:sp>
        <p:nvSpPr>
          <p:cNvPr id="9" name="Text Placeholder 8"/>
          <p:cNvSpPr>
            <a:spLocks noGrp="1"/>
          </p:cNvSpPr>
          <p:nvPr>
            <p:ph type="body" sz="quarter" idx="10" hasCustomPrompt="1"/>
          </p:nvPr>
        </p:nvSpPr>
        <p:spPr>
          <a:xfrm>
            <a:off x="6040244" y="1598665"/>
            <a:ext cx="2416765" cy="419224"/>
          </a:xfrm>
        </p:spPr>
        <p:txBody>
          <a:bodyPr anchor="ctr"/>
          <a:lstStyle>
            <a:lvl1pPr marL="0" marR="0" indent="0" algn="l" defTabSz="457200" rtl="0" eaLnBrk="1" fontAlgn="auto" latinLnBrk="0" hangingPunct="1">
              <a:lnSpc>
                <a:spcPct val="95000"/>
              </a:lnSpc>
              <a:spcBef>
                <a:spcPts val="1400"/>
              </a:spcBef>
              <a:spcAft>
                <a:spcPts val="0"/>
              </a:spcAft>
              <a:buClrTx/>
              <a:buSzPct val="130000"/>
              <a:buFontTx/>
              <a:buNone/>
              <a:tabLst/>
              <a:defRPr sz="1400" i="1">
                <a:solidFill>
                  <a:schemeClr val="accent3">
                    <a:lumMod val="60000"/>
                    <a:lumOff val="40000"/>
                  </a:schemeClr>
                </a:solidFill>
              </a:defRPr>
            </a:lvl1pPr>
          </a:lstStyle>
          <a:p>
            <a:pPr marL="0" marR="0" lvl="0" indent="0" algn="l" defTabSz="457200" rtl="0" eaLnBrk="1" fontAlgn="auto" latinLnBrk="0" hangingPunct="1">
              <a:lnSpc>
                <a:spcPct val="95000"/>
              </a:lnSpc>
              <a:spcBef>
                <a:spcPts val="1400"/>
              </a:spcBef>
              <a:spcAft>
                <a:spcPts val="0"/>
              </a:spcAft>
              <a:buClrTx/>
              <a:buSzPct val="130000"/>
              <a:buFontTx/>
              <a:buNone/>
              <a:tabLst/>
              <a:defRPr/>
            </a:pPr>
            <a:r>
              <a:rPr lang="en-US" dirty="0" smtClean="0">
                <a:solidFill>
                  <a:schemeClr val="accent2"/>
                </a:solidFill>
              </a:rPr>
              <a:t>Month Day, Year</a:t>
            </a:r>
          </a:p>
        </p:txBody>
      </p:sp>
      <p:pic>
        <p:nvPicPr>
          <p:cNvPr id="13" name="Picture 12" descr="2016ARlandscape-4alt3_Artboard 4.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2" y="5922818"/>
            <a:ext cx="9166225" cy="935182"/>
          </a:xfrm>
          <a:prstGeom prst="rect">
            <a:avLst/>
          </a:prstGeom>
        </p:spPr>
      </p:pic>
    </p:spTree>
    <p:extLst>
      <p:ext uri="{BB962C8B-B14F-4D97-AF65-F5344CB8AC3E}">
        <p14:creationId xmlns:p14="http://schemas.microsoft.com/office/powerpoint/2010/main" val="95793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79" y="471309"/>
            <a:ext cx="8462210" cy="770467"/>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93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marL="690563" indent="-285750" defTabSz="454025">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marL="690563" indent="-285750">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877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0091" r="1811" b="15200"/>
          <a:stretch/>
        </p:blipFill>
        <p:spPr>
          <a:xfrm>
            <a:off x="0" y="1"/>
            <a:ext cx="9013371" cy="6858000"/>
          </a:xfrm>
          <a:prstGeom prst="rect">
            <a:avLst/>
          </a:prstGeom>
        </p:spPr>
      </p:pic>
      <p:sp>
        <p:nvSpPr>
          <p:cNvPr id="6" name="Rectangle 5"/>
          <p:cNvSpPr/>
          <p:nvPr userDrawn="1"/>
        </p:nvSpPr>
        <p:spPr>
          <a:xfrm>
            <a:off x="0" y="0"/>
            <a:ext cx="9144000" cy="6858000"/>
          </a:xfrm>
          <a:prstGeom prst="rect">
            <a:avLst/>
          </a:prstGeom>
          <a:solidFill>
            <a:schemeClr val="tx1">
              <a:alpha val="59000"/>
            </a:schemeClr>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 y="486888"/>
            <a:ext cx="9144001" cy="5640779"/>
          </a:xfrm>
          <a:prstGeom prst="rect">
            <a:avLst/>
          </a:prstGeom>
          <a:solidFill>
            <a:schemeClr val="bg1">
              <a:alpha val="89000"/>
            </a:schemeClr>
          </a:solidFill>
          <a:ln>
            <a:noFill/>
          </a:ln>
          <a:effectLst>
            <a:outerShdw sx="1000" sy="1000" rotWithShape="0">
              <a:schemeClr val="bg2"/>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274176" y="1518897"/>
            <a:ext cx="3861689" cy="665790"/>
          </a:xfrm>
        </p:spPr>
        <p:txBody>
          <a:bodyPr anchor="ctr">
            <a:noAutofit/>
          </a:bodyPr>
          <a:lstStyle>
            <a:lvl1pPr>
              <a:defRPr>
                <a:solidFill>
                  <a:schemeClr val="accent3"/>
                </a:solidFill>
              </a:defRPr>
            </a:lvl1pPr>
          </a:lstStyle>
          <a:p>
            <a:r>
              <a:rPr lang="en-US" dirty="0"/>
              <a:t>Presentation Title</a:t>
            </a:r>
          </a:p>
        </p:txBody>
      </p:sp>
      <p:sp>
        <p:nvSpPr>
          <p:cNvPr id="3" name="Subtitle 2"/>
          <p:cNvSpPr>
            <a:spLocks noGrp="1"/>
          </p:cNvSpPr>
          <p:nvPr>
            <p:ph type="subTitle" idx="1" hasCustomPrompt="1"/>
          </p:nvPr>
        </p:nvSpPr>
        <p:spPr>
          <a:xfrm>
            <a:off x="297926" y="2388121"/>
            <a:ext cx="3861689" cy="390929"/>
          </a:xfrm>
        </p:spPr>
        <p:txBody>
          <a:bodyPr anchor="ctr" anchorCtr="0">
            <a:noAutofit/>
          </a:bodyPr>
          <a:lstStyle>
            <a:lvl1pPr marL="0" indent="0" algn="l">
              <a:buNone/>
              <a:defRPr sz="2000" b="0" i="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Info</a:t>
            </a:r>
          </a:p>
        </p:txBody>
      </p:sp>
      <p:sp>
        <p:nvSpPr>
          <p:cNvPr id="9" name="Text Placeholder 8"/>
          <p:cNvSpPr>
            <a:spLocks noGrp="1"/>
          </p:cNvSpPr>
          <p:nvPr userDrawn="1">
            <p:ph type="body" sz="quarter" idx="10" hasCustomPrompt="1"/>
          </p:nvPr>
        </p:nvSpPr>
        <p:spPr>
          <a:xfrm>
            <a:off x="274176" y="774515"/>
            <a:ext cx="1514564" cy="419224"/>
          </a:xfrm>
        </p:spPr>
        <p:txBody>
          <a:bodyPr anchor="ctr"/>
          <a:lstStyle>
            <a:lvl1pPr marL="0" marR="0" indent="0" algn="r" defTabSz="457200" rtl="0" eaLnBrk="1" fontAlgn="auto" latinLnBrk="0" hangingPunct="1">
              <a:lnSpc>
                <a:spcPct val="95000"/>
              </a:lnSpc>
              <a:spcBef>
                <a:spcPts val="1400"/>
              </a:spcBef>
              <a:spcAft>
                <a:spcPts val="0"/>
              </a:spcAft>
              <a:buClrTx/>
              <a:buSzPct val="130000"/>
              <a:buFontTx/>
              <a:buNone/>
              <a:tabLst/>
              <a:defRPr sz="1400" b="1" i="1">
                <a:solidFill>
                  <a:schemeClr val="accent6">
                    <a:lumMod val="60000"/>
                    <a:lumOff val="40000"/>
                  </a:schemeClr>
                </a:solidFill>
              </a:defRPr>
            </a:lvl1pPr>
          </a:lstStyle>
          <a:p>
            <a:pPr marL="0" marR="0" lvl="0" indent="0" algn="l" defTabSz="457200" rtl="0" eaLnBrk="1" fontAlgn="auto" latinLnBrk="0" hangingPunct="1">
              <a:lnSpc>
                <a:spcPct val="95000"/>
              </a:lnSpc>
              <a:spcBef>
                <a:spcPts val="1400"/>
              </a:spcBef>
              <a:spcAft>
                <a:spcPts val="0"/>
              </a:spcAft>
              <a:buClrTx/>
              <a:buSzPct val="130000"/>
              <a:buFontTx/>
              <a:buNone/>
              <a:tabLst/>
              <a:defRPr/>
            </a:pPr>
            <a:r>
              <a:rPr lang="en-US" dirty="0">
                <a:solidFill>
                  <a:schemeClr val="accent2"/>
                </a:solidFill>
              </a:rPr>
              <a:t>Month Day, Year</a:t>
            </a:r>
          </a:p>
        </p:txBody>
      </p:sp>
      <p:cxnSp>
        <p:nvCxnSpPr>
          <p:cNvPr id="18" name="Straight Connector 17"/>
          <p:cNvCxnSpPr/>
          <p:nvPr userDrawn="1"/>
        </p:nvCxnSpPr>
        <p:spPr>
          <a:xfrm>
            <a:off x="0" y="507292"/>
            <a:ext cx="9144000" cy="0"/>
          </a:xfrm>
          <a:prstGeom prst="line">
            <a:avLst/>
          </a:prstGeom>
          <a:ln w="47625">
            <a:solidFill>
              <a:schemeClr val="accent6"/>
            </a:solidFill>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6106950"/>
            <a:ext cx="9144000" cy="0"/>
          </a:xfrm>
          <a:prstGeom prst="line">
            <a:avLst/>
          </a:prstGeom>
          <a:ln w="47625">
            <a:solidFill>
              <a:schemeClr val="accent6"/>
            </a:solidFill>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847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79" y="471309"/>
            <a:ext cx="8462210" cy="770467"/>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8704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marL="690563" indent="-285750" defTabSz="454025">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marL="690563" indent="-285750">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379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281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80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79" y="471309"/>
            <a:ext cx="8462210" cy="77046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47579" y="1452479"/>
            <a:ext cx="8462210" cy="40469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10" hasCustomPrompt="1"/>
          </p:nvPr>
        </p:nvSpPr>
        <p:spPr>
          <a:xfrm>
            <a:off x="347579" y="5499463"/>
            <a:ext cx="8462126" cy="639308"/>
          </a:xfrm>
        </p:spPr>
        <p:txBody>
          <a:bodyPr/>
          <a:lstStyle>
            <a:lvl1pPr marL="0" marR="0" indent="0" algn="l" defTabSz="457200" rtl="0" eaLnBrk="1" fontAlgn="auto" latinLnBrk="0" hangingPunct="1">
              <a:lnSpc>
                <a:spcPct val="95000"/>
              </a:lnSpc>
              <a:spcBef>
                <a:spcPts val="1400"/>
              </a:spcBef>
              <a:spcAft>
                <a:spcPts val="0"/>
              </a:spcAft>
              <a:buClrTx/>
              <a:buSzPct val="130000"/>
              <a:buFontTx/>
              <a:buNone/>
              <a:tabLst/>
              <a:defRPr/>
            </a:lvl1pPr>
          </a:lstStyle>
          <a:p>
            <a:pPr marL="0" marR="0" lvl="0" indent="0" algn="l" defTabSz="457200" rtl="0" eaLnBrk="1" fontAlgn="auto" latinLnBrk="0" hangingPunct="1">
              <a:lnSpc>
                <a:spcPct val="95000"/>
              </a:lnSpc>
              <a:spcBef>
                <a:spcPts val="1400"/>
              </a:spcBef>
              <a:spcAft>
                <a:spcPts val="0"/>
              </a:spcAft>
              <a:buClrTx/>
              <a:buSzPct val="130000"/>
              <a:buFontTx/>
              <a:buNone/>
              <a:tabLst/>
              <a:defRPr/>
            </a:pPr>
            <a:r>
              <a:rPr lang="en-US" dirty="0" smtClean="0"/>
              <a:t>Footnote/Disclaimer text</a:t>
            </a:r>
          </a:p>
          <a:p>
            <a:pPr lvl="0"/>
            <a:endParaRPr lang="en-US" dirty="0" smtClean="0"/>
          </a:p>
        </p:txBody>
      </p:sp>
    </p:spTree>
    <p:extLst>
      <p:ext uri="{BB962C8B-B14F-4D97-AF65-F5344CB8AC3E}">
        <p14:creationId xmlns:p14="http://schemas.microsoft.com/office/powerpoint/2010/main" val="283126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542923" y="1473100"/>
            <a:ext cx="7942048" cy="210832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542924" y="3748412"/>
            <a:ext cx="3699562" cy="1968542"/>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4399005" y="3748412"/>
            <a:ext cx="4085967" cy="1968542"/>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3" hasCustomPrompt="1"/>
          </p:nvPr>
        </p:nvSpPr>
        <p:spPr>
          <a:xfrm>
            <a:off x="542924" y="5730788"/>
            <a:ext cx="7942047" cy="534806"/>
          </a:xfrm>
        </p:spPr>
        <p:txBody>
          <a:bodyPr/>
          <a:lstStyle>
            <a:lvl1pPr marL="0" marR="0" indent="0" algn="l" defTabSz="457200" rtl="0" eaLnBrk="1" fontAlgn="auto" latinLnBrk="0" hangingPunct="1">
              <a:lnSpc>
                <a:spcPct val="95000"/>
              </a:lnSpc>
              <a:spcBef>
                <a:spcPts val="1400"/>
              </a:spcBef>
              <a:spcAft>
                <a:spcPts val="0"/>
              </a:spcAft>
              <a:buClrTx/>
              <a:buSzPct val="130000"/>
              <a:buFontTx/>
              <a:buNone/>
              <a:tabLst/>
              <a:defRPr/>
            </a:lvl1pPr>
            <a:lvl2pPr marL="404812" indent="0">
              <a:buNone/>
              <a:defRPr/>
            </a:lvl2pPr>
            <a:lvl3pPr marL="847725" indent="0">
              <a:buNone/>
              <a:defRPr/>
            </a:lvl3pPr>
            <a:lvl4pPr marL="1371600" indent="0">
              <a:buNone/>
              <a:defRPr/>
            </a:lvl4pPr>
            <a:lvl5pPr marL="1828800" indent="0">
              <a:buNone/>
              <a:defRPr/>
            </a:lvl5pPr>
          </a:lstStyle>
          <a:p>
            <a:pPr marL="0" marR="0" lvl="0" indent="0" algn="l" defTabSz="457200" rtl="0" eaLnBrk="1" fontAlgn="auto" latinLnBrk="0" hangingPunct="1">
              <a:lnSpc>
                <a:spcPct val="95000"/>
              </a:lnSpc>
              <a:spcBef>
                <a:spcPts val="1400"/>
              </a:spcBef>
              <a:spcAft>
                <a:spcPts val="0"/>
              </a:spcAft>
              <a:buClrTx/>
              <a:buSzPct val="130000"/>
              <a:buFontTx/>
              <a:buNone/>
              <a:tabLst/>
              <a:defRPr/>
            </a:pPr>
            <a:r>
              <a:rPr lang="en-US" dirty="0" smtClean="0"/>
              <a:t>Footnote/Disclaimer text</a:t>
            </a:r>
          </a:p>
          <a:p>
            <a:pPr lvl="0"/>
            <a:endParaRPr lang="en-US" dirty="0" smtClean="0"/>
          </a:p>
        </p:txBody>
      </p:sp>
    </p:spTree>
    <p:extLst>
      <p:ext uri="{BB962C8B-B14F-4D97-AF65-F5344CB8AC3E}">
        <p14:creationId xmlns:p14="http://schemas.microsoft.com/office/powerpoint/2010/main" val="132553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04258"/>
            <a:ext cx="4038600" cy="4499678"/>
          </a:xfrm>
        </p:spPr>
        <p:txBody>
          <a:bodyPr>
            <a:normAutofit/>
          </a:bodyPr>
          <a:lstStyle>
            <a:lvl1pPr>
              <a:defRPr sz="2000"/>
            </a:lvl1pPr>
            <a:lvl2pPr marL="690563" indent="-285750" defTabSz="454025">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23851"/>
            <a:ext cx="4038600" cy="4480085"/>
          </a:xfrm>
        </p:spPr>
        <p:txBody>
          <a:bodyPr>
            <a:normAutofit/>
          </a:bodyPr>
          <a:lstStyle>
            <a:lvl1pPr>
              <a:defRPr sz="2000"/>
            </a:lvl1pPr>
            <a:lvl2pPr marL="690563" indent="-285750">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457200" y="5903936"/>
            <a:ext cx="8229600" cy="444454"/>
          </a:xfrm>
        </p:spPr>
        <p:txBody>
          <a:bodyPr/>
          <a:lstStyle>
            <a:lvl1pPr marL="0" indent="0">
              <a:buNone/>
              <a:defRPr baseline="0"/>
            </a:lvl1pPr>
          </a:lstStyle>
          <a:p>
            <a:pPr lvl="0"/>
            <a:r>
              <a:rPr lang="en-US" dirty="0" smtClean="0"/>
              <a:t>Footnote/Disclaimer text</a:t>
            </a:r>
          </a:p>
        </p:txBody>
      </p:sp>
    </p:spTree>
    <p:extLst>
      <p:ext uri="{BB962C8B-B14F-4D97-AF65-F5344CB8AC3E}">
        <p14:creationId xmlns:p14="http://schemas.microsoft.com/office/powerpoint/2010/main" val="248229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hasCustomPrompt="1"/>
          </p:nvPr>
        </p:nvSpPr>
        <p:spPr>
          <a:xfrm>
            <a:off x="601663" y="5851525"/>
            <a:ext cx="8208126" cy="510086"/>
          </a:xfrm>
        </p:spPr>
        <p:txBody>
          <a:bodyPr/>
          <a:lstStyle>
            <a:lvl1pPr marL="0" marR="0" indent="0" algn="l" defTabSz="457200" rtl="0" eaLnBrk="1" fontAlgn="auto" latinLnBrk="0" hangingPunct="1">
              <a:lnSpc>
                <a:spcPct val="95000"/>
              </a:lnSpc>
              <a:spcBef>
                <a:spcPts val="1400"/>
              </a:spcBef>
              <a:spcAft>
                <a:spcPts val="0"/>
              </a:spcAft>
              <a:buClrTx/>
              <a:buSzPct val="130000"/>
              <a:buFontTx/>
              <a:buNone/>
              <a:tabLst/>
              <a:defRPr/>
            </a:lvl1pPr>
            <a:lvl5pPr marL="1828800" indent="0">
              <a:buNone/>
              <a:defRPr/>
            </a:lvl5pPr>
          </a:lstStyle>
          <a:p>
            <a:pPr marL="0" marR="0" lvl="0" indent="0" algn="l" defTabSz="457200" rtl="0" eaLnBrk="1" fontAlgn="auto" latinLnBrk="0" hangingPunct="1">
              <a:lnSpc>
                <a:spcPct val="95000"/>
              </a:lnSpc>
              <a:spcBef>
                <a:spcPts val="1400"/>
              </a:spcBef>
              <a:spcAft>
                <a:spcPts val="0"/>
              </a:spcAft>
              <a:buClrTx/>
              <a:buSzPct val="130000"/>
              <a:buFontTx/>
              <a:buNone/>
              <a:tabLst/>
              <a:defRPr/>
            </a:pPr>
            <a:r>
              <a:rPr lang="en-US" dirty="0" smtClean="0"/>
              <a:t>Footnote/Disclaimer text</a:t>
            </a:r>
          </a:p>
          <a:p>
            <a:pPr lvl="0"/>
            <a:endParaRPr lang="en-US" dirty="0" smtClean="0"/>
          </a:p>
        </p:txBody>
      </p:sp>
    </p:spTree>
    <p:extLst>
      <p:ext uri="{BB962C8B-B14F-4D97-AF65-F5344CB8AC3E}">
        <p14:creationId xmlns:p14="http://schemas.microsoft.com/office/powerpoint/2010/main" val="49626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347579" y="3945458"/>
            <a:ext cx="8462210" cy="487645"/>
          </a:xfrm>
        </p:spPr>
        <p:txBody>
          <a:bodyPr/>
          <a:lstStyle>
            <a:lvl1pPr>
              <a:defRPr sz="2400"/>
            </a:lvl1pPr>
          </a:lstStyle>
          <a:p>
            <a:r>
              <a:rPr lang="en-US" dirty="0"/>
              <a:t>Click to edit Master title style</a:t>
            </a:r>
          </a:p>
        </p:txBody>
      </p:sp>
      <p:sp>
        <p:nvSpPr>
          <p:cNvPr id="5" name="Content Placeholder 4"/>
          <p:cNvSpPr>
            <a:spLocks noGrp="1"/>
          </p:cNvSpPr>
          <p:nvPr>
            <p:ph sz="quarter" idx="11"/>
          </p:nvPr>
        </p:nvSpPr>
        <p:spPr>
          <a:xfrm>
            <a:off x="347663" y="4588933"/>
            <a:ext cx="8461375" cy="1608667"/>
          </a:xfrm>
        </p:spPr>
        <p:txBody>
          <a:bodyPr/>
          <a:lstStyle>
            <a:lvl1pPr marL="0" indent="0">
              <a:buFont typeface="Arial"/>
              <a:buNone/>
              <a:defRPr sz="2000"/>
            </a:lvl1pPr>
            <a:lvl2pPr marL="404812" indent="0">
              <a:buNone/>
              <a:defRPr sz="2000"/>
            </a:lvl2pPr>
            <a:lvl3pPr marL="847725"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1" y="6244178"/>
            <a:ext cx="9144000" cy="6138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2" name="Picture 11" descr="CTTI_Final_abb_JUN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4744" y="6354455"/>
            <a:ext cx="735045" cy="424948"/>
          </a:xfrm>
          <a:prstGeom prst="rect">
            <a:avLst/>
          </a:prstGeom>
        </p:spPr>
      </p:pic>
      <p:cxnSp>
        <p:nvCxnSpPr>
          <p:cNvPr id="13" name="Straight Connector 12"/>
          <p:cNvCxnSpPr/>
          <p:nvPr userDrawn="1"/>
        </p:nvCxnSpPr>
        <p:spPr bwMode="auto">
          <a:xfrm>
            <a:off x="4449" y="6261111"/>
            <a:ext cx="9144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9" name="Picture 8" descr="2016ARlandscape-4alt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3764280"/>
          </a:xfrm>
          <a:prstGeom prst="rect">
            <a:avLst/>
          </a:prstGeom>
        </p:spPr>
      </p:pic>
    </p:spTree>
    <p:extLst>
      <p:ext uri="{BB962C8B-B14F-4D97-AF65-F5344CB8AC3E}">
        <p14:creationId xmlns:p14="http://schemas.microsoft.com/office/powerpoint/2010/main" val="359160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10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5520267"/>
            <a:ext cx="5486400" cy="651933"/>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 (insert footnote/disclaimer text here)</a:t>
            </a:r>
          </a:p>
        </p:txBody>
      </p:sp>
      <p:pic>
        <p:nvPicPr>
          <p:cNvPr id="6" name="Picture 5" descr="CTTI_Final_abb_JUN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4744" y="6354455"/>
            <a:ext cx="735045" cy="424948"/>
          </a:xfrm>
          <a:prstGeom prst="rect">
            <a:avLst/>
          </a:prstGeom>
        </p:spPr>
      </p:pic>
      <p:cxnSp>
        <p:nvCxnSpPr>
          <p:cNvPr id="7" name="Straight Connector 6"/>
          <p:cNvCxnSpPr/>
          <p:nvPr userDrawn="1"/>
        </p:nvCxnSpPr>
        <p:spPr bwMode="auto">
          <a:xfrm>
            <a:off x="4449" y="6261111"/>
            <a:ext cx="9144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8" name="Picture 7" descr="umbr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9148449" cy="355600"/>
          </a:xfrm>
          <a:prstGeom prst="rect">
            <a:avLst/>
          </a:prstGeom>
        </p:spPr>
      </p:pic>
    </p:spTree>
    <p:extLst>
      <p:ext uri="{BB962C8B-B14F-4D97-AF65-F5344CB8AC3E}">
        <p14:creationId xmlns:p14="http://schemas.microsoft.com/office/powerpoint/2010/main" val="1688407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You Slide">
    <p:spTree>
      <p:nvGrpSpPr>
        <p:cNvPr id="1" name=""/>
        <p:cNvGrpSpPr/>
        <p:nvPr/>
      </p:nvGrpSpPr>
      <p:grpSpPr>
        <a:xfrm>
          <a:off x="0" y="0"/>
          <a:ext cx="0" cy="0"/>
          <a:chOff x="0" y="0"/>
          <a:chExt cx="0" cy="0"/>
        </a:xfrm>
      </p:grpSpPr>
      <p:pic>
        <p:nvPicPr>
          <p:cNvPr id="25" name="Picture 24" descr="2016ARlandscape-4alt3_Artboard 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2" y="5922818"/>
            <a:ext cx="9166225" cy="9351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1400" y="1806642"/>
            <a:ext cx="4521200" cy="1736658"/>
          </a:xfrm>
          <a:prstGeom prst="rect">
            <a:avLst/>
          </a:prstGeom>
        </p:spPr>
      </p:pic>
      <p:sp>
        <p:nvSpPr>
          <p:cNvPr id="16" name="Text Placeholder 15"/>
          <p:cNvSpPr>
            <a:spLocks noGrp="1"/>
          </p:cNvSpPr>
          <p:nvPr>
            <p:ph type="body" sz="quarter" idx="10" hasCustomPrompt="1"/>
          </p:nvPr>
        </p:nvSpPr>
        <p:spPr>
          <a:xfrm>
            <a:off x="2311400" y="3839632"/>
            <a:ext cx="4521200" cy="817034"/>
          </a:xfrm>
        </p:spPr>
        <p:txBody>
          <a:bodyPr/>
          <a:lstStyle>
            <a:lvl1pPr marL="0" indent="0">
              <a:buNone/>
              <a:defRPr sz="1800" baseline="0">
                <a:solidFill>
                  <a:schemeClr val="accent3"/>
                </a:solidFill>
              </a:defRPr>
            </a:lvl1pPr>
          </a:lstStyle>
          <a:p>
            <a:pPr lvl="0"/>
            <a:r>
              <a:rPr lang="en-US" dirty="0"/>
              <a:t>Presenter’s contact info goes here.</a:t>
            </a:r>
          </a:p>
        </p:txBody>
      </p:sp>
      <p:sp>
        <p:nvSpPr>
          <p:cNvPr id="17" name="Subtitle 7"/>
          <p:cNvSpPr txBox="1">
            <a:spLocks/>
          </p:cNvSpPr>
          <p:nvPr userDrawn="1"/>
        </p:nvSpPr>
        <p:spPr>
          <a:xfrm>
            <a:off x="2844800" y="5455735"/>
            <a:ext cx="3454400" cy="453189"/>
          </a:xfrm>
          <a:prstGeom prst="rect">
            <a:avLst/>
          </a:prstGeom>
        </p:spPr>
        <p:txBody>
          <a:bodyPr vert="horz" lIns="0" tIns="0" rIns="0" bIns="0" rtlCol="0" anchor="t" anchorCtr="0">
            <a:noAutofit/>
          </a:bodyPr>
          <a:lstStyle>
            <a:lvl1pPr marL="0" indent="0" algn="l" defTabSz="457200" rtl="0" eaLnBrk="1" latinLnBrk="0" hangingPunct="1">
              <a:lnSpc>
                <a:spcPct val="95000"/>
              </a:lnSpc>
              <a:spcBef>
                <a:spcPts val="1000"/>
              </a:spcBef>
              <a:buSzPct val="130000"/>
              <a:buFontTx/>
              <a:buNone/>
              <a:defRPr sz="2000" b="0" i="1" kern="1200">
                <a:solidFill>
                  <a:schemeClr val="bg2"/>
                </a:solidFill>
                <a:latin typeface="+mn-lt"/>
                <a:ea typeface="+mn-ea"/>
                <a:cs typeface="+mn-cs"/>
              </a:defRPr>
            </a:lvl1pPr>
            <a:lvl2pPr marL="457200" indent="0" algn="ctr" defTabSz="457200" rtl="0" eaLnBrk="1" latinLnBrk="0" hangingPunct="1">
              <a:lnSpc>
                <a:spcPct val="95000"/>
              </a:lnSpc>
              <a:spcBef>
                <a:spcPts val="500"/>
              </a:spcBef>
              <a:buClr>
                <a:schemeClr val="accent2"/>
              </a:buClr>
              <a:buFont typeface="Wingdings" charset="2"/>
              <a:buNone/>
              <a:defRPr sz="2400" kern="1200">
                <a:solidFill>
                  <a:schemeClr val="tx1">
                    <a:tint val="75000"/>
                  </a:schemeClr>
                </a:solidFill>
                <a:latin typeface="+mn-lt"/>
                <a:ea typeface="+mn-ea"/>
                <a:cs typeface="+mn-cs"/>
              </a:defRPr>
            </a:lvl2pPr>
            <a:lvl3pPr marL="914400" indent="0" algn="ctr" defTabSz="457200" rtl="0" eaLnBrk="1" latinLnBrk="0" hangingPunct="1">
              <a:lnSpc>
                <a:spcPct val="95000"/>
              </a:lnSpc>
              <a:spcBef>
                <a:spcPts val="300"/>
              </a:spcBef>
              <a:buClr>
                <a:schemeClr val="accent1"/>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lnSpc>
                <a:spcPct val="95000"/>
              </a:lnSpc>
              <a:spcBef>
                <a:spcPts val="3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lnSpc>
                <a:spcPct val="95000"/>
              </a:lnSpc>
              <a:spcBef>
                <a:spcPts val="3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b="0" i="0" cap="none" spc="100" dirty="0" err="1">
                <a:solidFill>
                  <a:schemeClr val="accent1"/>
                </a:solidFill>
              </a:rPr>
              <a:t>www.ctti-clinicaltrials.org</a:t>
            </a:r>
            <a:endParaRPr lang="en-US" sz="1600" b="0" i="0" cap="none" spc="100" dirty="0">
              <a:solidFill>
                <a:schemeClr val="accent1"/>
              </a:solidFill>
            </a:endParaRPr>
          </a:p>
        </p:txBody>
      </p:sp>
      <p:sp>
        <p:nvSpPr>
          <p:cNvPr id="20" name="TextBox 19"/>
          <p:cNvSpPr txBox="1"/>
          <p:nvPr userDrawn="1"/>
        </p:nvSpPr>
        <p:spPr>
          <a:xfrm>
            <a:off x="2311400" y="700142"/>
            <a:ext cx="4521200" cy="92333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en-US" sz="5400" dirty="0" smtClean="0">
                <a:solidFill>
                  <a:schemeClr val="accent1"/>
                </a:solidFill>
              </a:rPr>
              <a:t>THANK YOU.</a:t>
            </a:r>
            <a:endParaRPr lang="en-US" sz="5400" dirty="0">
              <a:solidFill>
                <a:schemeClr val="accent1"/>
              </a:solidFill>
            </a:endParaRPr>
          </a:p>
        </p:txBody>
      </p:sp>
      <p:grpSp>
        <p:nvGrpSpPr>
          <p:cNvPr id="2" name="Group 1"/>
          <p:cNvGrpSpPr/>
          <p:nvPr userDrawn="1"/>
        </p:nvGrpSpPr>
        <p:grpSpPr>
          <a:xfrm>
            <a:off x="3757336" y="4820363"/>
            <a:ext cx="1629329" cy="508000"/>
            <a:chOff x="3530598" y="4820363"/>
            <a:chExt cx="1629329" cy="508000"/>
          </a:xfrm>
        </p:grpSpPr>
        <p:pic>
          <p:nvPicPr>
            <p:cNvPr id="19" name="Picture 18" descr="linkedi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30598" y="4820363"/>
              <a:ext cx="508000" cy="508000"/>
            </a:xfrm>
            <a:prstGeom prst="rect">
              <a:avLst/>
            </a:prstGeom>
          </p:spPr>
        </p:pic>
        <p:pic>
          <p:nvPicPr>
            <p:cNvPr id="21" name="Picture 20" descr="twitte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89397" y="4820363"/>
              <a:ext cx="508000" cy="508000"/>
            </a:xfrm>
            <a:prstGeom prst="rect">
              <a:avLst/>
            </a:prstGeom>
          </p:spPr>
        </p:pic>
        <p:pic>
          <p:nvPicPr>
            <p:cNvPr id="23" name="Picture 22" descr="vime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51927" y="4820363"/>
              <a:ext cx="508000" cy="508000"/>
            </a:xfrm>
            <a:prstGeom prst="rect">
              <a:avLst/>
            </a:prstGeom>
          </p:spPr>
        </p:pic>
      </p:grpSp>
      <p:pic>
        <p:nvPicPr>
          <p:cNvPr id="24" name="Picture 23" descr="umbre-01.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0"/>
            <a:ext cx="9148449" cy="355600"/>
          </a:xfrm>
          <a:prstGeom prst="rect">
            <a:avLst/>
          </a:prstGeom>
        </p:spPr>
      </p:pic>
    </p:spTree>
    <p:extLst>
      <p:ext uri="{BB962C8B-B14F-4D97-AF65-F5344CB8AC3E}">
        <p14:creationId xmlns:p14="http://schemas.microsoft.com/office/powerpoint/2010/main" val="69720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6244178"/>
            <a:ext cx="9144000" cy="6138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347579" y="454377"/>
            <a:ext cx="8462210" cy="787400"/>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7579" y="1452478"/>
            <a:ext cx="8462210" cy="437355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CTTI_Final_abb_JUN1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74744" y="6354455"/>
            <a:ext cx="735045" cy="424948"/>
          </a:xfrm>
          <a:prstGeom prst="rect">
            <a:avLst/>
          </a:prstGeom>
        </p:spPr>
      </p:pic>
      <p:cxnSp>
        <p:nvCxnSpPr>
          <p:cNvPr id="16" name="Straight Connector 15"/>
          <p:cNvCxnSpPr/>
          <p:nvPr userDrawn="1"/>
        </p:nvCxnSpPr>
        <p:spPr bwMode="auto">
          <a:xfrm>
            <a:off x="4449" y="6261111"/>
            <a:ext cx="914400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9" name="Picture 8" descr="umbre-01.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0"/>
            <a:ext cx="9148449" cy="355600"/>
          </a:xfrm>
          <a:prstGeom prst="rect">
            <a:avLst/>
          </a:prstGeom>
        </p:spPr>
      </p:pic>
    </p:spTree>
    <p:extLst>
      <p:ext uri="{BB962C8B-B14F-4D97-AF65-F5344CB8AC3E}">
        <p14:creationId xmlns:p14="http://schemas.microsoft.com/office/powerpoint/2010/main" val="228175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2" r:id="rId4"/>
    <p:sldLayoutId id="2147483654" r:id="rId5"/>
    <p:sldLayoutId id="2147483662" r:id="rId6"/>
    <p:sldLayoutId id="2147483655" r:id="rId7"/>
    <p:sldLayoutId id="2147483657" r:id="rId8"/>
    <p:sldLayoutId id="2147483663" r:id="rId9"/>
    <p:sldLayoutId id="2147483665" r:id="rId10"/>
    <p:sldLayoutId id="2147483666" r:id="rId11"/>
  </p:sldLayoutIdLst>
  <p:hf hdr="0" dt="0"/>
  <p:txStyles>
    <p:titleStyle>
      <a:lvl1pPr algn="l" defTabSz="457200" rtl="0" eaLnBrk="1" latinLnBrk="0" hangingPunct="1">
        <a:spcBef>
          <a:spcPct val="0"/>
        </a:spcBef>
        <a:buNone/>
        <a:defRPr sz="3400" b="1" kern="1200">
          <a:solidFill>
            <a:schemeClr val="accent2"/>
          </a:solidFill>
          <a:latin typeface="+mj-lt"/>
          <a:ea typeface="+mj-ea"/>
          <a:cs typeface="+mj-cs"/>
        </a:defRPr>
      </a:lvl1pPr>
    </p:titleStyle>
    <p:bodyStyle>
      <a:lvl1pPr marL="227013" indent="-227013" algn="l" defTabSz="457200" rtl="0" eaLnBrk="1" latinLnBrk="0" hangingPunct="1">
        <a:lnSpc>
          <a:spcPct val="95000"/>
        </a:lnSpc>
        <a:spcBef>
          <a:spcPts val="1400"/>
        </a:spcBef>
        <a:buSzPct val="130000"/>
        <a:buFontTx/>
        <a:buBlip>
          <a:blip r:embed="rId15"/>
        </a:buBlip>
        <a:defRPr sz="2400" kern="1200">
          <a:solidFill>
            <a:srgbClr val="58595B"/>
          </a:solidFill>
          <a:latin typeface="+mn-lt"/>
          <a:ea typeface="+mn-ea"/>
          <a:cs typeface="+mn-cs"/>
        </a:defRPr>
      </a:lvl1pPr>
      <a:lvl2pPr marL="628650" indent="-223838" algn="l" defTabSz="457200" rtl="0" eaLnBrk="1" latinLnBrk="0" hangingPunct="1">
        <a:lnSpc>
          <a:spcPct val="95000"/>
        </a:lnSpc>
        <a:spcBef>
          <a:spcPts val="500"/>
        </a:spcBef>
        <a:buClr>
          <a:schemeClr val="accent2"/>
        </a:buClr>
        <a:buFont typeface="Wingdings" charset="2"/>
        <a:buChar char="§"/>
        <a:defRPr sz="2400" kern="1200">
          <a:solidFill>
            <a:srgbClr val="58595B"/>
          </a:solidFill>
          <a:latin typeface="+mn-lt"/>
          <a:ea typeface="+mn-ea"/>
          <a:cs typeface="+mn-cs"/>
        </a:defRPr>
      </a:lvl2pPr>
      <a:lvl3pPr marL="1082675" indent="-234950" algn="l" defTabSz="457200" rtl="0" eaLnBrk="1" latinLnBrk="0" hangingPunct="1">
        <a:lnSpc>
          <a:spcPct val="95000"/>
        </a:lnSpc>
        <a:spcBef>
          <a:spcPts val="300"/>
        </a:spcBef>
        <a:buClr>
          <a:schemeClr val="accent1"/>
        </a:buClr>
        <a:buFont typeface="Arial"/>
        <a:buChar char="•"/>
        <a:defRPr sz="2400" kern="1200">
          <a:solidFill>
            <a:srgbClr val="58595B"/>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7579" y="497107"/>
            <a:ext cx="8462210" cy="787400"/>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347579" y="1495209"/>
            <a:ext cx="8462210" cy="450858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t="23028" r="388" b="72703"/>
          <a:stretch/>
        </p:blipFill>
        <p:spPr>
          <a:xfrm>
            <a:off x="1" y="0"/>
            <a:ext cx="9144000" cy="391886"/>
          </a:xfrm>
          <a:prstGeom prst="rect">
            <a:avLst/>
          </a:prstGeom>
        </p:spPr>
      </p:pic>
      <p:pic>
        <p:nvPicPr>
          <p:cNvPr id="4" name="Picture 3" descr="CTTI_Final_abb_JUN13.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4744" y="6142140"/>
            <a:ext cx="735045" cy="424948"/>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51631" y="6168754"/>
            <a:ext cx="1597466" cy="334311"/>
          </a:xfrm>
          <a:prstGeom prst="rect">
            <a:avLst/>
          </a:prstGeom>
        </p:spPr>
      </p:pic>
      <p:sp>
        <p:nvSpPr>
          <p:cNvPr id="17" name="Subtitle 2"/>
          <p:cNvSpPr txBox="1">
            <a:spLocks/>
          </p:cNvSpPr>
          <p:nvPr userDrawn="1"/>
        </p:nvSpPr>
        <p:spPr>
          <a:xfrm>
            <a:off x="2633327" y="6197617"/>
            <a:ext cx="5009571" cy="369471"/>
          </a:xfrm>
          <a:prstGeom prst="rect">
            <a:avLst/>
          </a:prstGeom>
        </p:spPr>
        <p:txBody>
          <a:bodyPr lIns="0" tIns="0" rIns="0" bIns="0" anchor="t"/>
          <a:lstStyle>
            <a:lvl1pPr marL="227013" indent="-227013" algn="l" defTabSz="457200" rtl="0" eaLnBrk="1" latinLnBrk="0" hangingPunct="1">
              <a:lnSpc>
                <a:spcPct val="95000"/>
              </a:lnSpc>
              <a:spcBef>
                <a:spcPts val="1400"/>
              </a:spcBef>
              <a:buSzPct val="130000"/>
              <a:buFontTx/>
              <a:buBlip>
                <a:blip r:embed="rId10"/>
              </a:buBlip>
              <a:defRPr sz="2400" kern="1200">
                <a:solidFill>
                  <a:srgbClr val="58595B"/>
                </a:solidFill>
                <a:latin typeface="+mn-lt"/>
                <a:ea typeface="+mn-ea"/>
                <a:cs typeface="+mn-cs"/>
              </a:defRPr>
            </a:lvl1pPr>
            <a:lvl2pPr marL="628650" indent="-223838" algn="l" defTabSz="457200" rtl="0" eaLnBrk="1" latinLnBrk="0" hangingPunct="1">
              <a:lnSpc>
                <a:spcPct val="95000"/>
              </a:lnSpc>
              <a:spcBef>
                <a:spcPts val="500"/>
              </a:spcBef>
              <a:buClr>
                <a:schemeClr val="accent2"/>
              </a:buClr>
              <a:buFont typeface="Wingdings" charset="2"/>
              <a:buChar char="§"/>
              <a:defRPr sz="2400" kern="1200">
                <a:solidFill>
                  <a:srgbClr val="58595B"/>
                </a:solidFill>
                <a:latin typeface="+mn-lt"/>
                <a:ea typeface="+mn-ea"/>
                <a:cs typeface="+mn-cs"/>
              </a:defRPr>
            </a:lvl2pPr>
            <a:lvl3pPr marL="1082675" indent="-234950" algn="l" defTabSz="457200" rtl="0" eaLnBrk="1" latinLnBrk="0" hangingPunct="1">
              <a:lnSpc>
                <a:spcPct val="95000"/>
              </a:lnSpc>
              <a:spcBef>
                <a:spcPts val="300"/>
              </a:spcBef>
              <a:buClr>
                <a:schemeClr val="accent1"/>
              </a:buClr>
              <a:buFont typeface="Arial"/>
              <a:buChar char="•"/>
              <a:defRPr sz="2400" kern="1200">
                <a:solidFill>
                  <a:srgbClr val="58595B"/>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FontTx/>
              <a:buNone/>
            </a:pPr>
            <a:r>
              <a:rPr lang="en-US" sz="1800" b="1" dirty="0">
                <a:solidFill>
                  <a:schemeClr val="tx1"/>
                </a:solidFill>
              </a:rPr>
              <a:t>PATIENT</a:t>
            </a:r>
            <a:r>
              <a:rPr lang="en-US" sz="1800" b="1" baseline="0" dirty="0">
                <a:solidFill>
                  <a:schemeClr val="tx1"/>
                </a:solidFill>
              </a:rPr>
              <a:t> </a:t>
            </a:r>
            <a:r>
              <a:rPr lang="en-US" sz="1800" b="1" dirty="0">
                <a:solidFill>
                  <a:schemeClr val="tx1"/>
                </a:solidFill>
              </a:rPr>
              <a:t>ENGAGEMENT COLLABORATIVE</a:t>
            </a:r>
          </a:p>
        </p:txBody>
      </p:sp>
      <p:cxnSp>
        <p:nvCxnSpPr>
          <p:cNvPr id="21" name="Straight Connector 20"/>
          <p:cNvCxnSpPr/>
          <p:nvPr userDrawn="1"/>
        </p:nvCxnSpPr>
        <p:spPr>
          <a:xfrm>
            <a:off x="0" y="441586"/>
            <a:ext cx="9144000" cy="0"/>
          </a:xfrm>
          <a:prstGeom prst="line">
            <a:avLst/>
          </a:prstGeom>
          <a:ln w="47625">
            <a:solidFill>
              <a:schemeClr val="accent6"/>
            </a:solidFill>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0" y="0"/>
            <a:ext cx="9144000" cy="426720"/>
          </a:xfrm>
          <a:prstGeom prst="rect">
            <a:avLst/>
          </a:prstGeom>
          <a:solidFill>
            <a:schemeClr val="tx1">
              <a:alpha val="59000"/>
            </a:schemeClr>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A4320C1C-C71B-4085-AFC4-9A5255103505}"/>
              </a:ext>
            </a:extLst>
          </p:cNvPr>
          <p:cNvCxnSpPr/>
          <p:nvPr userDrawn="1"/>
        </p:nvCxnSpPr>
        <p:spPr>
          <a:xfrm>
            <a:off x="0" y="6012392"/>
            <a:ext cx="9144000" cy="0"/>
          </a:xfrm>
          <a:prstGeom prst="line">
            <a:avLst/>
          </a:prstGeom>
          <a:ln w="12700">
            <a:solidFill>
              <a:srgbClr val="006879"/>
            </a:solidFill>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699506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algn="l" defTabSz="457200" rtl="0" eaLnBrk="1" latinLnBrk="0" hangingPunct="1">
        <a:spcBef>
          <a:spcPct val="0"/>
        </a:spcBef>
        <a:buNone/>
        <a:defRPr sz="3400" b="1" kern="1200">
          <a:solidFill>
            <a:schemeClr val="accent3"/>
          </a:solidFill>
          <a:latin typeface="+mj-lt"/>
          <a:ea typeface="+mj-ea"/>
          <a:cs typeface="+mj-cs"/>
        </a:defRPr>
      </a:lvl1pPr>
    </p:titleStyle>
    <p:bodyStyle>
      <a:lvl1pPr marL="227013" indent="-227013" algn="l" defTabSz="457200" rtl="0" eaLnBrk="1" latinLnBrk="0" hangingPunct="1">
        <a:lnSpc>
          <a:spcPct val="95000"/>
        </a:lnSpc>
        <a:spcBef>
          <a:spcPts val="1400"/>
        </a:spcBef>
        <a:buSzPct val="130000"/>
        <a:buFont typeface="Wingdings" charset="2"/>
        <a:buChar char="§"/>
        <a:defRPr sz="2400" kern="1200">
          <a:solidFill>
            <a:srgbClr val="58595B"/>
          </a:solidFill>
          <a:latin typeface="+mn-lt"/>
          <a:ea typeface="+mn-ea"/>
          <a:cs typeface="+mn-cs"/>
        </a:defRPr>
      </a:lvl1pPr>
      <a:lvl2pPr marL="628650" indent="-223838" algn="l" defTabSz="457200" rtl="0" eaLnBrk="1" latinLnBrk="0" hangingPunct="1">
        <a:lnSpc>
          <a:spcPct val="95000"/>
        </a:lnSpc>
        <a:spcBef>
          <a:spcPts val="500"/>
        </a:spcBef>
        <a:buClr>
          <a:schemeClr val="accent2"/>
        </a:buClr>
        <a:buFont typeface="Wingdings" charset="2"/>
        <a:buChar char="§"/>
        <a:defRPr sz="2400" kern="1200">
          <a:solidFill>
            <a:srgbClr val="58595B"/>
          </a:solidFill>
          <a:latin typeface="+mn-lt"/>
          <a:ea typeface="+mn-ea"/>
          <a:cs typeface="+mn-cs"/>
        </a:defRPr>
      </a:lvl2pPr>
      <a:lvl3pPr marL="1082675" indent="-234950" algn="l" defTabSz="457200" rtl="0" eaLnBrk="1" latinLnBrk="0" hangingPunct="1">
        <a:lnSpc>
          <a:spcPct val="95000"/>
        </a:lnSpc>
        <a:spcBef>
          <a:spcPts val="300"/>
        </a:spcBef>
        <a:buClr>
          <a:schemeClr val="accent1"/>
        </a:buClr>
        <a:buFont typeface="Arial"/>
        <a:buChar char="•"/>
        <a:defRPr sz="2400" kern="1200">
          <a:solidFill>
            <a:srgbClr val="58595B"/>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5.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rethinkingclinicaltrials.org/grand-rounds-hub/" TargetMode="External"/><Relationship Id="rId2" Type="http://schemas.openxmlformats.org/officeDocument/2006/relationships/image" Target="../media/image37.tif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hyperlink" Target="https://www.fda.gov/about-fda/cdrh-offices/cdrh-management-directory-organization"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www.fda.gov/about-fda/center-biologics-evaluation-and-research-cber/contacts-center-biologics-evaluation-research-cber" TargetMode="External"/><Relationship Id="rId5" Type="http://schemas.openxmlformats.org/officeDocument/2006/relationships/hyperlink" Target="https://www.fda.gov/about-fda/center-drug-evaluation-and-research-cder/office-new-drugs" TargetMode="External"/><Relationship Id="rId4" Type="http://schemas.openxmlformats.org/officeDocument/2006/relationships/hyperlink" Target="mailto:Clinicaltrialconduct-COVID19@fda.hhs.gov"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hyperlink" Target="https://www.ctti-clinicaltrials.org/wp-content/uploads/2021/06/CTTI_DHT_Engaging_Patients_and_Sites_Recs.pdf"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mailto:Clinicaltrialconduct-COVID19@fda.hhs.gov"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hyperlink" Target="https://www.fda.gov/about-fda/cdrh-offices/cdrh-management-directory-organization" TargetMode="External"/><Relationship Id="rId5" Type="http://schemas.openxmlformats.org/officeDocument/2006/relationships/hyperlink" Target="https://www.fda.gov/about-fda/center-biologics-evaluation-and-research-cber/contacts-center-biologics-evaluation-research-cber" TargetMode="External"/><Relationship Id="rId4" Type="http://schemas.openxmlformats.org/officeDocument/2006/relationships/hyperlink" Target="https://www.fda.gov/about-fda/center-drug-evaluation-and-research-cder/office-new-drugs"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mailto:Sara.calvert@duke.edu"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hyperlink" Target="https://www.medidata.com/wp-content/uploads/2020/03/COVID19-Clinical-Trials_20200324-1.pdf" TargetMode="Externa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4" name="Text Placeholder 2"/>
          <p:cNvSpPr>
            <a:spLocks noGrp="1"/>
          </p:cNvSpPr>
          <p:nvPr>
            <p:ph idx="1"/>
          </p:nvPr>
        </p:nvSpPr>
        <p:spPr/>
        <p:txBody>
          <a:bodyPr/>
          <a:lstStyle/>
          <a:p>
            <a:pPr lvl="0"/>
            <a:r>
              <a:rPr lang="en-US" sz="2000" dirty="0"/>
              <a:t>Once you’ve logged into </a:t>
            </a:r>
            <a:r>
              <a:rPr lang="en-US" sz="2000" dirty="0" err="1"/>
              <a:t>Webex</a:t>
            </a:r>
            <a:r>
              <a:rPr lang="en-US" sz="2000" dirty="0"/>
              <a:t>, please select one of the following audio options:</a:t>
            </a:r>
          </a:p>
          <a:p>
            <a:pPr marL="693738" lvl="1" indent="-290513">
              <a:buFont typeface="+mj-lt"/>
              <a:buAutoNum type="arabicPeriod"/>
            </a:pPr>
            <a:r>
              <a:rPr lang="en-US" sz="2000" dirty="0" smtClean="0"/>
              <a:t>Call </a:t>
            </a:r>
            <a:r>
              <a:rPr lang="en-US" sz="2000" dirty="0"/>
              <a:t>Using Computer</a:t>
            </a:r>
          </a:p>
          <a:p>
            <a:pPr marL="693738" lvl="1" indent="-290513">
              <a:buFont typeface="+mj-lt"/>
              <a:buAutoNum type="arabicPeriod"/>
            </a:pPr>
            <a:r>
              <a:rPr lang="en-US" sz="2000" dirty="0"/>
              <a:t>I Will Call In</a:t>
            </a:r>
          </a:p>
          <a:p>
            <a:pPr marL="1200150" lvl="2" indent="-342900"/>
            <a:r>
              <a:rPr lang="en-US" sz="2000" dirty="0"/>
              <a:t>Please enter the Attendee ID when dialing in</a:t>
            </a:r>
          </a:p>
          <a:p>
            <a:pPr marL="693738" lvl="1" indent="-290513">
              <a:buFont typeface="+mj-lt"/>
              <a:buAutoNum type="arabicPeriod"/>
            </a:pPr>
            <a:r>
              <a:rPr lang="en-US" sz="2000" dirty="0"/>
              <a:t>Select the “Call Me” option.</a:t>
            </a:r>
          </a:p>
          <a:p>
            <a:r>
              <a:rPr lang="en-US" sz="2000" dirty="0"/>
              <a:t>This webinar is being recorded.</a:t>
            </a:r>
          </a:p>
          <a:p>
            <a:pPr lvl="0"/>
            <a:r>
              <a:rPr lang="en-US" sz="2000" dirty="0"/>
              <a:t>All participants are muted upon entry. </a:t>
            </a:r>
          </a:p>
          <a:p>
            <a:pPr lvl="0"/>
            <a:r>
              <a:rPr lang="en-US" sz="2000" dirty="0"/>
              <a:t>Questions can be entered in the chat box during the webinar </a:t>
            </a:r>
          </a:p>
          <a:p>
            <a:pPr lvl="0"/>
            <a:r>
              <a:rPr lang="en-US" sz="2000" dirty="0"/>
              <a:t>Questions will be answered to the best of our ability after the call via CTTI’s best practices document.</a:t>
            </a:r>
          </a:p>
        </p:txBody>
      </p:sp>
    </p:spTree>
    <p:extLst>
      <p:ext uri="{BB962C8B-B14F-4D97-AF65-F5344CB8AC3E}">
        <p14:creationId xmlns:p14="http://schemas.microsoft.com/office/powerpoint/2010/main" val="3751894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B1E0-F0D1-4087-A562-2A2300799D51}"/>
              </a:ext>
            </a:extLst>
          </p:cNvPr>
          <p:cNvSpPr>
            <a:spLocks noGrp="1"/>
          </p:cNvSpPr>
          <p:nvPr>
            <p:ph type="title"/>
          </p:nvPr>
        </p:nvSpPr>
        <p:spPr>
          <a:xfrm>
            <a:off x="0" y="471309"/>
            <a:ext cx="9184348" cy="770467"/>
          </a:xfrm>
        </p:spPr>
        <p:txBody>
          <a:bodyPr/>
          <a:lstStyle/>
          <a:p>
            <a:r>
              <a:rPr lang="en-US" sz="2500" dirty="0"/>
              <a:t>  Emerging Questions / Confusion about Clinical Trials*</a:t>
            </a:r>
          </a:p>
        </p:txBody>
      </p:sp>
      <p:sp>
        <p:nvSpPr>
          <p:cNvPr id="3" name="Content Placeholder 2">
            <a:extLst>
              <a:ext uri="{FF2B5EF4-FFF2-40B4-BE49-F238E27FC236}">
                <a16:creationId xmlns:a16="http://schemas.microsoft.com/office/drawing/2014/main" id="{E6A02E65-4924-4BA6-84DD-DA391A71DC1C}"/>
              </a:ext>
            </a:extLst>
          </p:cNvPr>
          <p:cNvSpPr>
            <a:spLocks noGrp="1"/>
          </p:cNvSpPr>
          <p:nvPr>
            <p:ph idx="1"/>
          </p:nvPr>
        </p:nvSpPr>
        <p:spPr>
          <a:xfrm>
            <a:off x="347579" y="1241776"/>
            <a:ext cx="8462210" cy="4592967"/>
          </a:xfrm>
        </p:spPr>
        <p:txBody>
          <a:bodyPr numCol="2"/>
          <a:lstStyle/>
          <a:p>
            <a:pPr>
              <a:spcBef>
                <a:spcPts val="0"/>
              </a:spcBef>
            </a:pPr>
            <a:r>
              <a:rPr lang="en-US" sz="1600" dirty="0"/>
              <a:t>Scientific side:</a:t>
            </a:r>
          </a:p>
          <a:p>
            <a:pPr lvl="1">
              <a:spcBef>
                <a:spcPts val="0"/>
              </a:spcBef>
            </a:pPr>
            <a:r>
              <a:rPr lang="en-US" sz="1600" dirty="0"/>
              <a:t>Delayed startup</a:t>
            </a:r>
          </a:p>
          <a:p>
            <a:pPr lvl="1">
              <a:spcBef>
                <a:spcPts val="0"/>
              </a:spcBef>
            </a:pPr>
            <a:r>
              <a:rPr lang="en-US" sz="1600" dirty="0"/>
              <a:t>Sending study drugs</a:t>
            </a:r>
          </a:p>
          <a:p>
            <a:pPr lvl="1">
              <a:spcBef>
                <a:spcPts val="0"/>
              </a:spcBef>
            </a:pPr>
            <a:r>
              <a:rPr lang="en-US" sz="1600" dirty="0"/>
              <a:t>Short-term outcome measures: losing entire cohort</a:t>
            </a:r>
          </a:p>
          <a:p>
            <a:pPr lvl="1">
              <a:spcBef>
                <a:spcPts val="0"/>
              </a:spcBef>
            </a:pPr>
            <a:r>
              <a:rPr lang="en-US" sz="1600" dirty="0"/>
              <a:t>Ability to re-screen patients</a:t>
            </a:r>
          </a:p>
          <a:p>
            <a:pPr lvl="1">
              <a:spcBef>
                <a:spcPts val="0"/>
              </a:spcBef>
            </a:pPr>
            <a:r>
              <a:rPr lang="en-US" sz="1600" dirty="0"/>
              <a:t>What can be done at a distance with people currently enrolled?</a:t>
            </a:r>
          </a:p>
          <a:p>
            <a:pPr lvl="1">
              <a:spcBef>
                <a:spcPts val="0"/>
              </a:spcBef>
            </a:pPr>
            <a:r>
              <a:rPr lang="en-US" sz="1600" dirty="0"/>
              <a:t>Will funding be extended? Flexibility has been helpful</a:t>
            </a:r>
          </a:p>
          <a:p>
            <a:pPr>
              <a:spcBef>
                <a:spcPts val="0"/>
              </a:spcBef>
            </a:pPr>
            <a:r>
              <a:rPr lang="en-US" sz="1600" dirty="0"/>
              <a:t>Will labs be able to administer medications, and what does that mean for patients</a:t>
            </a:r>
          </a:p>
          <a:p>
            <a:pPr>
              <a:spcBef>
                <a:spcPts val="0"/>
              </a:spcBef>
            </a:pPr>
            <a:r>
              <a:rPr lang="en-US" sz="1600" dirty="0"/>
              <a:t>Whether therapeutic as well as non-therapeutic trials will be ended</a:t>
            </a:r>
          </a:p>
          <a:p>
            <a:pPr lvl="1">
              <a:spcBef>
                <a:spcPts val="0"/>
              </a:spcBef>
            </a:pPr>
            <a:r>
              <a:rPr lang="en-US" sz="1600" dirty="0"/>
              <a:t>Can natural history studies be done via telemedicine?</a:t>
            </a:r>
          </a:p>
          <a:p>
            <a:pPr>
              <a:spcBef>
                <a:spcPts val="0"/>
              </a:spcBef>
            </a:pPr>
            <a:r>
              <a:rPr lang="en-US" sz="1600" dirty="0"/>
              <a:t>Can non-therapeutic trials be done in a safe way?</a:t>
            </a:r>
          </a:p>
          <a:p>
            <a:pPr>
              <a:spcBef>
                <a:spcPts val="0"/>
              </a:spcBef>
            </a:pPr>
            <a:endParaRPr lang="en-US" sz="1600" dirty="0"/>
          </a:p>
          <a:p>
            <a:pPr>
              <a:spcBef>
                <a:spcPts val="0"/>
              </a:spcBef>
            </a:pPr>
            <a:r>
              <a:rPr lang="en-US" sz="1600" dirty="0"/>
              <a:t>Concern about loss of clinical trials; how long can you extend primary endpoint assessments without losing entire trial</a:t>
            </a:r>
          </a:p>
          <a:p>
            <a:pPr>
              <a:spcBef>
                <a:spcPts val="0"/>
              </a:spcBef>
            </a:pPr>
            <a:r>
              <a:rPr lang="en-US" sz="1600" dirty="0"/>
              <a:t>What level of flexibility will FDA have as visit schedules change?</a:t>
            </a:r>
          </a:p>
          <a:p>
            <a:pPr>
              <a:spcBef>
                <a:spcPts val="0"/>
              </a:spcBef>
            </a:pPr>
            <a:r>
              <a:rPr lang="en-US" sz="1600" dirty="0"/>
              <a:t>Are open trials still enrolling patients?</a:t>
            </a:r>
          </a:p>
          <a:p>
            <a:pPr>
              <a:spcBef>
                <a:spcPts val="0"/>
              </a:spcBef>
            </a:pPr>
            <a:r>
              <a:rPr lang="en-US" sz="1600" dirty="0"/>
              <a:t>Consistency of care once pandemic has passed</a:t>
            </a:r>
          </a:p>
          <a:p>
            <a:pPr>
              <a:spcBef>
                <a:spcPts val="0"/>
              </a:spcBef>
            </a:pPr>
            <a:r>
              <a:rPr lang="en-US" sz="1600" dirty="0"/>
              <a:t>Language used… calling these “non-essential trials”; concern about trials being sidelined</a:t>
            </a:r>
          </a:p>
          <a:p>
            <a:pPr>
              <a:spcBef>
                <a:spcPts val="0"/>
              </a:spcBef>
            </a:pPr>
            <a:r>
              <a:rPr lang="en-US" sz="1600" dirty="0"/>
              <a:t>Information on testing kits and approval; untested/unapproved treatments</a:t>
            </a:r>
          </a:p>
          <a:p>
            <a:pPr>
              <a:spcBef>
                <a:spcPts val="0"/>
              </a:spcBef>
            </a:pPr>
            <a:r>
              <a:rPr lang="en-US" sz="1600" dirty="0"/>
              <a:t>Application for orphan drug status and pushback from consumer community</a:t>
            </a:r>
          </a:p>
          <a:p>
            <a:pPr>
              <a:spcBef>
                <a:spcPts val="0"/>
              </a:spcBef>
            </a:pPr>
            <a:endParaRPr lang="en-US" sz="1600" dirty="0"/>
          </a:p>
          <a:p>
            <a:pPr marL="401637" lvl="1" indent="0">
              <a:spcBef>
                <a:spcPts val="0"/>
              </a:spcBef>
              <a:buNone/>
            </a:pPr>
            <a:r>
              <a:rPr lang="en-US" sz="1600" i="1" dirty="0"/>
              <a:t>*From Patient Engagement Collaborative monthly teleconference, March 26, 2020</a:t>
            </a:r>
          </a:p>
          <a:p>
            <a:pPr marL="0" indent="0">
              <a:spcBef>
                <a:spcPts val="0"/>
              </a:spcBef>
              <a:buNone/>
            </a:pPr>
            <a:endParaRPr lang="en-US" sz="1600" dirty="0"/>
          </a:p>
        </p:txBody>
      </p:sp>
    </p:spTree>
    <p:extLst>
      <p:ext uri="{BB962C8B-B14F-4D97-AF65-F5344CB8AC3E}">
        <p14:creationId xmlns:p14="http://schemas.microsoft.com/office/powerpoint/2010/main" val="2595764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CTTI Request for Experiences &amp; Insights</a:t>
            </a:r>
            <a:r>
              <a:rPr lang="en-US" sz="3000" b="0" dirty="0"/>
              <a:t>, </a:t>
            </a:r>
            <a:br>
              <a:rPr lang="en-US" sz="3000" b="0" dirty="0"/>
            </a:br>
            <a:r>
              <a:rPr lang="en-US" sz="3000" b="0" dirty="0"/>
              <a:t>in Context of the New Guidance</a:t>
            </a:r>
            <a:endParaRPr lang="en-US" sz="3000" dirty="0"/>
          </a:p>
        </p:txBody>
      </p:sp>
      <p:sp>
        <p:nvSpPr>
          <p:cNvPr id="3" name="Content Placeholder 2"/>
          <p:cNvSpPr>
            <a:spLocks noGrp="1"/>
          </p:cNvSpPr>
          <p:nvPr>
            <p:ph sz="quarter" idx="11"/>
          </p:nvPr>
        </p:nvSpPr>
        <p:spPr>
          <a:xfrm>
            <a:off x="347663" y="4957590"/>
            <a:ext cx="8461375" cy="1240010"/>
          </a:xfrm>
        </p:spPr>
        <p:txBody>
          <a:bodyPr/>
          <a:lstStyle/>
          <a:p>
            <a:r>
              <a:rPr lang="en-US" sz="2600" dirty="0" smtClean="0"/>
              <a:t>Sara Calvert</a:t>
            </a:r>
          </a:p>
          <a:p>
            <a:r>
              <a:rPr lang="en-US" sz="2600" dirty="0" smtClean="0"/>
              <a:t>CTTI</a:t>
            </a:r>
            <a:endParaRPr lang="en-US" sz="2600" dirty="0"/>
          </a:p>
        </p:txBody>
      </p:sp>
    </p:spTree>
    <p:extLst>
      <p:ext uri="{BB962C8B-B14F-4D97-AF65-F5344CB8AC3E}">
        <p14:creationId xmlns:p14="http://schemas.microsoft.com/office/powerpoint/2010/main" val="2333983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ADBA2-4868-1841-A84E-DEDB584A7B6B}"/>
              </a:ext>
            </a:extLst>
          </p:cNvPr>
          <p:cNvSpPr>
            <a:spLocks noGrp="1"/>
          </p:cNvSpPr>
          <p:nvPr>
            <p:ph type="title"/>
          </p:nvPr>
        </p:nvSpPr>
        <p:spPr/>
        <p:txBody>
          <a:bodyPr anchor="t"/>
          <a:lstStyle/>
          <a:p>
            <a:pPr algn="ctr"/>
            <a:r>
              <a:rPr lang="en-US" dirty="0"/>
              <a:t>Guidance Documents</a:t>
            </a:r>
          </a:p>
        </p:txBody>
      </p:sp>
      <p:pic>
        <p:nvPicPr>
          <p:cNvPr id="14" name="Content Placeholder 13">
            <a:extLst>
              <a:ext uri="{FF2B5EF4-FFF2-40B4-BE49-F238E27FC236}">
                <a16:creationId xmlns:a16="http://schemas.microsoft.com/office/drawing/2014/main" id="{E325F2B7-F339-6049-BACA-0A4AA6A47252}"/>
              </a:ext>
            </a:extLst>
          </p:cNvPr>
          <p:cNvPicPr>
            <a:picLocks noGrp="1" noChangeAspect="1"/>
          </p:cNvPicPr>
          <p:nvPr>
            <p:ph sz="half" idx="1"/>
          </p:nvPr>
        </p:nvPicPr>
        <p:blipFill>
          <a:blip r:embed="rId3"/>
          <a:stretch>
            <a:fillRect/>
          </a:stretch>
        </p:blipFill>
        <p:spPr>
          <a:xfrm>
            <a:off x="4577013" y="384549"/>
            <a:ext cx="4131176" cy="5846136"/>
          </a:xfrm>
        </p:spPr>
      </p:pic>
      <p:pic>
        <p:nvPicPr>
          <p:cNvPr id="8" name="Content Placeholder 7" descr="Guidance for Industry, Investigators, and Institutional Review Boards" title="FDA Guidance on Conduct of Clinical Trials of Medical Products during COVID-19 Pandemic">
            <a:extLst>
              <a:ext uri="{FF2B5EF4-FFF2-40B4-BE49-F238E27FC236}">
                <a16:creationId xmlns:a16="http://schemas.microsoft.com/office/drawing/2014/main" id="{7F4DFBDA-C886-DF42-A90E-B66335ED5147}"/>
              </a:ext>
            </a:extLst>
          </p:cNvPr>
          <p:cNvPicPr>
            <a:picLocks noGrp="1" noChangeAspect="1"/>
          </p:cNvPicPr>
          <p:nvPr>
            <p:ph sz="half" idx="2"/>
          </p:nvPr>
        </p:nvPicPr>
        <p:blipFill>
          <a:blip r:embed="rId4"/>
          <a:stretch>
            <a:fillRect/>
          </a:stretch>
        </p:blipFill>
        <p:spPr>
          <a:xfrm>
            <a:off x="518660" y="981276"/>
            <a:ext cx="4056927" cy="5258734"/>
          </a:xfrm>
        </p:spPr>
      </p:pic>
    </p:spTree>
    <p:extLst>
      <p:ext uri="{BB962C8B-B14F-4D97-AF65-F5344CB8AC3E}">
        <p14:creationId xmlns:p14="http://schemas.microsoft.com/office/powerpoint/2010/main" val="191741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ECE439-A49F-1745-AEBC-A22299EB5CB3}"/>
              </a:ext>
            </a:extLst>
          </p:cNvPr>
          <p:cNvSpPr>
            <a:spLocks noGrp="1"/>
          </p:cNvSpPr>
          <p:nvPr>
            <p:ph type="title"/>
          </p:nvPr>
        </p:nvSpPr>
        <p:spPr/>
        <p:txBody>
          <a:bodyPr/>
          <a:lstStyle/>
          <a:p>
            <a:r>
              <a:rPr lang="en-US" dirty="0"/>
              <a:t>FDA Guidance Topics</a:t>
            </a:r>
            <a:br>
              <a:rPr lang="en-US" dirty="0"/>
            </a:br>
            <a:r>
              <a:rPr lang="en-US" sz="2400" dirty="0"/>
              <a:t>EMA and MHRA Guidance cover similar topics </a:t>
            </a:r>
            <a:endParaRPr lang="en-US" dirty="0"/>
          </a:p>
        </p:txBody>
      </p:sp>
      <p:sp>
        <p:nvSpPr>
          <p:cNvPr id="9" name="Content Placeholder 8"/>
          <p:cNvSpPr>
            <a:spLocks noGrp="1"/>
          </p:cNvSpPr>
          <p:nvPr>
            <p:ph sz="half" idx="1"/>
          </p:nvPr>
        </p:nvSpPr>
        <p:spPr>
          <a:xfrm>
            <a:off x="457200" y="1549401"/>
            <a:ext cx="4191000" cy="3860800"/>
          </a:xfrm>
        </p:spPr>
        <p:txBody>
          <a:bodyPr>
            <a:normAutofit fontScale="92500" lnSpcReduction="10000"/>
          </a:bodyPr>
          <a:lstStyle/>
          <a:p>
            <a:pPr fontAlgn="t">
              <a:lnSpc>
                <a:spcPct val="110000"/>
              </a:lnSpc>
            </a:pPr>
            <a:r>
              <a:rPr lang="en-US" dirty="0"/>
              <a:t>Assessment of each study focusing on safety</a:t>
            </a:r>
          </a:p>
          <a:p>
            <a:pPr fontAlgn="t">
              <a:lnSpc>
                <a:spcPct val="110000"/>
              </a:lnSpc>
            </a:pPr>
            <a:r>
              <a:rPr lang="en-US" dirty="0"/>
              <a:t>Establish or revise policies &amp; procedures (contingency measures)</a:t>
            </a:r>
          </a:p>
          <a:p>
            <a:pPr fontAlgn="t">
              <a:lnSpc>
                <a:spcPct val="110000"/>
              </a:lnSpc>
            </a:pPr>
            <a:r>
              <a:rPr lang="en-US" dirty="0"/>
              <a:t>Inform patients of status &amp; impact of changes</a:t>
            </a:r>
          </a:p>
          <a:p>
            <a:pPr fontAlgn="t">
              <a:lnSpc>
                <a:spcPct val="110000"/>
              </a:lnSpc>
            </a:pPr>
            <a:r>
              <a:rPr lang="en-US" dirty="0"/>
              <a:t>Pause enrollment, delay visits, extend trials/visit windows</a:t>
            </a:r>
          </a:p>
          <a:p>
            <a:pPr fontAlgn="t">
              <a:lnSpc>
                <a:spcPct val="110000"/>
              </a:lnSpc>
            </a:pPr>
            <a:r>
              <a:rPr lang="en-US" dirty="0"/>
              <a:t>Remote/alternate visits for data collection and safety assessments</a:t>
            </a:r>
          </a:p>
        </p:txBody>
      </p:sp>
      <p:sp>
        <p:nvSpPr>
          <p:cNvPr id="10" name="Content Placeholder 9"/>
          <p:cNvSpPr>
            <a:spLocks noGrp="1"/>
          </p:cNvSpPr>
          <p:nvPr>
            <p:ph sz="half" idx="2"/>
          </p:nvPr>
        </p:nvSpPr>
        <p:spPr>
          <a:xfrm>
            <a:off x="4787900" y="1549401"/>
            <a:ext cx="3898900" cy="3860800"/>
          </a:xfrm>
        </p:spPr>
        <p:txBody>
          <a:bodyPr>
            <a:normAutofit fontScale="92500" lnSpcReduction="10000"/>
          </a:bodyPr>
          <a:lstStyle/>
          <a:p>
            <a:pPr fontAlgn="t">
              <a:lnSpc>
                <a:spcPct val="110000"/>
              </a:lnSpc>
            </a:pPr>
            <a:r>
              <a:rPr lang="en-US" dirty="0"/>
              <a:t>Access to investigational medical product (IP or IMP)</a:t>
            </a:r>
          </a:p>
          <a:p>
            <a:pPr fontAlgn="t">
              <a:lnSpc>
                <a:spcPct val="110000"/>
              </a:lnSpc>
            </a:pPr>
            <a:r>
              <a:rPr lang="en-US" dirty="0"/>
              <a:t>Central &amp; remote monitoring programs</a:t>
            </a:r>
          </a:p>
          <a:p>
            <a:pPr fontAlgn="t">
              <a:lnSpc>
                <a:spcPct val="110000"/>
              </a:lnSpc>
            </a:pPr>
            <a:r>
              <a:rPr lang="en-US" dirty="0"/>
              <a:t>Contacting IRB/IEC &amp; FDA with changes </a:t>
            </a:r>
          </a:p>
          <a:p>
            <a:pPr fontAlgn="t">
              <a:lnSpc>
                <a:spcPct val="110000"/>
              </a:lnSpc>
            </a:pPr>
            <a:r>
              <a:rPr lang="en-US" dirty="0"/>
              <a:t>COVID-19 screening procedures</a:t>
            </a:r>
          </a:p>
          <a:p>
            <a:pPr>
              <a:lnSpc>
                <a:spcPct val="110000"/>
              </a:lnSpc>
            </a:pPr>
            <a:r>
              <a:rPr lang="en-US" dirty="0"/>
              <a:t>Documenting changes related to COVID-19</a:t>
            </a:r>
          </a:p>
          <a:p>
            <a:pPr>
              <a:lnSpc>
                <a:spcPct val="110000"/>
              </a:lnSpc>
            </a:pPr>
            <a:r>
              <a:rPr lang="en-US" dirty="0"/>
              <a:t>Questions &amp; Answers section</a:t>
            </a:r>
          </a:p>
        </p:txBody>
      </p:sp>
      <p:sp>
        <p:nvSpPr>
          <p:cNvPr id="12" name="Rectangle 11"/>
          <p:cNvSpPr/>
          <p:nvPr/>
        </p:nvSpPr>
        <p:spPr>
          <a:xfrm>
            <a:off x="457200" y="5461001"/>
            <a:ext cx="8352589" cy="67309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 name="Text Placeholder 5" descr="EMA also released methodological guidance" title="EMA Statement">
            <a:extLst>
              <a:ext uri="{FF2B5EF4-FFF2-40B4-BE49-F238E27FC236}">
                <a16:creationId xmlns:a16="http://schemas.microsoft.com/office/drawing/2014/main" id="{3B7A7D48-FAD4-1443-99EA-D11B1537EDA6}"/>
              </a:ext>
            </a:extLst>
          </p:cNvPr>
          <p:cNvSpPr txBox="1">
            <a:spLocks/>
          </p:cNvSpPr>
          <p:nvPr/>
        </p:nvSpPr>
        <p:spPr>
          <a:xfrm>
            <a:off x="620295" y="5514042"/>
            <a:ext cx="7903411" cy="437029"/>
          </a:xfrm>
          <a:prstGeom prst="rect">
            <a:avLst/>
          </a:prstGeom>
        </p:spPr>
        <p:txBody>
          <a:bodyPr/>
          <a:lstStyle>
            <a:lvl1pPr marL="227013" indent="-227013" algn="l" defTabSz="457200" rtl="0" eaLnBrk="1" latinLnBrk="0" hangingPunct="1">
              <a:lnSpc>
                <a:spcPct val="95000"/>
              </a:lnSpc>
              <a:spcBef>
                <a:spcPts val="1400"/>
              </a:spcBef>
              <a:buSzPct val="130000"/>
              <a:buFontTx/>
              <a:buBlip>
                <a:blip r:embed="rId3"/>
              </a:buBlip>
              <a:defRPr sz="2400" kern="1200">
                <a:solidFill>
                  <a:srgbClr val="58595B"/>
                </a:solidFill>
                <a:latin typeface="+mn-lt"/>
                <a:ea typeface="+mn-ea"/>
                <a:cs typeface="+mn-cs"/>
              </a:defRPr>
            </a:lvl1pPr>
            <a:lvl2pPr marL="628650" indent="-223838" algn="l" defTabSz="457200" rtl="0" eaLnBrk="1" latinLnBrk="0" hangingPunct="1">
              <a:lnSpc>
                <a:spcPct val="95000"/>
              </a:lnSpc>
              <a:spcBef>
                <a:spcPts val="500"/>
              </a:spcBef>
              <a:buClr>
                <a:schemeClr val="accent2"/>
              </a:buClr>
              <a:buFont typeface="Wingdings" charset="2"/>
              <a:buChar char="§"/>
              <a:defRPr sz="2400" kern="1200">
                <a:solidFill>
                  <a:srgbClr val="58595B"/>
                </a:solidFill>
                <a:latin typeface="+mn-lt"/>
                <a:ea typeface="+mn-ea"/>
                <a:cs typeface="+mn-cs"/>
              </a:defRPr>
            </a:lvl2pPr>
            <a:lvl3pPr marL="1082675" indent="-234950" algn="l" defTabSz="457200" rtl="0" eaLnBrk="1" latinLnBrk="0" hangingPunct="1">
              <a:lnSpc>
                <a:spcPct val="95000"/>
              </a:lnSpc>
              <a:spcBef>
                <a:spcPts val="300"/>
              </a:spcBef>
              <a:buClr>
                <a:schemeClr val="accent1"/>
              </a:buClr>
              <a:buFont typeface="Arial"/>
              <a:buChar char="•"/>
              <a:defRPr sz="2400" kern="1200">
                <a:solidFill>
                  <a:srgbClr val="58595B"/>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r>
              <a:rPr lang="en-US" sz="1600" dirty="0">
                <a:solidFill>
                  <a:schemeClr val="bg1"/>
                </a:solidFill>
              </a:rPr>
              <a:t>EMA also released methodological guidance. FDA also released guidance on use of non-invasive remote monitoring devices for patient monitoring during COVID-19.</a:t>
            </a:r>
          </a:p>
        </p:txBody>
      </p:sp>
    </p:spTree>
    <p:extLst>
      <p:ext uri="{BB962C8B-B14F-4D97-AF65-F5344CB8AC3E}">
        <p14:creationId xmlns:p14="http://schemas.microsoft.com/office/powerpoint/2010/main" val="282453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1BA3-75F6-A747-90D5-191ADE750E68}"/>
              </a:ext>
            </a:extLst>
          </p:cNvPr>
          <p:cNvSpPr>
            <a:spLocks noGrp="1"/>
          </p:cNvSpPr>
          <p:nvPr>
            <p:ph type="title"/>
          </p:nvPr>
        </p:nvSpPr>
        <p:spPr/>
        <p:txBody>
          <a:bodyPr anchor="t"/>
          <a:lstStyle/>
          <a:p>
            <a:r>
              <a:rPr lang="en-US" dirty="0"/>
              <a:t>CTTI Request for Experiences</a:t>
            </a:r>
          </a:p>
        </p:txBody>
      </p:sp>
      <p:sp>
        <p:nvSpPr>
          <p:cNvPr id="3" name="Content Placeholder 2">
            <a:extLst>
              <a:ext uri="{FF2B5EF4-FFF2-40B4-BE49-F238E27FC236}">
                <a16:creationId xmlns:a16="http://schemas.microsoft.com/office/drawing/2014/main" id="{1F64CB96-93DE-EB4F-9D1A-38E409B081CF}"/>
              </a:ext>
            </a:extLst>
          </p:cNvPr>
          <p:cNvSpPr>
            <a:spLocks noGrp="1"/>
          </p:cNvSpPr>
          <p:nvPr>
            <p:ph idx="1"/>
          </p:nvPr>
        </p:nvSpPr>
        <p:spPr>
          <a:xfrm>
            <a:off x="334211" y="1152876"/>
            <a:ext cx="8462210" cy="4508584"/>
          </a:xfrm>
        </p:spPr>
        <p:txBody>
          <a:bodyPr/>
          <a:lstStyle/>
          <a:p>
            <a:r>
              <a:rPr lang="en-US" sz="2600" dirty="0"/>
              <a:t>CTTI collected feedback from March 23 - 30</a:t>
            </a:r>
          </a:p>
          <a:p>
            <a:r>
              <a:rPr lang="en-US" sz="2600" dirty="0"/>
              <a:t>Survey distributed via:</a:t>
            </a:r>
          </a:p>
          <a:p>
            <a:pPr lvl="1"/>
            <a:r>
              <a:rPr lang="en-US" sz="2200" dirty="0"/>
              <a:t>Email to CTTI member organizations and public contacts</a:t>
            </a:r>
          </a:p>
          <a:p>
            <a:pPr lvl="1"/>
            <a:r>
              <a:rPr lang="en-US" sz="2200" dirty="0"/>
              <a:t>Posts on Twitter and LinkedIn</a:t>
            </a:r>
          </a:p>
          <a:p>
            <a:pPr lvl="1"/>
            <a:r>
              <a:rPr lang="en-US" sz="2200" dirty="0"/>
              <a:t>Encouraged trade, media, and other organizations to share</a:t>
            </a:r>
          </a:p>
          <a:p>
            <a:r>
              <a:rPr lang="en-US" sz="2600" dirty="0"/>
              <a:t>In context of the new FDA guidance on the conduct of clinical trials of medical products during the current COVID-19 pandemic,</a:t>
            </a:r>
          </a:p>
          <a:p>
            <a:pPr lvl="1"/>
            <a:r>
              <a:rPr lang="en-US" sz="2200" dirty="0"/>
              <a:t>Do you have any experiences or best practices to share? </a:t>
            </a:r>
          </a:p>
          <a:p>
            <a:pPr lvl="1"/>
            <a:r>
              <a:rPr lang="en-US" sz="2200" dirty="0"/>
              <a:t>What have you tried? </a:t>
            </a:r>
          </a:p>
          <a:p>
            <a:pPr lvl="1"/>
            <a:r>
              <a:rPr lang="en-US" sz="2200" dirty="0"/>
              <a:t>What works well? </a:t>
            </a:r>
          </a:p>
          <a:p>
            <a:pPr lvl="1"/>
            <a:r>
              <a:rPr lang="en-US" sz="2200" dirty="0"/>
              <a:t>What have you thought of doing but have not tried yet? </a:t>
            </a:r>
          </a:p>
        </p:txBody>
      </p:sp>
    </p:spTree>
    <p:extLst>
      <p:ext uri="{BB962C8B-B14F-4D97-AF65-F5344CB8AC3E}">
        <p14:creationId xmlns:p14="http://schemas.microsoft.com/office/powerpoint/2010/main" val="1013356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24064" y="473334"/>
            <a:ext cx="8229600" cy="369332"/>
          </a:xfrm>
          <a:prstGeom prst="rect">
            <a:avLst/>
          </a:prstGeom>
          <a:noFill/>
        </p:spPr>
        <p:txBody>
          <a:bodyPr wrap="square" rtlCol="0"/>
          <a:lstStyle/>
          <a:p>
            <a:endParaRPr lang="en-US" sz="2200" dirty="0"/>
          </a:p>
        </p:txBody>
      </p:sp>
      <p:sp>
        <p:nvSpPr>
          <p:cNvPr id="4" name="Title 3">
            <a:extLst>
              <a:ext uri="{FF2B5EF4-FFF2-40B4-BE49-F238E27FC236}">
                <a16:creationId xmlns:a16="http://schemas.microsoft.com/office/drawing/2014/main" id="{3F5CE25C-E9F4-AA45-A007-BF78CC531260}"/>
              </a:ext>
            </a:extLst>
          </p:cNvPr>
          <p:cNvSpPr>
            <a:spLocks noGrp="1"/>
          </p:cNvSpPr>
          <p:nvPr>
            <p:ph type="title"/>
          </p:nvPr>
        </p:nvSpPr>
        <p:spPr/>
        <p:txBody>
          <a:bodyPr/>
          <a:lstStyle/>
          <a:p>
            <a:r>
              <a:rPr lang="en-US" sz="3200" dirty="0"/>
              <a:t>What best represents your role in the clinical trial ecosystem? (n=53)</a:t>
            </a:r>
          </a:p>
        </p:txBody>
      </p:sp>
      <p:pic>
        <p:nvPicPr>
          <p:cNvPr id="5" name="Content Placeholder 4" descr="Picture showing roles represented in the clinical trial ecosystem" title="What best represents your role in the clinical trial ecosystem? (n=53)"/>
          <p:cNvPicPr>
            <a:picLocks noGrp="1" noChangeAspect="1"/>
          </p:cNvPicPr>
          <p:nvPr>
            <p:ph idx="1"/>
          </p:nvPr>
        </p:nvPicPr>
        <p:blipFill>
          <a:blip r:embed="rId3">
            <a:extLst>
              <a:ext uri="{28A0092B-C50C-407E-A947-70E740481C1C}">
                <a14:useLocalDpi xmlns:a14="http://schemas.microsoft.com/office/drawing/2010/main" val="0"/>
              </a:ext>
            </a:extLst>
          </a:blip>
          <a:srcRect t="-6281" b="-6281"/>
          <a:stretch>
            <a:fillRect/>
          </a:stretch>
        </p:blipFill>
        <p:spPr/>
      </p:pic>
      <p:sp>
        <p:nvSpPr>
          <p:cNvPr id="7" name="TextBox 6"/>
          <p:cNvSpPr txBox="1"/>
          <p:nvPr/>
        </p:nvSpPr>
        <p:spPr>
          <a:xfrm>
            <a:off x="500161" y="3189125"/>
            <a:ext cx="2164178" cy="369332"/>
          </a:xfrm>
          <a:prstGeom prst="rect">
            <a:avLst/>
          </a:prstGeom>
          <a:noFill/>
        </p:spPr>
        <p:txBody>
          <a:bodyPr wrap="square" rtlCol="0">
            <a:spAutoFit/>
          </a:bodyPr>
          <a:lstStyle/>
          <a:p>
            <a:r>
              <a:rPr lang="en-US" dirty="0" err="1">
                <a:solidFill>
                  <a:schemeClr val="bg1"/>
                </a:solidFill>
              </a:rPr>
              <a:t>Pharma</a:t>
            </a:r>
            <a:r>
              <a:rPr lang="en-US" dirty="0">
                <a:solidFill>
                  <a:schemeClr val="bg1"/>
                </a:solidFill>
              </a:rPr>
              <a:t>, 11</a:t>
            </a:r>
          </a:p>
        </p:txBody>
      </p:sp>
      <p:sp>
        <p:nvSpPr>
          <p:cNvPr id="8" name="TextBox 7"/>
          <p:cNvSpPr txBox="1"/>
          <p:nvPr/>
        </p:nvSpPr>
        <p:spPr>
          <a:xfrm>
            <a:off x="500161" y="5150077"/>
            <a:ext cx="2164178" cy="369332"/>
          </a:xfrm>
          <a:prstGeom prst="rect">
            <a:avLst/>
          </a:prstGeom>
          <a:noFill/>
        </p:spPr>
        <p:txBody>
          <a:bodyPr wrap="square" rtlCol="0">
            <a:spAutoFit/>
          </a:bodyPr>
          <a:lstStyle/>
          <a:p>
            <a:r>
              <a:rPr lang="en-US" dirty="0">
                <a:solidFill>
                  <a:schemeClr val="bg1"/>
                </a:solidFill>
              </a:rPr>
              <a:t>CRO, 9</a:t>
            </a:r>
          </a:p>
        </p:txBody>
      </p:sp>
      <p:sp>
        <p:nvSpPr>
          <p:cNvPr id="9" name="TextBox 8"/>
          <p:cNvSpPr txBox="1"/>
          <p:nvPr/>
        </p:nvSpPr>
        <p:spPr>
          <a:xfrm>
            <a:off x="3634413" y="3638406"/>
            <a:ext cx="1997973" cy="369332"/>
          </a:xfrm>
          <a:prstGeom prst="rect">
            <a:avLst/>
          </a:prstGeom>
          <a:noFill/>
        </p:spPr>
        <p:txBody>
          <a:bodyPr wrap="square" rtlCol="0">
            <a:spAutoFit/>
          </a:bodyPr>
          <a:lstStyle/>
          <a:p>
            <a:r>
              <a:rPr lang="en-US" dirty="0">
                <a:solidFill>
                  <a:schemeClr val="bg1"/>
                </a:solidFill>
              </a:rPr>
              <a:t>Patient Group, 9</a:t>
            </a:r>
          </a:p>
        </p:txBody>
      </p:sp>
      <p:sp>
        <p:nvSpPr>
          <p:cNvPr id="10" name="TextBox 9"/>
          <p:cNvSpPr txBox="1"/>
          <p:nvPr/>
        </p:nvSpPr>
        <p:spPr>
          <a:xfrm>
            <a:off x="3634413" y="5150077"/>
            <a:ext cx="1997973" cy="369332"/>
          </a:xfrm>
          <a:prstGeom prst="rect">
            <a:avLst/>
          </a:prstGeom>
          <a:noFill/>
        </p:spPr>
        <p:txBody>
          <a:bodyPr wrap="square" rtlCol="0">
            <a:spAutoFit/>
          </a:bodyPr>
          <a:lstStyle/>
          <a:p>
            <a:r>
              <a:rPr lang="en-US" dirty="0">
                <a:solidFill>
                  <a:schemeClr val="bg1"/>
                </a:solidFill>
              </a:rPr>
              <a:t>Academia, 5</a:t>
            </a:r>
          </a:p>
        </p:txBody>
      </p:sp>
      <p:sp>
        <p:nvSpPr>
          <p:cNvPr id="11" name="TextBox 10"/>
          <p:cNvSpPr txBox="1"/>
          <p:nvPr/>
        </p:nvSpPr>
        <p:spPr>
          <a:xfrm>
            <a:off x="5871348" y="2880839"/>
            <a:ext cx="1486647" cy="369332"/>
          </a:xfrm>
          <a:prstGeom prst="rect">
            <a:avLst/>
          </a:prstGeom>
          <a:noFill/>
        </p:spPr>
        <p:txBody>
          <a:bodyPr wrap="square" rtlCol="0">
            <a:spAutoFit/>
          </a:bodyPr>
          <a:lstStyle/>
          <a:p>
            <a:r>
              <a:rPr lang="en-US" dirty="0">
                <a:solidFill>
                  <a:schemeClr val="bg1"/>
                </a:solidFill>
              </a:rPr>
              <a:t>Biotech, 5</a:t>
            </a:r>
          </a:p>
        </p:txBody>
      </p:sp>
      <p:sp>
        <p:nvSpPr>
          <p:cNvPr id="12" name="TextBox 11"/>
          <p:cNvSpPr txBox="1"/>
          <p:nvPr/>
        </p:nvSpPr>
        <p:spPr>
          <a:xfrm>
            <a:off x="5871348" y="3587491"/>
            <a:ext cx="1486647" cy="923330"/>
          </a:xfrm>
          <a:prstGeom prst="rect">
            <a:avLst/>
          </a:prstGeom>
          <a:noFill/>
        </p:spPr>
        <p:txBody>
          <a:bodyPr wrap="square" rtlCol="0">
            <a:spAutoFit/>
          </a:bodyPr>
          <a:lstStyle/>
          <a:p>
            <a:r>
              <a:rPr lang="en-US" dirty="0">
                <a:solidFill>
                  <a:schemeClr val="bg1"/>
                </a:solidFill>
              </a:rPr>
              <a:t>Device/</a:t>
            </a:r>
            <a:br>
              <a:rPr lang="en-US" dirty="0">
                <a:solidFill>
                  <a:schemeClr val="bg1"/>
                </a:solidFill>
              </a:rPr>
            </a:br>
            <a:r>
              <a:rPr lang="en-US" dirty="0">
                <a:solidFill>
                  <a:schemeClr val="bg1"/>
                </a:solidFill>
              </a:rPr>
              <a:t>Diagnostics, 3</a:t>
            </a:r>
          </a:p>
        </p:txBody>
      </p:sp>
      <p:sp>
        <p:nvSpPr>
          <p:cNvPr id="13" name="TextBox 12"/>
          <p:cNvSpPr txBox="1"/>
          <p:nvPr/>
        </p:nvSpPr>
        <p:spPr>
          <a:xfrm>
            <a:off x="5871348" y="5150077"/>
            <a:ext cx="1486647" cy="369332"/>
          </a:xfrm>
          <a:prstGeom prst="rect">
            <a:avLst/>
          </a:prstGeom>
          <a:noFill/>
        </p:spPr>
        <p:txBody>
          <a:bodyPr wrap="square" rtlCol="0">
            <a:spAutoFit/>
          </a:bodyPr>
          <a:lstStyle/>
          <a:p>
            <a:r>
              <a:rPr lang="en-US" dirty="0">
                <a:solidFill>
                  <a:schemeClr val="bg1"/>
                </a:solidFill>
              </a:rPr>
              <a:t>IRB, 3</a:t>
            </a:r>
          </a:p>
        </p:txBody>
      </p:sp>
      <p:sp>
        <p:nvSpPr>
          <p:cNvPr id="14" name="TextBox 13"/>
          <p:cNvSpPr txBox="1"/>
          <p:nvPr/>
        </p:nvSpPr>
        <p:spPr>
          <a:xfrm>
            <a:off x="7509035" y="2419174"/>
            <a:ext cx="1486647" cy="830997"/>
          </a:xfrm>
          <a:prstGeom prst="rect">
            <a:avLst/>
          </a:prstGeom>
          <a:noFill/>
        </p:spPr>
        <p:txBody>
          <a:bodyPr wrap="square" rtlCol="0">
            <a:spAutoFit/>
          </a:bodyPr>
          <a:lstStyle/>
          <a:p>
            <a:r>
              <a:rPr lang="en-US" sz="1600" dirty="0">
                <a:solidFill>
                  <a:schemeClr val="bg1"/>
                </a:solidFill>
              </a:rPr>
              <a:t>Clinical Investigator/</a:t>
            </a:r>
            <a:br>
              <a:rPr lang="en-US" sz="1600" dirty="0">
                <a:solidFill>
                  <a:schemeClr val="bg1"/>
                </a:solidFill>
              </a:rPr>
            </a:br>
            <a:r>
              <a:rPr lang="en-US" sz="1600" dirty="0">
                <a:solidFill>
                  <a:schemeClr val="bg1"/>
                </a:solidFill>
              </a:rPr>
              <a:t>Site, 4</a:t>
            </a:r>
          </a:p>
        </p:txBody>
      </p:sp>
      <p:sp>
        <p:nvSpPr>
          <p:cNvPr id="15" name="TextBox 14"/>
          <p:cNvSpPr txBox="1"/>
          <p:nvPr/>
        </p:nvSpPr>
        <p:spPr>
          <a:xfrm>
            <a:off x="7671158" y="4141489"/>
            <a:ext cx="1138631" cy="369332"/>
          </a:xfrm>
          <a:prstGeom prst="rect">
            <a:avLst/>
          </a:prstGeom>
          <a:noFill/>
        </p:spPr>
        <p:txBody>
          <a:bodyPr wrap="square" rtlCol="0">
            <a:spAutoFit/>
          </a:bodyPr>
          <a:lstStyle/>
          <a:p>
            <a:r>
              <a:rPr lang="en-US" dirty="0">
                <a:solidFill>
                  <a:schemeClr val="bg1"/>
                </a:solidFill>
              </a:rPr>
              <a:t>Other, 2</a:t>
            </a:r>
          </a:p>
        </p:txBody>
      </p:sp>
      <p:sp>
        <p:nvSpPr>
          <p:cNvPr id="16" name="TextBox 15"/>
          <p:cNvSpPr txBox="1"/>
          <p:nvPr/>
        </p:nvSpPr>
        <p:spPr>
          <a:xfrm rot="16200000">
            <a:off x="7317729" y="4973124"/>
            <a:ext cx="1138631" cy="307777"/>
          </a:xfrm>
          <a:prstGeom prst="rect">
            <a:avLst/>
          </a:prstGeom>
          <a:noFill/>
        </p:spPr>
        <p:txBody>
          <a:bodyPr wrap="square" rtlCol="0">
            <a:spAutoFit/>
          </a:bodyPr>
          <a:lstStyle/>
          <a:p>
            <a:r>
              <a:rPr lang="en-US" sz="1400" dirty="0">
                <a:solidFill>
                  <a:schemeClr val="bg1"/>
                </a:solidFill>
              </a:rPr>
              <a:t>Legal, 1</a:t>
            </a:r>
          </a:p>
        </p:txBody>
      </p:sp>
      <p:sp>
        <p:nvSpPr>
          <p:cNvPr id="17" name="TextBox 16"/>
          <p:cNvSpPr txBox="1"/>
          <p:nvPr/>
        </p:nvSpPr>
        <p:spPr>
          <a:xfrm rot="16200000">
            <a:off x="7967179" y="4865403"/>
            <a:ext cx="1138631" cy="523220"/>
          </a:xfrm>
          <a:prstGeom prst="rect">
            <a:avLst/>
          </a:prstGeom>
          <a:noFill/>
        </p:spPr>
        <p:txBody>
          <a:bodyPr wrap="square" rtlCol="0">
            <a:spAutoFit/>
          </a:bodyPr>
          <a:lstStyle/>
          <a:p>
            <a:r>
              <a:rPr lang="en-US" sz="1400" dirty="0">
                <a:solidFill>
                  <a:schemeClr val="bg1"/>
                </a:solidFill>
              </a:rPr>
              <a:t>Technology, 1</a:t>
            </a:r>
          </a:p>
        </p:txBody>
      </p:sp>
    </p:spTree>
    <p:extLst>
      <p:ext uri="{BB962C8B-B14F-4D97-AF65-F5344CB8AC3E}">
        <p14:creationId xmlns:p14="http://schemas.microsoft.com/office/powerpoint/2010/main" val="1402112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68A6AB-EFA0-2644-8A4C-32A7676E90AC}"/>
              </a:ext>
            </a:extLst>
          </p:cNvPr>
          <p:cNvSpPr>
            <a:spLocks noGrp="1"/>
          </p:cNvSpPr>
          <p:nvPr>
            <p:ph type="title"/>
          </p:nvPr>
        </p:nvSpPr>
        <p:spPr>
          <a:xfrm>
            <a:off x="347578" y="363025"/>
            <a:ext cx="8462210" cy="770467"/>
          </a:xfrm>
        </p:spPr>
        <p:txBody>
          <a:bodyPr/>
          <a:lstStyle/>
          <a:p>
            <a:r>
              <a:rPr lang="en-US" sz="2400" dirty="0"/>
              <a:t>Do you have an experience related to any element of the new FDA guidance? </a:t>
            </a:r>
          </a:p>
        </p:txBody>
      </p:sp>
      <p:graphicFrame>
        <p:nvGraphicFramePr>
          <p:cNvPr id="8" name="Content Placeholder 7" descr="Experience releated to any element of the new FDA guidance. " title="Frequent Responses and Example Comments">
            <a:extLst>
              <a:ext uri="{FF2B5EF4-FFF2-40B4-BE49-F238E27FC236}">
                <a16:creationId xmlns:a16="http://schemas.microsoft.com/office/drawing/2014/main" id="{A1813BDC-EB27-3246-A282-BD464B2F48BC}"/>
              </a:ext>
            </a:extLst>
          </p:cNvPr>
          <p:cNvGraphicFramePr>
            <a:graphicFrameLocks noGrp="1"/>
          </p:cNvGraphicFramePr>
          <p:nvPr>
            <p:ph idx="1"/>
            <p:extLst/>
          </p:nvPr>
        </p:nvGraphicFramePr>
        <p:xfrm>
          <a:off x="347578" y="1316725"/>
          <a:ext cx="8462210" cy="4830075"/>
        </p:xfrm>
        <a:graphic>
          <a:graphicData uri="http://schemas.openxmlformats.org/drawingml/2006/table">
            <a:tbl>
              <a:tblPr firstRow="1" bandRow="1">
                <a:tableStyleId>{F5AB1C69-6EDB-4FF4-983F-18BD219EF322}</a:tableStyleId>
              </a:tblPr>
              <a:tblGrid>
                <a:gridCol w="2332122">
                  <a:extLst>
                    <a:ext uri="{9D8B030D-6E8A-4147-A177-3AD203B41FA5}">
                      <a16:colId xmlns:a16="http://schemas.microsoft.com/office/drawing/2014/main" val="1797817466"/>
                    </a:ext>
                  </a:extLst>
                </a:gridCol>
                <a:gridCol w="6130088">
                  <a:extLst>
                    <a:ext uri="{9D8B030D-6E8A-4147-A177-3AD203B41FA5}">
                      <a16:colId xmlns:a16="http://schemas.microsoft.com/office/drawing/2014/main" val="1126572987"/>
                    </a:ext>
                  </a:extLst>
                </a:gridCol>
              </a:tblGrid>
              <a:tr h="404382">
                <a:tc>
                  <a:txBody>
                    <a:bodyPr/>
                    <a:lstStyle/>
                    <a:p>
                      <a:r>
                        <a:rPr lang="en-US" sz="1700" dirty="0"/>
                        <a:t>Frequent Responses</a:t>
                      </a:r>
                    </a:p>
                  </a:txBody>
                  <a:tcPr/>
                </a:tc>
                <a:tc>
                  <a:txBody>
                    <a:bodyPr/>
                    <a:lstStyle/>
                    <a:p>
                      <a:r>
                        <a:rPr lang="en-US" sz="1700" dirty="0"/>
                        <a:t>Example comments</a:t>
                      </a:r>
                    </a:p>
                  </a:txBody>
                  <a:tcPr/>
                </a:tc>
                <a:extLst>
                  <a:ext uri="{0D108BD9-81ED-4DB2-BD59-A6C34878D82A}">
                    <a16:rowId xmlns:a16="http://schemas.microsoft.com/office/drawing/2014/main" val="2337317164"/>
                  </a:ext>
                </a:extLst>
              </a:tr>
              <a:tr h="404382">
                <a:tc>
                  <a:txBody>
                    <a:bodyPr/>
                    <a:lstStyle/>
                    <a:p>
                      <a:r>
                        <a:rPr lang="en-US" sz="1600" b="1" dirty="0">
                          <a:solidFill>
                            <a:schemeClr val="accent3">
                              <a:lumMod val="75000"/>
                            </a:schemeClr>
                          </a:solidFill>
                        </a:rPr>
                        <a:t>Conducting risk assessment</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accent3">
                              <a:lumMod val="75000"/>
                            </a:schemeClr>
                          </a:solidFill>
                        </a:rPr>
                        <a:t>Conducting risk-benefit for all studies at organization</a:t>
                      </a:r>
                    </a:p>
                    <a:p>
                      <a:pPr marL="285750" indent="-285750">
                        <a:buFont typeface="Arial" panose="020B0604020202020204" pitchFamily="34" charset="0"/>
                        <a:buChar char="•"/>
                      </a:pPr>
                      <a:r>
                        <a:rPr lang="en-US" sz="1500" dirty="0">
                          <a:solidFill>
                            <a:schemeClr val="accent3">
                              <a:lumMod val="75000"/>
                            </a:schemeClr>
                          </a:solidFill>
                        </a:rPr>
                        <a:t>Approach is county/region specific for global studies</a:t>
                      </a:r>
                    </a:p>
                  </a:txBody>
                  <a:tcPr/>
                </a:tc>
                <a:extLst>
                  <a:ext uri="{0D108BD9-81ED-4DB2-BD59-A6C34878D82A}">
                    <a16:rowId xmlns:a16="http://schemas.microsoft.com/office/drawing/2014/main" val="2106536715"/>
                  </a:ext>
                </a:extLst>
              </a:tr>
              <a:tr h="404382">
                <a:tc>
                  <a:txBody>
                    <a:bodyPr/>
                    <a:lstStyle/>
                    <a:p>
                      <a:r>
                        <a:rPr lang="en-US" sz="1600" b="1" dirty="0">
                          <a:solidFill>
                            <a:schemeClr val="accent3">
                              <a:lumMod val="75000"/>
                            </a:schemeClr>
                          </a:solidFill>
                        </a:rPr>
                        <a:t>Remote/virtual study visits</a:t>
                      </a:r>
                    </a:p>
                  </a:txBody>
                  <a:tcPr/>
                </a:tc>
                <a:tc>
                  <a:txBody>
                    <a:bodyPr/>
                    <a:lstStyle/>
                    <a:p>
                      <a:pPr marL="285750" indent="-285750">
                        <a:buFont typeface="Arial" panose="020B0604020202020204" pitchFamily="34" charset="0"/>
                        <a:buChar char="•"/>
                      </a:pPr>
                      <a:r>
                        <a:rPr lang="en-US" sz="1500" dirty="0">
                          <a:solidFill>
                            <a:schemeClr val="accent3">
                              <a:lumMod val="75000"/>
                            </a:schemeClr>
                          </a:solidFill>
                        </a:rPr>
                        <a:t>Utilizing FaceTime, Zoom, other apps to conduct interviews/questionnaires/assessments</a:t>
                      </a:r>
                    </a:p>
                    <a:p>
                      <a:pPr marL="285750" indent="-285750">
                        <a:buFont typeface="Arial" panose="020B0604020202020204" pitchFamily="34" charset="0"/>
                        <a:buChar char="•"/>
                      </a:pPr>
                      <a:r>
                        <a:rPr lang="en-US" sz="1500" dirty="0">
                          <a:solidFill>
                            <a:schemeClr val="accent3">
                              <a:lumMod val="75000"/>
                            </a:schemeClr>
                          </a:solidFill>
                        </a:rPr>
                        <a:t>Pivoting to telephone visits</a:t>
                      </a:r>
                    </a:p>
                  </a:txBody>
                  <a:tcPr/>
                </a:tc>
                <a:extLst>
                  <a:ext uri="{0D108BD9-81ED-4DB2-BD59-A6C34878D82A}">
                    <a16:rowId xmlns:a16="http://schemas.microsoft.com/office/drawing/2014/main" val="4260414937"/>
                  </a:ext>
                </a:extLst>
              </a:tr>
              <a:tr h="404382">
                <a:tc>
                  <a:txBody>
                    <a:bodyPr/>
                    <a:lstStyle/>
                    <a:p>
                      <a:r>
                        <a:rPr lang="en-US" sz="1600" b="1" dirty="0">
                          <a:solidFill>
                            <a:schemeClr val="accent3">
                              <a:lumMod val="75000"/>
                            </a:schemeClr>
                          </a:solidFill>
                        </a:rPr>
                        <a:t>Study visits paused/delayed/suspended</a:t>
                      </a:r>
                    </a:p>
                  </a:txBody>
                  <a:tcPr/>
                </a:tc>
                <a:tc>
                  <a:txBody>
                    <a:bodyPr/>
                    <a:lstStyle/>
                    <a:p>
                      <a:pPr marL="285750" indent="-285750">
                        <a:buFont typeface="Arial" panose="020B0604020202020204" pitchFamily="34" charset="0"/>
                        <a:buChar char="•"/>
                      </a:pPr>
                      <a:r>
                        <a:rPr lang="en-US" sz="1500" dirty="0">
                          <a:solidFill>
                            <a:schemeClr val="accent3">
                              <a:lumMod val="75000"/>
                            </a:schemeClr>
                          </a:solidFill>
                        </a:rPr>
                        <a:t>Important not to disqualify patients for inability to attend visits during this time </a:t>
                      </a:r>
                    </a:p>
                    <a:p>
                      <a:pPr marL="285750" indent="-285750">
                        <a:buFont typeface="Arial" panose="020B0604020202020204" pitchFamily="34" charset="0"/>
                        <a:buChar char="•"/>
                      </a:pPr>
                      <a:r>
                        <a:rPr lang="en-US" sz="1500" dirty="0">
                          <a:solidFill>
                            <a:schemeClr val="accent3">
                              <a:lumMod val="75000"/>
                            </a:schemeClr>
                          </a:solidFill>
                        </a:rPr>
                        <a:t>Expanding windows for completing study visits</a:t>
                      </a:r>
                    </a:p>
                  </a:txBody>
                  <a:tcPr/>
                </a:tc>
                <a:extLst>
                  <a:ext uri="{0D108BD9-81ED-4DB2-BD59-A6C34878D82A}">
                    <a16:rowId xmlns:a16="http://schemas.microsoft.com/office/drawing/2014/main" val="3877932246"/>
                  </a:ext>
                </a:extLst>
              </a:tr>
              <a:tr h="321453">
                <a:tc>
                  <a:txBody>
                    <a:bodyPr/>
                    <a:lstStyle/>
                    <a:p>
                      <a:r>
                        <a:rPr lang="en-US" sz="1600" b="1" dirty="0">
                          <a:solidFill>
                            <a:schemeClr val="accent3">
                              <a:lumMod val="75000"/>
                            </a:schemeClr>
                          </a:solidFill>
                        </a:rPr>
                        <a:t>Enrollment hold/pause</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accent3">
                              <a:lumMod val="75000"/>
                            </a:schemeClr>
                          </a:solidFill>
                        </a:rPr>
                        <a:t>Pausing new enrollments in majority of studies</a:t>
                      </a:r>
                    </a:p>
                    <a:p>
                      <a:pPr marL="285750" indent="-285750">
                        <a:buFont typeface="Arial" panose="020B0604020202020204" pitchFamily="34" charset="0"/>
                        <a:buChar char="•"/>
                      </a:pPr>
                      <a:r>
                        <a:rPr lang="en-US" sz="1500" dirty="0">
                          <a:solidFill>
                            <a:schemeClr val="accent3">
                              <a:lumMod val="75000"/>
                            </a:schemeClr>
                          </a:solidFill>
                        </a:rPr>
                        <a:t>Exceptions for life-threating illnesses/potential benefit</a:t>
                      </a:r>
                    </a:p>
                  </a:txBody>
                  <a:tcPr/>
                </a:tc>
                <a:extLst>
                  <a:ext uri="{0D108BD9-81ED-4DB2-BD59-A6C34878D82A}">
                    <a16:rowId xmlns:a16="http://schemas.microsoft.com/office/drawing/2014/main" val="3548680984"/>
                  </a:ext>
                </a:extLst>
              </a:tr>
              <a:tr h="708870">
                <a:tc>
                  <a:txBody>
                    <a:bodyPr/>
                    <a:lstStyle/>
                    <a:p>
                      <a:r>
                        <a:rPr lang="en-US" sz="1600" b="1" dirty="0">
                          <a:solidFill>
                            <a:schemeClr val="accent3">
                              <a:lumMod val="75000"/>
                            </a:schemeClr>
                          </a:solidFill>
                        </a:rPr>
                        <a:t>Investigational product (IP) directly to patient from site</a:t>
                      </a:r>
                    </a:p>
                  </a:txBody>
                  <a:tcPr/>
                </a:tc>
                <a:tc>
                  <a:txBody>
                    <a:bodyPr/>
                    <a:lstStyle/>
                    <a:p>
                      <a:pPr marL="285750" indent="-285750">
                        <a:buFont typeface="Arial" panose="020B0604020202020204" pitchFamily="34" charset="0"/>
                        <a:buChar char="•"/>
                      </a:pPr>
                      <a:r>
                        <a:rPr lang="en-US" sz="1500" kern="1200" dirty="0">
                          <a:solidFill>
                            <a:schemeClr val="accent3">
                              <a:lumMod val="75000"/>
                            </a:schemeClr>
                          </a:solidFill>
                          <a:effectLst/>
                        </a:rPr>
                        <a:t>Shipping self-administered meds to patient home</a:t>
                      </a:r>
                    </a:p>
                    <a:p>
                      <a:pPr marL="285750" indent="-285750">
                        <a:buFont typeface="Arial" panose="020B0604020202020204" pitchFamily="34" charset="0"/>
                        <a:buChar char="•"/>
                      </a:pPr>
                      <a:r>
                        <a:rPr lang="en-US" sz="1500" dirty="0">
                          <a:solidFill>
                            <a:schemeClr val="accent3">
                              <a:lumMod val="75000"/>
                            </a:schemeClr>
                          </a:solidFill>
                        </a:rPr>
                        <a:t>Need site staff or home health willing to travel patients’ homes to administer parenteral meds</a:t>
                      </a:r>
                    </a:p>
                  </a:txBody>
                  <a:tcPr/>
                </a:tc>
                <a:extLst>
                  <a:ext uri="{0D108BD9-81ED-4DB2-BD59-A6C34878D82A}">
                    <a16:rowId xmlns:a16="http://schemas.microsoft.com/office/drawing/2014/main" val="3156740024"/>
                  </a:ext>
                </a:extLst>
              </a:tr>
              <a:tr h="844293">
                <a:tc>
                  <a:txBody>
                    <a:bodyPr/>
                    <a:lstStyle/>
                    <a:p>
                      <a:r>
                        <a:rPr lang="en-US" sz="1600" b="1" dirty="0">
                          <a:solidFill>
                            <a:schemeClr val="accent3">
                              <a:lumMod val="75000"/>
                            </a:schemeClr>
                          </a:solidFill>
                        </a:rPr>
                        <a:t>Remote monitoring</a:t>
                      </a:r>
                    </a:p>
                  </a:txBody>
                  <a:tcPr/>
                </a:tc>
                <a:tc>
                  <a:txBody>
                    <a:bodyPr/>
                    <a:lstStyle/>
                    <a:p>
                      <a:pPr marL="285750" indent="-285750">
                        <a:buFont typeface="Arial" panose="020B0604020202020204" pitchFamily="34" charset="0"/>
                        <a:buChar char="•"/>
                      </a:pPr>
                      <a:r>
                        <a:rPr lang="en-US" sz="1500" dirty="0">
                          <a:solidFill>
                            <a:schemeClr val="accent3">
                              <a:lumMod val="75000"/>
                            </a:schemeClr>
                          </a:solidFill>
                        </a:rPr>
                        <a:t>Those teleworking need to have access to necessary documents</a:t>
                      </a:r>
                    </a:p>
                    <a:p>
                      <a:pPr marL="285750" indent="-285750">
                        <a:buFont typeface="Arial" panose="020B0604020202020204" pitchFamily="34" charset="0"/>
                        <a:buChar char="•"/>
                      </a:pPr>
                      <a:r>
                        <a:rPr lang="en-US" sz="1500" dirty="0">
                          <a:solidFill>
                            <a:schemeClr val="accent3">
                              <a:lumMod val="75000"/>
                            </a:schemeClr>
                          </a:solidFill>
                        </a:rPr>
                        <a:t>If prior experience, increasing amount of risk-based/central monitoring</a:t>
                      </a:r>
                    </a:p>
                  </a:txBody>
                  <a:tcPr/>
                </a:tc>
                <a:extLst>
                  <a:ext uri="{0D108BD9-81ED-4DB2-BD59-A6C34878D82A}">
                    <a16:rowId xmlns:a16="http://schemas.microsoft.com/office/drawing/2014/main" val="144046354"/>
                  </a:ext>
                </a:extLst>
              </a:tr>
            </a:tbl>
          </a:graphicData>
        </a:graphic>
      </p:graphicFrame>
      <p:sp>
        <p:nvSpPr>
          <p:cNvPr id="5" name="Slide Number Placeholder 4">
            <a:extLst>
              <a:ext uri="{FF2B5EF4-FFF2-40B4-BE49-F238E27FC236}">
                <a16:creationId xmlns:a16="http://schemas.microsoft.com/office/drawing/2014/main" id="{051D2FF1-13BD-464D-A18F-DA10373A88CD}"/>
              </a:ext>
            </a:extLst>
          </p:cNvPr>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786359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55249D-70F7-FB41-B4AB-97E82378DD7A}"/>
              </a:ext>
            </a:extLst>
          </p:cNvPr>
          <p:cNvSpPr>
            <a:spLocks noGrp="1"/>
          </p:cNvSpPr>
          <p:nvPr>
            <p:ph type="title"/>
          </p:nvPr>
        </p:nvSpPr>
        <p:spPr/>
        <p:txBody>
          <a:bodyPr/>
          <a:lstStyle/>
          <a:p>
            <a:r>
              <a:rPr lang="en-US" dirty="0"/>
              <a:t>Best Practices</a:t>
            </a:r>
          </a:p>
        </p:txBody>
      </p:sp>
      <p:sp>
        <p:nvSpPr>
          <p:cNvPr id="5" name="Content Placeholder 4">
            <a:extLst>
              <a:ext uri="{FF2B5EF4-FFF2-40B4-BE49-F238E27FC236}">
                <a16:creationId xmlns:a16="http://schemas.microsoft.com/office/drawing/2014/main" id="{4D008D7D-DBA2-B244-BDC3-E802C1695DC1}"/>
              </a:ext>
            </a:extLst>
          </p:cNvPr>
          <p:cNvSpPr>
            <a:spLocks noGrp="1"/>
          </p:cNvSpPr>
          <p:nvPr>
            <p:ph idx="1"/>
          </p:nvPr>
        </p:nvSpPr>
        <p:spPr/>
        <p:txBody>
          <a:bodyPr/>
          <a:lstStyle/>
          <a:p>
            <a:pPr marL="342900" indent="-342900">
              <a:lnSpc>
                <a:spcPct val="150000"/>
              </a:lnSpc>
              <a:spcBef>
                <a:spcPts val="800"/>
              </a:spcBef>
              <a:buClr>
                <a:schemeClr val="bg1">
                  <a:lumMod val="65000"/>
                </a:schemeClr>
              </a:buClr>
              <a:buSzPct val="100000"/>
              <a:buFont typeface="+mj-lt"/>
              <a:buAutoNum type="arabicPeriod"/>
            </a:pPr>
            <a:r>
              <a:rPr lang="en-US" dirty="0"/>
              <a:t>Keep Participants Informed</a:t>
            </a:r>
          </a:p>
          <a:p>
            <a:pPr marL="342900" indent="-342900">
              <a:lnSpc>
                <a:spcPct val="150000"/>
              </a:lnSpc>
              <a:spcBef>
                <a:spcPts val="800"/>
              </a:spcBef>
              <a:buClr>
                <a:schemeClr val="bg1">
                  <a:lumMod val="65000"/>
                </a:schemeClr>
              </a:buClr>
              <a:buSzPct val="100000"/>
              <a:buFont typeface="+mj-lt"/>
              <a:buAutoNum type="arabicPeriod"/>
            </a:pPr>
            <a:r>
              <a:rPr lang="en-US" dirty="0"/>
              <a:t>Perform Ongoing Risk Assessment</a:t>
            </a:r>
          </a:p>
          <a:p>
            <a:pPr marL="342900" indent="-342900">
              <a:lnSpc>
                <a:spcPct val="150000"/>
              </a:lnSpc>
              <a:spcBef>
                <a:spcPts val="800"/>
              </a:spcBef>
              <a:buClr>
                <a:schemeClr val="bg1">
                  <a:lumMod val="65000"/>
                </a:schemeClr>
              </a:buClr>
              <a:buSzPct val="100000"/>
              <a:buFont typeface="+mj-lt"/>
              <a:buAutoNum type="arabicPeriod"/>
            </a:pPr>
            <a:r>
              <a:rPr lang="en-US" dirty="0"/>
              <a:t>Pause (Most) New Study Starts &amp; Enrollment </a:t>
            </a:r>
          </a:p>
          <a:p>
            <a:pPr marL="342900" indent="-342900">
              <a:lnSpc>
                <a:spcPct val="150000"/>
              </a:lnSpc>
              <a:spcBef>
                <a:spcPts val="800"/>
              </a:spcBef>
              <a:buClr>
                <a:schemeClr val="bg1">
                  <a:lumMod val="65000"/>
                </a:schemeClr>
              </a:buClr>
              <a:buSzPct val="100000"/>
              <a:buFont typeface="+mj-lt"/>
              <a:buAutoNum type="arabicPeriod"/>
            </a:pPr>
            <a:r>
              <a:rPr lang="en-US" dirty="0"/>
              <a:t>Pivot to Remote Study Visits</a:t>
            </a:r>
          </a:p>
          <a:p>
            <a:pPr marL="342900" indent="-342900">
              <a:lnSpc>
                <a:spcPct val="150000"/>
              </a:lnSpc>
              <a:spcBef>
                <a:spcPts val="800"/>
              </a:spcBef>
              <a:buClr>
                <a:schemeClr val="bg1">
                  <a:lumMod val="65000"/>
                </a:schemeClr>
              </a:buClr>
              <a:buSzPct val="100000"/>
              <a:buFont typeface="+mj-lt"/>
              <a:buAutoNum type="arabicPeriod"/>
            </a:pPr>
            <a:r>
              <a:rPr lang="en-US" dirty="0"/>
              <a:t>Switch to Remote Monitoring</a:t>
            </a:r>
          </a:p>
          <a:p>
            <a:pPr marL="342900" indent="-342900">
              <a:lnSpc>
                <a:spcPct val="150000"/>
              </a:lnSpc>
              <a:spcBef>
                <a:spcPts val="800"/>
              </a:spcBef>
              <a:buClr>
                <a:schemeClr val="bg1">
                  <a:lumMod val="65000"/>
                </a:schemeClr>
              </a:buClr>
              <a:buSzPct val="100000"/>
              <a:buFont typeface="+mj-lt"/>
              <a:buAutoNum type="arabicPeriod"/>
            </a:pPr>
            <a:r>
              <a:rPr lang="en-US" dirty="0"/>
              <a:t>Document with COVID-19 Tag</a:t>
            </a:r>
          </a:p>
          <a:p>
            <a:pPr marL="342900" indent="-342900">
              <a:lnSpc>
                <a:spcPct val="150000"/>
              </a:lnSpc>
              <a:spcBef>
                <a:spcPts val="800"/>
              </a:spcBef>
              <a:buClr>
                <a:schemeClr val="bg1">
                  <a:lumMod val="65000"/>
                </a:schemeClr>
              </a:buClr>
              <a:buSzPct val="100000"/>
              <a:buFont typeface="+mj-lt"/>
              <a:buAutoNum type="arabicPeriod"/>
            </a:pPr>
            <a:r>
              <a:rPr lang="en-US" dirty="0"/>
              <a:t>Communicate with IRBs </a:t>
            </a:r>
            <a:r>
              <a:rPr lang="en-US" i="1" dirty="0"/>
              <a:t>(David </a:t>
            </a:r>
            <a:r>
              <a:rPr lang="en-US" i="1" dirty="0" err="1"/>
              <a:t>Borasky</a:t>
            </a:r>
            <a:r>
              <a:rPr lang="en-US" i="1" dirty="0"/>
              <a:t> presentation)</a:t>
            </a:r>
          </a:p>
        </p:txBody>
      </p:sp>
      <p:cxnSp>
        <p:nvCxnSpPr>
          <p:cNvPr id="3" name="Straight Connector 2"/>
          <p:cNvCxnSpPr/>
          <p:nvPr/>
        </p:nvCxnSpPr>
        <p:spPr>
          <a:xfrm>
            <a:off x="347579" y="1321539"/>
            <a:ext cx="846221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30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CF97D-F62F-454B-8FF3-E4E9AEEA8BF1}"/>
              </a:ext>
            </a:extLst>
          </p:cNvPr>
          <p:cNvSpPr>
            <a:spLocks noGrp="1"/>
          </p:cNvSpPr>
          <p:nvPr>
            <p:ph type="title"/>
          </p:nvPr>
        </p:nvSpPr>
        <p:spPr/>
        <p:txBody>
          <a:bodyPr/>
          <a:lstStyle/>
          <a:p>
            <a:r>
              <a:rPr lang="en-US" dirty="0">
                <a:solidFill>
                  <a:schemeClr val="bg1">
                    <a:lumMod val="65000"/>
                  </a:schemeClr>
                </a:solidFill>
              </a:rPr>
              <a:t>1. </a:t>
            </a:r>
            <a:r>
              <a:rPr lang="en-US" dirty="0"/>
              <a:t>Keep Participants Informed</a:t>
            </a:r>
          </a:p>
        </p:txBody>
      </p:sp>
      <p:sp>
        <p:nvSpPr>
          <p:cNvPr id="3" name="Content Placeholder 2">
            <a:extLst>
              <a:ext uri="{FF2B5EF4-FFF2-40B4-BE49-F238E27FC236}">
                <a16:creationId xmlns:a16="http://schemas.microsoft.com/office/drawing/2014/main" id="{E45659C5-5980-F749-A108-24048201C4D5}"/>
              </a:ext>
            </a:extLst>
          </p:cNvPr>
          <p:cNvSpPr>
            <a:spLocks noGrp="1"/>
          </p:cNvSpPr>
          <p:nvPr>
            <p:ph idx="1"/>
          </p:nvPr>
        </p:nvSpPr>
        <p:spPr/>
        <p:txBody>
          <a:bodyPr/>
          <a:lstStyle/>
          <a:p>
            <a:r>
              <a:rPr lang="en-US" dirty="0"/>
              <a:t>“For all clinical trials, however, research staff should </a:t>
            </a:r>
            <a:r>
              <a:rPr lang="en-US" b="1" dirty="0"/>
              <a:t>keep participants informed about the effects of the coronavirus pandemic on their trial participation</a:t>
            </a:r>
            <a:r>
              <a:rPr lang="en-US" dirty="0"/>
              <a:t>. Participants should be informed of necessary changes in protocol and how this may affect the risk associated with study participation. For many randomized trials, communication from research staff is likely to help protect against dropout or nonadherence by reassuring participants that their trial involvement remains important, even during the pandemic.”</a:t>
            </a:r>
          </a:p>
          <a:p>
            <a:pPr lvl="1">
              <a:spcBef>
                <a:spcPts val="1700"/>
              </a:spcBef>
            </a:pPr>
            <a:r>
              <a:rPr lang="en-US" sz="2000" dirty="0"/>
              <a:t>From </a:t>
            </a:r>
            <a:r>
              <a:rPr lang="en-US" sz="2000" i="1" dirty="0"/>
              <a:t>Preserving Clinical Trial Integrity During the Coronavirus Pandemic. JAMA </a:t>
            </a:r>
            <a:r>
              <a:rPr lang="en-US" sz="2000" dirty="0"/>
              <a:t>March 25, 2020. doi:10.1001/jama.2020.4689 </a:t>
            </a:r>
          </a:p>
          <a:p>
            <a:pPr lvl="1"/>
            <a:endParaRPr lang="en-US" i="1" dirty="0"/>
          </a:p>
          <a:p>
            <a:pPr lvl="1"/>
            <a:endParaRPr lang="en-US" dirty="0"/>
          </a:p>
        </p:txBody>
      </p:sp>
    </p:spTree>
    <p:extLst>
      <p:ext uri="{BB962C8B-B14F-4D97-AF65-F5344CB8AC3E}">
        <p14:creationId xmlns:p14="http://schemas.microsoft.com/office/powerpoint/2010/main" val="3440170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C3FB-2108-2C48-B037-833271E1C072}"/>
              </a:ext>
            </a:extLst>
          </p:cNvPr>
          <p:cNvSpPr>
            <a:spLocks noGrp="1"/>
          </p:cNvSpPr>
          <p:nvPr>
            <p:ph type="title"/>
          </p:nvPr>
        </p:nvSpPr>
        <p:spPr>
          <a:xfrm>
            <a:off x="334211" y="404241"/>
            <a:ext cx="8462210" cy="770467"/>
          </a:xfrm>
        </p:spPr>
        <p:txBody>
          <a:bodyPr/>
          <a:lstStyle/>
          <a:p>
            <a:r>
              <a:rPr lang="en-US" dirty="0">
                <a:solidFill>
                  <a:schemeClr val="bg1">
                    <a:lumMod val="65000"/>
                  </a:schemeClr>
                </a:solidFill>
              </a:rPr>
              <a:t>2. </a:t>
            </a:r>
            <a:r>
              <a:rPr lang="en-US" dirty="0"/>
              <a:t>Perform Ongoing Risk Assessment</a:t>
            </a:r>
          </a:p>
        </p:txBody>
      </p:sp>
      <p:sp>
        <p:nvSpPr>
          <p:cNvPr id="3" name="Content Placeholder 2">
            <a:extLst>
              <a:ext uri="{FF2B5EF4-FFF2-40B4-BE49-F238E27FC236}">
                <a16:creationId xmlns:a16="http://schemas.microsoft.com/office/drawing/2014/main" id="{CE725D63-9B18-2B45-A4E6-FB301F6306A7}"/>
              </a:ext>
            </a:extLst>
          </p:cNvPr>
          <p:cNvSpPr>
            <a:spLocks noGrp="1"/>
          </p:cNvSpPr>
          <p:nvPr>
            <p:ph idx="1"/>
          </p:nvPr>
        </p:nvSpPr>
        <p:spPr>
          <a:xfrm>
            <a:off x="334211" y="1318742"/>
            <a:ext cx="8462210" cy="4508584"/>
          </a:xfrm>
        </p:spPr>
        <p:txBody>
          <a:bodyPr/>
          <a:lstStyle/>
          <a:p>
            <a:r>
              <a:rPr lang="en-US" sz="2600" dirty="0"/>
              <a:t>Follow country, local, &amp; institution rules &amp; restrictions in place due to the virus</a:t>
            </a:r>
          </a:p>
          <a:p>
            <a:r>
              <a:rPr lang="en-US" sz="2600" dirty="0"/>
              <a:t>Priority is safety of patients &amp; research personnel over data integrity concerns</a:t>
            </a:r>
          </a:p>
          <a:p>
            <a:r>
              <a:rPr lang="en-US" sz="2600" dirty="0"/>
              <a:t>Telework for study personnel</a:t>
            </a:r>
          </a:p>
          <a:p>
            <a:r>
              <a:rPr lang="en-US" sz="2600" dirty="0"/>
              <a:t>Which activities can be performed remotely – study visits &amp; monitoring</a:t>
            </a:r>
          </a:p>
          <a:p>
            <a:r>
              <a:rPr lang="en-US" sz="2600" dirty="0"/>
              <a:t>Avoid interference or burden on clinical care</a:t>
            </a:r>
          </a:p>
          <a:p>
            <a:r>
              <a:rPr lang="en-US" sz="2600" dirty="0"/>
              <a:t>Screening for COVID-19 symptoms prior to &amp; at visits/when visits resume</a:t>
            </a:r>
          </a:p>
        </p:txBody>
      </p:sp>
    </p:spTree>
    <p:extLst>
      <p:ext uri="{BB962C8B-B14F-4D97-AF65-F5344CB8AC3E}">
        <p14:creationId xmlns:p14="http://schemas.microsoft.com/office/powerpoint/2010/main" val="2958535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8299" y="3618663"/>
            <a:ext cx="7888077" cy="160123"/>
          </a:xfrm>
        </p:spPr>
        <p:txBody>
          <a:bodyPr/>
          <a:lstStyle/>
          <a:p>
            <a:r>
              <a:rPr lang="en-US" sz="3600" dirty="0"/>
              <a:t>Conduct of Clinical Trials during the </a:t>
            </a:r>
            <a:r>
              <a:rPr lang="en-US" sz="3600" dirty="0" smtClean="0"/>
              <a:t>COVID-19 </a:t>
            </a:r>
            <a:r>
              <a:rPr lang="en-US" sz="3600" dirty="0"/>
              <a:t>Pandemic</a:t>
            </a:r>
            <a:endParaRPr lang="en-US" dirty="0"/>
          </a:p>
        </p:txBody>
      </p:sp>
      <p:sp>
        <p:nvSpPr>
          <p:cNvPr id="3" name="Subtitle 2"/>
          <p:cNvSpPr>
            <a:spLocks noGrp="1"/>
          </p:cNvSpPr>
          <p:nvPr>
            <p:ph type="subTitle" idx="1"/>
          </p:nvPr>
        </p:nvSpPr>
        <p:spPr>
          <a:xfrm>
            <a:off x="945442" y="4704407"/>
            <a:ext cx="7511567" cy="994642"/>
          </a:xfrm>
        </p:spPr>
        <p:txBody>
          <a:bodyPr/>
          <a:lstStyle/>
          <a:p>
            <a:pPr>
              <a:lnSpc>
                <a:spcPct val="100000"/>
              </a:lnSpc>
              <a:spcBef>
                <a:spcPts val="500"/>
              </a:spcBef>
            </a:pPr>
            <a:r>
              <a:rPr lang="en-US" sz="1600" dirty="0"/>
              <a:t>M. </a:t>
            </a:r>
            <a:r>
              <a:rPr lang="en-US" sz="1600" dirty="0" err="1"/>
              <a:t>Khair</a:t>
            </a:r>
            <a:r>
              <a:rPr lang="en-US" sz="1600" dirty="0"/>
              <a:t> </a:t>
            </a:r>
            <a:r>
              <a:rPr lang="en-US" sz="1600" dirty="0" err="1"/>
              <a:t>ElZarrad</a:t>
            </a:r>
            <a:r>
              <a:rPr lang="en-US" sz="1600" dirty="0"/>
              <a:t>, FDA, CDER</a:t>
            </a:r>
          </a:p>
          <a:p>
            <a:pPr>
              <a:lnSpc>
                <a:spcPct val="100000"/>
              </a:lnSpc>
              <a:spcBef>
                <a:spcPts val="500"/>
              </a:spcBef>
            </a:pPr>
            <a:r>
              <a:rPr lang="en-US" sz="1600" dirty="0"/>
              <a:t>Pamela Tenaerts and Sara Calvert, CTTI</a:t>
            </a:r>
          </a:p>
          <a:p>
            <a:pPr>
              <a:lnSpc>
                <a:spcPct val="100000"/>
              </a:lnSpc>
              <a:spcBef>
                <a:spcPts val="500"/>
              </a:spcBef>
            </a:pPr>
            <a:r>
              <a:rPr lang="en-US" sz="1600" dirty="0"/>
              <a:t>Colleen Rouse, Cleveland Clinic</a:t>
            </a:r>
          </a:p>
          <a:p>
            <a:pPr>
              <a:lnSpc>
                <a:spcPct val="100000"/>
              </a:lnSpc>
              <a:spcBef>
                <a:spcPts val="500"/>
              </a:spcBef>
            </a:pPr>
            <a:r>
              <a:rPr lang="en-US" sz="1600" dirty="0"/>
              <a:t>David </a:t>
            </a:r>
            <a:r>
              <a:rPr lang="en-US" sz="1600" dirty="0" err="1"/>
              <a:t>Borasky</a:t>
            </a:r>
            <a:r>
              <a:rPr lang="en-US" sz="1600" dirty="0"/>
              <a:t>, WIRB-Copernicus Group (WCG)</a:t>
            </a:r>
          </a:p>
          <a:p>
            <a:pPr>
              <a:lnSpc>
                <a:spcPct val="100000"/>
              </a:lnSpc>
              <a:spcBef>
                <a:spcPts val="500"/>
              </a:spcBef>
            </a:pPr>
            <a:r>
              <a:rPr lang="en-US" sz="1600" dirty="0"/>
              <a:t>Cindy Geoghegan, Individual Patient Representative/Caregiver</a:t>
            </a:r>
          </a:p>
          <a:p>
            <a:endParaRPr lang="en-US" dirty="0"/>
          </a:p>
        </p:txBody>
      </p:sp>
      <p:sp>
        <p:nvSpPr>
          <p:cNvPr id="4" name="Text Placeholder 3"/>
          <p:cNvSpPr>
            <a:spLocks noGrp="1"/>
          </p:cNvSpPr>
          <p:nvPr>
            <p:ph type="body" sz="quarter" idx="10"/>
          </p:nvPr>
        </p:nvSpPr>
        <p:spPr/>
        <p:txBody>
          <a:bodyPr/>
          <a:lstStyle/>
          <a:p>
            <a:r>
              <a:rPr lang="en-US" dirty="0" smtClean="0"/>
              <a:t>March 31, 2020</a:t>
            </a:r>
            <a:endParaRPr lang="en-US" dirty="0"/>
          </a:p>
        </p:txBody>
      </p:sp>
    </p:spTree>
    <p:extLst>
      <p:ext uri="{BB962C8B-B14F-4D97-AF65-F5344CB8AC3E}">
        <p14:creationId xmlns:p14="http://schemas.microsoft.com/office/powerpoint/2010/main" val="2021461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CA65-063E-1D47-B65A-8D7B815DAB9B}"/>
              </a:ext>
            </a:extLst>
          </p:cNvPr>
          <p:cNvSpPr>
            <a:spLocks noGrp="1"/>
          </p:cNvSpPr>
          <p:nvPr>
            <p:ph type="title"/>
          </p:nvPr>
        </p:nvSpPr>
        <p:spPr>
          <a:xfrm>
            <a:off x="340895" y="507086"/>
            <a:ext cx="8462210" cy="770467"/>
          </a:xfrm>
        </p:spPr>
        <p:txBody>
          <a:bodyPr anchor="t"/>
          <a:lstStyle/>
          <a:p>
            <a:r>
              <a:rPr lang="en-US" dirty="0">
                <a:solidFill>
                  <a:schemeClr val="bg1">
                    <a:lumMod val="65000"/>
                  </a:schemeClr>
                </a:solidFill>
              </a:rPr>
              <a:t>3. </a:t>
            </a:r>
            <a:r>
              <a:rPr lang="en-US" dirty="0"/>
              <a:t>Pause New Study Starts &amp; Enrollment</a:t>
            </a:r>
          </a:p>
        </p:txBody>
      </p:sp>
      <p:sp>
        <p:nvSpPr>
          <p:cNvPr id="3" name="Content Placeholder 2">
            <a:extLst>
              <a:ext uri="{FF2B5EF4-FFF2-40B4-BE49-F238E27FC236}">
                <a16:creationId xmlns:a16="http://schemas.microsoft.com/office/drawing/2014/main" id="{9C6D0C84-CED0-9F4C-BDCD-B78C42254F6E}"/>
              </a:ext>
            </a:extLst>
          </p:cNvPr>
          <p:cNvSpPr>
            <a:spLocks noGrp="1"/>
          </p:cNvSpPr>
          <p:nvPr>
            <p:ph idx="1"/>
          </p:nvPr>
        </p:nvSpPr>
        <p:spPr>
          <a:xfrm>
            <a:off x="340894" y="1239060"/>
            <a:ext cx="8257673" cy="4508584"/>
          </a:xfrm>
        </p:spPr>
        <p:txBody>
          <a:bodyPr/>
          <a:lstStyle/>
          <a:p>
            <a:pPr>
              <a:lnSpc>
                <a:spcPct val="100000"/>
              </a:lnSpc>
              <a:spcBef>
                <a:spcPts val="600"/>
              </a:spcBef>
            </a:pPr>
            <a:r>
              <a:rPr lang="en-US" dirty="0"/>
              <a:t>New enrollment suspended or paused in many responses</a:t>
            </a:r>
          </a:p>
          <a:p>
            <a:pPr>
              <a:lnSpc>
                <a:spcPct val="100000"/>
              </a:lnSpc>
              <a:spcBef>
                <a:spcPts val="600"/>
              </a:spcBef>
            </a:pPr>
            <a:r>
              <a:rPr lang="en-US" dirty="0"/>
              <a:t>Country &amp; region-specific approach to pauses &amp; restarts</a:t>
            </a:r>
          </a:p>
          <a:p>
            <a:pPr>
              <a:lnSpc>
                <a:spcPct val="100000"/>
              </a:lnSpc>
              <a:spcBef>
                <a:spcPts val="600"/>
              </a:spcBef>
            </a:pPr>
            <a:r>
              <a:rPr lang="en-US" dirty="0"/>
              <a:t>Limited exceptions:</a:t>
            </a:r>
          </a:p>
          <a:p>
            <a:pPr lvl="1">
              <a:lnSpc>
                <a:spcPct val="100000"/>
              </a:lnSpc>
              <a:spcBef>
                <a:spcPts val="600"/>
              </a:spcBef>
            </a:pPr>
            <a:r>
              <a:rPr lang="en-US" dirty="0"/>
              <a:t>Oncology or other trials where investigational treatment is among limited options</a:t>
            </a:r>
          </a:p>
          <a:p>
            <a:pPr lvl="1">
              <a:lnSpc>
                <a:spcPct val="100000"/>
              </a:lnSpc>
              <a:spcBef>
                <a:spcPts val="600"/>
              </a:spcBef>
            </a:pPr>
            <a:r>
              <a:rPr lang="en-US" dirty="0"/>
              <a:t>COVID-19 treatment or vaccine trials</a:t>
            </a:r>
          </a:p>
          <a:p>
            <a:pPr>
              <a:lnSpc>
                <a:spcPct val="100000"/>
              </a:lnSpc>
              <a:spcBef>
                <a:spcPts val="600"/>
              </a:spcBef>
            </a:pPr>
            <a:r>
              <a:rPr lang="en-US" dirty="0"/>
              <a:t>Ongoing visits also delayed or conducted with alternative methods unless in-person necessary </a:t>
            </a:r>
          </a:p>
          <a:p>
            <a:pPr lvl="1">
              <a:lnSpc>
                <a:spcPct val="100000"/>
              </a:lnSpc>
              <a:spcBef>
                <a:spcPts val="600"/>
              </a:spcBef>
            </a:pPr>
            <a:r>
              <a:rPr lang="en-US" dirty="0"/>
              <a:t>Important to collect data by other methods where possible</a:t>
            </a:r>
          </a:p>
          <a:p>
            <a:pPr lvl="1">
              <a:lnSpc>
                <a:spcPct val="100000"/>
              </a:lnSpc>
              <a:spcBef>
                <a:spcPts val="600"/>
              </a:spcBef>
            </a:pPr>
            <a:r>
              <a:rPr lang="en-US" dirty="0"/>
              <a:t>Allow expanded windows where delay not harmful</a:t>
            </a:r>
          </a:p>
          <a:p>
            <a:pPr>
              <a:lnSpc>
                <a:spcPct val="100000"/>
              </a:lnSpc>
              <a:spcBef>
                <a:spcPts val="600"/>
              </a:spcBef>
            </a:pPr>
            <a:endParaRPr lang="en-US" dirty="0"/>
          </a:p>
        </p:txBody>
      </p:sp>
    </p:spTree>
    <p:extLst>
      <p:ext uri="{BB962C8B-B14F-4D97-AF65-F5344CB8AC3E}">
        <p14:creationId xmlns:p14="http://schemas.microsoft.com/office/powerpoint/2010/main" val="2081830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B7CD55CD-3C3E-6742-BE3D-9116355B0B68}"/>
              </a:ext>
            </a:extLst>
          </p:cNvPr>
          <p:cNvPicPr>
            <a:picLocks noGrp="1" noChangeAspect="1"/>
          </p:cNvPicPr>
          <p:nvPr>
            <p:ph idx="1"/>
          </p:nvPr>
        </p:nvPicPr>
        <p:blipFill>
          <a:blip r:embed="rId2"/>
          <a:stretch>
            <a:fillRect/>
          </a:stretch>
        </p:blipFill>
        <p:spPr>
          <a:xfrm>
            <a:off x="7630956" y="497007"/>
            <a:ext cx="1499240" cy="1288603"/>
          </a:xfrm>
          <a:prstGeom prst="rect">
            <a:avLst/>
          </a:prstGeom>
        </p:spPr>
      </p:pic>
      <p:sp>
        <p:nvSpPr>
          <p:cNvPr id="2" name="Title 1">
            <a:extLst>
              <a:ext uri="{FF2B5EF4-FFF2-40B4-BE49-F238E27FC236}">
                <a16:creationId xmlns:a16="http://schemas.microsoft.com/office/drawing/2014/main" id="{FBE05581-57C5-FA4F-A2B3-39F4F25F8B51}"/>
              </a:ext>
            </a:extLst>
          </p:cNvPr>
          <p:cNvSpPr>
            <a:spLocks noGrp="1"/>
          </p:cNvSpPr>
          <p:nvPr>
            <p:ph type="title"/>
          </p:nvPr>
        </p:nvSpPr>
        <p:spPr>
          <a:xfrm>
            <a:off x="347578" y="1153203"/>
            <a:ext cx="8551723" cy="770467"/>
          </a:xfrm>
        </p:spPr>
        <p:txBody>
          <a:bodyPr anchor="t">
            <a:normAutofit/>
          </a:bodyPr>
          <a:lstStyle/>
          <a:p>
            <a:r>
              <a:rPr lang="en-US" dirty="0"/>
              <a:t>Example: Risk Assessment Applied</a:t>
            </a:r>
          </a:p>
        </p:txBody>
      </p:sp>
      <p:sp>
        <p:nvSpPr>
          <p:cNvPr id="4" name="TextBox 3">
            <a:extLst>
              <a:ext uri="{FF2B5EF4-FFF2-40B4-BE49-F238E27FC236}">
                <a16:creationId xmlns:a16="http://schemas.microsoft.com/office/drawing/2014/main" id="{57485427-6829-FA42-B054-A3D98F41E8F7}"/>
              </a:ext>
            </a:extLst>
          </p:cNvPr>
          <p:cNvSpPr txBox="1"/>
          <p:nvPr/>
        </p:nvSpPr>
        <p:spPr>
          <a:xfrm>
            <a:off x="347578" y="6392590"/>
            <a:ext cx="7744051" cy="276999"/>
          </a:xfrm>
          <a:prstGeom prst="rect">
            <a:avLst/>
          </a:prstGeom>
          <a:noFill/>
        </p:spPr>
        <p:txBody>
          <a:bodyPr wrap="square" rtlCol="0">
            <a:spAutoFit/>
          </a:bodyPr>
          <a:lstStyle/>
          <a:p>
            <a:r>
              <a:rPr lang="en-US" sz="1200" dirty="0">
                <a:solidFill>
                  <a:schemeClr val="accent3"/>
                </a:solidFill>
              </a:rPr>
              <a:t>Adapted from March 20 NIH Collaboratory Grand Rounds: </a:t>
            </a:r>
            <a:r>
              <a:rPr lang="en-US" sz="1200" dirty="0">
                <a:solidFill>
                  <a:schemeClr val="accent3"/>
                </a:solidFill>
                <a:hlinkClick r:id="rId3"/>
              </a:rPr>
              <a:t>https://rethinkingclinicaltrials.org/grand-rounds-hub/</a:t>
            </a:r>
            <a:endParaRPr lang="en-US" sz="1200" dirty="0">
              <a:solidFill>
                <a:schemeClr val="accent3"/>
              </a:solidFill>
            </a:endParaRPr>
          </a:p>
        </p:txBody>
      </p:sp>
      <p:graphicFrame>
        <p:nvGraphicFramePr>
          <p:cNvPr id="3" name="Table 2" descr="Study Classification and Actions" title="Example: Risk Assessment Applied"/>
          <p:cNvGraphicFramePr>
            <a:graphicFrameLocks noGrp="1"/>
          </p:cNvGraphicFramePr>
          <p:nvPr>
            <p:extLst/>
          </p:nvPr>
        </p:nvGraphicFramePr>
        <p:xfrm>
          <a:off x="340894" y="1799416"/>
          <a:ext cx="8462212" cy="3877531"/>
        </p:xfrm>
        <a:graphic>
          <a:graphicData uri="http://schemas.openxmlformats.org/drawingml/2006/table">
            <a:tbl>
              <a:tblPr firstRow="1" bandRow="1">
                <a:tableStyleId>{F5AB1C69-6EDB-4FF4-983F-18BD219EF322}</a:tableStyleId>
              </a:tblPr>
              <a:tblGrid>
                <a:gridCol w="4040804">
                  <a:extLst>
                    <a:ext uri="{9D8B030D-6E8A-4147-A177-3AD203B41FA5}">
                      <a16:colId xmlns:a16="http://schemas.microsoft.com/office/drawing/2014/main" val="20000"/>
                    </a:ext>
                  </a:extLst>
                </a:gridCol>
                <a:gridCol w="4421408">
                  <a:extLst>
                    <a:ext uri="{9D8B030D-6E8A-4147-A177-3AD203B41FA5}">
                      <a16:colId xmlns:a16="http://schemas.microsoft.com/office/drawing/2014/main" val="20001"/>
                    </a:ext>
                  </a:extLst>
                </a:gridCol>
              </a:tblGrid>
              <a:tr h="5671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Study Classification</a:t>
                      </a:r>
                      <a:endParaRPr lang="en-US" b="1" dirty="0">
                        <a:solidFill>
                          <a:schemeClr val="tx2"/>
                        </a:solidFill>
                      </a:endParaRPr>
                    </a:p>
                  </a:txBody>
                  <a:tcPr anchor="ctr"/>
                </a:tc>
                <a:tc>
                  <a:txBody>
                    <a:bodyPr/>
                    <a:lstStyle/>
                    <a:p>
                      <a:r>
                        <a:rPr lang="en-US" dirty="0"/>
                        <a:t>Actions</a:t>
                      </a:r>
                    </a:p>
                  </a:txBody>
                  <a:tcPr anchor="ctr"/>
                </a:tc>
                <a:extLst>
                  <a:ext uri="{0D108BD9-81ED-4DB2-BD59-A6C34878D82A}">
                    <a16:rowId xmlns:a16="http://schemas.microsoft.com/office/drawing/2014/main" val="10000"/>
                  </a:ext>
                </a:extLst>
              </a:tr>
              <a:tr h="370840">
                <a:tc>
                  <a:txBody>
                    <a:bodyPr/>
                    <a:lstStyle/>
                    <a:p>
                      <a:pPr lvl="0">
                        <a:spcAft>
                          <a:spcPts val="600"/>
                        </a:spcAft>
                      </a:pPr>
                      <a:r>
                        <a:rPr lang="en-US" b="1" baseline="0" dirty="0">
                          <a:solidFill>
                            <a:schemeClr val="accent3">
                              <a:lumMod val="75000"/>
                            </a:schemeClr>
                          </a:solidFill>
                        </a:rPr>
                        <a:t>Tier 1</a:t>
                      </a:r>
                      <a:endParaRPr lang="en-US" baseline="0" dirty="0">
                        <a:solidFill>
                          <a:schemeClr val="accent3">
                            <a:lumMod val="75000"/>
                          </a:schemeClr>
                        </a:solidFill>
                      </a:endParaRPr>
                    </a:p>
                    <a:p>
                      <a:pPr lvl="0"/>
                      <a:r>
                        <a:rPr lang="en-US" baseline="0" dirty="0">
                          <a:solidFill>
                            <a:schemeClr val="accent3">
                              <a:lumMod val="75000"/>
                            </a:schemeClr>
                          </a:solidFill>
                        </a:rPr>
                        <a:t>High Potential Direct Benefit to Research Participants</a:t>
                      </a:r>
                      <a:endParaRPr lang="en-US" i="0" dirty="0">
                        <a:solidFill>
                          <a:schemeClr val="accent3">
                            <a:lumMod val="75000"/>
                          </a:schemeClr>
                        </a:solidFill>
                      </a:endParaRPr>
                    </a:p>
                  </a:txBody>
                  <a:tcPr/>
                </a:tc>
                <a:tc>
                  <a:txBody>
                    <a:bodyPr/>
                    <a:lstStyle/>
                    <a:p>
                      <a:pPr marL="285750" indent="-285750">
                        <a:buFont typeface="Arial" panose="020B0604020202020204" pitchFamily="34" charset="0"/>
                        <a:buChar char="•"/>
                      </a:pPr>
                      <a:r>
                        <a:rPr lang="en-US" sz="1800" dirty="0">
                          <a:solidFill>
                            <a:schemeClr val="accent3">
                              <a:lumMod val="75000"/>
                            </a:schemeClr>
                          </a:solidFill>
                        </a:rPr>
                        <a:t>Enrollment allowed </a:t>
                      </a:r>
                    </a:p>
                    <a:p>
                      <a:pPr marL="285750" indent="-285750">
                        <a:buFont typeface="Arial" panose="020B0604020202020204" pitchFamily="34" charset="0"/>
                        <a:buChar char="•"/>
                      </a:pPr>
                      <a:r>
                        <a:rPr lang="en-US" sz="1800" dirty="0">
                          <a:solidFill>
                            <a:schemeClr val="accent3">
                              <a:lumMod val="75000"/>
                            </a:schemeClr>
                          </a:solidFill>
                        </a:rPr>
                        <a:t>Convert to virtual visits as much as possible</a:t>
                      </a:r>
                      <a:endParaRPr lang="en-US" sz="1800" dirty="0">
                        <a:solidFill>
                          <a:schemeClr val="accent3">
                            <a:lumMod val="75000"/>
                          </a:schemeClr>
                        </a:solidFill>
                        <a:latin typeface="+mn-lt"/>
                        <a:ea typeface="Verdana" panose="020B0604030504040204" pitchFamily="34" charset="0"/>
                        <a:cs typeface="Arial"/>
                      </a:endParaRPr>
                    </a:p>
                  </a:txBody>
                  <a:tcPr/>
                </a:tc>
                <a:extLst>
                  <a:ext uri="{0D108BD9-81ED-4DB2-BD59-A6C34878D82A}">
                    <a16:rowId xmlns:a16="http://schemas.microsoft.com/office/drawing/2014/main" val="10001"/>
                  </a:ext>
                </a:extLst>
              </a:tr>
              <a:tr h="370840">
                <a:tc>
                  <a:txBody>
                    <a:bodyPr/>
                    <a:lstStyle/>
                    <a:p>
                      <a:pPr lvl="0">
                        <a:spcAft>
                          <a:spcPts val="600"/>
                        </a:spcAft>
                      </a:pPr>
                      <a:r>
                        <a:rPr lang="en-US" b="1" baseline="0" dirty="0">
                          <a:solidFill>
                            <a:schemeClr val="accent3">
                              <a:lumMod val="75000"/>
                            </a:schemeClr>
                          </a:solidFill>
                        </a:rPr>
                        <a:t>Tier 2</a:t>
                      </a:r>
                    </a:p>
                    <a:p>
                      <a:pPr lvl="0"/>
                      <a:r>
                        <a:rPr lang="en-US" baseline="0" dirty="0">
                          <a:solidFill>
                            <a:schemeClr val="accent3">
                              <a:lumMod val="75000"/>
                            </a:schemeClr>
                          </a:solidFill>
                        </a:rPr>
                        <a:t>Moderate Potential Direct Benefit to Research Participants</a:t>
                      </a:r>
                      <a:endParaRPr lang="en-US" i="0" dirty="0">
                        <a:solidFill>
                          <a:schemeClr val="accent3">
                            <a:lumMod val="75000"/>
                          </a:schemeClr>
                        </a:solidFill>
                      </a:endParaRPr>
                    </a:p>
                  </a:txBody>
                  <a:tcPr/>
                </a:tc>
                <a:tc>
                  <a:txBody>
                    <a:bodyPr/>
                    <a:lstStyle/>
                    <a:p>
                      <a:pPr marL="285750" indent="-285750">
                        <a:buFont typeface="Arial" panose="020B0604020202020204" pitchFamily="34" charset="0"/>
                        <a:buChar char="•"/>
                      </a:pPr>
                      <a:r>
                        <a:rPr lang="en-US" sz="1800" dirty="0">
                          <a:solidFill>
                            <a:schemeClr val="accent3">
                              <a:lumMod val="75000"/>
                            </a:schemeClr>
                          </a:solidFill>
                        </a:rPr>
                        <a:t>Pause enrollment </a:t>
                      </a:r>
                    </a:p>
                    <a:p>
                      <a:pPr marL="285750" indent="-285750">
                        <a:buFont typeface="Arial" panose="020B0604020202020204" pitchFamily="34" charset="0"/>
                        <a:buChar char="•"/>
                      </a:pPr>
                      <a:r>
                        <a:rPr lang="en-US" sz="1800" dirty="0">
                          <a:solidFill>
                            <a:schemeClr val="accent3">
                              <a:lumMod val="75000"/>
                            </a:schemeClr>
                          </a:solidFill>
                        </a:rPr>
                        <a:t>Convert to virtual visits as much as possible with likely all visits virtual/phone</a:t>
                      </a:r>
                      <a:endParaRPr lang="en-US" sz="1800" dirty="0">
                        <a:solidFill>
                          <a:schemeClr val="accent3">
                            <a:lumMod val="75000"/>
                          </a:schemeClr>
                        </a:solidFill>
                        <a:latin typeface="+mn-lt"/>
                        <a:ea typeface="Verdana" panose="020B0604030504040204" pitchFamily="34" charset="0"/>
                        <a:cs typeface="Arial"/>
                      </a:endParaRPr>
                    </a:p>
                  </a:txBody>
                  <a:tcPr/>
                </a:tc>
                <a:extLst>
                  <a:ext uri="{0D108BD9-81ED-4DB2-BD59-A6C34878D82A}">
                    <a16:rowId xmlns:a16="http://schemas.microsoft.com/office/drawing/2014/main" val="10002"/>
                  </a:ext>
                </a:extLst>
              </a:tr>
              <a:tr h="1131106">
                <a:tc>
                  <a:txBody>
                    <a:bodyPr/>
                    <a:lstStyle/>
                    <a:p>
                      <a:pPr lvl="0">
                        <a:spcAft>
                          <a:spcPts val="600"/>
                        </a:spcAft>
                      </a:pPr>
                      <a:r>
                        <a:rPr lang="en-US" b="1" baseline="0" dirty="0">
                          <a:solidFill>
                            <a:schemeClr val="accent3">
                              <a:lumMod val="75000"/>
                            </a:schemeClr>
                          </a:solidFill>
                        </a:rPr>
                        <a:t>Tier 3</a:t>
                      </a:r>
                    </a:p>
                    <a:p>
                      <a:pPr lvl="0"/>
                      <a:r>
                        <a:rPr lang="en-US" baseline="0" dirty="0">
                          <a:solidFill>
                            <a:schemeClr val="accent3">
                              <a:lumMod val="75000"/>
                            </a:schemeClr>
                          </a:solidFill>
                        </a:rPr>
                        <a:t>P</a:t>
                      </a:r>
                      <a:r>
                        <a:rPr lang="en-US" dirty="0">
                          <a:solidFill>
                            <a:schemeClr val="accent3">
                              <a:lumMod val="75000"/>
                            </a:schemeClr>
                          </a:solidFill>
                        </a:rPr>
                        <a:t>rimarily observational, behavioral studies without potential direct benefit</a:t>
                      </a:r>
                      <a:endParaRPr lang="en-US" b="1" i="0" dirty="0">
                        <a:solidFill>
                          <a:schemeClr val="accent3">
                            <a:lumMod val="75000"/>
                          </a:schemeClr>
                        </a:solidFill>
                      </a:endParaRPr>
                    </a:p>
                  </a:txBody>
                  <a:tcPr/>
                </a:tc>
                <a:tc>
                  <a:txBody>
                    <a:bodyPr/>
                    <a:lstStyle/>
                    <a:p>
                      <a:pPr marL="285750" indent="-285750">
                        <a:buFont typeface="Arial" panose="020B0604020202020204" pitchFamily="34" charset="0"/>
                        <a:buChar char="•"/>
                      </a:pPr>
                      <a:r>
                        <a:rPr lang="en-US" sz="1800" dirty="0">
                          <a:solidFill>
                            <a:schemeClr val="accent3">
                              <a:lumMod val="75000"/>
                            </a:schemeClr>
                          </a:solidFill>
                        </a:rPr>
                        <a:t>Pause enrollment </a:t>
                      </a:r>
                    </a:p>
                    <a:p>
                      <a:pPr marL="285750" indent="-285750">
                        <a:buFont typeface="Arial" panose="020B0604020202020204" pitchFamily="34" charset="0"/>
                        <a:buChar char="•"/>
                      </a:pPr>
                      <a:r>
                        <a:rPr lang="en-US" sz="1800" dirty="0">
                          <a:solidFill>
                            <a:schemeClr val="accent3">
                              <a:lumMod val="75000"/>
                            </a:schemeClr>
                          </a:solidFill>
                        </a:rPr>
                        <a:t>Convert all visits to virtual/phone</a:t>
                      </a:r>
                      <a:endParaRPr lang="en-US" sz="1800" dirty="0">
                        <a:solidFill>
                          <a:schemeClr val="accent3">
                            <a:lumMod val="75000"/>
                          </a:schemeClr>
                        </a:solidFill>
                        <a:latin typeface="+mn-lt"/>
                        <a:ea typeface="Verdana" panose="020B0604030504040204" pitchFamily="34" charset="0"/>
                        <a:cs typeface="Aria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37937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0A20-2E7D-0045-BE19-29EF4ED10C4B}"/>
              </a:ext>
            </a:extLst>
          </p:cNvPr>
          <p:cNvSpPr>
            <a:spLocks noGrp="1"/>
          </p:cNvSpPr>
          <p:nvPr>
            <p:ph type="title"/>
          </p:nvPr>
        </p:nvSpPr>
        <p:spPr>
          <a:xfrm>
            <a:off x="347579" y="523685"/>
            <a:ext cx="8462210" cy="770467"/>
          </a:xfrm>
        </p:spPr>
        <p:txBody>
          <a:bodyPr anchor="t"/>
          <a:lstStyle/>
          <a:p>
            <a:r>
              <a:rPr lang="en-US" dirty="0">
                <a:solidFill>
                  <a:schemeClr val="bg1">
                    <a:lumMod val="65000"/>
                  </a:schemeClr>
                </a:solidFill>
              </a:rPr>
              <a:t>4. </a:t>
            </a:r>
            <a:r>
              <a:rPr lang="en-US" dirty="0"/>
              <a:t>Pivot to Remote Study Visits</a:t>
            </a:r>
          </a:p>
        </p:txBody>
      </p:sp>
      <p:sp>
        <p:nvSpPr>
          <p:cNvPr id="3" name="Content Placeholder 2">
            <a:extLst>
              <a:ext uri="{FF2B5EF4-FFF2-40B4-BE49-F238E27FC236}">
                <a16:creationId xmlns:a16="http://schemas.microsoft.com/office/drawing/2014/main" id="{99E14A06-A503-294B-AA50-23C5F5E9F725}"/>
              </a:ext>
            </a:extLst>
          </p:cNvPr>
          <p:cNvSpPr>
            <a:spLocks noGrp="1"/>
          </p:cNvSpPr>
          <p:nvPr>
            <p:ph idx="1"/>
          </p:nvPr>
        </p:nvSpPr>
        <p:spPr>
          <a:xfrm>
            <a:off x="334211" y="1174708"/>
            <a:ext cx="8462210" cy="4508584"/>
          </a:xfrm>
        </p:spPr>
        <p:txBody>
          <a:bodyPr/>
          <a:lstStyle/>
          <a:p>
            <a:r>
              <a:rPr lang="en-US" dirty="0"/>
              <a:t>Use time from paused enrollment to determine activities that can be performed remotely</a:t>
            </a:r>
          </a:p>
          <a:p>
            <a:r>
              <a:rPr lang="en-US" dirty="0"/>
              <a:t>Utilize available resources: institutions, IRBs, patient groups have resources available &amp; experience</a:t>
            </a:r>
          </a:p>
          <a:p>
            <a:pPr lvl="1"/>
            <a:r>
              <a:rPr lang="en-US" dirty="0"/>
              <a:t>Check for approved telemedicine platforms, programs</a:t>
            </a:r>
          </a:p>
          <a:p>
            <a:pPr lvl="1"/>
            <a:r>
              <a:rPr lang="en-US" dirty="0"/>
              <a:t>Investigate apps, non-invasive physical assessment devices</a:t>
            </a:r>
          </a:p>
          <a:p>
            <a:r>
              <a:rPr lang="en-US" dirty="0"/>
              <a:t>Questionnaires, adverse events, other questions asked at study visits can be obtained via telephone</a:t>
            </a:r>
          </a:p>
          <a:p>
            <a:r>
              <a:rPr lang="en-US" dirty="0"/>
              <a:t>Explore alternative distribution of investigational product</a:t>
            </a:r>
          </a:p>
          <a:p>
            <a:r>
              <a:rPr lang="en-US" dirty="0"/>
              <a:t>Refer immediate safety concerns to PCP or other care provider</a:t>
            </a:r>
          </a:p>
          <a:p>
            <a:pPr marL="0" indent="0">
              <a:buNone/>
            </a:pPr>
            <a:endParaRPr lang="en-US" dirty="0"/>
          </a:p>
          <a:p>
            <a:endParaRPr lang="en-US" dirty="0"/>
          </a:p>
          <a:p>
            <a:pPr marL="0" indent="0">
              <a:buNone/>
            </a:pPr>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2465237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9249-A19E-3046-903C-8FD30E54BD61}"/>
              </a:ext>
            </a:extLst>
          </p:cNvPr>
          <p:cNvSpPr>
            <a:spLocks noGrp="1"/>
          </p:cNvSpPr>
          <p:nvPr>
            <p:ph type="title"/>
          </p:nvPr>
        </p:nvSpPr>
        <p:spPr/>
        <p:txBody>
          <a:bodyPr/>
          <a:lstStyle/>
          <a:p>
            <a:r>
              <a:rPr lang="en-US" dirty="0">
                <a:solidFill>
                  <a:schemeClr val="bg1">
                    <a:lumMod val="65000"/>
                  </a:schemeClr>
                </a:solidFill>
              </a:rPr>
              <a:t>5. </a:t>
            </a:r>
            <a:r>
              <a:rPr lang="en-US" dirty="0"/>
              <a:t>Switch to Remote Monitoring</a:t>
            </a:r>
          </a:p>
        </p:txBody>
      </p:sp>
      <p:sp>
        <p:nvSpPr>
          <p:cNvPr id="3" name="Content Placeholder 2">
            <a:extLst>
              <a:ext uri="{FF2B5EF4-FFF2-40B4-BE49-F238E27FC236}">
                <a16:creationId xmlns:a16="http://schemas.microsoft.com/office/drawing/2014/main" id="{267A5A23-02AE-874E-9CA2-862B4E5279B4}"/>
              </a:ext>
            </a:extLst>
          </p:cNvPr>
          <p:cNvSpPr>
            <a:spLocks noGrp="1"/>
          </p:cNvSpPr>
          <p:nvPr>
            <p:ph idx="1"/>
          </p:nvPr>
        </p:nvSpPr>
        <p:spPr>
          <a:xfrm>
            <a:off x="347579" y="1410400"/>
            <a:ext cx="8462210" cy="4508584"/>
          </a:xfrm>
        </p:spPr>
        <p:txBody>
          <a:bodyPr/>
          <a:lstStyle/>
          <a:p>
            <a:r>
              <a:rPr lang="en-US" dirty="0"/>
              <a:t>Most are postponing all on-site monitoring</a:t>
            </a:r>
          </a:p>
          <a:p>
            <a:r>
              <a:rPr lang="en-US" dirty="0"/>
              <a:t>Implementation of remote, risk-based monitoring </a:t>
            </a:r>
          </a:p>
          <a:p>
            <a:pPr lvl="1"/>
            <a:r>
              <a:rPr lang="en-US" dirty="0"/>
              <a:t>Prioritization safety assessments &amp; primary outcome measures</a:t>
            </a:r>
          </a:p>
          <a:p>
            <a:r>
              <a:rPr lang="en-US" dirty="0"/>
              <a:t>Ensure secure methods to allow for access of subject data for remote review </a:t>
            </a:r>
          </a:p>
          <a:p>
            <a:pPr lvl="1"/>
            <a:r>
              <a:rPr lang="en-US" dirty="0"/>
              <a:t>Restricted access accounts in electronic health record, secure file sharing</a:t>
            </a:r>
          </a:p>
          <a:p>
            <a:pPr lvl="1"/>
            <a:r>
              <a:rPr lang="en-US" dirty="0"/>
              <a:t>Staff access while working from home</a:t>
            </a:r>
          </a:p>
          <a:p>
            <a:r>
              <a:rPr lang="en-US" dirty="0"/>
              <a:t>Document all changes made to monitoring plan </a:t>
            </a:r>
          </a:p>
          <a:p>
            <a:endParaRPr lang="en-US" dirty="0"/>
          </a:p>
        </p:txBody>
      </p:sp>
    </p:spTree>
    <p:extLst>
      <p:ext uri="{BB962C8B-B14F-4D97-AF65-F5344CB8AC3E}">
        <p14:creationId xmlns:p14="http://schemas.microsoft.com/office/powerpoint/2010/main" val="40374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A8FAE-E3F3-D549-83D1-C1C74F807906}"/>
              </a:ext>
            </a:extLst>
          </p:cNvPr>
          <p:cNvSpPr>
            <a:spLocks noGrp="1"/>
          </p:cNvSpPr>
          <p:nvPr>
            <p:ph type="title"/>
          </p:nvPr>
        </p:nvSpPr>
        <p:spPr/>
        <p:txBody>
          <a:bodyPr anchor="t"/>
          <a:lstStyle/>
          <a:p>
            <a:r>
              <a:rPr lang="en-US" dirty="0">
                <a:solidFill>
                  <a:schemeClr val="bg1">
                    <a:lumMod val="65000"/>
                  </a:schemeClr>
                </a:solidFill>
              </a:rPr>
              <a:t>6. </a:t>
            </a:r>
            <a:r>
              <a:rPr lang="en-US" dirty="0"/>
              <a:t>Document with COVID-19 Tag</a:t>
            </a:r>
          </a:p>
        </p:txBody>
      </p:sp>
      <p:sp>
        <p:nvSpPr>
          <p:cNvPr id="3" name="Content Placeholder 2">
            <a:extLst>
              <a:ext uri="{FF2B5EF4-FFF2-40B4-BE49-F238E27FC236}">
                <a16:creationId xmlns:a16="http://schemas.microsoft.com/office/drawing/2014/main" id="{0DAF1D89-FC93-8A4B-894B-74DF21364851}"/>
              </a:ext>
            </a:extLst>
          </p:cNvPr>
          <p:cNvSpPr>
            <a:spLocks noGrp="1"/>
          </p:cNvSpPr>
          <p:nvPr>
            <p:ph idx="1"/>
          </p:nvPr>
        </p:nvSpPr>
        <p:spPr>
          <a:xfrm>
            <a:off x="347579" y="1241776"/>
            <a:ext cx="8462210" cy="4508584"/>
          </a:xfrm>
        </p:spPr>
        <p:txBody>
          <a:bodyPr/>
          <a:lstStyle/>
          <a:p>
            <a:r>
              <a:rPr lang="en-US" dirty="0"/>
              <a:t>Many IRBs have created COVID-19 specific submission flag or process for amendments, questions, new studies</a:t>
            </a:r>
          </a:p>
          <a:p>
            <a:r>
              <a:rPr lang="en-US" dirty="0"/>
              <a:t>Add COVID-19 to all documentation - patient &amp; study level</a:t>
            </a:r>
          </a:p>
          <a:p>
            <a:pPr lvl="1"/>
            <a:r>
              <a:rPr lang="en-US" dirty="0"/>
              <a:t>For reports to sponsor, IRB, &amp; FDA when required</a:t>
            </a:r>
          </a:p>
          <a:p>
            <a:r>
              <a:rPr lang="en-US" i="1" dirty="0"/>
              <a:t>Example: </a:t>
            </a:r>
            <a:r>
              <a:rPr lang="en-US" dirty="0"/>
              <a:t>One clinical research site proactively created a template for missed assessments</a:t>
            </a:r>
          </a:p>
          <a:p>
            <a:pPr lvl="1"/>
            <a:r>
              <a:rPr lang="en-US" dirty="0"/>
              <a:t>Details any procedures that could not be performed virtually</a:t>
            </a:r>
          </a:p>
          <a:p>
            <a:pPr lvl="1"/>
            <a:r>
              <a:rPr lang="en-US" dirty="0"/>
              <a:t>Plan to perform missed procedures as soon as possible when on-site visits safe</a:t>
            </a:r>
          </a:p>
          <a:p>
            <a:pPr lvl="1"/>
            <a:r>
              <a:rPr lang="en-US" dirty="0"/>
              <a:t>Reported to the sponsor within 48 hours via templated form sent by email to the CRA</a:t>
            </a:r>
          </a:p>
          <a:p>
            <a:pPr lvl="1"/>
            <a:endParaRPr lang="en-US" dirty="0">
              <a:highlight>
                <a:srgbClr val="FFFF00"/>
              </a:highlight>
            </a:endParaRPr>
          </a:p>
        </p:txBody>
      </p:sp>
    </p:spTree>
    <p:extLst>
      <p:ext uri="{BB962C8B-B14F-4D97-AF65-F5344CB8AC3E}">
        <p14:creationId xmlns:p14="http://schemas.microsoft.com/office/powerpoint/2010/main" val="3991793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366C-8EF6-D64D-8F8A-A5CD59F594B3}"/>
              </a:ext>
            </a:extLst>
          </p:cNvPr>
          <p:cNvSpPr>
            <a:spLocks noGrp="1"/>
          </p:cNvSpPr>
          <p:nvPr>
            <p:ph type="title"/>
          </p:nvPr>
        </p:nvSpPr>
        <p:spPr/>
        <p:txBody>
          <a:bodyPr/>
          <a:lstStyle/>
          <a:p>
            <a:r>
              <a:rPr lang="en-US" sz="3200" dirty="0"/>
              <a:t>Flexibility on Study-by-Study Basis</a:t>
            </a:r>
            <a:br>
              <a:rPr lang="en-US" sz="3200" dirty="0"/>
            </a:br>
            <a:r>
              <a:rPr lang="en-US" sz="2200" dirty="0">
                <a:solidFill>
                  <a:schemeClr val="tx2"/>
                </a:solidFill>
              </a:rPr>
              <a:t>Healy Center for ALS Research Mass General Hospital </a:t>
            </a:r>
          </a:p>
        </p:txBody>
      </p:sp>
      <p:sp>
        <p:nvSpPr>
          <p:cNvPr id="4" name="Text Placeholder 3">
            <a:extLst>
              <a:ext uri="{FF2B5EF4-FFF2-40B4-BE49-F238E27FC236}">
                <a16:creationId xmlns:a16="http://schemas.microsoft.com/office/drawing/2014/main" id="{A51F18C4-E171-354D-AF7D-BCC8B9F8AF11}"/>
              </a:ext>
            </a:extLst>
          </p:cNvPr>
          <p:cNvSpPr>
            <a:spLocks noGrp="1"/>
          </p:cNvSpPr>
          <p:nvPr>
            <p:ph sz="half" idx="1"/>
          </p:nvPr>
        </p:nvSpPr>
        <p:spPr>
          <a:xfrm>
            <a:off x="347579" y="1505363"/>
            <a:ext cx="4038600" cy="4525963"/>
          </a:xfrm>
        </p:spPr>
        <p:txBody>
          <a:bodyPr>
            <a:noAutofit/>
          </a:bodyPr>
          <a:lstStyle/>
          <a:p>
            <a:r>
              <a:rPr lang="en-US" b="1" dirty="0">
                <a:solidFill>
                  <a:srgbClr val="424344"/>
                </a:solidFill>
              </a:rPr>
              <a:t>Actively engage with IRB </a:t>
            </a:r>
          </a:p>
          <a:p>
            <a:r>
              <a:rPr lang="en-US" b="1" dirty="0">
                <a:solidFill>
                  <a:srgbClr val="424344"/>
                </a:solidFill>
              </a:rPr>
              <a:t>Virtual study activities</a:t>
            </a:r>
          </a:p>
          <a:p>
            <a:pPr lvl="1"/>
            <a:r>
              <a:rPr lang="en-US" sz="2000" dirty="0"/>
              <a:t>Consent via video visit or phone</a:t>
            </a:r>
          </a:p>
          <a:p>
            <a:pPr lvl="1"/>
            <a:r>
              <a:rPr lang="en-US" sz="2000" dirty="0"/>
              <a:t>Safety assessments - adverse events, </a:t>
            </a:r>
            <a:r>
              <a:rPr lang="en-US" sz="2000" dirty="0" err="1"/>
              <a:t>conmeds</a:t>
            </a:r>
            <a:r>
              <a:rPr lang="en-US" sz="2000" dirty="0"/>
              <a:t>, abbreviated exam</a:t>
            </a:r>
          </a:p>
          <a:p>
            <a:r>
              <a:rPr lang="en-US" b="1" dirty="0">
                <a:solidFill>
                  <a:srgbClr val="424344"/>
                </a:solidFill>
              </a:rPr>
              <a:t>Investigating use of home health infusion/nurses</a:t>
            </a:r>
          </a:p>
          <a:p>
            <a:pPr lvl="1"/>
            <a:r>
              <a:rPr lang="en-US" sz="2000" dirty="0"/>
              <a:t>Investigational product infusions</a:t>
            </a:r>
          </a:p>
          <a:p>
            <a:pPr lvl="1"/>
            <a:r>
              <a:rPr lang="en-US" sz="2000" dirty="0"/>
              <a:t>Blood &amp; urine collection for safety &amp; biomarkers</a:t>
            </a:r>
          </a:p>
          <a:p>
            <a:pPr lvl="2"/>
            <a:r>
              <a:rPr lang="en-US" sz="1800" dirty="0"/>
              <a:t>Or use of off-site labs</a:t>
            </a:r>
          </a:p>
        </p:txBody>
      </p:sp>
      <p:sp>
        <p:nvSpPr>
          <p:cNvPr id="8" name="Content Placeholder 7">
            <a:extLst>
              <a:ext uri="{FF2B5EF4-FFF2-40B4-BE49-F238E27FC236}">
                <a16:creationId xmlns:a16="http://schemas.microsoft.com/office/drawing/2014/main" id="{CFD428CF-032E-4E46-B7D6-08E0817CEB3D}"/>
              </a:ext>
            </a:extLst>
          </p:cNvPr>
          <p:cNvSpPr>
            <a:spLocks noGrp="1"/>
          </p:cNvSpPr>
          <p:nvPr>
            <p:ph sz="half" idx="2"/>
          </p:nvPr>
        </p:nvSpPr>
        <p:spPr>
          <a:xfrm>
            <a:off x="4766429" y="1505363"/>
            <a:ext cx="4038600" cy="4525963"/>
          </a:xfrm>
        </p:spPr>
        <p:txBody>
          <a:bodyPr>
            <a:noAutofit/>
          </a:bodyPr>
          <a:lstStyle/>
          <a:p>
            <a:r>
              <a:rPr lang="en-US" b="1" dirty="0">
                <a:solidFill>
                  <a:srgbClr val="424344"/>
                </a:solidFill>
              </a:rPr>
              <a:t>Staffing adjustments</a:t>
            </a:r>
          </a:p>
          <a:p>
            <a:pPr lvl="1"/>
            <a:r>
              <a:rPr lang="en-US" sz="2000" dirty="0"/>
              <a:t>Rotating staff to minimize those on-site needed to cover study visits</a:t>
            </a:r>
          </a:p>
          <a:p>
            <a:pPr lvl="1"/>
            <a:r>
              <a:rPr lang="en-US" sz="2000" dirty="0"/>
              <a:t>Telework (VPN, EHR, email etc.) for protocol follow-up</a:t>
            </a:r>
          </a:p>
          <a:p>
            <a:pPr lvl="1"/>
            <a:r>
              <a:rPr lang="en-US" sz="2000" dirty="0"/>
              <a:t>Videoconference for staff meetings and check-ins</a:t>
            </a:r>
          </a:p>
          <a:p>
            <a:r>
              <a:rPr lang="en-US" b="1" dirty="0">
                <a:solidFill>
                  <a:srgbClr val="424344"/>
                </a:solidFill>
              </a:rPr>
              <a:t>Delivery of investigational product</a:t>
            </a:r>
          </a:p>
          <a:p>
            <a:pPr lvl="1"/>
            <a:r>
              <a:rPr lang="en-US" sz="2000" dirty="0"/>
              <a:t>FedEx from institution</a:t>
            </a:r>
          </a:p>
          <a:p>
            <a:pPr lvl="1"/>
            <a:r>
              <a:rPr lang="en-US" sz="2000" dirty="0"/>
              <a:t>Investigating home infusion services </a:t>
            </a:r>
          </a:p>
          <a:p>
            <a:pPr marL="0" indent="0">
              <a:buNone/>
            </a:pPr>
            <a:endParaRPr lang="en-US" sz="2200" dirty="0"/>
          </a:p>
          <a:p>
            <a:pPr marL="404813" lvl="1" indent="0">
              <a:buNone/>
            </a:pPr>
            <a:endParaRPr lang="en-US" sz="2000" dirty="0"/>
          </a:p>
        </p:txBody>
      </p:sp>
    </p:spTree>
    <p:extLst>
      <p:ext uri="{BB962C8B-B14F-4D97-AF65-F5344CB8AC3E}">
        <p14:creationId xmlns:p14="http://schemas.microsoft.com/office/powerpoint/2010/main" val="3330805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FECA6-9F19-0047-89CA-3EC0C32B8463}"/>
              </a:ext>
            </a:extLst>
          </p:cNvPr>
          <p:cNvSpPr>
            <a:spLocks noGrp="1"/>
          </p:cNvSpPr>
          <p:nvPr>
            <p:ph type="title"/>
          </p:nvPr>
        </p:nvSpPr>
        <p:spPr/>
        <p:txBody>
          <a:bodyPr/>
          <a:lstStyle/>
          <a:p>
            <a:r>
              <a:rPr lang="en-US" sz="3000" dirty="0"/>
              <a:t>Academic Medical Center Practices</a:t>
            </a:r>
          </a:p>
        </p:txBody>
      </p:sp>
      <p:sp>
        <p:nvSpPr>
          <p:cNvPr id="7" name="Subtitle 2">
            <a:extLst>
              <a:ext uri="{FF2B5EF4-FFF2-40B4-BE49-F238E27FC236}">
                <a16:creationId xmlns:a16="http://schemas.microsoft.com/office/drawing/2014/main" id="{CD0DBA5F-7E5A-E543-B9EC-A6B43E312DAB}"/>
              </a:ext>
            </a:extLst>
          </p:cNvPr>
          <p:cNvSpPr>
            <a:spLocks noGrp="1"/>
          </p:cNvSpPr>
          <p:nvPr>
            <p:ph sz="quarter" idx="11"/>
          </p:nvPr>
        </p:nvSpPr>
        <p:spPr/>
        <p:txBody>
          <a:bodyPr/>
          <a:lstStyle/>
          <a:p>
            <a:pPr>
              <a:lnSpc>
                <a:spcPct val="100000"/>
              </a:lnSpc>
              <a:spcBef>
                <a:spcPts val="800"/>
              </a:spcBef>
            </a:pPr>
            <a:r>
              <a:rPr lang="en-US" sz="2600" dirty="0"/>
              <a:t>Colleen Rouse</a:t>
            </a:r>
          </a:p>
          <a:p>
            <a:pPr>
              <a:lnSpc>
                <a:spcPct val="100000"/>
              </a:lnSpc>
              <a:spcBef>
                <a:spcPts val="800"/>
              </a:spcBef>
            </a:pPr>
            <a:r>
              <a:rPr lang="en-US" i="1" dirty="0"/>
              <a:t>Cleveland Clinic</a:t>
            </a:r>
          </a:p>
        </p:txBody>
      </p:sp>
    </p:spTree>
    <p:extLst>
      <p:ext uri="{BB962C8B-B14F-4D97-AF65-F5344CB8AC3E}">
        <p14:creationId xmlns:p14="http://schemas.microsoft.com/office/powerpoint/2010/main" val="1339473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68A6AB-EFA0-2644-8A4C-32A7676E90AC}"/>
              </a:ext>
            </a:extLst>
          </p:cNvPr>
          <p:cNvSpPr>
            <a:spLocks noGrp="1"/>
          </p:cNvSpPr>
          <p:nvPr>
            <p:ph type="title"/>
          </p:nvPr>
        </p:nvSpPr>
        <p:spPr/>
        <p:txBody>
          <a:bodyPr anchor="t"/>
          <a:lstStyle/>
          <a:p>
            <a:r>
              <a:rPr lang="en-US" sz="2600" dirty="0"/>
              <a:t>Cleveland Clinic Approach to Trials During COVID-19</a:t>
            </a:r>
          </a:p>
        </p:txBody>
      </p:sp>
      <p:graphicFrame>
        <p:nvGraphicFramePr>
          <p:cNvPr id="8" name="Content Placeholder 7" descr="Cleveland Clinic Approach to Trials During COVID-19 using both strategy and implementation " title="Cleveland Clinic Approach to Trials During COVID-19">
            <a:extLst>
              <a:ext uri="{FF2B5EF4-FFF2-40B4-BE49-F238E27FC236}">
                <a16:creationId xmlns:a16="http://schemas.microsoft.com/office/drawing/2014/main" id="{A1813BDC-EB27-3246-A282-BD464B2F48BC}"/>
              </a:ext>
            </a:extLst>
          </p:cNvPr>
          <p:cNvGraphicFramePr>
            <a:graphicFrameLocks noGrp="1"/>
          </p:cNvGraphicFramePr>
          <p:nvPr>
            <p:ph idx="1"/>
            <p:extLst/>
          </p:nvPr>
        </p:nvGraphicFramePr>
        <p:xfrm>
          <a:off x="347663" y="1097742"/>
          <a:ext cx="8462452" cy="5010491"/>
        </p:xfrm>
        <a:graphic>
          <a:graphicData uri="http://schemas.openxmlformats.org/drawingml/2006/table">
            <a:tbl>
              <a:tblPr firstRow="1" bandRow="1">
                <a:tableStyleId>{F5AB1C69-6EDB-4FF4-983F-18BD219EF322}</a:tableStyleId>
              </a:tblPr>
              <a:tblGrid>
                <a:gridCol w="1982936">
                  <a:extLst>
                    <a:ext uri="{9D8B030D-6E8A-4147-A177-3AD203B41FA5}">
                      <a16:colId xmlns:a16="http://schemas.microsoft.com/office/drawing/2014/main" val="1797817466"/>
                    </a:ext>
                  </a:extLst>
                </a:gridCol>
                <a:gridCol w="6479516">
                  <a:extLst>
                    <a:ext uri="{9D8B030D-6E8A-4147-A177-3AD203B41FA5}">
                      <a16:colId xmlns:a16="http://schemas.microsoft.com/office/drawing/2014/main" val="1126572987"/>
                    </a:ext>
                  </a:extLst>
                </a:gridCol>
              </a:tblGrid>
              <a:tr h="325980">
                <a:tc>
                  <a:txBody>
                    <a:bodyPr/>
                    <a:lstStyle/>
                    <a:p>
                      <a:r>
                        <a:rPr lang="en-US" sz="1600" dirty="0"/>
                        <a:t>Strategy</a:t>
                      </a:r>
                    </a:p>
                  </a:txBody>
                  <a:tcPr marL="90138" marR="90138"/>
                </a:tc>
                <a:tc>
                  <a:txBody>
                    <a:bodyPr/>
                    <a:lstStyle/>
                    <a:p>
                      <a:r>
                        <a:rPr lang="en-US" sz="1600" dirty="0"/>
                        <a:t>Implementation</a:t>
                      </a:r>
                    </a:p>
                  </a:txBody>
                  <a:tcPr marL="90138" marR="90138"/>
                </a:tc>
                <a:extLst>
                  <a:ext uri="{0D108BD9-81ED-4DB2-BD59-A6C34878D82A}">
                    <a16:rowId xmlns:a16="http://schemas.microsoft.com/office/drawing/2014/main" val="2337317164"/>
                  </a:ext>
                </a:extLst>
              </a:tr>
              <a:tr h="800133">
                <a:tc>
                  <a:txBody>
                    <a:bodyPr/>
                    <a:lstStyle/>
                    <a:p>
                      <a:r>
                        <a:rPr lang="en-US" sz="1600" dirty="0">
                          <a:solidFill>
                            <a:schemeClr val="accent3">
                              <a:lumMod val="75000"/>
                            </a:schemeClr>
                          </a:solidFill>
                        </a:rPr>
                        <a:t>Sponsor Communication</a:t>
                      </a:r>
                    </a:p>
                  </a:txBody>
                  <a:tcPr marL="90138" marR="90138"/>
                </a:tc>
                <a:tc>
                  <a:txBody>
                    <a:bodyPr/>
                    <a:lstStyle/>
                    <a:p>
                      <a:pPr marL="285750" indent="-285750">
                        <a:buFont typeface="Arial"/>
                        <a:buChar char="•"/>
                      </a:pPr>
                      <a:r>
                        <a:rPr lang="en-US" sz="1600" dirty="0">
                          <a:solidFill>
                            <a:schemeClr val="accent3">
                              <a:lumMod val="75000"/>
                            </a:schemeClr>
                          </a:solidFill>
                        </a:rPr>
                        <a:t>Determine what study changes</a:t>
                      </a:r>
                      <a:r>
                        <a:rPr lang="en-US" sz="1600" baseline="0" dirty="0">
                          <a:solidFill>
                            <a:schemeClr val="accent3">
                              <a:lumMod val="75000"/>
                            </a:schemeClr>
                          </a:solidFill>
                        </a:rPr>
                        <a:t> related to protocol sponsor intends to make</a:t>
                      </a:r>
                    </a:p>
                    <a:p>
                      <a:pPr marL="285750" indent="-285750">
                        <a:buFont typeface="Arial"/>
                        <a:buChar char="•"/>
                      </a:pPr>
                      <a:r>
                        <a:rPr lang="en-US" sz="1600" baseline="0" dirty="0">
                          <a:solidFill>
                            <a:schemeClr val="accent3">
                              <a:lumMod val="75000"/>
                            </a:schemeClr>
                          </a:solidFill>
                        </a:rPr>
                        <a:t>Notify sponsor of proposed logistical changes at site level </a:t>
                      </a:r>
                    </a:p>
                  </a:txBody>
                  <a:tcPr marL="90138" marR="90138"/>
                </a:tc>
                <a:extLst>
                  <a:ext uri="{0D108BD9-81ED-4DB2-BD59-A6C34878D82A}">
                    <a16:rowId xmlns:a16="http://schemas.microsoft.com/office/drawing/2014/main" val="4260414937"/>
                  </a:ext>
                </a:extLst>
              </a:tr>
              <a:tr h="800133">
                <a:tc>
                  <a:txBody>
                    <a:bodyPr/>
                    <a:lstStyle/>
                    <a:p>
                      <a:r>
                        <a:rPr lang="en-US" sz="1600" dirty="0">
                          <a:solidFill>
                            <a:schemeClr val="accent3">
                              <a:lumMod val="75000"/>
                            </a:schemeClr>
                          </a:solidFill>
                        </a:rPr>
                        <a:t>IRB Notification of Study Changes</a:t>
                      </a:r>
                    </a:p>
                  </a:txBody>
                  <a:tcPr marL="90138" marR="90138"/>
                </a:tc>
                <a:tc>
                  <a:txBody>
                    <a:bodyPr/>
                    <a:lstStyle/>
                    <a:p>
                      <a:pPr marL="285750" indent="-285750">
                        <a:buFont typeface="Arial"/>
                        <a:buChar char="•"/>
                      </a:pPr>
                      <a:r>
                        <a:rPr lang="en-US" sz="1600" dirty="0">
                          <a:solidFill>
                            <a:schemeClr val="accent3">
                              <a:lumMod val="75000"/>
                            </a:schemeClr>
                          </a:solidFill>
                        </a:rPr>
                        <a:t>Provide</a:t>
                      </a:r>
                      <a:r>
                        <a:rPr lang="en-US" sz="1600" baseline="0" dirty="0">
                          <a:solidFill>
                            <a:schemeClr val="accent3">
                              <a:lumMod val="75000"/>
                            </a:schemeClr>
                          </a:solidFill>
                        </a:rPr>
                        <a:t> specific information about what is changing via amendment after sponsor approval; document in study file</a:t>
                      </a:r>
                    </a:p>
                    <a:p>
                      <a:pPr marL="285750" indent="-285750">
                        <a:buFont typeface="Arial"/>
                        <a:buChar char="•"/>
                      </a:pPr>
                      <a:r>
                        <a:rPr lang="en-US" sz="1600" dirty="0">
                          <a:solidFill>
                            <a:schemeClr val="accent3">
                              <a:lumMod val="75000"/>
                            </a:schemeClr>
                          </a:solidFill>
                        </a:rPr>
                        <a:t>Specify</a:t>
                      </a:r>
                      <a:r>
                        <a:rPr lang="en-US" sz="1600" baseline="0" dirty="0">
                          <a:solidFill>
                            <a:schemeClr val="accent3">
                              <a:lumMod val="75000"/>
                            </a:schemeClr>
                          </a:solidFill>
                        </a:rPr>
                        <a:t> that changes were result of COVID-19</a:t>
                      </a:r>
                      <a:endParaRPr lang="en-US" sz="1600" dirty="0">
                        <a:solidFill>
                          <a:schemeClr val="accent3">
                            <a:lumMod val="75000"/>
                          </a:schemeClr>
                        </a:solidFill>
                      </a:endParaRPr>
                    </a:p>
                  </a:txBody>
                  <a:tcPr marL="90138" marR="90138"/>
                </a:tc>
                <a:extLst>
                  <a:ext uri="{0D108BD9-81ED-4DB2-BD59-A6C34878D82A}">
                    <a16:rowId xmlns:a16="http://schemas.microsoft.com/office/drawing/2014/main" val="3877932246"/>
                  </a:ext>
                </a:extLst>
              </a:tr>
              <a:tr h="1511362">
                <a:tc>
                  <a:txBody>
                    <a:bodyPr/>
                    <a:lstStyle/>
                    <a:p>
                      <a:r>
                        <a:rPr lang="en-US" sz="1600" dirty="0">
                          <a:solidFill>
                            <a:schemeClr val="accent3">
                              <a:lumMod val="75000"/>
                            </a:schemeClr>
                          </a:solidFill>
                        </a:rPr>
                        <a:t>Recruitment</a:t>
                      </a:r>
                      <a:r>
                        <a:rPr lang="en-US" sz="1600" baseline="0" dirty="0">
                          <a:solidFill>
                            <a:schemeClr val="accent3">
                              <a:lumMod val="75000"/>
                            </a:schemeClr>
                          </a:solidFill>
                        </a:rPr>
                        <a:t> into Research Studies</a:t>
                      </a:r>
                      <a:endParaRPr lang="en-US" sz="1600" dirty="0">
                        <a:solidFill>
                          <a:schemeClr val="accent3">
                            <a:lumMod val="75000"/>
                          </a:schemeClr>
                        </a:solidFill>
                      </a:endParaRPr>
                    </a:p>
                  </a:txBody>
                  <a:tcPr marL="90138" marR="90138"/>
                </a:tc>
                <a:tc>
                  <a:txBody>
                    <a:bodyPr/>
                    <a:lstStyle/>
                    <a:p>
                      <a:pPr marL="285750" indent="-285750">
                        <a:buFont typeface="Arial"/>
                        <a:buChar char="•"/>
                      </a:pPr>
                      <a:r>
                        <a:rPr lang="en-US" sz="1600" dirty="0">
                          <a:solidFill>
                            <a:schemeClr val="accent3">
                              <a:lumMod val="75000"/>
                            </a:schemeClr>
                          </a:solidFill>
                        </a:rPr>
                        <a:t>Develop recruitment</a:t>
                      </a:r>
                      <a:r>
                        <a:rPr lang="en-US" sz="1600" baseline="0" dirty="0">
                          <a:solidFill>
                            <a:schemeClr val="accent3">
                              <a:lumMod val="75000"/>
                            </a:schemeClr>
                          </a:solidFill>
                        </a:rPr>
                        <a:t> plan based on risk assessment that minimizes patient exposure – both for initial recruitment &amp; subsequent visits</a:t>
                      </a:r>
                    </a:p>
                    <a:p>
                      <a:pPr marL="285750" indent="-285750">
                        <a:buFont typeface="Arial"/>
                        <a:buChar char="•"/>
                      </a:pPr>
                      <a:r>
                        <a:rPr lang="en-US" sz="1600" dirty="0">
                          <a:solidFill>
                            <a:schemeClr val="accent3">
                              <a:lumMod val="75000"/>
                            </a:schemeClr>
                          </a:solidFill>
                        </a:rPr>
                        <a:t>Minimal risk recruitment stopped </a:t>
                      </a:r>
                    </a:p>
                    <a:p>
                      <a:pPr marL="285750" indent="-285750">
                        <a:buFont typeface="Arial"/>
                        <a:buChar char="•"/>
                      </a:pPr>
                      <a:r>
                        <a:rPr lang="en-US" sz="1600" dirty="0">
                          <a:solidFill>
                            <a:schemeClr val="accent3">
                              <a:lumMod val="75000"/>
                            </a:schemeClr>
                          </a:solidFill>
                        </a:rPr>
                        <a:t>Phone recruitment</a:t>
                      </a:r>
                      <a:r>
                        <a:rPr lang="en-US" sz="1600" baseline="0" dirty="0">
                          <a:solidFill>
                            <a:schemeClr val="accent3">
                              <a:lumMod val="75000"/>
                            </a:schemeClr>
                          </a:solidFill>
                        </a:rPr>
                        <a:t> that requires patient to come in for screening visit stopped</a:t>
                      </a:r>
                      <a:endParaRPr lang="en-US" sz="1600" dirty="0">
                        <a:solidFill>
                          <a:schemeClr val="accent3">
                            <a:lumMod val="75000"/>
                          </a:schemeClr>
                        </a:solidFill>
                      </a:endParaRPr>
                    </a:p>
                  </a:txBody>
                  <a:tcPr marL="90138" marR="90138"/>
                </a:tc>
                <a:extLst>
                  <a:ext uri="{0D108BD9-81ED-4DB2-BD59-A6C34878D82A}">
                    <a16:rowId xmlns:a16="http://schemas.microsoft.com/office/drawing/2014/main" val="3548680984"/>
                  </a:ext>
                </a:extLst>
              </a:tr>
              <a:tr h="1474811">
                <a:tc>
                  <a:txBody>
                    <a:bodyPr/>
                    <a:lstStyle/>
                    <a:p>
                      <a:r>
                        <a:rPr lang="en-US" sz="1600" dirty="0">
                          <a:solidFill>
                            <a:schemeClr val="accent3">
                              <a:lumMod val="75000"/>
                            </a:schemeClr>
                          </a:solidFill>
                        </a:rPr>
                        <a:t>Workforce Adjustment</a:t>
                      </a:r>
                    </a:p>
                  </a:txBody>
                  <a:tcPr marL="90138" marR="90138"/>
                </a:tc>
                <a:tc>
                  <a:txBody>
                    <a:bodyPr/>
                    <a:lstStyle/>
                    <a:p>
                      <a:pPr marL="285750" indent="-285750">
                        <a:buFont typeface="Arial"/>
                        <a:buChar char="•"/>
                      </a:pPr>
                      <a:r>
                        <a:rPr lang="en-US" sz="1600" dirty="0">
                          <a:solidFill>
                            <a:schemeClr val="accent3">
                              <a:lumMod val="75000"/>
                            </a:schemeClr>
                          </a:solidFill>
                        </a:rPr>
                        <a:t>Divide study team into A and B and</a:t>
                      </a:r>
                      <a:r>
                        <a:rPr lang="en-US" sz="1600" baseline="0" dirty="0">
                          <a:solidFill>
                            <a:schemeClr val="accent3">
                              <a:lumMod val="75000"/>
                            </a:schemeClr>
                          </a:solidFill>
                        </a:rPr>
                        <a:t> adjust on-site work accordingly</a:t>
                      </a:r>
                    </a:p>
                    <a:p>
                      <a:pPr marL="285750" indent="-285750">
                        <a:buFont typeface="Arial"/>
                        <a:buChar char="•"/>
                      </a:pPr>
                      <a:r>
                        <a:rPr lang="en-US" sz="1600" baseline="0" dirty="0">
                          <a:solidFill>
                            <a:schemeClr val="accent3">
                              <a:lumMod val="75000"/>
                            </a:schemeClr>
                          </a:solidFill>
                        </a:rPr>
                        <a:t>Work with IT to setup network access (including </a:t>
                      </a:r>
                      <a:r>
                        <a:rPr lang="en-US" sz="1600" baseline="0" dirty="0" err="1">
                          <a:solidFill>
                            <a:schemeClr val="accent3">
                              <a:lumMod val="75000"/>
                            </a:schemeClr>
                          </a:solidFill>
                        </a:rPr>
                        <a:t>eMR</a:t>
                      </a:r>
                      <a:r>
                        <a:rPr lang="en-US" sz="1600" baseline="0" dirty="0">
                          <a:solidFill>
                            <a:schemeClr val="accent3">
                              <a:lumMod val="75000"/>
                            </a:schemeClr>
                          </a:solidFill>
                        </a:rPr>
                        <a:t>) from home computers or provide property passes to take laptops home</a:t>
                      </a:r>
                    </a:p>
                    <a:p>
                      <a:pPr marL="285750" indent="-285750">
                        <a:buFont typeface="Arial"/>
                        <a:buChar char="•"/>
                      </a:pPr>
                      <a:r>
                        <a:rPr lang="en-US" sz="1600" baseline="0" dirty="0">
                          <a:solidFill>
                            <a:schemeClr val="accent3">
                              <a:lumMod val="75000"/>
                            </a:schemeClr>
                          </a:solidFill>
                        </a:rPr>
                        <a:t>Reminder to be mindful of surroundings, t</a:t>
                      </a:r>
                      <a:r>
                        <a:rPr lang="en-US" sz="1600" dirty="0">
                          <a:solidFill>
                            <a:schemeClr val="accent3">
                              <a:lumMod val="75000"/>
                            </a:schemeClr>
                          </a:solidFill>
                          <a:effectLst/>
                        </a:rPr>
                        <a:t>urn off any smart speakers</a:t>
                      </a:r>
                      <a:endParaRPr lang="en-US" sz="1600" dirty="0">
                        <a:solidFill>
                          <a:schemeClr val="accent3">
                            <a:lumMod val="75000"/>
                          </a:schemeClr>
                        </a:solidFill>
                      </a:endParaRPr>
                    </a:p>
                  </a:txBody>
                  <a:tcPr marL="90138" marR="90138"/>
                </a:tc>
                <a:extLst>
                  <a:ext uri="{0D108BD9-81ED-4DB2-BD59-A6C34878D82A}">
                    <a16:rowId xmlns:a16="http://schemas.microsoft.com/office/drawing/2014/main" val="3156740024"/>
                  </a:ext>
                </a:extLst>
              </a:tr>
            </a:tbl>
          </a:graphicData>
        </a:graphic>
      </p:graphicFrame>
      <p:sp>
        <p:nvSpPr>
          <p:cNvPr id="5" name="Slide Number Placeholder 4">
            <a:extLst>
              <a:ext uri="{FF2B5EF4-FFF2-40B4-BE49-F238E27FC236}">
                <a16:creationId xmlns:a16="http://schemas.microsoft.com/office/drawing/2014/main" id="{051D2FF1-13BD-464D-A18F-DA10373A88CD}"/>
              </a:ext>
            </a:extLst>
          </p:cNvPr>
          <p:cNvSpPr>
            <a:spLocks noGrp="1"/>
          </p:cNvSpPr>
          <p:nvPr>
            <p:ph type="sldNum" sz="quarter" idx="4294967295"/>
          </p:nvPr>
        </p:nvSpPr>
        <p:spPr/>
        <p:txBody>
          <a:bodyPr/>
          <a:lstStyle/>
          <a:p>
            <a:fld id="{F7021451-1387-4CA6-816F-3879F97B5CBC}" type="slidenum">
              <a:rPr lang="en-US" smtClean="0"/>
              <a:t>27</a:t>
            </a:fld>
            <a:endParaRPr lang="en-US"/>
          </a:p>
        </p:txBody>
      </p:sp>
    </p:spTree>
    <p:extLst>
      <p:ext uri="{BB962C8B-B14F-4D97-AF65-F5344CB8AC3E}">
        <p14:creationId xmlns:p14="http://schemas.microsoft.com/office/powerpoint/2010/main" val="2201386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68A6AB-EFA0-2644-8A4C-32A7676E90AC}"/>
              </a:ext>
            </a:extLst>
          </p:cNvPr>
          <p:cNvSpPr>
            <a:spLocks noGrp="1"/>
          </p:cNvSpPr>
          <p:nvPr>
            <p:ph type="title"/>
          </p:nvPr>
        </p:nvSpPr>
        <p:spPr/>
        <p:txBody>
          <a:bodyPr anchor="t"/>
          <a:lstStyle/>
          <a:p>
            <a:r>
              <a:rPr lang="en-US" sz="2600" dirty="0"/>
              <a:t>Cleveland Clinic Approach to Trials During COVID-19</a:t>
            </a:r>
          </a:p>
        </p:txBody>
      </p:sp>
      <p:graphicFrame>
        <p:nvGraphicFramePr>
          <p:cNvPr id="8" name="Content Placeholder 7" descr="Cleveland Clinic Approach to Trials During COVID-19 both strategy and implementation " title="Cleveland Clinic Approach to Trials During COVID-19">
            <a:extLst>
              <a:ext uri="{FF2B5EF4-FFF2-40B4-BE49-F238E27FC236}">
                <a16:creationId xmlns:a16="http://schemas.microsoft.com/office/drawing/2014/main" id="{A1813BDC-EB27-3246-A282-BD464B2F48BC}"/>
              </a:ext>
            </a:extLst>
          </p:cNvPr>
          <p:cNvGraphicFramePr>
            <a:graphicFrameLocks noGrp="1"/>
          </p:cNvGraphicFramePr>
          <p:nvPr>
            <p:ph idx="1"/>
            <p:extLst/>
          </p:nvPr>
        </p:nvGraphicFramePr>
        <p:xfrm>
          <a:off x="347663" y="1097742"/>
          <a:ext cx="8462452" cy="4671093"/>
        </p:xfrm>
        <a:graphic>
          <a:graphicData uri="http://schemas.openxmlformats.org/drawingml/2006/table">
            <a:tbl>
              <a:tblPr firstRow="1" bandRow="1">
                <a:tableStyleId>{F5AB1C69-6EDB-4FF4-983F-18BD219EF322}</a:tableStyleId>
              </a:tblPr>
              <a:tblGrid>
                <a:gridCol w="1982936">
                  <a:extLst>
                    <a:ext uri="{9D8B030D-6E8A-4147-A177-3AD203B41FA5}">
                      <a16:colId xmlns:a16="http://schemas.microsoft.com/office/drawing/2014/main" val="1797817466"/>
                    </a:ext>
                  </a:extLst>
                </a:gridCol>
                <a:gridCol w="6479516">
                  <a:extLst>
                    <a:ext uri="{9D8B030D-6E8A-4147-A177-3AD203B41FA5}">
                      <a16:colId xmlns:a16="http://schemas.microsoft.com/office/drawing/2014/main" val="1126572987"/>
                    </a:ext>
                  </a:extLst>
                </a:gridCol>
              </a:tblGrid>
              <a:tr h="325980">
                <a:tc>
                  <a:txBody>
                    <a:bodyPr/>
                    <a:lstStyle/>
                    <a:p>
                      <a:r>
                        <a:rPr lang="en-US" sz="1600" dirty="0"/>
                        <a:t>Strategy</a:t>
                      </a:r>
                    </a:p>
                  </a:txBody>
                  <a:tcPr marL="90138" marR="90138"/>
                </a:tc>
                <a:tc>
                  <a:txBody>
                    <a:bodyPr/>
                    <a:lstStyle/>
                    <a:p>
                      <a:r>
                        <a:rPr lang="en-US" sz="1600" dirty="0"/>
                        <a:t>Implementation</a:t>
                      </a:r>
                    </a:p>
                  </a:txBody>
                  <a:tcPr marL="90138" marR="90138"/>
                </a:tc>
                <a:extLst>
                  <a:ext uri="{0D108BD9-81ED-4DB2-BD59-A6C34878D82A}">
                    <a16:rowId xmlns:a16="http://schemas.microsoft.com/office/drawing/2014/main" val="2337317164"/>
                  </a:ext>
                </a:extLst>
              </a:tr>
              <a:tr h="800133">
                <a:tc>
                  <a:txBody>
                    <a:bodyPr/>
                    <a:lstStyle/>
                    <a:p>
                      <a:r>
                        <a:rPr lang="en-US" sz="1600" dirty="0">
                          <a:solidFill>
                            <a:srgbClr val="424344"/>
                          </a:solidFill>
                        </a:rPr>
                        <a:t>Study</a:t>
                      </a:r>
                      <a:r>
                        <a:rPr lang="en-US" sz="1600" baseline="0" dirty="0">
                          <a:solidFill>
                            <a:srgbClr val="424344"/>
                          </a:solidFill>
                        </a:rPr>
                        <a:t> Participant Communication</a:t>
                      </a:r>
                      <a:endParaRPr lang="en-US" sz="1600" dirty="0">
                        <a:solidFill>
                          <a:srgbClr val="424344"/>
                        </a:solidFill>
                      </a:endParaRPr>
                    </a:p>
                  </a:txBody>
                  <a:tcPr/>
                </a:tc>
                <a:tc>
                  <a:txBody>
                    <a:bodyPr/>
                    <a:lstStyle/>
                    <a:p>
                      <a:pPr marL="285750" indent="-285750">
                        <a:buFont typeface="Arial"/>
                        <a:buChar char="•"/>
                      </a:pPr>
                      <a:r>
                        <a:rPr lang="en-US" sz="1600" dirty="0">
                          <a:solidFill>
                            <a:srgbClr val="424344"/>
                          </a:solidFill>
                        </a:rPr>
                        <a:t>Discuss</a:t>
                      </a:r>
                      <a:r>
                        <a:rPr lang="en-US" sz="1600" baseline="0" dirty="0">
                          <a:solidFill>
                            <a:srgbClr val="424344"/>
                          </a:solidFill>
                        </a:rPr>
                        <a:t> how risk has changed &amp; provide proposed study changes</a:t>
                      </a:r>
                    </a:p>
                    <a:p>
                      <a:pPr marL="285750" indent="-285750">
                        <a:buFont typeface="Arial"/>
                        <a:buChar char="•"/>
                      </a:pPr>
                      <a:r>
                        <a:rPr lang="en-US" sz="1600" dirty="0">
                          <a:solidFill>
                            <a:srgbClr val="424344"/>
                          </a:solidFill>
                        </a:rPr>
                        <a:t>Determine</a:t>
                      </a:r>
                      <a:r>
                        <a:rPr lang="en-US" sz="1600" baseline="0" dirty="0">
                          <a:solidFill>
                            <a:srgbClr val="424344"/>
                          </a:solidFill>
                        </a:rPr>
                        <a:t> subject’s interest/ability in continued participation</a:t>
                      </a:r>
                      <a:endParaRPr lang="en-US" sz="1600" dirty="0">
                        <a:solidFill>
                          <a:srgbClr val="424344"/>
                        </a:solidFill>
                      </a:endParaRPr>
                    </a:p>
                  </a:txBody>
                  <a:tcPr/>
                </a:tc>
                <a:extLst>
                  <a:ext uri="{0D108BD9-81ED-4DB2-BD59-A6C34878D82A}">
                    <a16:rowId xmlns:a16="http://schemas.microsoft.com/office/drawing/2014/main" val="4260414937"/>
                  </a:ext>
                </a:extLst>
              </a:tr>
              <a:tr h="451122">
                <a:tc>
                  <a:txBody>
                    <a:bodyPr/>
                    <a:lstStyle/>
                    <a:p>
                      <a:r>
                        <a:rPr lang="en-US" sz="1600" dirty="0">
                          <a:solidFill>
                            <a:srgbClr val="424344"/>
                          </a:solidFill>
                        </a:rPr>
                        <a:t>Remote/virtual study visits</a:t>
                      </a:r>
                    </a:p>
                  </a:txBody>
                  <a:tcPr/>
                </a:tc>
                <a:tc>
                  <a:txBody>
                    <a:bodyPr/>
                    <a:lstStyle/>
                    <a:p>
                      <a:pPr marL="285750" indent="-285750">
                        <a:buFont typeface="Arial"/>
                        <a:buChar char="•"/>
                      </a:pPr>
                      <a:r>
                        <a:rPr lang="en-US" sz="1600" dirty="0">
                          <a:solidFill>
                            <a:srgbClr val="424344"/>
                          </a:solidFill>
                        </a:rPr>
                        <a:t>Utilize </a:t>
                      </a:r>
                      <a:r>
                        <a:rPr lang="en-US" sz="1600" dirty="0" err="1">
                          <a:solidFill>
                            <a:srgbClr val="424344"/>
                          </a:solidFill>
                        </a:rPr>
                        <a:t>Express</a:t>
                      </a:r>
                      <a:r>
                        <a:rPr lang="en-US" sz="1600" baseline="0" dirty="0" err="1">
                          <a:solidFill>
                            <a:srgbClr val="424344"/>
                          </a:solidFill>
                        </a:rPr>
                        <a:t>Care</a:t>
                      </a:r>
                      <a:r>
                        <a:rPr lang="en-US" sz="1600" baseline="0" dirty="0">
                          <a:solidFill>
                            <a:srgbClr val="424344"/>
                          </a:solidFill>
                        </a:rPr>
                        <a:t> online, Skype (or similar virtual conferencing software) for remote study visits.</a:t>
                      </a:r>
                    </a:p>
                  </a:txBody>
                  <a:tcPr/>
                </a:tc>
                <a:extLst>
                  <a:ext uri="{0D108BD9-81ED-4DB2-BD59-A6C34878D82A}">
                    <a16:rowId xmlns:a16="http://schemas.microsoft.com/office/drawing/2014/main" val="3877932246"/>
                  </a:ext>
                </a:extLst>
              </a:tr>
              <a:tr h="299595">
                <a:tc>
                  <a:txBody>
                    <a:bodyPr/>
                    <a:lstStyle/>
                    <a:p>
                      <a:r>
                        <a:rPr lang="en-US" sz="1600" dirty="0">
                          <a:solidFill>
                            <a:srgbClr val="424344"/>
                          </a:solidFill>
                        </a:rPr>
                        <a:t>Send study drug directly to patient from site</a:t>
                      </a:r>
                    </a:p>
                  </a:txBody>
                  <a:tcPr/>
                </a:tc>
                <a:tc>
                  <a:txBody>
                    <a:bodyPr/>
                    <a:lstStyle/>
                    <a:p>
                      <a:pPr marL="285750" indent="-285750">
                        <a:buFont typeface="Arial"/>
                        <a:buChar char="•"/>
                      </a:pPr>
                      <a:r>
                        <a:rPr lang="en-US" sz="1600" dirty="0">
                          <a:solidFill>
                            <a:srgbClr val="424344"/>
                          </a:solidFill>
                        </a:rPr>
                        <a:t>Work within state pharmacy board guidelines</a:t>
                      </a:r>
                    </a:p>
                  </a:txBody>
                  <a:tcPr/>
                </a:tc>
                <a:extLst>
                  <a:ext uri="{0D108BD9-81ED-4DB2-BD59-A6C34878D82A}">
                    <a16:rowId xmlns:a16="http://schemas.microsoft.com/office/drawing/2014/main" val="3548680984"/>
                  </a:ext>
                </a:extLst>
              </a:tr>
              <a:tr h="0">
                <a:tc>
                  <a:txBody>
                    <a:bodyPr/>
                    <a:lstStyle/>
                    <a:p>
                      <a:r>
                        <a:rPr lang="en-US" sz="1600" dirty="0">
                          <a:solidFill>
                            <a:srgbClr val="424344"/>
                          </a:solidFill>
                        </a:rPr>
                        <a:t>Explore</a:t>
                      </a:r>
                      <a:r>
                        <a:rPr lang="en-US" sz="1600" baseline="0" dirty="0">
                          <a:solidFill>
                            <a:srgbClr val="424344"/>
                          </a:solidFill>
                        </a:rPr>
                        <a:t> alternate options for patients to obtain safety assessments</a:t>
                      </a:r>
                      <a:endParaRPr lang="en-US" sz="1600" dirty="0">
                        <a:solidFill>
                          <a:srgbClr val="424344"/>
                        </a:solidFill>
                      </a:endParaRPr>
                    </a:p>
                  </a:txBody>
                  <a:tcPr/>
                </a:tc>
                <a:tc>
                  <a:txBody>
                    <a:bodyPr/>
                    <a:lstStyle/>
                    <a:p>
                      <a:pPr marL="285750" indent="-285750">
                        <a:buFont typeface="Arial"/>
                        <a:buChar char="•"/>
                      </a:pPr>
                      <a:r>
                        <a:rPr lang="en-US" sz="1600" dirty="0">
                          <a:solidFill>
                            <a:srgbClr val="424344"/>
                          </a:solidFill>
                        </a:rPr>
                        <a:t>Utilize</a:t>
                      </a:r>
                      <a:r>
                        <a:rPr lang="en-US" sz="1600" baseline="0" dirty="0">
                          <a:solidFill>
                            <a:srgbClr val="424344"/>
                          </a:solidFill>
                        </a:rPr>
                        <a:t> less-crowded family health centers or home health for patients to have blood draws, ECGs &amp; imaging away from the hospital</a:t>
                      </a:r>
                      <a:endParaRPr lang="en-US" sz="1600" dirty="0">
                        <a:solidFill>
                          <a:srgbClr val="424344"/>
                        </a:solidFill>
                      </a:endParaRPr>
                    </a:p>
                  </a:txBody>
                  <a:tcPr/>
                </a:tc>
                <a:extLst>
                  <a:ext uri="{0D108BD9-81ED-4DB2-BD59-A6C34878D82A}">
                    <a16:rowId xmlns:a16="http://schemas.microsoft.com/office/drawing/2014/main" val="3156740024"/>
                  </a:ext>
                </a:extLst>
              </a:tr>
              <a:tr h="744428">
                <a:tc>
                  <a:txBody>
                    <a:bodyPr/>
                    <a:lstStyle/>
                    <a:p>
                      <a:r>
                        <a:rPr lang="en-US" sz="1600" dirty="0">
                          <a:solidFill>
                            <a:srgbClr val="424344"/>
                          </a:solidFill>
                        </a:rPr>
                        <a:t>Remote monitoring</a:t>
                      </a:r>
                    </a:p>
                  </a:txBody>
                  <a:tcPr/>
                </a:tc>
                <a:tc>
                  <a:txBody>
                    <a:bodyPr/>
                    <a:lstStyle/>
                    <a:p>
                      <a:pPr marL="285750" indent="-285750">
                        <a:buFont typeface="Arial"/>
                        <a:buChar char="•"/>
                      </a:pPr>
                      <a:r>
                        <a:rPr lang="en-US" sz="1600" dirty="0">
                          <a:solidFill>
                            <a:srgbClr val="424344"/>
                          </a:solidFill>
                        </a:rPr>
                        <a:t>Use of Epic </a:t>
                      </a:r>
                      <a:r>
                        <a:rPr lang="en-US" sz="1600" dirty="0" err="1">
                          <a:solidFill>
                            <a:srgbClr val="424344"/>
                          </a:solidFill>
                        </a:rPr>
                        <a:t>Anyconnect</a:t>
                      </a:r>
                      <a:r>
                        <a:rPr lang="en-US" sz="1600" dirty="0">
                          <a:solidFill>
                            <a:srgbClr val="424344"/>
                          </a:solidFill>
                        </a:rPr>
                        <a:t> feature (or web-based</a:t>
                      </a:r>
                      <a:r>
                        <a:rPr lang="en-US" sz="1600" baseline="0" dirty="0">
                          <a:solidFill>
                            <a:srgbClr val="424344"/>
                          </a:solidFill>
                        </a:rPr>
                        <a:t> virtual conferencing) </a:t>
                      </a:r>
                      <a:r>
                        <a:rPr lang="en-US" sz="1600" dirty="0">
                          <a:solidFill>
                            <a:srgbClr val="424344"/>
                          </a:solidFill>
                        </a:rPr>
                        <a:t>to permit remote monitoring</a:t>
                      </a:r>
                      <a:r>
                        <a:rPr lang="en-US" sz="1600" baseline="0" dirty="0">
                          <a:solidFill>
                            <a:srgbClr val="424344"/>
                          </a:solidFill>
                        </a:rPr>
                        <a:t> with sponsor agreement (limit monitor access to only enrolled subjects) – may require update to contract</a:t>
                      </a:r>
                      <a:endParaRPr lang="en-US" sz="1600" dirty="0">
                        <a:solidFill>
                          <a:srgbClr val="424344"/>
                        </a:solidFill>
                      </a:endParaRPr>
                    </a:p>
                  </a:txBody>
                  <a:tcPr/>
                </a:tc>
                <a:extLst>
                  <a:ext uri="{0D108BD9-81ED-4DB2-BD59-A6C34878D82A}">
                    <a16:rowId xmlns:a16="http://schemas.microsoft.com/office/drawing/2014/main" val="10005"/>
                  </a:ext>
                </a:extLst>
              </a:tr>
            </a:tbl>
          </a:graphicData>
        </a:graphic>
      </p:graphicFrame>
      <p:sp>
        <p:nvSpPr>
          <p:cNvPr id="5" name="Slide Number Placeholder 4">
            <a:extLst>
              <a:ext uri="{FF2B5EF4-FFF2-40B4-BE49-F238E27FC236}">
                <a16:creationId xmlns:a16="http://schemas.microsoft.com/office/drawing/2014/main" id="{051D2FF1-13BD-464D-A18F-DA10373A88CD}"/>
              </a:ext>
            </a:extLst>
          </p:cNvPr>
          <p:cNvSpPr>
            <a:spLocks noGrp="1"/>
          </p:cNvSpPr>
          <p:nvPr>
            <p:ph type="sldNum" sz="quarter" idx="4294967295"/>
          </p:nvPr>
        </p:nvSpPr>
        <p:spPr/>
        <p:txBody>
          <a:bodyPr/>
          <a:lstStyle/>
          <a:p>
            <a:fld id="{F7021451-1387-4CA6-816F-3879F97B5CBC}" type="slidenum">
              <a:rPr lang="en-US" smtClean="0"/>
              <a:t>28</a:t>
            </a:fld>
            <a:endParaRPr lang="en-US"/>
          </a:p>
        </p:txBody>
      </p:sp>
      <p:sp>
        <p:nvSpPr>
          <p:cNvPr id="7" name="Subtitle 2"/>
          <p:cNvSpPr txBox="1">
            <a:spLocks/>
          </p:cNvSpPr>
          <p:nvPr/>
        </p:nvSpPr>
        <p:spPr>
          <a:xfrm>
            <a:off x="822899" y="5853033"/>
            <a:ext cx="7511567" cy="453257"/>
          </a:xfrm>
          <a:prstGeom prst="rect">
            <a:avLst/>
          </a:prstGeom>
        </p:spPr>
        <p:txBody>
          <a:bodyPr vert="horz" lIns="0" tIns="0" rIns="0" bIns="0" rtlCol="0">
            <a:noAutofit/>
          </a:bodyPr>
          <a:lstStyle>
            <a:lvl1pPr marL="227013" indent="-227013" algn="l" defTabSz="457200" rtl="0" eaLnBrk="1" latinLnBrk="0" hangingPunct="1">
              <a:lnSpc>
                <a:spcPct val="95000"/>
              </a:lnSpc>
              <a:spcBef>
                <a:spcPts val="1400"/>
              </a:spcBef>
              <a:buSzPct val="130000"/>
              <a:buFontTx/>
              <a:buBlip>
                <a:blip r:embed="rId3"/>
              </a:buBlip>
              <a:defRPr sz="2400" kern="1200">
                <a:solidFill>
                  <a:srgbClr val="58595B"/>
                </a:solidFill>
                <a:latin typeface="+mn-lt"/>
                <a:ea typeface="+mn-ea"/>
                <a:cs typeface="+mn-cs"/>
              </a:defRPr>
            </a:lvl1pPr>
            <a:lvl2pPr marL="628650" indent="-223838" algn="l" defTabSz="457200" rtl="0" eaLnBrk="1" latinLnBrk="0" hangingPunct="1">
              <a:lnSpc>
                <a:spcPct val="95000"/>
              </a:lnSpc>
              <a:spcBef>
                <a:spcPts val="500"/>
              </a:spcBef>
              <a:buClr>
                <a:schemeClr val="accent2"/>
              </a:buClr>
              <a:buFont typeface="Wingdings" charset="2"/>
              <a:buChar char="§"/>
              <a:defRPr sz="2400" kern="1200">
                <a:solidFill>
                  <a:srgbClr val="58595B"/>
                </a:solidFill>
                <a:latin typeface="+mn-lt"/>
                <a:ea typeface="+mn-ea"/>
                <a:cs typeface="+mn-cs"/>
              </a:defRPr>
            </a:lvl2pPr>
            <a:lvl3pPr marL="1082675" indent="-234950" algn="l" defTabSz="457200" rtl="0" eaLnBrk="1" latinLnBrk="0" hangingPunct="1">
              <a:lnSpc>
                <a:spcPct val="95000"/>
              </a:lnSpc>
              <a:spcBef>
                <a:spcPts val="300"/>
              </a:spcBef>
              <a:buClr>
                <a:schemeClr val="accent1"/>
              </a:buClr>
              <a:buFont typeface="Arial"/>
              <a:buChar char="•"/>
              <a:defRPr sz="2400" kern="1200">
                <a:solidFill>
                  <a:srgbClr val="58595B"/>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4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b="1" dirty="0">
                <a:solidFill>
                  <a:schemeClr val="accent4"/>
                </a:solidFill>
              </a:rPr>
              <a:t>DOCUMENT, DOCUMENT, DOCUMENT</a:t>
            </a:r>
          </a:p>
        </p:txBody>
      </p:sp>
    </p:spTree>
    <p:extLst>
      <p:ext uri="{BB962C8B-B14F-4D97-AF65-F5344CB8AC3E}">
        <p14:creationId xmlns:p14="http://schemas.microsoft.com/office/powerpoint/2010/main" val="3667280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169BD7-F772-0244-893B-89A5A94E5917}"/>
              </a:ext>
            </a:extLst>
          </p:cNvPr>
          <p:cNvSpPr>
            <a:spLocks noGrp="1"/>
          </p:cNvSpPr>
          <p:nvPr>
            <p:ph type="title"/>
          </p:nvPr>
        </p:nvSpPr>
        <p:spPr/>
        <p:txBody>
          <a:bodyPr/>
          <a:lstStyle/>
          <a:p>
            <a:r>
              <a:rPr lang="en-US" sz="3000" dirty="0"/>
              <a:t>IRB Practices</a:t>
            </a:r>
          </a:p>
        </p:txBody>
      </p:sp>
      <p:sp>
        <p:nvSpPr>
          <p:cNvPr id="6" name="Subtitle 2">
            <a:extLst>
              <a:ext uri="{FF2B5EF4-FFF2-40B4-BE49-F238E27FC236}">
                <a16:creationId xmlns:a16="http://schemas.microsoft.com/office/drawing/2014/main" id="{088CCE78-D60A-8A48-94DD-4EA894ADDFA0}"/>
              </a:ext>
            </a:extLst>
          </p:cNvPr>
          <p:cNvSpPr>
            <a:spLocks noGrp="1"/>
          </p:cNvSpPr>
          <p:nvPr>
            <p:ph sz="quarter" idx="11"/>
          </p:nvPr>
        </p:nvSpPr>
        <p:spPr/>
        <p:txBody>
          <a:bodyPr/>
          <a:lstStyle/>
          <a:p>
            <a:pPr>
              <a:lnSpc>
                <a:spcPct val="100000"/>
              </a:lnSpc>
              <a:spcBef>
                <a:spcPts val="800"/>
              </a:spcBef>
            </a:pPr>
            <a:r>
              <a:rPr lang="en-US" sz="2600" dirty="0"/>
              <a:t>David </a:t>
            </a:r>
            <a:r>
              <a:rPr lang="en-US" sz="2600" dirty="0" err="1"/>
              <a:t>Borasky</a:t>
            </a:r>
            <a:endParaRPr lang="en-US" sz="2600" dirty="0"/>
          </a:p>
          <a:p>
            <a:pPr>
              <a:lnSpc>
                <a:spcPct val="100000"/>
              </a:lnSpc>
              <a:spcBef>
                <a:spcPts val="800"/>
              </a:spcBef>
            </a:pPr>
            <a:r>
              <a:rPr lang="en-US" i="1" dirty="0"/>
              <a:t>WIRB-Copernicus Group (WCG)</a:t>
            </a:r>
          </a:p>
        </p:txBody>
      </p:sp>
    </p:spTree>
    <p:extLst>
      <p:ext uri="{BB962C8B-B14F-4D97-AF65-F5344CB8AC3E}">
        <p14:creationId xmlns:p14="http://schemas.microsoft.com/office/powerpoint/2010/main" val="410684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AEA833-8B94-DA45-810E-EAA80F320B6D}"/>
              </a:ext>
            </a:extLst>
          </p:cNvPr>
          <p:cNvSpPr>
            <a:spLocks noGrp="1"/>
          </p:cNvSpPr>
          <p:nvPr>
            <p:ph type="title"/>
          </p:nvPr>
        </p:nvSpPr>
        <p:spPr/>
        <p:txBody>
          <a:bodyPr/>
          <a:lstStyle/>
          <a:p>
            <a:pPr algn="ctr"/>
            <a:r>
              <a:rPr lang="en-US" dirty="0"/>
              <a:t>Welcome</a:t>
            </a:r>
          </a:p>
        </p:txBody>
      </p:sp>
      <p:pic>
        <p:nvPicPr>
          <p:cNvPr id="8" name="Content Placeholder 7" descr="FDA Guidance on Conduct of Clinical Trials of Medical Products during COVID-19 Pandemic" title="FDA Guidance on Conduct of Clinical Trials">
            <a:extLst>
              <a:ext uri="{FF2B5EF4-FFF2-40B4-BE49-F238E27FC236}">
                <a16:creationId xmlns:a16="http://schemas.microsoft.com/office/drawing/2014/main" id="{3690408D-F262-804E-BC9E-9604C4FA060F}"/>
              </a:ext>
            </a:extLst>
          </p:cNvPr>
          <p:cNvPicPr>
            <a:picLocks noGrp="1" noChangeAspect="1"/>
          </p:cNvPicPr>
          <p:nvPr>
            <p:ph sz="half" idx="1"/>
          </p:nvPr>
        </p:nvPicPr>
        <p:blipFill>
          <a:blip r:embed="rId3"/>
          <a:srcRect/>
          <a:stretch/>
        </p:blipFill>
        <p:spPr>
          <a:xfrm>
            <a:off x="334878" y="1126160"/>
            <a:ext cx="3932321" cy="5097214"/>
          </a:xfrm>
        </p:spPr>
      </p:pic>
      <p:sp>
        <p:nvSpPr>
          <p:cNvPr id="6" name="Content Placeholder 5">
            <a:extLst>
              <a:ext uri="{FF2B5EF4-FFF2-40B4-BE49-F238E27FC236}">
                <a16:creationId xmlns:a16="http://schemas.microsoft.com/office/drawing/2014/main" id="{07DFF514-F94B-D843-BC73-E6879536959D}"/>
              </a:ext>
            </a:extLst>
          </p:cNvPr>
          <p:cNvSpPr>
            <a:spLocks noGrp="1"/>
          </p:cNvSpPr>
          <p:nvPr>
            <p:ph sz="half" idx="2"/>
          </p:nvPr>
        </p:nvSpPr>
        <p:spPr>
          <a:xfrm>
            <a:off x="4518958" y="1474112"/>
            <a:ext cx="4038600" cy="4525963"/>
          </a:xfrm>
        </p:spPr>
        <p:txBody>
          <a:bodyPr>
            <a:normAutofit fontScale="92500" lnSpcReduction="20000"/>
          </a:bodyPr>
          <a:lstStyle/>
          <a:p>
            <a:r>
              <a:rPr lang="en-US" dirty="0"/>
              <a:t>For further questions on clinical trial conduct during the COVID-19 pandemic, please email:</a:t>
            </a:r>
          </a:p>
          <a:p>
            <a:pPr lvl="1"/>
            <a:r>
              <a:rPr lang="en-US" dirty="0">
                <a:hlinkClick r:id="rId4"/>
              </a:rPr>
              <a:t>Clinicaltrialconduct-COVID19@fda.hhs.gov</a:t>
            </a:r>
            <a:endParaRPr lang="en-US" dirty="0"/>
          </a:p>
          <a:p>
            <a:r>
              <a:rPr lang="en-US" dirty="0"/>
              <a:t>Contact information for FDA’s review divisions is as follows:</a:t>
            </a:r>
          </a:p>
          <a:p>
            <a:pPr lvl="1"/>
            <a:r>
              <a:rPr lang="en-US" b="1" dirty="0"/>
              <a:t>CDER</a:t>
            </a:r>
            <a:r>
              <a:rPr lang="en-US" dirty="0"/>
              <a:t>: </a:t>
            </a:r>
            <a:r>
              <a:rPr lang="en-US" dirty="0">
                <a:hlinkClick r:id="rId5"/>
              </a:rPr>
              <a:t>https://</a:t>
            </a:r>
            <a:r>
              <a:rPr lang="en-US" dirty="0" err="1">
                <a:hlinkClick r:id="rId5"/>
              </a:rPr>
              <a:t>www.fda.gov</a:t>
            </a:r>
            <a:r>
              <a:rPr lang="en-US" dirty="0">
                <a:hlinkClick r:id="rId5"/>
              </a:rPr>
              <a:t>/about-</a:t>
            </a:r>
            <a:r>
              <a:rPr lang="en-US" dirty="0" err="1">
                <a:hlinkClick r:id="rId5"/>
              </a:rPr>
              <a:t>fda</a:t>
            </a:r>
            <a:r>
              <a:rPr lang="en-US" dirty="0">
                <a:hlinkClick r:id="rId5"/>
              </a:rPr>
              <a:t>/center-drug-evaluation-and-research-</a:t>
            </a:r>
            <a:r>
              <a:rPr lang="en-US" dirty="0" err="1">
                <a:hlinkClick r:id="rId5"/>
              </a:rPr>
              <a:t>cder</a:t>
            </a:r>
            <a:r>
              <a:rPr lang="en-US" dirty="0">
                <a:hlinkClick r:id="rId5"/>
              </a:rPr>
              <a:t>/office-new-drugs</a:t>
            </a:r>
            <a:endParaRPr lang="en-US" dirty="0"/>
          </a:p>
          <a:p>
            <a:pPr lvl="1"/>
            <a:r>
              <a:rPr lang="en-US" b="1" dirty="0"/>
              <a:t>CBER</a:t>
            </a:r>
            <a:r>
              <a:rPr lang="en-US" dirty="0"/>
              <a:t>: </a:t>
            </a:r>
            <a:r>
              <a:rPr lang="en-US" dirty="0">
                <a:hlinkClick r:id="rId6"/>
              </a:rPr>
              <a:t>https://www.fda.gov/about-fda/center-biologics-evaluation-and-research-cber/contacts-center-biologics-evaluation-research-cber</a:t>
            </a:r>
            <a:endParaRPr lang="en-US" dirty="0"/>
          </a:p>
          <a:p>
            <a:pPr lvl="1"/>
            <a:r>
              <a:rPr lang="en-US" b="1" dirty="0"/>
              <a:t>CDRH</a:t>
            </a:r>
            <a:r>
              <a:rPr lang="en-US" dirty="0"/>
              <a:t>: </a:t>
            </a:r>
            <a:r>
              <a:rPr lang="en-US" dirty="0">
                <a:hlinkClick r:id="rId7"/>
              </a:rPr>
              <a:t>https://</a:t>
            </a:r>
            <a:r>
              <a:rPr lang="en-US" dirty="0" err="1">
                <a:hlinkClick r:id="rId7"/>
              </a:rPr>
              <a:t>www.fda.gov</a:t>
            </a:r>
            <a:r>
              <a:rPr lang="en-US" dirty="0">
                <a:hlinkClick r:id="rId7"/>
              </a:rPr>
              <a:t>/about-</a:t>
            </a:r>
            <a:r>
              <a:rPr lang="en-US" dirty="0" err="1">
                <a:hlinkClick r:id="rId7"/>
              </a:rPr>
              <a:t>fda</a:t>
            </a:r>
            <a:r>
              <a:rPr lang="en-US" dirty="0">
                <a:hlinkClick r:id="rId7"/>
              </a:rPr>
              <a:t>/</a:t>
            </a:r>
            <a:r>
              <a:rPr lang="en-US" dirty="0" err="1">
                <a:hlinkClick r:id="rId7"/>
              </a:rPr>
              <a:t>cdrh</a:t>
            </a:r>
            <a:r>
              <a:rPr lang="en-US" dirty="0">
                <a:hlinkClick r:id="rId7"/>
              </a:rPr>
              <a:t>-offices/</a:t>
            </a:r>
            <a:r>
              <a:rPr lang="en-US" dirty="0" err="1">
                <a:hlinkClick r:id="rId7"/>
              </a:rPr>
              <a:t>cdrh</a:t>
            </a:r>
            <a:r>
              <a:rPr lang="en-US" dirty="0">
                <a:hlinkClick r:id="rId7"/>
              </a:rPr>
              <a:t>-management-directory-organization</a:t>
            </a:r>
            <a:endParaRPr lang="en-US" dirty="0"/>
          </a:p>
        </p:txBody>
      </p:sp>
    </p:spTree>
    <p:extLst>
      <p:ext uri="{BB962C8B-B14F-4D97-AF65-F5344CB8AC3E}">
        <p14:creationId xmlns:p14="http://schemas.microsoft.com/office/powerpoint/2010/main" val="2118328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F431-3DCB-8246-BF3E-0CCC3003D0EA}"/>
              </a:ext>
            </a:extLst>
          </p:cNvPr>
          <p:cNvSpPr>
            <a:spLocks noGrp="1"/>
          </p:cNvSpPr>
          <p:nvPr>
            <p:ph type="title"/>
          </p:nvPr>
        </p:nvSpPr>
        <p:spPr>
          <a:xfrm>
            <a:off x="340895" y="582520"/>
            <a:ext cx="8462210" cy="770467"/>
          </a:xfrm>
        </p:spPr>
        <p:txBody>
          <a:bodyPr/>
          <a:lstStyle/>
          <a:p>
            <a:r>
              <a:rPr lang="en-US" sz="3200" dirty="0"/>
              <a:t>IRB Perspective: Supporting Research</a:t>
            </a:r>
            <a:r>
              <a:rPr lang="en-US" dirty="0"/>
              <a:t/>
            </a:r>
            <a:br>
              <a:rPr lang="en-US" dirty="0"/>
            </a:br>
            <a:endParaRPr lang="en-US" sz="2400" dirty="0"/>
          </a:p>
        </p:txBody>
      </p:sp>
      <p:sp>
        <p:nvSpPr>
          <p:cNvPr id="3" name="Content Placeholder 2">
            <a:extLst>
              <a:ext uri="{FF2B5EF4-FFF2-40B4-BE49-F238E27FC236}">
                <a16:creationId xmlns:a16="http://schemas.microsoft.com/office/drawing/2014/main" id="{88A37B90-346F-E445-9DC0-0C5AD1D9807B}"/>
              </a:ext>
            </a:extLst>
          </p:cNvPr>
          <p:cNvSpPr>
            <a:spLocks noGrp="1"/>
          </p:cNvSpPr>
          <p:nvPr>
            <p:ph idx="1"/>
          </p:nvPr>
        </p:nvSpPr>
        <p:spPr>
          <a:xfrm>
            <a:off x="340895" y="1507404"/>
            <a:ext cx="8462210" cy="4508584"/>
          </a:xfrm>
        </p:spPr>
        <p:txBody>
          <a:bodyPr/>
          <a:lstStyle/>
          <a:p>
            <a:r>
              <a:rPr lang="en-US" dirty="0"/>
              <a:t>“Ensuring the safety of trial participants is paramount.” </a:t>
            </a:r>
          </a:p>
          <a:p>
            <a:pPr lvl="1"/>
            <a:r>
              <a:rPr lang="en-US" sz="1800" dirty="0"/>
              <a:t>(FDA Guidance on Conduct of Clinical Trials of Medical Products during COVID-19 Pandemic)</a:t>
            </a:r>
          </a:p>
          <a:p>
            <a:r>
              <a:rPr lang="en-US" dirty="0"/>
              <a:t>Tremendous strain on all</a:t>
            </a:r>
          </a:p>
          <a:p>
            <a:pPr lvl="1"/>
            <a:r>
              <a:rPr lang="en-US" sz="2000" dirty="0"/>
              <a:t>Sites – diversion to clinical care; remote staff; inaccessible participants </a:t>
            </a:r>
          </a:p>
          <a:p>
            <a:pPr lvl="1"/>
            <a:r>
              <a:rPr lang="en-US" sz="2000" dirty="0"/>
              <a:t>IRBs – institutional IRBs may shift staff, members to COVID support; independent IRBs shift to remote work</a:t>
            </a:r>
          </a:p>
          <a:p>
            <a:pPr lvl="1"/>
            <a:r>
              <a:rPr lang="en-US" sz="2000" dirty="0"/>
              <a:t>Sponsors – measures to maintain / salvage studies under circumstances </a:t>
            </a:r>
            <a:endParaRPr lang="en-US" dirty="0"/>
          </a:p>
          <a:p>
            <a:r>
              <a:rPr lang="en-US" dirty="0"/>
              <a:t>Goal of IRBs – provide reliable support in order to maintain research that is ethical, valid, compliant</a:t>
            </a:r>
          </a:p>
        </p:txBody>
      </p:sp>
    </p:spTree>
    <p:extLst>
      <p:ext uri="{BB962C8B-B14F-4D97-AF65-F5344CB8AC3E}">
        <p14:creationId xmlns:p14="http://schemas.microsoft.com/office/powerpoint/2010/main" val="41168012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F431-3DCB-8246-BF3E-0CCC3003D0EA}"/>
              </a:ext>
            </a:extLst>
          </p:cNvPr>
          <p:cNvSpPr>
            <a:spLocks noGrp="1"/>
          </p:cNvSpPr>
          <p:nvPr>
            <p:ph type="title"/>
          </p:nvPr>
        </p:nvSpPr>
        <p:spPr>
          <a:xfrm>
            <a:off x="340895" y="582520"/>
            <a:ext cx="8462210" cy="770467"/>
          </a:xfrm>
        </p:spPr>
        <p:txBody>
          <a:bodyPr/>
          <a:lstStyle/>
          <a:p>
            <a:r>
              <a:rPr lang="en-US" sz="3200" dirty="0"/>
              <a:t>IRB Perspective: Supporting Research</a:t>
            </a:r>
            <a:r>
              <a:rPr lang="en-US" dirty="0"/>
              <a:t/>
            </a:r>
            <a:br>
              <a:rPr lang="en-US" dirty="0"/>
            </a:br>
            <a:endParaRPr lang="en-US" sz="2400" dirty="0"/>
          </a:p>
        </p:txBody>
      </p:sp>
      <p:sp>
        <p:nvSpPr>
          <p:cNvPr id="3" name="Content Placeholder 2">
            <a:extLst>
              <a:ext uri="{FF2B5EF4-FFF2-40B4-BE49-F238E27FC236}">
                <a16:creationId xmlns:a16="http://schemas.microsoft.com/office/drawing/2014/main" id="{88A37B90-346F-E445-9DC0-0C5AD1D9807B}"/>
              </a:ext>
            </a:extLst>
          </p:cNvPr>
          <p:cNvSpPr>
            <a:spLocks noGrp="1"/>
          </p:cNvSpPr>
          <p:nvPr>
            <p:ph idx="1"/>
          </p:nvPr>
        </p:nvSpPr>
        <p:spPr>
          <a:xfrm>
            <a:off x="340895" y="1507404"/>
            <a:ext cx="8462210" cy="4508584"/>
          </a:xfrm>
        </p:spPr>
        <p:txBody>
          <a:bodyPr/>
          <a:lstStyle/>
          <a:p>
            <a:pPr>
              <a:spcBef>
                <a:spcPts val="1200"/>
              </a:spcBef>
            </a:pPr>
            <a:r>
              <a:rPr lang="en-US" sz="2600" dirty="0"/>
              <a:t>Unprecedented volume of changes to ongoing research</a:t>
            </a:r>
          </a:p>
          <a:p>
            <a:pPr>
              <a:spcBef>
                <a:spcPts val="2400"/>
              </a:spcBef>
            </a:pPr>
            <a:r>
              <a:rPr lang="en-US" sz="2600" dirty="0"/>
              <a:t>Most common changes</a:t>
            </a:r>
          </a:p>
          <a:p>
            <a:pPr lvl="1">
              <a:spcBef>
                <a:spcPts val="1200"/>
              </a:spcBef>
            </a:pPr>
            <a:r>
              <a:rPr lang="en-US" sz="2200" dirty="0"/>
              <a:t>Elimination / reduction in frequency of study visits</a:t>
            </a:r>
          </a:p>
          <a:p>
            <a:pPr lvl="1">
              <a:spcBef>
                <a:spcPts val="1200"/>
              </a:spcBef>
            </a:pPr>
            <a:r>
              <a:rPr lang="en-US" sz="2200" dirty="0"/>
              <a:t>Shift from on-site to telemedicine, home healthcare</a:t>
            </a:r>
          </a:p>
          <a:p>
            <a:pPr lvl="1">
              <a:spcBef>
                <a:spcPts val="1200"/>
              </a:spcBef>
            </a:pPr>
            <a:r>
              <a:rPr lang="en-US" sz="2200" dirty="0"/>
              <a:t>Collection of labs offsite</a:t>
            </a:r>
          </a:p>
          <a:p>
            <a:pPr lvl="1">
              <a:spcBef>
                <a:spcPts val="1200"/>
              </a:spcBef>
            </a:pPr>
            <a:r>
              <a:rPr lang="en-US" sz="2200" dirty="0"/>
              <a:t>Changes to drug delivery – direct ship, delivery by site staff</a:t>
            </a:r>
          </a:p>
          <a:p>
            <a:pPr lvl="1">
              <a:spcBef>
                <a:spcPts val="1200"/>
              </a:spcBef>
            </a:pPr>
            <a:r>
              <a:rPr lang="en-US" sz="2200" dirty="0"/>
              <a:t>Other changes that do not require IRB approval</a:t>
            </a:r>
          </a:p>
          <a:p>
            <a:pPr lvl="1">
              <a:spcBef>
                <a:spcPts val="1200"/>
              </a:spcBef>
            </a:pPr>
            <a:r>
              <a:rPr lang="en-US" sz="2200" dirty="0"/>
              <a:t>Sponsors – measures to maintain / salvage studies under circumstances </a:t>
            </a:r>
          </a:p>
        </p:txBody>
      </p:sp>
    </p:spTree>
    <p:extLst>
      <p:ext uri="{BB962C8B-B14F-4D97-AF65-F5344CB8AC3E}">
        <p14:creationId xmlns:p14="http://schemas.microsoft.com/office/powerpoint/2010/main" val="36401454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F431-3DCB-8246-BF3E-0CCC3003D0EA}"/>
              </a:ext>
            </a:extLst>
          </p:cNvPr>
          <p:cNvSpPr>
            <a:spLocks noGrp="1"/>
          </p:cNvSpPr>
          <p:nvPr>
            <p:ph type="title"/>
          </p:nvPr>
        </p:nvSpPr>
        <p:spPr>
          <a:xfrm>
            <a:off x="340895" y="582520"/>
            <a:ext cx="8462210" cy="770467"/>
          </a:xfrm>
        </p:spPr>
        <p:txBody>
          <a:bodyPr/>
          <a:lstStyle/>
          <a:p>
            <a:r>
              <a:rPr lang="en-US" sz="3200" dirty="0"/>
              <a:t>When is IRB Review Required?</a:t>
            </a:r>
            <a:r>
              <a:rPr lang="en-US" dirty="0"/>
              <a:t/>
            </a:r>
            <a:br>
              <a:rPr lang="en-US" dirty="0"/>
            </a:br>
            <a:endParaRPr lang="en-US" sz="2400" dirty="0"/>
          </a:p>
        </p:txBody>
      </p:sp>
      <p:sp>
        <p:nvSpPr>
          <p:cNvPr id="3" name="Content Placeholder 2">
            <a:extLst>
              <a:ext uri="{FF2B5EF4-FFF2-40B4-BE49-F238E27FC236}">
                <a16:creationId xmlns:a16="http://schemas.microsoft.com/office/drawing/2014/main" id="{88A37B90-346F-E445-9DC0-0C5AD1D9807B}"/>
              </a:ext>
            </a:extLst>
          </p:cNvPr>
          <p:cNvSpPr>
            <a:spLocks noGrp="1"/>
          </p:cNvSpPr>
          <p:nvPr>
            <p:ph idx="1"/>
          </p:nvPr>
        </p:nvSpPr>
        <p:spPr>
          <a:xfrm>
            <a:off x="340895" y="1324524"/>
            <a:ext cx="8462210" cy="4508584"/>
          </a:xfrm>
        </p:spPr>
        <p:txBody>
          <a:bodyPr/>
          <a:lstStyle/>
          <a:p>
            <a:pPr>
              <a:spcBef>
                <a:spcPts val="1200"/>
              </a:spcBef>
            </a:pPr>
            <a:r>
              <a:rPr lang="en-US" dirty="0"/>
              <a:t>Regulations expect prospective review &amp; approval</a:t>
            </a:r>
            <a:endParaRPr lang="en-US" sz="1800" dirty="0"/>
          </a:p>
          <a:p>
            <a:pPr>
              <a:spcBef>
                <a:spcPts val="1200"/>
              </a:spcBef>
            </a:pPr>
            <a:r>
              <a:rPr lang="en-US" dirty="0"/>
              <a:t>Regs allow immediate changes when in best interest</a:t>
            </a:r>
          </a:p>
          <a:p>
            <a:pPr lvl="1">
              <a:spcBef>
                <a:spcPts val="1200"/>
              </a:spcBef>
            </a:pPr>
            <a:r>
              <a:rPr lang="en-US" sz="2000" dirty="0"/>
              <a:t>Each IRB shall … (a) Follow written procedures for ensuring that changes in approved research, during the period for which IRB approval has already been given, may not be initiated without IRB review and approval except where necessary to eliminate apparent immediate hazards to the human subjects. (21 CFR 56.108(a)(4))</a:t>
            </a:r>
          </a:p>
          <a:p>
            <a:pPr lvl="1">
              <a:spcBef>
                <a:spcPts val="1200"/>
              </a:spcBef>
            </a:pPr>
            <a:r>
              <a:rPr lang="en-US" sz="2000" dirty="0"/>
              <a:t>IRBs interpreting in light of COVID-19 context</a:t>
            </a:r>
          </a:p>
          <a:p>
            <a:pPr lvl="2">
              <a:spcBef>
                <a:spcPts val="600"/>
              </a:spcBef>
            </a:pPr>
            <a:r>
              <a:rPr lang="en-US" sz="2000" dirty="0"/>
              <a:t>Check with your IRB to determine timeline for reporting changes to the IRB</a:t>
            </a:r>
          </a:p>
          <a:p>
            <a:pPr lvl="1">
              <a:spcBef>
                <a:spcPts val="1200"/>
              </a:spcBef>
            </a:pPr>
            <a:r>
              <a:rPr lang="en-US" sz="2000" dirty="0"/>
              <a:t>IRBs can – &amp; should be – nimble &amp; efficient when managing such changes</a:t>
            </a:r>
            <a:endParaRPr lang="en-US" dirty="0"/>
          </a:p>
        </p:txBody>
      </p:sp>
    </p:spTree>
    <p:extLst>
      <p:ext uri="{BB962C8B-B14F-4D97-AF65-F5344CB8AC3E}">
        <p14:creationId xmlns:p14="http://schemas.microsoft.com/office/powerpoint/2010/main" val="2159488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F431-3DCB-8246-BF3E-0CCC3003D0EA}"/>
              </a:ext>
            </a:extLst>
          </p:cNvPr>
          <p:cNvSpPr>
            <a:spLocks noGrp="1"/>
          </p:cNvSpPr>
          <p:nvPr>
            <p:ph type="title"/>
          </p:nvPr>
        </p:nvSpPr>
        <p:spPr>
          <a:xfrm>
            <a:off x="340895" y="582520"/>
            <a:ext cx="8462210" cy="770467"/>
          </a:xfrm>
        </p:spPr>
        <p:txBody>
          <a:bodyPr/>
          <a:lstStyle/>
          <a:p>
            <a:r>
              <a:rPr lang="en-US" sz="3200" dirty="0"/>
              <a:t>Considerations for Informed Consent</a:t>
            </a:r>
            <a:r>
              <a:rPr lang="en-US" dirty="0"/>
              <a:t/>
            </a:r>
            <a:br>
              <a:rPr lang="en-US" dirty="0"/>
            </a:br>
            <a:endParaRPr lang="en-US" sz="2400" dirty="0"/>
          </a:p>
        </p:txBody>
      </p:sp>
      <p:sp>
        <p:nvSpPr>
          <p:cNvPr id="3" name="Content Placeholder 2">
            <a:extLst>
              <a:ext uri="{FF2B5EF4-FFF2-40B4-BE49-F238E27FC236}">
                <a16:creationId xmlns:a16="http://schemas.microsoft.com/office/drawing/2014/main" id="{88A37B90-346F-E445-9DC0-0C5AD1D9807B}"/>
              </a:ext>
            </a:extLst>
          </p:cNvPr>
          <p:cNvSpPr>
            <a:spLocks noGrp="1"/>
          </p:cNvSpPr>
          <p:nvPr>
            <p:ph idx="1"/>
          </p:nvPr>
        </p:nvSpPr>
        <p:spPr>
          <a:xfrm>
            <a:off x="340895" y="1324524"/>
            <a:ext cx="8462210" cy="4508584"/>
          </a:xfrm>
        </p:spPr>
        <p:txBody>
          <a:bodyPr/>
          <a:lstStyle/>
          <a:p>
            <a:pPr>
              <a:spcBef>
                <a:spcPts val="2000"/>
              </a:spcBef>
            </a:pPr>
            <a:r>
              <a:rPr lang="en-US" dirty="0"/>
              <a:t>Frequent question: </a:t>
            </a:r>
            <a:r>
              <a:rPr lang="en-US" i="1" dirty="0"/>
              <a:t>Do changes require “re-consent”? </a:t>
            </a:r>
          </a:p>
          <a:p>
            <a:pPr>
              <a:spcBef>
                <a:spcPts val="2000"/>
              </a:spcBef>
            </a:pPr>
            <a:r>
              <a:rPr lang="en-US" dirty="0"/>
              <a:t>SACHRP – “When there is a need to present participants with new information, IRBs should encourage use of the least burdensome approach for the participant.”</a:t>
            </a:r>
          </a:p>
          <a:p>
            <a:pPr>
              <a:spcBef>
                <a:spcPts val="2000"/>
              </a:spcBef>
            </a:pPr>
            <a:r>
              <a:rPr lang="en-US" dirty="0"/>
              <a:t>“Re-consent” not a regulatory term</a:t>
            </a:r>
          </a:p>
          <a:p>
            <a:pPr>
              <a:spcBef>
                <a:spcPts val="2000"/>
              </a:spcBef>
            </a:pPr>
            <a:r>
              <a:rPr lang="en-US" dirty="0"/>
              <a:t>New information can be presented in different formats</a:t>
            </a:r>
          </a:p>
          <a:p>
            <a:pPr lvl="1"/>
            <a:r>
              <a:rPr lang="en-US" sz="2000" dirty="0"/>
              <a:t>Revised consent document </a:t>
            </a:r>
          </a:p>
          <a:p>
            <a:pPr lvl="1"/>
            <a:r>
              <a:rPr lang="en-US" sz="2000" dirty="0"/>
              <a:t>Addendum to consent </a:t>
            </a:r>
          </a:p>
          <a:p>
            <a:pPr lvl="1"/>
            <a:r>
              <a:rPr lang="en-US" sz="2000" dirty="0"/>
              <a:t>Memo or other communication to subjects</a:t>
            </a:r>
          </a:p>
          <a:p>
            <a:pPr lvl="1"/>
            <a:r>
              <a:rPr lang="en-US" sz="2000" dirty="0"/>
              <a:t>Orally by phone or in person</a:t>
            </a:r>
          </a:p>
        </p:txBody>
      </p:sp>
    </p:spTree>
    <p:extLst>
      <p:ext uri="{BB962C8B-B14F-4D97-AF65-F5344CB8AC3E}">
        <p14:creationId xmlns:p14="http://schemas.microsoft.com/office/powerpoint/2010/main" val="24080910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F431-3DCB-8246-BF3E-0CCC3003D0EA}"/>
              </a:ext>
            </a:extLst>
          </p:cNvPr>
          <p:cNvSpPr>
            <a:spLocks noGrp="1"/>
          </p:cNvSpPr>
          <p:nvPr>
            <p:ph type="title"/>
          </p:nvPr>
        </p:nvSpPr>
        <p:spPr>
          <a:xfrm>
            <a:off x="340895" y="503140"/>
            <a:ext cx="8462210" cy="770467"/>
          </a:xfrm>
        </p:spPr>
        <p:txBody>
          <a:bodyPr/>
          <a:lstStyle/>
          <a:p>
            <a:pPr algn="ctr"/>
            <a:r>
              <a:rPr lang="en-US" sz="3200" dirty="0"/>
              <a:t>Bottom Line = Documentation </a:t>
            </a:r>
            <a:endParaRPr lang="en-US" sz="2400" dirty="0"/>
          </a:p>
        </p:txBody>
      </p:sp>
      <p:graphicFrame>
        <p:nvGraphicFramePr>
          <p:cNvPr id="4" name="Content Placeholder 3"/>
          <p:cNvGraphicFramePr>
            <a:graphicFrameLocks noGrp="1"/>
          </p:cNvGraphicFramePr>
          <p:nvPr>
            <p:ph idx="1"/>
            <p:extLst/>
          </p:nvPr>
        </p:nvGraphicFramePr>
        <p:xfrm>
          <a:off x="340895" y="1547934"/>
          <a:ext cx="8462210" cy="4508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0217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81337-D1EA-654A-BE1E-70EE05673C74}"/>
              </a:ext>
            </a:extLst>
          </p:cNvPr>
          <p:cNvSpPr>
            <a:spLocks noGrp="1"/>
          </p:cNvSpPr>
          <p:nvPr>
            <p:ph type="title"/>
          </p:nvPr>
        </p:nvSpPr>
        <p:spPr/>
        <p:txBody>
          <a:bodyPr/>
          <a:lstStyle/>
          <a:p>
            <a:r>
              <a:rPr lang="en-US" sz="3000" dirty="0"/>
              <a:t>Patient Perspectives</a:t>
            </a:r>
          </a:p>
        </p:txBody>
      </p:sp>
      <p:sp>
        <p:nvSpPr>
          <p:cNvPr id="4" name="Subtitle 2">
            <a:extLst>
              <a:ext uri="{FF2B5EF4-FFF2-40B4-BE49-F238E27FC236}">
                <a16:creationId xmlns:a16="http://schemas.microsoft.com/office/drawing/2014/main" id="{81B30D9D-5FB9-6140-997E-2C7A15CCDF45}"/>
              </a:ext>
            </a:extLst>
          </p:cNvPr>
          <p:cNvSpPr>
            <a:spLocks noGrp="1"/>
          </p:cNvSpPr>
          <p:nvPr>
            <p:ph sz="quarter" idx="11"/>
          </p:nvPr>
        </p:nvSpPr>
        <p:spPr/>
        <p:txBody>
          <a:bodyPr/>
          <a:lstStyle/>
          <a:p>
            <a:pPr>
              <a:lnSpc>
                <a:spcPct val="100000"/>
              </a:lnSpc>
              <a:spcBef>
                <a:spcPts val="800"/>
              </a:spcBef>
            </a:pPr>
            <a:r>
              <a:rPr lang="en-US" sz="2600" dirty="0"/>
              <a:t>Cindy </a:t>
            </a:r>
            <a:r>
              <a:rPr lang="en-US" sz="2600" dirty="0" err="1"/>
              <a:t>Geoghegan</a:t>
            </a:r>
            <a:endParaRPr lang="en-US" sz="2600" dirty="0"/>
          </a:p>
          <a:p>
            <a:pPr>
              <a:lnSpc>
                <a:spcPct val="100000"/>
              </a:lnSpc>
              <a:spcBef>
                <a:spcPts val="800"/>
              </a:spcBef>
            </a:pPr>
            <a:r>
              <a:rPr lang="en-US" i="1" dirty="0"/>
              <a:t>Individual Patient Representative/Caregiver</a:t>
            </a:r>
          </a:p>
        </p:txBody>
      </p:sp>
    </p:spTree>
    <p:extLst>
      <p:ext uri="{BB962C8B-B14F-4D97-AF65-F5344CB8AC3E}">
        <p14:creationId xmlns:p14="http://schemas.microsoft.com/office/powerpoint/2010/main" val="3262353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F431-3DCB-8246-BF3E-0CCC3003D0EA}"/>
              </a:ext>
            </a:extLst>
          </p:cNvPr>
          <p:cNvSpPr>
            <a:spLocks noGrp="1"/>
          </p:cNvSpPr>
          <p:nvPr>
            <p:ph type="title"/>
          </p:nvPr>
        </p:nvSpPr>
        <p:spPr>
          <a:xfrm>
            <a:off x="340895" y="647990"/>
            <a:ext cx="8462210" cy="770467"/>
          </a:xfrm>
        </p:spPr>
        <p:txBody>
          <a:bodyPr/>
          <a:lstStyle/>
          <a:p>
            <a:r>
              <a:rPr lang="en-US" sz="3200" dirty="0"/>
              <a:t>Patient Perspective:</a:t>
            </a:r>
            <a:r>
              <a:rPr lang="en-US" dirty="0"/>
              <a:t/>
            </a:r>
            <a:br>
              <a:rPr lang="en-US" dirty="0"/>
            </a:br>
            <a:r>
              <a:rPr lang="en-US" sz="2500" dirty="0">
                <a:solidFill>
                  <a:schemeClr val="tx2"/>
                </a:solidFill>
              </a:rPr>
              <a:t>Safety of trial participants, study staff is most important</a:t>
            </a:r>
            <a:br>
              <a:rPr lang="en-US" sz="2500" dirty="0">
                <a:solidFill>
                  <a:schemeClr val="tx2"/>
                </a:solidFill>
              </a:rPr>
            </a:br>
            <a:endParaRPr lang="en-US" sz="2500" dirty="0">
              <a:solidFill>
                <a:schemeClr val="tx2"/>
              </a:solidFill>
            </a:endParaRPr>
          </a:p>
        </p:txBody>
      </p:sp>
      <p:sp>
        <p:nvSpPr>
          <p:cNvPr id="3" name="Content Placeholder 2">
            <a:extLst>
              <a:ext uri="{FF2B5EF4-FFF2-40B4-BE49-F238E27FC236}">
                <a16:creationId xmlns:a16="http://schemas.microsoft.com/office/drawing/2014/main" id="{88A37B90-346F-E445-9DC0-0C5AD1D9807B}"/>
              </a:ext>
            </a:extLst>
          </p:cNvPr>
          <p:cNvSpPr>
            <a:spLocks noGrp="1"/>
          </p:cNvSpPr>
          <p:nvPr>
            <p:ph idx="1"/>
          </p:nvPr>
        </p:nvSpPr>
        <p:spPr>
          <a:xfrm>
            <a:off x="340895" y="1468122"/>
            <a:ext cx="8462210" cy="4508584"/>
          </a:xfrm>
        </p:spPr>
        <p:txBody>
          <a:bodyPr/>
          <a:lstStyle/>
          <a:p>
            <a:r>
              <a:rPr lang="en-US" dirty="0"/>
              <a:t>“Safety” to trial participant in context of pandemic</a:t>
            </a:r>
          </a:p>
          <a:p>
            <a:pPr lvl="1"/>
            <a:r>
              <a:rPr lang="en-US" sz="2000" dirty="0"/>
              <a:t>Continuously evaluating; daily prioritizing urgent needs (food, shelter, finances, family</a:t>
            </a:r>
            <a:r>
              <a:rPr lang="en-US" dirty="0"/>
              <a:t>)</a:t>
            </a:r>
          </a:p>
          <a:p>
            <a:r>
              <a:rPr lang="en-US" dirty="0"/>
              <a:t> Fear &amp; anxiety</a:t>
            </a:r>
          </a:p>
          <a:p>
            <a:pPr lvl="1"/>
            <a:r>
              <a:rPr lang="en-US" sz="2000" dirty="0"/>
              <a:t>Baseline fear of living with life-threatening illness can turn to terror</a:t>
            </a:r>
          </a:p>
          <a:p>
            <a:pPr lvl="1"/>
            <a:r>
              <a:rPr lang="en-US" sz="2000" dirty="0"/>
              <a:t>Heightened ”safety” warnings aimed at “high-risk, especially vulnerable”</a:t>
            </a:r>
          </a:p>
          <a:p>
            <a:pPr lvl="2"/>
            <a:r>
              <a:rPr lang="en-US" sz="2000" dirty="0"/>
              <a:t>Preexisting conditions, heart &amp; respiratory ailments, diabetes, elderly</a:t>
            </a:r>
          </a:p>
          <a:p>
            <a:pPr lvl="2"/>
            <a:r>
              <a:rPr lang="en-US" sz="2000" dirty="0"/>
              <a:t>Healthcare shortages – physicians, nurses, supplies</a:t>
            </a:r>
          </a:p>
          <a:p>
            <a:pPr lvl="1"/>
            <a:r>
              <a:rPr lang="en-US" sz="2000" dirty="0"/>
              <a:t>Enforcing of self-isolation and home quarantine in impacted areas; travel restrictions</a:t>
            </a:r>
          </a:p>
          <a:p>
            <a:pPr lvl="1"/>
            <a:r>
              <a:rPr lang="en-US" sz="2000" dirty="0"/>
              <a:t>Worry about added risks to loved ones &amp; caregivers</a:t>
            </a:r>
          </a:p>
        </p:txBody>
      </p:sp>
    </p:spTree>
    <p:extLst>
      <p:ext uri="{BB962C8B-B14F-4D97-AF65-F5344CB8AC3E}">
        <p14:creationId xmlns:p14="http://schemas.microsoft.com/office/powerpoint/2010/main" val="278737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1640-4AC1-E747-BAA3-A8F7F00BE61A}"/>
              </a:ext>
            </a:extLst>
          </p:cNvPr>
          <p:cNvSpPr>
            <a:spLocks noGrp="1"/>
          </p:cNvSpPr>
          <p:nvPr>
            <p:ph type="title"/>
          </p:nvPr>
        </p:nvSpPr>
        <p:spPr/>
        <p:txBody>
          <a:bodyPr/>
          <a:lstStyle/>
          <a:p>
            <a:r>
              <a:rPr lang="en-US" sz="3200" dirty="0"/>
              <a:t>Patient Perspective:</a:t>
            </a:r>
            <a:r>
              <a:rPr lang="en-US" sz="2400" dirty="0"/>
              <a:t/>
            </a:r>
            <a:br>
              <a:rPr lang="en-US" sz="2400" dirty="0"/>
            </a:br>
            <a:r>
              <a:rPr lang="en-US" sz="2500" dirty="0">
                <a:solidFill>
                  <a:srgbClr val="006879"/>
                </a:solidFill>
              </a:rPr>
              <a:t>Safety of trial participants, study staff is most important</a:t>
            </a:r>
          </a:p>
        </p:txBody>
      </p:sp>
      <p:sp>
        <p:nvSpPr>
          <p:cNvPr id="3" name="Content Placeholder 2">
            <a:extLst>
              <a:ext uri="{FF2B5EF4-FFF2-40B4-BE49-F238E27FC236}">
                <a16:creationId xmlns:a16="http://schemas.microsoft.com/office/drawing/2014/main" id="{516713DD-90D6-CC44-A36E-547CED3E20A6}"/>
              </a:ext>
            </a:extLst>
          </p:cNvPr>
          <p:cNvSpPr>
            <a:spLocks noGrp="1"/>
          </p:cNvSpPr>
          <p:nvPr>
            <p:ph idx="1"/>
          </p:nvPr>
        </p:nvSpPr>
        <p:spPr/>
        <p:txBody>
          <a:bodyPr/>
          <a:lstStyle/>
          <a:p>
            <a:r>
              <a:rPr lang="en-US" dirty="0"/>
              <a:t>Sense of urgency – </a:t>
            </a:r>
          </a:p>
          <a:p>
            <a:pPr lvl="1"/>
            <a:r>
              <a:rPr lang="en-US" sz="2000" dirty="0"/>
              <a:t>My disease is progressing as research stalls</a:t>
            </a:r>
          </a:p>
          <a:p>
            <a:pPr lvl="1"/>
            <a:r>
              <a:rPr lang="en-US" sz="2000" dirty="0"/>
              <a:t>Am I “essential”?  Is my treatment?  Is my trial?</a:t>
            </a:r>
          </a:p>
          <a:p>
            <a:pPr lvl="1"/>
            <a:r>
              <a:rPr lang="en-US" sz="2000" dirty="0"/>
              <a:t>We’ve been waiting for this trial for months, years? How quickly can it resume? What happens to my participation if trial doesn’t resume?</a:t>
            </a:r>
          </a:p>
          <a:p>
            <a:pPr lvl="1"/>
            <a:r>
              <a:rPr lang="en-US" sz="2000" dirty="0"/>
              <a:t>What can I do now?</a:t>
            </a:r>
          </a:p>
          <a:p>
            <a:endParaRPr lang="en-US" dirty="0"/>
          </a:p>
        </p:txBody>
      </p:sp>
    </p:spTree>
    <p:extLst>
      <p:ext uri="{BB962C8B-B14F-4D97-AF65-F5344CB8AC3E}">
        <p14:creationId xmlns:p14="http://schemas.microsoft.com/office/powerpoint/2010/main" val="2311094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E988-D1D7-144A-9ADB-479E9AFE0E65}"/>
              </a:ext>
            </a:extLst>
          </p:cNvPr>
          <p:cNvSpPr>
            <a:spLocks noGrp="1"/>
          </p:cNvSpPr>
          <p:nvPr>
            <p:ph type="title"/>
          </p:nvPr>
        </p:nvSpPr>
        <p:spPr>
          <a:xfrm>
            <a:off x="347579" y="282125"/>
            <a:ext cx="8462210" cy="770467"/>
          </a:xfrm>
        </p:spPr>
        <p:txBody>
          <a:bodyPr/>
          <a:lstStyle/>
          <a:p>
            <a:r>
              <a:rPr lang="en-US" dirty="0"/>
              <a:t>Patient Communication Essential</a:t>
            </a:r>
          </a:p>
        </p:txBody>
      </p:sp>
      <p:sp>
        <p:nvSpPr>
          <p:cNvPr id="3" name="Content Placeholder 2">
            <a:extLst>
              <a:ext uri="{FF2B5EF4-FFF2-40B4-BE49-F238E27FC236}">
                <a16:creationId xmlns:a16="http://schemas.microsoft.com/office/drawing/2014/main" id="{77A95954-DE08-DD4A-8EC7-87689888AF7A}"/>
              </a:ext>
            </a:extLst>
          </p:cNvPr>
          <p:cNvSpPr>
            <a:spLocks noGrp="1"/>
          </p:cNvSpPr>
          <p:nvPr>
            <p:ph idx="1"/>
          </p:nvPr>
        </p:nvSpPr>
        <p:spPr>
          <a:xfrm>
            <a:off x="347579" y="1055653"/>
            <a:ext cx="8551420" cy="5193648"/>
          </a:xfrm>
        </p:spPr>
        <p:txBody>
          <a:bodyPr/>
          <a:lstStyle/>
          <a:p>
            <a:pPr marL="0" indent="0">
              <a:lnSpc>
                <a:spcPct val="100000"/>
              </a:lnSpc>
              <a:spcBef>
                <a:spcPts val="0"/>
              </a:spcBef>
              <a:buNone/>
            </a:pPr>
            <a:r>
              <a:rPr lang="en-US" sz="2300" i="1" dirty="0">
                <a:solidFill>
                  <a:schemeClr val="accent4"/>
                </a:solidFill>
              </a:rPr>
              <a:t>It is critical that trial participants are kept informed of changes to the study and monitoring plans that could impact them.</a:t>
            </a:r>
            <a:endParaRPr lang="en-US" sz="1200" dirty="0">
              <a:solidFill>
                <a:schemeClr val="accent3"/>
              </a:solidFill>
            </a:endParaRPr>
          </a:p>
          <a:p>
            <a:pPr marL="0" indent="0">
              <a:lnSpc>
                <a:spcPct val="100000"/>
              </a:lnSpc>
              <a:spcBef>
                <a:spcPts val="0"/>
              </a:spcBef>
              <a:buNone/>
            </a:pPr>
            <a:r>
              <a:rPr lang="en-US" sz="1200" dirty="0">
                <a:solidFill>
                  <a:schemeClr val="accent3"/>
                </a:solidFill>
              </a:rPr>
              <a:t>FDA Guidance</a:t>
            </a:r>
            <a:endParaRPr lang="en-US" i="1" dirty="0"/>
          </a:p>
          <a:p>
            <a:r>
              <a:rPr lang="en-US" dirty="0"/>
              <a:t>Need for plan, process, decision-making</a:t>
            </a:r>
          </a:p>
          <a:p>
            <a:pPr lvl="1"/>
            <a:r>
              <a:rPr lang="en-US" sz="2000" dirty="0"/>
              <a:t>Who informs, when, how?</a:t>
            </a:r>
          </a:p>
          <a:p>
            <a:pPr lvl="1"/>
            <a:r>
              <a:rPr lang="en-US" sz="2000" dirty="0"/>
              <a:t>Resources for consistent, evidence-based information</a:t>
            </a:r>
          </a:p>
          <a:p>
            <a:pPr lvl="1"/>
            <a:r>
              <a:rPr lang="en-US" sz="2000" dirty="0"/>
              <a:t>Essential information at patient-level</a:t>
            </a:r>
          </a:p>
          <a:p>
            <a:pPr lvl="2"/>
            <a:r>
              <a:rPr lang="en-US" sz="1800" dirty="0"/>
              <a:t>Study delays, suspended procedures, clinic closings</a:t>
            </a:r>
          </a:p>
          <a:p>
            <a:pPr lvl="2"/>
            <a:r>
              <a:rPr lang="en-US" sz="1800" dirty="0"/>
              <a:t>Transitions to remote, digital or home-based visits</a:t>
            </a:r>
          </a:p>
          <a:p>
            <a:pPr lvl="1"/>
            <a:r>
              <a:rPr lang="en-US" sz="2000" dirty="0"/>
              <a:t>Support, training necessary for digital tools, monitoring, </a:t>
            </a:r>
            <a:br>
              <a:rPr lang="en-US" sz="2000" dirty="0"/>
            </a:br>
            <a:r>
              <a:rPr lang="en-US" sz="2000" dirty="0"/>
              <a:t>home collection</a:t>
            </a:r>
          </a:p>
          <a:p>
            <a:pPr>
              <a:spcBef>
                <a:spcPts val="1000"/>
              </a:spcBef>
            </a:pPr>
            <a:r>
              <a:rPr lang="en-US" sz="2000" dirty="0"/>
              <a:t>Role of patient organizations in reviewing modifications, broader outreach, guidance</a:t>
            </a:r>
          </a:p>
          <a:p>
            <a:pPr>
              <a:spcBef>
                <a:spcPts val="1000"/>
              </a:spcBef>
            </a:pPr>
            <a:r>
              <a:rPr lang="en-US" sz="2000" dirty="0"/>
              <a:t>Reference: CTTI Recommendations: Technical support (training) for digital tools, home collection (</a:t>
            </a:r>
            <a:r>
              <a:rPr lang="en-US" sz="2000" dirty="0">
                <a:hlinkClick r:id="rId2"/>
              </a:rPr>
              <a:t>CTTI MCT EPS</a:t>
            </a:r>
            <a:r>
              <a:rPr lang="en-US" sz="2000" dirty="0"/>
              <a:t>)</a:t>
            </a:r>
          </a:p>
          <a:p>
            <a:endParaRPr lang="en-US" dirty="0"/>
          </a:p>
        </p:txBody>
      </p:sp>
    </p:spTree>
    <p:extLst>
      <p:ext uri="{BB962C8B-B14F-4D97-AF65-F5344CB8AC3E}">
        <p14:creationId xmlns:p14="http://schemas.microsoft.com/office/powerpoint/2010/main" val="115319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453D49-6FAE-C54F-BBE9-790445C50AAB}"/>
              </a:ext>
            </a:extLst>
          </p:cNvPr>
          <p:cNvSpPr>
            <a:spLocks noGrp="1"/>
          </p:cNvSpPr>
          <p:nvPr>
            <p:ph type="title"/>
          </p:nvPr>
        </p:nvSpPr>
        <p:spPr/>
        <p:txBody>
          <a:bodyPr/>
          <a:lstStyle/>
          <a:p>
            <a:r>
              <a:rPr lang="en-US" sz="3000" dirty="0"/>
              <a:t>Summary &amp; Next Steps</a:t>
            </a:r>
          </a:p>
        </p:txBody>
      </p:sp>
      <p:sp>
        <p:nvSpPr>
          <p:cNvPr id="2" name="Content Placeholder 1"/>
          <p:cNvSpPr>
            <a:spLocks noGrp="1"/>
          </p:cNvSpPr>
          <p:nvPr>
            <p:ph sz="quarter" idx="11"/>
          </p:nvPr>
        </p:nvSpPr>
        <p:spPr/>
        <p:txBody>
          <a:bodyPr/>
          <a:lstStyle/>
          <a:p>
            <a:pPr>
              <a:lnSpc>
                <a:spcPct val="100000"/>
              </a:lnSpc>
              <a:spcBef>
                <a:spcPts val="800"/>
              </a:spcBef>
            </a:pPr>
            <a:r>
              <a:rPr lang="en-US" sz="2600" dirty="0"/>
              <a:t>Pamela </a:t>
            </a:r>
            <a:r>
              <a:rPr lang="en-US" sz="2600" dirty="0" err="1"/>
              <a:t>Tenaerts</a:t>
            </a:r>
            <a:endParaRPr lang="en-US" sz="2600" dirty="0"/>
          </a:p>
          <a:p>
            <a:pPr>
              <a:lnSpc>
                <a:spcPct val="100000"/>
              </a:lnSpc>
              <a:spcBef>
                <a:spcPts val="800"/>
              </a:spcBef>
            </a:pPr>
            <a:r>
              <a:rPr lang="en-US" i="1" dirty="0"/>
              <a:t>CTTI</a:t>
            </a:r>
          </a:p>
        </p:txBody>
      </p:sp>
    </p:spTree>
    <p:extLst>
      <p:ext uri="{BB962C8B-B14F-4D97-AF65-F5344CB8AC3E}">
        <p14:creationId xmlns:p14="http://schemas.microsoft.com/office/powerpoint/2010/main" val="281216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nSpc>
                <a:spcPct val="100000"/>
              </a:lnSpc>
              <a:spcBef>
                <a:spcPts val="0"/>
              </a:spcBef>
            </a:pPr>
            <a:r>
              <a:rPr lang="en-US" dirty="0">
                <a:solidFill>
                  <a:srgbClr val="00B7D5"/>
                </a:solidFill>
              </a:rPr>
              <a:t>Public-Private Partnership</a:t>
            </a:r>
            <a:br>
              <a:rPr lang="en-US" dirty="0">
                <a:solidFill>
                  <a:srgbClr val="00B7D5"/>
                </a:solidFill>
              </a:rPr>
            </a:br>
            <a:r>
              <a:rPr lang="en-US" dirty="0">
                <a:solidFill>
                  <a:srgbClr val="00B7D5"/>
                </a:solidFill>
              </a:rPr>
              <a:t>Co-founded by Duke University &amp; FDA </a:t>
            </a:r>
          </a:p>
        </p:txBody>
      </p:sp>
      <p:sp>
        <p:nvSpPr>
          <p:cNvPr id="3" name="Content Placeholder 2"/>
          <p:cNvSpPr>
            <a:spLocks noGrp="1"/>
          </p:cNvSpPr>
          <p:nvPr>
            <p:ph sz="half" idx="1"/>
          </p:nvPr>
        </p:nvSpPr>
        <p:spPr/>
        <p:txBody>
          <a:bodyPr/>
          <a:lstStyle/>
          <a:p>
            <a:pPr marL="0" indent="0">
              <a:lnSpc>
                <a:spcPct val="100000"/>
              </a:lnSpc>
              <a:spcBef>
                <a:spcPts val="0"/>
              </a:spcBef>
              <a:buNone/>
            </a:pPr>
            <a:r>
              <a:rPr lang="en-US" dirty="0" smtClean="0">
                <a:solidFill>
                  <a:srgbClr val="00B7D5"/>
                </a:solidFill>
              </a:rPr>
              <a:t>Involves </a:t>
            </a:r>
            <a:r>
              <a:rPr lang="en-US" dirty="0">
                <a:solidFill>
                  <a:srgbClr val="00B7D5"/>
                </a:solidFill>
              </a:rPr>
              <a:t>all stakeholders</a:t>
            </a:r>
          </a:p>
          <a:p>
            <a:pPr marL="285750" indent="-285750">
              <a:lnSpc>
                <a:spcPct val="100000"/>
              </a:lnSpc>
              <a:spcBef>
                <a:spcPts val="0"/>
              </a:spcBef>
              <a:buFontTx/>
              <a:buChar char="-"/>
            </a:pPr>
            <a:r>
              <a:rPr lang="en-US" dirty="0">
                <a:solidFill>
                  <a:srgbClr val="00B7D5"/>
                </a:solidFill>
              </a:rPr>
              <a:t>Approx. 80+ members</a:t>
            </a:r>
          </a:p>
          <a:p>
            <a:pPr marL="285750" indent="-285750">
              <a:lnSpc>
                <a:spcPct val="100000"/>
              </a:lnSpc>
              <a:spcBef>
                <a:spcPts val="0"/>
              </a:spcBef>
              <a:buFontTx/>
              <a:buChar char="-"/>
            </a:pPr>
            <a:r>
              <a:rPr lang="en-US" dirty="0">
                <a:solidFill>
                  <a:srgbClr val="00B7D5"/>
                </a:solidFill>
              </a:rPr>
              <a:t>Participation of 400+ more orgs</a:t>
            </a:r>
          </a:p>
          <a:p>
            <a:pPr>
              <a:lnSpc>
                <a:spcPct val="100000"/>
              </a:lnSpc>
              <a:spcBef>
                <a:spcPts val="0"/>
              </a:spcBef>
            </a:pPr>
            <a:endParaRPr lang="en-US" b="1" i="1" dirty="0">
              <a:solidFill>
                <a:srgbClr val="00B7D5"/>
              </a:solidFill>
            </a:endParaRPr>
          </a:p>
          <a:p>
            <a:pPr marL="0" indent="0">
              <a:lnSpc>
                <a:spcPct val="100000"/>
              </a:lnSpc>
              <a:spcBef>
                <a:spcPts val="0"/>
              </a:spcBef>
              <a:buNone/>
            </a:pPr>
            <a:r>
              <a:rPr lang="en-US" b="1" dirty="0">
                <a:solidFill>
                  <a:srgbClr val="333333"/>
                </a:solidFill>
              </a:rPr>
              <a:t>MISSION: To develop and drive adoption of practices that will increase the quality and efficiency of clinical trials</a:t>
            </a:r>
          </a:p>
          <a:p>
            <a:pPr marL="0" indent="0">
              <a:buNone/>
            </a:pPr>
            <a:endParaRPr lang="en-US" dirty="0"/>
          </a:p>
        </p:txBody>
      </p:sp>
      <p:pic>
        <p:nvPicPr>
          <p:cNvPr id="5" name="Content Placeholder 4" descr="Transforming Clinical Trials Through 3 Key Strengths " title="Transforming Clinical Trials Through 3 Key Strength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51959"/>
            <a:ext cx="4038600" cy="4022445"/>
          </a:xfrm>
          <a:prstGeom prst="rect">
            <a:avLst/>
          </a:prstGeom>
        </p:spPr>
      </p:pic>
    </p:spTree>
    <p:extLst>
      <p:ext uri="{BB962C8B-B14F-4D97-AF65-F5344CB8AC3E}">
        <p14:creationId xmlns:p14="http://schemas.microsoft.com/office/powerpoint/2010/main" val="24124912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55249D-70F7-FB41-B4AB-97E82378DD7A}"/>
              </a:ext>
            </a:extLst>
          </p:cNvPr>
          <p:cNvSpPr>
            <a:spLocks noGrp="1"/>
          </p:cNvSpPr>
          <p:nvPr>
            <p:ph type="title"/>
          </p:nvPr>
        </p:nvSpPr>
        <p:spPr/>
        <p:txBody>
          <a:bodyPr/>
          <a:lstStyle/>
          <a:p>
            <a:r>
              <a:rPr lang="en-US" dirty="0"/>
              <a:t>Best Practices</a:t>
            </a:r>
          </a:p>
        </p:txBody>
      </p:sp>
      <p:sp>
        <p:nvSpPr>
          <p:cNvPr id="5" name="Content Placeholder 4">
            <a:extLst>
              <a:ext uri="{FF2B5EF4-FFF2-40B4-BE49-F238E27FC236}">
                <a16:creationId xmlns:a16="http://schemas.microsoft.com/office/drawing/2014/main" id="{4D008D7D-DBA2-B244-BDC3-E802C1695DC1}"/>
              </a:ext>
            </a:extLst>
          </p:cNvPr>
          <p:cNvSpPr>
            <a:spLocks noGrp="1"/>
          </p:cNvSpPr>
          <p:nvPr>
            <p:ph idx="1"/>
          </p:nvPr>
        </p:nvSpPr>
        <p:spPr/>
        <p:txBody>
          <a:bodyPr/>
          <a:lstStyle/>
          <a:p>
            <a:pPr marL="342900" indent="-342900">
              <a:lnSpc>
                <a:spcPct val="150000"/>
              </a:lnSpc>
              <a:spcBef>
                <a:spcPts val="800"/>
              </a:spcBef>
              <a:buClr>
                <a:schemeClr val="bg1">
                  <a:lumMod val="65000"/>
                </a:schemeClr>
              </a:buClr>
              <a:buSzPct val="100000"/>
              <a:buFont typeface="+mj-lt"/>
              <a:buAutoNum type="arabicPeriod"/>
            </a:pPr>
            <a:r>
              <a:rPr lang="en-US" dirty="0"/>
              <a:t>Keep Participants Informed</a:t>
            </a:r>
          </a:p>
          <a:p>
            <a:pPr marL="342900" indent="-342900">
              <a:lnSpc>
                <a:spcPct val="150000"/>
              </a:lnSpc>
              <a:spcBef>
                <a:spcPts val="800"/>
              </a:spcBef>
              <a:buClr>
                <a:schemeClr val="bg1">
                  <a:lumMod val="65000"/>
                </a:schemeClr>
              </a:buClr>
              <a:buSzPct val="100000"/>
              <a:buFont typeface="+mj-lt"/>
              <a:buAutoNum type="arabicPeriod"/>
            </a:pPr>
            <a:r>
              <a:rPr lang="en-US" dirty="0"/>
              <a:t>Perform Ongoing Risk Assessment</a:t>
            </a:r>
          </a:p>
          <a:p>
            <a:pPr marL="342900" indent="-342900">
              <a:lnSpc>
                <a:spcPct val="150000"/>
              </a:lnSpc>
              <a:spcBef>
                <a:spcPts val="800"/>
              </a:spcBef>
              <a:buClr>
                <a:schemeClr val="bg1">
                  <a:lumMod val="65000"/>
                </a:schemeClr>
              </a:buClr>
              <a:buSzPct val="100000"/>
              <a:buFont typeface="+mj-lt"/>
              <a:buAutoNum type="arabicPeriod"/>
            </a:pPr>
            <a:r>
              <a:rPr lang="en-US" dirty="0"/>
              <a:t>Pause (Most) New Study Starts &amp; Enrollment </a:t>
            </a:r>
          </a:p>
          <a:p>
            <a:pPr marL="342900" indent="-342900">
              <a:lnSpc>
                <a:spcPct val="150000"/>
              </a:lnSpc>
              <a:spcBef>
                <a:spcPts val="800"/>
              </a:spcBef>
              <a:buClr>
                <a:schemeClr val="bg1">
                  <a:lumMod val="65000"/>
                </a:schemeClr>
              </a:buClr>
              <a:buSzPct val="100000"/>
              <a:buFont typeface="+mj-lt"/>
              <a:buAutoNum type="arabicPeriod"/>
            </a:pPr>
            <a:r>
              <a:rPr lang="en-US" dirty="0"/>
              <a:t>Pivot to Remote Study Visits</a:t>
            </a:r>
          </a:p>
          <a:p>
            <a:pPr marL="342900" indent="-342900">
              <a:lnSpc>
                <a:spcPct val="150000"/>
              </a:lnSpc>
              <a:spcBef>
                <a:spcPts val="800"/>
              </a:spcBef>
              <a:buClr>
                <a:schemeClr val="bg1">
                  <a:lumMod val="65000"/>
                </a:schemeClr>
              </a:buClr>
              <a:buSzPct val="100000"/>
              <a:buFont typeface="+mj-lt"/>
              <a:buAutoNum type="arabicPeriod"/>
            </a:pPr>
            <a:r>
              <a:rPr lang="en-US" dirty="0"/>
              <a:t>Switch to Remote Monitoring</a:t>
            </a:r>
          </a:p>
          <a:p>
            <a:pPr marL="342900" indent="-342900">
              <a:lnSpc>
                <a:spcPct val="150000"/>
              </a:lnSpc>
              <a:spcBef>
                <a:spcPts val="800"/>
              </a:spcBef>
              <a:buClr>
                <a:schemeClr val="bg1">
                  <a:lumMod val="65000"/>
                </a:schemeClr>
              </a:buClr>
              <a:buSzPct val="100000"/>
              <a:buFont typeface="+mj-lt"/>
              <a:buAutoNum type="arabicPeriod"/>
            </a:pPr>
            <a:r>
              <a:rPr lang="en-US" dirty="0"/>
              <a:t>Document with COVID-19 Tag</a:t>
            </a:r>
          </a:p>
          <a:p>
            <a:pPr marL="342900" indent="-342900">
              <a:lnSpc>
                <a:spcPct val="150000"/>
              </a:lnSpc>
              <a:spcBef>
                <a:spcPts val="800"/>
              </a:spcBef>
              <a:buClr>
                <a:schemeClr val="bg1">
                  <a:lumMod val="65000"/>
                </a:schemeClr>
              </a:buClr>
              <a:buSzPct val="100000"/>
              <a:buFont typeface="+mj-lt"/>
              <a:buAutoNum type="arabicPeriod"/>
            </a:pPr>
            <a:r>
              <a:rPr lang="en-US" dirty="0"/>
              <a:t>Communicate with IRBs</a:t>
            </a:r>
            <a:endParaRPr lang="en-US" i="1" dirty="0"/>
          </a:p>
        </p:txBody>
      </p:sp>
      <p:cxnSp>
        <p:nvCxnSpPr>
          <p:cNvPr id="3" name="Straight Connector 2"/>
          <p:cNvCxnSpPr/>
          <p:nvPr/>
        </p:nvCxnSpPr>
        <p:spPr>
          <a:xfrm>
            <a:off x="347579" y="1321539"/>
            <a:ext cx="846221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0045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0DB6-C7B1-2A4A-8420-52A066CDA6F3}"/>
              </a:ext>
            </a:extLst>
          </p:cNvPr>
          <p:cNvSpPr>
            <a:spLocks noGrp="1"/>
          </p:cNvSpPr>
          <p:nvPr>
            <p:ph type="title"/>
          </p:nvPr>
        </p:nvSpPr>
        <p:spPr/>
        <p:txBody>
          <a:bodyPr/>
          <a:lstStyle/>
          <a:p>
            <a:r>
              <a:rPr lang="en-US" dirty="0"/>
              <a:t>Next Steps</a:t>
            </a:r>
          </a:p>
        </p:txBody>
      </p:sp>
      <p:sp>
        <p:nvSpPr>
          <p:cNvPr id="12" name="Content Placeholder 11">
            <a:extLst>
              <a:ext uri="{FF2B5EF4-FFF2-40B4-BE49-F238E27FC236}">
                <a16:creationId xmlns:a16="http://schemas.microsoft.com/office/drawing/2014/main" id="{19F01C44-2F2D-E84F-97AF-70FA3809A7A9}"/>
              </a:ext>
            </a:extLst>
          </p:cNvPr>
          <p:cNvSpPr>
            <a:spLocks noGrp="1"/>
          </p:cNvSpPr>
          <p:nvPr>
            <p:ph idx="1"/>
          </p:nvPr>
        </p:nvSpPr>
        <p:spPr/>
        <p:txBody>
          <a:bodyPr/>
          <a:lstStyle/>
          <a:p>
            <a:r>
              <a:rPr lang="en-US" dirty="0"/>
              <a:t>Post &amp; communicate recorded webinar &amp; slides</a:t>
            </a:r>
          </a:p>
          <a:p>
            <a:r>
              <a:rPr lang="en-US" dirty="0"/>
              <a:t>Create best practices document</a:t>
            </a:r>
          </a:p>
          <a:p>
            <a:pPr lvl="1"/>
            <a:r>
              <a:rPr lang="en-US" dirty="0"/>
              <a:t>Submitted questions from today’s webinar will be incorporated</a:t>
            </a:r>
          </a:p>
          <a:p>
            <a:r>
              <a:rPr lang="en-US" dirty="0"/>
              <a:t>Situation will evolve</a:t>
            </a:r>
          </a:p>
          <a:p>
            <a:r>
              <a:rPr lang="en-US" dirty="0"/>
              <a:t>Best practices document will be updated and communicated</a:t>
            </a:r>
          </a:p>
          <a:p>
            <a:endParaRPr lang="en-US" dirty="0"/>
          </a:p>
          <a:p>
            <a:r>
              <a:rPr lang="en-US" dirty="0"/>
              <a:t>Additional CTTI efforts will be forthcoming</a:t>
            </a:r>
          </a:p>
          <a:p>
            <a:endParaRPr lang="en-US" dirty="0"/>
          </a:p>
          <a:p>
            <a:endParaRPr lang="en-US" dirty="0"/>
          </a:p>
          <a:p>
            <a:endParaRPr lang="en-US" dirty="0"/>
          </a:p>
        </p:txBody>
      </p:sp>
    </p:spTree>
    <p:extLst>
      <p:ext uri="{BB962C8B-B14F-4D97-AF65-F5344CB8AC3E}">
        <p14:creationId xmlns:p14="http://schemas.microsoft.com/office/powerpoint/2010/main" val="36602568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6649-D99A-E54E-A4DB-399061C97DC0}"/>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7CCC7B35-70A3-5542-BF10-16C2FF48230E}"/>
              </a:ext>
            </a:extLst>
          </p:cNvPr>
          <p:cNvSpPr>
            <a:spLocks noGrp="1"/>
          </p:cNvSpPr>
          <p:nvPr>
            <p:ph idx="1"/>
          </p:nvPr>
        </p:nvSpPr>
        <p:spPr/>
        <p:txBody>
          <a:bodyPr/>
          <a:lstStyle/>
          <a:p>
            <a:r>
              <a:rPr lang="en-US" dirty="0"/>
              <a:t>For further questions on clinical trial conduct during the COVID-19 pandemic, email:</a:t>
            </a:r>
          </a:p>
          <a:p>
            <a:pPr lvl="1"/>
            <a:r>
              <a:rPr lang="en-US" sz="1800" dirty="0">
                <a:hlinkClick r:id="rId3"/>
              </a:rPr>
              <a:t>Clinicaltrialconduct-COVID19@fda.hhs.gov</a:t>
            </a:r>
            <a:endParaRPr lang="en-US" sz="1800" dirty="0"/>
          </a:p>
          <a:p>
            <a:r>
              <a:rPr lang="en-US" dirty="0"/>
              <a:t>Contact information for FDA’s review divisions is as follows:</a:t>
            </a:r>
          </a:p>
          <a:p>
            <a:pPr lvl="1"/>
            <a:r>
              <a:rPr lang="en-US" b="1" dirty="0"/>
              <a:t>CDER</a:t>
            </a:r>
            <a:r>
              <a:rPr lang="en-US" dirty="0"/>
              <a:t>: </a:t>
            </a:r>
            <a:r>
              <a:rPr lang="en-US" sz="1800" dirty="0">
                <a:hlinkClick r:id="rId4"/>
              </a:rPr>
              <a:t>https://</a:t>
            </a:r>
            <a:r>
              <a:rPr lang="en-US" sz="1800" dirty="0" err="1">
                <a:hlinkClick r:id="rId4"/>
              </a:rPr>
              <a:t>www.fda.gov</a:t>
            </a:r>
            <a:r>
              <a:rPr lang="en-US" sz="1800" dirty="0">
                <a:hlinkClick r:id="rId4"/>
              </a:rPr>
              <a:t>/about-</a:t>
            </a:r>
            <a:r>
              <a:rPr lang="en-US" sz="1800" dirty="0" err="1">
                <a:hlinkClick r:id="rId4"/>
              </a:rPr>
              <a:t>fda</a:t>
            </a:r>
            <a:r>
              <a:rPr lang="en-US" sz="1800" dirty="0">
                <a:hlinkClick r:id="rId4"/>
              </a:rPr>
              <a:t>/center-drug-evaluation-and-research-</a:t>
            </a:r>
            <a:r>
              <a:rPr lang="en-US" sz="1800" dirty="0" err="1">
                <a:hlinkClick r:id="rId4"/>
              </a:rPr>
              <a:t>cder</a:t>
            </a:r>
            <a:r>
              <a:rPr lang="en-US" sz="1800" dirty="0">
                <a:hlinkClick r:id="rId4"/>
              </a:rPr>
              <a:t>/office-new-drugs</a:t>
            </a:r>
            <a:endParaRPr lang="en-US" sz="1800" dirty="0"/>
          </a:p>
          <a:p>
            <a:pPr lvl="1"/>
            <a:r>
              <a:rPr lang="en-US" b="1" dirty="0"/>
              <a:t>CBER</a:t>
            </a:r>
            <a:r>
              <a:rPr lang="en-US" dirty="0"/>
              <a:t>: </a:t>
            </a:r>
            <a:r>
              <a:rPr lang="en-US" sz="1800" dirty="0">
                <a:hlinkClick r:id="rId5"/>
              </a:rPr>
              <a:t>https://www.fda.gov/about-fda/center-biologics-evaluation-and-research-cber/contacts-center-biologics-evaluation-research-cber</a:t>
            </a:r>
            <a:endParaRPr lang="en-US" sz="1800" dirty="0"/>
          </a:p>
          <a:p>
            <a:pPr lvl="1"/>
            <a:r>
              <a:rPr lang="en-US" b="1" dirty="0"/>
              <a:t>CDRH</a:t>
            </a:r>
            <a:r>
              <a:rPr lang="en-US" dirty="0"/>
              <a:t>: </a:t>
            </a:r>
            <a:r>
              <a:rPr lang="en-US" sz="1800" dirty="0">
                <a:hlinkClick r:id="rId6"/>
              </a:rPr>
              <a:t>https://</a:t>
            </a:r>
            <a:r>
              <a:rPr lang="en-US" sz="1800" dirty="0" err="1">
                <a:hlinkClick r:id="rId6"/>
              </a:rPr>
              <a:t>www.fda.gov</a:t>
            </a:r>
            <a:r>
              <a:rPr lang="en-US" sz="1800" dirty="0">
                <a:hlinkClick r:id="rId6"/>
              </a:rPr>
              <a:t>/about-</a:t>
            </a:r>
            <a:r>
              <a:rPr lang="en-US" sz="1800" dirty="0" err="1">
                <a:hlinkClick r:id="rId6"/>
              </a:rPr>
              <a:t>fda</a:t>
            </a:r>
            <a:r>
              <a:rPr lang="en-US" sz="1800" dirty="0">
                <a:hlinkClick r:id="rId6"/>
              </a:rPr>
              <a:t>/</a:t>
            </a:r>
            <a:r>
              <a:rPr lang="en-US" sz="1800" dirty="0" err="1">
                <a:hlinkClick r:id="rId6"/>
              </a:rPr>
              <a:t>cdrh</a:t>
            </a:r>
            <a:r>
              <a:rPr lang="en-US" sz="1800" dirty="0">
                <a:hlinkClick r:id="rId6"/>
              </a:rPr>
              <a:t>-offices/</a:t>
            </a:r>
            <a:r>
              <a:rPr lang="en-US" sz="1800" dirty="0" err="1">
                <a:hlinkClick r:id="rId6"/>
              </a:rPr>
              <a:t>cdrh</a:t>
            </a:r>
            <a:r>
              <a:rPr lang="en-US" sz="1800" dirty="0">
                <a:hlinkClick r:id="rId6"/>
              </a:rPr>
              <a:t>-management-directory-organization</a:t>
            </a:r>
            <a:endParaRPr lang="en-US" sz="1800" dirty="0"/>
          </a:p>
        </p:txBody>
      </p:sp>
    </p:spTree>
    <p:extLst>
      <p:ext uri="{BB962C8B-B14F-4D97-AF65-F5344CB8AC3E}">
        <p14:creationId xmlns:p14="http://schemas.microsoft.com/office/powerpoint/2010/main" val="9921435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algn="ctr"/>
            <a:r>
              <a:rPr lang="en-US" dirty="0">
                <a:hlinkClick r:id="rId2"/>
              </a:rPr>
              <a:t>Sara.calvert@duke.edu</a:t>
            </a:r>
            <a:endParaRPr lang="en-US" dirty="0"/>
          </a:p>
        </p:txBody>
      </p:sp>
    </p:spTree>
    <p:extLst>
      <p:ext uri="{BB962C8B-B14F-4D97-AF65-F5344CB8AC3E}">
        <p14:creationId xmlns:p14="http://schemas.microsoft.com/office/powerpoint/2010/main" val="2803569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C103-3707-6740-B431-B3CF988E617C}"/>
              </a:ext>
            </a:extLst>
          </p:cNvPr>
          <p:cNvSpPr>
            <a:spLocks noGrp="1"/>
          </p:cNvSpPr>
          <p:nvPr>
            <p:ph type="title"/>
          </p:nvPr>
        </p:nvSpPr>
        <p:spPr>
          <a:xfrm>
            <a:off x="347579" y="487710"/>
            <a:ext cx="8462210" cy="770467"/>
          </a:xfrm>
        </p:spPr>
        <p:txBody>
          <a:bodyPr/>
          <a:lstStyle/>
          <a:p>
            <a:r>
              <a:rPr lang="en-US" dirty="0"/>
              <a:t>CTTI COVID-19 Activities</a:t>
            </a:r>
          </a:p>
        </p:txBody>
      </p:sp>
      <p:sp>
        <p:nvSpPr>
          <p:cNvPr id="3" name="Content Placeholder 2">
            <a:extLst>
              <a:ext uri="{FF2B5EF4-FFF2-40B4-BE49-F238E27FC236}">
                <a16:creationId xmlns:a16="http://schemas.microsoft.com/office/drawing/2014/main" id="{B06C77EC-EBA2-6D4C-9125-2BACE16A6F07}"/>
              </a:ext>
            </a:extLst>
          </p:cNvPr>
          <p:cNvSpPr>
            <a:spLocks noGrp="1"/>
          </p:cNvSpPr>
          <p:nvPr>
            <p:ph idx="1"/>
          </p:nvPr>
        </p:nvSpPr>
        <p:spPr>
          <a:xfrm>
            <a:off x="347579" y="1595483"/>
            <a:ext cx="8462210" cy="4508584"/>
          </a:xfrm>
        </p:spPr>
        <p:txBody>
          <a:bodyPr/>
          <a:lstStyle/>
          <a:p>
            <a:r>
              <a:rPr lang="en-US" sz="2600" dirty="0"/>
              <a:t>Ongoing clinical trials during the pandemic</a:t>
            </a:r>
          </a:p>
          <a:p>
            <a:pPr lvl="1"/>
            <a:r>
              <a:rPr lang="en-US" sz="2200" dirty="0"/>
              <a:t>Survey and webinar today</a:t>
            </a:r>
          </a:p>
          <a:p>
            <a:r>
              <a:rPr lang="en-US" sz="2600" dirty="0"/>
              <a:t>Considering additional activities to help the clinical trials enterprise right now</a:t>
            </a:r>
          </a:p>
          <a:p>
            <a:pPr lvl="1"/>
            <a:r>
              <a:rPr lang="en-US" sz="2200" dirty="0"/>
              <a:t>COVID-19 trials</a:t>
            </a:r>
          </a:p>
          <a:p>
            <a:pPr lvl="1"/>
            <a:r>
              <a:rPr lang="en-US" sz="2200" dirty="0"/>
              <a:t>Telemedicine</a:t>
            </a:r>
          </a:p>
          <a:p>
            <a:pPr lvl="1"/>
            <a:r>
              <a:rPr lang="en-US" sz="2200" dirty="0"/>
              <a:t>Patient perspective</a:t>
            </a:r>
          </a:p>
          <a:p>
            <a:r>
              <a:rPr lang="en-US" sz="2600" dirty="0"/>
              <a:t>Considering additional activities to help the enterprise after the immediate crisis is over</a:t>
            </a:r>
          </a:p>
          <a:p>
            <a:endParaRPr lang="en-US" dirty="0"/>
          </a:p>
          <a:p>
            <a:pPr lvl="1"/>
            <a:endParaRPr lang="en-US" dirty="0"/>
          </a:p>
        </p:txBody>
      </p:sp>
    </p:spTree>
    <p:extLst>
      <p:ext uri="{BB962C8B-B14F-4D97-AF65-F5344CB8AC3E}">
        <p14:creationId xmlns:p14="http://schemas.microsoft.com/office/powerpoint/2010/main" val="3116345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2B4B6F-5AAA-9043-B3B3-6AA850DDF00C}"/>
              </a:ext>
            </a:extLst>
          </p:cNvPr>
          <p:cNvSpPr>
            <a:spLocks noGrp="1"/>
          </p:cNvSpPr>
          <p:nvPr>
            <p:ph type="title"/>
          </p:nvPr>
        </p:nvSpPr>
        <p:spPr/>
        <p:txBody>
          <a:bodyPr/>
          <a:lstStyle/>
          <a:p>
            <a:r>
              <a:rPr lang="en-US" dirty="0"/>
              <a:t>Ongoing Clinical Trials</a:t>
            </a:r>
          </a:p>
        </p:txBody>
      </p:sp>
      <p:sp>
        <p:nvSpPr>
          <p:cNvPr id="5" name="Content Placeholder 4">
            <a:extLst>
              <a:ext uri="{FF2B5EF4-FFF2-40B4-BE49-F238E27FC236}">
                <a16:creationId xmlns:a16="http://schemas.microsoft.com/office/drawing/2014/main" id="{0ED3A284-07E6-6947-823A-24709F02D690}"/>
              </a:ext>
            </a:extLst>
          </p:cNvPr>
          <p:cNvSpPr>
            <a:spLocks noGrp="1"/>
          </p:cNvSpPr>
          <p:nvPr>
            <p:ph idx="1"/>
          </p:nvPr>
        </p:nvSpPr>
        <p:spPr/>
        <p:txBody>
          <a:bodyPr/>
          <a:lstStyle/>
          <a:p>
            <a:pPr>
              <a:spcBef>
                <a:spcPts val="2000"/>
              </a:spcBef>
            </a:pPr>
            <a:r>
              <a:rPr lang="en-US" b="1" dirty="0"/>
              <a:t>Introduction: </a:t>
            </a:r>
            <a:r>
              <a:rPr lang="en-US" dirty="0"/>
              <a:t>Pamela </a:t>
            </a:r>
            <a:r>
              <a:rPr lang="en-US" dirty="0" err="1"/>
              <a:t>Tenaerts</a:t>
            </a:r>
            <a:r>
              <a:rPr lang="en-US" dirty="0"/>
              <a:t>, </a:t>
            </a:r>
            <a:r>
              <a:rPr lang="en-US" i="1" dirty="0">
                <a:solidFill>
                  <a:schemeClr val="bg1">
                    <a:lumMod val="50000"/>
                  </a:schemeClr>
                </a:solidFill>
              </a:rPr>
              <a:t>CTTI</a:t>
            </a:r>
          </a:p>
          <a:p>
            <a:pPr>
              <a:spcBef>
                <a:spcPts val="2000"/>
              </a:spcBef>
            </a:pPr>
            <a:r>
              <a:rPr lang="en-US" b="1" dirty="0"/>
              <a:t>Opening Comments: </a:t>
            </a:r>
            <a:r>
              <a:rPr lang="en-US" dirty="0"/>
              <a:t>M. </a:t>
            </a:r>
            <a:r>
              <a:rPr lang="en-US" dirty="0" err="1"/>
              <a:t>Khair</a:t>
            </a:r>
            <a:r>
              <a:rPr lang="en-US" dirty="0"/>
              <a:t> </a:t>
            </a:r>
            <a:r>
              <a:rPr lang="en-US" dirty="0" err="1"/>
              <a:t>ElZarrad</a:t>
            </a:r>
            <a:r>
              <a:rPr lang="en-US" dirty="0"/>
              <a:t>, </a:t>
            </a:r>
            <a:r>
              <a:rPr lang="en-US" i="1" dirty="0">
                <a:solidFill>
                  <a:srgbClr val="7F7F7F"/>
                </a:solidFill>
              </a:rPr>
              <a:t>FDA, CDER</a:t>
            </a:r>
            <a:r>
              <a:rPr lang="en-US" dirty="0"/>
              <a:t>	</a:t>
            </a:r>
          </a:p>
          <a:p>
            <a:pPr>
              <a:spcBef>
                <a:spcPts val="2000"/>
              </a:spcBef>
            </a:pPr>
            <a:r>
              <a:rPr lang="en-US" b="1" dirty="0"/>
              <a:t>Survey and Best Practices: </a:t>
            </a:r>
            <a:r>
              <a:rPr lang="en-US" dirty="0"/>
              <a:t>Sara Calvert, </a:t>
            </a:r>
            <a:r>
              <a:rPr lang="en-US" i="1" dirty="0">
                <a:solidFill>
                  <a:srgbClr val="7F7F7F"/>
                </a:solidFill>
              </a:rPr>
              <a:t>CTTI</a:t>
            </a:r>
          </a:p>
          <a:p>
            <a:pPr>
              <a:spcBef>
                <a:spcPts val="2000"/>
              </a:spcBef>
            </a:pPr>
            <a:r>
              <a:rPr lang="en-US" b="1" dirty="0"/>
              <a:t>Best Practices</a:t>
            </a:r>
          </a:p>
          <a:p>
            <a:pPr lvl="1"/>
            <a:r>
              <a:rPr lang="en-US" b="1" dirty="0"/>
              <a:t>From Sites: </a:t>
            </a:r>
            <a:r>
              <a:rPr lang="en-US" dirty="0"/>
              <a:t>Colleen Rousse, </a:t>
            </a:r>
            <a:r>
              <a:rPr lang="en-US" i="1" dirty="0">
                <a:solidFill>
                  <a:srgbClr val="7F7F7F"/>
                </a:solidFill>
              </a:rPr>
              <a:t>Cleveland Clinic</a:t>
            </a:r>
          </a:p>
          <a:p>
            <a:pPr lvl="1"/>
            <a:r>
              <a:rPr lang="en-US" b="1" dirty="0"/>
              <a:t>From IRBs: </a:t>
            </a:r>
            <a:r>
              <a:rPr lang="en-US" dirty="0"/>
              <a:t>David </a:t>
            </a:r>
            <a:r>
              <a:rPr lang="en-US" dirty="0" err="1"/>
              <a:t>Borasky</a:t>
            </a:r>
            <a:r>
              <a:rPr lang="en-US" dirty="0"/>
              <a:t>, </a:t>
            </a:r>
            <a:r>
              <a:rPr lang="en-US" i="1" dirty="0">
                <a:solidFill>
                  <a:srgbClr val="7F7F7F"/>
                </a:solidFill>
              </a:rPr>
              <a:t>WCG</a:t>
            </a:r>
          </a:p>
          <a:p>
            <a:pPr lvl="1"/>
            <a:r>
              <a:rPr lang="en-US" b="1" dirty="0"/>
              <a:t>From Participants: </a:t>
            </a:r>
            <a:r>
              <a:rPr lang="en-US" dirty="0"/>
              <a:t>Cindy </a:t>
            </a:r>
            <a:r>
              <a:rPr lang="en-US" dirty="0" err="1"/>
              <a:t>Geoghegan</a:t>
            </a:r>
            <a:r>
              <a:rPr lang="en-US" dirty="0"/>
              <a:t>, </a:t>
            </a:r>
            <a:r>
              <a:rPr lang="en-US" i="1" dirty="0">
                <a:solidFill>
                  <a:srgbClr val="7F7F7F"/>
                </a:solidFill>
              </a:rPr>
              <a:t>Patient</a:t>
            </a:r>
          </a:p>
          <a:p>
            <a:pPr>
              <a:spcBef>
                <a:spcPts val="2000"/>
              </a:spcBef>
            </a:pPr>
            <a:r>
              <a:rPr lang="en-US" b="1" dirty="0"/>
              <a:t>Summary &amp; Next Steps: </a:t>
            </a:r>
            <a:r>
              <a:rPr lang="en-US" dirty="0"/>
              <a:t>Pamela </a:t>
            </a:r>
            <a:r>
              <a:rPr lang="en-US" dirty="0" err="1"/>
              <a:t>Tenaerts</a:t>
            </a:r>
            <a:r>
              <a:rPr lang="en-US" dirty="0"/>
              <a:t>, </a:t>
            </a:r>
            <a:r>
              <a:rPr lang="en-US" i="1" dirty="0">
                <a:solidFill>
                  <a:schemeClr val="bg1">
                    <a:lumMod val="50000"/>
                  </a:schemeClr>
                </a:solidFill>
              </a:rPr>
              <a:t>CTTI</a:t>
            </a:r>
          </a:p>
        </p:txBody>
      </p:sp>
    </p:spTree>
    <p:extLst>
      <p:ext uri="{BB962C8B-B14F-4D97-AF65-F5344CB8AC3E}">
        <p14:creationId xmlns:p14="http://schemas.microsoft.com/office/powerpoint/2010/main" val="661766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F431-3DCB-8246-BF3E-0CCC3003D0EA}"/>
              </a:ext>
            </a:extLst>
          </p:cNvPr>
          <p:cNvSpPr>
            <a:spLocks noGrp="1"/>
          </p:cNvSpPr>
          <p:nvPr>
            <p:ph type="title"/>
          </p:nvPr>
        </p:nvSpPr>
        <p:spPr>
          <a:xfrm>
            <a:off x="340895" y="582520"/>
            <a:ext cx="8462210" cy="770467"/>
          </a:xfrm>
        </p:spPr>
        <p:txBody>
          <a:bodyPr/>
          <a:lstStyle/>
          <a:p>
            <a:r>
              <a:rPr lang="en-US" dirty="0"/>
              <a:t>Safety is Primary Consideration</a:t>
            </a:r>
          </a:p>
        </p:txBody>
      </p:sp>
      <p:sp>
        <p:nvSpPr>
          <p:cNvPr id="3" name="Content Placeholder 2">
            <a:extLst>
              <a:ext uri="{FF2B5EF4-FFF2-40B4-BE49-F238E27FC236}">
                <a16:creationId xmlns:a16="http://schemas.microsoft.com/office/drawing/2014/main" id="{88A37B90-346F-E445-9DC0-0C5AD1D9807B}"/>
              </a:ext>
            </a:extLst>
          </p:cNvPr>
          <p:cNvSpPr>
            <a:spLocks noGrp="1"/>
          </p:cNvSpPr>
          <p:nvPr>
            <p:ph idx="1"/>
          </p:nvPr>
        </p:nvSpPr>
        <p:spPr>
          <a:xfrm>
            <a:off x="340895" y="1507404"/>
            <a:ext cx="8462210" cy="4508584"/>
          </a:xfrm>
        </p:spPr>
        <p:txBody>
          <a:bodyPr/>
          <a:lstStyle/>
          <a:p>
            <a:r>
              <a:rPr lang="en-US" dirty="0"/>
              <a:t>Safety of trial participants, study staff is most important factor</a:t>
            </a:r>
          </a:p>
          <a:p>
            <a:pPr lvl="1"/>
            <a:r>
              <a:rPr lang="en-US" dirty="0"/>
              <a:t>Avoiding/limiting potential exposures to the virus, </a:t>
            </a:r>
            <a:br>
              <a:rPr lang="en-US" dirty="0"/>
            </a:br>
            <a:r>
              <a:rPr lang="en-US" dirty="0"/>
              <a:t>avoiding interference with clinical care for COVID-19</a:t>
            </a:r>
          </a:p>
          <a:p>
            <a:pPr lvl="1"/>
            <a:r>
              <a:rPr lang="en-US" dirty="0"/>
              <a:t>Continuing study activities virtually (where feasible), or</a:t>
            </a:r>
            <a:br>
              <a:rPr lang="en-US" dirty="0"/>
            </a:br>
            <a:r>
              <a:rPr lang="en-US" dirty="0"/>
              <a:t>in-person when benefit is greater than risk</a:t>
            </a:r>
          </a:p>
          <a:p>
            <a:r>
              <a:rPr lang="en-US" dirty="0"/>
              <a:t>Maintaining compliance with good clinical practice (GCP) </a:t>
            </a:r>
          </a:p>
          <a:p>
            <a:r>
              <a:rPr lang="en-US" dirty="0"/>
              <a:t>Minimizing risks to trial integrity during the pandemic</a:t>
            </a:r>
          </a:p>
          <a:p>
            <a:r>
              <a:rPr lang="en-US" dirty="0"/>
              <a:t>Preserving time, invested resources, &amp; effort of participants already enrolled or completed</a:t>
            </a:r>
          </a:p>
        </p:txBody>
      </p:sp>
    </p:spTree>
    <p:extLst>
      <p:ext uri="{BB962C8B-B14F-4D97-AF65-F5344CB8AC3E}">
        <p14:creationId xmlns:p14="http://schemas.microsoft.com/office/powerpoint/2010/main" val="627439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BD78-15B8-A541-AE66-6B0056073F5C}"/>
              </a:ext>
            </a:extLst>
          </p:cNvPr>
          <p:cNvSpPr>
            <a:spLocks noGrp="1"/>
          </p:cNvSpPr>
          <p:nvPr>
            <p:ph type="title"/>
          </p:nvPr>
        </p:nvSpPr>
        <p:spPr>
          <a:xfrm>
            <a:off x="347579" y="402306"/>
            <a:ext cx="8462210" cy="770467"/>
          </a:xfrm>
        </p:spPr>
        <p:txBody>
          <a:bodyPr anchor="t"/>
          <a:lstStyle/>
          <a:p>
            <a:r>
              <a:rPr lang="en-US" sz="2400" dirty="0"/>
              <a:t>Medidata: Global Impact COVID-19 on Clinical Trials</a:t>
            </a:r>
          </a:p>
        </p:txBody>
      </p:sp>
      <p:sp>
        <p:nvSpPr>
          <p:cNvPr id="6" name="Text Placeholder 5">
            <a:extLst>
              <a:ext uri="{FF2B5EF4-FFF2-40B4-BE49-F238E27FC236}">
                <a16:creationId xmlns:a16="http://schemas.microsoft.com/office/drawing/2014/main" id="{2478BBE5-A104-0246-82EB-05AAC5BC6F66}"/>
              </a:ext>
            </a:extLst>
          </p:cNvPr>
          <p:cNvSpPr>
            <a:spLocks noGrp="1"/>
          </p:cNvSpPr>
          <p:nvPr>
            <p:ph type="body" sz="quarter" idx="4294967295"/>
          </p:nvPr>
        </p:nvSpPr>
        <p:spPr>
          <a:xfrm>
            <a:off x="347580" y="4780429"/>
            <a:ext cx="8462208" cy="1290171"/>
          </a:xfrm>
        </p:spPr>
        <p:txBody>
          <a:bodyPr/>
          <a:lstStyle/>
          <a:p>
            <a:r>
              <a:rPr lang="en-US" sz="2200" dirty="0"/>
              <a:t>China had 83% decrease in new patients entering trials Feb 2020 </a:t>
            </a:r>
          </a:p>
          <a:p>
            <a:r>
              <a:rPr lang="en-US" sz="2200" dirty="0"/>
              <a:t>Similar trends in other affected countries</a:t>
            </a:r>
          </a:p>
          <a:p>
            <a:r>
              <a:rPr lang="en-US" sz="2200" dirty="0"/>
              <a:t>U.S. decline of 62% in the first half of March</a:t>
            </a:r>
            <a:endParaRPr lang="en-US" sz="2200" dirty="0">
              <a:hlinkClick r:id="rId3"/>
            </a:endParaRPr>
          </a:p>
        </p:txBody>
      </p:sp>
      <p:grpSp>
        <p:nvGrpSpPr>
          <p:cNvPr id="3" name="Group 2" descr="Medidata: Global Impact COVID-19 on Clinical Trials" title="Medidata"/>
          <p:cNvGrpSpPr/>
          <p:nvPr/>
        </p:nvGrpSpPr>
        <p:grpSpPr>
          <a:xfrm>
            <a:off x="956080" y="922583"/>
            <a:ext cx="7231841" cy="3628064"/>
            <a:chOff x="698282" y="1152365"/>
            <a:chExt cx="6603256" cy="3312716"/>
          </a:xfrm>
        </p:grpSpPr>
        <p:sp>
          <p:nvSpPr>
            <p:cNvPr id="7" name="object 3">
              <a:extLst>
                <a:ext uri="{FF2B5EF4-FFF2-40B4-BE49-F238E27FC236}">
                  <a16:creationId xmlns:a16="http://schemas.microsoft.com/office/drawing/2014/main" id="{5BB2C18B-F559-0E43-BCDD-B2BEA5E3AD52}"/>
                </a:ext>
              </a:extLst>
            </p:cNvPr>
            <p:cNvSpPr/>
            <p:nvPr/>
          </p:nvSpPr>
          <p:spPr>
            <a:xfrm>
              <a:off x="1194744" y="1382410"/>
              <a:ext cx="2044064" cy="1458595"/>
            </a:xfrm>
            <a:custGeom>
              <a:avLst/>
              <a:gdLst/>
              <a:ahLst/>
              <a:cxnLst/>
              <a:rect l="l" t="t" r="r" b="b"/>
              <a:pathLst>
                <a:path w="2044064" h="1458595">
                  <a:moveTo>
                    <a:pt x="0" y="0"/>
                  </a:moveTo>
                  <a:lnTo>
                    <a:pt x="2043683" y="0"/>
                  </a:lnTo>
                  <a:lnTo>
                    <a:pt x="2043683" y="1458467"/>
                  </a:lnTo>
                  <a:lnTo>
                    <a:pt x="0" y="1458467"/>
                  </a:lnTo>
                  <a:lnTo>
                    <a:pt x="0" y="0"/>
                  </a:lnTo>
                  <a:close/>
                </a:path>
              </a:pathLst>
            </a:custGeom>
            <a:solidFill>
              <a:srgbClr val="231F20">
                <a:alpha val="50000"/>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6AA21A15-B5E2-4A43-824D-BAF58E30FBAD}"/>
                </a:ext>
              </a:extLst>
            </p:cNvPr>
            <p:cNvSpPr/>
            <p:nvPr/>
          </p:nvSpPr>
          <p:spPr>
            <a:xfrm>
              <a:off x="1261165" y="1425971"/>
              <a:ext cx="1911095" cy="1325880"/>
            </a:xfrm>
            <a:prstGeom prst="rect">
              <a:avLst/>
            </a:prstGeom>
            <a:blipFill>
              <a:blip r:embed="rId4"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34D5866D-E2DB-8043-8599-F30D406D14B9}"/>
                </a:ext>
              </a:extLst>
            </p:cNvPr>
            <p:cNvSpPr/>
            <p:nvPr/>
          </p:nvSpPr>
          <p:spPr>
            <a:xfrm>
              <a:off x="1194744" y="3006486"/>
              <a:ext cx="2044064" cy="1458595"/>
            </a:xfrm>
            <a:custGeom>
              <a:avLst/>
              <a:gdLst/>
              <a:ahLst/>
              <a:cxnLst/>
              <a:rect l="l" t="t" r="r" b="b"/>
              <a:pathLst>
                <a:path w="2044064" h="1458595">
                  <a:moveTo>
                    <a:pt x="0" y="0"/>
                  </a:moveTo>
                  <a:lnTo>
                    <a:pt x="2043683" y="0"/>
                  </a:lnTo>
                  <a:lnTo>
                    <a:pt x="2043683" y="1458468"/>
                  </a:lnTo>
                  <a:lnTo>
                    <a:pt x="0" y="1458468"/>
                  </a:lnTo>
                  <a:lnTo>
                    <a:pt x="0" y="0"/>
                  </a:lnTo>
                  <a:close/>
                </a:path>
              </a:pathLst>
            </a:custGeom>
            <a:solidFill>
              <a:srgbClr val="231F20">
                <a:alpha val="50000"/>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6D656296-C0BD-1942-9825-0EFFB257F2E5}"/>
                </a:ext>
              </a:extLst>
            </p:cNvPr>
            <p:cNvSpPr/>
            <p:nvPr/>
          </p:nvSpPr>
          <p:spPr>
            <a:xfrm>
              <a:off x="1261165" y="3050047"/>
              <a:ext cx="1911095" cy="1325880"/>
            </a:xfrm>
            <a:prstGeom prst="rect">
              <a:avLst/>
            </a:prstGeom>
            <a:blipFill>
              <a:blip r:embed="rId5"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0A7B0E54-4A98-FE42-A7DB-9FF77CC60670}"/>
                </a:ext>
              </a:extLst>
            </p:cNvPr>
            <p:cNvSpPr/>
            <p:nvPr/>
          </p:nvSpPr>
          <p:spPr>
            <a:xfrm>
              <a:off x="3226109" y="1382410"/>
              <a:ext cx="2044064" cy="1458595"/>
            </a:xfrm>
            <a:custGeom>
              <a:avLst/>
              <a:gdLst/>
              <a:ahLst/>
              <a:cxnLst/>
              <a:rect l="l" t="t" r="r" b="b"/>
              <a:pathLst>
                <a:path w="2044064" h="1458595">
                  <a:moveTo>
                    <a:pt x="0" y="0"/>
                  </a:moveTo>
                  <a:lnTo>
                    <a:pt x="2043684" y="0"/>
                  </a:lnTo>
                  <a:lnTo>
                    <a:pt x="2043684" y="1458467"/>
                  </a:lnTo>
                  <a:lnTo>
                    <a:pt x="0" y="1458467"/>
                  </a:lnTo>
                  <a:lnTo>
                    <a:pt x="0" y="0"/>
                  </a:lnTo>
                  <a:close/>
                </a:path>
              </a:pathLst>
            </a:custGeom>
            <a:solidFill>
              <a:srgbClr val="231F20">
                <a:alpha val="50000"/>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F2CE6779-DA96-7447-AE4A-0ABDF6F43E9B}"/>
                </a:ext>
              </a:extLst>
            </p:cNvPr>
            <p:cNvSpPr/>
            <p:nvPr/>
          </p:nvSpPr>
          <p:spPr>
            <a:xfrm>
              <a:off x="3292530" y="1425971"/>
              <a:ext cx="1911095" cy="1325880"/>
            </a:xfrm>
            <a:prstGeom prst="rect">
              <a:avLst/>
            </a:prstGeom>
            <a:blipFill>
              <a:blip r:embed="rId6" cstate="print"/>
              <a:stretch>
                <a:fillRect/>
              </a:stretch>
            </a:blipFill>
          </p:spPr>
          <p:txBody>
            <a:bodyPr wrap="square" lIns="0" tIns="0" rIns="0" bIns="0" rtlCol="0"/>
            <a:lstStyle/>
            <a:p>
              <a:endParaRPr/>
            </a:p>
          </p:txBody>
        </p:sp>
        <p:sp>
          <p:nvSpPr>
            <p:cNvPr id="13" name="object 9">
              <a:extLst>
                <a:ext uri="{FF2B5EF4-FFF2-40B4-BE49-F238E27FC236}">
                  <a16:creationId xmlns:a16="http://schemas.microsoft.com/office/drawing/2014/main" id="{1D21AE89-9728-DB4A-89DA-B9353827C7A2}"/>
                </a:ext>
              </a:extLst>
            </p:cNvPr>
            <p:cNvSpPr/>
            <p:nvPr/>
          </p:nvSpPr>
          <p:spPr>
            <a:xfrm>
              <a:off x="3226109" y="3006486"/>
              <a:ext cx="2044064" cy="1458595"/>
            </a:xfrm>
            <a:custGeom>
              <a:avLst/>
              <a:gdLst/>
              <a:ahLst/>
              <a:cxnLst/>
              <a:rect l="l" t="t" r="r" b="b"/>
              <a:pathLst>
                <a:path w="2044064" h="1458595">
                  <a:moveTo>
                    <a:pt x="0" y="0"/>
                  </a:moveTo>
                  <a:lnTo>
                    <a:pt x="2043684" y="0"/>
                  </a:lnTo>
                  <a:lnTo>
                    <a:pt x="2043684" y="1458468"/>
                  </a:lnTo>
                  <a:lnTo>
                    <a:pt x="0" y="1458468"/>
                  </a:lnTo>
                  <a:lnTo>
                    <a:pt x="0" y="0"/>
                  </a:lnTo>
                  <a:close/>
                </a:path>
              </a:pathLst>
            </a:custGeom>
            <a:solidFill>
              <a:srgbClr val="231F20">
                <a:alpha val="50000"/>
              </a:srgbClr>
            </a:solidFill>
          </p:spPr>
          <p:txBody>
            <a:bodyPr wrap="square" lIns="0" tIns="0" rIns="0" bIns="0" rtlCol="0"/>
            <a:lstStyle/>
            <a:p>
              <a:endParaRPr/>
            </a:p>
          </p:txBody>
        </p:sp>
        <p:sp>
          <p:nvSpPr>
            <p:cNvPr id="14" name="object 10">
              <a:extLst>
                <a:ext uri="{FF2B5EF4-FFF2-40B4-BE49-F238E27FC236}">
                  <a16:creationId xmlns:a16="http://schemas.microsoft.com/office/drawing/2014/main" id="{30A2C247-CF68-0A4E-B70E-A9960EE9F73E}"/>
                </a:ext>
              </a:extLst>
            </p:cNvPr>
            <p:cNvSpPr/>
            <p:nvPr/>
          </p:nvSpPr>
          <p:spPr>
            <a:xfrm>
              <a:off x="3292530" y="3050047"/>
              <a:ext cx="1911095" cy="1325880"/>
            </a:xfrm>
            <a:prstGeom prst="rect">
              <a:avLst/>
            </a:prstGeom>
            <a:blipFill>
              <a:blip r:embed="rId7" cstate="print"/>
              <a:stretch>
                <a:fillRect/>
              </a:stretch>
            </a:blipFill>
          </p:spPr>
          <p:txBody>
            <a:bodyPr wrap="square" lIns="0" tIns="0" rIns="0" bIns="0" rtlCol="0"/>
            <a:lstStyle/>
            <a:p>
              <a:endParaRPr/>
            </a:p>
          </p:txBody>
        </p:sp>
        <p:sp>
          <p:nvSpPr>
            <p:cNvPr id="15" name="object 11">
              <a:extLst>
                <a:ext uri="{FF2B5EF4-FFF2-40B4-BE49-F238E27FC236}">
                  <a16:creationId xmlns:a16="http://schemas.microsoft.com/office/drawing/2014/main" id="{67494307-296C-7049-A281-11B978728A28}"/>
                </a:ext>
              </a:extLst>
            </p:cNvPr>
            <p:cNvSpPr/>
            <p:nvPr/>
          </p:nvSpPr>
          <p:spPr>
            <a:xfrm>
              <a:off x="5257474" y="1382410"/>
              <a:ext cx="2044064" cy="1458595"/>
            </a:xfrm>
            <a:custGeom>
              <a:avLst/>
              <a:gdLst/>
              <a:ahLst/>
              <a:cxnLst/>
              <a:rect l="l" t="t" r="r" b="b"/>
              <a:pathLst>
                <a:path w="2044064" h="1458595">
                  <a:moveTo>
                    <a:pt x="0" y="0"/>
                  </a:moveTo>
                  <a:lnTo>
                    <a:pt x="2043683" y="0"/>
                  </a:lnTo>
                  <a:lnTo>
                    <a:pt x="2043683" y="1458467"/>
                  </a:lnTo>
                  <a:lnTo>
                    <a:pt x="0" y="1458467"/>
                  </a:lnTo>
                  <a:lnTo>
                    <a:pt x="0" y="0"/>
                  </a:lnTo>
                  <a:close/>
                </a:path>
              </a:pathLst>
            </a:custGeom>
            <a:solidFill>
              <a:srgbClr val="231F20">
                <a:alpha val="50000"/>
              </a:srgbClr>
            </a:solidFill>
          </p:spPr>
          <p:txBody>
            <a:bodyPr wrap="square" lIns="0" tIns="0" rIns="0" bIns="0" rtlCol="0"/>
            <a:lstStyle/>
            <a:p>
              <a:endParaRPr/>
            </a:p>
          </p:txBody>
        </p:sp>
        <p:sp>
          <p:nvSpPr>
            <p:cNvPr id="16" name="object 12">
              <a:extLst>
                <a:ext uri="{FF2B5EF4-FFF2-40B4-BE49-F238E27FC236}">
                  <a16:creationId xmlns:a16="http://schemas.microsoft.com/office/drawing/2014/main" id="{95A1A8E9-C41C-054F-BCEA-5AB641117904}"/>
                </a:ext>
              </a:extLst>
            </p:cNvPr>
            <p:cNvSpPr/>
            <p:nvPr/>
          </p:nvSpPr>
          <p:spPr>
            <a:xfrm>
              <a:off x="5323895" y="1425959"/>
              <a:ext cx="1911096" cy="1325892"/>
            </a:xfrm>
            <a:prstGeom prst="rect">
              <a:avLst/>
            </a:prstGeom>
            <a:blipFill>
              <a:blip r:embed="rId8" cstate="print"/>
              <a:stretch>
                <a:fillRect/>
              </a:stretch>
            </a:blipFill>
          </p:spPr>
          <p:txBody>
            <a:bodyPr wrap="square" lIns="0" tIns="0" rIns="0" bIns="0" rtlCol="0"/>
            <a:lstStyle/>
            <a:p>
              <a:endParaRPr/>
            </a:p>
          </p:txBody>
        </p:sp>
        <p:sp>
          <p:nvSpPr>
            <p:cNvPr id="17" name="object 13">
              <a:extLst>
                <a:ext uri="{FF2B5EF4-FFF2-40B4-BE49-F238E27FC236}">
                  <a16:creationId xmlns:a16="http://schemas.microsoft.com/office/drawing/2014/main" id="{2F0DC371-8256-F141-B9D4-39F0DB64E23E}"/>
                </a:ext>
              </a:extLst>
            </p:cNvPr>
            <p:cNvSpPr/>
            <p:nvPr/>
          </p:nvSpPr>
          <p:spPr>
            <a:xfrm>
              <a:off x="5257474" y="3006486"/>
              <a:ext cx="2044064" cy="1458595"/>
            </a:xfrm>
            <a:custGeom>
              <a:avLst/>
              <a:gdLst/>
              <a:ahLst/>
              <a:cxnLst/>
              <a:rect l="l" t="t" r="r" b="b"/>
              <a:pathLst>
                <a:path w="2044064" h="1458595">
                  <a:moveTo>
                    <a:pt x="0" y="0"/>
                  </a:moveTo>
                  <a:lnTo>
                    <a:pt x="2043683" y="0"/>
                  </a:lnTo>
                  <a:lnTo>
                    <a:pt x="2043683" y="1458468"/>
                  </a:lnTo>
                  <a:lnTo>
                    <a:pt x="0" y="1458468"/>
                  </a:lnTo>
                  <a:lnTo>
                    <a:pt x="0" y="0"/>
                  </a:lnTo>
                  <a:close/>
                </a:path>
              </a:pathLst>
            </a:custGeom>
            <a:solidFill>
              <a:srgbClr val="231F20">
                <a:alpha val="50000"/>
              </a:srgbClr>
            </a:solidFill>
          </p:spPr>
          <p:txBody>
            <a:bodyPr wrap="square" lIns="0" tIns="0" rIns="0" bIns="0" rtlCol="0"/>
            <a:lstStyle/>
            <a:p>
              <a:endParaRPr/>
            </a:p>
          </p:txBody>
        </p:sp>
        <p:sp>
          <p:nvSpPr>
            <p:cNvPr id="18" name="object 14">
              <a:extLst>
                <a:ext uri="{FF2B5EF4-FFF2-40B4-BE49-F238E27FC236}">
                  <a16:creationId xmlns:a16="http://schemas.microsoft.com/office/drawing/2014/main" id="{1BFD7CC1-8692-1D4C-BEB6-12504F51EE82}"/>
                </a:ext>
              </a:extLst>
            </p:cNvPr>
            <p:cNvSpPr/>
            <p:nvPr/>
          </p:nvSpPr>
          <p:spPr>
            <a:xfrm>
              <a:off x="5323895" y="3050047"/>
              <a:ext cx="1911096" cy="1325880"/>
            </a:xfrm>
            <a:prstGeom prst="rect">
              <a:avLst/>
            </a:prstGeom>
            <a:blipFill>
              <a:blip r:embed="rId9" cstate="print"/>
              <a:stretch>
                <a:fillRect/>
              </a:stretch>
            </a:blipFill>
          </p:spPr>
          <p:txBody>
            <a:bodyPr wrap="square" lIns="0" tIns="0" rIns="0" bIns="0" rtlCol="0"/>
            <a:lstStyle/>
            <a:p>
              <a:endParaRPr/>
            </a:p>
          </p:txBody>
        </p:sp>
        <p:sp>
          <p:nvSpPr>
            <p:cNvPr id="19" name="object 15">
              <a:extLst>
                <a:ext uri="{FF2B5EF4-FFF2-40B4-BE49-F238E27FC236}">
                  <a16:creationId xmlns:a16="http://schemas.microsoft.com/office/drawing/2014/main" id="{54B674F7-6854-7B44-8437-C219BE673C62}"/>
                </a:ext>
              </a:extLst>
            </p:cNvPr>
            <p:cNvSpPr txBox="1"/>
            <p:nvPr/>
          </p:nvSpPr>
          <p:spPr>
            <a:xfrm>
              <a:off x="698301" y="1628083"/>
              <a:ext cx="378401" cy="922019"/>
            </a:xfrm>
            <a:prstGeom prst="rect">
              <a:avLst/>
            </a:prstGeom>
          </p:spPr>
          <p:txBody>
            <a:bodyPr vert="vert270" wrap="square" lIns="0" tIns="5080" rIns="0" bIns="0" rtlCol="0">
              <a:spAutoFit/>
            </a:bodyPr>
            <a:lstStyle/>
            <a:p>
              <a:pPr marR="5080" algn="ctr">
                <a:lnSpc>
                  <a:spcPct val="102600"/>
                </a:lnSpc>
                <a:spcBef>
                  <a:spcPts val="40"/>
                </a:spcBef>
              </a:pPr>
              <a:r>
                <a:rPr sz="800" spc="-10" dirty="0">
                  <a:solidFill>
                    <a:schemeClr val="accent3"/>
                  </a:solidFill>
                  <a:latin typeface="Arial"/>
                  <a:cs typeface="Arial"/>
                </a:rPr>
                <a:t>NEW </a:t>
              </a:r>
              <a:r>
                <a:rPr sz="800" spc="-20" dirty="0">
                  <a:solidFill>
                    <a:schemeClr val="accent3"/>
                  </a:solidFill>
                  <a:latin typeface="Arial"/>
                  <a:cs typeface="Arial"/>
                </a:rPr>
                <a:t>PATIENTS</a:t>
              </a:r>
              <a:r>
                <a:rPr sz="800" spc="-100" dirty="0">
                  <a:solidFill>
                    <a:schemeClr val="accent3"/>
                  </a:solidFill>
                  <a:latin typeface="Arial"/>
                  <a:cs typeface="Arial"/>
                </a:rPr>
                <a:t> </a:t>
              </a:r>
              <a:r>
                <a:rPr sz="800" spc="-20" dirty="0">
                  <a:solidFill>
                    <a:schemeClr val="accent3"/>
                  </a:solidFill>
                  <a:latin typeface="Arial"/>
                  <a:cs typeface="Arial"/>
                </a:rPr>
                <a:t>ADDED  </a:t>
              </a:r>
              <a:r>
                <a:rPr sz="800" spc="-25" dirty="0">
                  <a:solidFill>
                    <a:schemeClr val="accent3"/>
                  </a:solidFill>
                  <a:latin typeface="Arial"/>
                  <a:cs typeface="Arial"/>
                </a:rPr>
                <a:t>PER </a:t>
              </a:r>
              <a:r>
                <a:rPr sz="800" spc="-30" dirty="0">
                  <a:solidFill>
                    <a:schemeClr val="accent3"/>
                  </a:solidFill>
                  <a:latin typeface="Arial"/>
                  <a:cs typeface="Arial"/>
                </a:rPr>
                <a:t>STUDY</a:t>
              </a:r>
              <a:r>
                <a:rPr sz="800" spc="-45" dirty="0">
                  <a:solidFill>
                    <a:schemeClr val="accent3"/>
                  </a:solidFill>
                  <a:latin typeface="Arial"/>
                  <a:cs typeface="Arial"/>
                </a:rPr>
                <a:t> </a:t>
              </a:r>
              <a:r>
                <a:rPr sz="800" spc="-15" dirty="0">
                  <a:solidFill>
                    <a:schemeClr val="accent3"/>
                  </a:solidFill>
                  <a:latin typeface="Arial"/>
                  <a:cs typeface="Arial"/>
                </a:rPr>
                <a:t>SITE</a:t>
              </a:r>
              <a:endParaRPr sz="800" dirty="0">
                <a:solidFill>
                  <a:schemeClr val="accent3"/>
                </a:solidFill>
                <a:latin typeface="Arial"/>
                <a:cs typeface="Arial"/>
              </a:endParaRPr>
            </a:p>
          </p:txBody>
        </p:sp>
        <p:sp>
          <p:nvSpPr>
            <p:cNvPr id="20" name="object 16">
              <a:extLst>
                <a:ext uri="{FF2B5EF4-FFF2-40B4-BE49-F238E27FC236}">
                  <a16:creationId xmlns:a16="http://schemas.microsoft.com/office/drawing/2014/main" id="{B366F8E7-95C6-EF46-A277-A6D728416042}"/>
                </a:ext>
              </a:extLst>
            </p:cNvPr>
            <p:cNvSpPr txBox="1"/>
            <p:nvPr/>
          </p:nvSpPr>
          <p:spPr>
            <a:xfrm>
              <a:off x="698282" y="3252200"/>
              <a:ext cx="378401" cy="922019"/>
            </a:xfrm>
            <a:prstGeom prst="rect">
              <a:avLst/>
            </a:prstGeom>
          </p:spPr>
          <p:txBody>
            <a:bodyPr vert="vert270" wrap="square" lIns="0" tIns="5080" rIns="0" bIns="0" rtlCol="0">
              <a:spAutoFit/>
            </a:bodyPr>
            <a:lstStyle/>
            <a:p>
              <a:pPr marR="5080" algn="ctr">
                <a:lnSpc>
                  <a:spcPct val="102600"/>
                </a:lnSpc>
                <a:spcBef>
                  <a:spcPts val="40"/>
                </a:spcBef>
              </a:pPr>
              <a:r>
                <a:rPr sz="800" spc="-10" dirty="0">
                  <a:solidFill>
                    <a:schemeClr val="accent3"/>
                  </a:solidFill>
                  <a:latin typeface="Arial"/>
                  <a:cs typeface="Arial"/>
                </a:rPr>
                <a:t>NEW </a:t>
              </a:r>
              <a:r>
                <a:rPr sz="800" spc="-20" dirty="0">
                  <a:solidFill>
                    <a:schemeClr val="accent3"/>
                  </a:solidFill>
                  <a:latin typeface="Arial"/>
                  <a:cs typeface="Arial"/>
                </a:rPr>
                <a:t>PATIENTS</a:t>
              </a:r>
              <a:r>
                <a:rPr sz="800" spc="-100" dirty="0">
                  <a:solidFill>
                    <a:schemeClr val="accent3"/>
                  </a:solidFill>
                  <a:latin typeface="Arial"/>
                  <a:cs typeface="Arial"/>
                </a:rPr>
                <a:t> </a:t>
              </a:r>
              <a:r>
                <a:rPr sz="800" spc="-20" dirty="0">
                  <a:solidFill>
                    <a:schemeClr val="accent3"/>
                  </a:solidFill>
                  <a:latin typeface="Arial"/>
                  <a:cs typeface="Arial"/>
                </a:rPr>
                <a:t>ADDED  </a:t>
              </a:r>
              <a:r>
                <a:rPr sz="800" spc="-25" dirty="0">
                  <a:solidFill>
                    <a:schemeClr val="accent3"/>
                  </a:solidFill>
                  <a:latin typeface="Arial"/>
                  <a:cs typeface="Arial"/>
                </a:rPr>
                <a:t>PER </a:t>
              </a:r>
              <a:r>
                <a:rPr sz="800" spc="-30" dirty="0">
                  <a:solidFill>
                    <a:schemeClr val="accent3"/>
                  </a:solidFill>
                  <a:latin typeface="Arial"/>
                  <a:cs typeface="Arial"/>
                </a:rPr>
                <a:t>STUDY</a:t>
              </a:r>
              <a:r>
                <a:rPr sz="800" spc="-45" dirty="0">
                  <a:solidFill>
                    <a:schemeClr val="accent3"/>
                  </a:solidFill>
                  <a:latin typeface="Arial"/>
                  <a:cs typeface="Arial"/>
                </a:rPr>
                <a:t> </a:t>
              </a:r>
              <a:r>
                <a:rPr sz="800" spc="-15" dirty="0">
                  <a:solidFill>
                    <a:schemeClr val="accent3"/>
                  </a:solidFill>
                  <a:latin typeface="Arial"/>
                  <a:cs typeface="Arial"/>
                </a:rPr>
                <a:t>SITE</a:t>
              </a:r>
              <a:endParaRPr sz="800" dirty="0">
                <a:solidFill>
                  <a:schemeClr val="accent3"/>
                </a:solidFill>
                <a:latin typeface="Arial"/>
                <a:cs typeface="Arial"/>
              </a:endParaRPr>
            </a:p>
          </p:txBody>
        </p:sp>
        <p:sp>
          <p:nvSpPr>
            <p:cNvPr id="21" name="object 17">
              <a:extLst>
                <a:ext uri="{FF2B5EF4-FFF2-40B4-BE49-F238E27FC236}">
                  <a16:creationId xmlns:a16="http://schemas.microsoft.com/office/drawing/2014/main" id="{A2AE0BAE-92D5-7E47-B4E9-E8927A706092}"/>
                </a:ext>
              </a:extLst>
            </p:cNvPr>
            <p:cNvSpPr/>
            <p:nvPr/>
          </p:nvSpPr>
          <p:spPr>
            <a:xfrm>
              <a:off x="6002431" y="1165440"/>
              <a:ext cx="440556" cy="67500"/>
            </a:xfrm>
            <a:prstGeom prst="rect">
              <a:avLst/>
            </a:prstGeom>
            <a:blipFill>
              <a:blip r:embed="rId10" cstate="print"/>
              <a:stretch>
                <a:fillRect/>
              </a:stretch>
            </a:blipFill>
          </p:spPr>
          <p:txBody>
            <a:bodyPr wrap="square" lIns="0" tIns="0" rIns="0" bIns="0" rtlCol="0"/>
            <a:lstStyle/>
            <a:p>
              <a:endParaRPr/>
            </a:p>
          </p:txBody>
        </p:sp>
        <p:sp>
          <p:nvSpPr>
            <p:cNvPr id="22" name="object 18">
              <a:extLst>
                <a:ext uri="{FF2B5EF4-FFF2-40B4-BE49-F238E27FC236}">
                  <a16:creationId xmlns:a16="http://schemas.microsoft.com/office/drawing/2014/main" id="{989E8FB2-54A7-7C4F-8E21-2E1AC0371F17}"/>
                </a:ext>
              </a:extLst>
            </p:cNvPr>
            <p:cNvSpPr/>
            <p:nvPr/>
          </p:nvSpPr>
          <p:spPr>
            <a:xfrm>
              <a:off x="6773680" y="1168453"/>
              <a:ext cx="441299" cy="67400"/>
            </a:xfrm>
            <a:prstGeom prst="rect">
              <a:avLst/>
            </a:prstGeom>
            <a:blipFill>
              <a:blip r:embed="rId11" cstate="print"/>
              <a:stretch>
                <a:fillRect/>
              </a:stretch>
            </a:blipFill>
          </p:spPr>
          <p:txBody>
            <a:bodyPr wrap="square" lIns="0" tIns="0" rIns="0" bIns="0" rtlCol="0"/>
            <a:lstStyle/>
            <a:p>
              <a:endParaRPr/>
            </a:p>
          </p:txBody>
        </p:sp>
        <p:sp>
          <p:nvSpPr>
            <p:cNvPr id="23" name="object 19">
              <a:extLst>
                <a:ext uri="{FF2B5EF4-FFF2-40B4-BE49-F238E27FC236}">
                  <a16:creationId xmlns:a16="http://schemas.microsoft.com/office/drawing/2014/main" id="{BBD5976A-06A8-1E47-BB9B-ABEC5437E554}"/>
                </a:ext>
              </a:extLst>
            </p:cNvPr>
            <p:cNvSpPr/>
            <p:nvPr/>
          </p:nvSpPr>
          <p:spPr>
            <a:xfrm>
              <a:off x="6639992" y="1152365"/>
              <a:ext cx="102400" cy="102412"/>
            </a:xfrm>
            <a:prstGeom prst="rect">
              <a:avLst/>
            </a:prstGeom>
            <a:blipFill>
              <a:blip r:embed="rId12" cstate="print"/>
              <a:stretch>
                <a:fillRect/>
              </a:stretch>
            </a:blipFill>
          </p:spPr>
          <p:txBody>
            <a:bodyPr wrap="square" lIns="0" tIns="0" rIns="0" bIns="0" rtlCol="0"/>
            <a:lstStyle/>
            <a:p>
              <a:endParaRPr/>
            </a:p>
          </p:txBody>
        </p:sp>
        <p:sp>
          <p:nvSpPr>
            <p:cNvPr id="24" name="object 20">
              <a:extLst>
                <a:ext uri="{FF2B5EF4-FFF2-40B4-BE49-F238E27FC236}">
                  <a16:creationId xmlns:a16="http://schemas.microsoft.com/office/drawing/2014/main" id="{2DDF33DC-1991-3E4E-9990-6FB607E674E7}"/>
                </a:ext>
              </a:extLst>
            </p:cNvPr>
            <p:cNvSpPr/>
            <p:nvPr/>
          </p:nvSpPr>
          <p:spPr>
            <a:xfrm>
              <a:off x="5868741" y="1152365"/>
              <a:ext cx="102400" cy="102412"/>
            </a:xfrm>
            <a:prstGeom prst="rect">
              <a:avLst/>
            </a:prstGeom>
            <a:blipFill>
              <a:blip r:embed="rId13" cstate="print"/>
              <a:stretch>
                <a:fillRect/>
              </a:stretch>
            </a:blipFill>
          </p:spPr>
          <p:txBody>
            <a:bodyPr wrap="square" lIns="0" tIns="0" rIns="0" bIns="0" rtlCol="0"/>
            <a:lstStyle/>
            <a:p>
              <a:endParaRPr/>
            </a:p>
          </p:txBody>
        </p:sp>
      </p:grpSp>
      <p:sp>
        <p:nvSpPr>
          <p:cNvPr id="4" name="Rectangle 3"/>
          <p:cNvSpPr/>
          <p:nvPr/>
        </p:nvSpPr>
        <p:spPr>
          <a:xfrm>
            <a:off x="347580" y="6409035"/>
            <a:ext cx="7640720" cy="276999"/>
          </a:xfrm>
          <a:prstGeom prst="rect">
            <a:avLst/>
          </a:prstGeom>
        </p:spPr>
        <p:txBody>
          <a:bodyPr wrap="square">
            <a:spAutoFit/>
          </a:bodyPr>
          <a:lstStyle/>
          <a:p>
            <a:r>
              <a:rPr lang="en-US" sz="1200" dirty="0">
                <a:solidFill>
                  <a:srgbClr val="58595B"/>
                </a:solidFill>
                <a:hlinkClick r:id="rId3"/>
              </a:rPr>
              <a:t>https://www.medidata.com/wp-content/uploads/2020/03/COVID19-Clinical-Trials_20200324-1.pdf</a:t>
            </a:r>
            <a:endParaRPr lang="en-US" sz="1200" dirty="0">
              <a:solidFill>
                <a:srgbClr val="58595B"/>
              </a:solidFill>
            </a:endParaRPr>
          </a:p>
        </p:txBody>
      </p:sp>
    </p:spTree>
    <p:extLst>
      <p:ext uri="{BB962C8B-B14F-4D97-AF65-F5344CB8AC3E}">
        <p14:creationId xmlns:p14="http://schemas.microsoft.com/office/powerpoint/2010/main" val="3732700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6B44C-76FE-874E-BE4E-1D5782FC0B4B}"/>
              </a:ext>
            </a:extLst>
          </p:cNvPr>
          <p:cNvSpPr>
            <a:spLocks noGrp="1"/>
          </p:cNvSpPr>
          <p:nvPr>
            <p:ph type="title"/>
          </p:nvPr>
        </p:nvSpPr>
        <p:spPr>
          <a:xfrm>
            <a:off x="347579" y="433209"/>
            <a:ext cx="8462210" cy="770467"/>
          </a:xfrm>
        </p:spPr>
        <p:txBody>
          <a:bodyPr anchor="t"/>
          <a:lstStyle/>
          <a:p>
            <a:r>
              <a:rPr lang="en-US" dirty="0"/>
              <a:t>Clinical Trials During Pandemic</a:t>
            </a:r>
          </a:p>
        </p:txBody>
      </p:sp>
      <p:grpSp>
        <p:nvGrpSpPr>
          <p:cNvPr id="8" name="Group 7" descr="Video image of the a press conference: Coronavirus Pandemic Delays Testing of New Drugs" title="The Wall Street Journal"/>
          <p:cNvGrpSpPr/>
          <p:nvPr/>
        </p:nvGrpSpPr>
        <p:grpSpPr>
          <a:xfrm>
            <a:off x="83749" y="1035416"/>
            <a:ext cx="4181162" cy="3650883"/>
            <a:chOff x="123888" y="1829929"/>
            <a:chExt cx="4877373" cy="4258798"/>
          </a:xfrm>
        </p:grpSpPr>
        <p:pic>
          <p:nvPicPr>
            <p:cNvPr id="6" name="Picture 5" descr="Screen Shot 2020-03-30 at 3.15.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79" y="2090365"/>
              <a:ext cx="4653682" cy="803118"/>
            </a:xfrm>
            <a:prstGeom prst="rect">
              <a:avLst/>
            </a:prstGeom>
          </p:spPr>
        </p:pic>
        <p:pic>
          <p:nvPicPr>
            <p:cNvPr id="7" name="Picture 6" descr="Screen Shot 2020-03-30 at 3.16.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79" y="2847772"/>
              <a:ext cx="4653679" cy="3240955"/>
            </a:xfrm>
            <a:prstGeom prst="rect">
              <a:avLst/>
            </a:prstGeom>
          </p:spPr>
        </p:pic>
        <p:pic>
          <p:nvPicPr>
            <p:cNvPr id="5" name="Picture 4" descr="Screen Shot 2020-03-30 at 3.15.3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88" y="1829929"/>
              <a:ext cx="4005820" cy="425618"/>
            </a:xfrm>
            <a:prstGeom prst="rect">
              <a:avLst/>
            </a:prstGeom>
          </p:spPr>
        </p:pic>
      </p:grpSp>
      <p:grpSp>
        <p:nvGrpSpPr>
          <p:cNvPr id="11" name="Group 10" descr="As COVID-19 spreads, disruptions to clinical trial and drug development Accelerate " title="STAT"/>
          <p:cNvGrpSpPr/>
          <p:nvPr/>
        </p:nvGrpSpPr>
        <p:grpSpPr>
          <a:xfrm>
            <a:off x="4618786" y="1009228"/>
            <a:ext cx="3684350" cy="3397668"/>
            <a:chOff x="5459649" y="2152650"/>
            <a:chExt cx="3684350" cy="3397668"/>
          </a:xfrm>
        </p:grpSpPr>
        <p:pic>
          <p:nvPicPr>
            <p:cNvPr id="10" name="Picture 9" descr="Screen Shot 2020-03-30 at 3.19.1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9649" y="2260600"/>
              <a:ext cx="3671651" cy="3289718"/>
            </a:xfrm>
            <a:prstGeom prst="rect">
              <a:avLst/>
            </a:prstGeom>
          </p:spPr>
        </p:pic>
        <p:pic>
          <p:nvPicPr>
            <p:cNvPr id="9" name="Picture 8" descr="Screen Shot 2020-03-30 at 3.18.5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2348" y="2152650"/>
              <a:ext cx="3671651" cy="273050"/>
            </a:xfrm>
            <a:prstGeom prst="rect">
              <a:avLst/>
            </a:prstGeom>
          </p:spPr>
        </p:pic>
      </p:grpSp>
      <p:grpSp>
        <p:nvGrpSpPr>
          <p:cNvPr id="14" name="Group 13" descr="Cancer patients forced to delay treatment over coronavirus concerns" title="NEWS"/>
          <p:cNvGrpSpPr>
            <a:grpSpLocks noChangeAspect="1"/>
          </p:cNvGrpSpPr>
          <p:nvPr/>
        </p:nvGrpSpPr>
        <p:grpSpPr>
          <a:xfrm>
            <a:off x="1233545" y="4699000"/>
            <a:ext cx="2955557" cy="1487852"/>
            <a:chOff x="2292350" y="4368800"/>
            <a:chExt cx="4521200" cy="2242807"/>
          </a:xfrm>
        </p:grpSpPr>
        <p:pic>
          <p:nvPicPr>
            <p:cNvPr id="12" name="Picture 11" descr="Screen Shot 2020-03-30 at 3.21.4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2350" y="4368800"/>
              <a:ext cx="4521200" cy="889000"/>
            </a:xfrm>
            <a:prstGeom prst="rect">
              <a:avLst/>
            </a:prstGeom>
          </p:spPr>
        </p:pic>
        <p:pic>
          <p:nvPicPr>
            <p:cNvPr id="13" name="Picture 12" descr="Screen Shot 2020-03-30 at 3.21.33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2350" y="5041900"/>
              <a:ext cx="4521200" cy="1569707"/>
            </a:xfrm>
            <a:prstGeom prst="rect">
              <a:avLst/>
            </a:prstGeom>
          </p:spPr>
        </p:pic>
      </p:grpSp>
      <p:grpSp>
        <p:nvGrpSpPr>
          <p:cNvPr id="19" name="Group 18" descr="This is Us: Will the Clinical Trial Work? Why it May not Help Rebecca" title="TVInsider"/>
          <p:cNvGrpSpPr/>
          <p:nvPr/>
        </p:nvGrpSpPr>
        <p:grpSpPr>
          <a:xfrm>
            <a:off x="6699810" y="3848100"/>
            <a:ext cx="2109979" cy="2313352"/>
            <a:chOff x="4631485" y="2149826"/>
            <a:chExt cx="3658952" cy="4011626"/>
          </a:xfrm>
        </p:grpSpPr>
        <p:pic>
          <p:nvPicPr>
            <p:cNvPr id="16" name="Picture 15" descr="Screen Shot 2020-03-30 at 3.24.03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1485" y="2888331"/>
              <a:ext cx="3658952" cy="3273121"/>
            </a:xfrm>
            <a:prstGeom prst="rect">
              <a:avLst/>
            </a:prstGeom>
          </p:spPr>
        </p:pic>
        <p:pic>
          <p:nvPicPr>
            <p:cNvPr id="18" name="Picture 17" descr="Screen Shot 2020-03-30 at 3.24.18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31485" y="2149826"/>
              <a:ext cx="3658952" cy="745774"/>
            </a:xfrm>
            <a:prstGeom prst="rect">
              <a:avLst/>
            </a:prstGeom>
          </p:spPr>
        </p:pic>
      </p:grpSp>
    </p:spTree>
    <p:extLst>
      <p:ext uri="{BB962C8B-B14F-4D97-AF65-F5344CB8AC3E}">
        <p14:creationId xmlns:p14="http://schemas.microsoft.com/office/powerpoint/2010/main" val="1224841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TTI 1">
      <a:dk1>
        <a:srgbClr val="006879"/>
      </a:dk1>
      <a:lt1>
        <a:sysClr val="window" lastClr="FFFFFF"/>
      </a:lt1>
      <a:dk2>
        <a:srgbClr val="006879"/>
      </a:dk2>
      <a:lt2>
        <a:srgbClr val="FFFFFF"/>
      </a:lt2>
      <a:accent1>
        <a:srgbClr val="00B7D5"/>
      </a:accent1>
      <a:accent2>
        <a:srgbClr val="008BA2"/>
      </a:accent2>
      <a:accent3>
        <a:srgbClr val="58595B"/>
      </a:accent3>
      <a:accent4>
        <a:srgbClr val="EE4036"/>
      </a:accent4>
      <a:accent5>
        <a:srgbClr val="B9131A"/>
      </a:accent5>
      <a:accent6>
        <a:srgbClr val="670001"/>
      </a:accent6>
      <a:hlink>
        <a:srgbClr val="008BA2"/>
      </a:hlink>
      <a:folHlink>
        <a:srgbClr val="008B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TTI 1">
      <a:dk1>
        <a:srgbClr val="006879"/>
      </a:dk1>
      <a:lt1>
        <a:sysClr val="window" lastClr="FFFFFF"/>
      </a:lt1>
      <a:dk2>
        <a:srgbClr val="006879"/>
      </a:dk2>
      <a:lt2>
        <a:srgbClr val="FFFFFF"/>
      </a:lt2>
      <a:accent1>
        <a:srgbClr val="00B7D5"/>
      </a:accent1>
      <a:accent2>
        <a:srgbClr val="008BA2"/>
      </a:accent2>
      <a:accent3>
        <a:srgbClr val="58595B"/>
      </a:accent3>
      <a:accent4>
        <a:srgbClr val="EE4036"/>
      </a:accent4>
      <a:accent5>
        <a:srgbClr val="B9131A"/>
      </a:accent5>
      <a:accent6>
        <a:srgbClr val="670001"/>
      </a:accent6>
      <a:hlink>
        <a:srgbClr val="008BA2"/>
      </a:hlink>
      <a:folHlink>
        <a:srgbClr val="008B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22245</TotalTime>
  <Words>2963</Words>
  <Application>Microsoft Office PowerPoint</Application>
  <PresentationFormat>On-screen Show (4:3)</PresentationFormat>
  <Paragraphs>395</Paragraphs>
  <Slides>43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Verdana</vt:lpstr>
      <vt:lpstr>Wingdings</vt:lpstr>
      <vt:lpstr>Office Theme</vt:lpstr>
      <vt:lpstr>1_Office Theme</vt:lpstr>
      <vt:lpstr>Welcome</vt:lpstr>
      <vt:lpstr>Conduct of Clinical Trials during the COVID-19 Pandemic</vt:lpstr>
      <vt:lpstr>Welcome</vt:lpstr>
      <vt:lpstr>Public-Private Partnership Co-founded by Duke University &amp; FDA </vt:lpstr>
      <vt:lpstr>CTTI COVID-19 Activities</vt:lpstr>
      <vt:lpstr>Ongoing Clinical Trials</vt:lpstr>
      <vt:lpstr>Safety is Primary Consideration</vt:lpstr>
      <vt:lpstr>Medidata: Global Impact COVID-19 on Clinical Trials</vt:lpstr>
      <vt:lpstr>Clinical Trials During Pandemic</vt:lpstr>
      <vt:lpstr>  Emerging Questions / Confusion about Clinical Trials*</vt:lpstr>
      <vt:lpstr>CTTI Request for Experiences &amp; Insights,  in Context of the New Guidance</vt:lpstr>
      <vt:lpstr>Guidance Documents</vt:lpstr>
      <vt:lpstr>FDA Guidance Topics EMA and MHRA Guidance cover similar topics </vt:lpstr>
      <vt:lpstr>CTTI Request for Experiences</vt:lpstr>
      <vt:lpstr>What best represents your role in the clinical trial ecosystem? (n=53)</vt:lpstr>
      <vt:lpstr>Do you have an experience related to any element of the new FDA guidance? </vt:lpstr>
      <vt:lpstr>Best Practices</vt:lpstr>
      <vt:lpstr>1. Keep Participants Informed</vt:lpstr>
      <vt:lpstr>2. Perform Ongoing Risk Assessment</vt:lpstr>
      <vt:lpstr>3. Pause New Study Starts &amp; Enrollment</vt:lpstr>
      <vt:lpstr>Example: Risk Assessment Applied</vt:lpstr>
      <vt:lpstr>4. Pivot to Remote Study Visits</vt:lpstr>
      <vt:lpstr>5. Switch to Remote Monitoring</vt:lpstr>
      <vt:lpstr>6. Document with COVID-19 Tag</vt:lpstr>
      <vt:lpstr>Flexibility on Study-by-Study Basis Healy Center for ALS Research Mass General Hospital </vt:lpstr>
      <vt:lpstr>Academic Medical Center Practices</vt:lpstr>
      <vt:lpstr>Cleveland Clinic Approach to Trials During COVID-19</vt:lpstr>
      <vt:lpstr>Cleveland Clinic Approach to Trials During COVID-19</vt:lpstr>
      <vt:lpstr>IRB Practices</vt:lpstr>
      <vt:lpstr>IRB Perspective: Supporting Research </vt:lpstr>
      <vt:lpstr>IRB Perspective: Supporting Research </vt:lpstr>
      <vt:lpstr>When is IRB Review Required? </vt:lpstr>
      <vt:lpstr>Considerations for Informed Consent </vt:lpstr>
      <vt:lpstr>Bottom Line = Documentation </vt:lpstr>
      <vt:lpstr>Patient Perspectives</vt:lpstr>
      <vt:lpstr>Patient Perspective: Safety of trial participants, study staff is most important </vt:lpstr>
      <vt:lpstr>Patient Perspective: Safety of trial participants, study staff is most important</vt:lpstr>
      <vt:lpstr>Patient Communication Essential</vt:lpstr>
      <vt:lpstr>Summary &amp; Next Steps</vt:lpstr>
      <vt:lpstr>Best Practices</vt:lpstr>
      <vt:lpstr>Next Steps</vt:lpstr>
      <vt:lpstr>Additional Resources:</vt:lpstr>
      <vt:lpstr>PowerPoint Presentation</vt:lpstr>
    </vt:vector>
  </TitlesOfParts>
  <Company>CTTI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trialsduringcovid-19webinar_final_-_pt_508c</dc:title>
  <dc:subject>Conduct of Clinical Trials during the COVID-19 Pandemic</dc:subject>
  <dc:creator>CTTI</dc:creator>
  <cp:keywords>Webinar</cp:keywords>
  <cp:lastModifiedBy>Kristi Geercken</cp:lastModifiedBy>
  <cp:revision>305</cp:revision>
  <dcterms:created xsi:type="dcterms:W3CDTF">2012-08-24T12:48:42Z</dcterms:created>
  <dcterms:modified xsi:type="dcterms:W3CDTF">2021-08-09T17:27:47Z</dcterms:modified>
</cp:coreProperties>
</file>