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87" r:id="rId2"/>
    <p:sldId id="284" r:id="rId3"/>
    <p:sldId id="280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61"/>
    <a:srgbClr val="00AEEF"/>
    <a:srgbClr val="71C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1"/>
    <p:restoredTop sz="95498" autoAdjust="0"/>
  </p:normalViewPr>
  <p:slideViewPr>
    <p:cSldViewPr snapToGrid="0" snapToObjects="1">
      <p:cViewPr varScale="1">
        <p:scale>
          <a:sx n="69" d="100"/>
          <a:sy n="69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ti-clinicaltrials.org/projects/quality-design" TargetMode="External"/><Relationship Id="rId2" Type="http://schemas.openxmlformats.org/officeDocument/2006/relationships/hyperlink" Target="https://www.ctti-clinicaltrials.org/projects/real-world-data" TargetMode="External"/><Relationship Id="rId1" Type="http://schemas.openxmlformats.org/officeDocument/2006/relationships/hyperlink" Target="https://www.ctti-clinicaltrials.org/projects/recruitment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AF5B7-F01B-439F-88CB-DE76C577A288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4A829C-780E-4483-9AD9-4C4EB5D8CE12}">
      <dgm:prSet phldrT="[Text]"/>
      <dgm:spPr/>
      <dgm:t>
        <a:bodyPr/>
        <a:lstStyle/>
        <a:p>
          <a:r>
            <a:rPr lang="en-US" dirty="0"/>
            <a:t>Early Stages</a:t>
          </a:r>
        </a:p>
      </dgm:t>
    </dgm:pt>
    <dgm:pt modelId="{38732E6E-9BEF-4FAA-A587-AAEBCE6BA8CC}" type="parTrans" cxnId="{E51DDB99-C34C-43BA-846F-5E3C3A7842C7}">
      <dgm:prSet/>
      <dgm:spPr/>
      <dgm:t>
        <a:bodyPr/>
        <a:lstStyle/>
        <a:p>
          <a:endParaRPr lang="en-US"/>
        </a:p>
      </dgm:t>
    </dgm:pt>
    <dgm:pt modelId="{A23CE172-1C0C-4FD2-8C7B-5FA431A5BE93}" type="sibTrans" cxnId="{E51DDB99-C34C-43BA-846F-5E3C3A7842C7}">
      <dgm:prSet/>
      <dgm:spPr/>
      <dgm:t>
        <a:bodyPr/>
        <a:lstStyle/>
        <a:p>
          <a:endParaRPr lang="en-US"/>
        </a:p>
      </dgm:t>
    </dgm:pt>
    <dgm:pt modelId="{595BBC7E-0DA8-42DD-AFAB-F9A647469F2B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Pilot with early phase / feasibility trials</a:t>
          </a:r>
        </a:p>
      </dgm:t>
    </dgm:pt>
    <dgm:pt modelId="{548A619B-70A0-41F8-9C6C-94739A4438FE}" type="parTrans" cxnId="{614C1536-362C-4985-8470-38A47D0E71E2}">
      <dgm:prSet/>
      <dgm:spPr/>
      <dgm:t>
        <a:bodyPr/>
        <a:lstStyle/>
        <a:p>
          <a:endParaRPr lang="en-US"/>
        </a:p>
      </dgm:t>
    </dgm:pt>
    <dgm:pt modelId="{F89CB1D1-C122-4CC6-9AD3-A3154819880D}" type="sibTrans" cxnId="{614C1536-362C-4985-8470-38A47D0E71E2}">
      <dgm:prSet/>
      <dgm:spPr/>
      <dgm:t>
        <a:bodyPr/>
        <a:lstStyle/>
        <a:p>
          <a:endParaRPr lang="en-US"/>
        </a:p>
      </dgm:t>
    </dgm:pt>
    <dgm:pt modelId="{85843D05-ADDF-4A93-A8C9-5825476EE155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Engage study teams as early as possible</a:t>
          </a:r>
        </a:p>
      </dgm:t>
    </dgm:pt>
    <dgm:pt modelId="{E20ADCBB-AC5D-4C8D-B421-135EE9293166}" type="parTrans" cxnId="{E501ADC0-3070-403A-B723-F883AD26456E}">
      <dgm:prSet/>
      <dgm:spPr/>
      <dgm:t>
        <a:bodyPr/>
        <a:lstStyle/>
        <a:p>
          <a:endParaRPr lang="en-US"/>
        </a:p>
      </dgm:t>
    </dgm:pt>
    <dgm:pt modelId="{CB7A6789-6FDF-4561-891E-C5D3B553DC16}" type="sibTrans" cxnId="{E501ADC0-3070-403A-B723-F883AD26456E}">
      <dgm:prSet/>
      <dgm:spPr/>
      <dgm:t>
        <a:bodyPr/>
        <a:lstStyle/>
        <a:p>
          <a:endParaRPr lang="en-US"/>
        </a:p>
      </dgm:t>
    </dgm:pt>
    <dgm:pt modelId="{046A9ED0-CA35-4FC6-9779-78FCB7C571FE}">
      <dgm:prSet phldrT="[Text]"/>
      <dgm:spPr/>
      <dgm:t>
        <a:bodyPr/>
        <a:lstStyle/>
        <a:p>
          <a:r>
            <a:rPr lang="en-US" dirty="0"/>
            <a:t>Standard Process</a:t>
          </a:r>
        </a:p>
      </dgm:t>
    </dgm:pt>
    <dgm:pt modelId="{DC2A5D4A-3B34-4F7E-9624-3EB1F38913EB}" type="parTrans" cxnId="{88192ABF-8CAD-4EDA-91EF-16D4C19FB665}">
      <dgm:prSet/>
      <dgm:spPr/>
      <dgm:t>
        <a:bodyPr/>
        <a:lstStyle/>
        <a:p>
          <a:endParaRPr lang="en-US"/>
        </a:p>
      </dgm:t>
    </dgm:pt>
    <dgm:pt modelId="{CF255C43-1A07-4846-BA73-F2F0C1DF2495}" type="sibTrans" cxnId="{88192ABF-8CAD-4EDA-91EF-16D4C19FB665}">
      <dgm:prSet/>
      <dgm:spPr/>
      <dgm:t>
        <a:bodyPr/>
        <a:lstStyle/>
        <a:p>
          <a:endParaRPr lang="en-US"/>
        </a:p>
      </dgm:t>
    </dgm:pt>
    <dgm:pt modelId="{3A84436D-B130-4B50-A5B6-FAAF5AE349B9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Identify and maintain data sources </a:t>
          </a:r>
          <a:br>
            <a:rPr lang="en-US" dirty="0">
              <a:solidFill>
                <a:schemeClr val="accent3"/>
              </a:solidFill>
            </a:rPr>
          </a:br>
          <a:r>
            <a:rPr lang="en-US" dirty="0">
              <a:solidFill>
                <a:schemeClr val="accent3"/>
              </a:solidFill>
            </a:rPr>
            <a:t>(consider budgets, priorities, &amp; responsibilities)</a:t>
          </a:r>
        </a:p>
      </dgm:t>
    </dgm:pt>
    <dgm:pt modelId="{207F2530-0FA3-4C3C-821C-0E9261D66C09}" type="parTrans" cxnId="{8E2EBD8A-5021-4D8D-800C-3283182408E6}">
      <dgm:prSet/>
      <dgm:spPr/>
      <dgm:t>
        <a:bodyPr/>
        <a:lstStyle/>
        <a:p>
          <a:endParaRPr lang="en-US"/>
        </a:p>
      </dgm:t>
    </dgm:pt>
    <dgm:pt modelId="{4AB7E4A9-B03A-4388-B29E-9B1D525DA823}" type="sibTrans" cxnId="{8E2EBD8A-5021-4D8D-800C-3283182408E6}">
      <dgm:prSet/>
      <dgm:spPr/>
      <dgm:t>
        <a:bodyPr/>
        <a:lstStyle/>
        <a:p>
          <a:endParaRPr lang="en-US"/>
        </a:p>
      </dgm:t>
    </dgm:pt>
    <dgm:pt modelId="{2189D15F-FBF5-49F4-B010-4ED953B3A52C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Support cross-functional teams</a:t>
          </a:r>
        </a:p>
      </dgm:t>
    </dgm:pt>
    <dgm:pt modelId="{9F3132BE-D0E0-470D-938D-E53D93247E6A}" type="parTrans" cxnId="{4F6E27C6-53FA-48DF-AB1A-962DF6A49DA0}">
      <dgm:prSet/>
      <dgm:spPr/>
      <dgm:t>
        <a:bodyPr/>
        <a:lstStyle/>
        <a:p>
          <a:endParaRPr lang="en-US"/>
        </a:p>
      </dgm:t>
    </dgm:pt>
    <dgm:pt modelId="{F3B5683F-58FF-468D-9933-E54A1A2CB681}" type="sibTrans" cxnId="{4F6E27C6-53FA-48DF-AB1A-962DF6A49DA0}">
      <dgm:prSet/>
      <dgm:spPr/>
      <dgm:t>
        <a:bodyPr/>
        <a:lstStyle/>
        <a:p>
          <a:endParaRPr lang="en-US"/>
        </a:p>
      </dgm:t>
    </dgm:pt>
    <dgm:pt modelId="{F6C3C27A-A74E-4A93-AD0F-2EF957674D59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Leadership understanding &amp; support</a:t>
          </a:r>
        </a:p>
      </dgm:t>
    </dgm:pt>
    <dgm:pt modelId="{205F3CC4-F157-4A42-A02C-95DEB9BB5E01}" type="parTrans" cxnId="{C5E9738C-7BAD-4F61-9762-BC5E8632E154}">
      <dgm:prSet/>
      <dgm:spPr/>
      <dgm:t>
        <a:bodyPr/>
        <a:lstStyle/>
        <a:p>
          <a:endParaRPr lang="en-US"/>
        </a:p>
      </dgm:t>
    </dgm:pt>
    <dgm:pt modelId="{F8B06EFE-3F87-4C2B-8ADA-CA6006269069}" type="sibTrans" cxnId="{C5E9738C-7BAD-4F61-9762-BC5E8632E154}">
      <dgm:prSet/>
      <dgm:spPr/>
      <dgm:t>
        <a:bodyPr/>
        <a:lstStyle/>
        <a:p>
          <a:endParaRPr lang="en-US"/>
        </a:p>
      </dgm:t>
    </dgm:pt>
    <dgm:pt modelId="{BFD2B86B-7464-4900-A258-A6CC3F0F3F9E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Demonstrate value (e.g., case studies)</a:t>
          </a:r>
        </a:p>
      </dgm:t>
    </dgm:pt>
    <dgm:pt modelId="{5D8C3E69-BB16-4396-B508-59E8F2605621}" type="parTrans" cxnId="{ECCDD16C-8E01-4EE0-BE40-A61D01E1C12A}">
      <dgm:prSet/>
      <dgm:spPr/>
      <dgm:t>
        <a:bodyPr/>
        <a:lstStyle/>
        <a:p>
          <a:endParaRPr lang="en-US"/>
        </a:p>
      </dgm:t>
    </dgm:pt>
    <dgm:pt modelId="{FB886D5D-495D-4995-A22D-25A65FB1D023}" type="sibTrans" cxnId="{ECCDD16C-8E01-4EE0-BE40-A61D01E1C12A}">
      <dgm:prSet/>
      <dgm:spPr/>
      <dgm:t>
        <a:bodyPr/>
        <a:lstStyle/>
        <a:p>
          <a:endParaRPr lang="en-US"/>
        </a:p>
      </dgm:t>
    </dgm:pt>
    <dgm:pt modelId="{BBA1C801-3741-499A-AFB1-D50D5A3F9B8C}" type="pres">
      <dgm:prSet presAssocID="{3FEAF5B7-F01B-439F-88CB-DE76C577A2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379E1F-78E2-4721-B059-189AE477038F}" type="pres">
      <dgm:prSet presAssocID="{F94A829C-780E-4483-9AD9-4C4EB5D8CE12}" presName="composite" presStyleCnt="0"/>
      <dgm:spPr/>
    </dgm:pt>
    <dgm:pt modelId="{CD9697FB-32FC-403D-8C3D-E334E3050C69}" type="pres">
      <dgm:prSet presAssocID="{F94A829C-780E-4483-9AD9-4C4EB5D8CE1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797DC-6671-4A4E-A86D-AC2A671A92FD}" type="pres">
      <dgm:prSet presAssocID="{F94A829C-780E-4483-9AD9-4C4EB5D8CE1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15F67-0647-47C0-8472-D4AEB3CE752C}" type="pres">
      <dgm:prSet presAssocID="{A23CE172-1C0C-4FD2-8C7B-5FA431A5BE93}" presName="sp" presStyleCnt="0"/>
      <dgm:spPr/>
    </dgm:pt>
    <dgm:pt modelId="{0DF0140B-336F-497E-939A-FA649ED53C77}" type="pres">
      <dgm:prSet presAssocID="{046A9ED0-CA35-4FC6-9779-78FCB7C571FE}" presName="composite" presStyleCnt="0"/>
      <dgm:spPr/>
    </dgm:pt>
    <dgm:pt modelId="{CEAD3BD1-2D36-4E94-AA31-7BAB93F3459C}" type="pres">
      <dgm:prSet presAssocID="{046A9ED0-CA35-4FC6-9779-78FCB7C571F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8288E-3668-4A64-91DF-53EA5DC90659}" type="pres">
      <dgm:prSet presAssocID="{046A9ED0-CA35-4FC6-9779-78FCB7C571F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ED03A2-D162-468F-BADE-FD9505B60754}" type="presOf" srcId="{F6C3C27A-A74E-4A93-AD0F-2EF957674D59}" destId="{4658288E-3668-4A64-91DF-53EA5DC90659}" srcOrd="0" destOrd="0" presId="urn:microsoft.com/office/officeart/2005/8/layout/chevron2"/>
    <dgm:cxn modelId="{5195B39B-D0DC-43FB-B766-B3C1731ED606}" type="presOf" srcId="{3A84436D-B130-4B50-A5B6-FAAF5AE349B9}" destId="{4658288E-3668-4A64-91DF-53EA5DC90659}" srcOrd="0" destOrd="1" presId="urn:microsoft.com/office/officeart/2005/8/layout/chevron2"/>
    <dgm:cxn modelId="{E1205E40-8A51-4A76-BF92-55B78BA5DCAA}" type="presOf" srcId="{2189D15F-FBF5-49F4-B010-4ED953B3A52C}" destId="{4658288E-3668-4A64-91DF-53EA5DC90659}" srcOrd="0" destOrd="2" presId="urn:microsoft.com/office/officeart/2005/8/layout/chevron2"/>
    <dgm:cxn modelId="{8E2EBD8A-5021-4D8D-800C-3283182408E6}" srcId="{046A9ED0-CA35-4FC6-9779-78FCB7C571FE}" destId="{3A84436D-B130-4B50-A5B6-FAAF5AE349B9}" srcOrd="1" destOrd="0" parTransId="{207F2530-0FA3-4C3C-821C-0E9261D66C09}" sibTransId="{4AB7E4A9-B03A-4388-B29E-9B1D525DA823}"/>
    <dgm:cxn modelId="{614C1536-362C-4985-8470-38A47D0E71E2}" srcId="{F94A829C-780E-4483-9AD9-4C4EB5D8CE12}" destId="{595BBC7E-0DA8-42DD-AFAB-F9A647469F2B}" srcOrd="2" destOrd="0" parTransId="{548A619B-70A0-41F8-9C6C-94739A4438FE}" sibTransId="{F89CB1D1-C122-4CC6-9AD3-A3154819880D}"/>
    <dgm:cxn modelId="{4F6E27C6-53FA-48DF-AB1A-962DF6A49DA0}" srcId="{046A9ED0-CA35-4FC6-9779-78FCB7C571FE}" destId="{2189D15F-FBF5-49F4-B010-4ED953B3A52C}" srcOrd="2" destOrd="0" parTransId="{9F3132BE-D0E0-470D-938D-E53D93247E6A}" sibTransId="{F3B5683F-58FF-468D-9933-E54A1A2CB681}"/>
    <dgm:cxn modelId="{E51DDB99-C34C-43BA-846F-5E3C3A7842C7}" srcId="{3FEAF5B7-F01B-439F-88CB-DE76C577A288}" destId="{F94A829C-780E-4483-9AD9-4C4EB5D8CE12}" srcOrd="0" destOrd="0" parTransId="{38732E6E-9BEF-4FAA-A587-AAEBCE6BA8CC}" sibTransId="{A23CE172-1C0C-4FD2-8C7B-5FA431A5BE93}"/>
    <dgm:cxn modelId="{CF400232-4D82-4686-A089-2C6F0B5E9D2F}" type="presOf" srcId="{BFD2B86B-7464-4900-A258-A6CC3F0F3F9E}" destId="{D83797DC-6671-4A4E-A86D-AC2A671A92FD}" srcOrd="0" destOrd="1" presId="urn:microsoft.com/office/officeart/2005/8/layout/chevron2"/>
    <dgm:cxn modelId="{88192ABF-8CAD-4EDA-91EF-16D4C19FB665}" srcId="{3FEAF5B7-F01B-439F-88CB-DE76C577A288}" destId="{046A9ED0-CA35-4FC6-9779-78FCB7C571FE}" srcOrd="1" destOrd="0" parTransId="{DC2A5D4A-3B34-4F7E-9624-3EB1F38913EB}" sibTransId="{CF255C43-1A07-4846-BA73-F2F0C1DF2495}"/>
    <dgm:cxn modelId="{2A384134-6BB5-45FC-8C89-9F7622DFD7F4}" type="presOf" srcId="{3FEAF5B7-F01B-439F-88CB-DE76C577A288}" destId="{BBA1C801-3741-499A-AFB1-D50D5A3F9B8C}" srcOrd="0" destOrd="0" presId="urn:microsoft.com/office/officeart/2005/8/layout/chevron2"/>
    <dgm:cxn modelId="{7F5810AB-50D2-4267-889E-480258F906A1}" type="presOf" srcId="{046A9ED0-CA35-4FC6-9779-78FCB7C571FE}" destId="{CEAD3BD1-2D36-4E94-AA31-7BAB93F3459C}" srcOrd="0" destOrd="0" presId="urn:microsoft.com/office/officeart/2005/8/layout/chevron2"/>
    <dgm:cxn modelId="{5F56785C-F411-42B8-BE15-A950678D1A03}" type="presOf" srcId="{85843D05-ADDF-4A93-A8C9-5825476EE155}" destId="{D83797DC-6671-4A4E-A86D-AC2A671A92FD}" srcOrd="0" destOrd="0" presId="urn:microsoft.com/office/officeart/2005/8/layout/chevron2"/>
    <dgm:cxn modelId="{E501ADC0-3070-403A-B723-F883AD26456E}" srcId="{F94A829C-780E-4483-9AD9-4C4EB5D8CE12}" destId="{85843D05-ADDF-4A93-A8C9-5825476EE155}" srcOrd="0" destOrd="0" parTransId="{E20ADCBB-AC5D-4C8D-B421-135EE9293166}" sibTransId="{CB7A6789-6FDF-4561-891E-C5D3B553DC16}"/>
    <dgm:cxn modelId="{BD50411D-2E09-4D1F-9141-A77D2AF7B3F5}" type="presOf" srcId="{F94A829C-780E-4483-9AD9-4C4EB5D8CE12}" destId="{CD9697FB-32FC-403D-8C3D-E334E3050C69}" srcOrd="0" destOrd="0" presId="urn:microsoft.com/office/officeart/2005/8/layout/chevron2"/>
    <dgm:cxn modelId="{C5E9738C-7BAD-4F61-9762-BC5E8632E154}" srcId="{046A9ED0-CA35-4FC6-9779-78FCB7C571FE}" destId="{F6C3C27A-A74E-4A93-AD0F-2EF957674D59}" srcOrd="0" destOrd="0" parTransId="{205F3CC4-F157-4A42-A02C-95DEB9BB5E01}" sibTransId="{F8B06EFE-3F87-4C2B-8ADA-CA6006269069}"/>
    <dgm:cxn modelId="{ECCDD16C-8E01-4EE0-BE40-A61D01E1C12A}" srcId="{F94A829C-780E-4483-9AD9-4C4EB5D8CE12}" destId="{BFD2B86B-7464-4900-A258-A6CC3F0F3F9E}" srcOrd="1" destOrd="0" parTransId="{5D8C3E69-BB16-4396-B508-59E8F2605621}" sibTransId="{FB886D5D-495D-4995-A22D-25A65FB1D023}"/>
    <dgm:cxn modelId="{68DD6513-5D30-4B86-B80E-5505042834C4}" type="presOf" srcId="{595BBC7E-0DA8-42DD-AFAB-F9A647469F2B}" destId="{D83797DC-6671-4A4E-A86D-AC2A671A92FD}" srcOrd="0" destOrd="2" presId="urn:microsoft.com/office/officeart/2005/8/layout/chevron2"/>
    <dgm:cxn modelId="{3A0DA2E6-25F8-4739-9BA5-79C25627D757}" type="presParOf" srcId="{BBA1C801-3741-499A-AFB1-D50D5A3F9B8C}" destId="{BE379E1F-78E2-4721-B059-189AE477038F}" srcOrd="0" destOrd="0" presId="urn:microsoft.com/office/officeart/2005/8/layout/chevron2"/>
    <dgm:cxn modelId="{F9807667-E8FC-4E8D-8F42-D7D404D37F3A}" type="presParOf" srcId="{BE379E1F-78E2-4721-B059-189AE477038F}" destId="{CD9697FB-32FC-403D-8C3D-E334E3050C69}" srcOrd="0" destOrd="0" presId="urn:microsoft.com/office/officeart/2005/8/layout/chevron2"/>
    <dgm:cxn modelId="{710E16A4-349E-4BDE-B2E3-AD16499542E7}" type="presParOf" srcId="{BE379E1F-78E2-4721-B059-189AE477038F}" destId="{D83797DC-6671-4A4E-A86D-AC2A671A92FD}" srcOrd="1" destOrd="0" presId="urn:microsoft.com/office/officeart/2005/8/layout/chevron2"/>
    <dgm:cxn modelId="{5B8D5687-C89E-49F0-A846-A3059DDC96E3}" type="presParOf" srcId="{BBA1C801-3741-499A-AFB1-D50D5A3F9B8C}" destId="{A1115F67-0647-47C0-8472-D4AEB3CE752C}" srcOrd="1" destOrd="0" presId="urn:microsoft.com/office/officeart/2005/8/layout/chevron2"/>
    <dgm:cxn modelId="{7A23D6E2-8C6F-4C53-8B36-194CB59BFB64}" type="presParOf" srcId="{BBA1C801-3741-499A-AFB1-D50D5A3F9B8C}" destId="{0DF0140B-336F-497E-939A-FA649ED53C77}" srcOrd="2" destOrd="0" presId="urn:microsoft.com/office/officeart/2005/8/layout/chevron2"/>
    <dgm:cxn modelId="{E327C19F-E446-4EFC-A4AC-2E445A8CFB01}" type="presParOf" srcId="{0DF0140B-336F-497E-939A-FA649ED53C77}" destId="{CEAD3BD1-2D36-4E94-AA31-7BAB93F3459C}" srcOrd="0" destOrd="0" presId="urn:microsoft.com/office/officeart/2005/8/layout/chevron2"/>
    <dgm:cxn modelId="{CC1A497B-B7D8-4458-8EB1-1B8D679AC41E}" type="presParOf" srcId="{0DF0140B-336F-497E-939A-FA649ED53C77}" destId="{4658288E-3668-4A64-91DF-53EA5DC906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B94FB0-4A9E-470A-95EF-D38490657559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8BDCA2-51AB-4143-AD49-419DF5B63CBE}">
      <dgm:prSet phldrT="[Text]" custT="1"/>
      <dgm:spPr/>
      <dgm:t>
        <a:bodyPr/>
        <a:lstStyle/>
        <a:p>
          <a:r>
            <a:rPr lang="en-US" sz="2400" b="1" dirty="0"/>
            <a:t>Important eligibility criteria identifiable?</a:t>
          </a:r>
        </a:p>
      </dgm:t>
    </dgm:pt>
    <dgm:pt modelId="{D37ADDB5-D50A-4FF9-8E81-2C8C6C7CAF86}" type="parTrans" cxnId="{AB88BF45-B089-4157-827B-8D4505A73037}">
      <dgm:prSet/>
      <dgm:spPr/>
      <dgm:t>
        <a:bodyPr/>
        <a:lstStyle/>
        <a:p>
          <a:endParaRPr lang="en-US"/>
        </a:p>
      </dgm:t>
    </dgm:pt>
    <dgm:pt modelId="{D679F14B-9908-4557-96BB-5F7ADAC8B95E}" type="sibTrans" cxnId="{AB88BF45-B089-4157-827B-8D4505A73037}">
      <dgm:prSet/>
      <dgm:spPr/>
      <dgm:t>
        <a:bodyPr/>
        <a:lstStyle/>
        <a:p>
          <a:endParaRPr lang="en-US"/>
        </a:p>
      </dgm:t>
    </dgm:pt>
    <dgm:pt modelId="{32C980B4-0434-49B9-81BD-7772B14BC776}">
      <dgm:prSet phldrT="[Text]" custT="1"/>
      <dgm:spPr/>
      <dgm:t>
        <a:bodyPr/>
        <a:lstStyle/>
        <a:p>
          <a:r>
            <a:rPr lang="en-US" sz="2200" dirty="0">
              <a:solidFill>
                <a:schemeClr val="accent3"/>
              </a:solidFill>
            </a:rPr>
            <a:t>Directly or via proxy measures</a:t>
          </a:r>
        </a:p>
      </dgm:t>
    </dgm:pt>
    <dgm:pt modelId="{68B5C449-E427-4686-A48A-66EC690CECE8}" type="parTrans" cxnId="{1DBCB070-E020-426D-B06C-D04812E38B92}">
      <dgm:prSet/>
      <dgm:spPr/>
      <dgm:t>
        <a:bodyPr/>
        <a:lstStyle/>
        <a:p>
          <a:endParaRPr lang="en-US"/>
        </a:p>
      </dgm:t>
    </dgm:pt>
    <dgm:pt modelId="{C5AD7672-B87A-4C8A-A1FC-2AF4DD1EAFB0}" type="sibTrans" cxnId="{1DBCB070-E020-426D-B06C-D04812E38B92}">
      <dgm:prSet/>
      <dgm:spPr/>
      <dgm:t>
        <a:bodyPr/>
        <a:lstStyle/>
        <a:p>
          <a:endParaRPr lang="en-US"/>
        </a:p>
      </dgm:t>
    </dgm:pt>
    <dgm:pt modelId="{1D761D8C-33E9-4623-B6CC-7807A875BF06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200" dirty="0">
              <a:solidFill>
                <a:schemeClr val="accent3"/>
              </a:solidFill>
            </a:rPr>
            <a:t>Structured and unstructured data</a:t>
          </a:r>
        </a:p>
      </dgm:t>
    </dgm:pt>
    <dgm:pt modelId="{549D3BEA-4A9D-475C-A2BF-AEDD2E2B4239}" type="parTrans" cxnId="{3F0CA8BE-35AF-4B7C-A299-51BD0756B2D0}">
      <dgm:prSet/>
      <dgm:spPr/>
      <dgm:t>
        <a:bodyPr/>
        <a:lstStyle/>
        <a:p>
          <a:endParaRPr lang="en-US"/>
        </a:p>
      </dgm:t>
    </dgm:pt>
    <dgm:pt modelId="{FA5F30DF-B144-4BF7-8EAD-68A9636429D5}" type="sibTrans" cxnId="{3F0CA8BE-35AF-4B7C-A299-51BD0756B2D0}">
      <dgm:prSet/>
      <dgm:spPr/>
      <dgm:t>
        <a:bodyPr/>
        <a:lstStyle/>
        <a:p>
          <a:endParaRPr lang="en-US"/>
        </a:p>
      </dgm:t>
    </dgm:pt>
    <dgm:pt modelId="{F16978C3-0AF9-49E1-85CC-CAC5DC8D4399}">
      <dgm:prSet phldrT="[Text]" custT="1"/>
      <dgm:spPr/>
      <dgm:t>
        <a:bodyPr/>
        <a:lstStyle/>
        <a:p>
          <a:r>
            <a:rPr lang="en-US" sz="2400" b="1" dirty="0"/>
            <a:t>Data of sufficient relevance &amp; quality?</a:t>
          </a:r>
        </a:p>
      </dgm:t>
    </dgm:pt>
    <dgm:pt modelId="{A7735D34-32D6-4584-82E0-20BE0086775C}" type="parTrans" cxnId="{72349381-00E1-4082-87F1-6CD153EAF5CD}">
      <dgm:prSet/>
      <dgm:spPr/>
      <dgm:t>
        <a:bodyPr/>
        <a:lstStyle/>
        <a:p>
          <a:endParaRPr lang="en-US"/>
        </a:p>
      </dgm:t>
    </dgm:pt>
    <dgm:pt modelId="{266F7882-B842-4F30-B1DC-932DD8743CDF}" type="sibTrans" cxnId="{72349381-00E1-4082-87F1-6CD153EAF5CD}">
      <dgm:prSet/>
      <dgm:spPr/>
      <dgm:t>
        <a:bodyPr/>
        <a:lstStyle/>
        <a:p>
          <a:endParaRPr lang="en-US"/>
        </a:p>
      </dgm:t>
    </dgm:pt>
    <dgm:pt modelId="{8CD190F5-CB88-4773-A2F5-968AFC772FBF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2200" dirty="0">
              <a:solidFill>
                <a:schemeClr val="accent3"/>
              </a:solidFill>
            </a:rPr>
            <a:t>Acceptability of errors in data</a:t>
          </a:r>
        </a:p>
      </dgm:t>
    </dgm:pt>
    <dgm:pt modelId="{E2978293-76BF-4D51-9416-CF9FBBCDBFEC}" type="parTrans" cxnId="{F42DBCDE-A02B-4113-BF32-F71A0C4CA51B}">
      <dgm:prSet/>
      <dgm:spPr>
        <a:ln>
          <a:solidFill>
            <a:srgbClr val="58595B"/>
          </a:solidFill>
        </a:ln>
      </dgm:spPr>
      <dgm:t>
        <a:bodyPr/>
        <a:lstStyle/>
        <a:p>
          <a:endParaRPr lang="en-US"/>
        </a:p>
      </dgm:t>
    </dgm:pt>
    <dgm:pt modelId="{4DCD30A4-0639-4F4A-8EE4-CCCE3ECB2C0D}" type="sibTrans" cxnId="{F42DBCDE-A02B-4113-BF32-F71A0C4CA51B}">
      <dgm:prSet/>
      <dgm:spPr/>
      <dgm:t>
        <a:bodyPr/>
        <a:lstStyle/>
        <a:p>
          <a:endParaRPr lang="en-US"/>
        </a:p>
      </dgm:t>
    </dgm:pt>
    <dgm:pt modelId="{74F9A889-B4E0-4C3B-ADC9-CBBC4CE13533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2200" dirty="0">
              <a:solidFill>
                <a:schemeClr val="accent3"/>
              </a:solidFill>
            </a:rPr>
            <a:t>Recency relative to study needs</a:t>
          </a:r>
        </a:p>
      </dgm:t>
    </dgm:pt>
    <dgm:pt modelId="{05B7E91A-7483-4CBE-BA2A-BC254536DC62}" type="parTrans" cxnId="{18E1C728-808A-4218-AF6A-B46F6FD9F94F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864DE406-EE1A-4981-8384-A9A43FF1DA6F}" type="sibTrans" cxnId="{18E1C728-808A-4218-AF6A-B46F6FD9F94F}">
      <dgm:prSet/>
      <dgm:spPr/>
      <dgm:t>
        <a:bodyPr/>
        <a:lstStyle/>
        <a:p>
          <a:endParaRPr lang="en-US"/>
        </a:p>
      </dgm:t>
    </dgm:pt>
    <dgm:pt modelId="{FCE3677F-CDCA-41A8-BD58-5AD123BED69B}">
      <dgm:prSet phldrT="[Text]" custT="1"/>
      <dgm:spPr/>
      <dgm:t>
        <a:bodyPr/>
        <a:lstStyle/>
        <a:p>
          <a:r>
            <a:rPr lang="en-US" sz="2400" b="1" dirty="0"/>
            <a:t>Analysis cost-effective?</a:t>
          </a:r>
        </a:p>
      </dgm:t>
    </dgm:pt>
    <dgm:pt modelId="{FED1B2AC-57FC-4721-942D-ABC51B547E09}" type="parTrans" cxnId="{DABB40AB-7559-4238-9B34-170A4DAED9DD}">
      <dgm:prSet/>
      <dgm:spPr/>
      <dgm:t>
        <a:bodyPr/>
        <a:lstStyle/>
        <a:p>
          <a:endParaRPr lang="en-US"/>
        </a:p>
      </dgm:t>
    </dgm:pt>
    <dgm:pt modelId="{47C1B59B-32FE-487A-A855-0E72826CD76E}" type="sibTrans" cxnId="{DABB40AB-7559-4238-9B34-170A4DAED9DD}">
      <dgm:prSet/>
      <dgm:spPr/>
      <dgm:t>
        <a:bodyPr/>
        <a:lstStyle/>
        <a:p>
          <a:endParaRPr lang="en-US"/>
        </a:p>
      </dgm:t>
    </dgm:pt>
    <dgm:pt modelId="{E5041ECB-CA08-4D38-AF73-6332F81EBF91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2200" dirty="0">
              <a:solidFill>
                <a:schemeClr val="accent3"/>
              </a:solidFill>
            </a:rPr>
            <a:t>Number of databases</a:t>
          </a:r>
        </a:p>
      </dgm:t>
    </dgm:pt>
    <dgm:pt modelId="{2A4B6006-FFA1-4718-9956-EA2D7C507823}" type="parTrans" cxnId="{AC823E5C-66A1-4D38-9875-0359D09120A4}">
      <dgm:prSet/>
      <dgm:spPr>
        <a:ln>
          <a:solidFill>
            <a:srgbClr val="EE4036"/>
          </a:solidFill>
        </a:ln>
      </dgm:spPr>
      <dgm:t>
        <a:bodyPr/>
        <a:lstStyle/>
        <a:p>
          <a:endParaRPr lang="en-US"/>
        </a:p>
      </dgm:t>
    </dgm:pt>
    <dgm:pt modelId="{CF07A8DB-F6C1-4CEF-88BD-159FC58D3B7C}" type="sibTrans" cxnId="{AC823E5C-66A1-4D38-9875-0359D09120A4}">
      <dgm:prSet/>
      <dgm:spPr/>
      <dgm:t>
        <a:bodyPr/>
        <a:lstStyle/>
        <a:p>
          <a:endParaRPr lang="en-US"/>
        </a:p>
      </dgm:t>
    </dgm:pt>
    <dgm:pt modelId="{BA79F425-E733-4BE2-88BB-50AB1A6F4E72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2200" dirty="0">
              <a:solidFill>
                <a:schemeClr val="accent3"/>
              </a:solidFill>
            </a:rPr>
            <a:t>Challenges in pooling data</a:t>
          </a:r>
        </a:p>
      </dgm:t>
    </dgm:pt>
    <dgm:pt modelId="{5D6F3354-6BAF-404B-96ED-ADD2AF1ABF2D}" type="parTrans" cxnId="{8A724CDC-359B-4FC8-BCDA-AA8B30D737D7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703405A2-6050-4986-AA11-B1D6F056DDB6}" type="sibTrans" cxnId="{8A724CDC-359B-4FC8-BCDA-AA8B30D737D7}">
      <dgm:prSet/>
      <dgm:spPr/>
      <dgm:t>
        <a:bodyPr/>
        <a:lstStyle/>
        <a:p>
          <a:endParaRPr lang="en-US"/>
        </a:p>
      </dgm:t>
    </dgm:pt>
    <dgm:pt modelId="{35B1FE0A-7CEB-4776-B373-D73BEBE61342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2200" dirty="0">
              <a:solidFill>
                <a:schemeClr val="accent3"/>
              </a:solidFill>
            </a:rPr>
            <a:t>Generalizability</a:t>
          </a:r>
        </a:p>
      </dgm:t>
    </dgm:pt>
    <dgm:pt modelId="{DEDCF34F-E96D-4F28-91D3-E138A2E63D8A}" type="parTrans" cxnId="{5E898F68-768C-445F-BA66-1720E6941D76}">
      <dgm:prSet/>
      <dgm:spPr>
        <a:ln>
          <a:solidFill>
            <a:srgbClr val="58595B"/>
          </a:solidFill>
        </a:ln>
      </dgm:spPr>
      <dgm:t>
        <a:bodyPr/>
        <a:lstStyle/>
        <a:p>
          <a:endParaRPr lang="en-US"/>
        </a:p>
      </dgm:t>
    </dgm:pt>
    <dgm:pt modelId="{121527FD-8A2C-4BD9-956F-77E594E330E1}" type="sibTrans" cxnId="{5E898F68-768C-445F-BA66-1720E6941D76}">
      <dgm:prSet/>
      <dgm:spPr/>
      <dgm:t>
        <a:bodyPr/>
        <a:lstStyle/>
        <a:p>
          <a:endParaRPr lang="en-US"/>
        </a:p>
      </dgm:t>
    </dgm:pt>
    <dgm:pt modelId="{EE2A55D1-8DCD-344F-93A3-8461615E42AB}" type="pres">
      <dgm:prSet presAssocID="{19B94FB0-4A9E-470A-95EF-D384906575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CF617-5AE7-164E-BA2E-C1B5AE4F4EA9}" type="pres">
      <dgm:prSet presAssocID="{708BDCA2-51AB-4143-AD49-419DF5B63CBE}" presName="parentLin" presStyleCnt="0"/>
      <dgm:spPr/>
    </dgm:pt>
    <dgm:pt modelId="{A9A8FE9C-1971-CD4B-9395-E467B1FEF5E1}" type="pres">
      <dgm:prSet presAssocID="{708BDCA2-51AB-4143-AD49-419DF5B63CB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78313E2-6135-9941-8D82-DA2DAA047186}" type="pres">
      <dgm:prSet presAssocID="{708BDCA2-51AB-4143-AD49-419DF5B63CBE}" presName="parentText" presStyleLbl="node1" presStyleIdx="0" presStyleCnt="3" custScaleX="110351" custScaleY="1520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9CA46-A0EB-CE46-91B1-DF557F22F3D1}" type="pres">
      <dgm:prSet presAssocID="{708BDCA2-51AB-4143-AD49-419DF5B63CBE}" presName="negativeSpace" presStyleCnt="0"/>
      <dgm:spPr/>
    </dgm:pt>
    <dgm:pt modelId="{4DF5CA9F-E17C-134F-83B6-C9925CBFC2CD}" type="pres">
      <dgm:prSet presAssocID="{708BDCA2-51AB-4143-AD49-419DF5B63CB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3F05B-A8F5-C14E-837C-3A475FD750A2}" type="pres">
      <dgm:prSet presAssocID="{D679F14B-9908-4557-96BB-5F7ADAC8B95E}" presName="spaceBetweenRectangles" presStyleCnt="0"/>
      <dgm:spPr/>
    </dgm:pt>
    <dgm:pt modelId="{3FE95F2C-5329-6A45-B4C7-F65A9520CCE3}" type="pres">
      <dgm:prSet presAssocID="{F16978C3-0AF9-49E1-85CC-CAC5DC8D4399}" presName="parentLin" presStyleCnt="0"/>
      <dgm:spPr/>
    </dgm:pt>
    <dgm:pt modelId="{218759FB-CEAF-264A-9AE3-2140D40A54D5}" type="pres">
      <dgm:prSet presAssocID="{F16978C3-0AF9-49E1-85CC-CAC5DC8D439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D080711-43F3-254A-B130-4E58F58BE6B4}" type="pres">
      <dgm:prSet presAssocID="{F16978C3-0AF9-49E1-85CC-CAC5DC8D4399}" presName="parentText" presStyleLbl="node1" presStyleIdx="1" presStyleCnt="3" custScaleX="110351" custScaleY="1520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3A55-27B9-DA42-BA0C-E92F9C4CB988}" type="pres">
      <dgm:prSet presAssocID="{F16978C3-0AF9-49E1-85CC-CAC5DC8D4399}" presName="negativeSpace" presStyleCnt="0"/>
      <dgm:spPr/>
    </dgm:pt>
    <dgm:pt modelId="{084BADB1-AAE1-F349-A537-F6497390C67F}" type="pres">
      <dgm:prSet presAssocID="{F16978C3-0AF9-49E1-85CC-CAC5DC8D439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A9BEB-11B5-254D-94E5-0CE9B804C452}" type="pres">
      <dgm:prSet presAssocID="{266F7882-B842-4F30-B1DC-932DD8743CDF}" presName="spaceBetweenRectangles" presStyleCnt="0"/>
      <dgm:spPr/>
    </dgm:pt>
    <dgm:pt modelId="{2A0018E2-3051-3943-857A-ED6075F3C0C9}" type="pres">
      <dgm:prSet presAssocID="{FCE3677F-CDCA-41A8-BD58-5AD123BED69B}" presName="parentLin" presStyleCnt="0"/>
      <dgm:spPr/>
    </dgm:pt>
    <dgm:pt modelId="{DAA7B9AE-014F-4E4C-B12B-DC26A3B18FFA}" type="pres">
      <dgm:prSet presAssocID="{FCE3677F-CDCA-41A8-BD58-5AD123BED69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61EB13C-8501-C542-85C2-CAE4D404B2DE}" type="pres">
      <dgm:prSet presAssocID="{FCE3677F-CDCA-41A8-BD58-5AD123BED69B}" presName="parentText" presStyleLbl="node1" presStyleIdx="2" presStyleCnt="3" custScaleX="110351" custScaleY="1520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69B93-1D86-2945-B97F-4FACD28C0153}" type="pres">
      <dgm:prSet presAssocID="{FCE3677F-CDCA-41A8-BD58-5AD123BED69B}" presName="negativeSpace" presStyleCnt="0"/>
      <dgm:spPr/>
    </dgm:pt>
    <dgm:pt modelId="{F956BFE6-B223-BB42-BF41-FC3EF97566CF}" type="pres">
      <dgm:prSet presAssocID="{FCE3677F-CDCA-41A8-BD58-5AD123BED69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0CA8BE-35AF-4B7C-A299-51BD0756B2D0}" srcId="{708BDCA2-51AB-4143-AD49-419DF5B63CBE}" destId="{1D761D8C-33E9-4623-B6CC-7807A875BF06}" srcOrd="1" destOrd="0" parTransId="{549D3BEA-4A9D-475C-A2BF-AEDD2E2B4239}" sibTransId="{FA5F30DF-B144-4BF7-8EAD-68A9636429D5}"/>
    <dgm:cxn modelId="{5E898F68-768C-445F-BA66-1720E6941D76}" srcId="{F16978C3-0AF9-49E1-85CC-CAC5DC8D4399}" destId="{35B1FE0A-7CEB-4776-B373-D73BEBE61342}" srcOrd="2" destOrd="0" parTransId="{DEDCF34F-E96D-4F28-91D3-E138A2E63D8A}" sibTransId="{121527FD-8A2C-4BD9-956F-77E594E330E1}"/>
    <dgm:cxn modelId="{EB41A567-8EF5-8941-8103-E9E73E16121C}" type="presOf" srcId="{F16978C3-0AF9-49E1-85CC-CAC5DC8D4399}" destId="{218759FB-CEAF-264A-9AE3-2140D40A54D5}" srcOrd="0" destOrd="0" presId="urn:microsoft.com/office/officeart/2005/8/layout/list1"/>
    <dgm:cxn modelId="{DECD9562-D049-2547-8CDD-05E157149498}" type="presOf" srcId="{8CD190F5-CB88-4773-A2F5-968AFC772FBF}" destId="{084BADB1-AAE1-F349-A537-F6497390C67F}" srcOrd="0" destOrd="0" presId="urn:microsoft.com/office/officeart/2005/8/layout/list1"/>
    <dgm:cxn modelId="{18E1C728-808A-4218-AF6A-B46F6FD9F94F}" srcId="{F16978C3-0AF9-49E1-85CC-CAC5DC8D4399}" destId="{74F9A889-B4E0-4C3B-ADC9-CBBC4CE13533}" srcOrd="1" destOrd="0" parTransId="{05B7E91A-7483-4CBE-BA2A-BC254536DC62}" sibTransId="{864DE406-EE1A-4981-8384-A9A43FF1DA6F}"/>
    <dgm:cxn modelId="{C0439821-D9D6-7841-BD32-C0DD8A0A055C}" type="presOf" srcId="{74F9A889-B4E0-4C3B-ADC9-CBBC4CE13533}" destId="{084BADB1-AAE1-F349-A537-F6497390C67F}" srcOrd="0" destOrd="1" presId="urn:microsoft.com/office/officeart/2005/8/layout/list1"/>
    <dgm:cxn modelId="{F42DBCDE-A02B-4113-BF32-F71A0C4CA51B}" srcId="{F16978C3-0AF9-49E1-85CC-CAC5DC8D4399}" destId="{8CD190F5-CB88-4773-A2F5-968AFC772FBF}" srcOrd="0" destOrd="0" parTransId="{E2978293-76BF-4D51-9416-CF9FBBCDBFEC}" sibTransId="{4DCD30A4-0639-4F4A-8EE4-CCCE3ECB2C0D}"/>
    <dgm:cxn modelId="{601BFCB9-A19C-FB4B-B555-4D440049FB3B}" type="presOf" srcId="{19B94FB0-4A9E-470A-95EF-D38490657559}" destId="{EE2A55D1-8DCD-344F-93A3-8461615E42AB}" srcOrd="0" destOrd="0" presId="urn:microsoft.com/office/officeart/2005/8/layout/list1"/>
    <dgm:cxn modelId="{90066967-44CE-7947-8D62-ABCD1BEA70D9}" type="presOf" srcId="{1D761D8C-33E9-4623-B6CC-7807A875BF06}" destId="{4DF5CA9F-E17C-134F-83B6-C9925CBFC2CD}" srcOrd="0" destOrd="1" presId="urn:microsoft.com/office/officeart/2005/8/layout/list1"/>
    <dgm:cxn modelId="{AC823E5C-66A1-4D38-9875-0359D09120A4}" srcId="{FCE3677F-CDCA-41A8-BD58-5AD123BED69B}" destId="{E5041ECB-CA08-4D38-AF73-6332F81EBF91}" srcOrd="0" destOrd="0" parTransId="{2A4B6006-FFA1-4718-9956-EA2D7C507823}" sibTransId="{CF07A8DB-F6C1-4CEF-88BD-159FC58D3B7C}"/>
    <dgm:cxn modelId="{1DBCB070-E020-426D-B06C-D04812E38B92}" srcId="{708BDCA2-51AB-4143-AD49-419DF5B63CBE}" destId="{32C980B4-0434-49B9-81BD-7772B14BC776}" srcOrd="0" destOrd="0" parTransId="{68B5C449-E427-4686-A48A-66EC690CECE8}" sibTransId="{C5AD7672-B87A-4C8A-A1FC-2AF4DD1EAFB0}"/>
    <dgm:cxn modelId="{8A724CDC-359B-4FC8-BCDA-AA8B30D737D7}" srcId="{FCE3677F-CDCA-41A8-BD58-5AD123BED69B}" destId="{BA79F425-E733-4BE2-88BB-50AB1A6F4E72}" srcOrd="1" destOrd="0" parTransId="{5D6F3354-6BAF-404B-96ED-ADD2AF1ABF2D}" sibTransId="{703405A2-6050-4986-AA11-B1D6F056DDB6}"/>
    <dgm:cxn modelId="{DDF758F8-0459-5E43-881B-FCBA1399DED3}" type="presOf" srcId="{FCE3677F-CDCA-41A8-BD58-5AD123BED69B}" destId="{DAA7B9AE-014F-4E4C-B12B-DC26A3B18FFA}" srcOrd="0" destOrd="0" presId="urn:microsoft.com/office/officeart/2005/8/layout/list1"/>
    <dgm:cxn modelId="{CF4EFF9E-1BA5-8640-8DA7-B9439D2E0DBD}" type="presOf" srcId="{E5041ECB-CA08-4D38-AF73-6332F81EBF91}" destId="{F956BFE6-B223-BB42-BF41-FC3EF97566CF}" srcOrd="0" destOrd="0" presId="urn:microsoft.com/office/officeart/2005/8/layout/list1"/>
    <dgm:cxn modelId="{AB88BF45-B089-4157-827B-8D4505A73037}" srcId="{19B94FB0-4A9E-470A-95EF-D38490657559}" destId="{708BDCA2-51AB-4143-AD49-419DF5B63CBE}" srcOrd="0" destOrd="0" parTransId="{D37ADDB5-D50A-4FF9-8E81-2C8C6C7CAF86}" sibTransId="{D679F14B-9908-4557-96BB-5F7ADAC8B95E}"/>
    <dgm:cxn modelId="{6BB4F65E-830E-0641-90A3-423BB4FA6159}" type="presOf" srcId="{32C980B4-0434-49B9-81BD-7772B14BC776}" destId="{4DF5CA9F-E17C-134F-83B6-C9925CBFC2CD}" srcOrd="0" destOrd="0" presId="urn:microsoft.com/office/officeart/2005/8/layout/list1"/>
    <dgm:cxn modelId="{00C7794D-C707-6444-AD65-FAFB9F978FD1}" type="presOf" srcId="{708BDCA2-51AB-4143-AD49-419DF5B63CBE}" destId="{A78313E2-6135-9941-8D82-DA2DAA047186}" srcOrd="1" destOrd="0" presId="urn:microsoft.com/office/officeart/2005/8/layout/list1"/>
    <dgm:cxn modelId="{9D7A8CDA-E161-E24F-8A42-4E85DBFF9F92}" type="presOf" srcId="{F16978C3-0AF9-49E1-85CC-CAC5DC8D4399}" destId="{7D080711-43F3-254A-B130-4E58F58BE6B4}" srcOrd="1" destOrd="0" presId="urn:microsoft.com/office/officeart/2005/8/layout/list1"/>
    <dgm:cxn modelId="{B1DD1E6D-9714-2D4E-9D47-554CDE712A45}" type="presOf" srcId="{708BDCA2-51AB-4143-AD49-419DF5B63CBE}" destId="{A9A8FE9C-1971-CD4B-9395-E467B1FEF5E1}" srcOrd="0" destOrd="0" presId="urn:microsoft.com/office/officeart/2005/8/layout/list1"/>
    <dgm:cxn modelId="{72349381-00E1-4082-87F1-6CD153EAF5CD}" srcId="{19B94FB0-4A9E-470A-95EF-D38490657559}" destId="{F16978C3-0AF9-49E1-85CC-CAC5DC8D4399}" srcOrd="1" destOrd="0" parTransId="{A7735D34-32D6-4584-82E0-20BE0086775C}" sibTransId="{266F7882-B842-4F30-B1DC-932DD8743CDF}"/>
    <dgm:cxn modelId="{DABB40AB-7559-4238-9B34-170A4DAED9DD}" srcId="{19B94FB0-4A9E-470A-95EF-D38490657559}" destId="{FCE3677F-CDCA-41A8-BD58-5AD123BED69B}" srcOrd="2" destOrd="0" parTransId="{FED1B2AC-57FC-4721-942D-ABC51B547E09}" sibTransId="{47C1B59B-32FE-487A-A855-0E72826CD76E}"/>
    <dgm:cxn modelId="{5C13A1CD-68B0-C44D-9973-A95C6F463453}" type="presOf" srcId="{35B1FE0A-7CEB-4776-B373-D73BEBE61342}" destId="{084BADB1-AAE1-F349-A537-F6497390C67F}" srcOrd="0" destOrd="2" presId="urn:microsoft.com/office/officeart/2005/8/layout/list1"/>
    <dgm:cxn modelId="{B21BE68D-80E1-9B4C-AD1E-5E4577407502}" type="presOf" srcId="{FCE3677F-CDCA-41A8-BD58-5AD123BED69B}" destId="{661EB13C-8501-C542-85C2-CAE4D404B2DE}" srcOrd="1" destOrd="0" presId="urn:microsoft.com/office/officeart/2005/8/layout/list1"/>
    <dgm:cxn modelId="{7C90AEF7-B726-144B-8062-A34D92A5DA64}" type="presOf" srcId="{BA79F425-E733-4BE2-88BB-50AB1A6F4E72}" destId="{F956BFE6-B223-BB42-BF41-FC3EF97566CF}" srcOrd="0" destOrd="1" presId="urn:microsoft.com/office/officeart/2005/8/layout/list1"/>
    <dgm:cxn modelId="{A6ADD990-164A-CF4B-8C4D-0A5B5B783DBB}" type="presParOf" srcId="{EE2A55D1-8DCD-344F-93A3-8461615E42AB}" destId="{530CF617-5AE7-164E-BA2E-C1B5AE4F4EA9}" srcOrd="0" destOrd="0" presId="urn:microsoft.com/office/officeart/2005/8/layout/list1"/>
    <dgm:cxn modelId="{94E553BA-93C0-774B-9703-9B79517DFB5F}" type="presParOf" srcId="{530CF617-5AE7-164E-BA2E-C1B5AE4F4EA9}" destId="{A9A8FE9C-1971-CD4B-9395-E467B1FEF5E1}" srcOrd="0" destOrd="0" presId="urn:microsoft.com/office/officeart/2005/8/layout/list1"/>
    <dgm:cxn modelId="{5FB7F6E2-A5AE-7C48-B14D-D534AD22FD08}" type="presParOf" srcId="{530CF617-5AE7-164E-BA2E-C1B5AE4F4EA9}" destId="{A78313E2-6135-9941-8D82-DA2DAA047186}" srcOrd="1" destOrd="0" presId="urn:microsoft.com/office/officeart/2005/8/layout/list1"/>
    <dgm:cxn modelId="{AC140D4F-651E-2747-B0E6-1C815940BD1D}" type="presParOf" srcId="{EE2A55D1-8DCD-344F-93A3-8461615E42AB}" destId="{7B99CA46-A0EB-CE46-91B1-DF557F22F3D1}" srcOrd="1" destOrd="0" presId="urn:microsoft.com/office/officeart/2005/8/layout/list1"/>
    <dgm:cxn modelId="{8269FAA8-CDD3-4D4A-B7AC-F45C1043CEC3}" type="presParOf" srcId="{EE2A55D1-8DCD-344F-93A3-8461615E42AB}" destId="{4DF5CA9F-E17C-134F-83B6-C9925CBFC2CD}" srcOrd="2" destOrd="0" presId="urn:microsoft.com/office/officeart/2005/8/layout/list1"/>
    <dgm:cxn modelId="{89706D8F-3DE1-A74E-BD68-50B34538FB26}" type="presParOf" srcId="{EE2A55D1-8DCD-344F-93A3-8461615E42AB}" destId="{CCA3F05B-A8F5-C14E-837C-3A475FD750A2}" srcOrd="3" destOrd="0" presId="urn:microsoft.com/office/officeart/2005/8/layout/list1"/>
    <dgm:cxn modelId="{D6676BDE-E674-F046-91E7-5602E56AB58D}" type="presParOf" srcId="{EE2A55D1-8DCD-344F-93A3-8461615E42AB}" destId="{3FE95F2C-5329-6A45-B4C7-F65A9520CCE3}" srcOrd="4" destOrd="0" presId="urn:microsoft.com/office/officeart/2005/8/layout/list1"/>
    <dgm:cxn modelId="{D9DDBC0D-7EFF-7340-8B5A-ABD3827D3F7F}" type="presParOf" srcId="{3FE95F2C-5329-6A45-B4C7-F65A9520CCE3}" destId="{218759FB-CEAF-264A-9AE3-2140D40A54D5}" srcOrd="0" destOrd="0" presId="urn:microsoft.com/office/officeart/2005/8/layout/list1"/>
    <dgm:cxn modelId="{104215AA-9F25-094A-AEF4-692A2D5FFFE4}" type="presParOf" srcId="{3FE95F2C-5329-6A45-B4C7-F65A9520CCE3}" destId="{7D080711-43F3-254A-B130-4E58F58BE6B4}" srcOrd="1" destOrd="0" presId="urn:microsoft.com/office/officeart/2005/8/layout/list1"/>
    <dgm:cxn modelId="{22307F72-0ECE-494A-809F-43AEB55E9A09}" type="presParOf" srcId="{EE2A55D1-8DCD-344F-93A3-8461615E42AB}" destId="{EA953A55-27B9-DA42-BA0C-E92F9C4CB988}" srcOrd="5" destOrd="0" presId="urn:microsoft.com/office/officeart/2005/8/layout/list1"/>
    <dgm:cxn modelId="{88607B75-AB34-C249-8D50-BDB284F0E58A}" type="presParOf" srcId="{EE2A55D1-8DCD-344F-93A3-8461615E42AB}" destId="{084BADB1-AAE1-F349-A537-F6497390C67F}" srcOrd="6" destOrd="0" presId="urn:microsoft.com/office/officeart/2005/8/layout/list1"/>
    <dgm:cxn modelId="{E265622F-BF7A-8A4A-B9EE-259AB63F4625}" type="presParOf" srcId="{EE2A55D1-8DCD-344F-93A3-8461615E42AB}" destId="{B04A9BEB-11B5-254D-94E5-0CE9B804C452}" srcOrd="7" destOrd="0" presId="urn:microsoft.com/office/officeart/2005/8/layout/list1"/>
    <dgm:cxn modelId="{D4FD7FE4-6EC8-3546-B37A-3D35795E3406}" type="presParOf" srcId="{EE2A55D1-8DCD-344F-93A3-8461615E42AB}" destId="{2A0018E2-3051-3943-857A-ED6075F3C0C9}" srcOrd="8" destOrd="0" presId="urn:microsoft.com/office/officeart/2005/8/layout/list1"/>
    <dgm:cxn modelId="{DA0F3427-32A5-7E48-AA42-190234964915}" type="presParOf" srcId="{2A0018E2-3051-3943-857A-ED6075F3C0C9}" destId="{DAA7B9AE-014F-4E4C-B12B-DC26A3B18FFA}" srcOrd="0" destOrd="0" presId="urn:microsoft.com/office/officeart/2005/8/layout/list1"/>
    <dgm:cxn modelId="{F10EA295-BADE-7C44-8B9E-4394D1441241}" type="presParOf" srcId="{2A0018E2-3051-3943-857A-ED6075F3C0C9}" destId="{661EB13C-8501-C542-85C2-CAE4D404B2DE}" srcOrd="1" destOrd="0" presId="urn:microsoft.com/office/officeart/2005/8/layout/list1"/>
    <dgm:cxn modelId="{C82E6C60-9D94-6D4C-99F3-7A0DBE6C443F}" type="presParOf" srcId="{EE2A55D1-8DCD-344F-93A3-8461615E42AB}" destId="{41669B93-1D86-2945-B97F-4FACD28C0153}" srcOrd="9" destOrd="0" presId="urn:microsoft.com/office/officeart/2005/8/layout/list1"/>
    <dgm:cxn modelId="{7AAF695F-D1F2-064C-B090-43BD901ACAEE}" type="presParOf" srcId="{EE2A55D1-8DCD-344F-93A3-8461615E42AB}" destId="{F956BFE6-B223-BB42-BF41-FC3EF97566C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B258B5-E70F-4684-8549-B4D99D079369}" type="doc">
      <dgm:prSet loTypeId="urn:microsoft.com/office/officeart/2011/layout/Circle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5D3647-B537-494D-BEB9-1FB15E9591FF}">
      <dgm:prSet phldrT="[Text]"/>
      <dgm:spPr>
        <a:solidFill>
          <a:srgbClr val="FFFFFF"/>
        </a:solidFill>
        <a:ln>
          <a:noFill/>
        </a:ln>
      </dgm:spPr>
      <dgm:t>
        <a:bodyPr/>
        <a:lstStyle/>
        <a:p>
          <a:r>
            <a:rPr lang="en-US" dirty="0">
              <a:solidFill>
                <a:srgbClr val="58595B"/>
              </a:solidFill>
            </a:rPr>
            <a:t>Define Fundamental Parameters</a:t>
          </a:r>
        </a:p>
      </dgm:t>
    </dgm:pt>
    <dgm:pt modelId="{AAEC9DB1-1201-43A3-A823-2FAA4BF683CA}" type="parTrans" cxnId="{C1406645-3FDA-48A8-8B7C-00BC1189016F}">
      <dgm:prSet/>
      <dgm:spPr/>
      <dgm:t>
        <a:bodyPr/>
        <a:lstStyle/>
        <a:p>
          <a:endParaRPr lang="en-US"/>
        </a:p>
      </dgm:t>
    </dgm:pt>
    <dgm:pt modelId="{C0A90F82-B6BC-41F5-8917-EB14E526B00B}" type="sibTrans" cxnId="{C1406645-3FDA-48A8-8B7C-00BC1189016F}">
      <dgm:prSet/>
      <dgm:spPr/>
      <dgm:t>
        <a:bodyPr/>
        <a:lstStyle/>
        <a:p>
          <a:endParaRPr lang="en-US"/>
        </a:p>
      </dgm:t>
    </dgm:pt>
    <dgm:pt modelId="{BC1D39C4-275D-4810-94D0-683CDF9601C5}">
      <dgm:prSet phldrT="[Text]"/>
      <dgm:spPr>
        <a:solidFill>
          <a:srgbClr val="FFFFFF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dirty="0">
              <a:solidFill>
                <a:srgbClr val="58595B"/>
              </a:solidFill>
            </a:rPr>
            <a:t>Adjust Study Design &amp; Mitigate Risks</a:t>
          </a:r>
        </a:p>
      </dgm:t>
    </dgm:pt>
    <dgm:pt modelId="{CEFFD344-DFE6-4C93-9070-C7197B2AE7EF}" type="parTrans" cxnId="{51779754-3116-400C-B14D-6C60497C4E6D}">
      <dgm:prSet/>
      <dgm:spPr/>
      <dgm:t>
        <a:bodyPr/>
        <a:lstStyle/>
        <a:p>
          <a:endParaRPr lang="en-US"/>
        </a:p>
      </dgm:t>
    </dgm:pt>
    <dgm:pt modelId="{82C07FA8-FD23-4012-A4EC-D36D7A1EC057}" type="sibTrans" cxnId="{51779754-3116-400C-B14D-6C60497C4E6D}">
      <dgm:prSet/>
      <dgm:spPr/>
      <dgm:t>
        <a:bodyPr/>
        <a:lstStyle/>
        <a:p>
          <a:endParaRPr lang="en-US"/>
        </a:p>
      </dgm:t>
    </dgm:pt>
    <dgm:pt modelId="{7B99117E-003C-45D9-AD99-3B77FFB79E16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accent3"/>
              </a:solidFill>
            </a:rPr>
            <a:t>Engage Cross-Functional Team</a:t>
          </a:r>
        </a:p>
      </dgm:t>
    </dgm:pt>
    <dgm:pt modelId="{0D903595-1B13-4141-B8AB-EECD1CB570E4}" type="sibTrans" cxnId="{B7D77CF1-71FA-4D24-BE10-AD6A2ACEDCFC}">
      <dgm:prSet/>
      <dgm:spPr/>
      <dgm:t>
        <a:bodyPr/>
        <a:lstStyle/>
        <a:p>
          <a:endParaRPr lang="en-US"/>
        </a:p>
      </dgm:t>
    </dgm:pt>
    <dgm:pt modelId="{CF46F784-D8F1-4D84-A8AD-BA79D908036B}" type="parTrans" cxnId="{B7D77CF1-71FA-4D24-BE10-AD6A2ACEDCFC}">
      <dgm:prSet/>
      <dgm:spPr/>
      <dgm:t>
        <a:bodyPr/>
        <a:lstStyle/>
        <a:p>
          <a:endParaRPr lang="en-US"/>
        </a:p>
      </dgm:t>
    </dgm:pt>
    <dgm:pt modelId="{9DCF9421-CA99-4270-9C75-1CBD21F7F915}" type="pres">
      <dgm:prSet presAssocID="{10B258B5-E70F-4684-8549-B4D99D07936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761A481-1AE6-4CA1-A067-CFA48CD118D2}" type="pres">
      <dgm:prSet presAssocID="{BC1D39C4-275D-4810-94D0-683CDF9601C5}" presName="Accent3" presStyleCnt="0"/>
      <dgm:spPr/>
    </dgm:pt>
    <dgm:pt modelId="{462243E2-B90C-48F9-964D-862CE08D5623}" type="pres">
      <dgm:prSet presAssocID="{BC1D39C4-275D-4810-94D0-683CDF9601C5}" presName="Accent" presStyleLbl="node1" presStyleIdx="0" presStyleCnt="3" custLinFactNeighborX="16686"/>
      <dgm:spPr>
        <a:solidFill>
          <a:schemeClr val="accent1"/>
        </a:solidFill>
      </dgm:spPr>
    </dgm:pt>
    <dgm:pt modelId="{6BD00A46-F9AC-451A-B705-19A71DA49D56}" type="pres">
      <dgm:prSet presAssocID="{BC1D39C4-275D-4810-94D0-683CDF9601C5}" presName="ParentBackground3" presStyleCnt="0"/>
      <dgm:spPr/>
    </dgm:pt>
    <dgm:pt modelId="{DD200995-CB3C-4630-BC7A-8A267A1B4978}" type="pres">
      <dgm:prSet presAssocID="{BC1D39C4-275D-4810-94D0-683CDF9601C5}" presName="ParentBackground" presStyleLbl="fgAcc1" presStyleIdx="0" presStyleCnt="3" custLinFactNeighborX="17874"/>
      <dgm:spPr/>
      <dgm:t>
        <a:bodyPr/>
        <a:lstStyle/>
        <a:p>
          <a:endParaRPr lang="en-US"/>
        </a:p>
      </dgm:t>
    </dgm:pt>
    <dgm:pt modelId="{E5F6DEBC-1582-4406-BFF0-F6CDD6D48CE8}" type="pres">
      <dgm:prSet presAssocID="{BC1D39C4-275D-4810-94D0-683CDF9601C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F0B15-6161-434F-B301-C5E7838BD133}" type="pres">
      <dgm:prSet presAssocID="{F65D3647-B537-494D-BEB9-1FB15E9591FF}" presName="Accent2" presStyleCnt="0"/>
      <dgm:spPr/>
    </dgm:pt>
    <dgm:pt modelId="{2EC2A239-8E17-41DD-8D6B-5B6E3481C16F}" type="pres">
      <dgm:prSet presAssocID="{F65D3647-B537-494D-BEB9-1FB15E9591FF}" presName="Accent" presStyleLbl="node1" presStyleIdx="1" presStyleCnt="3" custLinFactNeighborX="6132"/>
      <dgm:spPr>
        <a:solidFill>
          <a:schemeClr val="accent2"/>
        </a:solidFill>
      </dgm:spPr>
    </dgm:pt>
    <dgm:pt modelId="{82716726-221A-43CE-99A0-4EB73A5DB4CB}" type="pres">
      <dgm:prSet presAssocID="{F65D3647-B537-494D-BEB9-1FB15E9591FF}" presName="ParentBackground2" presStyleCnt="0"/>
      <dgm:spPr/>
    </dgm:pt>
    <dgm:pt modelId="{2F2BB0B8-962E-463E-9FB9-A66F75A3CEBC}" type="pres">
      <dgm:prSet presAssocID="{F65D3647-B537-494D-BEB9-1FB15E9591FF}" presName="ParentBackground" presStyleLbl="fgAcc1" presStyleIdx="1" presStyleCnt="3" custLinFactNeighborX="9930"/>
      <dgm:spPr/>
      <dgm:t>
        <a:bodyPr/>
        <a:lstStyle/>
        <a:p>
          <a:endParaRPr lang="en-US"/>
        </a:p>
      </dgm:t>
    </dgm:pt>
    <dgm:pt modelId="{977944E0-B25B-4D66-A093-2A3C0699C272}" type="pres">
      <dgm:prSet presAssocID="{F65D3647-B537-494D-BEB9-1FB15E9591F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2750F-9783-4E4B-BAEF-509BE8FD64ED}" type="pres">
      <dgm:prSet presAssocID="{7B99117E-003C-45D9-AD99-3B77FFB79E16}" presName="Accent1" presStyleCnt="0"/>
      <dgm:spPr/>
    </dgm:pt>
    <dgm:pt modelId="{5FFFAC8D-FDE7-4B24-9AFC-7B899AF1B9DD}" type="pres">
      <dgm:prSet presAssocID="{7B99117E-003C-45D9-AD99-3B77FFB79E16}" presName="Accent" presStyleLbl="node1" presStyleIdx="2" presStyleCnt="3"/>
      <dgm:spPr>
        <a:solidFill>
          <a:schemeClr val="accent3"/>
        </a:solidFill>
      </dgm:spPr>
    </dgm:pt>
    <dgm:pt modelId="{5C4D71A5-0841-4A72-89D3-02F229349AC3}" type="pres">
      <dgm:prSet presAssocID="{7B99117E-003C-45D9-AD99-3B77FFB79E16}" presName="ParentBackground1" presStyleCnt="0"/>
      <dgm:spPr/>
    </dgm:pt>
    <dgm:pt modelId="{7B67E4BC-5977-4DDD-AC2E-346D80C14FCC}" type="pres">
      <dgm:prSet presAssocID="{7B99117E-003C-45D9-AD99-3B77FFB79E16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5C76BA57-3E13-402F-A831-37B5C49FFA49}" type="pres">
      <dgm:prSet presAssocID="{7B99117E-003C-45D9-AD99-3B77FFB79E1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743F51-CA9D-1049-AF1C-7B20CB960D2E}" type="presOf" srcId="{F65D3647-B537-494D-BEB9-1FB15E9591FF}" destId="{977944E0-B25B-4D66-A093-2A3C0699C272}" srcOrd="1" destOrd="0" presId="urn:microsoft.com/office/officeart/2011/layout/CircleProcess"/>
    <dgm:cxn modelId="{700FD4CE-0400-EF45-A2B1-44DE4BAE2E49}" type="presOf" srcId="{7B99117E-003C-45D9-AD99-3B77FFB79E16}" destId="{5C76BA57-3E13-402F-A831-37B5C49FFA49}" srcOrd="1" destOrd="0" presId="urn:microsoft.com/office/officeart/2011/layout/CircleProcess"/>
    <dgm:cxn modelId="{F054BCB2-B91D-8F4C-967F-ABADD4790FBA}" type="presOf" srcId="{F65D3647-B537-494D-BEB9-1FB15E9591FF}" destId="{2F2BB0B8-962E-463E-9FB9-A66F75A3CEBC}" srcOrd="0" destOrd="0" presId="urn:microsoft.com/office/officeart/2011/layout/CircleProcess"/>
    <dgm:cxn modelId="{920BDD2D-6EB6-8440-9FE4-1615595255D1}" type="presOf" srcId="{BC1D39C4-275D-4810-94D0-683CDF9601C5}" destId="{E5F6DEBC-1582-4406-BFF0-F6CDD6D48CE8}" srcOrd="1" destOrd="0" presId="urn:microsoft.com/office/officeart/2011/layout/CircleProcess"/>
    <dgm:cxn modelId="{3E78127C-6207-BA4B-BE0E-AABD8569E723}" type="presOf" srcId="{7B99117E-003C-45D9-AD99-3B77FFB79E16}" destId="{7B67E4BC-5977-4DDD-AC2E-346D80C14FCC}" srcOrd="0" destOrd="0" presId="urn:microsoft.com/office/officeart/2011/layout/CircleProcess"/>
    <dgm:cxn modelId="{9A641FF0-6059-F342-BE18-E935F3BACD46}" type="presOf" srcId="{BC1D39C4-275D-4810-94D0-683CDF9601C5}" destId="{DD200995-CB3C-4630-BC7A-8A267A1B4978}" srcOrd="0" destOrd="0" presId="urn:microsoft.com/office/officeart/2011/layout/CircleProcess"/>
    <dgm:cxn modelId="{B7D77CF1-71FA-4D24-BE10-AD6A2ACEDCFC}" srcId="{10B258B5-E70F-4684-8549-B4D99D079369}" destId="{7B99117E-003C-45D9-AD99-3B77FFB79E16}" srcOrd="0" destOrd="0" parTransId="{CF46F784-D8F1-4D84-A8AD-BA79D908036B}" sibTransId="{0D903595-1B13-4141-B8AB-EECD1CB570E4}"/>
    <dgm:cxn modelId="{EAAC4E58-92F6-4B41-A3E0-C0D0122C14CF}" type="presOf" srcId="{10B258B5-E70F-4684-8549-B4D99D079369}" destId="{9DCF9421-CA99-4270-9C75-1CBD21F7F915}" srcOrd="0" destOrd="0" presId="urn:microsoft.com/office/officeart/2011/layout/CircleProcess"/>
    <dgm:cxn modelId="{C1406645-3FDA-48A8-8B7C-00BC1189016F}" srcId="{10B258B5-E70F-4684-8549-B4D99D079369}" destId="{F65D3647-B537-494D-BEB9-1FB15E9591FF}" srcOrd="1" destOrd="0" parTransId="{AAEC9DB1-1201-43A3-A823-2FAA4BF683CA}" sibTransId="{C0A90F82-B6BC-41F5-8917-EB14E526B00B}"/>
    <dgm:cxn modelId="{51779754-3116-400C-B14D-6C60497C4E6D}" srcId="{10B258B5-E70F-4684-8549-B4D99D079369}" destId="{BC1D39C4-275D-4810-94D0-683CDF9601C5}" srcOrd="2" destOrd="0" parTransId="{CEFFD344-DFE6-4C93-9070-C7197B2AE7EF}" sibTransId="{82C07FA8-FD23-4012-A4EC-D36D7A1EC057}"/>
    <dgm:cxn modelId="{B807FFB9-8639-E84E-852B-839AA92FDA5C}" type="presParOf" srcId="{9DCF9421-CA99-4270-9C75-1CBD21F7F915}" destId="{8761A481-1AE6-4CA1-A067-CFA48CD118D2}" srcOrd="0" destOrd="0" presId="urn:microsoft.com/office/officeart/2011/layout/CircleProcess"/>
    <dgm:cxn modelId="{8CD1ABBF-EEFC-C843-AB78-3CAA09333D31}" type="presParOf" srcId="{8761A481-1AE6-4CA1-A067-CFA48CD118D2}" destId="{462243E2-B90C-48F9-964D-862CE08D5623}" srcOrd="0" destOrd="0" presId="urn:microsoft.com/office/officeart/2011/layout/CircleProcess"/>
    <dgm:cxn modelId="{5CF281F7-7326-2547-B8FA-F504C277B87B}" type="presParOf" srcId="{9DCF9421-CA99-4270-9C75-1CBD21F7F915}" destId="{6BD00A46-F9AC-451A-B705-19A71DA49D56}" srcOrd="1" destOrd="0" presId="urn:microsoft.com/office/officeart/2011/layout/CircleProcess"/>
    <dgm:cxn modelId="{B71B8010-3318-DC4B-B654-54910033D98F}" type="presParOf" srcId="{6BD00A46-F9AC-451A-B705-19A71DA49D56}" destId="{DD200995-CB3C-4630-BC7A-8A267A1B4978}" srcOrd="0" destOrd="0" presId="urn:microsoft.com/office/officeart/2011/layout/CircleProcess"/>
    <dgm:cxn modelId="{19627882-6331-FA4D-9F31-2A566C5A3AA1}" type="presParOf" srcId="{9DCF9421-CA99-4270-9C75-1CBD21F7F915}" destId="{E5F6DEBC-1582-4406-BFF0-F6CDD6D48CE8}" srcOrd="2" destOrd="0" presId="urn:microsoft.com/office/officeart/2011/layout/CircleProcess"/>
    <dgm:cxn modelId="{1CC18726-2EF9-9E46-AB70-AE3A025A9775}" type="presParOf" srcId="{9DCF9421-CA99-4270-9C75-1CBD21F7F915}" destId="{AC4F0B15-6161-434F-B301-C5E7838BD133}" srcOrd="3" destOrd="0" presId="urn:microsoft.com/office/officeart/2011/layout/CircleProcess"/>
    <dgm:cxn modelId="{05818CFA-051F-3C40-BF92-29E94996F86F}" type="presParOf" srcId="{AC4F0B15-6161-434F-B301-C5E7838BD133}" destId="{2EC2A239-8E17-41DD-8D6B-5B6E3481C16F}" srcOrd="0" destOrd="0" presId="urn:microsoft.com/office/officeart/2011/layout/CircleProcess"/>
    <dgm:cxn modelId="{3B8A341C-8A4D-E54D-B28F-55DD844FBA19}" type="presParOf" srcId="{9DCF9421-CA99-4270-9C75-1CBD21F7F915}" destId="{82716726-221A-43CE-99A0-4EB73A5DB4CB}" srcOrd="4" destOrd="0" presId="urn:microsoft.com/office/officeart/2011/layout/CircleProcess"/>
    <dgm:cxn modelId="{898D25E0-FB39-BE44-A4F0-0ED613D8ACA6}" type="presParOf" srcId="{82716726-221A-43CE-99A0-4EB73A5DB4CB}" destId="{2F2BB0B8-962E-463E-9FB9-A66F75A3CEBC}" srcOrd="0" destOrd="0" presId="urn:microsoft.com/office/officeart/2011/layout/CircleProcess"/>
    <dgm:cxn modelId="{C1BCDD8F-4083-9246-9D4D-94ADD9F80215}" type="presParOf" srcId="{9DCF9421-CA99-4270-9C75-1CBD21F7F915}" destId="{977944E0-B25B-4D66-A093-2A3C0699C272}" srcOrd="5" destOrd="0" presId="urn:microsoft.com/office/officeart/2011/layout/CircleProcess"/>
    <dgm:cxn modelId="{BC2E67C4-3615-6746-AE6C-E519F5D3F2EB}" type="presParOf" srcId="{9DCF9421-CA99-4270-9C75-1CBD21F7F915}" destId="{3A72750F-9783-4E4B-BAEF-509BE8FD64ED}" srcOrd="6" destOrd="0" presId="urn:microsoft.com/office/officeart/2011/layout/CircleProcess"/>
    <dgm:cxn modelId="{D8EA6D8A-CD2A-BF4E-AE11-2988EB3E2ED1}" type="presParOf" srcId="{3A72750F-9783-4E4B-BAEF-509BE8FD64ED}" destId="{5FFFAC8D-FDE7-4B24-9AFC-7B899AF1B9DD}" srcOrd="0" destOrd="0" presId="urn:microsoft.com/office/officeart/2011/layout/CircleProcess"/>
    <dgm:cxn modelId="{829280B0-4E11-0F41-A6F2-4EBE229A0468}" type="presParOf" srcId="{9DCF9421-CA99-4270-9C75-1CBD21F7F915}" destId="{5C4D71A5-0841-4A72-89D3-02F229349AC3}" srcOrd="7" destOrd="0" presId="urn:microsoft.com/office/officeart/2011/layout/CircleProcess"/>
    <dgm:cxn modelId="{DE94212D-F738-7242-A495-ABEFD5626355}" type="presParOf" srcId="{5C4D71A5-0841-4A72-89D3-02F229349AC3}" destId="{7B67E4BC-5977-4DDD-AC2E-346D80C14FCC}" srcOrd="0" destOrd="0" presId="urn:microsoft.com/office/officeart/2011/layout/CircleProcess"/>
    <dgm:cxn modelId="{B7B58127-AED3-784C-8901-6A5C67959FDB}" type="presParOf" srcId="{9DCF9421-CA99-4270-9C75-1CBD21F7F915}" destId="{5C76BA57-3E13-402F-A831-37B5C49FFA4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E06A17-B5C6-4A39-9B1C-6A8E2AF92FF3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6DE56D-B347-45D7-8D53-281D776C3C7E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Granularity</a:t>
          </a:r>
        </a:p>
      </dgm:t>
    </dgm:pt>
    <dgm:pt modelId="{A225EE45-2C14-4CE2-BCFA-96E1A0076181}" type="parTrans" cxnId="{AC5E1706-A00A-49E3-9B35-E5EF907D1036}">
      <dgm:prSet/>
      <dgm:spPr/>
      <dgm:t>
        <a:bodyPr/>
        <a:lstStyle/>
        <a:p>
          <a:endParaRPr lang="en-US"/>
        </a:p>
      </dgm:t>
    </dgm:pt>
    <dgm:pt modelId="{041F2505-2EF5-413E-9085-256AC0672646}" type="sibTrans" cxnId="{AC5E1706-A00A-49E3-9B35-E5EF907D1036}">
      <dgm:prSet/>
      <dgm:spPr/>
      <dgm:t>
        <a:bodyPr/>
        <a:lstStyle/>
        <a:p>
          <a:endParaRPr lang="en-US"/>
        </a:p>
      </dgm:t>
    </dgm:pt>
    <dgm:pt modelId="{BC9BCD70-1F1D-46CE-8263-97DBECA77861}">
      <dgm:prSet/>
      <dgm:spPr/>
      <dgm:t>
        <a:bodyPr/>
        <a:lstStyle/>
        <a:p>
          <a:r>
            <a:rPr lang="en-US" dirty="0"/>
            <a:t>Pathways for contacting patients</a:t>
          </a:r>
        </a:p>
      </dgm:t>
    </dgm:pt>
    <dgm:pt modelId="{EF6018D8-73D4-4A8C-AD35-90A313FE8D1B}" type="parTrans" cxnId="{C70ED8AB-49CE-45E5-AEB9-4DE8578C561B}">
      <dgm:prSet/>
      <dgm:spPr/>
      <dgm:t>
        <a:bodyPr/>
        <a:lstStyle/>
        <a:p>
          <a:endParaRPr lang="en-US"/>
        </a:p>
      </dgm:t>
    </dgm:pt>
    <dgm:pt modelId="{26772547-7FE8-4E72-901C-FC1E9350D799}" type="sibTrans" cxnId="{C70ED8AB-49CE-45E5-AEB9-4DE8578C561B}">
      <dgm:prSet/>
      <dgm:spPr/>
      <dgm:t>
        <a:bodyPr/>
        <a:lstStyle/>
        <a:p>
          <a:endParaRPr lang="en-US"/>
        </a:p>
      </dgm:t>
    </dgm:pt>
    <dgm:pt modelId="{DC91AA4F-8846-4B25-BB27-387C4837C0DD}">
      <dgm:prSet/>
      <dgm:spPr/>
      <dgm:t>
        <a:bodyPr/>
        <a:lstStyle/>
        <a:p>
          <a:r>
            <a:rPr lang="en-US" dirty="0"/>
            <a:t>Adequate matching</a:t>
          </a:r>
        </a:p>
      </dgm:t>
    </dgm:pt>
    <dgm:pt modelId="{8C73AC21-E29F-4265-8336-F4FD042110D9}" type="parTrans" cxnId="{61865733-A0C5-4C7E-B030-F6BA7BA56A8C}">
      <dgm:prSet/>
      <dgm:spPr/>
      <dgm:t>
        <a:bodyPr/>
        <a:lstStyle/>
        <a:p>
          <a:endParaRPr lang="en-US"/>
        </a:p>
      </dgm:t>
    </dgm:pt>
    <dgm:pt modelId="{D5BD14C6-A32C-40E1-B788-EE32A43E741F}" type="sibTrans" cxnId="{61865733-A0C5-4C7E-B030-F6BA7BA56A8C}">
      <dgm:prSet/>
      <dgm:spPr/>
      <dgm:t>
        <a:bodyPr/>
        <a:lstStyle/>
        <a:p>
          <a:endParaRPr lang="en-US"/>
        </a:p>
      </dgm:t>
    </dgm:pt>
    <dgm:pt modelId="{63D027ED-E9BF-437B-B938-31B8FA64F629}">
      <dgm:prSet/>
      <dgm:spPr/>
      <dgm:t>
        <a:bodyPr/>
        <a:lstStyle/>
        <a:p>
          <a:r>
            <a:rPr lang="en-US" dirty="0"/>
            <a:t>Sufficient recency</a:t>
          </a:r>
        </a:p>
      </dgm:t>
    </dgm:pt>
    <dgm:pt modelId="{B960334F-2068-4717-96EF-238808A9B9FD}" type="parTrans" cxnId="{8099C79B-2EC2-4B7A-8887-8979F7FB2AC8}">
      <dgm:prSet/>
      <dgm:spPr/>
      <dgm:t>
        <a:bodyPr/>
        <a:lstStyle/>
        <a:p>
          <a:endParaRPr lang="en-US"/>
        </a:p>
      </dgm:t>
    </dgm:pt>
    <dgm:pt modelId="{B14E96BF-BEB3-4AB9-A451-84EA0260F239}" type="sibTrans" cxnId="{8099C79B-2EC2-4B7A-8887-8979F7FB2AC8}">
      <dgm:prSet/>
      <dgm:spPr/>
      <dgm:t>
        <a:bodyPr/>
        <a:lstStyle/>
        <a:p>
          <a:endParaRPr lang="en-US"/>
        </a:p>
      </dgm:t>
    </dgm:pt>
    <dgm:pt modelId="{6DEC9A91-1B15-4D0A-82B7-E5C27A4DEAFB}">
      <dgm:prSet/>
      <dgm:spPr/>
      <dgm:t>
        <a:bodyPr/>
        <a:lstStyle/>
        <a:p>
          <a:r>
            <a:rPr lang="en-US" dirty="0"/>
            <a:t>Local context</a:t>
          </a:r>
        </a:p>
      </dgm:t>
    </dgm:pt>
    <dgm:pt modelId="{D7A3E461-E656-4483-8961-8C37095F3BD3}" type="parTrans" cxnId="{8634CC9B-2563-48A8-A8BD-54CAE781EABE}">
      <dgm:prSet/>
      <dgm:spPr/>
      <dgm:t>
        <a:bodyPr/>
        <a:lstStyle/>
        <a:p>
          <a:endParaRPr lang="en-US"/>
        </a:p>
      </dgm:t>
    </dgm:pt>
    <dgm:pt modelId="{BA996E47-1298-4477-A024-00724D024005}" type="sibTrans" cxnId="{8634CC9B-2563-48A8-A8BD-54CAE781EABE}">
      <dgm:prSet/>
      <dgm:spPr/>
      <dgm:t>
        <a:bodyPr/>
        <a:lstStyle/>
        <a:p>
          <a:endParaRPr lang="en-US"/>
        </a:p>
      </dgm:t>
    </dgm:pt>
    <dgm:pt modelId="{7D646185-61F7-4ADC-A31A-FE5EFD831D56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Manual screening</a:t>
          </a:r>
        </a:p>
      </dgm:t>
    </dgm:pt>
    <dgm:pt modelId="{96F22E68-C73F-46F8-B819-2305A948D444}" type="parTrans" cxnId="{8845D7F9-B3F4-475A-A8FB-4F7CA3F53CCE}">
      <dgm:prSet/>
      <dgm:spPr/>
      <dgm:t>
        <a:bodyPr/>
        <a:lstStyle/>
        <a:p>
          <a:endParaRPr lang="en-US"/>
        </a:p>
      </dgm:t>
    </dgm:pt>
    <dgm:pt modelId="{9B0D19E6-6611-4D87-AD9F-5EECD7F041EA}" type="sibTrans" cxnId="{8845D7F9-B3F4-475A-A8FB-4F7CA3F53CCE}">
      <dgm:prSet/>
      <dgm:spPr/>
      <dgm:t>
        <a:bodyPr/>
        <a:lstStyle/>
        <a:p>
          <a:endParaRPr lang="en-US"/>
        </a:p>
      </dgm:t>
    </dgm:pt>
    <dgm:pt modelId="{61B46020-DEC3-084B-A4D1-8262E5CD87B6}" type="pres">
      <dgm:prSet presAssocID="{DFE06A17-B5C6-4A39-9B1C-6A8E2AF92F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63C5C6-162E-1047-9C69-A2C053742648}" type="pres">
      <dgm:prSet presAssocID="{DFE06A17-B5C6-4A39-9B1C-6A8E2AF92FF3}" presName="Name1" presStyleCnt="0"/>
      <dgm:spPr/>
    </dgm:pt>
    <dgm:pt modelId="{42819DEF-200F-554D-84D8-C5F951BE9E73}" type="pres">
      <dgm:prSet presAssocID="{DFE06A17-B5C6-4A39-9B1C-6A8E2AF92FF3}" presName="cycle" presStyleCnt="0"/>
      <dgm:spPr/>
    </dgm:pt>
    <dgm:pt modelId="{83FF8A3E-63CC-C249-850A-F56B07A4B936}" type="pres">
      <dgm:prSet presAssocID="{DFE06A17-B5C6-4A39-9B1C-6A8E2AF92FF3}" presName="srcNode" presStyleLbl="node1" presStyleIdx="0" presStyleCnt="6"/>
      <dgm:spPr/>
    </dgm:pt>
    <dgm:pt modelId="{FEFB7910-96AD-EB49-9469-A2C899DAE3F0}" type="pres">
      <dgm:prSet presAssocID="{DFE06A17-B5C6-4A39-9B1C-6A8E2AF92FF3}" presName="conn" presStyleLbl="parChTrans1D2" presStyleIdx="0" presStyleCnt="1"/>
      <dgm:spPr/>
      <dgm:t>
        <a:bodyPr/>
        <a:lstStyle/>
        <a:p>
          <a:endParaRPr lang="en-US"/>
        </a:p>
      </dgm:t>
    </dgm:pt>
    <dgm:pt modelId="{22E25E63-CF3C-034A-95FA-FA0A100B8E53}" type="pres">
      <dgm:prSet presAssocID="{DFE06A17-B5C6-4A39-9B1C-6A8E2AF92FF3}" presName="extraNode" presStyleLbl="node1" presStyleIdx="0" presStyleCnt="6"/>
      <dgm:spPr/>
    </dgm:pt>
    <dgm:pt modelId="{3332BA42-E8BF-2F4C-8EEE-493290659A2E}" type="pres">
      <dgm:prSet presAssocID="{DFE06A17-B5C6-4A39-9B1C-6A8E2AF92FF3}" presName="dstNode" presStyleLbl="node1" presStyleIdx="0" presStyleCnt="6"/>
      <dgm:spPr/>
    </dgm:pt>
    <dgm:pt modelId="{E4B2FF20-0266-594D-8145-662706F5ECCE}" type="pres">
      <dgm:prSet presAssocID="{8F6DE56D-B347-45D7-8D53-281D776C3C7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0F7AA-A37C-744A-8699-4820BF4DCB15}" type="pres">
      <dgm:prSet presAssocID="{8F6DE56D-B347-45D7-8D53-281D776C3C7E}" presName="accent_1" presStyleCnt="0"/>
      <dgm:spPr/>
    </dgm:pt>
    <dgm:pt modelId="{4C708691-9491-0948-A406-8689F70471EA}" type="pres">
      <dgm:prSet presAssocID="{8F6DE56D-B347-45D7-8D53-281D776C3C7E}" presName="accentRepeatNode" presStyleLbl="solidFgAcc1" presStyleIdx="0" presStyleCnt="6"/>
      <dgm:spPr/>
    </dgm:pt>
    <dgm:pt modelId="{BE6BA0AC-89DC-884D-859C-C89C08B25A86}" type="pres">
      <dgm:prSet presAssocID="{BC9BCD70-1F1D-46CE-8263-97DBECA7786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086A6-1AE8-9D47-8DDC-983D96FA1F3D}" type="pres">
      <dgm:prSet presAssocID="{BC9BCD70-1F1D-46CE-8263-97DBECA77861}" presName="accent_2" presStyleCnt="0"/>
      <dgm:spPr/>
    </dgm:pt>
    <dgm:pt modelId="{91AB1535-2CB8-E949-A949-CCDFCF2CE10A}" type="pres">
      <dgm:prSet presAssocID="{BC9BCD70-1F1D-46CE-8263-97DBECA77861}" presName="accentRepeatNode" presStyleLbl="solidFgAcc1" presStyleIdx="1" presStyleCnt="6"/>
      <dgm:spPr/>
    </dgm:pt>
    <dgm:pt modelId="{BA3BFD51-8D2E-3E4B-BB2E-DF482D5F215E}" type="pres">
      <dgm:prSet presAssocID="{DC91AA4F-8846-4B25-BB27-387C4837C0D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F6580-6681-2A40-8727-B72248723318}" type="pres">
      <dgm:prSet presAssocID="{DC91AA4F-8846-4B25-BB27-387C4837C0DD}" presName="accent_3" presStyleCnt="0"/>
      <dgm:spPr/>
    </dgm:pt>
    <dgm:pt modelId="{4B4ADABB-548A-E941-93E3-F1DD26750346}" type="pres">
      <dgm:prSet presAssocID="{DC91AA4F-8846-4B25-BB27-387C4837C0DD}" presName="accentRepeatNode" presStyleLbl="solidFgAcc1" presStyleIdx="2" presStyleCnt="6"/>
      <dgm:spPr/>
    </dgm:pt>
    <dgm:pt modelId="{D73C3B40-A02F-E041-9968-9A70760DE61F}" type="pres">
      <dgm:prSet presAssocID="{63D027ED-E9BF-437B-B938-31B8FA64F62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1BB5A-3D44-A348-A58D-472C0E1BBDD4}" type="pres">
      <dgm:prSet presAssocID="{63D027ED-E9BF-437B-B938-31B8FA64F629}" presName="accent_4" presStyleCnt="0"/>
      <dgm:spPr/>
    </dgm:pt>
    <dgm:pt modelId="{26E9A97A-94A0-8E4D-9B88-92BC9F0BBF1E}" type="pres">
      <dgm:prSet presAssocID="{63D027ED-E9BF-437B-B938-31B8FA64F629}" presName="accentRepeatNode" presStyleLbl="solidFgAcc1" presStyleIdx="3" presStyleCnt="6"/>
      <dgm:spPr/>
    </dgm:pt>
    <dgm:pt modelId="{E129787F-D72B-6A4C-8686-3E5FFEDDE62E}" type="pres">
      <dgm:prSet presAssocID="{6DEC9A91-1B15-4D0A-82B7-E5C27A4DEAF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75FE5-3F62-CD48-9CAA-360EB3EC137E}" type="pres">
      <dgm:prSet presAssocID="{6DEC9A91-1B15-4D0A-82B7-E5C27A4DEAFB}" presName="accent_5" presStyleCnt="0"/>
      <dgm:spPr/>
    </dgm:pt>
    <dgm:pt modelId="{9DE77770-D1B4-484E-A6AC-9DDC0FF2CF09}" type="pres">
      <dgm:prSet presAssocID="{6DEC9A91-1B15-4D0A-82B7-E5C27A4DEAFB}" presName="accentRepeatNode" presStyleLbl="solidFgAcc1" presStyleIdx="4" presStyleCnt="6"/>
      <dgm:spPr/>
    </dgm:pt>
    <dgm:pt modelId="{069E67CE-D263-3E41-A840-C9439F53876A}" type="pres">
      <dgm:prSet presAssocID="{7D646185-61F7-4ADC-A31A-FE5EFD831D5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D9B7B-55E7-554C-B84A-93BD95574D26}" type="pres">
      <dgm:prSet presAssocID="{7D646185-61F7-4ADC-A31A-FE5EFD831D56}" presName="accent_6" presStyleCnt="0"/>
      <dgm:spPr/>
    </dgm:pt>
    <dgm:pt modelId="{B3629C22-A17D-584E-A8DB-CEAA371EC215}" type="pres">
      <dgm:prSet presAssocID="{7D646185-61F7-4ADC-A31A-FE5EFD831D56}" presName="accentRepeatNode" presStyleLbl="solidFgAcc1" presStyleIdx="5" presStyleCnt="6"/>
      <dgm:spPr/>
    </dgm:pt>
  </dgm:ptLst>
  <dgm:cxnLst>
    <dgm:cxn modelId="{036C7438-7439-A646-83D1-D3A7D860FF0B}" type="presOf" srcId="{7D646185-61F7-4ADC-A31A-FE5EFD831D56}" destId="{069E67CE-D263-3E41-A840-C9439F53876A}" srcOrd="0" destOrd="0" presId="urn:microsoft.com/office/officeart/2008/layout/VerticalCurvedList"/>
    <dgm:cxn modelId="{BA5101A0-2229-AF4A-B1E3-BFDDFA2BE96E}" type="presOf" srcId="{BC9BCD70-1F1D-46CE-8263-97DBECA77861}" destId="{BE6BA0AC-89DC-884D-859C-C89C08B25A86}" srcOrd="0" destOrd="0" presId="urn:microsoft.com/office/officeart/2008/layout/VerticalCurvedList"/>
    <dgm:cxn modelId="{9C9499D1-8806-BA4C-933E-7FF25C1D0387}" type="presOf" srcId="{DFE06A17-B5C6-4A39-9B1C-6A8E2AF92FF3}" destId="{61B46020-DEC3-084B-A4D1-8262E5CD87B6}" srcOrd="0" destOrd="0" presId="urn:microsoft.com/office/officeart/2008/layout/VerticalCurvedList"/>
    <dgm:cxn modelId="{61865733-A0C5-4C7E-B030-F6BA7BA56A8C}" srcId="{DFE06A17-B5C6-4A39-9B1C-6A8E2AF92FF3}" destId="{DC91AA4F-8846-4B25-BB27-387C4837C0DD}" srcOrd="2" destOrd="0" parTransId="{8C73AC21-E29F-4265-8336-F4FD042110D9}" sibTransId="{D5BD14C6-A32C-40E1-B788-EE32A43E741F}"/>
    <dgm:cxn modelId="{C70ED8AB-49CE-45E5-AEB9-4DE8578C561B}" srcId="{DFE06A17-B5C6-4A39-9B1C-6A8E2AF92FF3}" destId="{BC9BCD70-1F1D-46CE-8263-97DBECA77861}" srcOrd="1" destOrd="0" parTransId="{EF6018D8-73D4-4A8C-AD35-90A313FE8D1B}" sibTransId="{26772547-7FE8-4E72-901C-FC1E9350D799}"/>
    <dgm:cxn modelId="{8634CC9B-2563-48A8-A8BD-54CAE781EABE}" srcId="{DFE06A17-B5C6-4A39-9B1C-6A8E2AF92FF3}" destId="{6DEC9A91-1B15-4D0A-82B7-E5C27A4DEAFB}" srcOrd="4" destOrd="0" parTransId="{D7A3E461-E656-4483-8961-8C37095F3BD3}" sibTransId="{BA996E47-1298-4477-A024-00724D024005}"/>
    <dgm:cxn modelId="{AC5E1706-A00A-49E3-9B35-E5EF907D1036}" srcId="{DFE06A17-B5C6-4A39-9B1C-6A8E2AF92FF3}" destId="{8F6DE56D-B347-45D7-8D53-281D776C3C7E}" srcOrd="0" destOrd="0" parTransId="{A225EE45-2C14-4CE2-BCFA-96E1A0076181}" sibTransId="{041F2505-2EF5-413E-9085-256AC0672646}"/>
    <dgm:cxn modelId="{858D22F3-E393-7844-A4B6-A45BB8C2BD77}" type="presOf" srcId="{041F2505-2EF5-413E-9085-256AC0672646}" destId="{FEFB7910-96AD-EB49-9469-A2C899DAE3F0}" srcOrd="0" destOrd="0" presId="urn:microsoft.com/office/officeart/2008/layout/VerticalCurvedList"/>
    <dgm:cxn modelId="{2307161D-36C0-3444-847A-485F6FE78643}" type="presOf" srcId="{63D027ED-E9BF-437B-B938-31B8FA64F629}" destId="{D73C3B40-A02F-E041-9968-9A70760DE61F}" srcOrd="0" destOrd="0" presId="urn:microsoft.com/office/officeart/2008/layout/VerticalCurvedList"/>
    <dgm:cxn modelId="{8845D7F9-B3F4-475A-A8FB-4F7CA3F53CCE}" srcId="{DFE06A17-B5C6-4A39-9B1C-6A8E2AF92FF3}" destId="{7D646185-61F7-4ADC-A31A-FE5EFD831D56}" srcOrd="5" destOrd="0" parTransId="{96F22E68-C73F-46F8-B819-2305A948D444}" sibTransId="{9B0D19E6-6611-4D87-AD9F-5EECD7F041EA}"/>
    <dgm:cxn modelId="{8099C79B-2EC2-4B7A-8887-8979F7FB2AC8}" srcId="{DFE06A17-B5C6-4A39-9B1C-6A8E2AF92FF3}" destId="{63D027ED-E9BF-437B-B938-31B8FA64F629}" srcOrd="3" destOrd="0" parTransId="{B960334F-2068-4717-96EF-238808A9B9FD}" sibTransId="{B14E96BF-BEB3-4AB9-A451-84EA0260F239}"/>
    <dgm:cxn modelId="{0EAC4207-DD04-C848-8D55-C24247A1C42E}" type="presOf" srcId="{DC91AA4F-8846-4B25-BB27-387C4837C0DD}" destId="{BA3BFD51-8D2E-3E4B-BB2E-DF482D5F215E}" srcOrd="0" destOrd="0" presId="urn:microsoft.com/office/officeart/2008/layout/VerticalCurvedList"/>
    <dgm:cxn modelId="{87C65532-350F-7949-AE3A-4CA1AE6E1709}" type="presOf" srcId="{8F6DE56D-B347-45D7-8D53-281D776C3C7E}" destId="{E4B2FF20-0266-594D-8145-662706F5ECCE}" srcOrd="0" destOrd="0" presId="urn:microsoft.com/office/officeart/2008/layout/VerticalCurvedList"/>
    <dgm:cxn modelId="{CA69F004-34E1-674E-B8C8-396EA30EBED2}" type="presOf" srcId="{6DEC9A91-1B15-4D0A-82B7-E5C27A4DEAFB}" destId="{E129787F-D72B-6A4C-8686-3E5FFEDDE62E}" srcOrd="0" destOrd="0" presId="urn:microsoft.com/office/officeart/2008/layout/VerticalCurvedList"/>
    <dgm:cxn modelId="{C68E8CEF-C30D-7F4D-A347-2FCD8A7CBCCC}" type="presParOf" srcId="{61B46020-DEC3-084B-A4D1-8262E5CD87B6}" destId="{EB63C5C6-162E-1047-9C69-A2C053742648}" srcOrd="0" destOrd="0" presId="urn:microsoft.com/office/officeart/2008/layout/VerticalCurvedList"/>
    <dgm:cxn modelId="{8F55270B-F326-AE4F-B071-4B4E5B09FD41}" type="presParOf" srcId="{EB63C5C6-162E-1047-9C69-A2C053742648}" destId="{42819DEF-200F-554D-84D8-C5F951BE9E73}" srcOrd="0" destOrd="0" presId="urn:microsoft.com/office/officeart/2008/layout/VerticalCurvedList"/>
    <dgm:cxn modelId="{9CA3DDC8-CEDE-5D43-9E28-691F41C8F9C0}" type="presParOf" srcId="{42819DEF-200F-554D-84D8-C5F951BE9E73}" destId="{83FF8A3E-63CC-C249-850A-F56B07A4B936}" srcOrd="0" destOrd="0" presId="urn:microsoft.com/office/officeart/2008/layout/VerticalCurvedList"/>
    <dgm:cxn modelId="{921B9686-71DE-CC4A-BBCE-842C3B3F03AE}" type="presParOf" srcId="{42819DEF-200F-554D-84D8-C5F951BE9E73}" destId="{FEFB7910-96AD-EB49-9469-A2C899DAE3F0}" srcOrd="1" destOrd="0" presId="urn:microsoft.com/office/officeart/2008/layout/VerticalCurvedList"/>
    <dgm:cxn modelId="{AAF584E3-72CC-454D-93E5-2EF9F8852CF0}" type="presParOf" srcId="{42819DEF-200F-554D-84D8-C5F951BE9E73}" destId="{22E25E63-CF3C-034A-95FA-FA0A100B8E53}" srcOrd="2" destOrd="0" presId="urn:microsoft.com/office/officeart/2008/layout/VerticalCurvedList"/>
    <dgm:cxn modelId="{8EA0F23C-B205-4A41-98E2-A34F9664F805}" type="presParOf" srcId="{42819DEF-200F-554D-84D8-C5F951BE9E73}" destId="{3332BA42-E8BF-2F4C-8EEE-493290659A2E}" srcOrd="3" destOrd="0" presId="urn:microsoft.com/office/officeart/2008/layout/VerticalCurvedList"/>
    <dgm:cxn modelId="{FB1CB55E-B47C-C74F-A35B-3FDBC69DDBE1}" type="presParOf" srcId="{EB63C5C6-162E-1047-9C69-A2C053742648}" destId="{E4B2FF20-0266-594D-8145-662706F5ECCE}" srcOrd="1" destOrd="0" presId="urn:microsoft.com/office/officeart/2008/layout/VerticalCurvedList"/>
    <dgm:cxn modelId="{9A6DBC68-780A-1245-AEC1-2DA0DABAFD86}" type="presParOf" srcId="{EB63C5C6-162E-1047-9C69-A2C053742648}" destId="{D1F0F7AA-A37C-744A-8699-4820BF4DCB15}" srcOrd="2" destOrd="0" presId="urn:microsoft.com/office/officeart/2008/layout/VerticalCurvedList"/>
    <dgm:cxn modelId="{C6F036C8-FDE8-5746-A70B-F17B38F764AE}" type="presParOf" srcId="{D1F0F7AA-A37C-744A-8699-4820BF4DCB15}" destId="{4C708691-9491-0948-A406-8689F70471EA}" srcOrd="0" destOrd="0" presId="urn:microsoft.com/office/officeart/2008/layout/VerticalCurvedList"/>
    <dgm:cxn modelId="{32C31FB6-A7BC-9B48-A473-FE090E52EB29}" type="presParOf" srcId="{EB63C5C6-162E-1047-9C69-A2C053742648}" destId="{BE6BA0AC-89DC-884D-859C-C89C08B25A86}" srcOrd="3" destOrd="0" presId="urn:microsoft.com/office/officeart/2008/layout/VerticalCurvedList"/>
    <dgm:cxn modelId="{8686B11F-FE30-7B47-BB34-77FB2766B1DE}" type="presParOf" srcId="{EB63C5C6-162E-1047-9C69-A2C053742648}" destId="{EE2086A6-1AE8-9D47-8DDC-983D96FA1F3D}" srcOrd="4" destOrd="0" presId="urn:microsoft.com/office/officeart/2008/layout/VerticalCurvedList"/>
    <dgm:cxn modelId="{4C759CFA-9F92-A54F-B329-58AB92CA4EE1}" type="presParOf" srcId="{EE2086A6-1AE8-9D47-8DDC-983D96FA1F3D}" destId="{91AB1535-2CB8-E949-A949-CCDFCF2CE10A}" srcOrd="0" destOrd="0" presId="urn:microsoft.com/office/officeart/2008/layout/VerticalCurvedList"/>
    <dgm:cxn modelId="{AAF3523C-2D89-9948-ABAA-9CEC2982604C}" type="presParOf" srcId="{EB63C5C6-162E-1047-9C69-A2C053742648}" destId="{BA3BFD51-8D2E-3E4B-BB2E-DF482D5F215E}" srcOrd="5" destOrd="0" presId="urn:microsoft.com/office/officeart/2008/layout/VerticalCurvedList"/>
    <dgm:cxn modelId="{2AFE7F62-95D5-C941-B511-B0C15DB4CE83}" type="presParOf" srcId="{EB63C5C6-162E-1047-9C69-A2C053742648}" destId="{F4AF6580-6681-2A40-8727-B72248723318}" srcOrd="6" destOrd="0" presId="urn:microsoft.com/office/officeart/2008/layout/VerticalCurvedList"/>
    <dgm:cxn modelId="{4CBF6A4A-33A5-6B4B-A501-2A0B2B01DC8E}" type="presParOf" srcId="{F4AF6580-6681-2A40-8727-B72248723318}" destId="{4B4ADABB-548A-E941-93E3-F1DD26750346}" srcOrd="0" destOrd="0" presId="urn:microsoft.com/office/officeart/2008/layout/VerticalCurvedList"/>
    <dgm:cxn modelId="{EC52105C-0020-A445-9FAB-2071D3AC9161}" type="presParOf" srcId="{EB63C5C6-162E-1047-9C69-A2C053742648}" destId="{D73C3B40-A02F-E041-9968-9A70760DE61F}" srcOrd="7" destOrd="0" presId="urn:microsoft.com/office/officeart/2008/layout/VerticalCurvedList"/>
    <dgm:cxn modelId="{BCD89D04-2013-A640-AA02-244CE74DDC8F}" type="presParOf" srcId="{EB63C5C6-162E-1047-9C69-A2C053742648}" destId="{BAC1BB5A-3D44-A348-A58D-472C0E1BBDD4}" srcOrd="8" destOrd="0" presId="urn:microsoft.com/office/officeart/2008/layout/VerticalCurvedList"/>
    <dgm:cxn modelId="{C2FBF03C-92AB-124F-8AA3-F9882900A2AF}" type="presParOf" srcId="{BAC1BB5A-3D44-A348-A58D-472C0E1BBDD4}" destId="{26E9A97A-94A0-8E4D-9B88-92BC9F0BBF1E}" srcOrd="0" destOrd="0" presId="urn:microsoft.com/office/officeart/2008/layout/VerticalCurvedList"/>
    <dgm:cxn modelId="{9005E242-7CD3-C846-A2A7-96AB59BDD452}" type="presParOf" srcId="{EB63C5C6-162E-1047-9C69-A2C053742648}" destId="{E129787F-D72B-6A4C-8686-3E5FFEDDE62E}" srcOrd="9" destOrd="0" presId="urn:microsoft.com/office/officeart/2008/layout/VerticalCurvedList"/>
    <dgm:cxn modelId="{CBE7A5A7-2CF7-7244-AD37-430CB02D4E2C}" type="presParOf" srcId="{EB63C5C6-162E-1047-9C69-A2C053742648}" destId="{4A275FE5-3F62-CD48-9CAA-360EB3EC137E}" srcOrd="10" destOrd="0" presId="urn:microsoft.com/office/officeart/2008/layout/VerticalCurvedList"/>
    <dgm:cxn modelId="{AA37D3CD-A6F4-6942-9234-553CEBDB5094}" type="presParOf" srcId="{4A275FE5-3F62-CD48-9CAA-360EB3EC137E}" destId="{9DE77770-D1B4-484E-A6AC-9DDC0FF2CF09}" srcOrd="0" destOrd="0" presId="urn:microsoft.com/office/officeart/2008/layout/VerticalCurvedList"/>
    <dgm:cxn modelId="{27C72EA3-A99D-484C-B223-6173D59275AE}" type="presParOf" srcId="{EB63C5C6-162E-1047-9C69-A2C053742648}" destId="{069E67CE-D263-3E41-A840-C9439F53876A}" srcOrd="11" destOrd="0" presId="urn:microsoft.com/office/officeart/2008/layout/VerticalCurvedList"/>
    <dgm:cxn modelId="{8C3C32B6-CE7C-3649-971D-2822F38FE82A}" type="presParOf" srcId="{EB63C5C6-162E-1047-9C69-A2C053742648}" destId="{7FED9B7B-55E7-554C-B84A-93BD95574D26}" srcOrd="12" destOrd="0" presId="urn:microsoft.com/office/officeart/2008/layout/VerticalCurvedList"/>
    <dgm:cxn modelId="{CDA766D0-019B-B04F-A052-74B495A18730}" type="presParOf" srcId="{7FED9B7B-55E7-554C-B84A-93BD95574D26}" destId="{B3629C22-A17D-584E-A8DB-CEAA371EC2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7A5093-45EC-4EE3-A800-23EEB545D2BE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0D7B05-28C3-4213-947C-D815F37E2FC5}">
      <dgm:prSet phldrT="[Text]"/>
      <dgm:spPr/>
      <dgm:t>
        <a:bodyPr/>
        <a:lstStyle/>
        <a:p>
          <a:r>
            <a:rPr lang="en-US" dirty="0"/>
            <a:t>Strategic Recruitment Planning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0F55D923-FBEC-481C-BBE8-E6BBDBC930BF}" type="parTrans" cxnId="{21E395AA-7715-4A2B-B0D4-3171DFAD4F3B}">
      <dgm:prSet/>
      <dgm:spPr/>
      <dgm:t>
        <a:bodyPr/>
        <a:lstStyle/>
        <a:p>
          <a:endParaRPr lang="en-US"/>
        </a:p>
      </dgm:t>
    </dgm:pt>
    <dgm:pt modelId="{8429CCE1-361C-4A21-B924-516F3E525E43}" type="sibTrans" cxnId="{21E395AA-7715-4A2B-B0D4-3171DFAD4F3B}">
      <dgm:prSet/>
      <dgm:spPr/>
      <dgm:t>
        <a:bodyPr/>
        <a:lstStyle/>
        <a:p>
          <a:endParaRPr lang="en-US"/>
        </a:p>
      </dgm:t>
    </dgm:pt>
    <dgm:pt modelId="{F13F25D0-C193-45E1-B325-9CA2FB822F98}">
      <dgm:prSet phldrT="[Text]"/>
      <dgm:spPr/>
      <dgm:t>
        <a:bodyPr/>
        <a:lstStyle/>
        <a:p>
          <a:r>
            <a:rPr lang="en-US" dirty="0"/>
            <a:t>RWD for Eligibility and Recruitment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57A6E509-7ED6-49F4-9DB6-3C1D1806E115}" type="parTrans" cxnId="{79081261-2E0D-4171-B330-C044A3DB175C}">
      <dgm:prSet/>
      <dgm:spPr/>
      <dgm:t>
        <a:bodyPr/>
        <a:lstStyle/>
        <a:p>
          <a:endParaRPr lang="en-US"/>
        </a:p>
      </dgm:t>
    </dgm:pt>
    <dgm:pt modelId="{D621A2A3-9BC6-43F3-A8EC-B580305013BC}" type="sibTrans" cxnId="{79081261-2E0D-4171-B330-C044A3DB175C}">
      <dgm:prSet/>
      <dgm:spPr/>
      <dgm:t>
        <a:bodyPr/>
        <a:lstStyle/>
        <a:p>
          <a:endParaRPr lang="en-US"/>
        </a:p>
      </dgm:t>
    </dgm:pt>
    <dgm:pt modelId="{C7161C1B-59F6-4514-93EC-A77E045B8D4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Quality by Design (</a:t>
          </a:r>
          <a:r>
            <a:rPr lang="en-US" dirty="0" err="1"/>
            <a:t>QbD</a:t>
          </a:r>
          <a:r>
            <a:rPr lang="en-US" dirty="0"/>
            <a:t>)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8DCBAAA5-AD88-4F86-9EF7-5ABB94242E6F}" type="parTrans" cxnId="{5F1F4C74-6C82-4055-A5BF-97A101ADB679}">
      <dgm:prSet/>
      <dgm:spPr/>
      <dgm:t>
        <a:bodyPr/>
        <a:lstStyle/>
        <a:p>
          <a:endParaRPr lang="en-US"/>
        </a:p>
      </dgm:t>
    </dgm:pt>
    <dgm:pt modelId="{B00CC512-DF90-4B02-A385-08F6353FC5C0}" type="sibTrans" cxnId="{5F1F4C74-6C82-4055-A5BF-97A101ADB679}">
      <dgm:prSet/>
      <dgm:spPr/>
      <dgm:t>
        <a:bodyPr/>
        <a:lstStyle/>
        <a:p>
          <a:endParaRPr lang="en-US"/>
        </a:p>
      </dgm:t>
    </dgm:pt>
    <dgm:pt modelId="{A1BD8A94-6C99-4AFD-ABF8-522C64AC5458}" type="pres">
      <dgm:prSet presAssocID="{9E7A5093-45EC-4EE3-A800-23EEB545D2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BA91FA-B50B-4FD8-81B3-EFEAE4903E4F}" type="pres">
      <dgm:prSet presAssocID="{9E7A5093-45EC-4EE3-A800-23EEB545D2BE}" presName="fgShape" presStyleLbl="fgShp" presStyleIdx="0" presStyleCnt="1"/>
      <dgm:spPr/>
    </dgm:pt>
    <dgm:pt modelId="{4EF6B3D2-3629-43A2-9783-86580E4A5D33}" type="pres">
      <dgm:prSet presAssocID="{9E7A5093-45EC-4EE3-A800-23EEB545D2BE}" presName="linComp" presStyleCnt="0"/>
      <dgm:spPr/>
    </dgm:pt>
    <dgm:pt modelId="{361C4EEF-BD7C-4012-9262-937CAF97BFC6}" type="pres">
      <dgm:prSet presAssocID="{E70D7B05-28C3-4213-947C-D815F37E2FC5}" presName="compNode" presStyleCnt="0"/>
      <dgm:spPr/>
    </dgm:pt>
    <dgm:pt modelId="{7E1C8532-FC36-42B7-BEE7-5107DC6FEB31}" type="pres">
      <dgm:prSet presAssocID="{E70D7B05-28C3-4213-947C-D815F37E2FC5}" presName="bkgdShape" presStyleLbl="node1" presStyleIdx="0" presStyleCnt="3"/>
      <dgm:spPr/>
      <dgm:t>
        <a:bodyPr/>
        <a:lstStyle/>
        <a:p>
          <a:endParaRPr lang="en-US"/>
        </a:p>
      </dgm:t>
    </dgm:pt>
    <dgm:pt modelId="{3F0A8CD2-5143-46B6-A3C1-732DDEAACF22}" type="pres">
      <dgm:prSet presAssocID="{E70D7B05-28C3-4213-947C-D815F37E2FC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14C7B-84F1-4CB3-9D21-6109735E6E46}" type="pres">
      <dgm:prSet presAssocID="{E70D7B05-28C3-4213-947C-D815F37E2FC5}" presName="invisiNode" presStyleLbl="node1" presStyleIdx="0" presStyleCnt="3"/>
      <dgm:spPr/>
    </dgm:pt>
    <dgm:pt modelId="{23F614A5-E84B-4B61-B175-04BBC5D1CFA0}" type="pres">
      <dgm:prSet presAssocID="{E70D7B05-28C3-4213-947C-D815F37E2FC5}" presName="imagNode" presStyleLbl="fgImgPlace1" presStyleIdx="0" presStyleCnt="3"/>
      <dgm:spPr>
        <a:blipFill rotWithShape="1">
          <a:blip xmlns:r="http://schemas.openxmlformats.org/officeDocument/2006/relationships" r:embed="rId4"/>
          <a:srcRect/>
          <a:stretch>
            <a:fillRect l="-4000" r="-4000"/>
          </a:stretch>
        </a:blipFill>
      </dgm:spPr>
    </dgm:pt>
    <dgm:pt modelId="{B9A1FCCE-1F91-40BF-935A-74DD66B3096E}" type="pres">
      <dgm:prSet presAssocID="{8429CCE1-361C-4A21-B924-516F3E525E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1E403B-F479-44EB-925F-5E6A1916FA4E}" type="pres">
      <dgm:prSet presAssocID="{F13F25D0-C193-45E1-B325-9CA2FB822F98}" presName="compNode" presStyleCnt="0"/>
      <dgm:spPr/>
    </dgm:pt>
    <dgm:pt modelId="{944AC5D2-EAD4-48AB-85EB-C8D36AD5B56F}" type="pres">
      <dgm:prSet presAssocID="{F13F25D0-C193-45E1-B325-9CA2FB822F98}" presName="bkgdShape" presStyleLbl="node1" presStyleIdx="1" presStyleCnt="3"/>
      <dgm:spPr/>
      <dgm:t>
        <a:bodyPr/>
        <a:lstStyle/>
        <a:p>
          <a:endParaRPr lang="en-US"/>
        </a:p>
      </dgm:t>
    </dgm:pt>
    <dgm:pt modelId="{63C99649-33AA-4C02-AC95-F8031392AB28}" type="pres">
      <dgm:prSet presAssocID="{F13F25D0-C193-45E1-B325-9CA2FB822F9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237FF-A9FF-4078-BD89-8C15EDA07683}" type="pres">
      <dgm:prSet presAssocID="{F13F25D0-C193-45E1-B325-9CA2FB822F98}" presName="invisiNode" presStyleLbl="node1" presStyleIdx="1" presStyleCnt="3"/>
      <dgm:spPr/>
    </dgm:pt>
    <dgm:pt modelId="{9FABBC2A-422E-493E-9F99-C0D91CE6352F}" type="pres">
      <dgm:prSet presAssocID="{F13F25D0-C193-45E1-B325-9CA2FB822F98}" presName="imagNode" presStyleLbl="fgImgPlace1" presStyleIdx="1" presStyleCnt="3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88AFCA1-5184-4E26-8722-1929D4F29F0E}" type="pres">
      <dgm:prSet presAssocID="{D621A2A3-9BC6-43F3-A8EC-B580305013B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25C876-E65E-48DE-993D-53C1B670E648}" type="pres">
      <dgm:prSet presAssocID="{C7161C1B-59F6-4514-93EC-A77E045B8D45}" presName="compNode" presStyleCnt="0"/>
      <dgm:spPr/>
    </dgm:pt>
    <dgm:pt modelId="{5E856790-E261-40FB-9200-864B19FA6F00}" type="pres">
      <dgm:prSet presAssocID="{C7161C1B-59F6-4514-93EC-A77E045B8D45}" presName="bkgdShape" presStyleLbl="node1" presStyleIdx="2" presStyleCnt="3"/>
      <dgm:spPr/>
      <dgm:t>
        <a:bodyPr/>
        <a:lstStyle/>
        <a:p>
          <a:endParaRPr lang="en-US"/>
        </a:p>
      </dgm:t>
    </dgm:pt>
    <dgm:pt modelId="{DCC4F158-4BC9-47B8-9E59-7890F01878A8}" type="pres">
      <dgm:prSet presAssocID="{C7161C1B-59F6-4514-93EC-A77E045B8D4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6825A-53BA-46CA-8941-7601A713A57C}" type="pres">
      <dgm:prSet presAssocID="{C7161C1B-59F6-4514-93EC-A77E045B8D45}" presName="invisiNode" presStyleLbl="node1" presStyleIdx="2" presStyleCnt="3"/>
      <dgm:spPr/>
    </dgm:pt>
    <dgm:pt modelId="{540FA849-1318-4E8F-BD57-035A96531375}" type="pres">
      <dgm:prSet presAssocID="{C7161C1B-59F6-4514-93EC-A77E045B8D45}" presName="imagNode" presStyleLbl="fgImgPlace1" presStyleIdx="2" presStyleCnt="3"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</dgm:spPr>
    </dgm:pt>
  </dgm:ptLst>
  <dgm:cxnLst>
    <dgm:cxn modelId="{21E395AA-7715-4A2B-B0D4-3171DFAD4F3B}" srcId="{9E7A5093-45EC-4EE3-A800-23EEB545D2BE}" destId="{E70D7B05-28C3-4213-947C-D815F37E2FC5}" srcOrd="0" destOrd="0" parTransId="{0F55D923-FBEC-481C-BBE8-E6BBDBC930BF}" sibTransId="{8429CCE1-361C-4A21-B924-516F3E525E43}"/>
    <dgm:cxn modelId="{01CC7C2C-EE71-4F9E-B600-DF017A9A467A}" type="presOf" srcId="{C7161C1B-59F6-4514-93EC-A77E045B8D45}" destId="{5E856790-E261-40FB-9200-864B19FA6F00}" srcOrd="0" destOrd="0" presId="urn:microsoft.com/office/officeart/2005/8/layout/hList7"/>
    <dgm:cxn modelId="{2622C93A-1928-405C-B882-A23A44690954}" type="presOf" srcId="{F13F25D0-C193-45E1-B325-9CA2FB822F98}" destId="{944AC5D2-EAD4-48AB-85EB-C8D36AD5B56F}" srcOrd="0" destOrd="0" presId="urn:microsoft.com/office/officeart/2005/8/layout/hList7"/>
    <dgm:cxn modelId="{6E3D613D-2B76-451D-95EC-CA97D362200B}" type="presOf" srcId="{9E7A5093-45EC-4EE3-A800-23EEB545D2BE}" destId="{A1BD8A94-6C99-4AFD-ABF8-522C64AC5458}" srcOrd="0" destOrd="0" presId="urn:microsoft.com/office/officeart/2005/8/layout/hList7"/>
    <dgm:cxn modelId="{68273895-6C06-4930-BDF4-63C7F4A20821}" type="presOf" srcId="{C7161C1B-59F6-4514-93EC-A77E045B8D45}" destId="{DCC4F158-4BC9-47B8-9E59-7890F01878A8}" srcOrd="1" destOrd="0" presId="urn:microsoft.com/office/officeart/2005/8/layout/hList7"/>
    <dgm:cxn modelId="{C635E5A7-6E36-4EC9-BC9C-C8799C450B8C}" type="presOf" srcId="{D621A2A3-9BC6-43F3-A8EC-B580305013BC}" destId="{088AFCA1-5184-4E26-8722-1929D4F29F0E}" srcOrd="0" destOrd="0" presId="urn:microsoft.com/office/officeart/2005/8/layout/hList7"/>
    <dgm:cxn modelId="{5F1F4C74-6C82-4055-A5BF-97A101ADB679}" srcId="{9E7A5093-45EC-4EE3-A800-23EEB545D2BE}" destId="{C7161C1B-59F6-4514-93EC-A77E045B8D45}" srcOrd="2" destOrd="0" parTransId="{8DCBAAA5-AD88-4F86-9EF7-5ABB94242E6F}" sibTransId="{B00CC512-DF90-4B02-A385-08F6353FC5C0}"/>
    <dgm:cxn modelId="{CAA836AB-8BB6-46D8-B3A4-CCEC4036BCE7}" type="presOf" srcId="{E70D7B05-28C3-4213-947C-D815F37E2FC5}" destId="{3F0A8CD2-5143-46B6-A3C1-732DDEAACF22}" srcOrd="1" destOrd="0" presId="urn:microsoft.com/office/officeart/2005/8/layout/hList7"/>
    <dgm:cxn modelId="{6B57469F-1791-40BE-A3B9-68EA0EED9FAD}" type="presOf" srcId="{8429CCE1-361C-4A21-B924-516F3E525E43}" destId="{B9A1FCCE-1F91-40BF-935A-74DD66B3096E}" srcOrd="0" destOrd="0" presId="urn:microsoft.com/office/officeart/2005/8/layout/hList7"/>
    <dgm:cxn modelId="{79081261-2E0D-4171-B330-C044A3DB175C}" srcId="{9E7A5093-45EC-4EE3-A800-23EEB545D2BE}" destId="{F13F25D0-C193-45E1-B325-9CA2FB822F98}" srcOrd="1" destOrd="0" parTransId="{57A6E509-7ED6-49F4-9DB6-3C1D1806E115}" sibTransId="{D621A2A3-9BC6-43F3-A8EC-B580305013BC}"/>
    <dgm:cxn modelId="{FFB7272D-7B44-4BC1-910A-90534B5EBDD1}" type="presOf" srcId="{E70D7B05-28C3-4213-947C-D815F37E2FC5}" destId="{7E1C8532-FC36-42B7-BEE7-5107DC6FEB31}" srcOrd="0" destOrd="0" presId="urn:microsoft.com/office/officeart/2005/8/layout/hList7"/>
    <dgm:cxn modelId="{23C29A99-2351-4351-8607-767606304E72}" type="presOf" srcId="{F13F25D0-C193-45E1-B325-9CA2FB822F98}" destId="{63C99649-33AA-4C02-AC95-F8031392AB28}" srcOrd="1" destOrd="0" presId="urn:microsoft.com/office/officeart/2005/8/layout/hList7"/>
    <dgm:cxn modelId="{EBAF5C74-B7AF-4906-8669-5A48D3EAF308}" type="presParOf" srcId="{A1BD8A94-6C99-4AFD-ABF8-522C64AC5458}" destId="{78BA91FA-B50B-4FD8-81B3-EFEAE4903E4F}" srcOrd="0" destOrd="0" presId="urn:microsoft.com/office/officeart/2005/8/layout/hList7"/>
    <dgm:cxn modelId="{D3EB2EB0-1CFA-4A91-AD99-F7F0C4A81AC7}" type="presParOf" srcId="{A1BD8A94-6C99-4AFD-ABF8-522C64AC5458}" destId="{4EF6B3D2-3629-43A2-9783-86580E4A5D33}" srcOrd="1" destOrd="0" presId="urn:microsoft.com/office/officeart/2005/8/layout/hList7"/>
    <dgm:cxn modelId="{C65D4E6E-3EFA-48AB-9BEB-74698755D893}" type="presParOf" srcId="{4EF6B3D2-3629-43A2-9783-86580E4A5D33}" destId="{361C4EEF-BD7C-4012-9262-937CAF97BFC6}" srcOrd="0" destOrd="0" presId="urn:microsoft.com/office/officeart/2005/8/layout/hList7"/>
    <dgm:cxn modelId="{8FE244B6-38AC-4FF4-A630-D01AA61F5918}" type="presParOf" srcId="{361C4EEF-BD7C-4012-9262-937CAF97BFC6}" destId="{7E1C8532-FC36-42B7-BEE7-5107DC6FEB31}" srcOrd="0" destOrd="0" presId="urn:microsoft.com/office/officeart/2005/8/layout/hList7"/>
    <dgm:cxn modelId="{3207F2E1-E9AC-4D54-9411-EFC4C9254EB8}" type="presParOf" srcId="{361C4EEF-BD7C-4012-9262-937CAF97BFC6}" destId="{3F0A8CD2-5143-46B6-A3C1-732DDEAACF22}" srcOrd="1" destOrd="0" presId="urn:microsoft.com/office/officeart/2005/8/layout/hList7"/>
    <dgm:cxn modelId="{70CA80B1-59C7-4490-9226-C3BED61A07D4}" type="presParOf" srcId="{361C4EEF-BD7C-4012-9262-937CAF97BFC6}" destId="{50A14C7B-84F1-4CB3-9D21-6109735E6E46}" srcOrd="2" destOrd="0" presId="urn:microsoft.com/office/officeart/2005/8/layout/hList7"/>
    <dgm:cxn modelId="{C39C6CE9-EB13-41A4-A824-AB655708270D}" type="presParOf" srcId="{361C4EEF-BD7C-4012-9262-937CAF97BFC6}" destId="{23F614A5-E84B-4B61-B175-04BBC5D1CFA0}" srcOrd="3" destOrd="0" presId="urn:microsoft.com/office/officeart/2005/8/layout/hList7"/>
    <dgm:cxn modelId="{8F2868E4-6A0C-40A2-A6AE-1A148FB71937}" type="presParOf" srcId="{4EF6B3D2-3629-43A2-9783-86580E4A5D33}" destId="{B9A1FCCE-1F91-40BF-935A-74DD66B3096E}" srcOrd="1" destOrd="0" presId="urn:microsoft.com/office/officeart/2005/8/layout/hList7"/>
    <dgm:cxn modelId="{355B56E4-08C4-4A8A-BB2E-33C8D78E29E0}" type="presParOf" srcId="{4EF6B3D2-3629-43A2-9783-86580E4A5D33}" destId="{E51E403B-F479-44EB-925F-5E6A1916FA4E}" srcOrd="2" destOrd="0" presId="urn:microsoft.com/office/officeart/2005/8/layout/hList7"/>
    <dgm:cxn modelId="{D4DE2F1A-9C35-4571-916D-81B0E0E53AB5}" type="presParOf" srcId="{E51E403B-F479-44EB-925F-5E6A1916FA4E}" destId="{944AC5D2-EAD4-48AB-85EB-C8D36AD5B56F}" srcOrd="0" destOrd="0" presId="urn:microsoft.com/office/officeart/2005/8/layout/hList7"/>
    <dgm:cxn modelId="{0D2BA997-345C-42BB-A018-739375A70A2E}" type="presParOf" srcId="{E51E403B-F479-44EB-925F-5E6A1916FA4E}" destId="{63C99649-33AA-4C02-AC95-F8031392AB28}" srcOrd="1" destOrd="0" presId="urn:microsoft.com/office/officeart/2005/8/layout/hList7"/>
    <dgm:cxn modelId="{568E9E08-490C-4951-BEEB-810AB42986E3}" type="presParOf" srcId="{E51E403B-F479-44EB-925F-5E6A1916FA4E}" destId="{792237FF-A9FF-4078-BD89-8C15EDA07683}" srcOrd="2" destOrd="0" presId="urn:microsoft.com/office/officeart/2005/8/layout/hList7"/>
    <dgm:cxn modelId="{E15C94D4-9E4D-44B0-89D0-AFACC176B7F8}" type="presParOf" srcId="{E51E403B-F479-44EB-925F-5E6A1916FA4E}" destId="{9FABBC2A-422E-493E-9F99-C0D91CE6352F}" srcOrd="3" destOrd="0" presId="urn:microsoft.com/office/officeart/2005/8/layout/hList7"/>
    <dgm:cxn modelId="{48A8C3CA-57CA-4532-9150-FFE4B41EEABD}" type="presParOf" srcId="{4EF6B3D2-3629-43A2-9783-86580E4A5D33}" destId="{088AFCA1-5184-4E26-8722-1929D4F29F0E}" srcOrd="3" destOrd="0" presId="urn:microsoft.com/office/officeart/2005/8/layout/hList7"/>
    <dgm:cxn modelId="{C3497591-3992-4D11-9C40-51FEA21E80E8}" type="presParOf" srcId="{4EF6B3D2-3629-43A2-9783-86580E4A5D33}" destId="{8325C876-E65E-48DE-993D-53C1B670E648}" srcOrd="4" destOrd="0" presId="urn:microsoft.com/office/officeart/2005/8/layout/hList7"/>
    <dgm:cxn modelId="{11CE4100-3322-4F74-B655-62B4EDC591B7}" type="presParOf" srcId="{8325C876-E65E-48DE-993D-53C1B670E648}" destId="{5E856790-E261-40FB-9200-864B19FA6F00}" srcOrd="0" destOrd="0" presId="urn:microsoft.com/office/officeart/2005/8/layout/hList7"/>
    <dgm:cxn modelId="{4BC68984-1EF3-49C3-A38F-74EA6CAF6F60}" type="presParOf" srcId="{8325C876-E65E-48DE-993D-53C1B670E648}" destId="{DCC4F158-4BC9-47B8-9E59-7890F01878A8}" srcOrd="1" destOrd="0" presId="urn:microsoft.com/office/officeart/2005/8/layout/hList7"/>
    <dgm:cxn modelId="{3CB09390-DCB9-439D-A851-72CF0A023298}" type="presParOf" srcId="{8325C876-E65E-48DE-993D-53C1B670E648}" destId="{76B6825A-53BA-46CA-8941-7601A713A57C}" srcOrd="2" destOrd="0" presId="urn:microsoft.com/office/officeart/2005/8/layout/hList7"/>
    <dgm:cxn modelId="{61E1ADF3-CD7E-4413-B873-BA28C8D3B491}" type="presParOf" srcId="{8325C876-E65E-48DE-993D-53C1B670E648}" destId="{540FA849-1318-4E8F-BD57-035A9653137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697FB-32FC-403D-8C3D-E334E3050C69}">
      <dsp:nvSpPr>
        <dsp:cNvPr id="0" name=""/>
        <dsp:cNvSpPr/>
      </dsp:nvSpPr>
      <dsp:spPr>
        <a:xfrm rot="5400000">
          <a:off x="-359271" y="360670"/>
          <a:ext cx="2395140" cy="167659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Early Stages</a:t>
          </a:r>
        </a:p>
      </dsp:txBody>
      <dsp:txXfrm rot="-5400000">
        <a:off x="0" y="839698"/>
        <a:ext cx="1676598" cy="718542"/>
      </dsp:txXfrm>
    </dsp:sp>
    <dsp:sp modelId="{D83797DC-6671-4A4E-A86D-AC2A671A92FD}">
      <dsp:nvSpPr>
        <dsp:cNvPr id="0" name=""/>
        <dsp:cNvSpPr/>
      </dsp:nvSpPr>
      <dsp:spPr>
        <a:xfrm rot="5400000">
          <a:off x="4290566" y="-2612568"/>
          <a:ext cx="1556841" cy="6784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accent3"/>
              </a:solidFill>
            </a:rPr>
            <a:t>Engage study teams as early as possible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accent3"/>
              </a:solidFill>
            </a:rPr>
            <a:t>Demonstrate value (e.g., case studies)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accent3"/>
              </a:solidFill>
            </a:rPr>
            <a:t>Pilot with early phase / feasibility trials</a:t>
          </a:r>
        </a:p>
      </dsp:txBody>
      <dsp:txXfrm rot="-5400000">
        <a:off x="1676599" y="77398"/>
        <a:ext cx="6708777" cy="1404843"/>
      </dsp:txXfrm>
    </dsp:sp>
    <dsp:sp modelId="{CEAD3BD1-2D36-4E94-AA31-7BAB93F3459C}">
      <dsp:nvSpPr>
        <dsp:cNvPr id="0" name=""/>
        <dsp:cNvSpPr/>
      </dsp:nvSpPr>
      <dsp:spPr>
        <a:xfrm rot="5400000">
          <a:off x="-359271" y="2471231"/>
          <a:ext cx="2395140" cy="167659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Standard Process</a:t>
          </a:r>
        </a:p>
      </dsp:txBody>
      <dsp:txXfrm rot="-5400000">
        <a:off x="0" y="2950259"/>
        <a:ext cx="1676598" cy="718542"/>
      </dsp:txXfrm>
    </dsp:sp>
    <dsp:sp modelId="{4658288E-3668-4A64-91DF-53EA5DC90659}">
      <dsp:nvSpPr>
        <dsp:cNvPr id="0" name=""/>
        <dsp:cNvSpPr/>
      </dsp:nvSpPr>
      <dsp:spPr>
        <a:xfrm rot="5400000">
          <a:off x="4290566" y="-502007"/>
          <a:ext cx="1556841" cy="6784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accent3"/>
              </a:solidFill>
            </a:rPr>
            <a:t>Leadership understanding &amp; support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accent3"/>
              </a:solidFill>
            </a:rPr>
            <a:t>Identify and maintain data sources </a:t>
          </a:r>
          <a:br>
            <a:rPr lang="en-US" sz="2300" kern="1200" dirty="0">
              <a:solidFill>
                <a:schemeClr val="accent3"/>
              </a:solidFill>
            </a:rPr>
          </a:br>
          <a:r>
            <a:rPr lang="en-US" sz="2300" kern="1200" dirty="0">
              <a:solidFill>
                <a:schemeClr val="accent3"/>
              </a:solidFill>
            </a:rPr>
            <a:t>(consider budgets, priorities, &amp; responsibilities)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accent3"/>
              </a:solidFill>
            </a:rPr>
            <a:t>Support cross-functional teams</a:t>
          </a:r>
        </a:p>
      </dsp:txBody>
      <dsp:txXfrm rot="-5400000">
        <a:off x="1676599" y="2187959"/>
        <a:ext cx="6708777" cy="1404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5CA9F-E17C-134F-83B6-C9925CBFC2CD}">
      <dsp:nvSpPr>
        <dsp:cNvPr id="0" name=""/>
        <dsp:cNvSpPr/>
      </dsp:nvSpPr>
      <dsp:spPr>
        <a:xfrm>
          <a:off x="0" y="394679"/>
          <a:ext cx="8462210" cy="1064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762" tIns="270764" rIns="65676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accent3"/>
              </a:solidFill>
            </a:rPr>
            <a:t>Directly or via proxy measures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accent3"/>
              </a:solidFill>
            </a:rPr>
            <a:t>Structured and unstructured data</a:t>
          </a:r>
        </a:p>
      </dsp:txBody>
      <dsp:txXfrm>
        <a:off x="0" y="394679"/>
        <a:ext cx="8462210" cy="1064700"/>
      </dsp:txXfrm>
    </dsp:sp>
    <dsp:sp modelId="{A78313E2-6135-9941-8D82-DA2DAA047186}">
      <dsp:nvSpPr>
        <dsp:cNvPr id="0" name=""/>
        <dsp:cNvSpPr/>
      </dsp:nvSpPr>
      <dsp:spPr>
        <a:xfrm>
          <a:off x="423110" y="3206"/>
          <a:ext cx="6536693" cy="5833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896" tIns="0" rIns="2238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Important eligibility criteria identifiable?</a:t>
          </a:r>
        </a:p>
      </dsp:txBody>
      <dsp:txXfrm>
        <a:off x="451587" y="31683"/>
        <a:ext cx="6479739" cy="526399"/>
      </dsp:txXfrm>
    </dsp:sp>
    <dsp:sp modelId="{084BADB1-AAE1-F349-A537-F6497390C67F}">
      <dsp:nvSpPr>
        <dsp:cNvPr id="0" name=""/>
        <dsp:cNvSpPr/>
      </dsp:nvSpPr>
      <dsp:spPr>
        <a:xfrm>
          <a:off x="0" y="1921053"/>
          <a:ext cx="8462210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762" tIns="270764" rIns="65676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accent3"/>
              </a:solidFill>
            </a:rPr>
            <a:t>Acceptability of errors in data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accent3"/>
              </a:solidFill>
            </a:rPr>
            <a:t>Recency relative to study needs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accent3"/>
              </a:solidFill>
            </a:rPr>
            <a:t>Generalizability</a:t>
          </a:r>
        </a:p>
      </dsp:txBody>
      <dsp:txXfrm>
        <a:off x="0" y="1921053"/>
        <a:ext cx="8462210" cy="1392300"/>
      </dsp:txXfrm>
    </dsp:sp>
    <dsp:sp modelId="{7D080711-43F3-254A-B130-4E58F58BE6B4}">
      <dsp:nvSpPr>
        <dsp:cNvPr id="0" name=""/>
        <dsp:cNvSpPr/>
      </dsp:nvSpPr>
      <dsp:spPr>
        <a:xfrm>
          <a:off x="423110" y="1529579"/>
          <a:ext cx="6536693" cy="5833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896" tIns="0" rIns="2238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Data of sufficient relevance &amp; quality?</a:t>
          </a:r>
        </a:p>
      </dsp:txBody>
      <dsp:txXfrm>
        <a:off x="451587" y="1558056"/>
        <a:ext cx="6479739" cy="526399"/>
      </dsp:txXfrm>
    </dsp:sp>
    <dsp:sp modelId="{F956BFE6-B223-BB42-BF41-FC3EF97566CF}">
      <dsp:nvSpPr>
        <dsp:cNvPr id="0" name=""/>
        <dsp:cNvSpPr/>
      </dsp:nvSpPr>
      <dsp:spPr>
        <a:xfrm>
          <a:off x="0" y="3775026"/>
          <a:ext cx="8462210" cy="1064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762" tIns="270764" rIns="65676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accent3"/>
              </a:solidFill>
            </a:rPr>
            <a:t>Number of databases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accent3"/>
              </a:solidFill>
            </a:rPr>
            <a:t>Challenges in pooling data</a:t>
          </a:r>
        </a:p>
      </dsp:txBody>
      <dsp:txXfrm>
        <a:off x="0" y="3775026"/>
        <a:ext cx="8462210" cy="1064700"/>
      </dsp:txXfrm>
    </dsp:sp>
    <dsp:sp modelId="{661EB13C-8501-C542-85C2-CAE4D404B2DE}">
      <dsp:nvSpPr>
        <dsp:cNvPr id="0" name=""/>
        <dsp:cNvSpPr/>
      </dsp:nvSpPr>
      <dsp:spPr>
        <a:xfrm>
          <a:off x="423110" y="3383553"/>
          <a:ext cx="6536693" cy="5833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896" tIns="0" rIns="2238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Analysis cost-effective?</a:t>
          </a:r>
        </a:p>
      </dsp:txBody>
      <dsp:txXfrm>
        <a:off x="451587" y="3412030"/>
        <a:ext cx="6479739" cy="526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243E2-B90C-48F9-964D-862CE08D5623}">
      <dsp:nvSpPr>
        <dsp:cNvPr id="0" name=""/>
        <dsp:cNvSpPr/>
      </dsp:nvSpPr>
      <dsp:spPr>
        <a:xfrm>
          <a:off x="7009950" y="912507"/>
          <a:ext cx="2417210" cy="241765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200995-CB3C-4630-BC7A-8A267A1B4978}">
      <dsp:nvSpPr>
        <dsp:cNvPr id="0" name=""/>
        <dsp:cNvSpPr/>
      </dsp:nvSpPr>
      <dsp:spPr>
        <a:xfrm>
          <a:off x="7090234" y="993110"/>
          <a:ext cx="2256692" cy="2256452"/>
        </a:xfrm>
        <a:prstGeom prst="ellipse">
          <a:avLst/>
        </a:prstGeom>
        <a:solidFill>
          <a:srgbClr val="FFFFFF"/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rgbClr val="58595B"/>
              </a:solidFill>
            </a:rPr>
            <a:t>Adjust Study Design &amp; Mitigate Risks</a:t>
          </a:r>
        </a:p>
      </dsp:txBody>
      <dsp:txXfrm>
        <a:off x="7412844" y="1315521"/>
        <a:ext cx="1611473" cy="1611630"/>
      </dsp:txXfrm>
    </dsp:sp>
    <dsp:sp modelId="{2EC2A239-8E17-41DD-8D6B-5B6E3481C16F}">
      <dsp:nvSpPr>
        <dsp:cNvPr id="0" name=""/>
        <dsp:cNvSpPr/>
      </dsp:nvSpPr>
      <dsp:spPr>
        <a:xfrm rot="2700000">
          <a:off x="4320383" y="915430"/>
          <a:ext cx="2411388" cy="2411388"/>
        </a:xfrm>
        <a:prstGeom prst="teardrop">
          <a:avLst>
            <a:gd name="adj" fmla="val 10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BB0B8-962E-463E-9FB9-A66F75A3CEBC}">
      <dsp:nvSpPr>
        <dsp:cNvPr id="0" name=""/>
        <dsp:cNvSpPr/>
      </dsp:nvSpPr>
      <dsp:spPr>
        <a:xfrm>
          <a:off x="4412706" y="993110"/>
          <a:ext cx="2256692" cy="2256452"/>
        </a:xfrm>
        <a:prstGeom prst="ellipse">
          <a:avLst/>
        </a:prstGeom>
        <a:solidFill>
          <a:srgbClr val="FFFFFF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rgbClr val="58595B"/>
              </a:solidFill>
            </a:rPr>
            <a:t>Define Fundamental Parameters</a:t>
          </a:r>
        </a:p>
      </dsp:txBody>
      <dsp:txXfrm>
        <a:off x="4735316" y="1315521"/>
        <a:ext cx="1611473" cy="1611630"/>
      </dsp:txXfrm>
    </dsp:sp>
    <dsp:sp modelId="{5FFFAC8D-FDE7-4B24-9AFC-7B899AF1B9DD}">
      <dsp:nvSpPr>
        <dsp:cNvPr id="0" name=""/>
        <dsp:cNvSpPr/>
      </dsp:nvSpPr>
      <dsp:spPr>
        <a:xfrm rot="2700000">
          <a:off x="1613013" y="915430"/>
          <a:ext cx="2411388" cy="2411388"/>
        </a:xfrm>
        <a:prstGeom prst="teardrop">
          <a:avLst>
            <a:gd name="adj" fmla="val 10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67E4BC-5977-4DDD-AC2E-346D80C14FCC}">
      <dsp:nvSpPr>
        <dsp:cNvPr id="0" name=""/>
        <dsp:cNvSpPr/>
      </dsp:nvSpPr>
      <dsp:spPr>
        <a:xfrm>
          <a:off x="1690360" y="993110"/>
          <a:ext cx="2256692" cy="2256452"/>
        </a:xfrm>
        <a:prstGeom prst="ellipse">
          <a:avLst/>
        </a:prstGeom>
        <a:solidFill>
          <a:schemeClr val="bg1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accent3"/>
              </a:solidFill>
            </a:rPr>
            <a:t>Engage Cross-Functional Team</a:t>
          </a:r>
        </a:p>
      </dsp:txBody>
      <dsp:txXfrm>
        <a:off x="2012970" y="1315521"/>
        <a:ext cx="1611473" cy="1611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B7910-96AD-EB49-9469-A2C899DAE3F0}">
      <dsp:nvSpPr>
        <dsp:cNvPr id="0" name=""/>
        <dsp:cNvSpPr/>
      </dsp:nvSpPr>
      <dsp:spPr>
        <a:xfrm>
          <a:off x="-5443173" y="-833453"/>
          <a:ext cx="6481173" cy="6481173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2FF20-0266-594D-8145-662706F5ECCE}">
      <dsp:nvSpPr>
        <dsp:cNvPr id="0" name=""/>
        <dsp:cNvSpPr/>
      </dsp:nvSpPr>
      <dsp:spPr>
        <a:xfrm>
          <a:off x="386949" y="253519"/>
          <a:ext cx="8008224" cy="506845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23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Granularity</a:t>
          </a:r>
        </a:p>
      </dsp:txBody>
      <dsp:txXfrm>
        <a:off x="386949" y="253519"/>
        <a:ext cx="8008224" cy="506845"/>
      </dsp:txXfrm>
    </dsp:sp>
    <dsp:sp modelId="{4C708691-9491-0948-A406-8689F70471EA}">
      <dsp:nvSpPr>
        <dsp:cNvPr id="0" name=""/>
        <dsp:cNvSpPr/>
      </dsp:nvSpPr>
      <dsp:spPr>
        <a:xfrm>
          <a:off x="70170" y="190163"/>
          <a:ext cx="633557" cy="633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BA0AC-89DC-884D-859C-C89C08B25A86}">
      <dsp:nvSpPr>
        <dsp:cNvPr id="0" name=""/>
        <dsp:cNvSpPr/>
      </dsp:nvSpPr>
      <dsp:spPr>
        <a:xfrm>
          <a:off x="803864" y="1013691"/>
          <a:ext cx="7591309" cy="5068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23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Pathways for contacting patients</a:t>
          </a:r>
        </a:p>
      </dsp:txBody>
      <dsp:txXfrm>
        <a:off x="803864" y="1013691"/>
        <a:ext cx="7591309" cy="506845"/>
      </dsp:txXfrm>
    </dsp:sp>
    <dsp:sp modelId="{91AB1535-2CB8-E949-A949-CCDFCF2CE10A}">
      <dsp:nvSpPr>
        <dsp:cNvPr id="0" name=""/>
        <dsp:cNvSpPr/>
      </dsp:nvSpPr>
      <dsp:spPr>
        <a:xfrm>
          <a:off x="487085" y="950336"/>
          <a:ext cx="633557" cy="633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BFD51-8D2E-3E4B-BB2E-DF482D5F215E}">
      <dsp:nvSpPr>
        <dsp:cNvPr id="0" name=""/>
        <dsp:cNvSpPr/>
      </dsp:nvSpPr>
      <dsp:spPr>
        <a:xfrm>
          <a:off x="994509" y="1773864"/>
          <a:ext cx="7400664" cy="5068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23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Adequate matching</a:t>
          </a:r>
        </a:p>
      </dsp:txBody>
      <dsp:txXfrm>
        <a:off x="994509" y="1773864"/>
        <a:ext cx="7400664" cy="506845"/>
      </dsp:txXfrm>
    </dsp:sp>
    <dsp:sp modelId="{4B4ADABB-548A-E941-93E3-F1DD26750346}">
      <dsp:nvSpPr>
        <dsp:cNvPr id="0" name=""/>
        <dsp:cNvSpPr/>
      </dsp:nvSpPr>
      <dsp:spPr>
        <a:xfrm>
          <a:off x="677730" y="1710508"/>
          <a:ext cx="633557" cy="633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C3B40-A02F-E041-9968-9A70760DE61F}">
      <dsp:nvSpPr>
        <dsp:cNvPr id="0" name=""/>
        <dsp:cNvSpPr/>
      </dsp:nvSpPr>
      <dsp:spPr>
        <a:xfrm>
          <a:off x="994509" y="2533555"/>
          <a:ext cx="7400664" cy="5068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23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Sufficient recency</a:t>
          </a:r>
        </a:p>
      </dsp:txBody>
      <dsp:txXfrm>
        <a:off x="994509" y="2533555"/>
        <a:ext cx="7400664" cy="506845"/>
      </dsp:txXfrm>
    </dsp:sp>
    <dsp:sp modelId="{26E9A97A-94A0-8E4D-9B88-92BC9F0BBF1E}">
      <dsp:nvSpPr>
        <dsp:cNvPr id="0" name=""/>
        <dsp:cNvSpPr/>
      </dsp:nvSpPr>
      <dsp:spPr>
        <a:xfrm>
          <a:off x="677730" y="2470199"/>
          <a:ext cx="633557" cy="633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9787F-D72B-6A4C-8686-3E5FFEDDE62E}">
      <dsp:nvSpPr>
        <dsp:cNvPr id="0" name=""/>
        <dsp:cNvSpPr/>
      </dsp:nvSpPr>
      <dsp:spPr>
        <a:xfrm>
          <a:off x="803864" y="3293728"/>
          <a:ext cx="7591309" cy="5068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23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Local context</a:t>
          </a:r>
        </a:p>
      </dsp:txBody>
      <dsp:txXfrm>
        <a:off x="803864" y="3293728"/>
        <a:ext cx="7591309" cy="506845"/>
      </dsp:txXfrm>
    </dsp:sp>
    <dsp:sp modelId="{9DE77770-D1B4-484E-A6AC-9DDC0FF2CF09}">
      <dsp:nvSpPr>
        <dsp:cNvPr id="0" name=""/>
        <dsp:cNvSpPr/>
      </dsp:nvSpPr>
      <dsp:spPr>
        <a:xfrm>
          <a:off x="487085" y="3230372"/>
          <a:ext cx="633557" cy="633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E67CE-D263-3E41-A840-C9439F53876A}">
      <dsp:nvSpPr>
        <dsp:cNvPr id="0" name=""/>
        <dsp:cNvSpPr/>
      </dsp:nvSpPr>
      <dsp:spPr>
        <a:xfrm>
          <a:off x="386949" y="4053900"/>
          <a:ext cx="8008224" cy="506845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23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Manual screening</a:t>
          </a:r>
        </a:p>
      </dsp:txBody>
      <dsp:txXfrm>
        <a:off x="386949" y="4053900"/>
        <a:ext cx="8008224" cy="506845"/>
      </dsp:txXfrm>
    </dsp:sp>
    <dsp:sp modelId="{B3629C22-A17D-584E-A8DB-CEAA371EC215}">
      <dsp:nvSpPr>
        <dsp:cNvPr id="0" name=""/>
        <dsp:cNvSpPr/>
      </dsp:nvSpPr>
      <dsp:spPr>
        <a:xfrm>
          <a:off x="70170" y="3990545"/>
          <a:ext cx="633557" cy="633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C8532-FC36-42B7-BEE7-5107DC6FEB31}">
      <dsp:nvSpPr>
        <dsp:cNvPr id="0" name=""/>
        <dsp:cNvSpPr/>
      </dsp:nvSpPr>
      <dsp:spPr>
        <a:xfrm>
          <a:off x="1776" y="0"/>
          <a:ext cx="2763994" cy="45085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Strategic Recruitment Planning</a:t>
          </a:r>
        </a:p>
      </dsp:txBody>
      <dsp:txXfrm>
        <a:off x="1776" y="1803400"/>
        <a:ext cx="2763994" cy="1803400"/>
      </dsp:txXfrm>
    </dsp:sp>
    <dsp:sp modelId="{23F614A5-E84B-4B61-B175-04BBC5D1CFA0}">
      <dsp:nvSpPr>
        <dsp:cNvPr id="0" name=""/>
        <dsp:cNvSpPr/>
      </dsp:nvSpPr>
      <dsp:spPr>
        <a:xfrm>
          <a:off x="633108" y="270510"/>
          <a:ext cx="1501330" cy="150133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AC5D2-EAD4-48AB-85EB-C8D36AD5B56F}">
      <dsp:nvSpPr>
        <dsp:cNvPr id="0" name=""/>
        <dsp:cNvSpPr/>
      </dsp:nvSpPr>
      <dsp:spPr>
        <a:xfrm>
          <a:off x="2848690" y="0"/>
          <a:ext cx="2763994" cy="45085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RWD for Eligibility and Recruitment</a:t>
          </a:r>
        </a:p>
      </dsp:txBody>
      <dsp:txXfrm>
        <a:off x="2848690" y="1803400"/>
        <a:ext cx="2763994" cy="1803400"/>
      </dsp:txXfrm>
    </dsp:sp>
    <dsp:sp modelId="{9FABBC2A-422E-493E-9F99-C0D91CE6352F}">
      <dsp:nvSpPr>
        <dsp:cNvPr id="0" name=""/>
        <dsp:cNvSpPr/>
      </dsp:nvSpPr>
      <dsp:spPr>
        <a:xfrm>
          <a:off x="3480022" y="270510"/>
          <a:ext cx="1501330" cy="1501330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56790-E261-40FB-9200-864B19FA6F00}">
      <dsp:nvSpPr>
        <dsp:cNvPr id="0" name=""/>
        <dsp:cNvSpPr/>
      </dsp:nvSpPr>
      <dsp:spPr>
        <a:xfrm>
          <a:off x="5695604" y="0"/>
          <a:ext cx="2763994" cy="45085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Quality by Design (</a:t>
          </a:r>
          <a:r>
            <a:rPr lang="en-US" sz="3100" kern="1200" dirty="0" err="1"/>
            <a:t>QbD</a:t>
          </a:r>
          <a:r>
            <a:rPr lang="en-US" sz="3100" kern="1200" dirty="0"/>
            <a:t>)</a:t>
          </a:r>
        </a:p>
      </dsp:txBody>
      <dsp:txXfrm>
        <a:off x="5695604" y="1803400"/>
        <a:ext cx="2763994" cy="1803400"/>
      </dsp:txXfrm>
    </dsp:sp>
    <dsp:sp modelId="{540FA849-1318-4E8F-BD57-035A96531375}">
      <dsp:nvSpPr>
        <dsp:cNvPr id="0" name=""/>
        <dsp:cNvSpPr/>
      </dsp:nvSpPr>
      <dsp:spPr>
        <a:xfrm>
          <a:off x="6326936" y="270510"/>
          <a:ext cx="1501330" cy="1501330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A91FA-B50B-4FD8-81B3-EFEAE4903E4F}">
      <dsp:nvSpPr>
        <dsp:cNvPr id="0" name=""/>
        <dsp:cNvSpPr/>
      </dsp:nvSpPr>
      <dsp:spPr>
        <a:xfrm>
          <a:off x="338454" y="3606800"/>
          <a:ext cx="7784465" cy="67627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BA4-6F62-0142-A058-244A6439A3A3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7B2C-7CF5-B246-A93D-EE643629E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68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7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97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2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97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6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23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78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58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4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5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If your presentation is being recorded, this will be the beginning of the recording, so make it a clean introduction.</a:t>
            </a:r>
          </a:p>
          <a:p>
            <a:r>
              <a:rPr lang="en-US" dirty="0" smtClean="0"/>
              <a:t>EXAMPLE: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everyone! My name is [insert introducer’s name/title] and it is my pleasure to introduce [insert presentation name].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Today’s presentation is hosted by the Clinical Trials Transformation Initiative, and the speakers today include [insert speaker(s) name/title]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[Insert prepared speaker(s) bios.]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66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5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2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2FAE-A00E-8E4D-9069-1B7A3C05A8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82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5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39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08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69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9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016ARlandscape-4al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2" y="397301"/>
            <a:ext cx="3348038" cy="1286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5442" y="3618663"/>
            <a:ext cx="7511568" cy="881872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442" y="4704407"/>
            <a:ext cx="7511567" cy="6753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Info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0244" y="1598665"/>
            <a:ext cx="2416765" cy="419224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400" i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Month Day, Year</a:t>
            </a:r>
          </a:p>
        </p:txBody>
      </p:sp>
      <p:pic>
        <p:nvPicPr>
          <p:cNvPr id="13" name="Picture 12" descr="2016ARlandscape-4alt3_Artboard 4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95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48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9"/>
            <a:ext cx="8462210" cy="40469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47579" y="5499463"/>
            <a:ext cx="8462126" cy="63930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126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3" y="1473100"/>
            <a:ext cx="7942048" cy="210832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2924" y="3748412"/>
            <a:ext cx="3699562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399005" y="3748412"/>
            <a:ext cx="4085967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2924" y="5730788"/>
            <a:ext cx="7942047" cy="53480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2pPr marL="404812" indent="0">
              <a:buNone/>
              <a:defRPr/>
            </a:lvl2pPr>
            <a:lvl3pPr marL="84772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5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4258"/>
            <a:ext cx="4038600" cy="4499678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851"/>
            <a:ext cx="4038600" cy="4480085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903936"/>
            <a:ext cx="8229600" cy="44445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Footnote/Disclaimer text</a:t>
            </a:r>
          </a:p>
        </p:txBody>
      </p:sp>
    </p:spTree>
    <p:extLst>
      <p:ext uri="{BB962C8B-B14F-4D97-AF65-F5344CB8AC3E}">
        <p14:creationId xmlns:p14="http://schemas.microsoft.com/office/powerpoint/2010/main" val="248229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5851525"/>
            <a:ext cx="8208126" cy="51008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626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945458"/>
            <a:ext cx="8462210" cy="48764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4588933"/>
            <a:ext cx="8461375" cy="1608667"/>
          </a:xfrm>
        </p:spPr>
        <p:txBody>
          <a:bodyPr/>
          <a:lstStyle>
            <a:lvl1pPr marL="0" indent="0">
              <a:buFont typeface="Arial"/>
              <a:buNone/>
              <a:defRPr sz="2000"/>
            </a:lvl1pPr>
            <a:lvl2pPr marL="404812" indent="0">
              <a:buNone/>
              <a:defRPr sz="2000"/>
            </a:lvl2pPr>
            <a:lvl3pPr marL="847725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2016ARlandscape-4alt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20267"/>
            <a:ext cx="5486400" cy="65193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 (insert footnote/disclaimer text here)</a:t>
            </a:r>
          </a:p>
        </p:txBody>
      </p:sp>
      <p:pic>
        <p:nvPicPr>
          <p:cNvPr id="6" name="Picture 5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umbr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0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016ARlandscape-4alt3_Artboard 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806642"/>
            <a:ext cx="4521200" cy="173665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3839632"/>
            <a:ext cx="4521200" cy="817034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Presenter’s contact info goes here.</a:t>
            </a:r>
          </a:p>
        </p:txBody>
      </p:sp>
      <p:sp>
        <p:nvSpPr>
          <p:cNvPr id="17" name="Subtitle 7"/>
          <p:cNvSpPr txBox="1">
            <a:spLocks/>
          </p:cNvSpPr>
          <p:nvPr userDrawn="1"/>
        </p:nvSpPr>
        <p:spPr>
          <a:xfrm>
            <a:off x="2844800" y="5455735"/>
            <a:ext cx="3454400" cy="453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cap="none" spc="100" dirty="0" err="1">
                <a:solidFill>
                  <a:schemeClr val="accent1"/>
                </a:solidFill>
              </a:rPr>
              <a:t>www.ctti-clinicaltrials.org</a:t>
            </a:r>
            <a:endParaRPr lang="en-US" sz="1600" b="0" i="0" cap="none" spc="1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311400" y="700142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THANK YOU.</a:t>
            </a:r>
            <a:endParaRPr lang="en-US" sz="5400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757336" y="4820363"/>
            <a:ext cx="1629329" cy="508000"/>
            <a:chOff x="3530598" y="4820363"/>
            <a:chExt cx="1629329" cy="508000"/>
          </a:xfrm>
        </p:grpSpPr>
        <p:pic>
          <p:nvPicPr>
            <p:cNvPr id="19" name="Picture 18" descr="linkedin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98" y="4820363"/>
              <a:ext cx="508000" cy="508000"/>
            </a:xfrm>
            <a:prstGeom prst="rect">
              <a:avLst/>
            </a:prstGeom>
          </p:spPr>
        </p:pic>
        <p:pic>
          <p:nvPicPr>
            <p:cNvPr id="21" name="Picture 20" descr="twitt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397" y="4820363"/>
              <a:ext cx="508000" cy="508000"/>
            </a:xfrm>
            <a:prstGeom prst="rect">
              <a:avLst/>
            </a:prstGeom>
          </p:spPr>
        </p:pic>
        <p:pic>
          <p:nvPicPr>
            <p:cNvPr id="23" name="Picture 22" descr="vimeo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27" y="4820363"/>
              <a:ext cx="508000" cy="508000"/>
            </a:xfrm>
            <a:prstGeom prst="rect">
              <a:avLst/>
            </a:prstGeom>
          </p:spPr>
        </p:pic>
      </p:grpSp>
      <p:pic>
        <p:nvPicPr>
          <p:cNvPr id="24" name="Picture 23" descr="umbre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787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452478"/>
            <a:ext cx="8462210" cy="43735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CTTI_Final_abb_JUN1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umbre-0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5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2" r:id="rId4"/>
    <p:sldLayoutId id="2147483654" r:id="rId5"/>
    <p:sldLayoutId id="2147483662" r:id="rId6"/>
    <p:sldLayoutId id="2147483655" r:id="rId7"/>
    <p:sldLayoutId id="2147483657" r:id="rId8"/>
    <p:sldLayoutId id="2147483663" r:id="rId9"/>
    <p:sldLayoutId id="2147483665" r:id="rId10"/>
    <p:sldLayoutId id="2147483666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95000"/>
        </a:lnSpc>
        <a:spcBef>
          <a:spcPts val="1400"/>
        </a:spcBef>
        <a:buSzPct val="130000"/>
        <a:buFontTx/>
        <a:buBlip>
          <a:blip r:embed="rId15"/>
        </a:buBlip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628650" indent="-223838" algn="l" defTabSz="4572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" charset="2"/>
        <a:buChar char="§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1082675" indent="-234950" algn="l" defTabSz="457200" rtl="0" eaLnBrk="1" latinLnBrk="0" hangingPunct="1">
        <a:lnSpc>
          <a:spcPct val="95000"/>
        </a:lnSpc>
        <a:spcBef>
          <a:spcPts val="300"/>
        </a:spcBef>
        <a:buClr>
          <a:schemeClr val="accent1"/>
        </a:buClr>
        <a:buFont typeface="Arial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–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»"/>
        <a:defRPr sz="24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ctti-clinicaltrials.org/our-work/novel-clinical-trial-designs/real-world-data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ti-clinicaltrials.org/our-work/novel-clinical-trial-designs/real-world-dat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tti-clinicaltrials.org/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ti-clinicaltrials.org/webinars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80473" y="499019"/>
            <a:ext cx="8796421" cy="770467"/>
          </a:xfrm>
        </p:spPr>
        <p:txBody>
          <a:bodyPr/>
          <a:lstStyle/>
          <a:p>
            <a:r>
              <a:rPr lang="en-US" dirty="0"/>
              <a:t>Welcome to “Using RWD to Plan Eligibility Criteria and Enhance Recruitment”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47579" y="1649906"/>
            <a:ext cx="8462210" cy="4508584"/>
          </a:xfrm>
        </p:spPr>
        <p:txBody>
          <a:bodyPr/>
          <a:lstStyle/>
          <a:p>
            <a:pPr lvl="0"/>
            <a:r>
              <a:rPr lang="en-US" sz="2000" dirty="0"/>
              <a:t>Once you’ve logged into WebEx, please select one of the following audio options: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/>
              <a:t>Call Using Computer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/>
              <a:t>I Will Call In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/>
              <a:t>DO NOT SELECT the “Call Me” option.</a:t>
            </a:r>
          </a:p>
          <a:p>
            <a:r>
              <a:rPr lang="en-US" sz="2000" dirty="0"/>
              <a:t>This webinar is being recorded.</a:t>
            </a:r>
          </a:p>
          <a:p>
            <a:pPr lvl="0"/>
            <a:r>
              <a:rPr lang="en-US" sz="2000" dirty="0"/>
              <a:t>All participants are muted upon entry.</a:t>
            </a:r>
          </a:p>
          <a:p>
            <a:pPr lvl="0"/>
            <a:r>
              <a:rPr lang="en-US" sz="2000" dirty="0"/>
              <a:t>Questions will be taken following the presentation. Please indicate that you have a question by typing in the chat box “To Everyone.”</a:t>
            </a:r>
          </a:p>
        </p:txBody>
      </p:sp>
    </p:spTree>
    <p:extLst>
      <p:ext uri="{BB962C8B-B14F-4D97-AF65-F5344CB8AC3E}">
        <p14:creationId xmlns:p14="http://schemas.microsoft.com/office/powerpoint/2010/main" val="354785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37620"/>
            <a:ext cx="9144000" cy="5915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952500" y="2802710"/>
            <a:ext cx="139550" cy="281733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4288" y="3084443"/>
            <a:ext cx="8446331" cy="294310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64288" y="1356690"/>
            <a:ext cx="200839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93283" y="1356690"/>
            <a:ext cx="2008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22278" y="1356690"/>
            <a:ext cx="2008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51272" y="1356690"/>
            <a:ext cx="2008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977900" y="3560486"/>
            <a:ext cx="7807240" cy="1870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457200" rtl="0" eaLnBrk="1" latinLnBrk="0" hangingPunct="1">
              <a:lnSpc>
                <a:spcPct val="95000"/>
              </a:lnSpc>
              <a:spcBef>
                <a:spcPts val="1400"/>
              </a:spcBef>
              <a:buSzPct val="130000"/>
              <a:buFontTx/>
              <a:buBlip>
                <a:blip r:embed="rId3"/>
              </a:buBlip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28650" indent="-223838" algn="l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082675" indent="-23495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600" dirty="0"/>
              <a:t>Start early in product lifecycle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Engage patients &amp; sites </a:t>
            </a:r>
          </a:p>
          <a:p>
            <a:pPr lvl="1">
              <a:spcBef>
                <a:spcPts val="1200"/>
              </a:spcBef>
            </a:pPr>
            <a:r>
              <a:rPr lang="en-US" sz="2600" i="1" dirty="0"/>
              <a:t>Data alone never tell whole story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Build cross-functional teams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5" y="381337"/>
            <a:ext cx="7291420" cy="906219"/>
          </a:xfrm>
          <a:prstGeom prst="rect">
            <a:avLst/>
          </a:prstGeom>
        </p:spPr>
      </p:pic>
      <p:graphicFrame>
        <p:nvGraphicFramePr>
          <p:cNvPr id="16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49243" y="1517171"/>
          <a:ext cx="8461376" cy="131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66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GENERAL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PRINCIPLES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FOR USING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RWD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A6A6A6"/>
                          </a:solidFill>
                        </a:rPr>
                        <a:t>RECS FOR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USING RWD TO PLAN FEASIBLE ELIGIBILITY CRITERIA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RECS FOR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USING RWD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TO SUPPORT RECRUITMENT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RECS FOR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ENHANCING RWD CAPABILITIES FOR THE RESEARCH ENTERPRISE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93283" y="1517171"/>
            <a:ext cx="6650717" cy="1316646"/>
          </a:xfrm>
          <a:prstGeom prst="rect">
            <a:avLst/>
          </a:prstGeom>
          <a:solidFill>
            <a:srgbClr val="F2F2F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83E6-A772-48AD-BA94-4F461F34F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620939"/>
            <a:ext cx="8462210" cy="770467"/>
          </a:xfrm>
        </p:spPr>
        <p:txBody>
          <a:bodyPr/>
          <a:lstStyle/>
          <a:p>
            <a:r>
              <a:rPr lang="en-US" sz="2800" dirty="0"/>
              <a:t>Resource: Establishing Use of RWD as Standard Process in Study Planning &amp; Recruitment</a:t>
            </a:r>
            <a:endParaRPr 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21474A-A37B-4922-AD9B-9AF00BA3D02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8414" y="1719679"/>
          <a:ext cx="8461375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049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37620"/>
            <a:ext cx="9144000" cy="5915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2959100" y="2802710"/>
            <a:ext cx="139550" cy="281733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4288" y="3084443"/>
            <a:ext cx="8446331" cy="294310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49243" y="1517171"/>
          <a:ext cx="8461376" cy="131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66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GENERAL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PRINCIPLES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FOR USING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RWD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A6A6A6"/>
                          </a:solidFill>
                        </a:rPr>
                        <a:t>RECS FOR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USING RWD TO PLAN FEASIBLE ELIGIBILITY CRITERIA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RECS FOR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USING RWD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TO SUPPORT RECRUITMENT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RECS FOR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ENHANCING RWD CAPABILITIES FOR THE RESEARCH ENTERPRISE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64288" y="1356690"/>
            <a:ext cx="2008390" cy="0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93283" y="1356690"/>
            <a:ext cx="200839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22278" y="1356690"/>
            <a:ext cx="2008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51272" y="1356690"/>
            <a:ext cx="2008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8" y="381337"/>
            <a:ext cx="7291414" cy="90621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C157336-D027-4E1A-82DB-B4C25C1BA106}"/>
              </a:ext>
            </a:extLst>
          </p:cNvPr>
          <p:cNvSpPr txBox="1">
            <a:spLocks/>
          </p:cNvSpPr>
          <p:nvPr/>
        </p:nvSpPr>
        <p:spPr>
          <a:xfrm>
            <a:off x="1003299" y="3565752"/>
            <a:ext cx="7464263" cy="1870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457200" rtl="0" eaLnBrk="1" latinLnBrk="0" hangingPunct="1">
              <a:lnSpc>
                <a:spcPct val="95000"/>
              </a:lnSpc>
              <a:spcBef>
                <a:spcPts val="1400"/>
              </a:spcBef>
              <a:buSzPct val="130000"/>
              <a:buFontTx/>
              <a:buBlip>
                <a:blip r:embed="rId4"/>
              </a:buBlip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28650" indent="-223838" algn="l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082675" indent="-23495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Evaluate RWD against particular needs of study</a:t>
            </a:r>
          </a:p>
          <a:p>
            <a:r>
              <a:rPr lang="en-US" sz="2600" dirty="0"/>
              <a:t>Use RWD to test important assumptions</a:t>
            </a:r>
          </a:p>
          <a:p>
            <a:r>
              <a:rPr lang="en-US" sz="2600" dirty="0"/>
              <a:t>Plan iterative team discussions</a:t>
            </a:r>
          </a:p>
          <a:p>
            <a:pPr lvl="1"/>
            <a:r>
              <a:rPr lang="en-US" sz="2600" i="1" dirty="0"/>
              <a:t>Starting early in study design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01673" y="1453671"/>
            <a:ext cx="4642327" cy="1316646"/>
          </a:xfrm>
          <a:prstGeom prst="rect">
            <a:avLst/>
          </a:prstGeom>
          <a:solidFill>
            <a:srgbClr val="F2F2F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428271"/>
            <a:ext cx="2372678" cy="1316646"/>
          </a:xfrm>
          <a:prstGeom prst="rect">
            <a:avLst/>
          </a:prstGeom>
          <a:solidFill>
            <a:srgbClr val="F2F2F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6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D2287-6329-49C1-A334-43BEB30F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Tool: Is the Data Fit-for-Purpose?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AA3AB4-2D00-4A0D-B462-9518B5FE981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7579" y="1294570"/>
          <a:ext cx="8462210" cy="484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332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EFC1-C3F1-4A98-8608-2EB5FF9A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279398"/>
            <a:ext cx="8437834" cy="770467"/>
          </a:xfrm>
        </p:spPr>
        <p:txBody>
          <a:bodyPr/>
          <a:lstStyle/>
          <a:p>
            <a:r>
              <a:rPr lang="en-US" sz="3100" dirty="0"/>
              <a:t>Tool: Effective RWD-Supported Discussions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BA6A9B-F467-413F-82FA-395B6482FDA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1352009" y="279398"/>
          <a:ext cx="10137423" cy="424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7579" y="3854828"/>
            <a:ext cx="22073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n-US" i="1" dirty="0">
                <a:solidFill>
                  <a:schemeClr val="accent3"/>
                </a:solidFill>
              </a:rPr>
              <a:t>For example…</a:t>
            </a:r>
            <a:endParaRPr lang="en-US" dirty="0">
              <a:solidFill>
                <a:schemeClr val="accent3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chemeClr val="accent3"/>
                </a:solidFill>
              </a:rPr>
              <a:t>Clinical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chemeClr val="accent3"/>
                </a:solidFill>
              </a:rPr>
              <a:t>Operations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chemeClr val="accent3"/>
                </a:solidFill>
              </a:rPr>
              <a:t>Informatics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chemeClr val="accent3"/>
                </a:solidFill>
              </a:rPr>
              <a:t>Epidemiology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chemeClr val="accent3"/>
                </a:solidFill>
              </a:rPr>
              <a:t>Patients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chemeClr val="accent3"/>
                </a:solidFill>
              </a:rPr>
              <a:t>Investigators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89974" y="4522009"/>
            <a:ext cx="2485465" cy="145962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2970681" y="3854828"/>
            <a:ext cx="2348377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i="1" dirty="0">
                <a:solidFill>
                  <a:schemeClr val="accent2"/>
                </a:solidFill>
              </a:rPr>
              <a:t>Including…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2"/>
              </a:buClr>
              <a:buFont typeface="Arial" panose="020B0604020202020204" pitchFamily="34" charset="0"/>
              <a:buChar char="••"/>
            </a:pPr>
            <a:r>
              <a:rPr lang="en-US" dirty="0">
                <a:solidFill>
                  <a:schemeClr val="accent3"/>
                </a:solidFill>
              </a:rPr>
              <a:t>Study objectives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2"/>
              </a:buClr>
              <a:buFont typeface="Arial" panose="020B0604020202020204" pitchFamily="34" charset="0"/>
              <a:buChar char="••"/>
            </a:pPr>
            <a:r>
              <a:rPr lang="en-US" dirty="0">
                <a:solidFill>
                  <a:schemeClr val="accent3"/>
                </a:solidFill>
              </a:rPr>
              <a:t>Key endpoints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2"/>
              </a:buClr>
              <a:buFont typeface="Arial" panose="020B0604020202020204" pitchFamily="34" charset="0"/>
              <a:buChar char="••"/>
            </a:pPr>
            <a:r>
              <a:rPr lang="en-US" dirty="0">
                <a:solidFill>
                  <a:schemeClr val="accent3"/>
                </a:solidFill>
              </a:rPr>
              <a:t>High-level eligibility criteria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2"/>
              </a:buClr>
              <a:buFont typeface="Arial" panose="020B0604020202020204" pitchFamily="34" charset="0"/>
              <a:buChar char="••"/>
            </a:pPr>
            <a:r>
              <a:rPr lang="en-US" dirty="0">
                <a:solidFill>
                  <a:schemeClr val="accent3"/>
                </a:solidFill>
              </a:rPr>
              <a:t>Likely operational challenges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0092" y="3854828"/>
            <a:ext cx="3095439" cy="196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i="1" dirty="0">
                <a:solidFill>
                  <a:schemeClr val="accent1"/>
                </a:solidFill>
              </a:rPr>
              <a:t>Identify and plan for…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•"/>
            </a:pPr>
            <a:r>
              <a:rPr lang="en-US" dirty="0">
                <a:solidFill>
                  <a:schemeClr val="accent3"/>
                </a:solidFill>
              </a:rPr>
              <a:t>Risks associated with non-negotiable eligibility criteria</a:t>
            </a:r>
            <a:endParaRPr lang="en-US" i="1" dirty="0">
              <a:solidFill>
                <a:schemeClr val="accent3"/>
              </a:solidFill>
            </a:endParaRP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•"/>
            </a:pPr>
            <a:r>
              <a:rPr lang="en-US" dirty="0">
                <a:solidFill>
                  <a:schemeClr val="accent3"/>
                </a:solidFill>
              </a:rPr>
              <a:t>Impact of changing other proposed eligibility criteria</a:t>
            </a:r>
            <a:endParaRPr lang="en-US" i="1" dirty="0">
              <a:solidFill>
                <a:schemeClr val="accent3"/>
              </a:solidFill>
            </a:endParaRP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•"/>
            </a:pPr>
            <a:r>
              <a:rPr lang="en-US" dirty="0">
                <a:solidFill>
                  <a:schemeClr val="accent3"/>
                </a:solidFill>
              </a:rPr>
              <a:t>Outside factors impacting feasibility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6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98D0-5E75-4084-BDBA-8D6E430D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8" y="471309"/>
            <a:ext cx="8673873" cy="770467"/>
          </a:xfrm>
        </p:spPr>
        <p:txBody>
          <a:bodyPr anchor="t"/>
          <a:lstStyle/>
          <a:p>
            <a:r>
              <a:rPr lang="en-US" sz="3200" dirty="0"/>
              <a:t>Case Study: Using RWD to Expand Eligibility Criteria for Phase III Endocrinology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4D795-4E2E-4C91-8D07-7BBDCED54105}"/>
              </a:ext>
            </a:extLst>
          </p:cNvPr>
          <p:cNvSpPr txBox="1"/>
          <p:nvPr/>
        </p:nvSpPr>
        <p:spPr>
          <a:xfrm>
            <a:off x="2901700" y="3753438"/>
            <a:ext cx="2267947" cy="1615827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lvl="0"/>
            <a:r>
              <a:rPr lang="en-US" sz="3000" b="1" dirty="0">
                <a:solidFill>
                  <a:srgbClr val="00B7D5"/>
                </a:solidFill>
              </a:rPr>
              <a:t>71% </a:t>
            </a:r>
          </a:p>
          <a:p>
            <a:pPr lvl="0"/>
            <a:r>
              <a:rPr lang="en-US" sz="2400" dirty="0">
                <a:solidFill>
                  <a:schemeClr val="accent3"/>
                </a:solidFill>
              </a:rPr>
              <a:t>Increase in</a:t>
            </a:r>
          </a:p>
          <a:p>
            <a:pPr lvl="0"/>
            <a:r>
              <a:rPr lang="en-US" sz="2400" b="1" dirty="0">
                <a:solidFill>
                  <a:schemeClr val="accent3"/>
                </a:solidFill>
              </a:rPr>
              <a:t>ENROLLMENT RATES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60815-3ECF-4D8A-A878-89638FF85AE3}"/>
              </a:ext>
            </a:extLst>
          </p:cNvPr>
          <p:cNvSpPr txBox="1"/>
          <p:nvPr/>
        </p:nvSpPr>
        <p:spPr>
          <a:xfrm>
            <a:off x="386416" y="3753438"/>
            <a:ext cx="2082810" cy="1615827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lvl="0"/>
            <a:r>
              <a:rPr lang="en-US" sz="3000" b="1" dirty="0">
                <a:solidFill>
                  <a:schemeClr val="accent1"/>
                </a:solidFill>
              </a:rPr>
              <a:t>33% </a:t>
            </a:r>
          </a:p>
          <a:p>
            <a:pPr lvl="0"/>
            <a:r>
              <a:rPr lang="en-US" sz="2400" dirty="0">
                <a:solidFill>
                  <a:schemeClr val="accent3"/>
                </a:solidFill>
              </a:rPr>
              <a:t>Increase in </a:t>
            </a:r>
          </a:p>
          <a:p>
            <a:pPr lvl="0"/>
            <a:r>
              <a:rPr lang="en-US" sz="2400" b="1" dirty="0">
                <a:solidFill>
                  <a:schemeClr val="accent3"/>
                </a:solidFill>
              </a:rPr>
              <a:t>PATIENT ELIGIBILITY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EE068-3221-4118-8D6B-7ADD3FB88811}"/>
              </a:ext>
            </a:extLst>
          </p:cNvPr>
          <p:cNvSpPr txBox="1"/>
          <p:nvPr/>
        </p:nvSpPr>
        <p:spPr>
          <a:xfrm>
            <a:off x="5646312" y="3753438"/>
            <a:ext cx="2831618" cy="1615827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lvl="0"/>
            <a:r>
              <a:rPr lang="en-US" sz="3000" b="1" dirty="0">
                <a:solidFill>
                  <a:srgbClr val="00B7D5"/>
                </a:solidFill>
              </a:rPr>
              <a:t>2.1 month </a:t>
            </a:r>
          </a:p>
          <a:p>
            <a:pPr lvl="0"/>
            <a:r>
              <a:rPr lang="en-US" sz="2400" dirty="0">
                <a:solidFill>
                  <a:schemeClr val="accent3"/>
                </a:solidFill>
              </a:rPr>
              <a:t>Reduction in</a:t>
            </a:r>
          </a:p>
          <a:p>
            <a:pPr lvl="0"/>
            <a:r>
              <a:rPr lang="en-US" sz="2400" b="1" dirty="0">
                <a:solidFill>
                  <a:schemeClr val="accent3"/>
                </a:solidFill>
              </a:rPr>
              <a:t>RECRUITMENT </a:t>
            </a:r>
          </a:p>
          <a:p>
            <a:pPr lvl="0"/>
            <a:r>
              <a:rPr lang="en-US" sz="2400" b="1" dirty="0">
                <a:solidFill>
                  <a:schemeClr val="accent3"/>
                </a:solidFill>
              </a:rPr>
              <a:t>TIMELINES </a:t>
            </a:r>
          </a:p>
        </p:txBody>
      </p:sp>
      <p:pic>
        <p:nvPicPr>
          <p:cNvPr id="7" name="Picture 6" descr="33.png">
            <a:extLst>
              <a:ext uri="{FF2B5EF4-FFF2-40B4-BE49-F238E27FC236}">
                <a16:creationId xmlns:a16="http://schemas.microsoft.com/office/drawing/2014/main" id="{BEFC31DE-773A-416C-A14A-9839310AB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4" y="2387879"/>
            <a:ext cx="1064127" cy="1064127"/>
          </a:xfrm>
          <a:prstGeom prst="rect">
            <a:avLst/>
          </a:prstGeom>
        </p:spPr>
      </p:pic>
      <p:pic>
        <p:nvPicPr>
          <p:cNvPr id="8" name="Picture 7" descr="71.png">
            <a:extLst>
              <a:ext uri="{FF2B5EF4-FFF2-40B4-BE49-F238E27FC236}">
                <a16:creationId xmlns:a16="http://schemas.microsoft.com/office/drawing/2014/main" id="{DEB163CE-9A44-4C0E-9DB5-1BB7BED9A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99" y="2387879"/>
            <a:ext cx="1064127" cy="1064127"/>
          </a:xfrm>
          <a:prstGeom prst="rect">
            <a:avLst/>
          </a:prstGeom>
        </p:spPr>
      </p:pic>
      <p:pic>
        <p:nvPicPr>
          <p:cNvPr id="9" name="Picture 8" descr="2.1.png">
            <a:extLst>
              <a:ext uri="{FF2B5EF4-FFF2-40B4-BE49-F238E27FC236}">
                <a16:creationId xmlns:a16="http://schemas.microsoft.com/office/drawing/2014/main" id="{F94B29CE-5C6A-4D7E-B84B-0462774A7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12" y="2387879"/>
            <a:ext cx="3213807" cy="1064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F7502C-B051-41B9-A64F-719B4F7A3A0C}"/>
              </a:ext>
            </a:extLst>
          </p:cNvPr>
          <p:cNvSpPr txBox="1"/>
          <p:nvPr/>
        </p:nvSpPr>
        <p:spPr>
          <a:xfrm>
            <a:off x="347577" y="6345126"/>
            <a:ext cx="748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3"/>
                </a:solidFill>
              </a:rPr>
              <a:t>Additional case studies available at </a:t>
            </a:r>
            <a:r>
              <a:rPr lang="en-US" sz="1400" i="1" dirty="0" smtClean="0">
                <a:solidFill>
                  <a:schemeClr val="accent3"/>
                </a:solidFill>
                <a:hlinkClick r:id="rId6"/>
              </a:rPr>
              <a:t>https://www.ctti-clinicaltrials.org/our-work/novel-clinical-trial-designs/real-world-data/</a:t>
            </a:r>
            <a:endParaRPr lang="en-US" sz="1400" i="1" dirty="0">
              <a:solidFill>
                <a:schemeClr val="accent3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D680AB-3FC1-4C11-A843-8E00DE30F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84" y="1723745"/>
            <a:ext cx="8462210" cy="413680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As part of a broader strategic initiative, the sponsor saw:</a:t>
            </a:r>
          </a:p>
        </p:txBody>
      </p:sp>
    </p:spTree>
    <p:extLst>
      <p:ext uri="{BB962C8B-B14F-4D97-AF65-F5344CB8AC3E}">
        <p14:creationId xmlns:p14="http://schemas.microsoft.com/office/powerpoint/2010/main" val="842491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37620"/>
            <a:ext cx="9144000" cy="5915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5283200" y="2802710"/>
            <a:ext cx="139550" cy="281733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4288" y="3084443"/>
            <a:ext cx="8446331" cy="294310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6"/>
          <p:cNvGraphicFramePr>
            <a:graphicFrameLocks noGrp="1"/>
          </p:cNvGraphicFramePr>
          <p:nvPr>
            <p:ph idx="1"/>
          </p:nvPr>
        </p:nvGraphicFramePr>
        <p:xfrm>
          <a:off x="349243" y="1517171"/>
          <a:ext cx="8461376" cy="131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66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GENERAL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PRINCIPLES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FOR USING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RWD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A6A6A6"/>
                          </a:solidFill>
                        </a:rPr>
                        <a:t>RECS FOR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USING RWD TO PLAN FEASIBLE ELIGIBILITY CRITERIA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RECS FOR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USING RWD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TO SUPPORT RECRUITMENT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RECS FOR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ENHANCING RWD CAPABILITIES FOR THE RESEARCH ENTERPRISE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364288" y="1356690"/>
            <a:ext cx="2008390" cy="0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93283" y="1356690"/>
            <a:ext cx="2008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22278" y="1356690"/>
            <a:ext cx="2008390" cy="0"/>
          </a:xfrm>
          <a:prstGeom prst="line">
            <a:avLst/>
          </a:prstGeom>
          <a:ln>
            <a:solidFill>
              <a:srgbClr val="00B7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1272" y="1356690"/>
            <a:ext cx="2008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8" y="381337"/>
            <a:ext cx="7291414" cy="90621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7B24C1-0A97-4DFF-B332-D97AAA5E2B8C}"/>
              </a:ext>
            </a:extLst>
          </p:cNvPr>
          <p:cNvSpPr txBox="1">
            <a:spLocks/>
          </p:cNvSpPr>
          <p:nvPr/>
        </p:nvSpPr>
        <p:spPr>
          <a:xfrm>
            <a:off x="1437975" y="3589928"/>
            <a:ext cx="6191851" cy="1921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457200" rtl="0" eaLnBrk="1" latinLnBrk="0" hangingPunct="1">
              <a:lnSpc>
                <a:spcPct val="95000"/>
              </a:lnSpc>
              <a:spcBef>
                <a:spcPts val="1400"/>
              </a:spcBef>
              <a:buSzPct val="130000"/>
              <a:buFontTx/>
              <a:buBlip>
                <a:blip r:embed="rId4"/>
              </a:buBlip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28650" indent="-223838" algn="l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082675" indent="-23495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Start with realistic eligibility criteria</a:t>
            </a:r>
          </a:p>
          <a:p>
            <a:r>
              <a:rPr lang="en-US" sz="2600" dirty="0"/>
              <a:t>Incorporate RWD-supported recruitment whenever feasible</a:t>
            </a:r>
          </a:p>
          <a:p>
            <a:r>
              <a:rPr lang="en-US" sz="2600" dirty="0"/>
              <a:t>Understand needs of patients &amp; sites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1" y="1486064"/>
            <a:ext cx="4501673" cy="1316646"/>
          </a:xfrm>
          <a:prstGeom prst="rect">
            <a:avLst/>
          </a:prstGeom>
          <a:solidFill>
            <a:srgbClr val="F2F2F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30668" y="1470990"/>
            <a:ext cx="2525077" cy="1316646"/>
          </a:xfrm>
          <a:prstGeom prst="rect">
            <a:avLst/>
          </a:prstGeom>
          <a:solidFill>
            <a:srgbClr val="F2F2F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/>
              <a:t>Tool: Evaluating RWD for Recruitment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58102C-3D65-477E-8B48-43D1F211759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7579" y="1241776"/>
          <a:ext cx="8462210" cy="481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366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87DB-FFC1-41EC-84B4-83F07420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395045"/>
            <a:ext cx="8796421" cy="770467"/>
          </a:xfrm>
        </p:spPr>
        <p:txBody>
          <a:bodyPr anchor="t"/>
          <a:lstStyle/>
          <a:p>
            <a:r>
              <a:rPr lang="en-US" dirty="0"/>
              <a:t>Tool</a:t>
            </a:r>
            <a:r>
              <a:rPr lang="en-US" b="0" dirty="0"/>
              <a:t>: </a:t>
            </a:r>
            <a:r>
              <a:rPr lang="en-US" dirty="0"/>
              <a:t>Planning RWD-Support Recruitment</a:t>
            </a:r>
            <a:br>
              <a:rPr lang="en-US" dirty="0"/>
            </a:br>
            <a:r>
              <a:rPr lang="en-US" sz="3000" b="0" dirty="0">
                <a:solidFill>
                  <a:schemeClr val="bg1">
                    <a:lumMod val="50000"/>
                  </a:schemeClr>
                </a:solidFill>
              </a:rPr>
              <a:t>Identify Communication Channels</a:t>
            </a:r>
          </a:p>
        </p:txBody>
      </p:sp>
      <p:pic>
        <p:nvPicPr>
          <p:cNvPr id="5" name="Picture 4" descr="gradient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279"/>
            <a:ext cx="9144000" cy="1600907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061562" y="2702414"/>
          <a:ext cx="7748228" cy="3580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113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E.g., email or letter from  insurance company or research hospital</a:t>
                      </a:r>
                      <a:endParaRPr lang="en-US" sz="24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EE403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E.g., conversation with physician prompted by EHR pop-up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651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7D5"/>
                        </a:buClr>
                        <a:buFont typeface="Wingdings 3"/>
                        <a:buChar char=""/>
                      </a:pPr>
                      <a:r>
                        <a:rPr lang="en-US" sz="2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Casts widest possible net</a:t>
                      </a:r>
                      <a:endParaRPr lang="en-US" sz="2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7D5"/>
                        </a:buClr>
                        <a:buFont typeface="Wingdings 3"/>
                        <a:buChar char=""/>
                      </a:pPr>
                      <a:r>
                        <a:rPr lang="en-US" sz="2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Main challenge is finding enough participants</a:t>
                      </a:r>
                      <a:endParaRPr lang="en-US" sz="2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7D5"/>
                        </a:buClr>
                        <a:buFont typeface="Wingdings 3"/>
                        <a:buChar char=""/>
                      </a:pPr>
                      <a:r>
                        <a:rPr lang="en-US" sz="2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Appropriate intermediary not available</a:t>
                      </a:r>
                      <a:endParaRPr lang="en-US" sz="2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EE4036"/>
                        </a:buClr>
                        <a:buFont typeface="Wingdings 3"/>
                        <a:buChar char=""/>
                      </a:pPr>
                      <a:r>
                        <a:rPr lang="en-US" sz="2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Complex eligibility criteria</a:t>
                      </a:r>
                      <a:endParaRPr lang="en-US" sz="2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EE4036"/>
                        </a:buClr>
                        <a:buFont typeface="Wingdings 3"/>
                        <a:buChar char=""/>
                      </a:pPr>
                      <a:r>
                        <a:rPr lang="en-US" sz="2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Highly sensitive discussions (e.g., mortality)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EE4036"/>
                        </a:buClr>
                        <a:buFont typeface="Wingdings 3"/>
                        <a:buChar char=""/>
                      </a:pPr>
                      <a:r>
                        <a:rPr lang="en-US" sz="2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Narrow window of eligibility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EE4036"/>
                        </a:buClr>
                        <a:buFont typeface="Wingdings 3"/>
                        <a:buChar char=""/>
                      </a:pPr>
                      <a:r>
                        <a:rPr lang="en-US" sz="2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Patients have strong connection to care provider</a:t>
                      </a:r>
                      <a:endParaRPr lang="en-US" sz="2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81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7620"/>
            <a:ext cx="9144000" cy="5915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7298454" y="2802710"/>
            <a:ext cx="139550" cy="281733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49243" y="1517171"/>
          <a:ext cx="8461376" cy="131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66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GENERAL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PRINCIPLES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FOR USING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RWD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A6A6A6"/>
                          </a:solidFill>
                        </a:rPr>
                        <a:t>RECS FOR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USING RWD TO PLAN FEASIBLE ELIGIBILITY CRITERIA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RECS FOR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USING RWD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TO SUPPORT RECRUITMENT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RECS FOR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ENHANCING RWD CAPABILITIES FOR THE RESEARCH ENTERPRISE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364288" y="1356690"/>
            <a:ext cx="2008390" cy="0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93283" y="1356690"/>
            <a:ext cx="2008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22278" y="1356690"/>
            <a:ext cx="2008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51272" y="1356690"/>
            <a:ext cx="2008390" cy="0"/>
          </a:xfrm>
          <a:prstGeom prst="line">
            <a:avLst/>
          </a:prstGeom>
          <a:ln>
            <a:solidFill>
              <a:srgbClr val="008B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4288" y="1517171"/>
            <a:ext cx="6266380" cy="1316646"/>
          </a:xfrm>
          <a:prstGeom prst="rect">
            <a:avLst/>
          </a:prstGeom>
          <a:solidFill>
            <a:srgbClr val="F2F2F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6" y="381336"/>
            <a:ext cx="7291417" cy="9062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4288" y="3084443"/>
            <a:ext cx="8446331" cy="2943109"/>
          </a:xfrm>
          <a:prstGeom prst="rect">
            <a:avLst/>
          </a:prstGeom>
          <a:solidFill>
            <a:schemeClr val="bg1"/>
          </a:solidFill>
          <a:ln>
            <a:solidFill>
              <a:srgbClr val="008B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136588" y="3405121"/>
            <a:ext cx="3279420" cy="2079879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7013" indent="-227013" algn="l" defTabSz="457200" rtl="0" eaLnBrk="1" latinLnBrk="0" hangingPunct="1">
              <a:lnSpc>
                <a:spcPct val="95000"/>
              </a:lnSpc>
              <a:spcBef>
                <a:spcPts val="1400"/>
              </a:spcBef>
              <a:buSzPct val="130000"/>
              <a:buFontTx/>
              <a:buBlip>
                <a:blip r:embed="rId4"/>
              </a:buBlip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28650" indent="-223838" algn="l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082675" indent="-23495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accent3"/>
                </a:solidFill>
              </a:rPr>
              <a:t>Data linkage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accent3"/>
                </a:solidFill>
              </a:rPr>
              <a:t>Global data sets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accent3"/>
                </a:solidFill>
              </a:rPr>
              <a:t>Technology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accent3"/>
                </a:solidFill>
              </a:rPr>
              <a:t>Best practices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4664" y="3405121"/>
            <a:ext cx="3353296" cy="2385162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7013" indent="-227013" algn="l" defTabSz="457200" rtl="0" eaLnBrk="1" latinLnBrk="0" hangingPunct="1">
              <a:lnSpc>
                <a:spcPct val="95000"/>
              </a:lnSpc>
              <a:spcBef>
                <a:spcPts val="1400"/>
              </a:spcBef>
              <a:buSzPct val="130000"/>
              <a:buFontTx/>
              <a:buBlip>
                <a:blip r:embed="rId4"/>
              </a:buBlip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28650" indent="-223838" algn="l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082675" indent="-23495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accent3"/>
                </a:solidFill>
              </a:rPr>
              <a:t>Transparency &amp; data usage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accent3"/>
                </a:solidFill>
              </a:rPr>
              <a:t>Communication channels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accent3"/>
                </a:solidFill>
              </a:rPr>
              <a:t>Participant diversity</a:t>
            </a:r>
          </a:p>
        </p:txBody>
      </p:sp>
    </p:spTree>
    <p:extLst>
      <p:ext uri="{BB962C8B-B14F-4D97-AF65-F5344CB8AC3E}">
        <p14:creationId xmlns:p14="http://schemas.microsoft.com/office/powerpoint/2010/main" val="345360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Real-World Data to Plan Eligibility Criteria and Enhance Recruitment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442" y="5122843"/>
            <a:ext cx="7511567" cy="74914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Sudha Raman, Duke University</a:t>
            </a:r>
          </a:p>
          <a:p>
            <a:pPr>
              <a:spcBef>
                <a:spcPts val="300"/>
              </a:spcBef>
            </a:pPr>
            <a:r>
              <a:rPr lang="en-US" dirty="0"/>
              <a:t>Jack Sheehan, Janssen Scientific Affairs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809F29-1CE7-4060-AE82-56724738A349}"/>
              </a:ext>
            </a:extLst>
          </p:cNvPr>
          <p:cNvSpPr/>
          <p:nvPr/>
        </p:nvSpPr>
        <p:spPr>
          <a:xfrm>
            <a:off x="623453" y="6267363"/>
            <a:ext cx="723207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SzPct val="130000"/>
            </a:pPr>
            <a:r>
              <a:rPr lang="en-US" dirty="0">
                <a:solidFill>
                  <a:schemeClr val="tx2"/>
                </a:solidFill>
              </a:rPr>
              <a:t>Download at 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http://www.ctti-clinicaltrials.org/our-work/novel-clinical-trial-designs/real-world-data/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Now Available</a:t>
            </a:r>
          </a:p>
        </p:txBody>
      </p:sp>
      <p:pic>
        <p:nvPicPr>
          <p:cNvPr id="9" name="Picture 8" descr="RWE-overview-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201637"/>
            <a:ext cx="4445000" cy="505777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7580" y="1152876"/>
            <a:ext cx="4211720" cy="4719287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300" dirty="0"/>
              <a:t>Full Recommendations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300" dirty="0"/>
              <a:t>5 Actionable Tools</a:t>
            </a:r>
          </a:p>
          <a:p>
            <a:pPr marL="514350" lvl="1" indent="-285750">
              <a:spcAft>
                <a:spcPts val="600"/>
              </a:spcAft>
              <a:buClr>
                <a:schemeClr val="accent1"/>
              </a:buClr>
              <a:buSzPct val="130000"/>
            </a:pPr>
            <a:r>
              <a:rPr lang="en-US" sz="1700" dirty="0"/>
              <a:t>Establishing Use of RWD as a Standard Process in Study Planning and Recruitment </a:t>
            </a:r>
          </a:p>
          <a:p>
            <a:pPr marL="514350" lvl="1" indent="-285750">
              <a:spcAft>
                <a:spcPts val="600"/>
              </a:spcAft>
              <a:buClr>
                <a:schemeClr val="accent1"/>
              </a:buClr>
              <a:buSzPct val="130000"/>
            </a:pPr>
            <a:r>
              <a:rPr lang="en-US" sz="1700" dirty="0"/>
              <a:t>Evaluating Whether RWD Is Suitable for Planning Eligibility Criteria and Supporting Recruitment</a:t>
            </a:r>
          </a:p>
          <a:p>
            <a:pPr marL="514350" lvl="1" indent="-285750">
              <a:spcAft>
                <a:spcPts val="600"/>
              </a:spcAft>
              <a:buClr>
                <a:schemeClr val="accent1"/>
              </a:buClr>
              <a:buSzPct val="130000"/>
            </a:pPr>
            <a:r>
              <a:rPr lang="en-US" sz="1700" dirty="0"/>
              <a:t>Effective RWD-Supported Discussions of Eligibility Criteria</a:t>
            </a:r>
          </a:p>
          <a:p>
            <a:pPr marL="514350" lvl="1" indent="-285750">
              <a:spcAft>
                <a:spcPts val="600"/>
              </a:spcAft>
              <a:buClr>
                <a:schemeClr val="accent1"/>
              </a:buClr>
              <a:buSzPct val="130000"/>
            </a:pPr>
            <a:r>
              <a:rPr lang="en-US" sz="1700" dirty="0"/>
              <a:t>Evaluating Feasibility of RWD-Supported Recruitment</a:t>
            </a:r>
          </a:p>
          <a:p>
            <a:pPr marL="514350" lvl="1" indent="-285750">
              <a:spcAft>
                <a:spcPts val="600"/>
              </a:spcAft>
              <a:buClr>
                <a:schemeClr val="accent1"/>
              </a:buClr>
              <a:buSzPct val="130000"/>
            </a:pPr>
            <a:r>
              <a:rPr lang="en-US" sz="1700" dirty="0"/>
              <a:t>Planning RWD-Supported Recruitment Strategies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300" dirty="0"/>
              <a:t>3 Case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55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3044-AB28-44B3-8845-F2848336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CTTI Recommendations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C93338-0923-45FE-888C-2C4338C83A0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7663" y="1392799"/>
          <a:ext cx="8461375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36E5F3-2F42-4558-8C8A-D679870919A8}"/>
              </a:ext>
            </a:extLst>
          </p:cNvPr>
          <p:cNvSpPr txBox="1"/>
          <p:nvPr/>
        </p:nvSpPr>
        <p:spPr>
          <a:xfrm>
            <a:off x="898172" y="5148242"/>
            <a:ext cx="736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Suite of Resources for Planning Successful Clinical Trials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BB3655-FE5E-45A2-A15C-AB20756C1874}"/>
              </a:ext>
            </a:extLst>
          </p:cNvPr>
          <p:cNvSpPr/>
          <p:nvPr/>
        </p:nvSpPr>
        <p:spPr>
          <a:xfrm>
            <a:off x="3235642" y="6341868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www.ctti-clinicaltrials.org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89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1E4119-E936-49A0-BA0D-09D49118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419643"/>
            <a:ext cx="8462210" cy="770467"/>
          </a:xfrm>
        </p:spPr>
        <p:txBody>
          <a:bodyPr anchor="t"/>
          <a:lstStyle/>
          <a:p>
            <a:r>
              <a:rPr lang="en-US" dirty="0"/>
              <a:t>Thank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57480-0F8D-4F17-A4E3-7AA6114C5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190110"/>
            <a:ext cx="8676964" cy="2116714"/>
          </a:xfrm>
        </p:spPr>
        <p:txBody>
          <a:bodyPr/>
          <a:lstStyle/>
          <a:p>
            <a:r>
              <a:rPr lang="en-US" dirty="0"/>
              <a:t>Experts and stakeholders from across the clinical trials ecosystem, including patients and caregivers, developed these recommendations and resources. </a:t>
            </a:r>
          </a:p>
          <a:p>
            <a:r>
              <a:rPr lang="en-US" dirty="0"/>
              <a:t>CTTI and the RWD project team would like to extend a special thank you to our Recommendations Advisory Committee:</a:t>
            </a:r>
          </a:p>
          <a:p>
            <a:pPr marL="0" indent="0" fontAlgn="t">
              <a:lnSpc>
                <a:spcPct val="9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fontAlgn="t">
              <a:lnSpc>
                <a:spcPct val="90000"/>
              </a:lnSpc>
              <a:spcBef>
                <a:spcPts val="0"/>
              </a:spcBef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fontAlgn="t"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 marL="0" fontAlgn="t">
              <a:lnSpc>
                <a:spcPct val="90000"/>
              </a:lnSpc>
              <a:spcBef>
                <a:spcPts val="0"/>
              </a:spcBef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370" y="3306824"/>
            <a:ext cx="4130674" cy="2644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>
              <a:lnSpc>
                <a:spcPct val="95000"/>
              </a:lnSpc>
              <a:spcBef>
                <a:spcPts val="1400"/>
              </a:spcBef>
              <a:buSzPct val="130000"/>
              <a:buFontTx/>
              <a:buBlip>
                <a:blip r:embed="rId3"/>
              </a:buBlip>
              <a:defRPr sz="2400">
                <a:solidFill>
                  <a:srgbClr val="58595B"/>
                </a:solidFill>
              </a:defRPr>
            </a:lvl1pPr>
            <a:lvl2pPr marL="628650" indent="-223838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</a:defRPr>
            </a:lvl2pPr>
            <a:lvl3pPr marL="1082675" indent="-23495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rgbClr val="58595B"/>
                </a:solidFill>
              </a:defRPr>
            </a:lvl3pPr>
            <a:lvl4pPr marL="1600200" indent="-228600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400">
                <a:solidFill>
                  <a:srgbClr val="58595B"/>
                </a:solidFill>
              </a:defRPr>
            </a:lvl4pPr>
            <a:lvl5pPr marL="2057400" indent="-228600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400">
                <a:solidFill>
                  <a:srgbClr val="58595B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sz="1900" b="1" dirty="0"/>
              <a:t>Maria Ali </a:t>
            </a:r>
            <a:r>
              <a:rPr lang="en-US" sz="1900" i="1" dirty="0">
                <a:solidFill>
                  <a:schemeClr val="bg1">
                    <a:lumMod val="50000"/>
                  </a:schemeClr>
                </a:solidFill>
              </a:rPr>
              <a:t>(The George Institute for Global Health)</a:t>
            </a:r>
          </a:p>
          <a:p>
            <a:pPr lvl="1"/>
            <a:r>
              <a:rPr lang="en-US" sz="1900" b="1" dirty="0"/>
              <a:t>Lauren </a:t>
            </a:r>
            <a:r>
              <a:rPr lang="en-US" sz="1900" b="1" dirty="0" err="1"/>
              <a:t>Ariniello</a:t>
            </a:r>
            <a:r>
              <a:rPr lang="en-US" sz="1900" b="1" dirty="0"/>
              <a:t> </a:t>
            </a:r>
            <a:r>
              <a:rPr lang="en-US" sz="1900" i="1" dirty="0">
                <a:solidFill>
                  <a:srgbClr val="7F7F7F"/>
                </a:solidFill>
              </a:rPr>
              <a:t>(Scripps Translational Science Institute)</a:t>
            </a:r>
          </a:p>
          <a:p>
            <a:pPr lvl="1"/>
            <a:r>
              <a:rPr lang="en-US" sz="1900" b="1" dirty="0"/>
              <a:t>Sarah </a:t>
            </a:r>
            <a:r>
              <a:rPr lang="en-US" sz="1900" b="1" dirty="0" err="1"/>
              <a:t>Beeby</a:t>
            </a:r>
            <a:r>
              <a:rPr lang="en-US" sz="1900" b="1" dirty="0"/>
              <a:t> </a:t>
            </a:r>
            <a:r>
              <a:rPr lang="en-US" sz="1900" i="1" dirty="0">
                <a:solidFill>
                  <a:srgbClr val="7F7F7F"/>
                </a:solidFill>
              </a:rPr>
              <a:t>(</a:t>
            </a:r>
            <a:r>
              <a:rPr lang="en-US" sz="1900" i="1" dirty="0" err="1">
                <a:solidFill>
                  <a:srgbClr val="7F7F7F"/>
                </a:solidFill>
              </a:rPr>
              <a:t>Clinithink</a:t>
            </a:r>
            <a:r>
              <a:rPr lang="en-US" sz="1900" i="1" dirty="0">
                <a:solidFill>
                  <a:srgbClr val="7F7F7F"/>
                </a:solidFill>
              </a:rPr>
              <a:t>)</a:t>
            </a:r>
          </a:p>
          <a:p>
            <a:pPr lvl="1"/>
            <a:r>
              <a:rPr lang="en-US" sz="1900" b="1" dirty="0"/>
              <a:t>Andrew Bier </a:t>
            </a:r>
            <a:r>
              <a:rPr lang="en-US" sz="1900" i="1" dirty="0">
                <a:solidFill>
                  <a:srgbClr val="7F7F7F"/>
                </a:solidFill>
              </a:rPr>
              <a:t>(Genentech, a member of the Roche Group)</a:t>
            </a:r>
          </a:p>
          <a:p>
            <a:pPr lvl="1"/>
            <a:r>
              <a:rPr lang="en-US" sz="1900" b="1" dirty="0"/>
              <a:t>Robert DiCicco </a:t>
            </a:r>
            <a:r>
              <a:rPr lang="en-US" sz="1900" i="1" dirty="0">
                <a:solidFill>
                  <a:srgbClr val="7F7F7F"/>
                </a:solidFill>
              </a:rPr>
              <a:t>(IBM Watson Health)</a:t>
            </a:r>
          </a:p>
          <a:p>
            <a:pPr marL="404812" lvl="1" indent="0">
              <a:buNone/>
            </a:pPr>
            <a:endParaRPr lang="en-US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4561434" y="3306824"/>
            <a:ext cx="4118563" cy="2644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>
              <a:lnSpc>
                <a:spcPct val="95000"/>
              </a:lnSpc>
              <a:spcBef>
                <a:spcPts val="1400"/>
              </a:spcBef>
              <a:buSzPct val="130000"/>
              <a:buFontTx/>
              <a:buBlip>
                <a:blip r:embed="rId3"/>
              </a:buBlip>
              <a:defRPr sz="2400">
                <a:solidFill>
                  <a:srgbClr val="58595B"/>
                </a:solidFill>
              </a:defRPr>
            </a:lvl1pPr>
            <a:lvl2pPr marL="628650" indent="-223838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</a:defRPr>
            </a:lvl2pPr>
            <a:lvl3pPr marL="1082675" indent="-23495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rgbClr val="58595B"/>
                </a:solidFill>
              </a:defRPr>
            </a:lvl3pPr>
            <a:lvl4pPr marL="1600200" indent="-228600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400">
                <a:solidFill>
                  <a:srgbClr val="58595B"/>
                </a:solidFill>
              </a:defRPr>
            </a:lvl4pPr>
            <a:lvl5pPr marL="2057400" indent="-228600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400">
                <a:solidFill>
                  <a:srgbClr val="58595B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 fontAlgn="t"/>
            <a:r>
              <a:rPr lang="en-US" sz="1900" b="1" dirty="0"/>
              <a:t>Angela Dobes </a:t>
            </a:r>
            <a:r>
              <a:rPr lang="en-US" sz="1900" i="1" dirty="0">
                <a:solidFill>
                  <a:srgbClr val="7F7F7F"/>
                </a:solidFill>
              </a:rPr>
              <a:t>(Crohn’s &amp; Colitis Foundation)</a:t>
            </a:r>
            <a:endParaRPr lang="en-US" sz="1900" b="1" dirty="0"/>
          </a:p>
          <a:p>
            <a:pPr lvl="1" fontAlgn="t"/>
            <a:r>
              <a:rPr lang="en-US" sz="1900" b="1" dirty="0"/>
              <a:t>Steven Draikiwicz </a:t>
            </a:r>
            <a:r>
              <a:rPr lang="en-US" sz="1900" i="1" dirty="0">
                <a:solidFill>
                  <a:srgbClr val="7F7F7F"/>
                </a:solidFill>
              </a:rPr>
              <a:t>(Sanofi US)</a:t>
            </a:r>
          </a:p>
          <a:p>
            <a:pPr lvl="1" fontAlgn="t"/>
            <a:r>
              <a:rPr lang="en-US" sz="1900" b="1" dirty="0"/>
              <a:t>Jan Horsky </a:t>
            </a:r>
            <a:r>
              <a:rPr lang="en-US" sz="1900" i="1" dirty="0">
                <a:solidFill>
                  <a:srgbClr val="7F7F7F"/>
                </a:solidFill>
              </a:rPr>
              <a:t>(Northwell Health)</a:t>
            </a:r>
          </a:p>
          <a:p>
            <a:pPr lvl="1" fontAlgn="t"/>
            <a:r>
              <a:rPr lang="en-US" sz="1900" b="1" dirty="0"/>
              <a:t>Marcia Jones </a:t>
            </a:r>
            <a:r>
              <a:rPr lang="en-US" sz="1900" i="1" dirty="0">
                <a:solidFill>
                  <a:srgbClr val="7F7F7F"/>
                </a:solidFill>
              </a:rPr>
              <a:t>(Eli Lilly and Company)</a:t>
            </a:r>
          </a:p>
          <a:p>
            <a:pPr lvl="1" fontAlgn="t"/>
            <a:r>
              <a:rPr lang="en-US" sz="1900" b="1" dirty="0"/>
              <a:t>Kristin </a:t>
            </a:r>
            <a:r>
              <a:rPr lang="en-US" sz="1900" b="1" dirty="0" err="1"/>
              <a:t>VanGoor</a:t>
            </a:r>
            <a:r>
              <a:rPr lang="en-US" sz="1900" b="1" dirty="0"/>
              <a:t> </a:t>
            </a:r>
            <a:r>
              <a:rPr lang="en-US" sz="1900" i="1" dirty="0">
                <a:solidFill>
                  <a:srgbClr val="7F7F7F"/>
                </a:solidFill>
              </a:rPr>
              <a:t>(Biogen)</a:t>
            </a:r>
          </a:p>
          <a:p>
            <a:pPr lvl="1" fontAlgn="t"/>
            <a:r>
              <a:rPr lang="en-US" sz="1900" b="1" dirty="0"/>
              <a:t>Ying Wan </a:t>
            </a:r>
            <a:r>
              <a:rPr lang="en-US" sz="1900" i="1" dirty="0">
                <a:solidFill>
                  <a:srgbClr val="7F7F7F"/>
                </a:solidFill>
              </a:rPr>
              <a:t>(Becton, Dickinson and Company)</a:t>
            </a:r>
          </a:p>
        </p:txBody>
      </p:sp>
    </p:spTree>
    <p:extLst>
      <p:ext uri="{BB962C8B-B14F-4D97-AF65-F5344CB8AC3E}">
        <p14:creationId xmlns:p14="http://schemas.microsoft.com/office/powerpoint/2010/main" val="215088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9424" y="3839632"/>
            <a:ext cx="6839333" cy="817034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dirty="0"/>
              <a:t>Webinar recording &amp; slides available at: </a:t>
            </a:r>
            <a:endParaRPr lang="en-US" dirty="0" smtClean="0"/>
          </a:p>
          <a:p>
            <a:pPr algn="ctr">
              <a:spcBef>
                <a:spcPts val="600"/>
              </a:spcBef>
            </a:pPr>
            <a:r>
              <a:rPr lang="en-US" b="1" u="sng" dirty="0" smtClean="0">
                <a:hlinkClick r:id="rId2"/>
              </a:rPr>
              <a:t>https://www.ctti-clinicaltrials.org/webinars</a:t>
            </a:r>
            <a:r>
              <a:rPr lang="en-US" b="1" u="sng" dirty="0" smtClean="0"/>
              <a:t> </a:t>
            </a: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views and opinions expressed in this presentation are those of the individual presenter and do not necessarily reflect the views of the </a:t>
            </a:r>
            <a:r>
              <a:rPr lang="en-US" dirty="0" smtClean="0"/>
              <a:t>Duke University or Janssen Scientific Affairs.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strengths4c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75" y="1188968"/>
            <a:ext cx="4102046" cy="4085638"/>
          </a:xfrm>
          <a:prstGeom prst="rect">
            <a:avLst/>
          </a:prstGeom>
        </p:spPr>
      </p:pic>
      <p:sp>
        <p:nvSpPr>
          <p:cNvPr id="764" name="TextBox 763"/>
          <p:cNvSpPr txBox="1"/>
          <p:nvPr/>
        </p:nvSpPr>
        <p:spPr>
          <a:xfrm>
            <a:off x="343470" y="2009953"/>
            <a:ext cx="4102046" cy="4832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2000" dirty="0">
              <a:solidFill>
                <a:srgbClr val="00B7D5"/>
              </a:solidFill>
            </a:endParaRPr>
          </a:p>
          <a:p>
            <a:r>
              <a:rPr lang="en-US" sz="2000" dirty="0">
                <a:solidFill>
                  <a:srgbClr val="00B7D5"/>
                </a:solidFill>
              </a:rPr>
              <a:t>Public-Private Partnership</a:t>
            </a:r>
          </a:p>
          <a:p>
            <a:r>
              <a:rPr lang="en-US" sz="2000" dirty="0">
                <a:solidFill>
                  <a:srgbClr val="00B7D5"/>
                </a:solidFill>
              </a:rPr>
              <a:t>Co-founded by Duke University &amp; FDA </a:t>
            </a:r>
          </a:p>
          <a:p>
            <a:endParaRPr lang="en-US" sz="2000" dirty="0">
              <a:solidFill>
                <a:srgbClr val="00B7D5"/>
              </a:solidFill>
            </a:endParaRPr>
          </a:p>
          <a:p>
            <a:r>
              <a:rPr lang="en-US" sz="2000" dirty="0">
                <a:solidFill>
                  <a:srgbClr val="00B7D5"/>
                </a:solidFill>
              </a:rPr>
              <a:t>Involves all stakeholders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B7D5"/>
                </a:solidFill>
              </a:rPr>
              <a:t>Approx. 80+ members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B7D5"/>
                </a:solidFill>
              </a:rPr>
              <a:t>Participation of 400+ more orgs</a:t>
            </a:r>
          </a:p>
          <a:p>
            <a:endParaRPr lang="en-US" sz="2000" b="1" i="1" dirty="0">
              <a:solidFill>
                <a:srgbClr val="00B7D5"/>
              </a:solidFill>
            </a:endParaRPr>
          </a:p>
          <a:p>
            <a:r>
              <a:rPr lang="en-US" sz="2000" b="1" dirty="0"/>
              <a:t>MISSION: To develop and drive adoption of practices that will increase the quality and efficiency of clinical trials</a:t>
            </a:r>
          </a:p>
          <a:p>
            <a:pPr defTabSz="457200"/>
            <a:endParaRPr lang="en-US" dirty="0">
              <a:solidFill>
                <a:schemeClr val="accent3"/>
              </a:solidFill>
              <a:latin typeface="Arial"/>
            </a:endParaRPr>
          </a:p>
          <a:p>
            <a:pPr defTabSz="457200"/>
            <a:r>
              <a:rPr lang="en-US" dirty="0">
                <a:solidFill>
                  <a:srgbClr val="00B7D5"/>
                </a:solidFill>
                <a:latin typeface="Arial"/>
              </a:rPr>
              <a:t/>
            </a:r>
            <a:br>
              <a:rPr lang="en-US" dirty="0">
                <a:solidFill>
                  <a:srgbClr val="00B7D5"/>
                </a:solidFill>
                <a:latin typeface="Arial"/>
              </a:rPr>
            </a:br>
            <a:endParaRPr lang="en-US" b="1" i="1" dirty="0">
              <a:solidFill>
                <a:srgbClr val="00B7D5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70" y="597148"/>
            <a:ext cx="3362256" cy="12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3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286446"/>
            <a:ext cx="8462210" cy="770467"/>
          </a:xfrm>
        </p:spPr>
        <p:txBody>
          <a:bodyPr anchor="ctr"/>
          <a:lstStyle/>
          <a:p>
            <a:r>
              <a:rPr lang="en-US" dirty="0"/>
              <a:t>Meeting Recruitment Challenges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25" y="969270"/>
            <a:ext cx="4284087" cy="5230713"/>
          </a:xfrm>
          <a:prstGeom prst="rect">
            <a:avLst/>
          </a:prstGeom>
        </p:spPr>
      </p:pic>
      <p:pic>
        <p:nvPicPr>
          <p:cNvPr id="1028" name="Picture 4" descr="Image result for better clinical tri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20" y="3794708"/>
            <a:ext cx="4181396" cy="243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722" y="1085797"/>
            <a:ext cx="2187796" cy="3092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272" t="10324" r="90454" b="83858"/>
          <a:stretch/>
        </p:blipFill>
        <p:spPr>
          <a:xfrm>
            <a:off x="6884108" y="1119221"/>
            <a:ext cx="1108363" cy="4516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84109" y="1735756"/>
            <a:ext cx="194239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Discovery's 'First In Human' Calls 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Much-Needed Attention To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234708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WD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579"/>
            <a:ext cx="9144000" cy="59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57231"/>
            <a:ext cx="9144000" cy="80076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95FE5-E2B1-42B4-B94B-C778CD57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374520"/>
            <a:ext cx="8462210" cy="506014"/>
          </a:xfrm>
        </p:spPr>
        <p:txBody>
          <a:bodyPr anchor="t"/>
          <a:lstStyle/>
          <a:p>
            <a:r>
              <a:rPr lang="en-US" sz="2800" dirty="0"/>
              <a:t>CTTI Real-World Data (RWD) Project Team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54263" y="931499"/>
          <a:ext cx="8455526" cy="579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1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3332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Executive Committee Champions: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accent3"/>
                          </a:solidFill>
                        </a:rPr>
                        <a:t>Richard Platt, Harvard </a:t>
                      </a:r>
                    </a:p>
                    <a:p>
                      <a:r>
                        <a:rPr lang="en-US" sz="1800" b="0" dirty="0">
                          <a:solidFill>
                            <a:schemeClr val="accent3"/>
                          </a:solidFill>
                        </a:rPr>
                        <a:t>Joe Selby, PCORI </a:t>
                      </a:r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7D5"/>
                          </a:solidFill>
                        </a:rPr>
                        <a:t>Team Members: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Naomi Aronson, Blue Cross Blue Shield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Barbara Bierer, Harvard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>
                          <a:solidFill>
                            <a:schemeClr val="accent3"/>
                          </a:solidFill>
                        </a:rPr>
                        <a:t>William Capra, Genentech*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>
                          <a:solidFill>
                            <a:schemeClr val="accent3"/>
                          </a:solidFill>
                        </a:rPr>
                        <a:t>Ken </a:t>
                      </a: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Carson, Flatiron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Laura Chu, Genentech*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Cathy Critchlow, Amgen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Ruthie Davi, Medidata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Kristin Dolinski, PhRMA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M. </a:t>
                      </a:r>
                      <a:r>
                        <a:rPr lang="en-US" sz="1550" b="0" dirty="0" err="1">
                          <a:solidFill>
                            <a:schemeClr val="accent3"/>
                          </a:solidFill>
                        </a:rPr>
                        <a:t>Khair</a:t>
                      </a: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550" b="0" dirty="0" err="1">
                          <a:solidFill>
                            <a:schemeClr val="accent3"/>
                          </a:solidFill>
                        </a:rPr>
                        <a:t>ElZarrad</a:t>
                      </a: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, FDA/CDER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Ryan Ferguson, </a:t>
                      </a:r>
                      <a:r>
                        <a:rPr lang="en-US" sz="1550" b="0" dirty="0" err="1">
                          <a:solidFill>
                            <a:schemeClr val="accent3"/>
                          </a:solidFill>
                        </a:rPr>
                        <a:t>Dept</a:t>
                      </a: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 of Veterans Affairs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err="1">
                          <a:solidFill>
                            <a:schemeClr val="accent3"/>
                          </a:solidFill>
                        </a:rPr>
                        <a:t>Farhan</a:t>
                      </a: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 (CJ) </a:t>
                      </a:r>
                      <a:r>
                        <a:rPr lang="en-US" sz="1550" b="0" dirty="0" err="1">
                          <a:solidFill>
                            <a:schemeClr val="accent3"/>
                          </a:solidFill>
                        </a:rPr>
                        <a:t>Hameed</a:t>
                      </a: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, Pfizer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Jerry </a:t>
                      </a:r>
                      <a:r>
                        <a:rPr lang="en-US" sz="1550" b="0" dirty="0" err="1">
                          <a:solidFill>
                            <a:schemeClr val="accent3"/>
                          </a:solidFill>
                        </a:rPr>
                        <a:t>Heatley</a:t>
                      </a: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, Abbott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Ani John, Genentech*</a:t>
                      </a:r>
                    </a:p>
                    <a:p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Jessie </a:t>
                      </a:r>
                      <a:r>
                        <a:rPr lang="en-US" sz="1550" b="0" dirty="0" err="1">
                          <a:solidFill>
                            <a:schemeClr val="accent3"/>
                          </a:solidFill>
                        </a:rPr>
                        <a:t>Juusola</a:t>
                      </a: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, </a:t>
                      </a:r>
                      <a:r>
                        <a:rPr lang="en-US" sz="1550" b="0" dirty="0" err="1">
                          <a:solidFill>
                            <a:schemeClr val="accent3"/>
                          </a:solidFill>
                        </a:rPr>
                        <a:t>Evidation</a:t>
                      </a: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 Health</a:t>
                      </a:r>
                    </a:p>
                    <a:p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David Kronfeld, Medidata*</a:t>
                      </a:r>
                    </a:p>
                    <a:p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John Laschinger, FDA/CDRH*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Sarah Leatherman, Dept of Veterans Affairs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Claire Meunier, </a:t>
                      </a:r>
                      <a:r>
                        <a:rPr lang="en-US" sz="1550" b="0" dirty="0" err="1">
                          <a:solidFill>
                            <a:schemeClr val="accent3"/>
                          </a:solidFill>
                        </a:rPr>
                        <a:t>Evidation</a:t>
                      </a: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 Health*</a:t>
                      </a:r>
                    </a:p>
                    <a:p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Eric Peterson, Duke</a:t>
                      </a:r>
                    </a:p>
                    <a:p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Estevan Santana, PhRMA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David Thompson, </a:t>
                      </a:r>
                      <a:r>
                        <a:rPr lang="en-US" sz="1550" b="0" dirty="0" err="1">
                          <a:solidFill>
                            <a:schemeClr val="accent3"/>
                          </a:solidFill>
                        </a:rPr>
                        <a:t>Syneos</a:t>
                      </a: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 Health</a:t>
                      </a:r>
                    </a:p>
                    <a:p>
                      <a:r>
                        <a:rPr lang="en-US" sz="1550" b="0" dirty="0" err="1">
                          <a:solidFill>
                            <a:schemeClr val="accent3"/>
                          </a:solidFill>
                        </a:rPr>
                        <a:t>Juli</a:t>
                      </a: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550" b="0" dirty="0" err="1">
                          <a:solidFill>
                            <a:schemeClr val="accent3"/>
                          </a:solidFill>
                        </a:rPr>
                        <a:t>Tomaino</a:t>
                      </a:r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, FDA/CDER*</a:t>
                      </a:r>
                    </a:p>
                    <a:p>
                      <a:r>
                        <a:rPr lang="en-US" sz="1550" b="0" dirty="0">
                          <a:solidFill>
                            <a:schemeClr val="accent3"/>
                          </a:solidFill>
                        </a:rPr>
                        <a:t>Guneet Walia, Genentech</a:t>
                      </a:r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33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rgbClr val="00B7D5"/>
                          </a:solidFill>
                        </a:rPr>
                        <a:t>Team Leaders: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accent3"/>
                          </a:solidFill>
                        </a:rPr>
                        <a:t>Lesley Curtis, Duke*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accent3"/>
                          </a:solidFill>
                        </a:rPr>
                        <a:t>Scott Evans, Society for Clinical Trials</a:t>
                      </a:r>
                    </a:p>
                    <a:p>
                      <a:r>
                        <a:rPr lang="en-US" sz="1800" b="0" dirty="0">
                          <a:solidFill>
                            <a:schemeClr val="accent3"/>
                          </a:solidFill>
                        </a:rPr>
                        <a:t>Dianne Paraoan, FDA/CDER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accent3"/>
                          </a:solidFill>
                        </a:rPr>
                        <a:t>Jane </a:t>
                      </a:r>
                      <a:r>
                        <a:rPr lang="en-US" sz="1800" b="0" dirty="0" err="1">
                          <a:solidFill>
                            <a:schemeClr val="accent3"/>
                          </a:solidFill>
                        </a:rPr>
                        <a:t>Perlmutter</a:t>
                      </a:r>
                      <a:r>
                        <a:rPr lang="en-US" sz="1800" b="0" dirty="0">
                          <a:solidFill>
                            <a:schemeClr val="accent3"/>
                          </a:solidFill>
                        </a:rPr>
                        <a:t>, Patient/Caregiver</a:t>
                      </a:r>
                    </a:p>
                    <a:p>
                      <a:r>
                        <a:rPr lang="en-US" sz="1800" b="0" dirty="0">
                          <a:solidFill>
                            <a:schemeClr val="accent3"/>
                          </a:solidFill>
                        </a:rPr>
                        <a:t>Sudha Raman, Duke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accent3"/>
                          </a:solidFill>
                        </a:rPr>
                        <a:t>Melissa Robb, FDA/CDER*</a:t>
                      </a:r>
                    </a:p>
                    <a:p>
                      <a:r>
                        <a:rPr lang="en-US" sz="1800" b="0" dirty="0">
                          <a:solidFill>
                            <a:schemeClr val="accent3"/>
                          </a:solidFill>
                        </a:rPr>
                        <a:t>Jack Sheehan, Janssen</a:t>
                      </a:r>
                    </a:p>
                    <a:p>
                      <a:endParaRPr lang="en-US" sz="1600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33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7D5"/>
                          </a:solidFill>
                        </a:rPr>
                        <a:t>CTTI Staff:</a:t>
                      </a:r>
                    </a:p>
                    <a:p>
                      <a:r>
                        <a:rPr lang="en-US" sz="1600" b="0" dirty="0">
                          <a:solidFill>
                            <a:schemeClr val="accent3"/>
                          </a:solidFill>
                        </a:rPr>
                        <a:t>Zachary Hallinan</a:t>
                      </a:r>
                    </a:p>
                    <a:p>
                      <a:r>
                        <a:rPr lang="en-US" sz="1600" b="0" dirty="0">
                          <a:solidFill>
                            <a:schemeClr val="accent3"/>
                          </a:solidFill>
                        </a:rPr>
                        <a:t>Gerrit Hamre*</a:t>
                      </a:r>
                    </a:p>
                    <a:p>
                      <a:r>
                        <a:rPr lang="en-US" sz="1600" b="0" dirty="0">
                          <a:solidFill>
                            <a:schemeClr val="accent3"/>
                          </a:solidFill>
                        </a:rPr>
                        <a:t>Lindsay Kehoe</a:t>
                      </a:r>
                    </a:p>
                    <a:p>
                      <a:r>
                        <a:rPr lang="en-US" sz="1600" b="0" dirty="0">
                          <a:solidFill>
                            <a:schemeClr val="accent3"/>
                          </a:solidFill>
                        </a:rPr>
                        <a:t>Brian Perry</a:t>
                      </a:r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BA5D29-93EE-4DD4-B5FD-9FC99D3A1C9C}"/>
              </a:ext>
            </a:extLst>
          </p:cNvPr>
          <p:cNvSpPr txBox="1"/>
          <p:nvPr/>
        </p:nvSpPr>
        <p:spPr>
          <a:xfrm>
            <a:off x="-195105" y="6361450"/>
            <a:ext cx="211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* Indicates former</a:t>
            </a:r>
          </a:p>
        </p:txBody>
      </p:sp>
    </p:spTree>
    <p:extLst>
      <p:ext uri="{BB962C8B-B14F-4D97-AF65-F5344CB8AC3E}">
        <p14:creationId xmlns:p14="http://schemas.microsoft.com/office/powerpoint/2010/main" val="394493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Real World Data (RWD) Recommendations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49243" y="3232225"/>
          <a:ext cx="8461376" cy="131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66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GENERAL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PRINCIPLES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FOR USING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RWD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A6A6A6"/>
                          </a:solidFill>
                        </a:rPr>
                        <a:t>RECS FOR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USING RWD TO PLAN FEASIBLE ELIGIBILITY CRITERIA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RECS FOR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USING RWD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TO SUPPORT RECRUITMENT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RECS FOR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ENHANCING RWD CAPABILITIES FOR THE RESEARCH ENTERPRISE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5" y="1539910"/>
            <a:ext cx="7752977" cy="129031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64288" y="2992364"/>
            <a:ext cx="200839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93283" y="2992364"/>
            <a:ext cx="200839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22278" y="2992364"/>
            <a:ext cx="200839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51272" y="2992364"/>
            <a:ext cx="200839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63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9020-91DE-48D3-9F55-85FAEE07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959567"/>
            <a:ext cx="8462210" cy="787400"/>
          </a:xfrm>
        </p:spPr>
        <p:txBody>
          <a:bodyPr anchor="b"/>
          <a:lstStyle/>
          <a:p>
            <a:pPr algn="ctr"/>
            <a:r>
              <a:rPr lang="en-US" dirty="0"/>
              <a:t>Data </a:t>
            </a:r>
            <a:br>
              <a:rPr lang="en-US" dirty="0"/>
            </a:br>
            <a:r>
              <a:rPr lang="en-US" dirty="0"/>
              <a:t>Sources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78962" y="1746967"/>
            <a:ext cx="3074000" cy="321420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400" b="1" dirty="0">
                <a:solidFill>
                  <a:schemeClr val="accent1"/>
                </a:solidFill>
                <a:ea typeface="+mj-ea"/>
                <a:cs typeface="+mj-cs"/>
              </a:rPr>
              <a:t>EHR</a:t>
            </a:r>
            <a:endParaRPr lang="en-US" dirty="0">
              <a:solidFill>
                <a:schemeClr val="accent1"/>
              </a:solidFill>
            </a:endParaRPr>
          </a:p>
          <a:p>
            <a:pPr lvl="0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Data richness / depth</a:t>
            </a:r>
          </a:p>
          <a:p>
            <a:pPr lvl="0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Clinical info</a:t>
            </a:r>
          </a:p>
          <a:p>
            <a:pPr lvl="0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Faster availability</a:t>
            </a:r>
          </a:p>
          <a:p>
            <a:pPr lvl="0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Integration with routine health care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633603" y="1746967"/>
            <a:ext cx="3074000" cy="321420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400" b="1" dirty="0">
                <a:solidFill>
                  <a:srgbClr val="00B7D5"/>
                </a:solidFill>
              </a:rPr>
              <a:t>Claims</a:t>
            </a:r>
            <a:endParaRPr lang="en-US" dirty="0">
              <a:solidFill>
                <a:srgbClr val="00B7D5"/>
              </a:solidFill>
            </a:endParaRPr>
          </a:p>
          <a:p>
            <a:pPr lvl="0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Fully structured</a:t>
            </a:r>
          </a:p>
          <a:p>
            <a:pPr lvl="0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Widespread availability</a:t>
            </a:r>
          </a:p>
          <a:p>
            <a:pPr lvl="0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Continuum of data capture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A4A7F-E9DD-4C16-829E-B8FDD853E013}"/>
              </a:ext>
            </a:extLst>
          </p:cNvPr>
          <p:cNvSpPr txBox="1"/>
          <p:nvPr/>
        </p:nvSpPr>
        <p:spPr>
          <a:xfrm>
            <a:off x="347577" y="5202567"/>
            <a:ext cx="8462211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</a:rPr>
              <a:t>COMMON CHALLENGES </a:t>
            </a:r>
          </a:p>
          <a:p>
            <a:pPr algn="ctr"/>
            <a:r>
              <a:rPr lang="en-US" sz="2200" dirty="0">
                <a:solidFill>
                  <a:schemeClr val="accent3"/>
                </a:solidFill>
              </a:rPr>
              <a:t>Data completeness, data accuracy, &amp; generalizability</a:t>
            </a:r>
            <a:endParaRPr lang="en-US" sz="2200" b="1" dirty="0">
              <a:solidFill>
                <a:schemeClr val="accent3"/>
              </a:solidFill>
            </a:endParaRPr>
          </a:p>
        </p:txBody>
      </p:sp>
      <p:pic>
        <p:nvPicPr>
          <p:cNvPr id="9" name="Picture 8" descr="compare-clai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47" y="540064"/>
            <a:ext cx="1477678" cy="1114169"/>
          </a:xfrm>
          <a:prstGeom prst="rect">
            <a:avLst/>
          </a:prstGeom>
        </p:spPr>
      </p:pic>
      <p:pic>
        <p:nvPicPr>
          <p:cNvPr id="10" name="Picture 9" descr="compare-EH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06" y="540064"/>
            <a:ext cx="1477678" cy="111416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78961" y="2334922"/>
            <a:ext cx="307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33602" y="2355925"/>
            <a:ext cx="307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 rot="16200000">
            <a:off x="4276962" y="552947"/>
            <a:ext cx="603444" cy="8462209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20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TTI 1">
      <a:dk1>
        <a:srgbClr val="006879"/>
      </a:dk1>
      <a:lt1>
        <a:sysClr val="window" lastClr="FFFFFF"/>
      </a:lt1>
      <a:dk2>
        <a:srgbClr val="006879"/>
      </a:dk2>
      <a:lt2>
        <a:srgbClr val="FFFFFF"/>
      </a:lt2>
      <a:accent1>
        <a:srgbClr val="00B7D5"/>
      </a:accent1>
      <a:accent2>
        <a:srgbClr val="008BA2"/>
      </a:accent2>
      <a:accent3>
        <a:srgbClr val="58595B"/>
      </a:accent3>
      <a:accent4>
        <a:srgbClr val="EE4036"/>
      </a:accent4>
      <a:accent5>
        <a:srgbClr val="B9131A"/>
      </a:accent5>
      <a:accent6>
        <a:srgbClr val="670001"/>
      </a:accent6>
      <a:hlink>
        <a:srgbClr val="008BA2"/>
      </a:hlink>
      <a:folHlink>
        <a:srgbClr val="008B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22124</TotalTime>
  <Words>1280</Words>
  <Application>Microsoft Office PowerPoint</Application>
  <PresentationFormat>On-screen Show (4:3)</PresentationFormat>
  <Paragraphs>285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Wingdings 3</vt:lpstr>
      <vt:lpstr>Office Theme</vt:lpstr>
      <vt:lpstr>Welcome to “Using RWD to Plan Eligibility Criteria and Enhance Recruitment”</vt:lpstr>
      <vt:lpstr>Using Real-World Data to Plan Eligibility Criteria and Enhance Recruitment</vt:lpstr>
      <vt:lpstr>Disclaimer</vt:lpstr>
      <vt:lpstr>PowerPoint Presentation</vt:lpstr>
      <vt:lpstr>Meeting Recruitment Challenges</vt:lpstr>
      <vt:lpstr>PowerPoint Presentation</vt:lpstr>
      <vt:lpstr>CTTI Real-World Data (RWD) Project Team</vt:lpstr>
      <vt:lpstr>Real World Data (RWD) Recommendations</vt:lpstr>
      <vt:lpstr>Data  Sources</vt:lpstr>
      <vt:lpstr>PowerPoint Presentation</vt:lpstr>
      <vt:lpstr>Resource: Establishing Use of RWD as Standard Process in Study Planning &amp; Recruitment</vt:lpstr>
      <vt:lpstr>PowerPoint Presentation</vt:lpstr>
      <vt:lpstr>Tool: Is the Data Fit-for-Purpose?</vt:lpstr>
      <vt:lpstr>Tool: Effective RWD-Supported Discussions</vt:lpstr>
      <vt:lpstr>Case Study: Using RWD to Expand Eligibility Criteria for Phase III Endocrinology Study</vt:lpstr>
      <vt:lpstr>PowerPoint Presentation</vt:lpstr>
      <vt:lpstr>Tool: Evaluating RWD for Recruitment</vt:lpstr>
      <vt:lpstr>Tool: Planning RWD-Support Recruitment Identify Communication Channels</vt:lpstr>
      <vt:lpstr>PowerPoint Presentation</vt:lpstr>
      <vt:lpstr>Now Available</vt:lpstr>
      <vt:lpstr>Related CTTI Recommendations</vt:lpstr>
      <vt:lpstr>Thank You!</vt:lpstr>
      <vt:lpstr>PowerPoint Presentation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ctti_rwd_project_launch_webinar_17oct2019</dc:title>
  <dc:subject>Using Real-World Data to Plan Eligibility Criteria and Enhance Recruitment</dc:subject>
  <dc:creator>CTTI</dc:creator>
  <cp:keywords>RWD Webinar</cp:keywords>
  <cp:lastModifiedBy>Kristi Geercken</cp:lastModifiedBy>
  <cp:revision>303</cp:revision>
  <dcterms:created xsi:type="dcterms:W3CDTF">2012-08-24T12:48:42Z</dcterms:created>
  <dcterms:modified xsi:type="dcterms:W3CDTF">2021-08-09T18:45:39Z</dcterms:modified>
</cp:coreProperties>
</file>