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6"/>
  </p:notesMasterIdLst>
  <p:sldIdLst>
    <p:sldId id="287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10" r:id="rId24"/>
    <p:sldId id="30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1D61"/>
    <a:srgbClr val="00AEEF"/>
    <a:srgbClr val="71C0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24" autoAdjust="0"/>
    <p:restoredTop sz="95441" autoAdjust="0"/>
  </p:normalViewPr>
  <p:slideViewPr>
    <p:cSldViewPr snapToGrid="0" snapToObjects="1">
      <p:cViewPr varScale="1">
        <p:scale>
          <a:sx n="87" d="100"/>
          <a:sy n="87" d="100"/>
        </p:scale>
        <p:origin x="177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6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C6BA4-6F62-0142-A058-244A6439A3A3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E7B2C-7CF5-B246-A93D-EE643629E7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98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If the webinar is being recorded, wait</a:t>
            </a:r>
            <a:r>
              <a:rPr lang="en-US" baseline="0" dirty="0" smtClean="0"/>
              <a:t> to introduce yourself and the presentation until the next slide assist with editing.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642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Reference CTTI’s Recruitment Project</a:t>
            </a:r>
            <a:r>
              <a:rPr lang="en-US" baseline="0" dirty="0" smtClean="0"/>
              <a:t>, Quality by Design Project, and IND Safety Reporting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ACE7D-9D9A-8745-9DBC-0AFCDEDEAEA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10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Reference Table 1 of recommendations for numerous, specific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ACE7D-9D9A-8745-9DBC-0AFCDEDEAEA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94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all</a:t>
            </a:r>
            <a:r>
              <a:rPr lang="en-US" baseline="0" dirty="0" smtClean="0"/>
              <a:t> know the increasing difficulty of conducting trials:  recruitment is slowing, inclusion and exclusion criteria continue to climb, etc.</a:t>
            </a:r>
          </a:p>
          <a:p>
            <a:r>
              <a:rPr lang="en-US" baseline="0" dirty="0" smtClean="0"/>
              <a:t>In almost all facets of the clinical trials enterprise your work as an investigator has become more challenging over the years, and that’s possibly true of your clinical practice as well.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425F-5A66-4B37-9C6D-D6EC99BE80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4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C4E28-D8E3-324B-A909-7E66451BE14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33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 defTabSz="465887">
              <a:buFontTx/>
              <a:buChar char="-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144E2-919B-7F48-9964-8B174254C0B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984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144E2-919B-7F48-9964-8B174254C0B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399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Multi-stakeholder approach – strength of a public/private partnership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003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  <a:r>
              <a:rPr lang="en-US" baseline="0" dirty="0"/>
              <a:t> to the daunting task of an investigator’s career.</a:t>
            </a:r>
            <a:endParaRPr lang="en-US" dirty="0"/>
          </a:p>
          <a:p>
            <a:r>
              <a:rPr lang="en-US" dirty="0"/>
              <a:t>By</a:t>
            </a:r>
            <a:r>
              <a:rPr lang="en-US" baseline="0" dirty="0"/>
              <a:t> no means is this an exhaustive list of investigator burden.</a:t>
            </a:r>
          </a:p>
          <a:p>
            <a:r>
              <a:rPr lang="en-US" baseline="0" dirty="0"/>
              <a:t>Corneli, et al – One and Done Survey</a:t>
            </a:r>
          </a:p>
          <a:p>
            <a:r>
              <a:rPr lang="en-US" baseline="0" dirty="0"/>
              <a:t>McKinney – The Daunting Career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425F-5A66-4B37-9C6D-D6EC99BE809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2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9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13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2016ARlandscape-4alt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7642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972" y="397301"/>
            <a:ext cx="3348038" cy="12860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45442" y="3618663"/>
            <a:ext cx="7511568" cy="881872"/>
          </a:xfrm>
        </p:spPr>
        <p:txBody>
          <a:bodyPr anchor="ctr">
            <a:no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45442" y="4704407"/>
            <a:ext cx="7511567" cy="67532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b="0" i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Presenter’s Info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40244" y="1598665"/>
            <a:ext cx="2416765" cy="419224"/>
          </a:xfrm>
        </p:spPr>
        <p:txBody>
          <a:bodyPr anchor="ctr"/>
          <a:lstStyle>
            <a:lvl1pPr marL="0" marR="0" indent="0" algn="l" defTabSz="4572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 sz="1400" i="1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pPr>
            <a:r>
              <a:rPr lang="en-US" dirty="0" smtClean="0">
                <a:solidFill>
                  <a:schemeClr val="accent2"/>
                </a:solidFill>
              </a:rPr>
              <a:t>Month Day, Year</a:t>
            </a:r>
          </a:p>
        </p:txBody>
      </p:sp>
      <p:pic>
        <p:nvPicPr>
          <p:cNvPr id="13" name="Picture 12" descr="2016ARlandscape-4alt3_Artboard 4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12" y="5922818"/>
            <a:ext cx="9166225" cy="93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34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79" y="471309"/>
            <a:ext cx="8462210" cy="7704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8016658" y="6331907"/>
            <a:ext cx="845506" cy="5260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TTI_Final_abb_JUN1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744" y="6354455"/>
            <a:ext cx="735045" cy="424948"/>
          </a:xfrm>
          <a:prstGeom prst="rect">
            <a:avLst/>
          </a:prstGeom>
        </p:spPr>
      </p:pic>
      <p:pic>
        <p:nvPicPr>
          <p:cNvPr id="9" name="Picture 8" descr="CTTI_WebinarLogo_RGB-01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84"/>
          <a:stretch/>
        </p:blipFill>
        <p:spPr>
          <a:xfrm>
            <a:off x="5772083" y="6345489"/>
            <a:ext cx="2244575" cy="42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744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 marL="690563" indent="-285750" defTabSz="454025">
              <a:defRPr sz="1800"/>
            </a:lvl2pPr>
            <a:lvl3pPr marL="969963" indent="-228600">
              <a:defRPr sz="1600"/>
            </a:lvl3pPr>
            <a:lvl4pPr marL="1254125" indent="-228600">
              <a:defRPr sz="1400"/>
            </a:lvl4pPr>
            <a:lvl5pPr marL="1482725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 marL="690563" indent="-285750">
              <a:defRPr sz="1800"/>
            </a:lvl2pPr>
            <a:lvl3pPr marL="969963" indent="-228600">
              <a:defRPr sz="1600"/>
            </a:lvl3pPr>
            <a:lvl4pPr marL="1254125" indent="-228600">
              <a:defRPr sz="1400"/>
            </a:lvl4pPr>
            <a:lvl5pPr marL="1482725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 descr="CTTI_WebinarLogo_RGB-01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84"/>
          <a:stretch/>
        </p:blipFill>
        <p:spPr>
          <a:xfrm>
            <a:off x="5772083" y="6345489"/>
            <a:ext cx="2244575" cy="42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026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79" y="471309"/>
            <a:ext cx="8462210" cy="77046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79" y="1452479"/>
            <a:ext cx="8462210" cy="40469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347579" y="5499463"/>
            <a:ext cx="8462126" cy="639308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pPr>
            <a:r>
              <a:rPr lang="en-US" dirty="0" smtClean="0"/>
              <a:t>Footnote/Disclaimer text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1263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42923" y="1473100"/>
            <a:ext cx="7942048" cy="210832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2924" y="3748412"/>
            <a:ext cx="3699562" cy="1968542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399005" y="3748412"/>
            <a:ext cx="4085967" cy="1968542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42924" y="5730788"/>
            <a:ext cx="7942047" cy="534806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lvl1pPr>
            <a:lvl2pPr marL="404812" indent="0">
              <a:buNone/>
              <a:defRPr/>
            </a:lvl2pPr>
            <a:lvl3pPr marL="847725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pPr>
            <a:r>
              <a:rPr lang="en-US" dirty="0" smtClean="0"/>
              <a:t>Footnote/Disclaimer text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5538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4258"/>
            <a:ext cx="4038600" cy="4499678"/>
          </a:xfrm>
        </p:spPr>
        <p:txBody>
          <a:bodyPr>
            <a:normAutofit/>
          </a:bodyPr>
          <a:lstStyle>
            <a:lvl1pPr>
              <a:defRPr sz="2000"/>
            </a:lvl1pPr>
            <a:lvl2pPr marL="690563" indent="-285750" defTabSz="454025">
              <a:defRPr sz="1800"/>
            </a:lvl2pPr>
            <a:lvl3pPr marL="969963" indent="-228600">
              <a:defRPr sz="1600"/>
            </a:lvl3pPr>
            <a:lvl4pPr marL="1254125" indent="-228600">
              <a:defRPr sz="1400"/>
            </a:lvl4pPr>
            <a:lvl5pPr marL="1482725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3851"/>
            <a:ext cx="4038600" cy="4480085"/>
          </a:xfrm>
        </p:spPr>
        <p:txBody>
          <a:bodyPr>
            <a:normAutofit/>
          </a:bodyPr>
          <a:lstStyle>
            <a:lvl1pPr>
              <a:defRPr sz="2000"/>
            </a:lvl1pPr>
            <a:lvl2pPr marL="690563" indent="-285750">
              <a:defRPr sz="1800"/>
            </a:lvl2pPr>
            <a:lvl3pPr marL="969963" indent="-228600">
              <a:defRPr sz="1600"/>
            </a:lvl3pPr>
            <a:lvl4pPr marL="1254125" indent="-228600">
              <a:defRPr sz="1400"/>
            </a:lvl4pPr>
            <a:lvl5pPr marL="1482725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903936"/>
            <a:ext cx="8229600" cy="44445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Footnote/Disclaimer text</a:t>
            </a:r>
          </a:p>
        </p:txBody>
      </p:sp>
    </p:spTree>
    <p:extLst>
      <p:ext uri="{BB962C8B-B14F-4D97-AF65-F5344CB8AC3E}">
        <p14:creationId xmlns:p14="http://schemas.microsoft.com/office/powerpoint/2010/main" val="2482297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01663" y="5851525"/>
            <a:ext cx="8208126" cy="510086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lvl1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pPr>
            <a:r>
              <a:rPr lang="en-US" dirty="0" smtClean="0"/>
              <a:t>Footnote/Disclaimer text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96263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79" y="3945458"/>
            <a:ext cx="8462210" cy="48764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47663" y="4588933"/>
            <a:ext cx="8461375" cy="1608667"/>
          </a:xfrm>
        </p:spPr>
        <p:txBody>
          <a:bodyPr/>
          <a:lstStyle>
            <a:lvl1pPr marL="0" indent="0">
              <a:buFont typeface="Arial"/>
              <a:buNone/>
              <a:defRPr sz="2000"/>
            </a:lvl1pPr>
            <a:lvl2pPr marL="404812" indent="0">
              <a:buNone/>
              <a:defRPr sz="2000"/>
            </a:lvl2pPr>
            <a:lvl3pPr marL="847725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" y="6244178"/>
            <a:ext cx="9144000" cy="613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2" name="Picture 11" descr="CTTI_Final_abb_JUN1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744" y="6354455"/>
            <a:ext cx="735045" cy="42494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 bwMode="auto">
          <a:xfrm>
            <a:off x="4449" y="6261111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9" name="Picture 8" descr="2016ARlandscape-4alt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76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60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3101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520267"/>
            <a:ext cx="5486400" cy="651933"/>
          </a:xfrm>
        </p:spPr>
        <p:txBody>
          <a:bodyPr/>
          <a:lstStyle>
            <a:lvl1pPr marL="0" indent="0"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 (insert footnote/disclaimer text here)</a:t>
            </a:r>
          </a:p>
        </p:txBody>
      </p:sp>
      <p:pic>
        <p:nvPicPr>
          <p:cNvPr id="6" name="Picture 5" descr="CTTI_Final_abb_JUN1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744" y="6354455"/>
            <a:ext cx="735045" cy="424948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 bwMode="auto">
          <a:xfrm>
            <a:off x="4449" y="6261111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8" name="Picture 7" descr="umbr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8449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07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-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2016ARlandscape-4alt3_Artboard 4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12" y="5922818"/>
            <a:ext cx="9166225" cy="9351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0" y="1806642"/>
            <a:ext cx="4521200" cy="1736658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2311400" y="3839632"/>
            <a:ext cx="4521200" cy="817034"/>
          </a:xfrm>
        </p:spPr>
        <p:txBody>
          <a:bodyPr/>
          <a:lstStyle>
            <a:lvl1pPr marL="0" indent="0">
              <a:buNone/>
              <a:defRPr sz="18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Presenter’s contact info goes here.</a:t>
            </a:r>
          </a:p>
        </p:txBody>
      </p:sp>
      <p:sp>
        <p:nvSpPr>
          <p:cNvPr id="17" name="Subtitle 7"/>
          <p:cNvSpPr txBox="1">
            <a:spLocks/>
          </p:cNvSpPr>
          <p:nvPr userDrawn="1"/>
        </p:nvSpPr>
        <p:spPr>
          <a:xfrm>
            <a:off x="2844800" y="5455735"/>
            <a:ext cx="3454400" cy="4531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SzPct val="130000"/>
              <a:buFontTx/>
              <a:buNone/>
              <a:defRPr sz="2000" b="0" i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2"/>
              </a:buClr>
              <a:buFont typeface="Wingdings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ct val="95000"/>
              </a:lnSpc>
              <a:spcBef>
                <a:spcPts val="300"/>
              </a:spcBef>
              <a:buClr>
                <a:schemeClr val="accent1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ct val="95000"/>
              </a:lnSpc>
              <a:spcBef>
                <a:spcPts val="3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ct val="95000"/>
              </a:lnSpc>
              <a:spcBef>
                <a:spcPts val="3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0" i="0" cap="none" spc="100" dirty="0" err="1">
                <a:solidFill>
                  <a:schemeClr val="accent1"/>
                </a:solidFill>
              </a:rPr>
              <a:t>www.ctti-clinicaltrials.org</a:t>
            </a:r>
            <a:endParaRPr lang="en-US" sz="1600" b="0" i="0" cap="none" spc="100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2311400" y="700142"/>
            <a:ext cx="452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smtClean="0">
                <a:solidFill>
                  <a:schemeClr val="accent1"/>
                </a:solidFill>
              </a:rPr>
              <a:t>THANK YOU.</a:t>
            </a:r>
            <a:endParaRPr lang="en-US" sz="5400" dirty="0">
              <a:solidFill>
                <a:schemeClr val="accent1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3757336" y="4820363"/>
            <a:ext cx="1629329" cy="508000"/>
            <a:chOff x="3530598" y="4820363"/>
            <a:chExt cx="1629329" cy="508000"/>
          </a:xfrm>
        </p:grpSpPr>
        <p:pic>
          <p:nvPicPr>
            <p:cNvPr id="19" name="Picture 18" descr="linkedin.pn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0598" y="4820363"/>
              <a:ext cx="508000" cy="508000"/>
            </a:xfrm>
            <a:prstGeom prst="rect">
              <a:avLst/>
            </a:prstGeom>
          </p:spPr>
        </p:pic>
        <p:pic>
          <p:nvPicPr>
            <p:cNvPr id="21" name="Picture 20" descr="twitter.png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9397" y="4820363"/>
              <a:ext cx="508000" cy="508000"/>
            </a:xfrm>
            <a:prstGeom prst="rect">
              <a:avLst/>
            </a:prstGeom>
          </p:spPr>
        </p:pic>
        <p:pic>
          <p:nvPicPr>
            <p:cNvPr id="23" name="Picture 22" descr="vimeo.pn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1927" y="4820363"/>
              <a:ext cx="508000" cy="508000"/>
            </a:xfrm>
            <a:prstGeom prst="rect">
              <a:avLst/>
            </a:prstGeom>
          </p:spPr>
        </p:pic>
      </p:grpSp>
      <p:pic>
        <p:nvPicPr>
          <p:cNvPr id="24" name="Picture 23" descr="umbre-0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8449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204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6244178"/>
            <a:ext cx="9144000" cy="613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7579" y="454377"/>
            <a:ext cx="8462210" cy="787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579" y="1452478"/>
            <a:ext cx="8462210" cy="43735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 descr="CTTI_Final_abb_JUN13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744" y="6354455"/>
            <a:ext cx="735045" cy="424948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 bwMode="auto">
          <a:xfrm>
            <a:off x="4449" y="6261111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9" name="Picture 8" descr="umbre-01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8449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758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52" r:id="rId4"/>
    <p:sldLayoutId id="2147483654" r:id="rId5"/>
    <p:sldLayoutId id="2147483662" r:id="rId6"/>
    <p:sldLayoutId id="2147483655" r:id="rId7"/>
    <p:sldLayoutId id="2147483657" r:id="rId8"/>
    <p:sldLayoutId id="2147483663" r:id="rId9"/>
    <p:sldLayoutId id="2147483665" r:id="rId10"/>
    <p:sldLayoutId id="2147483666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7013" indent="-227013" algn="l" defTabSz="457200" rtl="0" eaLnBrk="1" latinLnBrk="0" hangingPunct="1">
        <a:lnSpc>
          <a:spcPct val="95000"/>
        </a:lnSpc>
        <a:spcBef>
          <a:spcPts val="1400"/>
        </a:spcBef>
        <a:buSzPct val="130000"/>
        <a:buFontTx/>
        <a:buBlip>
          <a:blip r:embed="rId15"/>
        </a:buBlip>
        <a:defRPr sz="2400" kern="1200">
          <a:solidFill>
            <a:srgbClr val="58595B"/>
          </a:solidFill>
          <a:latin typeface="+mn-lt"/>
          <a:ea typeface="+mn-ea"/>
          <a:cs typeface="+mn-cs"/>
        </a:defRPr>
      </a:lvl1pPr>
      <a:lvl2pPr marL="628650" indent="-223838" algn="l" defTabSz="457200" rtl="0" eaLnBrk="1" latinLnBrk="0" hangingPunct="1">
        <a:lnSpc>
          <a:spcPct val="95000"/>
        </a:lnSpc>
        <a:spcBef>
          <a:spcPts val="500"/>
        </a:spcBef>
        <a:buClr>
          <a:schemeClr val="accent2"/>
        </a:buClr>
        <a:buFont typeface="Wingdings" charset="2"/>
        <a:buChar char="§"/>
        <a:defRPr sz="2400" kern="1200">
          <a:solidFill>
            <a:srgbClr val="58595B"/>
          </a:solidFill>
          <a:latin typeface="+mn-lt"/>
          <a:ea typeface="+mn-ea"/>
          <a:cs typeface="+mn-cs"/>
        </a:defRPr>
      </a:lvl2pPr>
      <a:lvl3pPr marL="1082675" indent="-234950" algn="l" defTabSz="457200" rtl="0" eaLnBrk="1" latinLnBrk="0" hangingPunct="1">
        <a:lnSpc>
          <a:spcPct val="95000"/>
        </a:lnSpc>
        <a:spcBef>
          <a:spcPts val="300"/>
        </a:spcBef>
        <a:buClr>
          <a:schemeClr val="accent1"/>
        </a:buClr>
        <a:buFont typeface="Arial"/>
        <a:buChar char="•"/>
        <a:defRPr sz="2400" kern="1200">
          <a:solidFill>
            <a:srgbClr val="58595B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95000"/>
        </a:lnSpc>
        <a:spcBef>
          <a:spcPts val="300"/>
        </a:spcBef>
        <a:buFont typeface="Arial"/>
        <a:buChar char="–"/>
        <a:defRPr sz="2400" kern="1200">
          <a:solidFill>
            <a:srgbClr val="58595B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95000"/>
        </a:lnSpc>
        <a:spcBef>
          <a:spcPts val="300"/>
        </a:spcBef>
        <a:buFont typeface="Arial"/>
        <a:buChar char="»"/>
        <a:defRPr sz="2400" kern="1200">
          <a:solidFill>
            <a:srgbClr val="58595B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47579" y="694046"/>
            <a:ext cx="8462210" cy="770467"/>
          </a:xfrm>
        </p:spPr>
        <p:txBody>
          <a:bodyPr/>
          <a:lstStyle/>
          <a:p>
            <a:r>
              <a:rPr lang="en-US" dirty="0"/>
              <a:t>Welcome to </a:t>
            </a:r>
            <a:r>
              <a:rPr lang="en-US" dirty="0" smtClean="0"/>
              <a:t>“</a:t>
            </a:r>
            <a:r>
              <a:rPr lang="en-US" sz="3600" dirty="0" smtClean="0"/>
              <a:t>Recommendations </a:t>
            </a:r>
            <a:r>
              <a:rPr lang="en-US" sz="3600" dirty="0"/>
              <a:t>for Strengthening </a:t>
            </a:r>
            <a:r>
              <a:rPr lang="en-US" sz="3600" dirty="0" smtClean="0"/>
              <a:t>the </a:t>
            </a:r>
            <a:r>
              <a:rPr lang="en-US" sz="3600" dirty="0"/>
              <a:t>Investigator Site </a:t>
            </a:r>
            <a:r>
              <a:rPr lang="en-US" sz="3600" dirty="0" smtClean="0"/>
              <a:t>Community”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347579" y="2085521"/>
            <a:ext cx="8462210" cy="4508584"/>
          </a:xfrm>
        </p:spPr>
        <p:txBody>
          <a:bodyPr/>
          <a:lstStyle/>
          <a:p>
            <a:pPr lvl="0"/>
            <a:r>
              <a:rPr lang="en-US" sz="2000" dirty="0" smtClean="0"/>
              <a:t>Once you’ve logged into WebEx, </a:t>
            </a:r>
            <a:r>
              <a:rPr lang="en-US" sz="2000" dirty="0"/>
              <a:t>please select one of the following </a:t>
            </a:r>
            <a:r>
              <a:rPr lang="en-US" sz="2000" dirty="0" smtClean="0"/>
              <a:t>audio options</a:t>
            </a:r>
            <a:r>
              <a:rPr lang="en-US" sz="2000" dirty="0"/>
              <a:t>:</a:t>
            </a:r>
          </a:p>
          <a:p>
            <a:pPr marL="693738" lvl="1" indent="-290513">
              <a:buFont typeface="+mj-lt"/>
              <a:buAutoNum type="arabicPeriod"/>
            </a:pPr>
            <a:r>
              <a:rPr lang="en-US" sz="2000" dirty="0"/>
              <a:t>Call Using Computer</a:t>
            </a:r>
          </a:p>
          <a:p>
            <a:pPr marL="693738" lvl="1" indent="-290513">
              <a:buFont typeface="+mj-lt"/>
              <a:buAutoNum type="arabicPeriod"/>
            </a:pPr>
            <a:r>
              <a:rPr lang="en-US" sz="2000" dirty="0" smtClean="0"/>
              <a:t>I Will Call In</a:t>
            </a:r>
          </a:p>
          <a:p>
            <a:pPr marL="693738" lvl="1" indent="-290513">
              <a:buFont typeface="+mj-lt"/>
              <a:buAutoNum type="arabicPeriod"/>
            </a:pPr>
            <a:r>
              <a:rPr lang="en-US" sz="2000" dirty="0" smtClean="0">
                <a:solidFill>
                  <a:srgbClr val="EE4036"/>
                </a:solidFill>
              </a:rPr>
              <a:t>DO NOT SELECT </a:t>
            </a:r>
            <a:r>
              <a:rPr lang="en-US" sz="2000" dirty="0" smtClean="0"/>
              <a:t>the “Call Me” option.</a:t>
            </a:r>
          </a:p>
          <a:p>
            <a:r>
              <a:rPr lang="en-US" sz="2000" dirty="0"/>
              <a:t>This webinar is being recorded.</a:t>
            </a:r>
          </a:p>
          <a:p>
            <a:pPr lvl="0"/>
            <a:r>
              <a:rPr lang="en-US" sz="2000" dirty="0" smtClean="0"/>
              <a:t>All </a:t>
            </a:r>
            <a:r>
              <a:rPr lang="en-US" sz="2000" dirty="0"/>
              <a:t>participants are muted upon entry.</a:t>
            </a:r>
          </a:p>
          <a:p>
            <a:pPr lvl="0"/>
            <a:r>
              <a:rPr lang="en-US" sz="2000" dirty="0"/>
              <a:t>Once you are connected through WebEx, </a:t>
            </a:r>
            <a:r>
              <a:rPr lang="en-US" sz="2000" dirty="0" smtClean="0"/>
              <a:t>you can use </a:t>
            </a:r>
            <a:r>
              <a:rPr lang="en-US" sz="2000" dirty="0"/>
              <a:t>the mute </a:t>
            </a:r>
            <a:r>
              <a:rPr lang="en-US" sz="2000" dirty="0" smtClean="0"/>
              <a:t>            &amp; </a:t>
            </a:r>
            <a:r>
              <a:rPr lang="en-US" sz="2000" dirty="0"/>
              <a:t>unmute symbols that appear to the right of your name.</a:t>
            </a:r>
          </a:p>
          <a:p>
            <a:pPr lvl="0"/>
            <a:r>
              <a:rPr lang="en-US" sz="2000" dirty="0" smtClean="0"/>
              <a:t>Questions </a:t>
            </a:r>
            <a:r>
              <a:rPr lang="en-US" sz="2000" dirty="0"/>
              <a:t>will be taken following the presentation. Please indicate that you have a question by typing in the chat box “To Everyone</a:t>
            </a:r>
            <a:r>
              <a:rPr lang="en-US" sz="2000" dirty="0" smtClean="0"/>
              <a:t>.”</a:t>
            </a:r>
            <a:endParaRPr lang="en-US" sz="2000" dirty="0"/>
          </a:p>
        </p:txBody>
      </p:sp>
      <p:pic>
        <p:nvPicPr>
          <p:cNvPr id="4" name="Picture 3" descr="Mu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105" y="4804133"/>
            <a:ext cx="4445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09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Investigator Community Project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0367"/>
            <a:ext cx="4038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1800" b="1" dirty="0" smtClean="0">
                <a:solidFill>
                  <a:schemeClr val="accent3"/>
                </a:solidFill>
              </a:rPr>
              <a:t>Team Leads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800" dirty="0" smtClean="0">
                <a:solidFill>
                  <a:schemeClr val="accent3"/>
                </a:solidFill>
              </a:rPr>
              <a:t>Christine Pierre (SCRS)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800" dirty="0" smtClean="0">
                <a:solidFill>
                  <a:schemeClr val="accent3"/>
                </a:solidFill>
              </a:rPr>
              <a:t>Matthew Roe (Duke University)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1800" dirty="0" smtClean="0">
              <a:solidFill>
                <a:schemeClr val="accent3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chemeClr val="accent3"/>
                </a:solidFill>
              </a:rPr>
              <a:t>CTTI </a:t>
            </a:r>
            <a:r>
              <a:rPr lang="en-US" sz="1800" b="1" dirty="0">
                <a:solidFill>
                  <a:schemeClr val="accent3"/>
                </a:solidFill>
              </a:rPr>
              <a:t>Project </a:t>
            </a:r>
            <a:r>
              <a:rPr lang="en-US" sz="1800" b="1" dirty="0" smtClean="0">
                <a:solidFill>
                  <a:schemeClr val="accent3"/>
                </a:solidFill>
              </a:rPr>
              <a:t>Manager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800" dirty="0" smtClean="0">
                <a:solidFill>
                  <a:schemeClr val="accent3"/>
                </a:solidFill>
              </a:rPr>
              <a:t>Gerrit Hamre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1800" dirty="0">
              <a:solidFill>
                <a:schemeClr val="accent3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chemeClr val="accent3"/>
                </a:solidFill>
              </a:rPr>
              <a:t>Previous CTTI Project Manager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800" dirty="0" smtClean="0">
                <a:solidFill>
                  <a:schemeClr val="accent3"/>
                </a:solidFill>
              </a:rPr>
              <a:t>Jane </a:t>
            </a:r>
            <a:r>
              <a:rPr lang="en-US" sz="1800" dirty="0" err="1" smtClean="0">
                <a:solidFill>
                  <a:schemeClr val="accent3"/>
                </a:solidFill>
              </a:rPr>
              <a:t>Kolimaga</a:t>
            </a:r>
            <a:endParaRPr lang="en-US" sz="1800" dirty="0" smtClean="0">
              <a:solidFill>
                <a:schemeClr val="accent3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800" dirty="0" smtClean="0">
                <a:solidFill>
                  <a:schemeClr val="accent3"/>
                </a:solidFill>
              </a:rPr>
              <a:t>Pamela Tenaerts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1800" dirty="0" smtClean="0">
              <a:solidFill>
                <a:schemeClr val="accent3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chemeClr val="accent3"/>
                </a:solidFill>
              </a:rPr>
              <a:t>CTTI </a:t>
            </a:r>
            <a:r>
              <a:rPr lang="en-US" sz="1800" b="1" dirty="0">
                <a:solidFill>
                  <a:schemeClr val="accent3"/>
                </a:solidFill>
              </a:rPr>
              <a:t>Lead Social </a:t>
            </a:r>
            <a:r>
              <a:rPr lang="en-US" sz="1800" b="1" dirty="0" smtClean="0">
                <a:solidFill>
                  <a:schemeClr val="accent3"/>
                </a:solidFill>
              </a:rPr>
              <a:t>Scientist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800" dirty="0" smtClean="0">
                <a:solidFill>
                  <a:schemeClr val="accent3"/>
                </a:solidFill>
              </a:rPr>
              <a:t>Amy </a:t>
            </a:r>
            <a:r>
              <a:rPr lang="en-US" sz="1800" dirty="0" err="1" smtClean="0">
                <a:solidFill>
                  <a:schemeClr val="accent3"/>
                </a:solidFill>
              </a:rPr>
              <a:t>Corneli</a:t>
            </a:r>
            <a:endParaRPr lang="en-US" sz="18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dk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071046" y="1400367"/>
            <a:ext cx="4978563" cy="4546183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1800" b="1" dirty="0" smtClean="0">
                <a:solidFill>
                  <a:schemeClr val="accent3"/>
                </a:solidFill>
              </a:rPr>
              <a:t>Team Members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3"/>
                </a:solidFill>
              </a:rPr>
              <a:t>David </a:t>
            </a:r>
            <a:r>
              <a:rPr lang="en-US" sz="1800" dirty="0" err="1" smtClean="0">
                <a:solidFill>
                  <a:schemeClr val="accent3"/>
                </a:solidFill>
              </a:rPr>
              <a:t>Ciavarella</a:t>
            </a:r>
            <a:r>
              <a:rPr lang="en-US" sz="1800" dirty="0" smtClean="0">
                <a:solidFill>
                  <a:schemeClr val="accent3"/>
                </a:solidFill>
              </a:rPr>
              <a:t> (C.R. Bard)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3"/>
                </a:solidFill>
              </a:rPr>
              <a:t>Robin Douglas (</a:t>
            </a:r>
            <a:r>
              <a:rPr lang="en-US" sz="1800" dirty="0" err="1" smtClean="0">
                <a:solidFill>
                  <a:schemeClr val="accent3"/>
                </a:solidFill>
              </a:rPr>
              <a:t>QuintilesIMS</a:t>
            </a:r>
            <a:r>
              <a:rPr lang="en-US" sz="1800" dirty="0" smtClean="0">
                <a:solidFill>
                  <a:schemeClr val="accent3"/>
                </a:solidFill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3"/>
                </a:solidFill>
              </a:rPr>
              <a:t>Christopher Fordyce (U of British Columbia)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3"/>
                </a:solidFill>
              </a:rPr>
              <a:t>Terri </a:t>
            </a:r>
            <a:r>
              <a:rPr lang="en-US" sz="1800" dirty="0" err="1">
                <a:solidFill>
                  <a:schemeClr val="accent3"/>
                </a:solidFill>
              </a:rPr>
              <a:t>Hinkley</a:t>
            </a:r>
            <a:r>
              <a:rPr lang="en-US" sz="1800" dirty="0">
                <a:solidFill>
                  <a:schemeClr val="accent3"/>
                </a:solidFill>
              </a:rPr>
              <a:t> </a:t>
            </a:r>
            <a:r>
              <a:rPr lang="en-US" sz="1800" dirty="0" smtClean="0">
                <a:solidFill>
                  <a:schemeClr val="accent3"/>
                </a:solidFill>
              </a:rPr>
              <a:t/>
            </a:r>
            <a:br>
              <a:rPr lang="en-US" sz="1800" dirty="0" smtClean="0">
                <a:solidFill>
                  <a:schemeClr val="accent3"/>
                </a:solidFill>
              </a:rPr>
            </a:br>
            <a:r>
              <a:rPr lang="en-US" sz="1800" dirty="0" smtClean="0">
                <a:solidFill>
                  <a:schemeClr val="accent3"/>
                </a:solidFill>
              </a:rPr>
              <a:t>(Academy of Medical Surgical Nurses)</a:t>
            </a:r>
            <a:endParaRPr lang="en-US" sz="1800" dirty="0">
              <a:solidFill>
                <a:schemeClr val="accent3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3"/>
                </a:solidFill>
              </a:rPr>
              <a:t>John </a:t>
            </a:r>
            <a:r>
              <a:rPr lang="en-US" sz="1800" dirty="0" err="1" smtClean="0">
                <a:solidFill>
                  <a:schemeClr val="accent3"/>
                </a:solidFill>
              </a:rPr>
              <a:t>Isidor</a:t>
            </a:r>
            <a:r>
              <a:rPr lang="en-US" sz="1800" dirty="0" smtClean="0">
                <a:solidFill>
                  <a:schemeClr val="accent3"/>
                </a:solidFill>
              </a:rPr>
              <a:t> (CIRB)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3"/>
                </a:solidFill>
              </a:rPr>
              <a:t>Elizabeth Mahon (Janssen</a:t>
            </a:r>
            <a:r>
              <a:rPr lang="en-US" sz="1800" dirty="0" smtClean="0">
                <a:solidFill>
                  <a:schemeClr val="accent3"/>
                </a:solidFill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3"/>
                </a:solidFill>
              </a:rPr>
              <a:t>Kaitlin Malone (Amgen)</a:t>
            </a:r>
          </a:p>
          <a:p>
            <a:pPr marL="0" indent="0">
              <a:spcBef>
                <a:spcPts val="600"/>
              </a:spcBef>
              <a:buNone/>
            </a:pPr>
            <a:endParaRPr lang="en-US" sz="1600" dirty="0" smtClean="0">
              <a:solidFill>
                <a:schemeClr val="accent3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800" b="1" dirty="0" smtClean="0">
                <a:solidFill>
                  <a:schemeClr val="accent3"/>
                </a:solidFill>
              </a:rPr>
              <a:t>Previous Team Members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3"/>
                </a:solidFill>
              </a:rPr>
              <a:t>Stephanie </a:t>
            </a:r>
            <a:r>
              <a:rPr lang="en-US" sz="1800" dirty="0" err="1" smtClean="0">
                <a:solidFill>
                  <a:schemeClr val="accent3"/>
                </a:solidFill>
              </a:rPr>
              <a:t>Endy</a:t>
            </a:r>
            <a:r>
              <a:rPr lang="en-US" sz="1800" dirty="0" smtClean="0">
                <a:solidFill>
                  <a:schemeClr val="accent3"/>
                </a:solidFill>
              </a:rPr>
              <a:t> (Feinstein Institute)</a:t>
            </a:r>
            <a:endParaRPr lang="en-US" sz="1800" dirty="0">
              <a:solidFill>
                <a:schemeClr val="accent3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3"/>
                </a:solidFill>
              </a:rPr>
              <a:t>Vanessa Jackson (GSK)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3"/>
                </a:solidFill>
              </a:rPr>
              <a:t>Jeffrey </a:t>
            </a:r>
            <a:r>
              <a:rPr lang="en-US" sz="1800" dirty="0" err="1" smtClean="0">
                <a:solidFill>
                  <a:schemeClr val="accent3"/>
                </a:solidFill>
              </a:rPr>
              <a:t>Kasher</a:t>
            </a:r>
            <a:r>
              <a:rPr lang="en-US" sz="1800" dirty="0" smtClean="0">
                <a:solidFill>
                  <a:schemeClr val="accent3"/>
                </a:solidFill>
              </a:rPr>
              <a:t> (Eli Lilly and Co.)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3"/>
                </a:solidFill>
              </a:rPr>
              <a:t>William Lawson (U of Texas)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3"/>
                </a:solidFill>
              </a:rPr>
              <a:t>Priscilla Short (CIRB)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3"/>
                </a:solidFill>
              </a:rPr>
              <a:t>Ronnie </a:t>
            </a:r>
            <a:r>
              <a:rPr lang="en-US" sz="1800" dirty="0" err="1" smtClean="0">
                <a:solidFill>
                  <a:schemeClr val="accent3"/>
                </a:solidFill>
              </a:rPr>
              <a:t>Todaro</a:t>
            </a:r>
            <a:r>
              <a:rPr lang="en-US" sz="1800" dirty="0" smtClean="0">
                <a:solidFill>
                  <a:schemeClr val="accent3"/>
                </a:solidFill>
              </a:rPr>
              <a:t> (Parkinson’s Disease Foundation)</a:t>
            </a:r>
          </a:p>
        </p:txBody>
      </p:sp>
    </p:spTree>
    <p:extLst>
      <p:ext uri="{BB962C8B-B14F-4D97-AF65-F5344CB8AC3E}">
        <p14:creationId xmlns:p14="http://schemas.microsoft.com/office/powerpoint/2010/main" val="416355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676" y="4683558"/>
            <a:ext cx="8366655" cy="487645"/>
          </a:xfrm>
        </p:spPr>
        <p:txBody>
          <a:bodyPr/>
          <a:lstStyle/>
          <a:p>
            <a:r>
              <a:rPr lang="en-US" sz="3200" dirty="0" smtClean="0"/>
              <a:t>CTTI Strengthening the Investigator </a:t>
            </a:r>
            <a:br>
              <a:rPr lang="en-US" sz="3200" dirty="0" smtClean="0"/>
            </a:br>
            <a:r>
              <a:rPr lang="en-US" sz="3200" dirty="0" smtClean="0"/>
              <a:t>Site Community </a:t>
            </a:r>
            <a:r>
              <a:rPr lang="en-US" sz="3200" dirty="0"/>
              <a:t>Project: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Rationale</a:t>
            </a:r>
            <a:r>
              <a:rPr lang="en-US" sz="3200" dirty="0"/>
              <a:t>, Methods, and Findings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5543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38" y="350068"/>
            <a:ext cx="6989878" cy="994172"/>
          </a:xfrm>
        </p:spPr>
        <p:txBody>
          <a:bodyPr>
            <a:norm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Project Lifecycle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138" y="1426832"/>
            <a:ext cx="8417052" cy="4471692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2015: CTTI membership votes to conduct a project on Site Quality</a:t>
            </a:r>
          </a:p>
          <a:p>
            <a:pPr lvl="1"/>
            <a:r>
              <a:rPr lang="en-US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Key issue identified: Investigator turnover</a:t>
            </a:r>
          </a:p>
          <a:p>
            <a:pPr lvl="1"/>
            <a:r>
              <a:rPr lang="en-US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Assumption: </a:t>
            </a:r>
            <a:r>
              <a:rPr lang="en-US" dirty="0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Quality clinical trial execution would be optimized if </a:t>
            </a:r>
            <a:r>
              <a:rPr lang="en-US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dirty="0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nvestigators </a:t>
            </a:r>
            <a:r>
              <a:rPr lang="en-US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would continue conducting clinical </a:t>
            </a:r>
            <a:r>
              <a:rPr lang="en-US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trials </a:t>
            </a:r>
            <a:r>
              <a:rPr lang="en-US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instead </a:t>
            </a:r>
            <a:r>
              <a:rPr lang="en-US" dirty="0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of exiting CTE</a:t>
            </a:r>
          </a:p>
          <a:p>
            <a:r>
              <a:rPr lang="en-US" dirty="0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2015/16</a:t>
            </a:r>
            <a:r>
              <a:rPr lang="en-US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: CTTI’s Investigator Community project begins, aims to:</a:t>
            </a:r>
          </a:p>
          <a:p>
            <a:pPr lvl="1"/>
            <a:r>
              <a:rPr lang="en-US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Understand investigators’ challenges</a:t>
            </a:r>
          </a:p>
          <a:p>
            <a:pPr lvl="1"/>
            <a:r>
              <a:rPr lang="en-US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Identify how to keep investigators engaged in research</a:t>
            </a:r>
          </a:p>
          <a:p>
            <a:pPr lvl="1"/>
            <a:r>
              <a:rPr lang="en-US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Create guidelines to help address issues and broaden the pool of qualified investigators</a:t>
            </a:r>
          </a:p>
          <a:p>
            <a:r>
              <a:rPr lang="en-US" dirty="0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Oct</a:t>
            </a:r>
            <a:r>
              <a:rPr lang="en-US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. 7, 2017: The launch of CTTI’s </a:t>
            </a:r>
            <a:r>
              <a:rPr lang="en-US" dirty="0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recommendations at SCRS</a:t>
            </a:r>
          </a:p>
          <a:p>
            <a:r>
              <a:rPr lang="en-US" dirty="0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TODAY: Public webinar to discuss recommendations</a:t>
            </a:r>
            <a:endParaRPr lang="en-US" dirty="0">
              <a:solidFill>
                <a:schemeClr val="accent3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2017/18: Drive adoption of CTTI recommendations</a:t>
            </a:r>
          </a:p>
          <a:p>
            <a:endParaRPr lang="en-US" sz="1800" dirty="0">
              <a:solidFill>
                <a:srgbClr val="003366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53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781" y="460531"/>
            <a:ext cx="8462210" cy="770467"/>
          </a:xfrm>
        </p:spPr>
        <p:txBody>
          <a:bodyPr/>
          <a:lstStyle/>
          <a:p>
            <a:r>
              <a:rPr lang="en-US" dirty="0"/>
              <a:t>Project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79" y="1549478"/>
            <a:ext cx="8462210" cy="3665551"/>
          </a:xfrm>
        </p:spPr>
        <p:txBody>
          <a:bodyPr/>
          <a:lstStyle/>
          <a:p>
            <a:r>
              <a:rPr lang="en-US" sz="2200" dirty="0" smtClean="0"/>
              <a:t>Surveyed “one and done” investigators to determine reasons </a:t>
            </a:r>
            <a:br>
              <a:rPr lang="en-US" sz="2200" dirty="0" smtClean="0"/>
            </a:br>
            <a:r>
              <a:rPr lang="en-US" sz="2200" dirty="0" smtClean="0"/>
              <a:t>for leaving clinical research</a:t>
            </a:r>
          </a:p>
          <a:p>
            <a:r>
              <a:rPr lang="en-US" sz="2200" dirty="0" smtClean="0"/>
              <a:t>Interviewed “active investigators” to identify reasons they have been successful in multiple FDA-regulated trials</a:t>
            </a:r>
          </a:p>
          <a:p>
            <a:pPr lvl="1"/>
            <a:r>
              <a:rPr lang="en-US" sz="2200" dirty="0" smtClean="0"/>
              <a:t>Identify challenges experienced or avoided and describe the strategies used to manage and/or prevent these challenges</a:t>
            </a:r>
            <a:endParaRPr lang="en-US" sz="2200" dirty="0"/>
          </a:p>
          <a:p>
            <a:r>
              <a:rPr lang="en-US" sz="2200" dirty="0" smtClean="0"/>
              <a:t>Discussed findings at expert meeting </a:t>
            </a:r>
          </a:p>
          <a:p>
            <a:r>
              <a:rPr lang="en-US" sz="2200" dirty="0" smtClean="0"/>
              <a:t>Developed recommendations to strengthen and grow the investigator site community</a:t>
            </a:r>
          </a:p>
        </p:txBody>
      </p:sp>
    </p:spTree>
    <p:extLst>
      <p:ext uri="{BB962C8B-B14F-4D97-AF65-F5344CB8AC3E}">
        <p14:creationId xmlns:p14="http://schemas.microsoft.com/office/powerpoint/2010/main" val="63278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79" y="637567"/>
            <a:ext cx="8094398" cy="770467"/>
          </a:xfrm>
        </p:spPr>
        <p:txBody>
          <a:bodyPr anchor="t"/>
          <a:lstStyle/>
          <a:p>
            <a:r>
              <a:rPr lang="en-US" sz="3000" dirty="0" smtClean="0"/>
              <a:t>Reasons “One-and-Done</a:t>
            </a:r>
            <a:r>
              <a:rPr lang="en-US" sz="3000" dirty="0"/>
              <a:t>” </a:t>
            </a:r>
            <a:r>
              <a:rPr lang="en-US" sz="3000" dirty="0" smtClean="0"/>
              <a:t>Investigators </a:t>
            </a:r>
            <a:r>
              <a:rPr lang="en-US" sz="3000" dirty="0"/>
              <a:t>N</a:t>
            </a:r>
            <a:r>
              <a:rPr lang="en-US" sz="3000" dirty="0" smtClean="0"/>
              <a:t>o </a:t>
            </a:r>
            <a:r>
              <a:rPr lang="en-US" sz="3000" dirty="0"/>
              <a:t>L</a:t>
            </a:r>
            <a:r>
              <a:rPr lang="en-US" sz="3000" dirty="0" smtClean="0"/>
              <a:t>onger </a:t>
            </a:r>
            <a:r>
              <a:rPr lang="en-US" sz="3000" dirty="0"/>
              <a:t>C</a:t>
            </a:r>
            <a:r>
              <a:rPr lang="en-US" sz="3000" dirty="0" smtClean="0"/>
              <a:t>onduct FDA-Regulated </a:t>
            </a:r>
            <a:r>
              <a:rPr lang="en-US" sz="3000" dirty="0"/>
              <a:t>D</a:t>
            </a:r>
            <a:r>
              <a:rPr lang="en-US" sz="3000" dirty="0" smtClean="0"/>
              <a:t>rug </a:t>
            </a:r>
            <a:r>
              <a:rPr lang="en-US" sz="3000" dirty="0"/>
              <a:t>T</a:t>
            </a:r>
            <a:r>
              <a:rPr lang="en-US" sz="3000" dirty="0" smtClean="0"/>
              <a:t>rials</a:t>
            </a:r>
            <a:endParaRPr lang="en-US" sz="3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0895" y="1835938"/>
            <a:ext cx="8578930" cy="3910034"/>
          </a:xfrm>
        </p:spPr>
        <p:txBody>
          <a:bodyPr numCol="2"/>
          <a:lstStyle/>
          <a:p>
            <a:pPr lvl="0"/>
            <a:r>
              <a:rPr lang="en-US" sz="1900" b="1" dirty="0"/>
              <a:t>Time to lead trial takes away </a:t>
            </a:r>
            <a:r>
              <a:rPr lang="en-US" sz="1900" b="1" dirty="0" smtClean="0"/>
              <a:t/>
            </a:r>
            <a:br>
              <a:rPr lang="en-US" sz="1900" b="1" dirty="0" smtClean="0"/>
            </a:br>
            <a:r>
              <a:rPr lang="en-US" sz="1900" b="1" dirty="0" smtClean="0"/>
              <a:t>from </a:t>
            </a:r>
            <a:r>
              <a:rPr lang="en-US" sz="1900" b="1" dirty="0"/>
              <a:t>other necessary activities</a:t>
            </a:r>
          </a:p>
          <a:p>
            <a:pPr lvl="1"/>
            <a:r>
              <a:rPr lang="en-US" sz="1200" dirty="0"/>
              <a:t>Long work hours</a:t>
            </a:r>
          </a:p>
          <a:p>
            <a:pPr lvl="1"/>
            <a:r>
              <a:rPr lang="en-US" sz="1200" dirty="0"/>
              <a:t>Unpredictable work hours</a:t>
            </a:r>
          </a:p>
          <a:p>
            <a:pPr lvl="1"/>
            <a:r>
              <a:rPr lang="en-US" sz="1200" dirty="0"/>
              <a:t>Trial time makes it difficult to devote time to:</a:t>
            </a:r>
          </a:p>
          <a:p>
            <a:pPr lvl="2"/>
            <a:r>
              <a:rPr lang="en-US" sz="1200" dirty="0"/>
              <a:t>Clinical and non-clinical activities </a:t>
            </a:r>
          </a:p>
          <a:p>
            <a:pPr lvl="2"/>
            <a:r>
              <a:rPr lang="en-US" sz="1200" dirty="0"/>
              <a:t>Activities fostering academic </a:t>
            </a:r>
            <a:r>
              <a:rPr lang="en-US" sz="1200" dirty="0" smtClean="0"/>
              <a:t>promotion</a:t>
            </a:r>
          </a:p>
          <a:p>
            <a:pPr lvl="0"/>
            <a:r>
              <a:rPr lang="en-US" sz="1900" b="1" dirty="0"/>
              <a:t>Too much time required </a:t>
            </a:r>
            <a:r>
              <a:rPr lang="en-US" sz="1900" b="1" dirty="0" smtClean="0"/>
              <a:t/>
            </a:r>
            <a:br>
              <a:rPr lang="en-US" sz="1900" b="1" dirty="0" smtClean="0"/>
            </a:br>
            <a:r>
              <a:rPr lang="en-US" sz="1900" b="1" dirty="0" smtClean="0"/>
              <a:t>to </a:t>
            </a:r>
            <a:r>
              <a:rPr lang="en-US" sz="1900" b="1" dirty="0"/>
              <a:t>lead trial </a:t>
            </a:r>
          </a:p>
          <a:p>
            <a:pPr lvl="1"/>
            <a:r>
              <a:rPr lang="en-US" sz="1200" dirty="0"/>
              <a:t>Amount of time to implement trial in general</a:t>
            </a:r>
          </a:p>
          <a:p>
            <a:pPr lvl="1"/>
            <a:r>
              <a:rPr lang="en-US" sz="1200" dirty="0"/>
              <a:t>Time required by investigator to support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trial </a:t>
            </a:r>
            <a:r>
              <a:rPr lang="en-US" sz="1200" dirty="0"/>
              <a:t>and staff</a:t>
            </a:r>
          </a:p>
          <a:p>
            <a:pPr lvl="1"/>
            <a:r>
              <a:rPr lang="en-US" sz="1200" dirty="0"/>
              <a:t>Amount of time required by staff to support trial</a:t>
            </a:r>
          </a:p>
          <a:p>
            <a:pPr lvl="1"/>
            <a:r>
              <a:rPr lang="en-US" sz="1200" dirty="0"/>
              <a:t>Amount of time required to prepare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for </a:t>
            </a:r>
            <a:r>
              <a:rPr lang="en-US" sz="1200" dirty="0"/>
              <a:t>trial set </a:t>
            </a:r>
            <a:r>
              <a:rPr lang="en-US" sz="1200" dirty="0" smtClean="0"/>
              <a:t>up</a:t>
            </a:r>
          </a:p>
          <a:p>
            <a:pPr lvl="1"/>
            <a:endParaRPr lang="en-US" sz="1300" dirty="0"/>
          </a:p>
          <a:p>
            <a:pPr lvl="1"/>
            <a:endParaRPr lang="en-US" sz="1300" dirty="0" smtClean="0"/>
          </a:p>
          <a:p>
            <a:pPr lvl="0"/>
            <a:r>
              <a:rPr lang="en-US" sz="1900" b="1" dirty="0"/>
              <a:t>Burden of data </a:t>
            </a:r>
            <a:r>
              <a:rPr lang="en-US" sz="1900" b="1" dirty="0" smtClean="0"/>
              <a:t>and </a:t>
            </a:r>
            <a:br>
              <a:rPr lang="en-US" sz="1900" b="1" dirty="0" smtClean="0"/>
            </a:br>
            <a:r>
              <a:rPr lang="en-US" sz="1900" b="1" dirty="0" smtClean="0"/>
              <a:t>safety </a:t>
            </a:r>
            <a:r>
              <a:rPr lang="en-US" sz="1900" b="1" dirty="0"/>
              <a:t>reporting</a:t>
            </a:r>
          </a:p>
          <a:p>
            <a:pPr lvl="1"/>
            <a:r>
              <a:rPr lang="en-US" sz="1200" dirty="0"/>
              <a:t>Amount</a:t>
            </a:r>
          </a:p>
          <a:p>
            <a:pPr lvl="1"/>
            <a:r>
              <a:rPr lang="en-US" sz="1200" dirty="0"/>
              <a:t>Method</a:t>
            </a:r>
          </a:p>
          <a:p>
            <a:pPr lvl="1"/>
            <a:r>
              <a:rPr lang="en-US" sz="1200" dirty="0" smtClean="0"/>
              <a:t>Frequency</a:t>
            </a:r>
          </a:p>
          <a:p>
            <a:pPr lvl="0"/>
            <a:r>
              <a:rPr lang="en-US" sz="1900" b="1" dirty="0" smtClean="0"/>
              <a:t>Dissatisfaction </a:t>
            </a:r>
            <a:r>
              <a:rPr lang="en-US" sz="1900" b="1" dirty="0"/>
              <a:t>with trial finance </a:t>
            </a:r>
          </a:p>
          <a:p>
            <a:pPr lvl="1"/>
            <a:r>
              <a:rPr lang="en-US" sz="1200" dirty="0"/>
              <a:t>Sponsor/site contract negotiations</a:t>
            </a:r>
          </a:p>
          <a:p>
            <a:pPr lvl="1"/>
            <a:r>
              <a:rPr lang="en-US" sz="1200" dirty="0"/>
              <a:t>Sponsor/site budget negotiations</a:t>
            </a:r>
          </a:p>
          <a:p>
            <a:pPr lvl="1"/>
            <a:r>
              <a:rPr lang="en-US" sz="1200" dirty="0"/>
              <a:t>Final contract</a:t>
            </a:r>
          </a:p>
          <a:p>
            <a:pPr lvl="1"/>
            <a:r>
              <a:rPr lang="en-US" sz="1200" dirty="0"/>
              <a:t>Final site budget</a:t>
            </a:r>
          </a:p>
          <a:p>
            <a:pPr lvl="1"/>
            <a:r>
              <a:rPr lang="en-US" sz="1200" dirty="0"/>
              <a:t>Schedule of site payments</a:t>
            </a:r>
          </a:p>
          <a:p>
            <a:pPr lvl="1"/>
            <a:endParaRPr lang="en-US" sz="1300" dirty="0"/>
          </a:p>
          <a:p>
            <a:pPr lvl="1"/>
            <a:endParaRPr lang="en-US" sz="1300" dirty="0"/>
          </a:p>
          <a:p>
            <a:pPr lvl="2"/>
            <a:endParaRPr lang="en-US" sz="1200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54880" y="4980560"/>
            <a:ext cx="47076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smtClean="0">
                <a:solidFill>
                  <a:schemeClr val="accent4"/>
                </a:solidFill>
              </a:rPr>
              <a:t>Surprise Finding: </a:t>
            </a:r>
            <a:r>
              <a:rPr lang="en-US" i="1" smtClean="0">
                <a:solidFill>
                  <a:schemeClr val="accent4"/>
                </a:solidFill>
              </a:rPr>
              <a:t>44</a:t>
            </a:r>
            <a:r>
              <a:rPr lang="en-US" i="1" dirty="0" smtClean="0">
                <a:solidFill>
                  <a:schemeClr val="accent4"/>
                </a:solidFill>
              </a:rPr>
              <a:t>% </a:t>
            </a:r>
            <a:r>
              <a:rPr lang="en-US" i="1" smtClean="0">
                <a:solidFill>
                  <a:schemeClr val="accent4"/>
                </a:solidFill>
              </a:rPr>
              <a:t>of </a:t>
            </a:r>
            <a:br>
              <a:rPr lang="en-US" i="1" smtClean="0">
                <a:solidFill>
                  <a:schemeClr val="accent4"/>
                </a:solidFill>
              </a:rPr>
            </a:br>
            <a:r>
              <a:rPr lang="en-US" i="1" smtClean="0">
                <a:solidFill>
                  <a:schemeClr val="accent4"/>
                </a:solidFill>
              </a:rPr>
              <a:t>“</a:t>
            </a:r>
            <a:r>
              <a:rPr lang="en-US" i="1" dirty="0" smtClean="0">
                <a:solidFill>
                  <a:schemeClr val="accent4"/>
                </a:solidFill>
              </a:rPr>
              <a:t>one and done</a:t>
            </a:r>
            <a:r>
              <a:rPr lang="en-US" i="1" smtClean="0">
                <a:solidFill>
                  <a:schemeClr val="accent4"/>
                </a:solidFill>
              </a:rPr>
              <a:t>” investigators </a:t>
            </a:r>
            <a:br>
              <a:rPr lang="en-US" i="1" smtClean="0">
                <a:solidFill>
                  <a:schemeClr val="accent4"/>
                </a:solidFill>
              </a:rPr>
            </a:br>
            <a:r>
              <a:rPr lang="en-US" i="1" smtClean="0">
                <a:solidFill>
                  <a:schemeClr val="accent4"/>
                </a:solidFill>
              </a:rPr>
              <a:t>wanted </a:t>
            </a:r>
            <a:r>
              <a:rPr lang="en-US" i="1" dirty="0" smtClean="0">
                <a:solidFill>
                  <a:schemeClr val="accent4"/>
                </a:solidFill>
              </a:rPr>
              <a:t>to conduct more trials</a:t>
            </a:r>
            <a:endParaRPr lang="en-US" i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96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37" y="595392"/>
            <a:ext cx="8357511" cy="1551973"/>
          </a:xfrm>
        </p:spPr>
        <p:txBody>
          <a:bodyPr anchor="t"/>
          <a:lstStyle/>
          <a:p>
            <a:r>
              <a:rPr lang="en-US" dirty="0" smtClean="0"/>
              <a:t>Reasons Active Investigators have been Successful </a:t>
            </a:r>
            <a:r>
              <a:rPr lang="en-US" dirty="0"/>
              <a:t>at </a:t>
            </a:r>
            <a:r>
              <a:rPr lang="en-US" dirty="0" smtClean="0"/>
              <a:t>Participating </a:t>
            </a:r>
            <a:r>
              <a:rPr lang="en-US" dirty="0"/>
              <a:t>in </a:t>
            </a:r>
            <a:r>
              <a:rPr lang="en-US" dirty="0" smtClean="0"/>
              <a:t>Multiple FDA-Regulated Drug </a:t>
            </a:r>
            <a:r>
              <a:rPr lang="en-US" dirty="0"/>
              <a:t>T</a:t>
            </a:r>
            <a:r>
              <a:rPr lang="en-US" dirty="0" smtClean="0"/>
              <a:t>rials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17420" y="2495071"/>
            <a:ext cx="7909160" cy="3233203"/>
          </a:xfrm>
          <a:prstGeom prst="rect">
            <a:avLst/>
          </a:prstGeom>
        </p:spPr>
        <p:txBody>
          <a:bodyPr vert="horz" lIns="0" tIns="0" rIns="0" bIns="0" numCol="2" rtlCol="0">
            <a:noAutofit/>
          </a:bodyPr>
          <a:lstStyle>
            <a:lvl1pPr marL="227013" indent="-227013" algn="l" defTabSz="457200" rtl="0" eaLnBrk="1" latinLnBrk="0" hangingPunct="1">
              <a:lnSpc>
                <a:spcPct val="95000"/>
              </a:lnSpc>
              <a:spcBef>
                <a:spcPts val="1400"/>
              </a:spcBef>
              <a:buSzPct val="130000"/>
              <a:buFontTx/>
              <a:buBlip>
                <a:blip r:embed="rId3"/>
              </a:buBlip>
              <a:defRPr sz="24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1pPr>
            <a:lvl2pPr marL="628650" indent="-223838" algn="l" defTabSz="4572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2"/>
              </a:buClr>
              <a:buFont typeface="Wingdings" charset="2"/>
              <a:buChar char="§"/>
              <a:defRPr sz="24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2pPr>
            <a:lvl3pPr marL="1082675" indent="-234950" algn="l" defTabSz="457200" rtl="0" eaLnBrk="1" latinLnBrk="0" hangingPunct="1">
              <a:lnSpc>
                <a:spcPct val="95000"/>
              </a:lnSpc>
              <a:spcBef>
                <a:spcPts val="300"/>
              </a:spcBef>
              <a:buClr>
                <a:schemeClr val="accent1"/>
              </a:buClr>
              <a:buFont typeface="Arial"/>
              <a:buChar char="•"/>
              <a:defRPr sz="24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5000"/>
              </a:lnSpc>
              <a:spcBef>
                <a:spcPts val="300"/>
              </a:spcBef>
              <a:buFont typeface="Arial"/>
              <a:buChar char="–"/>
              <a:defRPr sz="24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5000"/>
              </a:lnSpc>
              <a:spcBef>
                <a:spcPts val="300"/>
              </a:spcBef>
              <a:buFont typeface="Arial"/>
              <a:buChar char="»"/>
              <a:defRPr sz="24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Sufficient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well-trained </a:t>
            </a:r>
            <a:r>
              <a:rPr lang="en-US" dirty="0"/>
              <a:t>staff</a:t>
            </a:r>
          </a:p>
          <a:p>
            <a:pPr lvl="0"/>
            <a:r>
              <a:rPr lang="en-US" dirty="0"/>
              <a:t>Strong commitment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work ethic</a:t>
            </a:r>
          </a:p>
          <a:p>
            <a:pPr lvl="0"/>
            <a:r>
              <a:rPr lang="en-US" dirty="0"/>
              <a:t>Institutional support</a:t>
            </a:r>
          </a:p>
          <a:p>
            <a:pPr lvl="0"/>
            <a:r>
              <a:rPr lang="en-US" dirty="0"/>
              <a:t>Ability to recruit </a:t>
            </a:r>
            <a:r>
              <a:rPr lang="en-US" dirty="0" smtClean="0"/>
              <a:t>patients</a:t>
            </a:r>
            <a:br>
              <a:rPr lang="en-US" dirty="0" smtClean="0"/>
            </a:br>
            <a:endParaRPr lang="en-US" dirty="0"/>
          </a:p>
          <a:p>
            <a:pPr lvl="0"/>
            <a:r>
              <a:rPr lang="en-US" dirty="0"/>
              <a:t>Business knowledge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experience</a:t>
            </a:r>
          </a:p>
          <a:p>
            <a:pPr lvl="0"/>
            <a:r>
              <a:rPr lang="en-US" dirty="0"/>
              <a:t>Strong reputation</a:t>
            </a:r>
          </a:p>
          <a:p>
            <a:pPr lvl="0"/>
            <a:r>
              <a:rPr lang="en-US" dirty="0"/>
              <a:t>Ability to network</a:t>
            </a:r>
          </a:p>
          <a:p>
            <a:pPr lvl="0"/>
            <a:r>
              <a:rPr lang="en-US" dirty="0"/>
              <a:t>Ability to be realistic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when </a:t>
            </a:r>
            <a:r>
              <a:rPr lang="en-US" dirty="0"/>
              <a:t>selecting </a:t>
            </a:r>
            <a:r>
              <a:rPr lang="en-US" dirty="0" smtClean="0"/>
              <a:t>protocols/recruitment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95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676" y="4397909"/>
            <a:ext cx="8366655" cy="487645"/>
          </a:xfrm>
        </p:spPr>
        <p:txBody>
          <a:bodyPr/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CTTI Strengthening the Investigator </a:t>
            </a:r>
            <a:br>
              <a:rPr lang="en-US" sz="3200" dirty="0" smtClean="0"/>
            </a:br>
            <a:r>
              <a:rPr lang="en-US" sz="3200" dirty="0" smtClean="0"/>
              <a:t>Site Community Project: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Recommendations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4526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479" y="484009"/>
            <a:ext cx="8462210" cy="770467"/>
          </a:xfrm>
        </p:spPr>
        <p:txBody>
          <a:bodyPr/>
          <a:lstStyle/>
          <a:p>
            <a:r>
              <a:rPr lang="en-US" dirty="0" smtClean="0"/>
              <a:t>Recommendations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79" y="1758031"/>
            <a:ext cx="8680043" cy="5642130"/>
          </a:xfrm>
        </p:spPr>
        <p:txBody>
          <a:bodyPr/>
          <a:lstStyle/>
          <a:p>
            <a:r>
              <a:rPr lang="en-US" dirty="0" smtClean="0"/>
              <a:t>Develop site-based research infrastructure and staff</a:t>
            </a:r>
          </a:p>
          <a:p>
            <a:r>
              <a:rPr lang="en-US" dirty="0" smtClean="0"/>
              <a:t>Optimize trial execution and conduct</a:t>
            </a:r>
          </a:p>
          <a:p>
            <a:r>
              <a:rPr lang="en-US" dirty="0" smtClean="0"/>
              <a:t>Improve site budget and contract negotiations</a:t>
            </a:r>
          </a:p>
          <a:p>
            <a:r>
              <a:rPr lang="en-US" dirty="0" smtClean="0"/>
              <a:t>Identify additional trial opportunities for interested investigators</a:t>
            </a:r>
          </a:p>
        </p:txBody>
      </p:sp>
    </p:spTree>
    <p:extLst>
      <p:ext uri="{BB962C8B-B14F-4D97-AF65-F5344CB8AC3E}">
        <p14:creationId xmlns:p14="http://schemas.microsoft.com/office/powerpoint/2010/main" val="128678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51056" y="2004854"/>
          <a:ext cx="8404637" cy="3243072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4220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3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549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For Investigative</a:t>
                      </a:r>
                      <a:r>
                        <a:rPr lang="en-US" sz="2000" b="1" baseline="0" dirty="0" smtClean="0">
                          <a:effectLst/>
                        </a:rPr>
                        <a:t> Sites</a:t>
                      </a:r>
                      <a:endParaRPr lang="en-US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109728" marR="109728" marT="109728" marB="109728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For Sponsors</a:t>
                      </a:r>
                      <a:r>
                        <a:rPr lang="en-US" sz="2000" b="1" baseline="0" dirty="0" smtClean="0">
                          <a:effectLst/>
                        </a:rPr>
                        <a:t>, CROs, and Health Systems/Private Practices</a:t>
                      </a:r>
                      <a:endParaRPr lang="en-US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109728" marR="109728" marT="109728" marB="109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2460">
                <a:tc>
                  <a:txBody>
                    <a:bodyPr/>
                    <a:lstStyle/>
                    <a:p>
                      <a:pPr marL="290513" marR="0" lvl="0" indent="-285750" algn="l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charset="2"/>
                        <a:buChar char="§"/>
                        <a:tabLst/>
                      </a:pP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effectLst/>
                        </a:rPr>
                        <a:t>Hire and retain well-trained, experienced research coordinators and other essential staff</a:t>
                      </a:r>
                    </a:p>
                    <a:p>
                      <a:pPr marL="290513" marR="0" lvl="0" indent="-285750" algn="l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charset="2"/>
                        <a:buChar char="§"/>
                        <a:tabLst/>
                      </a:pP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effectLst/>
                        </a:rPr>
                        <a:t>Provide continuous training for research staff</a:t>
                      </a:r>
                    </a:p>
                    <a:p>
                      <a:pPr marL="290513" marR="0" lvl="0" indent="-285750" algn="l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charset="2"/>
                        <a:buChar char="§"/>
                        <a:tabLst/>
                      </a:pP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effectLst/>
                        </a:rPr>
                        <a:t>Guide clinical research practice at the site with standard operating procedures (SOPs) and guidelines</a:t>
                      </a:r>
                    </a:p>
                  </a:txBody>
                  <a:tcPr marL="109728" marR="109728" marT="109728" marB="109728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90513" marR="0" lvl="0" indent="-285750" algn="l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charset="2"/>
                        <a:buChar char="§"/>
                        <a:tabLst/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</a:rPr>
                        <a:t>Recognize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effectLst/>
                        </a:rPr>
                        <a:t> PIs, co-investigators, and research coordinators as key contributors to product development</a:t>
                      </a:r>
                    </a:p>
                    <a:p>
                      <a:pPr marL="290513" marR="0" lvl="0" indent="-285750" algn="l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charset="2"/>
                        <a:buChar char="§"/>
                        <a:tabLst/>
                      </a:pP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effectLst/>
                        </a:rPr>
                        <a:t>Provide opportunities for investigators and site staff to remain engaged in between trials</a:t>
                      </a:r>
                    </a:p>
                    <a:p>
                      <a:pPr marL="290513" marR="0" lvl="0" indent="-285750" algn="l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charset="2"/>
                        <a:buChar char="§"/>
                        <a:tabLst/>
                      </a:pPr>
                      <a:endParaRPr lang="en-US" sz="16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109728" marR="109728" marT="109728" marB="109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306389" y="845221"/>
            <a:ext cx="6424611" cy="56549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400" b="1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2"/>
                </a:solidFill>
              </a:rPr>
              <a:t>Develop Site-Based Research Infrastructure and Staff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04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69681" y="1661954"/>
          <a:ext cx="8404637" cy="2609356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4202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2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689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For Investigative</a:t>
                      </a:r>
                      <a:r>
                        <a:rPr lang="en-US" sz="2000" b="1" baseline="0" dirty="0" smtClean="0">
                          <a:effectLst/>
                        </a:rPr>
                        <a:t> Sites</a:t>
                      </a:r>
                      <a:endParaRPr lang="en-US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109728" marR="109728" marT="109728" marB="109728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For Sponsors</a:t>
                      </a:r>
                      <a:endParaRPr lang="en-US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109728" marR="109728" marT="109728" marB="109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2460">
                <a:tc>
                  <a:txBody>
                    <a:bodyPr/>
                    <a:lstStyle/>
                    <a:p>
                      <a:pPr marL="290513" marR="0" lvl="0" indent="-285750" algn="l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charset="2"/>
                        <a:buChar char="§"/>
                        <a:tabLst/>
                      </a:pP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effectLst/>
                        </a:rPr>
                        <a:t>Determine whether the study protocol is suitable for your site</a:t>
                      </a:r>
                    </a:p>
                    <a:p>
                      <a:pPr marL="290513" marR="0" lvl="0" indent="-285750" algn="l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charset="2"/>
                        <a:buChar char="§"/>
                        <a:tabLst/>
                      </a:pPr>
                      <a:r>
                        <a:rPr lang="en-US" sz="1800" b="0" u="sng" kern="1200" baseline="0" dirty="0" smtClean="0">
                          <a:solidFill>
                            <a:schemeClr val="dk1"/>
                          </a:solidFill>
                          <a:effectLst/>
                        </a:rPr>
                        <a:t>Decline studies that are a poor fit                             for your site</a:t>
                      </a:r>
                    </a:p>
                    <a:p>
                      <a:pPr marL="290513" marR="0" lvl="0" indent="-285750" algn="l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charset="2"/>
                        <a:buChar char="§"/>
                        <a:tabLst/>
                      </a:pP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effectLst/>
                        </a:rPr>
                        <a:t>Manage recruitment effectively</a:t>
                      </a:r>
                    </a:p>
                    <a:p>
                      <a:pPr marL="290513" marR="0" lvl="0" indent="-285750" algn="l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charset="2"/>
                        <a:buChar char="§"/>
                        <a:tabLst/>
                      </a:pPr>
                      <a:endParaRPr lang="en-US" sz="1800" b="0" kern="1200" baseline="0" dirty="0" smtClean="0">
                        <a:solidFill>
                          <a:schemeClr val="dk1"/>
                        </a:solidFill>
                        <a:effectLst/>
                      </a:endParaRPr>
                    </a:p>
                  </a:txBody>
                  <a:tcPr marL="109728" marR="109728" marT="109728" marB="109728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90513" marR="0" lvl="0" indent="-285750" algn="l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charset="2"/>
                        <a:buChar char="§"/>
                        <a:tabLst/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</a:rPr>
                        <a:t>Create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effectLst/>
                        </a:rPr>
                        <a:t>enrollable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effectLst/>
                        </a:rPr>
                        <a:t> study protocols and ensure effective recruitment planning</a:t>
                      </a:r>
                    </a:p>
                    <a:p>
                      <a:pPr marL="290513" marR="0" lvl="0" indent="-285750" algn="l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charset="2"/>
                        <a:buChar char="§"/>
                        <a:tabLst/>
                      </a:pP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effectLst/>
                        </a:rPr>
                        <a:t>Follow FDA safety reporting requirements</a:t>
                      </a:r>
                      <a:endParaRPr lang="en-US" sz="16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109728" marR="109728" marT="109728" marB="109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325439" y="584871"/>
            <a:ext cx="8243154" cy="56549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400" b="1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2"/>
                </a:solidFill>
              </a:rPr>
              <a:t>Optimize Trial Execution and Conduct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4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5441" y="4502712"/>
            <a:ext cx="7511568" cy="277006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en-US" sz="3000" dirty="0" smtClean="0"/>
              <a:t>Recommendations </a:t>
            </a:r>
            <a:r>
              <a:rPr lang="en-US" sz="3000" dirty="0"/>
              <a:t>for </a:t>
            </a:r>
            <a:r>
              <a:rPr lang="en-US" sz="3000" dirty="0" smtClean="0"/>
              <a:t>Strengthening </a:t>
            </a:r>
            <a:br>
              <a:rPr lang="en-US" sz="3000" dirty="0" smtClean="0"/>
            </a:br>
            <a:r>
              <a:rPr lang="en-US" sz="3000" dirty="0" smtClean="0"/>
              <a:t>the Investigator Site Community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October 19,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1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51056" y="2087404"/>
          <a:ext cx="8404637" cy="2744692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4233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0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499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For Investigative</a:t>
                      </a:r>
                      <a:r>
                        <a:rPr lang="en-US" sz="2000" b="1" baseline="0" dirty="0" smtClean="0">
                          <a:effectLst/>
                        </a:rPr>
                        <a:t> Sites</a:t>
                      </a:r>
                      <a:endParaRPr lang="en-US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109728" marR="109728" marT="109728" marB="109728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For Sponsors and CROs</a:t>
                      </a:r>
                      <a:endParaRPr lang="en-US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109728" marR="109728" marT="109728" marB="109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2460">
                <a:tc>
                  <a:txBody>
                    <a:bodyPr/>
                    <a:lstStyle/>
                    <a:p>
                      <a:pPr marL="290513" marR="0" lvl="0" indent="-285750" algn="l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charset="2"/>
                        <a:buChar char="§"/>
                        <a:tabLst/>
                      </a:pP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effectLst/>
                        </a:rPr>
                        <a:t>Review the study protocol and create cost assessments</a:t>
                      </a:r>
                    </a:p>
                    <a:p>
                      <a:pPr marL="290513" marR="0" lvl="0" indent="-285750" algn="l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charset="2"/>
                        <a:buChar char="§"/>
                        <a:tabLst/>
                      </a:pP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effectLst/>
                        </a:rPr>
                        <a:t>Ensure that staff understand key contract components</a:t>
                      </a:r>
                    </a:p>
                    <a:p>
                      <a:pPr marL="290513" marR="0" lvl="0" indent="-285750" algn="l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charset="2"/>
                        <a:buChar char="§"/>
                        <a:tabLst/>
                      </a:pP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effectLst/>
                        </a:rPr>
                        <a:t>Plan for and address delayed/outstanding payments</a:t>
                      </a:r>
                    </a:p>
                    <a:p>
                      <a:pPr marL="290513" marR="0" lvl="0" indent="-285750" algn="l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charset="2"/>
                        <a:buChar char="§"/>
                        <a:tabLst/>
                      </a:pP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effectLst/>
                        </a:rPr>
                        <a:t>Manage site flow concerns</a:t>
                      </a:r>
                    </a:p>
                  </a:txBody>
                  <a:tcPr marL="109728" marR="109728" marT="109728" marB="109728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90513" marR="0" lvl="0" indent="-285750" algn="l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charset="2"/>
                        <a:buChar char="§"/>
                        <a:tabLst/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</a:rPr>
                        <a:t>Use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effectLst/>
                        </a:rPr>
                        <a:t> master agreements </a:t>
                      </a:r>
                      <a:br>
                        <a:rPr lang="en-US" sz="1800" b="0" kern="1200" baseline="0" dirty="0" smtClean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effectLst/>
                        </a:rPr>
                        <a:t>whenever possible</a:t>
                      </a:r>
                    </a:p>
                    <a:p>
                      <a:pPr marL="290513" marR="0" lvl="0" indent="-285750" algn="l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charset="2"/>
                        <a:buChar char="§"/>
                        <a:tabLst/>
                      </a:pP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effectLst/>
                        </a:rPr>
                        <a:t>Foster transparency about fair market value (FMV) determinations</a:t>
                      </a:r>
                      <a:endParaRPr lang="en-US" sz="16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109728" marR="109728" marT="109728" marB="109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319089" y="845221"/>
            <a:ext cx="8243154" cy="56549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400" b="1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2"/>
                </a:solidFill>
              </a:rPr>
              <a:t>Improve Site Budget and 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Contract Negotiations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93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479" y="744359"/>
            <a:ext cx="8462210" cy="770467"/>
          </a:xfrm>
        </p:spPr>
        <p:txBody>
          <a:bodyPr/>
          <a:lstStyle/>
          <a:p>
            <a:r>
              <a:rPr lang="en-US" dirty="0" smtClean="0"/>
              <a:t>Identify Additional Trial Opportunities </a:t>
            </a:r>
            <a:br>
              <a:rPr lang="en-US" dirty="0" smtClean="0"/>
            </a:br>
            <a:r>
              <a:rPr lang="en-US" dirty="0" smtClean="0"/>
              <a:t>for Interested Investigators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138" y="2130549"/>
            <a:ext cx="7441793" cy="1082551"/>
          </a:xfrm>
        </p:spPr>
        <p:txBody>
          <a:bodyPr/>
          <a:lstStyle/>
          <a:p>
            <a:r>
              <a:rPr lang="en-US" dirty="0" smtClean="0"/>
              <a:t>Make use of investigator/trial match making systems</a:t>
            </a:r>
          </a:p>
          <a:p>
            <a:r>
              <a:rPr lang="en-US" dirty="0" smtClean="0"/>
              <a:t>Contact sponsors and CROs directly</a:t>
            </a:r>
          </a:p>
        </p:txBody>
      </p:sp>
    </p:spTree>
    <p:extLst>
      <p:ext uri="{BB962C8B-B14F-4D97-AF65-F5344CB8AC3E}">
        <p14:creationId xmlns:p14="http://schemas.microsoft.com/office/powerpoint/2010/main" val="182949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479" y="457920"/>
            <a:ext cx="8462210" cy="770467"/>
          </a:xfrm>
        </p:spPr>
        <p:txBody>
          <a:bodyPr/>
          <a:lstStyle/>
          <a:p>
            <a:r>
              <a:rPr lang="en-US" dirty="0" smtClean="0"/>
              <a:t>Communications &amp; Driving Adoption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479" y="1534189"/>
            <a:ext cx="8169048" cy="1082551"/>
          </a:xfrm>
        </p:spPr>
        <p:txBody>
          <a:bodyPr/>
          <a:lstStyle/>
          <a:p>
            <a:r>
              <a:rPr lang="en-US" sz="2000" dirty="0"/>
              <a:t>Launch communications: Press release, media outreach, e-mails, website updates, blog, social media and direct engagement with key adopters </a:t>
            </a:r>
          </a:p>
          <a:p>
            <a:pPr lvl="1"/>
            <a:r>
              <a:rPr lang="en-US" sz="2000" dirty="0"/>
              <a:t>Primary Audiences: physicians, medical societies, </a:t>
            </a:r>
            <a:r>
              <a:rPr lang="en-US" sz="2000" dirty="0" smtClean="0"/>
              <a:t>and trade </a:t>
            </a:r>
            <a:r>
              <a:rPr lang="en-US" sz="2000" dirty="0"/>
              <a:t>associations</a:t>
            </a:r>
          </a:p>
          <a:p>
            <a:pPr lvl="1"/>
            <a:r>
              <a:rPr lang="en-US" sz="2000" dirty="0"/>
              <a:t>Secondary Audiences: Sponsors, CROs, and health systems</a:t>
            </a:r>
          </a:p>
          <a:p>
            <a:r>
              <a:rPr lang="en-US" sz="2000" dirty="0" smtClean="0"/>
              <a:t>TODAY – CTTI Public Webinar</a:t>
            </a:r>
          </a:p>
          <a:p>
            <a:r>
              <a:rPr lang="en-US" sz="2000" dirty="0" smtClean="0"/>
              <a:t>Draft manuscript on recommendations for peer </a:t>
            </a:r>
            <a:r>
              <a:rPr lang="en-US" sz="2000" smtClean="0"/>
              <a:t>reviewed publication</a:t>
            </a:r>
            <a:endParaRPr lang="en-US" sz="2000" dirty="0" smtClean="0"/>
          </a:p>
          <a:p>
            <a:r>
              <a:rPr lang="en-US" sz="2000" dirty="0" smtClean="0"/>
              <a:t>Q1 2018 – SCRS Webinar</a:t>
            </a:r>
          </a:p>
          <a:p>
            <a:r>
              <a:rPr lang="en-US" sz="2000" dirty="0" smtClean="0"/>
              <a:t>Additional conference presentations and webinars throughout 2018</a:t>
            </a:r>
          </a:p>
          <a:p>
            <a:r>
              <a:rPr lang="en-US" sz="2000" dirty="0" smtClean="0"/>
              <a:t>Direct engagement with CTTI members and non-members</a:t>
            </a:r>
          </a:p>
        </p:txBody>
      </p:sp>
    </p:spTree>
    <p:extLst>
      <p:ext uri="{BB962C8B-B14F-4D97-AF65-F5344CB8AC3E}">
        <p14:creationId xmlns:p14="http://schemas.microsoft.com/office/powerpoint/2010/main" val="214961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35676" y="4143909"/>
            <a:ext cx="8366655" cy="48764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Panel Discussion</a:t>
            </a:r>
            <a:br>
              <a:rPr lang="en-US" sz="320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5267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479" y="457920"/>
            <a:ext cx="8462210" cy="770467"/>
          </a:xfrm>
        </p:spPr>
        <p:txBody>
          <a:bodyPr/>
          <a:lstStyle/>
          <a:p>
            <a:r>
              <a:rPr lang="en-US" dirty="0" smtClean="0"/>
              <a:t>Communications &amp; Driving Adoption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479" y="1534189"/>
            <a:ext cx="8169048" cy="1082551"/>
          </a:xfrm>
        </p:spPr>
        <p:txBody>
          <a:bodyPr/>
          <a:lstStyle/>
          <a:p>
            <a:r>
              <a:rPr lang="en-US" sz="2000" dirty="0"/>
              <a:t>Launch communications: Press release, media outreach, e-mails, website updates, blog, social media and direct engagement with key adopters </a:t>
            </a:r>
          </a:p>
          <a:p>
            <a:pPr lvl="1"/>
            <a:r>
              <a:rPr lang="en-US" sz="2000" dirty="0"/>
              <a:t>Primary Audiences: physicians, medical societies, </a:t>
            </a:r>
            <a:r>
              <a:rPr lang="en-US" sz="2000" dirty="0" smtClean="0"/>
              <a:t>and trade </a:t>
            </a:r>
            <a:r>
              <a:rPr lang="en-US" sz="2000" dirty="0"/>
              <a:t>associations</a:t>
            </a:r>
          </a:p>
          <a:p>
            <a:pPr lvl="1"/>
            <a:r>
              <a:rPr lang="en-US" sz="2000" dirty="0"/>
              <a:t>Secondary Audiences: Sponsors, CROs, and health systems</a:t>
            </a:r>
          </a:p>
          <a:p>
            <a:r>
              <a:rPr lang="en-US" sz="2000" dirty="0" smtClean="0"/>
              <a:t>TODAY – CTTI Public Webinar</a:t>
            </a:r>
          </a:p>
          <a:p>
            <a:r>
              <a:rPr lang="en-US" sz="2000" dirty="0" smtClean="0"/>
              <a:t>Draft manuscript on recommendations for peer </a:t>
            </a:r>
            <a:r>
              <a:rPr lang="en-US" sz="2000" smtClean="0"/>
              <a:t>reviewed publication</a:t>
            </a:r>
            <a:endParaRPr lang="en-US" sz="2000" dirty="0" smtClean="0"/>
          </a:p>
          <a:p>
            <a:r>
              <a:rPr lang="en-US" sz="2000" dirty="0" smtClean="0"/>
              <a:t>Q1 2018 – SCRS Webinar</a:t>
            </a:r>
          </a:p>
          <a:p>
            <a:r>
              <a:rPr lang="en-US" sz="2000" dirty="0" smtClean="0"/>
              <a:t>Additional conference presentations and webinars throughout 2018</a:t>
            </a:r>
          </a:p>
          <a:p>
            <a:r>
              <a:rPr lang="en-US" sz="2000" dirty="0" smtClean="0"/>
              <a:t>Direct engagement with CTTI members and non-members</a:t>
            </a:r>
          </a:p>
        </p:txBody>
      </p:sp>
    </p:spTree>
    <p:extLst>
      <p:ext uri="{BB962C8B-B14F-4D97-AF65-F5344CB8AC3E}">
        <p14:creationId xmlns:p14="http://schemas.microsoft.com/office/powerpoint/2010/main" val="276967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CTTI                                         </a:t>
            </a:r>
          </a:p>
          <a:p>
            <a:pPr lvl="1"/>
            <a:r>
              <a:rPr lang="en-US" dirty="0" smtClean="0"/>
              <a:t>Pamela Tenaerts, CTTI</a:t>
            </a:r>
          </a:p>
          <a:p>
            <a:r>
              <a:rPr lang="en-US" dirty="0" smtClean="0"/>
              <a:t>CTTI Strengthening the Investigator Site Community Project</a:t>
            </a:r>
          </a:p>
          <a:p>
            <a:pPr lvl="1"/>
            <a:r>
              <a:rPr lang="en-US" dirty="0"/>
              <a:t>Rationale, Methods, and </a:t>
            </a:r>
            <a:r>
              <a:rPr lang="en-US" dirty="0" smtClean="0"/>
              <a:t>Findings</a:t>
            </a:r>
            <a:endParaRPr lang="en-US" dirty="0"/>
          </a:p>
          <a:p>
            <a:pPr lvl="2"/>
            <a:r>
              <a:rPr lang="en-US" dirty="0" smtClean="0"/>
              <a:t>Christine Pierre, Society for Clinical Research Sites</a:t>
            </a:r>
          </a:p>
          <a:p>
            <a:pPr lvl="1"/>
            <a:r>
              <a:rPr lang="en-US" dirty="0" smtClean="0"/>
              <a:t>Project Recommendations</a:t>
            </a:r>
          </a:p>
          <a:p>
            <a:pPr lvl="2"/>
            <a:r>
              <a:rPr lang="en-US" dirty="0" smtClean="0"/>
              <a:t>Matthew Roe, Duke Clinical Research Institute</a:t>
            </a:r>
          </a:p>
          <a:p>
            <a:r>
              <a:rPr lang="en-US" dirty="0" smtClean="0"/>
              <a:t>Panel Participants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41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38" y="359595"/>
            <a:ext cx="6989878" cy="994172"/>
          </a:xfrm>
        </p:spPr>
        <p:txBody>
          <a:bodyPr>
            <a:norm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Clinical Trials are in Crisis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719" t="3578" r="2688" b="1025"/>
          <a:stretch/>
        </p:blipFill>
        <p:spPr>
          <a:xfrm>
            <a:off x="338137" y="1478773"/>
            <a:ext cx="4192857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Image result for better clinical tria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043" y="1483612"/>
            <a:ext cx="3400190" cy="1983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648574" y="3628105"/>
            <a:ext cx="2121428" cy="2117867"/>
            <a:chOff x="6937643" y="3586809"/>
            <a:chExt cx="1760962" cy="1758006"/>
          </a:xfrm>
        </p:grpSpPr>
        <p:sp>
          <p:nvSpPr>
            <p:cNvPr id="3" name="Rectangle 2"/>
            <p:cNvSpPr/>
            <p:nvPr/>
          </p:nvSpPr>
          <p:spPr>
            <a:xfrm>
              <a:off x="6937643" y="3586809"/>
              <a:ext cx="1704912" cy="175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413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055537" y="3729461"/>
              <a:ext cx="1643068" cy="1314029"/>
              <a:chOff x="-4599731" y="417205"/>
              <a:chExt cx="2190757" cy="1934998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5"/>
              <a:srcRect l="2272" t="10324" r="90454" b="83858"/>
              <a:stretch/>
            </p:blipFill>
            <p:spPr>
              <a:xfrm>
                <a:off x="-4599731" y="417205"/>
                <a:ext cx="1108363" cy="498765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-4599731" y="969624"/>
                <a:ext cx="2190757" cy="13825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350" dirty="0"/>
                  <a:t>Discovery's 'First </a:t>
                </a:r>
                <a:r>
                  <a:rPr lang="en-US" sz="1350" dirty="0" smtClean="0"/>
                  <a:t/>
                </a:r>
                <a:br>
                  <a:rPr lang="en-US" sz="1350" dirty="0" smtClean="0"/>
                </a:br>
                <a:r>
                  <a:rPr lang="en-US" sz="1350" dirty="0" smtClean="0"/>
                  <a:t>In </a:t>
                </a:r>
                <a:r>
                  <a:rPr lang="en-US" sz="1350" dirty="0"/>
                  <a:t>Human' Calls </a:t>
                </a:r>
                <a:r>
                  <a:rPr lang="en-US" sz="1350" dirty="0" smtClean="0"/>
                  <a:t/>
                </a:r>
                <a:br>
                  <a:rPr lang="en-US" sz="1350" dirty="0" smtClean="0"/>
                </a:br>
                <a:r>
                  <a:rPr lang="en-US" sz="1350" dirty="0" smtClean="0"/>
                  <a:t>Much-Needed </a:t>
                </a:r>
                <a:br>
                  <a:rPr lang="en-US" sz="1350" dirty="0" smtClean="0"/>
                </a:br>
                <a:r>
                  <a:rPr lang="en-US" sz="1350" dirty="0" smtClean="0"/>
                  <a:t>Attention </a:t>
                </a:r>
                <a:r>
                  <a:rPr lang="en-US" sz="1350" dirty="0"/>
                  <a:t>To </a:t>
                </a:r>
                <a:r>
                  <a:rPr lang="en-US" sz="1350" dirty="0" smtClean="0"/>
                  <a:t/>
                </a:r>
                <a:br>
                  <a:rPr lang="en-US" sz="1350" dirty="0" smtClean="0"/>
                </a:br>
                <a:r>
                  <a:rPr lang="en-US" sz="1350" dirty="0" smtClean="0"/>
                  <a:t>Clinical </a:t>
                </a:r>
                <a:r>
                  <a:rPr lang="en-US" sz="1350" dirty="0"/>
                  <a:t>Trials</a:t>
                </a:r>
              </a:p>
            </p:txBody>
          </p:sp>
        </p:grp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5821" y="3630435"/>
            <a:ext cx="1795263" cy="2115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858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strengths4c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828" y="1305311"/>
            <a:ext cx="4542546" cy="4524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Addressing This Need</a:t>
            </a:r>
            <a:endParaRPr lang="en-US" dirty="0"/>
          </a:p>
        </p:txBody>
      </p:sp>
      <p:sp>
        <p:nvSpPr>
          <p:cNvPr id="764" name="TextBox 763"/>
          <p:cNvSpPr txBox="1"/>
          <p:nvPr/>
        </p:nvSpPr>
        <p:spPr>
          <a:xfrm>
            <a:off x="347580" y="1513982"/>
            <a:ext cx="3898600" cy="41549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/>
              <a:t>MISSION: To develop and drive adoption of practices that will increase the quality and efficiency of clinical trials</a:t>
            </a:r>
          </a:p>
          <a:p>
            <a:pPr defTabSz="457200"/>
            <a:endParaRPr lang="en-US" dirty="0" smtClean="0">
              <a:solidFill>
                <a:srgbClr val="00B7D5"/>
              </a:solidFill>
              <a:latin typeface="Arial"/>
            </a:endParaRPr>
          </a:p>
          <a:p>
            <a:pPr defTabSz="457200"/>
            <a:r>
              <a:rPr lang="en-US" dirty="0" smtClean="0">
                <a:solidFill>
                  <a:srgbClr val="00B7D5"/>
                </a:solidFill>
                <a:latin typeface="Arial"/>
              </a:rPr>
              <a:t>CTTI is uniquely positioned to make </a:t>
            </a:r>
            <a:br>
              <a:rPr lang="en-US" dirty="0" smtClean="0">
                <a:solidFill>
                  <a:srgbClr val="00B7D5"/>
                </a:solidFill>
                <a:latin typeface="Arial"/>
              </a:rPr>
            </a:br>
            <a:r>
              <a:rPr lang="en-US" dirty="0" smtClean="0">
                <a:solidFill>
                  <a:srgbClr val="00B7D5"/>
                </a:solidFill>
                <a:latin typeface="Arial"/>
              </a:rPr>
              <a:t>a significant impact on the clinical trials enterprise</a:t>
            </a:r>
            <a:br>
              <a:rPr lang="en-US" dirty="0" smtClean="0">
                <a:solidFill>
                  <a:srgbClr val="00B7D5"/>
                </a:solidFill>
                <a:latin typeface="Arial"/>
              </a:rPr>
            </a:br>
            <a:endParaRPr lang="en-US" dirty="0" smtClean="0">
              <a:solidFill>
                <a:srgbClr val="00B7D5"/>
              </a:solidFill>
              <a:latin typeface="Arial"/>
            </a:endParaRPr>
          </a:p>
          <a:p>
            <a:pPr marL="285750" indent="-285750" defTabSz="4572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58595B"/>
                </a:solidFill>
                <a:latin typeface="Arial"/>
              </a:rPr>
              <a:t>Public-Private </a:t>
            </a:r>
            <a:r>
              <a:rPr lang="en-US" dirty="0">
                <a:solidFill>
                  <a:srgbClr val="58595B"/>
                </a:solidFill>
                <a:latin typeface="Arial"/>
              </a:rPr>
              <a:t>Partnership</a:t>
            </a:r>
          </a:p>
          <a:p>
            <a:pPr marL="285750" indent="-285750" defTabSz="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58595B"/>
                </a:solidFill>
                <a:latin typeface="Arial"/>
              </a:rPr>
              <a:t>Co-founded by Duke University </a:t>
            </a:r>
            <a:r>
              <a:rPr lang="en-US" dirty="0" smtClean="0">
                <a:solidFill>
                  <a:srgbClr val="58595B"/>
                </a:solidFill>
                <a:latin typeface="Arial"/>
              </a:rPr>
              <a:t/>
            </a:r>
            <a:br>
              <a:rPr lang="en-US" dirty="0" smtClean="0">
                <a:solidFill>
                  <a:srgbClr val="58595B"/>
                </a:solidFill>
                <a:latin typeface="Arial"/>
              </a:rPr>
            </a:br>
            <a:r>
              <a:rPr lang="en-US" dirty="0" smtClean="0">
                <a:solidFill>
                  <a:srgbClr val="58595B"/>
                </a:solidFill>
                <a:latin typeface="Arial"/>
              </a:rPr>
              <a:t>&amp; </a:t>
            </a:r>
            <a:r>
              <a:rPr lang="en-US" dirty="0">
                <a:solidFill>
                  <a:srgbClr val="58595B"/>
                </a:solidFill>
                <a:latin typeface="Arial"/>
              </a:rPr>
              <a:t>FDA </a:t>
            </a:r>
          </a:p>
          <a:p>
            <a:pPr marL="285750" indent="-285750" defTabSz="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58595B"/>
                </a:solidFill>
                <a:latin typeface="Arial"/>
              </a:rPr>
              <a:t>Involves all stakeholders</a:t>
            </a:r>
          </a:p>
          <a:p>
            <a:pPr marL="285750" indent="-285750" defTabSz="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58595B"/>
                </a:solidFill>
                <a:latin typeface="Arial"/>
              </a:rPr>
              <a:t>80+ members</a:t>
            </a:r>
            <a:r>
              <a:rPr lang="en-US" dirty="0" smtClean="0">
                <a:solidFill>
                  <a:srgbClr val="00B7D5"/>
                </a:solidFill>
                <a:latin typeface="Arial"/>
              </a:rPr>
              <a:t/>
            </a:r>
            <a:br>
              <a:rPr lang="en-US" dirty="0" smtClean="0">
                <a:solidFill>
                  <a:srgbClr val="00B7D5"/>
                </a:solidFill>
                <a:latin typeface="Arial"/>
              </a:rPr>
            </a:br>
            <a:endParaRPr lang="en-US" b="1" i="1" dirty="0">
              <a:solidFill>
                <a:srgbClr val="00B7D5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2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47579" y="601094"/>
            <a:ext cx="8462210" cy="770467"/>
          </a:xfrm>
        </p:spPr>
        <p:txBody>
          <a:bodyPr anchor="t"/>
          <a:lstStyle/>
          <a:p>
            <a:r>
              <a:rPr lang="en-US" dirty="0" smtClean="0"/>
              <a:t>CTTI Membership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9777" y="6390393"/>
            <a:ext cx="35540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accent3"/>
                </a:solidFill>
              </a:rPr>
              <a:t>*</a:t>
            </a:r>
            <a:r>
              <a:rPr lang="en-US" sz="1100" dirty="0">
                <a:solidFill>
                  <a:schemeClr val="accent3"/>
                </a:solidFill>
              </a:rPr>
              <a:t>Version: </a:t>
            </a:r>
            <a:r>
              <a:rPr lang="en-US" sz="1100" dirty="0" smtClean="0">
                <a:solidFill>
                  <a:schemeClr val="accent3"/>
                </a:solidFill>
              </a:rPr>
              <a:t>Sept. 26, 2017</a:t>
            </a:r>
            <a:endParaRPr lang="en-US" sz="1100" dirty="0">
              <a:solidFill>
                <a:schemeClr val="accent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4170"/>
            <a:ext cx="8534400" cy="471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79" y="477208"/>
            <a:ext cx="8462210" cy="770467"/>
          </a:xfrm>
        </p:spPr>
        <p:txBody>
          <a:bodyPr/>
          <a:lstStyle/>
          <a:p>
            <a:r>
              <a:rPr lang="en-US" dirty="0"/>
              <a:t>CTTI Methodology</a:t>
            </a:r>
          </a:p>
        </p:txBody>
      </p:sp>
      <p:pic>
        <p:nvPicPr>
          <p:cNvPr id="4" name="Content Placeholder 3" descr="CTTI_Methodology_14JUNE2016-slides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3" y="1532249"/>
            <a:ext cx="8461375" cy="4349127"/>
          </a:xfrm>
        </p:spPr>
      </p:pic>
    </p:spTree>
    <p:extLst>
      <p:ext uri="{BB962C8B-B14F-4D97-AF65-F5344CB8AC3E}">
        <p14:creationId xmlns:p14="http://schemas.microsoft.com/office/powerpoint/2010/main" val="402859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338138" y="1414499"/>
          <a:ext cx="8593248" cy="40147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3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8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7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07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3305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ACTIVE </a:t>
                      </a:r>
                      <a:r>
                        <a:rPr lang="en-US" sz="1500" baseline="0" dirty="0" smtClean="0">
                          <a:effectLst/>
                        </a:rPr>
                        <a:t>PORTFOLIO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1" baseline="0" dirty="0" smtClean="0">
                          <a:solidFill>
                            <a:schemeClr val="bg2">
                              <a:lumMod val="95000"/>
                            </a:schemeClr>
                          </a:solidFill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September 2017</a:t>
                      </a:r>
                      <a:endParaRPr lang="en-US" sz="1200" b="0" i="1" dirty="0">
                        <a:solidFill>
                          <a:schemeClr val="bg2">
                            <a:lumMod val="95000"/>
                          </a:schemeClr>
                        </a:solidFill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T="73152" marB="73152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Systematic Evidence Generation</a:t>
                      </a:r>
                      <a:endParaRPr lang="en-US" sz="1200" dirty="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182880" marR="182880" marT="73152" marB="73152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Patients </a:t>
                      </a:r>
                      <a:br>
                        <a:rPr lang="en-US" sz="1200" dirty="0" smtClean="0">
                          <a:effectLst/>
                        </a:rPr>
                      </a:br>
                      <a:r>
                        <a:rPr lang="en-US" sz="1200" dirty="0" smtClean="0">
                          <a:effectLst/>
                        </a:rPr>
                        <a:t>as Equal</a:t>
                      </a:r>
                      <a:r>
                        <a:rPr lang="en-US" sz="1200" baseline="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Partners</a:t>
                      </a:r>
                      <a:endParaRPr lang="en-US" sz="1200" dirty="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182880" marR="182880" marT="73152" marB="73152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Efficient &amp; Quality Trials</a:t>
                      </a:r>
                      <a:endParaRPr lang="en-US" sz="1200" dirty="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182880" marR="182880" marT="73152" marB="73152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Public Health Concern</a:t>
                      </a:r>
                      <a:endParaRPr lang="en-US" sz="1200" dirty="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182880" marR="182880" marT="73152" marB="73152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Safe &amp; Ethical Trials</a:t>
                      </a:r>
                      <a:endParaRPr lang="en-US" sz="1200" dirty="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182880" marR="182880" marT="73152" marB="7315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475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1" dirty="0">
                          <a:solidFill>
                            <a:srgbClr val="000000"/>
                          </a:solidFill>
                          <a:effectLst/>
                        </a:rPr>
                        <a:t>Active </a:t>
                      </a:r>
                      <a:endParaRPr lang="en-US" sz="1200" b="0" i="1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1" dirty="0" smtClean="0">
                          <a:solidFill>
                            <a:srgbClr val="000000"/>
                          </a:solidFill>
                          <a:effectLst/>
                        </a:rPr>
                        <a:t>Projects</a:t>
                      </a:r>
                      <a:endParaRPr lang="en-US" sz="1200" b="0" i="1" dirty="0"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</a:rPr>
                        <a:t>MCT Legal &amp; Regulatory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</a:rPr>
                        <a:t>MCT Mobile Devices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</a:rPr>
                        <a:t>MCT Stakeholder Perceptions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/>
                          <a:cs typeface="Times New Roman"/>
                        </a:rPr>
                        <a:t>Real World Evidence (new)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/>
                          <a:cs typeface="Times New Roman"/>
                        </a:rPr>
                        <a:t>State of Clinical Trials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</a:rPr>
                        <a:t>Patient </a:t>
                      </a:r>
                      <a:r>
                        <a:rPr lang="en-US" sz="1200" b="0" smtClean="0">
                          <a:solidFill>
                            <a:srgbClr val="000000"/>
                          </a:solidFill>
                          <a:effectLst/>
                        </a:rPr>
                        <a:t>Groups </a:t>
                      </a:r>
                      <a:br>
                        <a:rPr lang="en-US" sz="1200" b="0" smtClean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1200" b="0" smtClean="0">
                          <a:solidFill>
                            <a:srgbClr val="000000"/>
                          </a:solidFill>
                          <a:effectLst/>
                        </a:rPr>
                        <a:t>&amp; 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</a:rPr>
                        <a:t>Clinical Trials 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 smtClean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ＭＳ Ｐゴシック"/>
                          <a:cs typeface="Times New Roman"/>
                        </a:rPr>
                        <a:t>Investigator Community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/>
                          <a:cs typeface="Times New Roman"/>
                        </a:rPr>
                        <a:t>Investigator Qualification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</a:rPr>
                        <a:t>ABDD HABP/VABP Studies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694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Active Collaborations</a:t>
                      </a:r>
                      <a:endParaRPr lang="en-US" sz="1200" i="1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Sentinel </a:t>
                      </a:r>
                      <a:br>
                        <a:rPr lang="en-US" sz="1200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200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IMPACT-</a:t>
                      </a:r>
                      <a:r>
                        <a:rPr lang="en-US" sz="1200" i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AFib</a:t>
                      </a:r>
                      <a:endParaRPr lang="en-US" sz="1200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Patient Engagement Collaborative</a:t>
                      </a:r>
                      <a:endParaRPr lang="en-US" sz="1200" i="0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200" i="0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ABDD PTN</a:t>
                      </a:r>
                      <a:endParaRPr lang="en-US" sz="1200" i="0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200" i="0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47579" y="471309"/>
            <a:ext cx="8462210" cy="770467"/>
          </a:xfrm>
        </p:spPr>
        <p:txBody>
          <a:bodyPr/>
          <a:lstStyle/>
          <a:p>
            <a:r>
              <a:rPr lang="en-US" dirty="0" smtClean="0"/>
              <a:t>Active Project Portfolio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50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335802" y="1409700"/>
          <a:ext cx="8560547" cy="45783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152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23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38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11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995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9522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COMPLETE </a:t>
                      </a:r>
                      <a:r>
                        <a:rPr lang="en-US" sz="1500" baseline="0" dirty="0" smtClean="0">
                          <a:effectLst/>
                        </a:rPr>
                        <a:t>PORTFOLIO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1" baseline="0" dirty="0" smtClean="0">
                          <a:solidFill>
                            <a:schemeClr val="bg2">
                              <a:lumMod val="95000"/>
                            </a:schemeClr>
                          </a:solidFill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September 2017</a:t>
                      </a:r>
                      <a:endParaRPr lang="en-US" sz="1200" b="0" i="1" dirty="0">
                        <a:solidFill>
                          <a:schemeClr val="bg2">
                            <a:lumMod val="95000"/>
                          </a:schemeClr>
                        </a:solidFill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T="73152" marB="73152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Systematic Evidence Generation</a:t>
                      </a:r>
                      <a:endParaRPr lang="en-US" sz="1200" dirty="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182880" marR="182880" marT="73152" marB="73152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Patients </a:t>
                      </a:r>
                      <a:br>
                        <a:rPr lang="en-US" sz="1200" dirty="0" smtClean="0">
                          <a:effectLst/>
                        </a:rPr>
                      </a:br>
                      <a:r>
                        <a:rPr lang="en-US" sz="1200" dirty="0" smtClean="0">
                          <a:effectLst/>
                        </a:rPr>
                        <a:t>as Equal Partners</a:t>
                      </a:r>
                      <a:endParaRPr lang="en-US" sz="1200" dirty="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182880" marR="182880" marT="73152" marB="73152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Efficient &amp; </a:t>
                      </a:r>
                      <a:br>
                        <a:rPr lang="en-US" sz="1200" dirty="0" smtClean="0">
                          <a:effectLst/>
                        </a:rPr>
                      </a:br>
                      <a:r>
                        <a:rPr lang="en-US" sz="1200" dirty="0" smtClean="0">
                          <a:effectLst/>
                        </a:rPr>
                        <a:t>Quality Trials</a:t>
                      </a:r>
                      <a:endParaRPr lang="en-US" sz="1200" dirty="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182880" marR="182880" marT="73152" marB="73152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Public Health Concern</a:t>
                      </a:r>
                      <a:endParaRPr lang="en-US" sz="1200" dirty="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182880" marR="182880" marT="73152" marB="73152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Safe &amp; Ethical Trials</a:t>
                      </a:r>
                      <a:endParaRPr lang="en-US" sz="1200" dirty="0">
                        <a:effectLst/>
                        <a:latin typeface="Arial"/>
                        <a:ea typeface="ＭＳ Ｐゴシック"/>
                        <a:cs typeface="Times New Roman"/>
                      </a:endParaRPr>
                    </a:p>
                  </a:txBody>
                  <a:tcPr marL="182880" marR="182880" marT="73152" marB="7315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133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Complete Projects</a:t>
                      </a:r>
                      <a:endParaRPr lang="en-US" sz="1200" b="0" i="1" dirty="0"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Large Simple </a:t>
                      </a:r>
                      <a:b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</a:b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Trials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</a:rPr>
                        <a:t>MCT Novel Endpoints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/>
                          <a:cs typeface="Times New Roman"/>
                        </a:rPr>
                        <a:t>Registry Trials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200" b="0" dirty="0" smtClean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GCP 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Training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Monitoring </a:t>
                      </a:r>
                      <a:endParaRPr lang="en-US" sz="1200" b="0" dirty="0" smtClean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Quality by Design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Recruitment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Site 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Metrics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ABDD Peds Trials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ABDD Streamlining HABP/VABP Trials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ABDD Unmet Need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Long-Term </a:t>
                      </a:r>
                      <a:b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</a:b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Opioid Data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Central 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IRB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Central IRB Advancement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DMCs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Informed Consent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IND Safety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IND Safety Advancement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/>
                        </a:rPr>
                        <a:t>Pregnancy Testing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 </a:t>
                      </a:r>
                      <a:endParaRPr lang="en-US" sz="1200" b="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/>
                        <a:cs typeface="Arial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SAE Reporting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178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i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Complete</a:t>
                      </a:r>
                      <a:r>
                        <a:rPr lang="en-US" sz="1200" i="1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i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Collaborations</a:t>
                      </a:r>
                      <a:endParaRPr lang="en-US" sz="1200" i="1" dirty="0"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Clinical </a:t>
                      </a:r>
                      <a:br>
                        <a:rPr lang="en-US" sz="12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</a:br>
                      <a:r>
                        <a:rPr lang="en-US" sz="12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Trials for Comparative Effectiveness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Electronic Healthcare Data</a:t>
                      </a: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Patient Engagement Survey</a:t>
                      </a:r>
                      <a:endParaRPr lang="en-US" sz="1200" i="0" dirty="0"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Clinical Trials</a:t>
                      </a:r>
                      <a:r>
                        <a:rPr lang="en-US" sz="1200" i="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Poll</a:t>
                      </a:r>
                      <a:endParaRPr lang="en-US" sz="1200" i="0" dirty="0" smtClean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FDA Training Course</a:t>
                      </a: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Cardiovascular Endpoints</a:t>
                      </a: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endParaRPr lang="en-US" sz="1200" i="0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25144" y="471800"/>
            <a:ext cx="8462210" cy="770467"/>
          </a:xfrm>
        </p:spPr>
        <p:txBody>
          <a:bodyPr/>
          <a:lstStyle/>
          <a:p>
            <a:r>
              <a:rPr lang="en-US" dirty="0" smtClean="0"/>
              <a:t>Completed Project Portfolio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3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CTTI 1">
      <a:dk1>
        <a:srgbClr val="006879"/>
      </a:dk1>
      <a:lt1>
        <a:sysClr val="window" lastClr="FFFFFF"/>
      </a:lt1>
      <a:dk2>
        <a:srgbClr val="006879"/>
      </a:dk2>
      <a:lt2>
        <a:srgbClr val="FFFFFF"/>
      </a:lt2>
      <a:accent1>
        <a:srgbClr val="00B7D5"/>
      </a:accent1>
      <a:accent2>
        <a:srgbClr val="008BA2"/>
      </a:accent2>
      <a:accent3>
        <a:srgbClr val="58595B"/>
      </a:accent3>
      <a:accent4>
        <a:srgbClr val="EE4036"/>
      </a:accent4>
      <a:accent5>
        <a:srgbClr val="B9131A"/>
      </a:accent5>
      <a:accent6>
        <a:srgbClr val="670001"/>
      </a:accent6>
      <a:hlink>
        <a:srgbClr val="008BA2"/>
      </a:hlink>
      <a:folHlink>
        <a:srgbClr val="008BA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22368</TotalTime>
  <Words>1483</Words>
  <Application>Microsoft Office PowerPoint</Application>
  <PresentationFormat>On-screen Show (4:3)</PresentationFormat>
  <Paragraphs>252</Paragraphs>
  <Slides>24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ＭＳ Ｐゴシック</vt:lpstr>
      <vt:lpstr>Arial</vt:lpstr>
      <vt:lpstr>Calibri</vt:lpstr>
      <vt:lpstr>Times New Roman</vt:lpstr>
      <vt:lpstr>Wingdings</vt:lpstr>
      <vt:lpstr>Office Theme</vt:lpstr>
      <vt:lpstr>Welcome to “Recommendations for Strengthening the Investigator Site Community”</vt:lpstr>
      <vt:lpstr>Recommendations for Strengthening  the Investigator Site Community  </vt:lpstr>
      <vt:lpstr>Agenda</vt:lpstr>
      <vt:lpstr>Clinical Trials are in Crisis</vt:lpstr>
      <vt:lpstr>Addressing This Need</vt:lpstr>
      <vt:lpstr>CTTI Membership</vt:lpstr>
      <vt:lpstr>CTTI Methodology</vt:lpstr>
      <vt:lpstr>Active Project Portfolio</vt:lpstr>
      <vt:lpstr>Completed Project Portfolio</vt:lpstr>
      <vt:lpstr>Investigator Community Project Team</vt:lpstr>
      <vt:lpstr>CTTI Strengthening the Investigator  Site Community Project:  Rationale, Methods, and Findings  </vt:lpstr>
      <vt:lpstr>Project Lifecycle</vt:lpstr>
      <vt:lpstr>Project Methods</vt:lpstr>
      <vt:lpstr>Reasons “One-and-Done” Investigators No Longer Conduct FDA-Regulated Drug Trials</vt:lpstr>
      <vt:lpstr>Reasons Active Investigators have been Successful at Participating in Multiple FDA-Regulated Drug Trials    </vt:lpstr>
      <vt:lpstr> CTTI Strengthening the Investigator  Site Community Project: Recommendations</vt:lpstr>
      <vt:lpstr>Recommendations Overview</vt:lpstr>
      <vt:lpstr>PowerPoint Presentation</vt:lpstr>
      <vt:lpstr>PowerPoint Presentation</vt:lpstr>
      <vt:lpstr>PowerPoint Presentation</vt:lpstr>
      <vt:lpstr>Identify Additional Trial Opportunities  for Interested Investigators</vt:lpstr>
      <vt:lpstr>Communications &amp; Driving Adoption</vt:lpstr>
      <vt:lpstr>PowerPoint Presentation</vt:lpstr>
      <vt:lpstr>Communications &amp; Driving Adoption</vt:lpstr>
    </vt:vector>
  </TitlesOfParts>
  <Company>CTTI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cttiinvestigatorcommunity_recs_19oct2017_final</dc:title>
  <dc:subject>Recommendations for Strengthening the Investigator Site Community</dc:subject>
  <dc:creator>CTTI</dc:creator>
  <cp:keywords>Investigator Site Community</cp:keywords>
  <cp:lastModifiedBy>Cassandra Royal</cp:lastModifiedBy>
  <cp:revision>303</cp:revision>
  <dcterms:created xsi:type="dcterms:W3CDTF">2012-08-24T12:48:42Z</dcterms:created>
  <dcterms:modified xsi:type="dcterms:W3CDTF">2021-07-14T00:30:36Z</dcterms:modified>
</cp:coreProperties>
</file>