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6" r:id="rId2"/>
    <p:sldMasterId id="2147483676" r:id="rId3"/>
    <p:sldMasterId id="2147483685" r:id="rId4"/>
    <p:sldMasterId id="2147483697" r:id="rId5"/>
    <p:sldMasterId id="2147483719" r:id="rId6"/>
  </p:sldMasterIdLst>
  <p:notesMasterIdLst>
    <p:notesMasterId r:id="rId72"/>
  </p:notesMasterIdLst>
  <p:sldIdLst>
    <p:sldId id="287" r:id="rId7"/>
    <p:sldId id="288" r:id="rId8"/>
    <p:sldId id="284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28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5441" autoAdjust="0"/>
  </p:normalViewPr>
  <p:slideViewPr>
    <p:cSldViewPr snapToGrid="0" snapToObjects="1">
      <p:cViewPr varScale="1">
        <p:scale>
          <a:sx n="69" d="100"/>
          <a:sy n="69" d="100"/>
        </p:scale>
        <p:origin x="16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Caucasian</c:v>
                </c:pt>
                <c:pt idx="1">
                  <c:v>Multiracial</c:v>
                </c:pt>
                <c:pt idx="2">
                  <c:v>African American</c:v>
                </c:pt>
                <c:pt idx="3">
                  <c:v>Asian</c:v>
                </c:pt>
                <c:pt idx="4">
                  <c:v>Unknown</c:v>
                </c:pt>
                <c:pt idx="5">
                  <c:v>Other</c:v>
                </c:pt>
                <c:pt idx="6">
                  <c:v>Native Hawaii</c:v>
                </c:pt>
                <c:pt idx="7">
                  <c:v>Native American</c:v>
                </c:pt>
                <c:pt idx="8">
                  <c:v>Asian Indian</c:v>
                </c:pt>
                <c:pt idx="9">
                  <c:v>Asian Chinese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380</c:v>
                </c:pt>
                <c:pt idx="1">
                  <c:v>288</c:v>
                </c:pt>
                <c:pt idx="2">
                  <c:v>157</c:v>
                </c:pt>
                <c:pt idx="3">
                  <c:v>146</c:v>
                </c:pt>
                <c:pt idx="4">
                  <c:v>45</c:v>
                </c:pt>
                <c:pt idx="5">
                  <c:v>28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D-4AE7-A7BC-BFD61EC47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9954648"/>
        <c:axId val="-2099950840"/>
      </c:barChart>
      <c:catAx>
        <c:axId val="-209995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950840"/>
        <c:crosses val="autoZero"/>
        <c:auto val="1"/>
        <c:lblAlgn val="ctr"/>
        <c:lblOffset val="100"/>
        <c:noMultiLvlLbl val="0"/>
      </c:catAx>
      <c:valAx>
        <c:axId val="-209995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995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Hispanic</c:v>
                </c:pt>
                <c:pt idx="1">
                  <c:v>Hispanic</c:v>
                </c:pt>
                <c:pt idx="2">
                  <c:v>Unknown</c:v>
                </c:pt>
                <c:pt idx="3">
                  <c:v>Declined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731</c:v>
                </c:pt>
                <c:pt idx="1">
                  <c:v>195</c:v>
                </c:pt>
                <c:pt idx="2">
                  <c:v>54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D-49F1-9963-1F44F0E82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2102504"/>
        <c:axId val="-2102098744"/>
      </c:barChart>
      <c:catAx>
        <c:axId val="-210210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098744"/>
        <c:crosses val="autoZero"/>
        <c:auto val="1"/>
        <c:lblAlgn val="ctr"/>
        <c:lblOffset val="100"/>
        <c:noMultiLvlLbl val="0"/>
      </c:catAx>
      <c:valAx>
        <c:axId val="-210209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10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E0595-BE81-411A-9F50-4D78F45F8D2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17FE4-1BF3-4CFB-9696-598491298DB3}">
      <dgm:prSet/>
      <dgm:spPr/>
      <dgm:t>
        <a:bodyPr/>
        <a:lstStyle/>
        <a:p>
          <a:r>
            <a:rPr lang="en-US"/>
            <a:t>Scientific &amp; public health consequences</a:t>
          </a:r>
        </a:p>
      </dgm:t>
    </dgm:pt>
    <dgm:pt modelId="{AD2B206B-F722-4C92-AB44-83281622ECC7}" type="parTrans" cxnId="{6679D575-C3D0-40A4-8B91-5FC68BA16906}">
      <dgm:prSet/>
      <dgm:spPr/>
      <dgm:t>
        <a:bodyPr/>
        <a:lstStyle/>
        <a:p>
          <a:endParaRPr lang="en-US"/>
        </a:p>
      </dgm:t>
    </dgm:pt>
    <dgm:pt modelId="{FF447233-8139-4807-A0EC-E1BA3AD0CA5C}" type="sibTrans" cxnId="{6679D575-C3D0-40A4-8B91-5FC68BA16906}">
      <dgm:prSet/>
      <dgm:spPr/>
      <dgm:t>
        <a:bodyPr/>
        <a:lstStyle/>
        <a:p>
          <a:endParaRPr lang="en-US"/>
        </a:p>
      </dgm:t>
    </dgm:pt>
    <dgm:pt modelId="{6679E683-92E6-47DF-93AF-536801A54357}">
      <dgm:prSet/>
      <dgm:spPr/>
      <dgm:t>
        <a:bodyPr/>
        <a:lstStyle/>
        <a:p>
          <a:r>
            <a:rPr lang="en-US" dirty="0"/>
            <a:t>Lack of racial and ethnic diversity in COVID-19 clinical trials will limit our knowledge of the biology of the disease</a:t>
          </a:r>
        </a:p>
      </dgm:t>
    </dgm:pt>
    <dgm:pt modelId="{01141C98-92BB-4A7C-B1A8-87A0D45DAFB8}" type="parTrans" cxnId="{7FD6F9AC-91A2-463B-97A5-B702D822DACE}">
      <dgm:prSet/>
      <dgm:spPr/>
      <dgm:t>
        <a:bodyPr/>
        <a:lstStyle/>
        <a:p>
          <a:endParaRPr lang="en-US"/>
        </a:p>
      </dgm:t>
    </dgm:pt>
    <dgm:pt modelId="{6C492429-73A9-4BC1-BC91-55FDDD7BC4F8}" type="sibTrans" cxnId="{7FD6F9AC-91A2-463B-97A5-B702D822DACE}">
      <dgm:prSet/>
      <dgm:spPr/>
      <dgm:t>
        <a:bodyPr/>
        <a:lstStyle/>
        <a:p>
          <a:endParaRPr lang="en-US"/>
        </a:p>
      </dgm:t>
    </dgm:pt>
    <dgm:pt modelId="{7AA76CB2-2FA7-4CA8-9AFE-7CB7DF990B46}">
      <dgm:prSet/>
      <dgm:spPr/>
      <dgm:t>
        <a:bodyPr/>
        <a:lstStyle/>
        <a:p>
          <a:r>
            <a:rPr lang="en-US" dirty="0"/>
            <a:t>Limited knowledge of biomedical and social factors that drive racial &amp; ethnic COVID-19 disparities </a:t>
          </a:r>
        </a:p>
      </dgm:t>
    </dgm:pt>
    <dgm:pt modelId="{15383B8B-0AD3-42FD-9C34-BC99EC2B471A}" type="parTrans" cxnId="{1C57714A-9D3B-484D-87B8-55092D1B93C9}">
      <dgm:prSet/>
      <dgm:spPr/>
      <dgm:t>
        <a:bodyPr/>
        <a:lstStyle/>
        <a:p>
          <a:endParaRPr lang="en-US"/>
        </a:p>
      </dgm:t>
    </dgm:pt>
    <dgm:pt modelId="{1934D794-DF7C-41F9-831D-D1E709F06ED9}" type="sibTrans" cxnId="{1C57714A-9D3B-484D-87B8-55092D1B93C9}">
      <dgm:prSet/>
      <dgm:spPr/>
      <dgm:t>
        <a:bodyPr/>
        <a:lstStyle/>
        <a:p>
          <a:endParaRPr lang="en-US"/>
        </a:p>
      </dgm:t>
    </dgm:pt>
    <dgm:pt modelId="{4A81EA16-7982-4A75-999B-B5EF79F360C8}">
      <dgm:prSet/>
      <dgm:spPr/>
      <dgm:t>
        <a:bodyPr/>
        <a:lstStyle/>
        <a:p>
          <a:r>
            <a:rPr lang="en-US" dirty="0"/>
            <a:t>Inability to explore potential population-level differences in treatment effects and safety</a:t>
          </a:r>
        </a:p>
      </dgm:t>
    </dgm:pt>
    <dgm:pt modelId="{ADC3A37C-2020-4345-AADA-7E4D21C2F413}" type="parTrans" cxnId="{DAE612A0-EF0B-47EE-B99F-5A67B5A29515}">
      <dgm:prSet/>
      <dgm:spPr/>
      <dgm:t>
        <a:bodyPr/>
        <a:lstStyle/>
        <a:p>
          <a:endParaRPr lang="en-US"/>
        </a:p>
      </dgm:t>
    </dgm:pt>
    <dgm:pt modelId="{CE0B1E2F-F640-41B7-A950-26E9DF670F81}" type="sibTrans" cxnId="{DAE612A0-EF0B-47EE-B99F-5A67B5A29515}">
      <dgm:prSet/>
      <dgm:spPr/>
      <dgm:t>
        <a:bodyPr/>
        <a:lstStyle/>
        <a:p>
          <a:endParaRPr lang="en-US"/>
        </a:p>
      </dgm:t>
    </dgm:pt>
    <dgm:pt modelId="{851808B0-41D5-467F-96A0-E9FFA40CCC1F}">
      <dgm:prSet/>
      <dgm:spPr/>
      <dgm:t>
        <a:bodyPr/>
        <a:lstStyle/>
        <a:p>
          <a:r>
            <a:rPr lang="en-US"/>
            <a:t>Potential reputational implications</a:t>
          </a:r>
        </a:p>
      </dgm:t>
    </dgm:pt>
    <dgm:pt modelId="{BC3F005C-058D-4C5A-A660-E9D9981C8E7F}" type="parTrans" cxnId="{D13063C4-8543-47CD-9852-5A6BE882BD3D}">
      <dgm:prSet/>
      <dgm:spPr/>
      <dgm:t>
        <a:bodyPr/>
        <a:lstStyle/>
        <a:p>
          <a:endParaRPr lang="en-US"/>
        </a:p>
      </dgm:t>
    </dgm:pt>
    <dgm:pt modelId="{4D574B80-BFB2-4D75-AFDD-443E5B36AD41}" type="sibTrans" cxnId="{D13063C4-8543-47CD-9852-5A6BE882BD3D}">
      <dgm:prSet/>
      <dgm:spPr/>
      <dgm:t>
        <a:bodyPr/>
        <a:lstStyle/>
        <a:p>
          <a:endParaRPr lang="en-US"/>
        </a:p>
      </dgm:t>
    </dgm:pt>
    <dgm:pt modelId="{9700E7A0-F82B-4AF6-B383-BC235C65769D}">
      <dgm:prSet/>
      <dgm:spPr/>
      <dgm:t>
        <a:bodyPr/>
        <a:lstStyle/>
        <a:p>
          <a:r>
            <a:rPr lang="en-US" dirty="0"/>
            <a:t>Diminished public trust if readout from trials reveals a lack of diverse patient populations COVID-19 clinical trials</a:t>
          </a:r>
        </a:p>
      </dgm:t>
    </dgm:pt>
    <dgm:pt modelId="{8BBC1F00-6250-4CB3-8D9A-ABB8D61ABDBF}" type="parTrans" cxnId="{ED5A6F02-41B2-4CCE-BCA2-F426233AE21A}">
      <dgm:prSet/>
      <dgm:spPr/>
      <dgm:t>
        <a:bodyPr/>
        <a:lstStyle/>
        <a:p>
          <a:endParaRPr lang="en-US"/>
        </a:p>
      </dgm:t>
    </dgm:pt>
    <dgm:pt modelId="{C3C5390D-A9FC-420E-A3EE-689E13ABBE12}" type="sibTrans" cxnId="{ED5A6F02-41B2-4CCE-BCA2-F426233AE21A}">
      <dgm:prSet/>
      <dgm:spPr/>
      <dgm:t>
        <a:bodyPr/>
        <a:lstStyle/>
        <a:p>
          <a:endParaRPr lang="en-US"/>
        </a:p>
      </dgm:t>
    </dgm:pt>
    <dgm:pt modelId="{64B7D014-9ABA-3446-AAE9-7D6B5B3F54D3}" type="pres">
      <dgm:prSet presAssocID="{5EBE0595-BE81-411A-9F50-4D78F45F8D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917F4A-F881-8A4D-82B7-E8142AF11956}" type="pres">
      <dgm:prSet presAssocID="{D9E17FE4-1BF3-4CFB-9696-598491298DB3}" presName="parentLin" presStyleCnt="0"/>
      <dgm:spPr/>
    </dgm:pt>
    <dgm:pt modelId="{22CF18C8-E25C-6F40-A6EB-7DD95AD6F747}" type="pres">
      <dgm:prSet presAssocID="{D9E17FE4-1BF3-4CFB-9696-598491298DB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9AE910-8EB0-F943-BB40-C1E743CFAF38}" type="pres">
      <dgm:prSet presAssocID="{D9E17FE4-1BF3-4CFB-9696-598491298D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3739D-2F9E-654C-A803-D59C61BC7506}" type="pres">
      <dgm:prSet presAssocID="{D9E17FE4-1BF3-4CFB-9696-598491298DB3}" presName="negativeSpace" presStyleCnt="0"/>
      <dgm:spPr/>
    </dgm:pt>
    <dgm:pt modelId="{20E93EF2-4D67-994E-86D7-95F267643C68}" type="pres">
      <dgm:prSet presAssocID="{D9E17FE4-1BF3-4CFB-9696-598491298DB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3D408-5554-3B49-B52C-0958256908A8}" type="pres">
      <dgm:prSet presAssocID="{FF447233-8139-4807-A0EC-E1BA3AD0CA5C}" presName="spaceBetweenRectangles" presStyleCnt="0"/>
      <dgm:spPr/>
    </dgm:pt>
    <dgm:pt modelId="{DDECE22D-15F3-7947-9383-0102FD2A167F}" type="pres">
      <dgm:prSet presAssocID="{851808B0-41D5-467F-96A0-E9FFA40CCC1F}" presName="parentLin" presStyleCnt="0"/>
      <dgm:spPr/>
    </dgm:pt>
    <dgm:pt modelId="{DCB911D6-EBE6-F647-A1E1-3D2C911A978B}" type="pres">
      <dgm:prSet presAssocID="{851808B0-41D5-467F-96A0-E9FFA40CCC1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1677E60-3443-904D-BEA0-E2EB1C51196C}" type="pres">
      <dgm:prSet presAssocID="{851808B0-41D5-467F-96A0-E9FFA40CCC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42D3A-7C91-C043-AD33-4383B59E5F7D}" type="pres">
      <dgm:prSet presAssocID="{851808B0-41D5-467F-96A0-E9FFA40CCC1F}" presName="negativeSpace" presStyleCnt="0"/>
      <dgm:spPr/>
    </dgm:pt>
    <dgm:pt modelId="{5F267C30-E6F9-2643-9C70-6096702EDAEA}" type="pres">
      <dgm:prSet presAssocID="{851808B0-41D5-467F-96A0-E9FFA40CCC1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CD810-1682-A34E-BB28-826B8046E048}" type="presOf" srcId="{D9E17FE4-1BF3-4CFB-9696-598491298DB3}" destId="{22CF18C8-E25C-6F40-A6EB-7DD95AD6F747}" srcOrd="0" destOrd="0" presId="urn:microsoft.com/office/officeart/2005/8/layout/list1"/>
    <dgm:cxn modelId="{23D618CE-2ECB-F846-8258-707DFF77EE32}" type="presOf" srcId="{5EBE0595-BE81-411A-9F50-4D78F45F8D22}" destId="{64B7D014-9ABA-3446-AAE9-7D6B5B3F54D3}" srcOrd="0" destOrd="0" presId="urn:microsoft.com/office/officeart/2005/8/layout/list1"/>
    <dgm:cxn modelId="{6679D575-C3D0-40A4-8B91-5FC68BA16906}" srcId="{5EBE0595-BE81-411A-9F50-4D78F45F8D22}" destId="{D9E17FE4-1BF3-4CFB-9696-598491298DB3}" srcOrd="0" destOrd="0" parTransId="{AD2B206B-F722-4C92-AB44-83281622ECC7}" sibTransId="{FF447233-8139-4807-A0EC-E1BA3AD0CA5C}"/>
    <dgm:cxn modelId="{ED5A6F02-41B2-4CCE-BCA2-F426233AE21A}" srcId="{851808B0-41D5-467F-96A0-E9FFA40CCC1F}" destId="{9700E7A0-F82B-4AF6-B383-BC235C65769D}" srcOrd="0" destOrd="0" parTransId="{8BBC1F00-6250-4CB3-8D9A-ABB8D61ABDBF}" sibTransId="{C3C5390D-A9FC-420E-A3EE-689E13ABBE12}"/>
    <dgm:cxn modelId="{72176657-EF94-9143-A135-A68EDAF8B433}" type="presOf" srcId="{4A81EA16-7982-4A75-999B-B5EF79F360C8}" destId="{20E93EF2-4D67-994E-86D7-95F267643C68}" srcOrd="0" destOrd="2" presId="urn:microsoft.com/office/officeart/2005/8/layout/list1"/>
    <dgm:cxn modelId="{1C57714A-9D3B-484D-87B8-55092D1B93C9}" srcId="{D9E17FE4-1BF3-4CFB-9696-598491298DB3}" destId="{7AA76CB2-2FA7-4CA8-9AFE-7CB7DF990B46}" srcOrd="1" destOrd="0" parTransId="{15383B8B-0AD3-42FD-9C34-BC99EC2B471A}" sibTransId="{1934D794-DF7C-41F9-831D-D1E709F06ED9}"/>
    <dgm:cxn modelId="{AA3F60F5-729B-5444-AB00-02E34CCD4482}" type="presOf" srcId="{D9E17FE4-1BF3-4CFB-9696-598491298DB3}" destId="{B49AE910-8EB0-F943-BB40-C1E743CFAF38}" srcOrd="1" destOrd="0" presId="urn:microsoft.com/office/officeart/2005/8/layout/list1"/>
    <dgm:cxn modelId="{5CCF1815-77A8-764C-9C23-42D316CD2EAD}" type="presOf" srcId="{851808B0-41D5-467F-96A0-E9FFA40CCC1F}" destId="{DCB911D6-EBE6-F647-A1E1-3D2C911A978B}" srcOrd="0" destOrd="0" presId="urn:microsoft.com/office/officeart/2005/8/layout/list1"/>
    <dgm:cxn modelId="{D13063C4-8543-47CD-9852-5A6BE882BD3D}" srcId="{5EBE0595-BE81-411A-9F50-4D78F45F8D22}" destId="{851808B0-41D5-467F-96A0-E9FFA40CCC1F}" srcOrd="1" destOrd="0" parTransId="{BC3F005C-058D-4C5A-A660-E9D9981C8E7F}" sibTransId="{4D574B80-BFB2-4D75-AFDD-443E5B36AD41}"/>
    <dgm:cxn modelId="{7FD6F9AC-91A2-463B-97A5-B702D822DACE}" srcId="{D9E17FE4-1BF3-4CFB-9696-598491298DB3}" destId="{6679E683-92E6-47DF-93AF-536801A54357}" srcOrd="0" destOrd="0" parTransId="{01141C98-92BB-4A7C-B1A8-87A0D45DAFB8}" sibTransId="{6C492429-73A9-4BC1-BC91-55FDDD7BC4F8}"/>
    <dgm:cxn modelId="{DAE612A0-EF0B-47EE-B99F-5A67B5A29515}" srcId="{D9E17FE4-1BF3-4CFB-9696-598491298DB3}" destId="{4A81EA16-7982-4A75-999B-B5EF79F360C8}" srcOrd="2" destOrd="0" parTransId="{ADC3A37C-2020-4345-AADA-7E4D21C2F413}" sibTransId="{CE0B1E2F-F640-41B7-A950-26E9DF670F81}"/>
    <dgm:cxn modelId="{54A7B9C0-2D94-D44B-9083-D77C05FC8074}" type="presOf" srcId="{7AA76CB2-2FA7-4CA8-9AFE-7CB7DF990B46}" destId="{20E93EF2-4D67-994E-86D7-95F267643C68}" srcOrd="0" destOrd="1" presId="urn:microsoft.com/office/officeart/2005/8/layout/list1"/>
    <dgm:cxn modelId="{78C09003-77D9-3F43-AABA-485B69228108}" type="presOf" srcId="{6679E683-92E6-47DF-93AF-536801A54357}" destId="{20E93EF2-4D67-994E-86D7-95F267643C68}" srcOrd="0" destOrd="0" presId="urn:microsoft.com/office/officeart/2005/8/layout/list1"/>
    <dgm:cxn modelId="{1853E48C-022E-F645-9821-C321D2F951A2}" type="presOf" srcId="{9700E7A0-F82B-4AF6-B383-BC235C65769D}" destId="{5F267C30-E6F9-2643-9C70-6096702EDAEA}" srcOrd="0" destOrd="0" presId="urn:microsoft.com/office/officeart/2005/8/layout/list1"/>
    <dgm:cxn modelId="{80DCCA9E-8459-DB41-8CA5-AE886F873F45}" type="presOf" srcId="{851808B0-41D5-467F-96A0-E9FFA40CCC1F}" destId="{A1677E60-3443-904D-BEA0-E2EB1C51196C}" srcOrd="1" destOrd="0" presId="urn:microsoft.com/office/officeart/2005/8/layout/list1"/>
    <dgm:cxn modelId="{42BAC422-20A3-FD4C-A66D-83558A34C9F0}" type="presParOf" srcId="{64B7D014-9ABA-3446-AAE9-7D6B5B3F54D3}" destId="{35917F4A-F881-8A4D-82B7-E8142AF11956}" srcOrd="0" destOrd="0" presId="urn:microsoft.com/office/officeart/2005/8/layout/list1"/>
    <dgm:cxn modelId="{A3FCA6C0-CBC9-0543-9FD3-76FC96C76B3B}" type="presParOf" srcId="{35917F4A-F881-8A4D-82B7-E8142AF11956}" destId="{22CF18C8-E25C-6F40-A6EB-7DD95AD6F747}" srcOrd="0" destOrd="0" presId="urn:microsoft.com/office/officeart/2005/8/layout/list1"/>
    <dgm:cxn modelId="{585E2838-536C-EE4E-8CE6-46E5977AEA4E}" type="presParOf" srcId="{35917F4A-F881-8A4D-82B7-E8142AF11956}" destId="{B49AE910-8EB0-F943-BB40-C1E743CFAF38}" srcOrd="1" destOrd="0" presId="urn:microsoft.com/office/officeart/2005/8/layout/list1"/>
    <dgm:cxn modelId="{47AB20ED-6094-2E42-A7EC-864D1870EA1D}" type="presParOf" srcId="{64B7D014-9ABA-3446-AAE9-7D6B5B3F54D3}" destId="{8833739D-2F9E-654C-A803-D59C61BC7506}" srcOrd="1" destOrd="0" presId="urn:microsoft.com/office/officeart/2005/8/layout/list1"/>
    <dgm:cxn modelId="{8DA795D4-43E9-A145-BEE4-AACD102B56D1}" type="presParOf" srcId="{64B7D014-9ABA-3446-AAE9-7D6B5B3F54D3}" destId="{20E93EF2-4D67-994E-86D7-95F267643C68}" srcOrd="2" destOrd="0" presId="urn:microsoft.com/office/officeart/2005/8/layout/list1"/>
    <dgm:cxn modelId="{832BF4C3-AB91-3248-8254-05727FE849A9}" type="presParOf" srcId="{64B7D014-9ABA-3446-AAE9-7D6B5B3F54D3}" destId="{6043D408-5554-3B49-B52C-0958256908A8}" srcOrd="3" destOrd="0" presId="urn:microsoft.com/office/officeart/2005/8/layout/list1"/>
    <dgm:cxn modelId="{156636E2-9EE5-0847-B4EC-726682E79A9B}" type="presParOf" srcId="{64B7D014-9ABA-3446-AAE9-7D6B5B3F54D3}" destId="{DDECE22D-15F3-7947-9383-0102FD2A167F}" srcOrd="4" destOrd="0" presId="urn:microsoft.com/office/officeart/2005/8/layout/list1"/>
    <dgm:cxn modelId="{DEB488D7-FA0B-BD40-8A17-F33B73BC0104}" type="presParOf" srcId="{DDECE22D-15F3-7947-9383-0102FD2A167F}" destId="{DCB911D6-EBE6-F647-A1E1-3D2C911A978B}" srcOrd="0" destOrd="0" presId="urn:microsoft.com/office/officeart/2005/8/layout/list1"/>
    <dgm:cxn modelId="{9DFA1393-2C92-7844-A2BD-E24C09066094}" type="presParOf" srcId="{DDECE22D-15F3-7947-9383-0102FD2A167F}" destId="{A1677E60-3443-904D-BEA0-E2EB1C51196C}" srcOrd="1" destOrd="0" presId="urn:microsoft.com/office/officeart/2005/8/layout/list1"/>
    <dgm:cxn modelId="{C22A419A-6F00-D543-B436-BBBCF702DC04}" type="presParOf" srcId="{64B7D014-9ABA-3446-AAE9-7D6B5B3F54D3}" destId="{7C842D3A-7C91-C043-AD33-4383B59E5F7D}" srcOrd="5" destOrd="0" presId="urn:microsoft.com/office/officeart/2005/8/layout/list1"/>
    <dgm:cxn modelId="{E7C2208C-F5AC-B844-BA04-823E43FD404B}" type="presParOf" srcId="{64B7D014-9ABA-3446-AAE9-7D6B5B3F54D3}" destId="{5F267C30-E6F9-2643-9C70-6096702ED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7B136-FEDB-4EC7-9DD8-79FCBF9AFC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05E5280-BF6E-49D0-921E-84C0A61EE6A3}">
      <dgm:prSet phldrT="[Text]"/>
      <dgm:spPr/>
      <dgm:t>
        <a:bodyPr/>
        <a:lstStyle/>
        <a:p>
          <a:r>
            <a:rPr lang="en-US" dirty="0"/>
            <a:t>Design 	</a:t>
          </a:r>
        </a:p>
      </dgm:t>
    </dgm:pt>
    <dgm:pt modelId="{DC897555-320C-4B05-ABCC-CB8DB54208FB}" type="parTrans" cxnId="{90D61919-BD75-4AD1-BA24-296265715F4C}">
      <dgm:prSet/>
      <dgm:spPr/>
      <dgm:t>
        <a:bodyPr/>
        <a:lstStyle/>
        <a:p>
          <a:endParaRPr lang="en-US"/>
        </a:p>
      </dgm:t>
    </dgm:pt>
    <dgm:pt modelId="{3D32E3F4-C9F6-4C5F-9AAB-60B6E0D83738}" type="sibTrans" cxnId="{90D61919-BD75-4AD1-BA24-296265715F4C}">
      <dgm:prSet/>
      <dgm:spPr/>
      <dgm:t>
        <a:bodyPr/>
        <a:lstStyle/>
        <a:p>
          <a:endParaRPr lang="en-US"/>
        </a:p>
      </dgm:t>
    </dgm:pt>
    <dgm:pt modelId="{B4A15646-5C1D-4A20-A8C6-B26038314EC7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Operations</a:t>
          </a:r>
        </a:p>
      </dgm:t>
    </dgm:pt>
    <dgm:pt modelId="{C332C848-07B0-4C29-8BE0-7DA572EE3081}" type="parTrans" cxnId="{C6A5E548-E5D6-4BCE-9B5D-7E9E25A555F0}">
      <dgm:prSet/>
      <dgm:spPr/>
      <dgm:t>
        <a:bodyPr/>
        <a:lstStyle/>
        <a:p>
          <a:endParaRPr lang="en-US"/>
        </a:p>
      </dgm:t>
    </dgm:pt>
    <dgm:pt modelId="{BC96E0D2-C229-45AB-AE1E-59A770C862A6}" type="sibTrans" cxnId="{C6A5E548-E5D6-4BCE-9B5D-7E9E25A555F0}">
      <dgm:prSet/>
      <dgm:spPr/>
      <dgm:t>
        <a:bodyPr/>
        <a:lstStyle/>
        <a:p>
          <a:endParaRPr lang="en-US"/>
        </a:p>
      </dgm:t>
    </dgm:pt>
    <dgm:pt modelId="{53F08A4B-9CDC-4946-AC97-E8795E3BF3A0}">
      <dgm:prSet/>
      <dgm:spPr/>
      <dgm:t>
        <a:bodyPr anchor="ctr"/>
        <a:lstStyle/>
        <a:p>
          <a:pPr algn="l">
            <a:buFont typeface="Arial" panose="020B0604020202020204" pitchFamily="34" charset="0"/>
            <a:buNone/>
          </a:pPr>
          <a:r>
            <a:rPr lang="en-US" dirty="0"/>
            <a:t>Engage minority patients in the design of COVID-19 clinical trials</a:t>
          </a:r>
        </a:p>
      </dgm:t>
    </dgm:pt>
    <dgm:pt modelId="{05114461-5C40-47B4-8CA2-974E21E34CF4}" type="parTrans" cxnId="{5C4515F7-FD34-4AE2-BAAA-D645BE99D140}">
      <dgm:prSet/>
      <dgm:spPr/>
      <dgm:t>
        <a:bodyPr/>
        <a:lstStyle/>
        <a:p>
          <a:endParaRPr lang="en-US"/>
        </a:p>
      </dgm:t>
    </dgm:pt>
    <dgm:pt modelId="{9AF75071-34E4-4BEA-9358-16F48DED1DB6}" type="sibTrans" cxnId="{5C4515F7-FD34-4AE2-BAAA-D645BE99D140}">
      <dgm:prSet/>
      <dgm:spPr/>
      <dgm:t>
        <a:bodyPr/>
        <a:lstStyle/>
        <a:p>
          <a:endParaRPr lang="en-US"/>
        </a:p>
      </dgm:t>
    </dgm:pt>
    <dgm:pt modelId="{8B0895BE-93EC-4B0B-9EDA-A08B71A57781}">
      <dgm:prSet/>
      <dgm:spPr/>
      <dgm:t>
        <a:bodyPr/>
        <a:lstStyle/>
        <a:p>
          <a:r>
            <a:rPr lang="en-US" dirty="0"/>
            <a:t>Embed clinical trials in sites that are accessible to minority communities</a:t>
          </a:r>
        </a:p>
      </dgm:t>
    </dgm:pt>
    <dgm:pt modelId="{1817BAC6-75EB-4470-B794-8E338F89AD4A}" type="parTrans" cxnId="{98BA2C21-559E-4667-A7E2-65E79F37D5F9}">
      <dgm:prSet/>
      <dgm:spPr/>
      <dgm:t>
        <a:bodyPr/>
        <a:lstStyle/>
        <a:p>
          <a:endParaRPr lang="en-US"/>
        </a:p>
      </dgm:t>
    </dgm:pt>
    <dgm:pt modelId="{71D2CFB9-C271-4D70-B283-AF166BD7D271}" type="sibTrans" cxnId="{98BA2C21-559E-4667-A7E2-65E79F37D5F9}">
      <dgm:prSet/>
      <dgm:spPr/>
      <dgm:t>
        <a:bodyPr/>
        <a:lstStyle/>
        <a:p>
          <a:endParaRPr lang="en-US"/>
        </a:p>
      </dgm:t>
    </dgm:pt>
    <dgm:pt modelId="{E10E7457-CBF9-4821-8EFB-5FE3FF22DF61}">
      <dgm:prSet/>
      <dgm:spPr/>
      <dgm:t>
        <a:bodyPr/>
        <a:lstStyle/>
        <a:p>
          <a:r>
            <a:rPr lang="en-US" dirty="0"/>
            <a:t>Anticipate and respond to logistical barriers (e.g., childcare, transportation)</a:t>
          </a:r>
        </a:p>
      </dgm:t>
    </dgm:pt>
    <dgm:pt modelId="{ABE1C04C-E5E7-4DCF-BB5C-5D015509FCCB}" type="parTrans" cxnId="{6F542A09-9E3A-4430-8DB2-F1B07E7A6D40}">
      <dgm:prSet/>
      <dgm:spPr/>
      <dgm:t>
        <a:bodyPr/>
        <a:lstStyle/>
        <a:p>
          <a:endParaRPr lang="en-US"/>
        </a:p>
      </dgm:t>
    </dgm:pt>
    <dgm:pt modelId="{F59A5DFB-9998-455D-8BD1-AB6F6F16243E}" type="sibTrans" cxnId="{6F542A09-9E3A-4430-8DB2-F1B07E7A6D40}">
      <dgm:prSet/>
      <dgm:spPr/>
      <dgm:t>
        <a:bodyPr/>
        <a:lstStyle/>
        <a:p>
          <a:endParaRPr lang="en-US"/>
        </a:p>
      </dgm:t>
    </dgm:pt>
    <dgm:pt modelId="{0120AFE1-2230-4E09-857C-66D8BC030B0C}">
      <dgm:prSet/>
      <dgm:spPr/>
      <dgm:t>
        <a:bodyPr/>
        <a:lstStyle/>
        <a:p>
          <a:r>
            <a:rPr lang="en-US" dirty="0"/>
            <a:t>Partner with trusted community stakeholders to </a:t>
          </a:r>
          <a:r>
            <a:rPr lang="en-US" dirty="0" smtClean="0"/>
            <a:t>develop targeted engagement, recruitment, and retention strategies</a:t>
          </a:r>
          <a:endParaRPr lang="en-US" dirty="0"/>
        </a:p>
      </dgm:t>
    </dgm:pt>
    <dgm:pt modelId="{9E455F90-6E37-4FCD-9D59-ECE892901623}" type="parTrans" cxnId="{FB60D391-7486-48BD-8AF8-A1CED5547957}">
      <dgm:prSet/>
      <dgm:spPr/>
      <dgm:t>
        <a:bodyPr/>
        <a:lstStyle/>
        <a:p>
          <a:endParaRPr lang="en-US"/>
        </a:p>
      </dgm:t>
    </dgm:pt>
    <dgm:pt modelId="{96F45692-3139-408A-96FF-E06270126073}" type="sibTrans" cxnId="{FB60D391-7486-48BD-8AF8-A1CED5547957}">
      <dgm:prSet/>
      <dgm:spPr/>
      <dgm:t>
        <a:bodyPr/>
        <a:lstStyle/>
        <a:p>
          <a:endParaRPr lang="en-US"/>
        </a:p>
      </dgm:t>
    </dgm:pt>
    <dgm:pt modelId="{AC5D3689-1A89-4946-8C92-AF6D7A5376E1}">
      <dgm:prSet/>
      <dgm:spPr/>
      <dgm:t>
        <a:bodyPr anchor="ctr"/>
        <a:lstStyle/>
        <a:p>
          <a:pPr algn="l">
            <a:buFont typeface="Arial" panose="020B0604020202020204" pitchFamily="34" charset="0"/>
            <a:buNone/>
          </a:pPr>
          <a:r>
            <a:rPr lang="en-US" dirty="0"/>
            <a:t>Inclusion/exclusion criteria</a:t>
          </a:r>
        </a:p>
      </dgm:t>
    </dgm:pt>
    <dgm:pt modelId="{FFEC8B68-90D6-F54F-9BEC-EFADCFE8B086}" type="parTrans" cxnId="{9ABFC6CE-14B3-C647-8E74-D9C49504F573}">
      <dgm:prSet/>
      <dgm:spPr/>
      <dgm:t>
        <a:bodyPr/>
        <a:lstStyle/>
        <a:p>
          <a:endParaRPr lang="en-US"/>
        </a:p>
      </dgm:t>
    </dgm:pt>
    <dgm:pt modelId="{626709CC-6CE2-364D-A6B3-F140A8D6FBDA}" type="sibTrans" cxnId="{9ABFC6CE-14B3-C647-8E74-D9C49504F573}">
      <dgm:prSet/>
      <dgm:spPr/>
      <dgm:t>
        <a:bodyPr/>
        <a:lstStyle/>
        <a:p>
          <a:endParaRPr lang="en-US"/>
        </a:p>
      </dgm:t>
    </dgm:pt>
    <dgm:pt modelId="{C3375754-07E3-2E40-AF27-810C63D0366C}" type="pres">
      <dgm:prSet presAssocID="{0927B136-FEDB-4EC7-9DD8-79FCBF9AFC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A3224-3E49-B94A-BE95-D30F93C60CF0}" type="pres">
      <dgm:prSet presAssocID="{B4A15646-5C1D-4A20-A8C6-B26038314EC7}" presName="boxAndChildren" presStyleCnt="0"/>
      <dgm:spPr/>
    </dgm:pt>
    <dgm:pt modelId="{BCF404B1-61A3-5942-A918-34D81E65FED5}" type="pres">
      <dgm:prSet presAssocID="{B4A15646-5C1D-4A20-A8C6-B26038314EC7}" presName="parentTextBox" presStyleLbl="alignNode1" presStyleIdx="0" presStyleCnt="2" custLinFactNeighborY="-27492"/>
      <dgm:spPr/>
      <dgm:t>
        <a:bodyPr/>
        <a:lstStyle/>
        <a:p>
          <a:endParaRPr lang="en-US"/>
        </a:p>
      </dgm:t>
    </dgm:pt>
    <dgm:pt modelId="{E832748A-5165-AE4B-9CA7-84635A362808}" type="pres">
      <dgm:prSet presAssocID="{B4A15646-5C1D-4A20-A8C6-B26038314EC7}" presName="descendantBox" presStyleLbl="bgAccFollowNode1" presStyleIdx="0" presStyleCnt="2" custLinFactNeighborY="-27492"/>
      <dgm:spPr/>
      <dgm:t>
        <a:bodyPr/>
        <a:lstStyle/>
        <a:p>
          <a:endParaRPr lang="en-US"/>
        </a:p>
      </dgm:t>
    </dgm:pt>
    <dgm:pt modelId="{C6AC6ACA-EE88-6D45-A952-0A19EDF5EE57}" type="pres">
      <dgm:prSet presAssocID="{3D32E3F4-C9F6-4C5F-9AAB-60B6E0D83738}" presName="sp" presStyleCnt="0"/>
      <dgm:spPr/>
    </dgm:pt>
    <dgm:pt modelId="{FBE49BED-1EB7-BC46-86D9-F63F29C9D07E}" type="pres">
      <dgm:prSet presAssocID="{905E5280-BF6E-49D0-921E-84C0A61EE6A3}" presName="arrowAndChildren" presStyleCnt="0"/>
      <dgm:spPr/>
    </dgm:pt>
    <dgm:pt modelId="{208D9553-6D49-DC4D-8275-C3F27841296B}" type="pres">
      <dgm:prSet presAssocID="{905E5280-BF6E-49D0-921E-84C0A61EE6A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C50EBD2-F106-984C-859C-6B84F00D28A5}" type="pres">
      <dgm:prSet presAssocID="{905E5280-BF6E-49D0-921E-84C0A61EE6A3}" presName="arrow" presStyleLbl="alignNode1" presStyleIdx="1" presStyleCnt="2"/>
      <dgm:spPr/>
      <dgm:t>
        <a:bodyPr/>
        <a:lstStyle/>
        <a:p>
          <a:endParaRPr lang="en-US"/>
        </a:p>
      </dgm:t>
    </dgm:pt>
    <dgm:pt modelId="{08554424-2B5A-B446-A31A-14D2B92CB00B}" type="pres">
      <dgm:prSet presAssocID="{905E5280-BF6E-49D0-921E-84C0A61EE6A3}" presName="descendantArrow" presStyleLbl="bgAccFollowNode1" presStyleIdx="1" presStyleCnt="2"/>
      <dgm:spPr/>
      <dgm:t>
        <a:bodyPr/>
        <a:lstStyle/>
        <a:p>
          <a:endParaRPr lang="en-US"/>
        </a:p>
      </dgm:t>
    </dgm:pt>
  </dgm:ptLst>
  <dgm:cxnLst>
    <dgm:cxn modelId="{C454AAEF-3108-8D42-9854-4FD133725B71}" type="presOf" srcId="{8B0895BE-93EC-4B0B-9EDA-A08B71A57781}" destId="{E832748A-5165-AE4B-9CA7-84635A362808}" srcOrd="0" destOrd="0" presId="urn:microsoft.com/office/officeart/2016/7/layout/VerticalDownArrowProcess"/>
    <dgm:cxn modelId="{7542C727-6E80-2048-904B-3E59420168FA}" type="presOf" srcId="{905E5280-BF6E-49D0-921E-84C0A61EE6A3}" destId="{CC50EBD2-F106-984C-859C-6B84F00D28A5}" srcOrd="1" destOrd="0" presId="urn:microsoft.com/office/officeart/2016/7/layout/VerticalDownArrowProcess"/>
    <dgm:cxn modelId="{C056C2A4-B4D2-284B-8B51-55DEFA9CE94B}" type="presOf" srcId="{905E5280-BF6E-49D0-921E-84C0A61EE6A3}" destId="{208D9553-6D49-DC4D-8275-C3F27841296B}" srcOrd="0" destOrd="0" presId="urn:microsoft.com/office/officeart/2016/7/layout/VerticalDownArrowProcess"/>
    <dgm:cxn modelId="{5C4515F7-FD34-4AE2-BAAA-D645BE99D140}" srcId="{905E5280-BF6E-49D0-921E-84C0A61EE6A3}" destId="{53F08A4B-9CDC-4946-AC97-E8795E3BF3A0}" srcOrd="0" destOrd="0" parTransId="{05114461-5C40-47B4-8CA2-974E21E34CF4}" sibTransId="{9AF75071-34E4-4BEA-9358-16F48DED1DB6}"/>
    <dgm:cxn modelId="{6F542A09-9E3A-4430-8DB2-F1B07E7A6D40}" srcId="{B4A15646-5C1D-4A20-A8C6-B26038314EC7}" destId="{E10E7457-CBF9-4821-8EFB-5FE3FF22DF61}" srcOrd="1" destOrd="0" parTransId="{ABE1C04C-E5E7-4DCF-BB5C-5D015509FCCB}" sibTransId="{F59A5DFB-9998-455D-8BD1-AB6F6F16243E}"/>
    <dgm:cxn modelId="{37E60F55-D52C-6C4E-B246-411ABA75CB4B}" type="presOf" srcId="{B4A15646-5C1D-4A20-A8C6-B26038314EC7}" destId="{BCF404B1-61A3-5942-A918-34D81E65FED5}" srcOrd="0" destOrd="0" presId="urn:microsoft.com/office/officeart/2016/7/layout/VerticalDownArrowProcess"/>
    <dgm:cxn modelId="{2550BFA4-3EF2-3B40-A130-5D2CE15B7108}" type="presOf" srcId="{0927B136-FEDB-4EC7-9DD8-79FCBF9AFC7C}" destId="{C3375754-07E3-2E40-AF27-810C63D0366C}" srcOrd="0" destOrd="0" presId="urn:microsoft.com/office/officeart/2016/7/layout/VerticalDownArrowProcess"/>
    <dgm:cxn modelId="{34EE4C19-2077-0346-9CE0-7D941F4760FC}" type="presOf" srcId="{0120AFE1-2230-4E09-857C-66D8BC030B0C}" destId="{E832748A-5165-AE4B-9CA7-84635A362808}" srcOrd="0" destOrd="2" presId="urn:microsoft.com/office/officeart/2016/7/layout/VerticalDownArrowProcess"/>
    <dgm:cxn modelId="{90D61919-BD75-4AD1-BA24-296265715F4C}" srcId="{0927B136-FEDB-4EC7-9DD8-79FCBF9AFC7C}" destId="{905E5280-BF6E-49D0-921E-84C0A61EE6A3}" srcOrd="0" destOrd="0" parTransId="{DC897555-320C-4B05-ABCC-CB8DB54208FB}" sibTransId="{3D32E3F4-C9F6-4C5F-9AAB-60B6E0D83738}"/>
    <dgm:cxn modelId="{C6A5E548-E5D6-4BCE-9B5D-7E9E25A555F0}" srcId="{0927B136-FEDB-4EC7-9DD8-79FCBF9AFC7C}" destId="{B4A15646-5C1D-4A20-A8C6-B26038314EC7}" srcOrd="1" destOrd="0" parTransId="{C332C848-07B0-4C29-8BE0-7DA572EE3081}" sibTransId="{BC96E0D2-C229-45AB-AE1E-59A770C862A6}"/>
    <dgm:cxn modelId="{BE7910BE-BEA7-804B-A292-D2432C216186}" type="presOf" srcId="{E10E7457-CBF9-4821-8EFB-5FE3FF22DF61}" destId="{E832748A-5165-AE4B-9CA7-84635A362808}" srcOrd="0" destOrd="1" presId="urn:microsoft.com/office/officeart/2016/7/layout/VerticalDownArrowProcess"/>
    <dgm:cxn modelId="{9ABFC6CE-14B3-C647-8E74-D9C49504F573}" srcId="{905E5280-BF6E-49D0-921E-84C0A61EE6A3}" destId="{AC5D3689-1A89-4946-8C92-AF6D7A5376E1}" srcOrd="1" destOrd="0" parTransId="{FFEC8B68-90D6-F54F-9BEC-EFADCFE8B086}" sibTransId="{626709CC-6CE2-364D-A6B3-F140A8D6FBDA}"/>
    <dgm:cxn modelId="{98BA2C21-559E-4667-A7E2-65E79F37D5F9}" srcId="{B4A15646-5C1D-4A20-A8C6-B26038314EC7}" destId="{8B0895BE-93EC-4B0B-9EDA-A08B71A57781}" srcOrd="0" destOrd="0" parTransId="{1817BAC6-75EB-4470-B794-8E338F89AD4A}" sibTransId="{71D2CFB9-C271-4D70-B283-AF166BD7D271}"/>
    <dgm:cxn modelId="{FB60D391-7486-48BD-8AF8-A1CED5547957}" srcId="{B4A15646-5C1D-4A20-A8C6-B26038314EC7}" destId="{0120AFE1-2230-4E09-857C-66D8BC030B0C}" srcOrd="2" destOrd="0" parTransId="{9E455F90-6E37-4FCD-9D59-ECE892901623}" sibTransId="{96F45692-3139-408A-96FF-E06270126073}"/>
    <dgm:cxn modelId="{BE1FF92A-74D5-6D4D-A420-67D070006FE7}" type="presOf" srcId="{AC5D3689-1A89-4946-8C92-AF6D7A5376E1}" destId="{08554424-2B5A-B446-A31A-14D2B92CB00B}" srcOrd="0" destOrd="1" presId="urn:microsoft.com/office/officeart/2016/7/layout/VerticalDownArrowProcess"/>
    <dgm:cxn modelId="{3C257F70-7591-1640-A145-C2358352F094}" type="presOf" srcId="{53F08A4B-9CDC-4946-AC97-E8795E3BF3A0}" destId="{08554424-2B5A-B446-A31A-14D2B92CB00B}" srcOrd="0" destOrd="0" presId="urn:microsoft.com/office/officeart/2016/7/layout/VerticalDownArrowProcess"/>
    <dgm:cxn modelId="{AEA9BBC1-5CBF-A74B-B4E7-2D24D27FFE64}" type="presParOf" srcId="{C3375754-07E3-2E40-AF27-810C63D0366C}" destId="{4A6A3224-3E49-B94A-BE95-D30F93C60CF0}" srcOrd="0" destOrd="0" presId="urn:microsoft.com/office/officeart/2016/7/layout/VerticalDownArrowProcess"/>
    <dgm:cxn modelId="{B442776D-7667-3446-95FF-FC1477A88077}" type="presParOf" srcId="{4A6A3224-3E49-B94A-BE95-D30F93C60CF0}" destId="{BCF404B1-61A3-5942-A918-34D81E65FED5}" srcOrd="0" destOrd="0" presId="urn:microsoft.com/office/officeart/2016/7/layout/VerticalDownArrowProcess"/>
    <dgm:cxn modelId="{FA840827-CB78-1A41-B82E-D7548CD6EE02}" type="presParOf" srcId="{4A6A3224-3E49-B94A-BE95-D30F93C60CF0}" destId="{E832748A-5165-AE4B-9CA7-84635A362808}" srcOrd="1" destOrd="0" presId="urn:microsoft.com/office/officeart/2016/7/layout/VerticalDownArrowProcess"/>
    <dgm:cxn modelId="{BB4C5138-D492-9146-831A-63D443F9FCD0}" type="presParOf" srcId="{C3375754-07E3-2E40-AF27-810C63D0366C}" destId="{C6AC6ACA-EE88-6D45-A952-0A19EDF5EE57}" srcOrd="1" destOrd="0" presId="urn:microsoft.com/office/officeart/2016/7/layout/VerticalDownArrowProcess"/>
    <dgm:cxn modelId="{5A3121EB-5CB0-564D-87A7-DF3BCF19E868}" type="presParOf" srcId="{C3375754-07E3-2E40-AF27-810C63D0366C}" destId="{FBE49BED-1EB7-BC46-86D9-F63F29C9D07E}" srcOrd="2" destOrd="0" presId="urn:microsoft.com/office/officeart/2016/7/layout/VerticalDownArrowProcess"/>
    <dgm:cxn modelId="{EB680394-6DD0-7549-AE3F-DBC145EF0664}" type="presParOf" srcId="{FBE49BED-1EB7-BC46-86D9-F63F29C9D07E}" destId="{208D9553-6D49-DC4D-8275-C3F27841296B}" srcOrd="0" destOrd="0" presId="urn:microsoft.com/office/officeart/2016/7/layout/VerticalDownArrowProcess"/>
    <dgm:cxn modelId="{BD5F9F8F-CB64-DB45-BC4F-57FC960DCC2F}" type="presParOf" srcId="{FBE49BED-1EB7-BC46-86D9-F63F29C9D07E}" destId="{CC50EBD2-F106-984C-859C-6B84F00D28A5}" srcOrd="1" destOrd="0" presId="urn:microsoft.com/office/officeart/2016/7/layout/VerticalDownArrowProcess"/>
    <dgm:cxn modelId="{CF14B480-6A24-664B-ABE3-D58E0D86B73D}" type="presParOf" srcId="{FBE49BED-1EB7-BC46-86D9-F63F29C9D07E}" destId="{08554424-2B5A-B446-A31A-14D2B92CB00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7898C-A9B4-432E-A685-993AB5B625B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39736-8347-414B-A636-387C5D9423F5}">
      <dgm:prSet phldrT="[Text]"/>
      <dgm:spPr>
        <a:effectLst>
          <a:glow rad="304800">
            <a:schemeClr val="tx1">
              <a:lumMod val="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/>
            <a:t>Trust</a:t>
          </a:r>
        </a:p>
      </dgm:t>
    </dgm:pt>
    <dgm:pt modelId="{8D30C4A4-6E64-4AC1-86F3-9CB700264856}" type="parTrans" cxnId="{FF1DFBD7-8793-4758-B46E-2E03A77CF3F3}">
      <dgm:prSet/>
      <dgm:spPr/>
      <dgm:t>
        <a:bodyPr/>
        <a:lstStyle/>
        <a:p>
          <a:endParaRPr lang="en-US"/>
        </a:p>
      </dgm:t>
    </dgm:pt>
    <dgm:pt modelId="{8C4FECA7-BD59-4F55-86FB-59538C936B69}" type="sibTrans" cxnId="{FF1DFBD7-8793-4758-B46E-2E03A77CF3F3}">
      <dgm:prSet/>
      <dgm:spPr/>
      <dgm:t>
        <a:bodyPr/>
        <a:lstStyle/>
        <a:p>
          <a:endParaRPr lang="en-US"/>
        </a:p>
      </dgm:t>
    </dgm:pt>
    <dgm:pt modelId="{B81DBA7C-1D0B-4684-955E-DCBFC449731C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983003A0-5FD6-48DC-AC6A-FF2B3BD911A1}" type="parTrans" cxnId="{C07CEAC7-0B7A-4A23-B9FC-408885F3B682}">
      <dgm:prSet/>
      <dgm:spPr/>
      <dgm:t>
        <a:bodyPr/>
        <a:lstStyle/>
        <a:p>
          <a:endParaRPr lang="en-US"/>
        </a:p>
      </dgm:t>
    </dgm:pt>
    <dgm:pt modelId="{DF4C9040-C99B-45FA-98CC-E593D3B1BCA1}" type="sibTrans" cxnId="{C07CEAC7-0B7A-4A23-B9FC-408885F3B682}">
      <dgm:prSet/>
      <dgm:spPr/>
      <dgm:t>
        <a:bodyPr/>
        <a:lstStyle/>
        <a:p>
          <a:endParaRPr lang="en-US"/>
        </a:p>
      </dgm:t>
    </dgm:pt>
    <dgm:pt modelId="{EEC1C32A-4829-4C6E-9FCF-3F0405E38C69}">
      <dgm:prSet phldrT="[Text]"/>
      <dgm:spPr/>
      <dgm:t>
        <a:bodyPr/>
        <a:lstStyle/>
        <a:p>
          <a:r>
            <a:rPr lang="en-US" dirty="0"/>
            <a:t>Logistics</a:t>
          </a:r>
        </a:p>
      </dgm:t>
    </dgm:pt>
    <dgm:pt modelId="{CA810FB8-7B15-47E1-9512-764E9291A2CD}" type="parTrans" cxnId="{FF662FD2-2E00-49F1-9CD4-FC5AD01B3951}">
      <dgm:prSet/>
      <dgm:spPr/>
      <dgm:t>
        <a:bodyPr/>
        <a:lstStyle/>
        <a:p>
          <a:endParaRPr lang="en-US"/>
        </a:p>
      </dgm:t>
    </dgm:pt>
    <dgm:pt modelId="{5D776C9B-7D28-4791-8491-BC2F571745E0}" type="sibTrans" cxnId="{FF662FD2-2E00-49F1-9CD4-FC5AD01B3951}">
      <dgm:prSet/>
      <dgm:spPr/>
      <dgm:t>
        <a:bodyPr/>
        <a:lstStyle/>
        <a:p>
          <a:endParaRPr lang="en-US"/>
        </a:p>
      </dgm:t>
    </dgm:pt>
    <dgm:pt modelId="{536FBFB7-AF20-4720-B89B-9F75C6CB3E3B}">
      <dgm:prSet phldrT="[Text]"/>
      <dgm:spPr/>
      <dgm:t>
        <a:bodyPr/>
        <a:lstStyle/>
        <a:p>
          <a:r>
            <a:rPr lang="en-US" dirty="0"/>
            <a:t>Social Distancing</a:t>
          </a:r>
        </a:p>
      </dgm:t>
    </dgm:pt>
    <dgm:pt modelId="{00C370C5-44BD-48A5-BDBE-994F3DD1C4F6}" type="parTrans" cxnId="{44031908-5EE6-4E79-990C-3034ACA9B606}">
      <dgm:prSet/>
      <dgm:spPr/>
      <dgm:t>
        <a:bodyPr/>
        <a:lstStyle/>
        <a:p>
          <a:endParaRPr lang="en-US"/>
        </a:p>
      </dgm:t>
    </dgm:pt>
    <dgm:pt modelId="{8BDC4F90-BE5D-45C9-BCA8-66229F356506}" type="sibTrans" cxnId="{44031908-5EE6-4E79-990C-3034ACA9B606}">
      <dgm:prSet/>
      <dgm:spPr/>
      <dgm:t>
        <a:bodyPr/>
        <a:lstStyle/>
        <a:p>
          <a:endParaRPr lang="en-US"/>
        </a:p>
      </dgm:t>
    </dgm:pt>
    <dgm:pt modelId="{F232F896-C673-4D42-8C7E-3909532E4B31}">
      <dgm:prSet phldrT="[Text]"/>
      <dgm:spPr>
        <a:solidFill>
          <a:schemeClr val="accent2"/>
        </a:solidFill>
        <a:effectLst>
          <a:glow rad="304800">
            <a:schemeClr val="tx1">
              <a:lumMod val="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/>
            <a:t>Planning</a:t>
          </a:r>
        </a:p>
      </dgm:t>
    </dgm:pt>
    <dgm:pt modelId="{B224FA26-542A-4505-AB74-ACE91EFADA06}" type="parTrans" cxnId="{AD0955BA-4828-44B1-B783-811D45E6DA4E}">
      <dgm:prSet/>
      <dgm:spPr/>
      <dgm:t>
        <a:bodyPr/>
        <a:lstStyle/>
        <a:p>
          <a:endParaRPr lang="en-US"/>
        </a:p>
      </dgm:t>
    </dgm:pt>
    <dgm:pt modelId="{438B1DEE-B03B-48C2-848F-76E3EF94180D}" type="sibTrans" cxnId="{AD0955BA-4828-44B1-B783-811D45E6DA4E}">
      <dgm:prSet/>
      <dgm:spPr/>
      <dgm:t>
        <a:bodyPr/>
        <a:lstStyle/>
        <a:p>
          <a:endParaRPr lang="en-US"/>
        </a:p>
      </dgm:t>
    </dgm:pt>
    <dgm:pt modelId="{9F5E3064-E715-42D9-B166-79E93DBD5CD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Partnership</a:t>
          </a:r>
        </a:p>
      </dgm:t>
    </dgm:pt>
    <dgm:pt modelId="{4607486B-A0B2-42CD-9B8D-AF901D4C8895}" type="parTrans" cxnId="{7A5FA6EA-36D9-4B53-8923-05E25DD7433F}">
      <dgm:prSet/>
      <dgm:spPr/>
      <dgm:t>
        <a:bodyPr/>
        <a:lstStyle/>
        <a:p>
          <a:endParaRPr lang="en-US"/>
        </a:p>
      </dgm:t>
    </dgm:pt>
    <dgm:pt modelId="{10AE37AF-0C51-45AF-B2E2-992FBEBAE8F0}" type="sibTrans" cxnId="{7A5FA6EA-36D9-4B53-8923-05E25DD7433F}">
      <dgm:prSet/>
      <dgm:spPr/>
      <dgm:t>
        <a:bodyPr/>
        <a:lstStyle/>
        <a:p>
          <a:endParaRPr lang="en-US"/>
        </a:p>
      </dgm:t>
    </dgm:pt>
    <dgm:pt modelId="{DB9D7C26-E74E-4474-A1A3-04588F141D5D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22B0DE3B-1F33-46A9-943A-114FABF90386}" type="parTrans" cxnId="{C3F80685-AF4D-4F1F-86E0-BC1FD55F567E}">
      <dgm:prSet/>
      <dgm:spPr/>
      <dgm:t>
        <a:bodyPr/>
        <a:lstStyle/>
        <a:p>
          <a:endParaRPr lang="en-US"/>
        </a:p>
      </dgm:t>
    </dgm:pt>
    <dgm:pt modelId="{EA2D4F0E-50B2-48CA-8636-B058CD81C1C7}" type="sibTrans" cxnId="{C3F80685-AF4D-4F1F-86E0-BC1FD55F567E}">
      <dgm:prSet/>
      <dgm:spPr/>
      <dgm:t>
        <a:bodyPr/>
        <a:lstStyle/>
        <a:p>
          <a:endParaRPr lang="en-US"/>
        </a:p>
      </dgm:t>
    </dgm:pt>
    <dgm:pt modelId="{F7303BE2-3D18-47A5-BB5E-ED797A93CCCD}">
      <dgm:prSet phldrT="[Text]"/>
      <dgm:spPr/>
      <dgm:t>
        <a:bodyPr/>
        <a:lstStyle/>
        <a:p>
          <a:r>
            <a:rPr lang="en-US" dirty="0"/>
            <a:t>Language</a:t>
          </a:r>
        </a:p>
      </dgm:t>
    </dgm:pt>
    <dgm:pt modelId="{F68E32E5-8DD6-46B5-93B6-E54E415D2756}" type="parTrans" cxnId="{10FE51A2-0247-4BBB-A8FA-767B6AE1A182}">
      <dgm:prSet/>
      <dgm:spPr/>
      <dgm:t>
        <a:bodyPr/>
        <a:lstStyle/>
        <a:p>
          <a:endParaRPr lang="en-US"/>
        </a:p>
      </dgm:t>
    </dgm:pt>
    <dgm:pt modelId="{4C63F58E-365D-4705-AAC9-BBCE4AF4D121}" type="sibTrans" cxnId="{10FE51A2-0247-4BBB-A8FA-767B6AE1A182}">
      <dgm:prSet/>
      <dgm:spPr/>
      <dgm:t>
        <a:bodyPr/>
        <a:lstStyle/>
        <a:p>
          <a:endParaRPr lang="en-US"/>
        </a:p>
      </dgm:t>
    </dgm:pt>
    <dgm:pt modelId="{96B8F0BB-0C6B-405F-AD55-44CF6AD958A0}">
      <dgm:prSet phldrT="[Text]"/>
      <dgm:spPr>
        <a:solidFill>
          <a:schemeClr val="accent2"/>
        </a:solidFill>
        <a:effectLst>
          <a:glow rad="304800">
            <a:schemeClr val="tx1">
              <a:lumMod val="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/>
            <a:t>Leadership</a:t>
          </a:r>
        </a:p>
      </dgm:t>
    </dgm:pt>
    <dgm:pt modelId="{22714D3E-1461-43EA-A069-F2A8BD5A0BD9}" type="parTrans" cxnId="{38C1F167-BCC0-46C7-89CB-77CBA95F5208}">
      <dgm:prSet/>
      <dgm:spPr/>
      <dgm:t>
        <a:bodyPr/>
        <a:lstStyle/>
        <a:p>
          <a:endParaRPr lang="en-US"/>
        </a:p>
      </dgm:t>
    </dgm:pt>
    <dgm:pt modelId="{001E7B1C-A16B-41AC-8E5D-C601B65924AF}" type="sibTrans" cxnId="{38C1F167-BCC0-46C7-89CB-77CBA95F5208}">
      <dgm:prSet/>
      <dgm:spPr/>
      <dgm:t>
        <a:bodyPr/>
        <a:lstStyle/>
        <a:p>
          <a:endParaRPr lang="en-US"/>
        </a:p>
      </dgm:t>
    </dgm:pt>
    <dgm:pt modelId="{C9F1E925-FCAB-4042-A112-71906DDBF71C}" type="pres">
      <dgm:prSet presAssocID="{7607898C-A9B4-432E-A685-993AB5B625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8E45C-4FEE-4105-8541-510742C5BA8E}" type="pres">
      <dgm:prSet presAssocID="{A6A39736-8347-414B-A636-387C5D9423F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69E8-0DCA-44C0-9E52-1B64783AA9F0}" type="pres">
      <dgm:prSet presAssocID="{8C4FECA7-BD59-4F55-86FB-59538C936B69}" presName="sibTrans" presStyleCnt="0"/>
      <dgm:spPr/>
    </dgm:pt>
    <dgm:pt modelId="{1ED1B949-01ED-46C8-9A47-4B59E5581079}" type="pres">
      <dgm:prSet presAssocID="{B81DBA7C-1D0B-4684-955E-DCBFC449731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18EE3-A94B-47C8-9B18-A653BD09B660}" type="pres">
      <dgm:prSet presAssocID="{DF4C9040-C99B-45FA-98CC-E593D3B1BCA1}" presName="sibTrans" presStyleCnt="0"/>
      <dgm:spPr/>
    </dgm:pt>
    <dgm:pt modelId="{85DBDD72-C61B-4606-8B52-736B82341536}" type="pres">
      <dgm:prSet presAssocID="{EEC1C32A-4829-4C6E-9FCF-3F0405E38C6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7229-196D-41E8-8470-F87E91E0AADF}" type="pres">
      <dgm:prSet presAssocID="{5D776C9B-7D28-4791-8491-BC2F571745E0}" presName="sibTrans" presStyleCnt="0"/>
      <dgm:spPr/>
    </dgm:pt>
    <dgm:pt modelId="{B312EE14-C838-42F8-8884-1FD093D2BA24}" type="pres">
      <dgm:prSet presAssocID="{536FBFB7-AF20-4720-B89B-9F75C6CB3E3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5581D-71D0-4E98-B7D8-59C0D99C6AF6}" type="pres">
      <dgm:prSet presAssocID="{8BDC4F90-BE5D-45C9-BCA8-66229F356506}" presName="sibTrans" presStyleCnt="0"/>
      <dgm:spPr/>
    </dgm:pt>
    <dgm:pt modelId="{E01219E4-61E3-4D58-AAC1-E195AB60BC28}" type="pres">
      <dgm:prSet presAssocID="{F232F896-C673-4D42-8C7E-3909532E4B3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9476E-1A04-4A14-9327-FCE46D1A4F8E}" type="pres">
      <dgm:prSet presAssocID="{438B1DEE-B03B-48C2-848F-76E3EF94180D}" presName="sibTrans" presStyleCnt="0"/>
      <dgm:spPr/>
    </dgm:pt>
    <dgm:pt modelId="{AD7C0B2C-A301-4C2E-BBBF-51306254D47E}" type="pres">
      <dgm:prSet presAssocID="{9F5E3064-E715-42D9-B166-79E93DBD5CD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8CFD-8339-4D33-8D3E-9C23C13E2D39}" type="pres">
      <dgm:prSet presAssocID="{10AE37AF-0C51-45AF-B2E2-992FBEBAE8F0}" presName="sibTrans" presStyleCnt="0"/>
      <dgm:spPr/>
    </dgm:pt>
    <dgm:pt modelId="{043E878C-EE4F-4FC3-86A4-3029CCE15F76}" type="pres">
      <dgm:prSet presAssocID="{DB9D7C26-E74E-4474-A1A3-04588F141D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CAC16-D6EA-4DA5-A180-6C344A4551FD}" type="pres">
      <dgm:prSet presAssocID="{EA2D4F0E-50B2-48CA-8636-B058CD81C1C7}" presName="sibTrans" presStyleCnt="0"/>
      <dgm:spPr/>
    </dgm:pt>
    <dgm:pt modelId="{0D198B0D-0E08-42D4-8069-C6099C68B1C5}" type="pres">
      <dgm:prSet presAssocID="{F7303BE2-3D18-47A5-BB5E-ED797A93CCC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8017C-1702-4EC9-B64E-BCC19F8E5C0A}" type="pres">
      <dgm:prSet presAssocID="{4C63F58E-365D-4705-AAC9-BBCE4AF4D121}" presName="sibTrans" presStyleCnt="0"/>
      <dgm:spPr/>
    </dgm:pt>
    <dgm:pt modelId="{47612A34-CAE5-4AF8-A0BB-FD6AB7CBFCCF}" type="pres">
      <dgm:prSet presAssocID="{96B8F0BB-0C6B-405F-AD55-44CF6AD958A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2ACDB-6913-4B8D-9526-46BE47360576}" type="presOf" srcId="{96B8F0BB-0C6B-405F-AD55-44CF6AD958A0}" destId="{47612A34-CAE5-4AF8-A0BB-FD6AB7CBFCCF}" srcOrd="0" destOrd="0" presId="urn:microsoft.com/office/officeart/2005/8/layout/default"/>
    <dgm:cxn modelId="{44031908-5EE6-4E79-990C-3034ACA9B606}" srcId="{7607898C-A9B4-432E-A685-993AB5B625B4}" destId="{536FBFB7-AF20-4720-B89B-9F75C6CB3E3B}" srcOrd="3" destOrd="0" parTransId="{00C370C5-44BD-48A5-BDBE-994F3DD1C4F6}" sibTransId="{8BDC4F90-BE5D-45C9-BCA8-66229F356506}"/>
    <dgm:cxn modelId="{BF678DD0-7C80-470D-9D7E-7970DF07AEC4}" type="presOf" srcId="{536FBFB7-AF20-4720-B89B-9F75C6CB3E3B}" destId="{B312EE14-C838-42F8-8884-1FD093D2BA24}" srcOrd="0" destOrd="0" presId="urn:microsoft.com/office/officeart/2005/8/layout/default"/>
    <dgm:cxn modelId="{AD0955BA-4828-44B1-B783-811D45E6DA4E}" srcId="{7607898C-A9B4-432E-A685-993AB5B625B4}" destId="{F232F896-C673-4D42-8C7E-3909532E4B31}" srcOrd="4" destOrd="0" parTransId="{B224FA26-542A-4505-AB74-ACE91EFADA06}" sibTransId="{438B1DEE-B03B-48C2-848F-76E3EF94180D}"/>
    <dgm:cxn modelId="{FF1DFBD7-8793-4758-B46E-2E03A77CF3F3}" srcId="{7607898C-A9B4-432E-A685-993AB5B625B4}" destId="{A6A39736-8347-414B-A636-387C5D9423F5}" srcOrd="0" destOrd="0" parTransId="{8D30C4A4-6E64-4AC1-86F3-9CB700264856}" sibTransId="{8C4FECA7-BD59-4F55-86FB-59538C936B69}"/>
    <dgm:cxn modelId="{CEE0453D-59C1-4403-B819-4B7089C8A57A}" type="presOf" srcId="{A6A39736-8347-414B-A636-387C5D9423F5}" destId="{24E8E45C-4FEE-4105-8541-510742C5BA8E}" srcOrd="0" destOrd="0" presId="urn:microsoft.com/office/officeart/2005/8/layout/default"/>
    <dgm:cxn modelId="{92DF4E33-38FC-422E-88F6-23619B5F95DA}" type="presOf" srcId="{9F5E3064-E715-42D9-B166-79E93DBD5CD6}" destId="{AD7C0B2C-A301-4C2E-BBBF-51306254D47E}" srcOrd="0" destOrd="0" presId="urn:microsoft.com/office/officeart/2005/8/layout/default"/>
    <dgm:cxn modelId="{C3F80685-AF4D-4F1F-86E0-BC1FD55F567E}" srcId="{7607898C-A9B4-432E-A685-993AB5B625B4}" destId="{DB9D7C26-E74E-4474-A1A3-04588F141D5D}" srcOrd="6" destOrd="0" parTransId="{22B0DE3B-1F33-46A9-943A-114FABF90386}" sibTransId="{EA2D4F0E-50B2-48CA-8636-B058CD81C1C7}"/>
    <dgm:cxn modelId="{7A5FA6EA-36D9-4B53-8923-05E25DD7433F}" srcId="{7607898C-A9B4-432E-A685-993AB5B625B4}" destId="{9F5E3064-E715-42D9-B166-79E93DBD5CD6}" srcOrd="5" destOrd="0" parTransId="{4607486B-A0B2-42CD-9B8D-AF901D4C8895}" sibTransId="{10AE37AF-0C51-45AF-B2E2-992FBEBAE8F0}"/>
    <dgm:cxn modelId="{FF662FD2-2E00-49F1-9CD4-FC5AD01B3951}" srcId="{7607898C-A9B4-432E-A685-993AB5B625B4}" destId="{EEC1C32A-4829-4C6E-9FCF-3F0405E38C69}" srcOrd="2" destOrd="0" parTransId="{CA810FB8-7B15-47E1-9512-764E9291A2CD}" sibTransId="{5D776C9B-7D28-4791-8491-BC2F571745E0}"/>
    <dgm:cxn modelId="{10FE51A2-0247-4BBB-A8FA-767B6AE1A182}" srcId="{7607898C-A9B4-432E-A685-993AB5B625B4}" destId="{F7303BE2-3D18-47A5-BB5E-ED797A93CCCD}" srcOrd="7" destOrd="0" parTransId="{F68E32E5-8DD6-46B5-93B6-E54E415D2756}" sibTransId="{4C63F58E-365D-4705-AAC9-BBCE4AF4D121}"/>
    <dgm:cxn modelId="{37BCBF3D-E557-4D30-AB4A-E6F097F956EB}" type="presOf" srcId="{F7303BE2-3D18-47A5-BB5E-ED797A93CCCD}" destId="{0D198B0D-0E08-42D4-8069-C6099C68B1C5}" srcOrd="0" destOrd="0" presId="urn:microsoft.com/office/officeart/2005/8/layout/default"/>
    <dgm:cxn modelId="{2AF19A6D-E20C-44BD-B770-49B509D7A563}" type="presOf" srcId="{7607898C-A9B4-432E-A685-993AB5B625B4}" destId="{C9F1E925-FCAB-4042-A112-71906DDBF71C}" srcOrd="0" destOrd="0" presId="urn:microsoft.com/office/officeart/2005/8/layout/default"/>
    <dgm:cxn modelId="{C07CEAC7-0B7A-4A23-B9FC-408885F3B682}" srcId="{7607898C-A9B4-432E-A685-993AB5B625B4}" destId="{B81DBA7C-1D0B-4684-955E-DCBFC449731C}" srcOrd="1" destOrd="0" parTransId="{983003A0-5FD6-48DC-AC6A-FF2B3BD911A1}" sibTransId="{DF4C9040-C99B-45FA-98CC-E593D3B1BCA1}"/>
    <dgm:cxn modelId="{9BAE2C0C-FD2D-4834-9D32-23DF1F3DE28C}" type="presOf" srcId="{F232F896-C673-4D42-8C7E-3909532E4B31}" destId="{E01219E4-61E3-4D58-AAC1-E195AB60BC28}" srcOrd="0" destOrd="0" presId="urn:microsoft.com/office/officeart/2005/8/layout/default"/>
    <dgm:cxn modelId="{38C1F167-BCC0-46C7-89CB-77CBA95F5208}" srcId="{7607898C-A9B4-432E-A685-993AB5B625B4}" destId="{96B8F0BB-0C6B-405F-AD55-44CF6AD958A0}" srcOrd="8" destOrd="0" parTransId="{22714D3E-1461-43EA-A069-F2A8BD5A0BD9}" sibTransId="{001E7B1C-A16B-41AC-8E5D-C601B65924AF}"/>
    <dgm:cxn modelId="{28FD0D1B-7737-49E6-BD3E-201F22F3AF0F}" type="presOf" srcId="{B81DBA7C-1D0B-4684-955E-DCBFC449731C}" destId="{1ED1B949-01ED-46C8-9A47-4B59E5581079}" srcOrd="0" destOrd="0" presId="urn:microsoft.com/office/officeart/2005/8/layout/default"/>
    <dgm:cxn modelId="{754667F3-A4D4-411F-9193-883F3D697AD0}" type="presOf" srcId="{EEC1C32A-4829-4C6E-9FCF-3F0405E38C69}" destId="{85DBDD72-C61B-4606-8B52-736B82341536}" srcOrd="0" destOrd="0" presId="urn:microsoft.com/office/officeart/2005/8/layout/default"/>
    <dgm:cxn modelId="{8A584DBD-8643-4424-8FB8-38FE3E08CF83}" type="presOf" srcId="{DB9D7C26-E74E-4474-A1A3-04588F141D5D}" destId="{043E878C-EE4F-4FC3-86A4-3029CCE15F76}" srcOrd="0" destOrd="0" presId="urn:microsoft.com/office/officeart/2005/8/layout/default"/>
    <dgm:cxn modelId="{69AE7C28-B4AD-4DB6-A0F7-2F3E4F72E470}" type="presParOf" srcId="{C9F1E925-FCAB-4042-A112-71906DDBF71C}" destId="{24E8E45C-4FEE-4105-8541-510742C5BA8E}" srcOrd="0" destOrd="0" presId="urn:microsoft.com/office/officeart/2005/8/layout/default"/>
    <dgm:cxn modelId="{CA7FE8B1-7EF5-4A8D-8F25-191E63AB17AD}" type="presParOf" srcId="{C9F1E925-FCAB-4042-A112-71906DDBF71C}" destId="{FACC69E8-0DCA-44C0-9E52-1B64783AA9F0}" srcOrd="1" destOrd="0" presId="urn:microsoft.com/office/officeart/2005/8/layout/default"/>
    <dgm:cxn modelId="{CC173CB5-C97C-4CD4-B06B-3369A6B73C97}" type="presParOf" srcId="{C9F1E925-FCAB-4042-A112-71906DDBF71C}" destId="{1ED1B949-01ED-46C8-9A47-4B59E5581079}" srcOrd="2" destOrd="0" presId="urn:microsoft.com/office/officeart/2005/8/layout/default"/>
    <dgm:cxn modelId="{AA4A7EB5-E8BB-4377-88DB-EA22C6EDC487}" type="presParOf" srcId="{C9F1E925-FCAB-4042-A112-71906DDBF71C}" destId="{26318EE3-A94B-47C8-9B18-A653BD09B660}" srcOrd="3" destOrd="0" presId="urn:microsoft.com/office/officeart/2005/8/layout/default"/>
    <dgm:cxn modelId="{44744119-67D5-40EA-A75D-D87F6EC75C86}" type="presParOf" srcId="{C9F1E925-FCAB-4042-A112-71906DDBF71C}" destId="{85DBDD72-C61B-4606-8B52-736B82341536}" srcOrd="4" destOrd="0" presId="urn:microsoft.com/office/officeart/2005/8/layout/default"/>
    <dgm:cxn modelId="{F5FFA6D9-1746-480E-9A18-0C9370809567}" type="presParOf" srcId="{C9F1E925-FCAB-4042-A112-71906DDBF71C}" destId="{A00E7229-196D-41E8-8470-F87E91E0AADF}" srcOrd="5" destOrd="0" presId="urn:microsoft.com/office/officeart/2005/8/layout/default"/>
    <dgm:cxn modelId="{EE58AEB1-5DBA-42BA-9FF3-E75D146BA3B0}" type="presParOf" srcId="{C9F1E925-FCAB-4042-A112-71906DDBF71C}" destId="{B312EE14-C838-42F8-8884-1FD093D2BA24}" srcOrd="6" destOrd="0" presId="urn:microsoft.com/office/officeart/2005/8/layout/default"/>
    <dgm:cxn modelId="{D4F3702C-B0CD-4FAC-9C88-D72E9D6EB010}" type="presParOf" srcId="{C9F1E925-FCAB-4042-A112-71906DDBF71C}" destId="{D665581D-71D0-4E98-B7D8-59C0D99C6AF6}" srcOrd="7" destOrd="0" presId="urn:microsoft.com/office/officeart/2005/8/layout/default"/>
    <dgm:cxn modelId="{3F57F86F-015E-4BB4-9D14-9668CCBF0F75}" type="presParOf" srcId="{C9F1E925-FCAB-4042-A112-71906DDBF71C}" destId="{E01219E4-61E3-4D58-AAC1-E195AB60BC28}" srcOrd="8" destOrd="0" presId="urn:microsoft.com/office/officeart/2005/8/layout/default"/>
    <dgm:cxn modelId="{EA4EB3D6-8103-4876-BD7C-FE84D890EAAA}" type="presParOf" srcId="{C9F1E925-FCAB-4042-A112-71906DDBF71C}" destId="{0B19476E-1A04-4A14-9327-FCE46D1A4F8E}" srcOrd="9" destOrd="0" presId="urn:microsoft.com/office/officeart/2005/8/layout/default"/>
    <dgm:cxn modelId="{336D3C55-F29A-42B3-BC29-9C9D6C2D912F}" type="presParOf" srcId="{C9F1E925-FCAB-4042-A112-71906DDBF71C}" destId="{AD7C0B2C-A301-4C2E-BBBF-51306254D47E}" srcOrd="10" destOrd="0" presId="urn:microsoft.com/office/officeart/2005/8/layout/default"/>
    <dgm:cxn modelId="{EE066E04-8189-4A27-8289-7D6A6490D077}" type="presParOf" srcId="{C9F1E925-FCAB-4042-A112-71906DDBF71C}" destId="{5A178CFD-8339-4D33-8D3E-9C23C13E2D39}" srcOrd="11" destOrd="0" presId="urn:microsoft.com/office/officeart/2005/8/layout/default"/>
    <dgm:cxn modelId="{ED8CD574-2534-4E2D-9A93-CD01136B2C09}" type="presParOf" srcId="{C9F1E925-FCAB-4042-A112-71906DDBF71C}" destId="{043E878C-EE4F-4FC3-86A4-3029CCE15F76}" srcOrd="12" destOrd="0" presId="urn:microsoft.com/office/officeart/2005/8/layout/default"/>
    <dgm:cxn modelId="{08B84A59-A580-40B2-9E83-AE1EF481F2C3}" type="presParOf" srcId="{C9F1E925-FCAB-4042-A112-71906DDBF71C}" destId="{CC8CAC16-D6EA-4DA5-A180-6C344A4551FD}" srcOrd="13" destOrd="0" presId="urn:microsoft.com/office/officeart/2005/8/layout/default"/>
    <dgm:cxn modelId="{E7028D24-2FE0-42F1-BF1C-302B319C3114}" type="presParOf" srcId="{C9F1E925-FCAB-4042-A112-71906DDBF71C}" destId="{0D198B0D-0E08-42D4-8069-C6099C68B1C5}" srcOrd="14" destOrd="0" presId="urn:microsoft.com/office/officeart/2005/8/layout/default"/>
    <dgm:cxn modelId="{EBB73D9B-8542-44CE-925A-3FC3F6849AFA}" type="presParOf" srcId="{C9F1E925-FCAB-4042-A112-71906DDBF71C}" destId="{9148017C-1702-4EC9-B64E-BCC19F8E5C0A}" srcOrd="15" destOrd="0" presId="urn:microsoft.com/office/officeart/2005/8/layout/default"/>
    <dgm:cxn modelId="{602E4E4C-32B4-4FC6-9436-18EF1559B17A}" type="presParOf" srcId="{C9F1E925-FCAB-4042-A112-71906DDBF71C}" destId="{47612A34-CAE5-4AF8-A0BB-FD6AB7CBFCC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5C224-9D4C-476B-B0D2-560EC3CF3EB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BE5A9B-B1E6-42AE-A85D-08A59790023B}">
      <dgm:prSet phldrT="[Text]"/>
      <dgm:spPr/>
      <dgm:t>
        <a:bodyPr/>
        <a:lstStyle/>
        <a:p>
          <a:r>
            <a:rPr lang="en-US" dirty="0"/>
            <a:t>Patients	</a:t>
          </a:r>
        </a:p>
      </dgm:t>
    </dgm:pt>
    <dgm:pt modelId="{FDC01D7C-249D-48CE-9830-15D08241850A}" type="parTrans" cxnId="{CBE2C04C-5F7D-4824-9676-FFB4E16898AD}">
      <dgm:prSet/>
      <dgm:spPr/>
      <dgm:t>
        <a:bodyPr/>
        <a:lstStyle/>
        <a:p>
          <a:endParaRPr lang="en-US"/>
        </a:p>
      </dgm:t>
    </dgm:pt>
    <dgm:pt modelId="{49D8D434-00A5-49D3-A57E-6A8353453198}" type="sibTrans" cxnId="{CBE2C04C-5F7D-4824-9676-FFB4E16898AD}">
      <dgm:prSet/>
      <dgm:spPr/>
      <dgm:t>
        <a:bodyPr/>
        <a:lstStyle/>
        <a:p>
          <a:endParaRPr lang="en-US"/>
        </a:p>
      </dgm:t>
    </dgm:pt>
    <dgm:pt modelId="{1B8AA28D-4DB1-4192-8C0F-A1F1A1119A2F}">
      <dgm:prSet phldrT="[Text]"/>
      <dgm:spPr/>
      <dgm:t>
        <a:bodyPr/>
        <a:lstStyle/>
        <a:p>
          <a:r>
            <a:rPr lang="en-US" dirty="0"/>
            <a:t>Physicians</a:t>
          </a:r>
        </a:p>
      </dgm:t>
    </dgm:pt>
    <dgm:pt modelId="{3842D4BA-CFB0-4414-BF35-BF3DE9911664}" type="parTrans" cxnId="{F8318C60-2801-4A6B-9F66-DDA7C374D4E4}">
      <dgm:prSet/>
      <dgm:spPr/>
      <dgm:t>
        <a:bodyPr/>
        <a:lstStyle/>
        <a:p>
          <a:endParaRPr lang="en-US"/>
        </a:p>
      </dgm:t>
    </dgm:pt>
    <dgm:pt modelId="{D8A0CA57-F4CD-4CC7-9B81-7AF86261BB49}" type="sibTrans" cxnId="{F8318C60-2801-4A6B-9F66-DDA7C374D4E4}">
      <dgm:prSet/>
      <dgm:spPr/>
      <dgm:t>
        <a:bodyPr/>
        <a:lstStyle/>
        <a:p>
          <a:endParaRPr lang="en-US"/>
        </a:p>
      </dgm:t>
    </dgm:pt>
    <dgm:pt modelId="{86F982D0-8598-4FB4-8E45-6385D08965E0}">
      <dgm:prSet phldrT="[Text]"/>
      <dgm:spPr/>
      <dgm:t>
        <a:bodyPr/>
        <a:lstStyle/>
        <a:p>
          <a:r>
            <a:rPr lang="en-US" dirty="0"/>
            <a:t>Sites</a:t>
          </a:r>
        </a:p>
      </dgm:t>
    </dgm:pt>
    <dgm:pt modelId="{8A42920D-5C4D-42F2-92E2-07F3A2E0EDEF}" type="parTrans" cxnId="{B84B9AD0-A5FD-440B-BA1E-5C0E237BA900}">
      <dgm:prSet/>
      <dgm:spPr/>
      <dgm:t>
        <a:bodyPr/>
        <a:lstStyle/>
        <a:p>
          <a:endParaRPr lang="en-US"/>
        </a:p>
      </dgm:t>
    </dgm:pt>
    <dgm:pt modelId="{F2C703C3-968C-4203-8D43-C0B6214F065F}" type="sibTrans" cxnId="{B84B9AD0-A5FD-440B-BA1E-5C0E237BA900}">
      <dgm:prSet/>
      <dgm:spPr/>
      <dgm:t>
        <a:bodyPr/>
        <a:lstStyle/>
        <a:p>
          <a:endParaRPr lang="en-US"/>
        </a:p>
      </dgm:t>
    </dgm:pt>
    <dgm:pt modelId="{C86144B5-2C37-4C36-B1B1-ED38193D7FA0}">
      <dgm:prSet phldrT="[Text]"/>
      <dgm:spPr/>
      <dgm:t>
        <a:bodyPr/>
        <a:lstStyle/>
        <a:p>
          <a:r>
            <a:rPr lang="en-US" dirty="0"/>
            <a:t>Sponsors</a:t>
          </a:r>
        </a:p>
      </dgm:t>
    </dgm:pt>
    <dgm:pt modelId="{C47DD161-070B-40C3-BFE3-EF2E0BB094A6}" type="parTrans" cxnId="{8DECB6C4-957D-47CF-A41D-7A4F7F350E0B}">
      <dgm:prSet/>
      <dgm:spPr/>
      <dgm:t>
        <a:bodyPr/>
        <a:lstStyle/>
        <a:p>
          <a:endParaRPr lang="en-US"/>
        </a:p>
      </dgm:t>
    </dgm:pt>
    <dgm:pt modelId="{90E5538B-8C5E-4C43-8594-9679E6F9D5EE}" type="sibTrans" cxnId="{8DECB6C4-957D-47CF-A41D-7A4F7F350E0B}">
      <dgm:prSet/>
      <dgm:spPr/>
      <dgm:t>
        <a:bodyPr/>
        <a:lstStyle/>
        <a:p>
          <a:endParaRPr lang="en-US"/>
        </a:p>
      </dgm:t>
    </dgm:pt>
    <dgm:pt modelId="{313D5F26-B2C4-442C-A104-5C23828D0715}" type="pres">
      <dgm:prSet presAssocID="{EEF5C224-9D4C-476B-B0D2-560EC3CF3E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74FDD1-1445-4BFE-BC8D-7D2D0A90C606}" type="pres">
      <dgm:prSet presAssocID="{EEF5C224-9D4C-476B-B0D2-560EC3CF3EB7}" presName="dummyMaxCanvas" presStyleCnt="0">
        <dgm:presLayoutVars/>
      </dgm:prSet>
      <dgm:spPr/>
    </dgm:pt>
    <dgm:pt modelId="{BF63F5DA-C5B9-4791-828A-3642C472FC84}" type="pres">
      <dgm:prSet presAssocID="{EEF5C224-9D4C-476B-B0D2-560EC3CF3EB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1C1F-A2CD-4035-90AB-4EC70383E491}" type="pres">
      <dgm:prSet presAssocID="{EEF5C224-9D4C-476B-B0D2-560EC3CF3EB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0E663-87D6-475E-A7D5-9A20BB640B44}" type="pres">
      <dgm:prSet presAssocID="{EEF5C224-9D4C-476B-B0D2-560EC3CF3EB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75BB-B020-443F-AC19-E916A7E0BC75}" type="pres">
      <dgm:prSet presAssocID="{EEF5C224-9D4C-476B-B0D2-560EC3CF3EB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59443-AAF2-4D17-9EDE-11EF1D91EF6F}" type="pres">
      <dgm:prSet presAssocID="{EEF5C224-9D4C-476B-B0D2-560EC3CF3EB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A8829-B446-4959-BA87-9CB0AF9600A0}" type="pres">
      <dgm:prSet presAssocID="{EEF5C224-9D4C-476B-B0D2-560EC3CF3EB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14F94-4251-44EE-BACD-7E2413E7D49E}" type="pres">
      <dgm:prSet presAssocID="{EEF5C224-9D4C-476B-B0D2-560EC3CF3EB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A5F9C-6931-4C49-B828-6A2B664031A3}" type="pres">
      <dgm:prSet presAssocID="{EEF5C224-9D4C-476B-B0D2-560EC3CF3EB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C79A3-65E2-44BD-BFF9-5F7ADBBA814A}" type="pres">
      <dgm:prSet presAssocID="{EEF5C224-9D4C-476B-B0D2-560EC3CF3EB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03C15-6830-4E4C-A8C5-F9180D09C2FF}" type="pres">
      <dgm:prSet presAssocID="{EEF5C224-9D4C-476B-B0D2-560EC3CF3EB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C830E-A415-4E3A-94A2-DBFBC5B81375}" type="pres">
      <dgm:prSet presAssocID="{EEF5C224-9D4C-476B-B0D2-560EC3CF3EB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B96EF-FFB8-49A7-B2EE-7C85D439618A}" type="presOf" srcId="{D8A0CA57-F4CD-4CC7-9B81-7AF86261BB49}" destId="{781A8829-B446-4959-BA87-9CB0AF9600A0}" srcOrd="0" destOrd="0" presId="urn:microsoft.com/office/officeart/2005/8/layout/vProcess5"/>
    <dgm:cxn modelId="{C3C3D3AE-73BF-42CB-8E20-88065CA6326C}" type="presOf" srcId="{EEF5C224-9D4C-476B-B0D2-560EC3CF3EB7}" destId="{313D5F26-B2C4-442C-A104-5C23828D0715}" srcOrd="0" destOrd="0" presId="urn:microsoft.com/office/officeart/2005/8/layout/vProcess5"/>
    <dgm:cxn modelId="{CBE2C04C-5F7D-4824-9676-FFB4E16898AD}" srcId="{EEF5C224-9D4C-476B-B0D2-560EC3CF3EB7}" destId="{83BE5A9B-B1E6-42AE-A85D-08A59790023B}" srcOrd="0" destOrd="0" parTransId="{FDC01D7C-249D-48CE-9830-15D08241850A}" sibTransId="{49D8D434-00A5-49D3-A57E-6A8353453198}"/>
    <dgm:cxn modelId="{F1DC11B7-FD68-4788-A594-07386DB1A2A7}" type="presOf" srcId="{86F982D0-8598-4FB4-8E45-6385D08965E0}" destId="{7DD0E663-87D6-475E-A7D5-9A20BB640B44}" srcOrd="0" destOrd="0" presId="urn:microsoft.com/office/officeart/2005/8/layout/vProcess5"/>
    <dgm:cxn modelId="{8AD46F0A-6549-4AA5-ADDD-9A07D708D22D}" type="presOf" srcId="{1B8AA28D-4DB1-4192-8C0F-A1F1A1119A2F}" destId="{3E961C1F-A2CD-4035-90AB-4EC70383E491}" srcOrd="0" destOrd="0" presId="urn:microsoft.com/office/officeart/2005/8/layout/vProcess5"/>
    <dgm:cxn modelId="{F8318C60-2801-4A6B-9F66-DDA7C374D4E4}" srcId="{EEF5C224-9D4C-476B-B0D2-560EC3CF3EB7}" destId="{1B8AA28D-4DB1-4192-8C0F-A1F1A1119A2F}" srcOrd="1" destOrd="0" parTransId="{3842D4BA-CFB0-4414-BF35-BF3DE9911664}" sibTransId="{D8A0CA57-F4CD-4CC7-9B81-7AF86261BB49}"/>
    <dgm:cxn modelId="{4F1AA5DD-775E-4D17-9E93-03834FDBA53C}" type="presOf" srcId="{C86144B5-2C37-4C36-B1B1-ED38193D7FA0}" destId="{CD4C830E-A415-4E3A-94A2-DBFBC5B81375}" srcOrd="1" destOrd="0" presId="urn:microsoft.com/office/officeart/2005/8/layout/vProcess5"/>
    <dgm:cxn modelId="{8009BBA9-1CEF-4B43-B49B-9DE0CADA6D13}" type="presOf" srcId="{C86144B5-2C37-4C36-B1B1-ED38193D7FA0}" destId="{8C0F75BB-B020-443F-AC19-E916A7E0BC75}" srcOrd="0" destOrd="0" presId="urn:microsoft.com/office/officeart/2005/8/layout/vProcess5"/>
    <dgm:cxn modelId="{B84B9AD0-A5FD-440B-BA1E-5C0E237BA900}" srcId="{EEF5C224-9D4C-476B-B0D2-560EC3CF3EB7}" destId="{86F982D0-8598-4FB4-8E45-6385D08965E0}" srcOrd="2" destOrd="0" parTransId="{8A42920D-5C4D-42F2-92E2-07F3A2E0EDEF}" sibTransId="{F2C703C3-968C-4203-8D43-C0B6214F065F}"/>
    <dgm:cxn modelId="{9F9B663B-B491-4691-A1C7-C64F3B7E86DF}" type="presOf" srcId="{83BE5A9B-B1E6-42AE-A85D-08A59790023B}" destId="{842A5F9C-6931-4C49-B828-6A2B664031A3}" srcOrd="1" destOrd="0" presId="urn:microsoft.com/office/officeart/2005/8/layout/vProcess5"/>
    <dgm:cxn modelId="{F0DA432A-3715-4EEE-9A4C-882337DA9CF1}" type="presOf" srcId="{49D8D434-00A5-49D3-A57E-6A8353453198}" destId="{FB059443-AAF2-4D17-9EDE-11EF1D91EF6F}" srcOrd="0" destOrd="0" presId="urn:microsoft.com/office/officeart/2005/8/layout/vProcess5"/>
    <dgm:cxn modelId="{F405E734-79DA-4F66-B3CE-920BA08D2C4A}" type="presOf" srcId="{1B8AA28D-4DB1-4192-8C0F-A1F1A1119A2F}" destId="{6AEC79A3-65E2-44BD-BFF9-5F7ADBBA814A}" srcOrd="1" destOrd="0" presId="urn:microsoft.com/office/officeart/2005/8/layout/vProcess5"/>
    <dgm:cxn modelId="{AEC6DFDA-3E5C-45D6-82F2-9302F3900A1C}" type="presOf" srcId="{86F982D0-8598-4FB4-8E45-6385D08965E0}" destId="{07903C15-6830-4E4C-A8C5-F9180D09C2FF}" srcOrd="1" destOrd="0" presId="urn:microsoft.com/office/officeart/2005/8/layout/vProcess5"/>
    <dgm:cxn modelId="{8DECB6C4-957D-47CF-A41D-7A4F7F350E0B}" srcId="{EEF5C224-9D4C-476B-B0D2-560EC3CF3EB7}" destId="{C86144B5-2C37-4C36-B1B1-ED38193D7FA0}" srcOrd="3" destOrd="0" parTransId="{C47DD161-070B-40C3-BFE3-EF2E0BB094A6}" sibTransId="{90E5538B-8C5E-4C43-8594-9679E6F9D5EE}"/>
    <dgm:cxn modelId="{87EE95A1-AD01-45C3-BD27-C70FF16AC8F4}" type="presOf" srcId="{83BE5A9B-B1E6-42AE-A85D-08A59790023B}" destId="{BF63F5DA-C5B9-4791-828A-3642C472FC84}" srcOrd="0" destOrd="0" presId="urn:microsoft.com/office/officeart/2005/8/layout/vProcess5"/>
    <dgm:cxn modelId="{67F191E7-E316-4754-84EB-BB6A37A77FCB}" type="presOf" srcId="{F2C703C3-968C-4203-8D43-C0B6214F065F}" destId="{61614F94-4251-44EE-BACD-7E2413E7D49E}" srcOrd="0" destOrd="0" presId="urn:microsoft.com/office/officeart/2005/8/layout/vProcess5"/>
    <dgm:cxn modelId="{CAEAB6D5-2171-43F4-8AB2-C78095F2CDA4}" type="presParOf" srcId="{313D5F26-B2C4-442C-A104-5C23828D0715}" destId="{8C74FDD1-1445-4BFE-BC8D-7D2D0A90C606}" srcOrd="0" destOrd="0" presId="urn:microsoft.com/office/officeart/2005/8/layout/vProcess5"/>
    <dgm:cxn modelId="{30E8A58B-5073-44F6-B472-A7FD0A93AB91}" type="presParOf" srcId="{313D5F26-B2C4-442C-A104-5C23828D0715}" destId="{BF63F5DA-C5B9-4791-828A-3642C472FC84}" srcOrd="1" destOrd="0" presId="urn:microsoft.com/office/officeart/2005/8/layout/vProcess5"/>
    <dgm:cxn modelId="{CE51FA94-C58F-4FF9-96A5-CA779FB2851B}" type="presParOf" srcId="{313D5F26-B2C4-442C-A104-5C23828D0715}" destId="{3E961C1F-A2CD-4035-90AB-4EC70383E491}" srcOrd="2" destOrd="0" presId="urn:microsoft.com/office/officeart/2005/8/layout/vProcess5"/>
    <dgm:cxn modelId="{3A3A2427-9D7B-4201-90C1-42C98C93627F}" type="presParOf" srcId="{313D5F26-B2C4-442C-A104-5C23828D0715}" destId="{7DD0E663-87D6-475E-A7D5-9A20BB640B44}" srcOrd="3" destOrd="0" presId="urn:microsoft.com/office/officeart/2005/8/layout/vProcess5"/>
    <dgm:cxn modelId="{01B2D885-418B-47FB-9A76-FE3481442DEA}" type="presParOf" srcId="{313D5F26-B2C4-442C-A104-5C23828D0715}" destId="{8C0F75BB-B020-443F-AC19-E916A7E0BC75}" srcOrd="4" destOrd="0" presId="urn:microsoft.com/office/officeart/2005/8/layout/vProcess5"/>
    <dgm:cxn modelId="{364FC7DC-65D8-480A-8BB8-E3CB8975F0C1}" type="presParOf" srcId="{313D5F26-B2C4-442C-A104-5C23828D0715}" destId="{FB059443-AAF2-4D17-9EDE-11EF1D91EF6F}" srcOrd="5" destOrd="0" presId="urn:microsoft.com/office/officeart/2005/8/layout/vProcess5"/>
    <dgm:cxn modelId="{37F06E34-17F9-439B-8F0F-0EDDA0648500}" type="presParOf" srcId="{313D5F26-B2C4-442C-A104-5C23828D0715}" destId="{781A8829-B446-4959-BA87-9CB0AF9600A0}" srcOrd="6" destOrd="0" presId="urn:microsoft.com/office/officeart/2005/8/layout/vProcess5"/>
    <dgm:cxn modelId="{FE625EEE-2C2B-4701-B617-A5244183BCF7}" type="presParOf" srcId="{313D5F26-B2C4-442C-A104-5C23828D0715}" destId="{61614F94-4251-44EE-BACD-7E2413E7D49E}" srcOrd="7" destOrd="0" presId="urn:microsoft.com/office/officeart/2005/8/layout/vProcess5"/>
    <dgm:cxn modelId="{4F2B4182-32F9-4C74-85E0-7B6A0DFB03D2}" type="presParOf" srcId="{313D5F26-B2C4-442C-A104-5C23828D0715}" destId="{842A5F9C-6931-4C49-B828-6A2B664031A3}" srcOrd="8" destOrd="0" presId="urn:microsoft.com/office/officeart/2005/8/layout/vProcess5"/>
    <dgm:cxn modelId="{4D8BEEBA-3547-485F-8E34-3A78312573AF}" type="presParOf" srcId="{313D5F26-B2C4-442C-A104-5C23828D0715}" destId="{6AEC79A3-65E2-44BD-BFF9-5F7ADBBA814A}" srcOrd="9" destOrd="0" presId="urn:microsoft.com/office/officeart/2005/8/layout/vProcess5"/>
    <dgm:cxn modelId="{CCD23E55-DD49-4D81-BF84-7BA091A548BC}" type="presParOf" srcId="{313D5F26-B2C4-442C-A104-5C23828D0715}" destId="{07903C15-6830-4E4C-A8C5-F9180D09C2FF}" srcOrd="10" destOrd="0" presId="urn:microsoft.com/office/officeart/2005/8/layout/vProcess5"/>
    <dgm:cxn modelId="{30DE0A04-A861-47DB-A902-945350D41729}" type="presParOf" srcId="{313D5F26-B2C4-442C-A104-5C23828D0715}" destId="{CD4C830E-A415-4E3A-94A2-DBFBC5B8137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7C7B5-14D7-4F74-8F9D-555EF0739F4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E5BC9E2-8062-41C3-80D5-BB5F061034A9}">
      <dgm:prSet phldrT="[Text]"/>
      <dgm:spPr/>
      <dgm:t>
        <a:bodyPr/>
        <a:lstStyle/>
        <a:p>
          <a:r>
            <a:rPr lang="en-US" dirty="0"/>
            <a:t>23 hospitals</a:t>
          </a:r>
        </a:p>
        <a:p>
          <a:r>
            <a:rPr lang="en-US" dirty="0"/>
            <a:t>800+ ambulatory sites</a:t>
          </a:r>
        </a:p>
        <a:p>
          <a:r>
            <a:rPr lang="en-US" dirty="0"/>
            <a:t>72,000 + employees</a:t>
          </a:r>
        </a:p>
      </dgm:t>
    </dgm:pt>
    <dgm:pt modelId="{429DEA05-A1CF-45C4-935C-07A448A1C0C5}" type="parTrans" cxnId="{DE6CFD8B-6FC9-4D69-8947-6AF9DA0537AD}">
      <dgm:prSet/>
      <dgm:spPr/>
      <dgm:t>
        <a:bodyPr/>
        <a:lstStyle/>
        <a:p>
          <a:endParaRPr lang="en-US"/>
        </a:p>
      </dgm:t>
    </dgm:pt>
    <dgm:pt modelId="{B190644F-2A7E-455D-8CA4-81E47DD848B9}" type="sibTrans" cxnId="{DE6CFD8B-6FC9-4D69-8947-6AF9DA0537AD}">
      <dgm:prSet/>
      <dgm:spPr/>
      <dgm:t>
        <a:bodyPr/>
        <a:lstStyle/>
        <a:p>
          <a:endParaRPr lang="en-US"/>
        </a:p>
      </dgm:t>
    </dgm:pt>
    <dgm:pt modelId="{BFB4D45D-696B-46B6-96D3-73E0E377A0E8}">
      <dgm:prSet phldrT="[Text]"/>
      <dgm:spPr/>
      <dgm:t>
        <a:bodyPr/>
        <a:lstStyle/>
        <a:p>
          <a:r>
            <a:rPr lang="en-US" dirty="0"/>
            <a:t>NYS – Epicenter of the pandemic</a:t>
          </a:r>
        </a:p>
        <a:p>
          <a:r>
            <a:rPr lang="en-US" dirty="0" err="1"/>
            <a:t>Northwell</a:t>
          </a:r>
          <a:r>
            <a:rPr lang="en-US" dirty="0"/>
            <a:t> – Epicenter of the Epicenter</a:t>
          </a:r>
        </a:p>
      </dgm:t>
    </dgm:pt>
    <dgm:pt modelId="{584D257D-1EB3-48F0-8A77-C84A3BEC9B8D}" type="parTrans" cxnId="{EC56424F-1F2F-4349-88B0-A5C157F8AD17}">
      <dgm:prSet/>
      <dgm:spPr/>
      <dgm:t>
        <a:bodyPr/>
        <a:lstStyle/>
        <a:p>
          <a:endParaRPr lang="en-US"/>
        </a:p>
      </dgm:t>
    </dgm:pt>
    <dgm:pt modelId="{0D3AA8D1-0BBB-4241-8D51-1FF409764CB5}" type="sibTrans" cxnId="{EC56424F-1F2F-4349-88B0-A5C157F8AD17}">
      <dgm:prSet/>
      <dgm:spPr/>
      <dgm:t>
        <a:bodyPr/>
        <a:lstStyle/>
        <a:p>
          <a:endParaRPr lang="en-US"/>
        </a:p>
      </dgm:t>
    </dgm:pt>
    <dgm:pt modelId="{6442D5C9-0C24-4D1F-97BE-EB3A8D70337B}">
      <dgm:prSet phldrT="[Text]"/>
      <dgm:spPr/>
      <dgm:t>
        <a:bodyPr/>
        <a:lstStyle/>
        <a:p>
          <a:r>
            <a:rPr lang="en-US" dirty="0"/>
            <a:t>Discharged over 11,000 patients</a:t>
          </a:r>
        </a:p>
      </dgm:t>
    </dgm:pt>
    <dgm:pt modelId="{45B577EB-7875-432C-B1D6-F290516C2578}" type="parTrans" cxnId="{787617E1-93C5-4C63-B72E-687D1DBFB96F}">
      <dgm:prSet/>
      <dgm:spPr/>
      <dgm:t>
        <a:bodyPr/>
        <a:lstStyle/>
        <a:p>
          <a:endParaRPr lang="en-US"/>
        </a:p>
      </dgm:t>
    </dgm:pt>
    <dgm:pt modelId="{E1BA1486-F80F-47F0-BB5C-A61E2EA0FB0A}" type="sibTrans" cxnId="{787617E1-93C5-4C63-B72E-687D1DBFB96F}">
      <dgm:prSet/>
      <dgm:spPr/>
      <dgm:t>
        <a:bodyPr/>
        <a:lstStyle/>
        <a:p>
          <a:endParaRPr lang="en-US"/>
        </a:p>
      </dgm:t>
    </dgm:pt>
    <dgm:pt modelId="{AF41F2E4-8D1A-4D68-9AAA-0EEE3CA9A8CE}" type="pres">
      <dgm:prSet presAssocID="{D377C7B5-14D7-4F74-8F9D-555EF0739F41}" presName="Name0" presStyleCnt="0">
        <dgm:presLayoutVars>
          <dgm:dir/>
          <dgm:resizeHandles val="exact"/>
        </dgm:presLayoutVars>
      </dgm:prSet>
      <dgm:spPr/>
    </dgm:pt>
    <dgm:pt modelId="{053A6F1A-09B5-4691-B9C3-B787EBFCF53A}" type="pres">
      <dgm:prSet presAssocID="{D377C7B5-14D7-4F74-8F9D-555EF0739F41}" presName="fgShape" presStyleLbl="fgShp" presStyleIdx="0" presStyleCnt="1"/>
      <dgm:spPr/>
    </dgm:pt>
    <dgm:pt modelId="{D0EEB5B4-BA0C-4A3D-BFD5-9381B6C2B448}" type="pres">
      <dgm:prSet presAssocID="{D377C7B5-14D7-4F74-8F9D-555EF0739F41}" presName="linComp" presStyleCnt="0"/>
      <dgm:spPr/>
    </dgm:pt>
    <dgm:pt modelId="{6F6508A7-7615-4B5A-A997-3C144FDB4BCE}" type="pres">
      <dgm:prSet presAssocID="{6E5BC9E2-8062-41C3-80D5-BB5F061034A9}" presName="compNode" presStyleCnt="0"/>
      <dgm:spPr/>
    </dgm:pt>
    <dgm:pt modelId="{F295B994-42D4-4DE7-BBAC-CA26D2C3A076}" type="pres">
      <dgm:prSet presAssocID="{6E5BC9E2-8062-41C3-80D5-BB5F061034A9}" presName="bkgdShape" presStyleLbl="node1" presStyleIdx="0" presStyleCnt="3"/>
      <dgm:spPr/>
      <dgm:t>
        <a:bodyPr/>
        <a:lstStyle/>
        <a:p>
          <a:endParaRPr lang="en-US"/>
        </a:p>
      </dgm:t>
    </dgm:pt>
    <dgm:pt modelId="{77B4FBB8-C85D-4FFA-832A-4344B5E1E244}" type="pres">
      <dgm:prSet presAssocID="{6E5BC9E2-8062-41C3-80D5-BB5F061034A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AE9DD-7F4D-472E-9997-E259AC230679}" type="pres">
      <dgm:prSet presAssocID="{6E5BC9E2-8062-41C3-80D5-BB5F061034A9}" presName="invisiNode" presStyleLbl="node1" presStyleIdx="0" presStyleCnt="3"/>
      <dgm:spPr/>
    </dgm:pt>
    <dgm:pt modelId="{5E33BCB7-D14E-46B4-BA07-75D2494244D5}" type="pres">
      <dgm:prSet presAssocID="{6E5BC9E2-8062-41C3-80D5-BB5F061034A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C828DBE-CF45-41BF-A6EA-6ADF223D02CD}" type="pres">
      <dgm:prSet presAssocID="{B190644F-2A7E-455D-8CA4-81E47DD848B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0D672A-2098-4C33-868C-1F2753F01F2F}" type="pres">
      <dgm:prSet presAssocID="{BFB4D45D-696B-46B6-96D3-73E0E377A0E8}" presName="compNode" presStyleCnt="0"/>
      <dgm:spPr/>
    </dgm:pt>
    <dgm:pt modelId="{222FF9C8-4431-4903-BB58-216565F50C46}" type="pres">
      <dgm:prSet presAssocID="{BFB4D45D-696B-46B6-96D3-73E0E377A0E8}" presName="bkgdShape" presStyleLbl="node1" presStyleIdx="1" presStyleCnt="3"/>
      <dgm:spPr/>
      <dgm:t>
        <a:bodyPr/>
        <a:lstStyle/>
        <a:p>
          <a:endParaRPr lang="en-US"/>
        </a:p>
      </dgm:t>
    </dgm:pt>
    <dgm:pt modelId="{518D98EA-F41B-4155-AACF-12AA5B18C8C7}" type="pres">
      <dgm:prSet presAssocID="{BFB4D45D-696B-46B6-96D3-73E0E377A0E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4F5E3-C015-424A-971E-7C290CE0409E}" type="pres">
      <dgm:prSet presAssocID="{BFB4D45D-696B-46B6-96D3-73E0E377A0E8}" presName="invisiNode" presStyleLbl="node1" presStyleIdx="1" presStyleCnt="3"/>
      <dgm:spPr/>
    </dgm:pt>
    <dgm:pt modelId="{BE89959E-5159-43AA-9CC6-0FF678C2A438}" type="pres">
      <dgm:prSet presAssocID="{BFB4D45D-696B-46B6-96D3-73E0E377A0E8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BBE553-595C-44A0-9E3C-3AD51D25261F}" type="pres">
      <dgm:prSet presAssocID="{0D3AA8D1-0BBB-4241-8D51-1FF409764C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303DCD-2FB3-4E69-9B1C-E93F2854B43B}" type="pres">
      <dgm:prSet presAssocID="{6442D5C9-0C24-4D1F-97BE-EB3A8D70337B}" presName="compNode" presStyleCnt="0"/>
      <dgm:spPr/>
    </dgm:pt>
    <dgm:pt modelId="{1BC7B26B-8777-402B-A828-D4342199C12E}" type="pres">
      <dgm:prSet presAssocID="{6442D5C9-0C24-4D1F-97BE-EB3A8D70337B}" presName="bkgdShape" presStyleLbl="node1" presStyleIdx="2" presStyleCnt="3"/>
      <dgm:spPr/>
      <dgm:t>
        <a:bodyPr/>
        <a:lstStyle/>
        <a:p>
          <a:endParaRPr lang="en-US"/>
        </a:p>
      </dgm:t>
    </dgm:pt>
    <dgm:pt modelId="{FDB67AE1-569F-4B4D-B797-583E44BAD885}" type="pres">
      <dgm:prSet presAssocID="{6442D5C9-0C24-4D1F-97BE-EB3A8D70337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D4A19-C55F-49CF-93B4-AE2976475D2C}" type="pres">
      <dgm:prSet presAssocID="{6442D5C9-0C24-4D1F-97BE-EB3A8D70337B}" presName="invisiNode" presStyleLbl="node1" presStyleIdx="2" presStyleCnt="3"/>
      <dgm:spPr/>
    </dgm:pt>
    <dgm:pt modelId="{F556D77B-FA36-40FA-B98D-9BC97597D0AC}" type="pres">
      <dgm:prSet presAssocID="{6442D5C9-0C24-4D1F-97BE-EB3A8D70337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1E4645E7-F400-454F-9C8F-B76E18A558B9}" type="presOf" srcId="{6E5BC9E2-8062-41C3-80D5-BB5F061034A9}" destId="{77B4FBB8-C85D-4FFA-832A-4344B5E1E244}" srcOrd="1" destOrd="0" presId="urn:microsoft.com/office/officeart/2005/8/layout/hList7"/>
    <dgm:cxn modelId="{1D16F071-F83F-4624-9A2C-BA2F475C0888}" type="presOf" srcId="{6442D5C9-0C24-4D1F-97BE-EB3A8D70337B}" destId="{1BC7B26B-8777-402B-A828-D4342199C12E}" srcOrd="0" destOrd="0" presId="urn:microsoft.com/office/officeart/2005/8/layout/hList7"/>
    <dgm:cxn modelId="{3C3B2293-4001-43AC-8C51-376A8B4ED45B}" type="presOf" srcId="{D377C7B5-14D7-4F74-8F9D-555EF0739F41}" destId="{AF41F2E4-8D1A-4D68-9AAA-0EEE3CA9A8CE}" srcOrd="0" destOrd="0" presId="urn:microsoft.com/office/officeart/2005/8/layout/hList7"/>
    <dgm:cxn modelId="{DE6CFD8B-6FC9-4D69-8947-6AF9DA0537AD}" srcId="{D377C7B5-14D7-4F74-8F9D-555EF0739F41}" destId="{6E5BC9E2-8062-41C3-80D5-BB5F061034A9}" srcOrd="0" destOrd="0" parTransId="{429DEA05-A1CF-45C4-935C-07A448A1C0C5}" sibTransId="{B190644F-2A7E-455D-8CA4-81E47DD848B9}"/>
    <dgm:cxn modelId="{4BF5956B-34B1-4DBC-A137-722A1B0B0116}" type="presOf" srcId="{6E5BC9E2-8062-41C3-80D5-BB5F061034A9}" destId="{F295B994-42D4-4DE7-BBAC-CA26D2C3A076}" srcOrd="0" destOrd="0" presId="urn:microsoft.com/office/officeart/2005/8/layout/hList7"/>
    <dgm:cxn modelId="{FEABB508-271A-4E80-891D-A2CEE325E39A}" type="presOf" srcId="{BFB4D45D-696B-46B6-96D3-73E0E377A0E8}" destId="{222FF9C8-4431-4903-BB58-216565F50C46}" srcOrd="0" destOrd="0" presId="urn:microsoft.com/office/officeart/2005/8/layout/hList7"/>
    <dgm:cxn modelId="{1A473562-23D8-4E42-8FF1-501D082124F4}" type="presOf" srcId="{B190644F-2A7E-455D-8CA4-81E47DD848B9}" destId="{AC828DBE-CF45-41BF-A6EA-6ADF223D02CD}" srcOrd="0" destOrd="0" presId="urn:microsoft.com/office/officeart/2005/8/layout/hList7"/>
    <dgm:cxn modelId="{3AE3CBFA-8FCA-4D97-B5E9-71FBBBCD3380}" type="presOf" srcId="{0D3AA8D1-0BBB-4241-8D51-1FF409764CB5}" destId="{73BBE553-595C-44A0-9E3C-3AD51D25261F}" srcOrd="0" destOrd="0" presId="urn:microsoft.com/office/officeart/2005/8/layout/hList7"/>
    <dgm:cxn modelId="{02262C49-578A-40F4-A049-ECFAEFCD8C03}" type="presOf" srcId="{6442D5C9-0C24-4D1F-97BE-EB3A8D70337B}" destId="{FDB67AE1-569F-4B4D-B797-583E44BAD885}" srcOrd="1" destOrd="0" presId="urn:microsoft.com/office/officeart/2005/8/layout/hList7"/>
    <dgm:cxn modelId="{787617E1-93C5-4C63-B72E-687D1DBFB96F}" srcId="{D377C7B5-14D7-4F74-8F9D-555EF0739F41}" destId="{6442D5C9-0C24-4D1F-97BE-EB3A8D70337B}" srcOrd="2" destOrd="0" parTransId="{45B577EB-7875-432C-B1D6-F290516C2578}" sibTransId="{E1BA1486-F80F-47F0-BB5C-A61E2EA0FB0A}"/>
    <dgm:cxn modelId="{EC56424F-1F2F-4349-88B0-A5C157F8AD17}" srcId="{D377C7B5-14D7-4F74-8F9D-555EF0739F41}" destId="{BFB4D45D-696B-46B6-96D3-73E0E377A0E8}" srcOrd="1" destOrd="0" parTransId="{584D257D-1EB3-48F0-8A77-C84A3BEC9B8D}" sibTransId="{0D3AA8D1-0BBB-4241-8D51-1FF409764CB5}"/>
    <dgm:cxn modelId="{285AC762-6AE5-4E3B-8CFF-0730A3055D31}" type="presOf" srcId="{BFB4D45D-696B-46B6-96D3-73E0E377A0E8}" destId="{518D98EA-F41B-4155-AACF-12AA5B18C8C7}" srcOrd="1" destOrd="0" presId="urn:microsoft.com/office/officeart/2005/8/layout/hList7"/>
    <dgm:cxn modelId="{5BC62429-E24F-438B-BCB3-EF00341F520C}" type="presParOf" srcId="{AF41F2E4-8D1A-4D68-9AAA-0EEE3CA9A8CE}" destId="{053A6F1A-09B5-4691-B9C3-B787EBFCF53A}" srcOrd="0" destOrd="0" presId="urn:microsoft.com/office/officeart/2005/8/layout/hList7"/>
    <dgm:cxn modelId="{8F636E6B-E398-4B26-B4C5-9099787485C5}" type="presParOf" srcId="{AF41F2E4-8D1A-4D68-9AAA-0EEE3CA9A8CE}" destId="{D0EEB5B4-BA0C-4A3D-BFD5-9381B6C2B448}" srcOrd="1" destOrd="0" presId="urn:microsoft.com/office/officeart/2005/8/layout/hList7"/>
    <dgm:cxn modelId="{17E35400-CE1B-40F5-86C6-53E8A14EC3B1}" type="presParOf" srcId="{D0EEB5B4-BA0C-4A3D-BFD5-9381B6C2B448}" destId="{6F6508A7-7615-4B5A-A997-3C144FDB4BCE}" srcOrd="0" destOrd="0" presId="urn:microsoft.com/office/officeart/2005/8/layout/hList7"/>
    <dgm:cxn modelId="{CC1E608D-319C-4875-BF92-D3F48B2EDE81}" type="presParOf" srcId="{6F6508A7-7615-4B5A-A997-3C144FDB4BCE}" destId="{F295B994-42D4-4DE7-BBAC-CA26D2C3A076}" srcOrd="0" destOrd="0" presId="urn:microsoft.com/office/officeart/2005/8/layout/hList7"/>
    <dgm:cxn modelId="{D6D24658-95CF-4DC6-8A03-BBC39278B675}" type="presParOf" srcId="{6F6508A7-7615-4B5A-A997-3C144FDB4BCE}" destId="{77B4FBB8-C85D-4FFA-832A-4344B5E1E244}" srcOrd="1" destOrd="0" presId="urn:microsoft.com/office/officeart/2005/8/layout/hList7"/>
    <dgm:cxn modelId="{50751152-1B64-4AAB-B5F4-6826EF594B8C}" type="presParOf" srcId="{6F6508A7-7615-4B5A-A997-3C144FDB4BCE}" destId="{714AE9DD-7F4D-472E-9997-E259AC230679}" srcOrd="2" destOrd="0" presId="urn:microsoft.com/office/officeart/2005/8/layout/hList7"/>
    <dgm:cxn modelId="{7B02D697-81CE-427D-A6B9-CEA8FABAA822}" type="presParOf" srcId="{6F6508A7-7615-4B5A-A997-3C144FDB4BCE}" destId="{5E33BCB7-D14E-46B4-BA07-75D2494244D5}" srcOrd="3" destOrd="0" presId="urn:microsoft.com/office/officeart/2005/8/layout/hList7"/>
    <dgm:cxn modelId="{36180742-FE36-4563-B313-3DB6D9F5213A}" type="presParOf" srcId="{D0EEB5B4-BA0C-4A3D-BFD5-9381B6C2B448}" destId="{AC828DBE-CF45-41BF-A6EA-6ADF223D02CD}" srcOrd="1" destOrd="0" presId="urn:microsoft.com/office/officeart/2005/8/layout/hList7"/>
    <dgm:cxn modelId="{227A1C3A-0FC1-4A91-8B78-6F427764F2D5}" type="presParOf" srcId="{D0EEB5B4-BA0C-4A3D-BFD5-9381B6C2B448}" destId="{A80D672A-2098-4C33-868C-1F2753F01F2F}" srcOrd="2" destOrd="0" presId="urn:microsoft.com/office/officeart/2005/8/layout/hList7"/>
    <dgm:cxn modelId="{08452367-B3A1-4FF5-AD69-AABA57774802}" type="presParOf" srcId="{A80D672A-2098-4C33-868C-1F2753F01F2F}" destId="{222FF9C8-4431-4903-BB58-216565F50C46}" srcOrd="0" destOrd="0" presId="urn:microsoft.com/office/officeart/2005/8/layout/hList7"/>
    <dgm:cxn modelId="{AD281C97-60E1-48F5-BAC9-84BC447D6383}" type="presParOf" srcId="{A80D672A-2098-4C33-868C-1F2753F01F2F}" destId="{518D98EA-F41B-4155-AACF-12AA5B18C8C7}" srcOrd="1" destOrd="0" presId="urn:microsoft.com/office/officeart/2005/8/layout/hList7"/>
    <dgm:cxn modelId="{F09E1111-0471-48F1-BB64-B54BF791EBC3}" type="presParOf" srcId="{A80D672A-2098-4C33-868C-1F2753F01F2F}" destId="{D7A4F5E3-C015-424A-971E-7C290CE0409E}" srcOrd="2" destOrd="0" presId="urn:microsoft.com/office/officeart/2005/8/layout/hList7"/>
    <dgm:cxn modelId="{ABADB8A8-A99F-4225-B3C0-92EE2733E91E}" type="presParOf" srcId="{A80D672A-2098-4C33-868C-1F2753F01F2F}" destId="{BE89959E-5159-43AA-9CC6-0FF678C2A438}" srcOrd="3" destOrd="0" presId="urn:microsoft.com/office/officeart/2005/8/layout/hList7"/>
    <dgm:cxn modelId="{D91D2C1E-23EE-4DBA-907B-EA08BE92C3B7}" type="presParOf" srcId="{D0EEB5B4-BA0C-4A3D-BFD5-9381B6C2B448}" destId="{73BBE553-595C-44A0-9E3C-3AD51D25261F}" srcOrd="3" destOrd="0" presId="urn:microsoft.com/office/officeart/2005/8/layout/hList7"/>
    <dgm:cxn modelId="{3FA6F147-7C37-488E-8D80-5515C03300C5}" type="presParOf" srcId="{D0EEB5B4-BA0C-4A3D-BFD5-9381B6C2B448}" destId="{90303DCD-2FB3-4E69-9B1C-E93F2854B43B}" srcOrd="4" destOrd="0" presId="urn:microsoft.com/office/officeart/2005/8/layout/hList7"/>
    <dgm:cxn modelId="{7B325044-79D3-4DC9-B7CF-30FFB5BEA595}" type="presParOf" srcId="{90303DCD-2FB3-4E69-9B1C-E93F2854B43B}" destId="{1BC7B26B-8777-402B-A828-D4342199C12E}" srcOrd="0" destOrd="0" presId="urn:microsoft.com/office/officeart/2005/8/layout/hList7"/>
    <dgm:cxn modelId="{5256E264-A674-410B-844C-6DCF5A4DF6F4}" type="presParOf" srcId="{90303DCD-2FB3-4E69-9B1C-E93F2854B43B}" destId="{FDB67AE1-569F-4B4D-B797-583E44BAD885}" srcOrd="1" destOrd="0" presId="urn:microsoft.com/office/officeart/2005/8/layout/hList7"/>
    <dgm:cxn modelId="{7E114265-A4ED-46FD-AFE1-0F10B2D2727A}" type="presParOf" srcId="{90303DCD-2FB3-4E69-9B1C-E93F2854B43B}" destId="{201D4A19-C55F-49CF-93B4-AE2976475D2C}" srcOrd="2" destOrd="0" presId="urn:microsoft.com/office/officeart/2005/8/layout/hList7"/>
    <dgm:cxn modelId="{2F94166D-60A9-4881-9EC6-CC5635B51E21}" type="presParOf" srcId="{90303DCD-2FB3-4E69-9B1C-E93F2854B43B}" destId="{F556D77B-FA36-40FA-B98D-9BC97597D0A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6CE97F-369A-4A20-92D5-8F20E621798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E1A5221-8631-4B90-921E-9C8AE9ED35CA}">
      <dgm:prSet phldrT="[Text]"/>
      <dgm:spPr/>
      <dgm:t>
        <a:bodyPr/>
        <a:lstStyle/>
        <a:p>
          <a:r>
            <a:rPr lang="en-US" dirty="0"/>
            <a:t>Selecting the right trial and sponsor</a:t>
          </a:r>
        </a:p>
      </dgm:t>
    </dgm:pt>
    <dgm:pt modelId="{8E7C36EE-78FA-469D-B742-7C2E4861CD22}" type="parTrans" cxnId="{76E4510F-27EB-402F-9C25-B184B9BCC59C}">
      <dgm:prSet/>
      <dgm:spPr/>
      <dgm:t>
        <a:bodyPr/>
        <a:lstStyle/>
        <a:p>
          <a:endParaRPr lang="en-US"/>
        </a:p>
      </dgm:t>
    </dgm:pt>
    <dgm:pt modelId="{5F154020-CBFF-439E-99DB-B201E38F918F}" type="sibTrans" cxnId="{76E4510F-27EB-402F-9C25-B184B9BCC59C}">
      <dgm:prSet/>
      <dgm:spPr/>
      <dgm:t>
        <a:bodyPr/>
        <a:lstStyle/>
        <a:p>
          <a:endParaRPr lang="en-US"/>
        </a:p>
      </dgm:t>
    </dgm:pt>
    <dgm:pt modelId="{2FA2E1C8-5A56-4344-8EE7-108BED81551F}">
      <dgm:prSet phldrT="[Text]"/>
      <dgm:spPr/>
      <dgm:t>
        <a:bodyPr/>
        <a:lstStyle/>
        <a:p>
          <a:r>
            <a:rPr lang="en-US" dirty="0"/>
            <a:t>Feasible and practical ways for diverse enrollment</a:t>
          </a:r>
        </a:p>
      </dgm:t>
    </dgm:pt>
    <dgm:pt modelId="{91ECCD4B-7A59-472C-914A-521B3A6C2EDD}" type="parTrans" cxnId="{7DDAB063-7971-47C3-840A-55328A244C87}">
      <dgm:prSet/>
      <dgm:spPr/>
      <dgm:t>
        <a:bodyPr/>
        <a:lstStyle/>
        <a:p>
          <a:endParaRPr lang="en-US"/>
        </a:p>
      </dgm:t>
    </dgm:pt>
    <dgm:pt modelId="{C0F78DAE-60FA-498F-A5B0-73CF02432CFD}" type="sibTrans" cxnId="{7DDAB063-7971-47C3-840A-55328A244C87}">
      <dgm:prSet/>
      <dgm:spPr/>
      <dgm:t>
        <a:bodyPr/>
        <a:lstStyle/>
        <a:p>
          <a:endParaRPr lang="en-US"/>
        </a:p>
      </dgm:t>
    </dgm:pt>
    <dgm:pt modelId="{8F793518-AE0E-448E-9292-D136396BACB1}">
      <dgm:prSet phldrT="[Text]"/>
      <dgm:spPr/>
      <dgm:t>
        <a:bodyPr/>
        <a:lstStyle/>
        <a:p>
          <a:r>
            <a:rPr lang="en-US" dirty="0"/>
            <a:t>Measures to monitor your success</a:t>
          </a:r>
        </a:p>
      </dgm:t>
    </dgm:pt>
    <dgm:pt modelId="{223D8667-F8F2-4DC1-AEB8-CBE43083D543}" type="parTrans" cxnId="{6F5C1E7D-98A6-477F-ACFD-3FC3302FF4DA}">
      <dgm:prSet/>
      <dgm:spPr/>
      <dgm:t>
        <a:bodyPr/>
        <a:lstStyle/>
        <a:p>
          <a:endParaRPr lang="en-US"/>
        </a:p>
      </dgm:t>
    </dgm:pt>
    <dgm:pt modelId="{D47BF2A7-1583-431D-A061-24727D6A6634}" type="sibTrans" cxnId="{6F5C1E7D-98A6-477F-ACFD-3FC3302FF4DA}">
      <dgm:prSet/>
      <dgm:spPr/>
      <dgm:t>
        <a:bodyPr/>
        <a:lstStyle/>
        <a:p>
          <a:endParaRPr lang="en-US"/>
        </a:p>
      </dgm:t>
    </dgm:pt>
    <dgm:pt modelId="{01759500-8024-42C0-92E7-E4E86B0AC189}" type="pres">
      <dgm:prSet presAssocID="{CC6CE97F-369A-4A20-92D5-8F20E621798D}" presName="CompostProcess" presStyleCnt="0">
        <dgm:presLayoutVars>
          <dgm:dir/>
          <dgm:resizeHandles val="exact"/>
        </dgm:presLayoutVars>
      </dgm:prSet>
      <dgm:spPr/>
    </dgm:pt>
    <dgm:pt modelId="{829FBBCC-804F-4C3D-B5E1-F81059890B03}" type="pres">
      <dgm:prSet presAssocID="{CC6CE97F-369A-4A20-92D5-8F20E621798D}" presName="arrow" presStyleLbl="bgShp" presStyleIdx="0" presStyleCnt="1"/>
      <dgm:spPr/>
    </dgm:pt>
    <dgm:pt modelId="{5B8A1FDC-AF31-4A8D-8F54-AFDFAA3741F6}" type="pres">
      <dgm:prSet presAssocID="{CC6CE97F-369A-4A20-92D5-8F20E621798D}" presName="linearProcess" presStyleCnt="0"/>
      <dgm:spPr/>
    </dgm:pt>
    <dgm:pt modelId="{FEDE25F4-8ABE-4092-977B-DA7B280059A1}" type="pres">
      <dgm:prSet presAssocID="{5E1A5221-8631-4B90-921E-9C8AE9ED35C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72B1A-D5C0-4821-803E-03C7D3D30F56}" type="pres">
      <dgm:prSet presAssocID="{5F154020-CBFF-439E-99DB-B201E38F918F}" presName="sibTrans" presStyleCnt="0"/>
      <dgm:spPr/>
    </dgm:pt>
    <dgm:pt modelId="{2CB2DA57-80E2-4AEA-87A0-F243888DC10F}" type="pres">
      <dgm:prSet presAssocID="{2FA2E1C8-5A56-4344-8EE7-108BED8155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E34F1-89B2-46CF-A965-57BECE080686}" type="pres">
      <dgm:prSet presAssocID="{C0F78DAE-60FA-498F-A5B0-73CF02432CFD}" presName="sibTrans" presStyleCnt="0"/>
      <dgm:spPr/>
    </dgm:pt>
    <dgm:pt modelId="{AA551B99-F161-4A17-8BEA-2FAAEBF39A56}" type="pres">
      <dgm:prSet presAssocID="{8F793518-AE0E-448E-9292-D136396BACB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DE48D5-A7DC-4086-8BB3-7873E3E1F5C8}" type="presOf" srcId="{5E1A5221-8631-4B90-921E-9C8AE9ED35CA}" destId="{FEDE25F4-8ABE-4092-977B-DA7B280059A1}" srcOrd="0" destOrd="0" presId="urn:microsoft.com/office/officeart/2005/8/layout/hProcess9"/>
    <dgm:cxn modelId="{7DDAB063-7971-47C3-840A-55328A244C87}" srcId="{CC6CE97F-369A-4A20-92D5-8F20E621798D}" destId="{2FA2E1C8-5A56-4344-8EE7-108BED81551F}" srcOrd="1" destOrd="0" parTransId="{91ECCD4B-7A59-472C-914A-521B3A6C2EDD}" sibTransId="{C0F78DAE-60FA-498F-A5B0-73CF02432CFD}"/>
    <dgm:cxn modelId="{3CA16A0C-E5F5-459A-8F44-D498582880B1}" type="presOf" srcId="{2FA2E1C8-5A56-4344-8EE7-108BED81551F}" destId="{2CB2DA57-80E2-4AEA-87A0-F243888DC10F}" srcOrd="0" destOrd="0" presId="urn:microsoft.com/office/officeart/2005/8/layout/hProcess9"/>
    <dgm:cxn modelId="{6F5C1E7D-98A6-477F-ACFD-3FC3302FF4DA}" srcId="{CC6CE97F-369A-4A20-92D5-8F20E621798D}" destId="{8F793518-AE0E-448E-9292-D136396BACB1}" srcOrd="2" destOrd="0" parTransId="{223D8667-F8F2-4DC1-AEB8-CBE43083D543}" sibTransId="{D47BF2A7-1583-431D-A061-24727D6A6634}"/>
    <dgm:cxn modelId="{C61AFC73-B5E7-4B13-A0F5-21049D5B6A36}" type="presOf" srcId="{8F793518-AE0E-448E-9292-D136396BACB1}" destId="{AA551B99-F161-4A17-8BEA-2FAAEBF39A56}" srcOrd="0" destOrd="0" presId="urn:microsoft.com/office/officeart/2005/8/layout/hProcess9"/>
    <dgm:cxn modelId="{76E4510F-27EB-402F-9C25-B184B9BCC59C}" srcId="{CC6CE97F-369A-4A20-92D5-8F20E621798D}" destId="{5E1A5221-8631-4B90-921E-9C8AE9ED35CA}" srcOrd="0" destOrd="0" parTransId="{8E7C36EE-78FA-469D-B742-7C2E4861CD22}" sibTransId="{5F154020-CBFF-439E-99DB-B201E38F918F}"/>
    <dgm:cxn modelId="{943F86CD-2BEE-4F2C-B4BB-5EB53FE5FEB7}" type="presOf" srcId="{CC6CE97F-369A-4A20-92D5-8F20E621798D}" destId="{01759500-8024-42C0-92E7-E4E86B0AC189}" srcOrd="0" destOrd="0" presId="urn:microsoft.com/office/officeart/2005/8/layout/hProcess9"/>
    <dgm:cxn modelId="{173DADFD-412E-4CBA-AA9D-316A29802F1B}" type="presParOf" srcId="{01759500-8024-42C0-92E7-E4E86B0AC189}" destId="{829FBBCC-804F-4C3D-B5E1-F81059890B03}" srcOrd="0" destOrd="0" presId="urn:microsoft.com/office/officeart/2005/8/layout/hProcess9"/>
    <dgm:cxn modelId="{0768852E-589F-405B-B5E2-EA22F5C8B4E5}" type="presParOf" srcId="{01759500-8024-42C0-92E7-E4E86B0AC189}" destId="{5B8A1FDC-AF31-4A8D-8F54-AFDFAA3741F6}" srcOrd="1" destOrd="0" presId="urn:microsoft.com/office/officeart/2005/8/layout/hProcess9"/>
    <dgm:cxn modelId="{3560EB89-F262-43EC-A09F-08AA31335E29}" type="presParOf" srcId="{5B8A1FDC-AF31-4A8D-8F54-AFDFAA3741F6}" destId="{FEDE25F4-8ABE-4092-977B-DA7B280059A1}" srcOrd="0" destOrd="0" presId="urn:microsoft.com/office/officeart/2005/8/layout/hProcess9"/>
    <dgm:cxn modelId="{4986085C-591A-4436-93F2-2CF76C26287A}" type="presParOf" srcId="{5B8A1FDC-AF31-4A8D-8F54-AFDFAA3741F6}" destId="{F6372B1A-D5C0-4821-803E-03C7D3D30F56}" srcOrd="1" destOrd="0" presId="urn:microsoft.com/office/officeart/2005/8/layout/hProcess9"/>
    <dgm:cxn modelId="{DB0592B3-F624-45D2-9013-3B5AC4B1F7D1}" type="presParOf" srcId="{5B8A1FDC-AF31-4A8D-8F54-AFDFAA3741F6}" destId="{2CB2DA57-80E2-4AEA-87A0-F243888DC10F}" srcOrd="2" destOrd="0" presId="urn:microsoft.com/office/officeart/2005/8/layout/hProcess9"/>
    <dgm:cxn modelId="{3831D5C7-668D-4ADE-A5D0-422A1DD18A41}" type="presParOf" srcId="{5B8A1FDC-AF31-4A8D-8F54-AFDFAA3741F6}" destId="{F49E34F1-89B2-46CF-A965-57BECE080686}" srcOrd="3" destOrd="0" presId="urn:microsoft.com/office/officeart/2005/8/layout/hProcess9"/>
    <dgm:cxn modelId="{A0D870B6-F1FE-411A-A42E-590729D53B2B}" type="presParOf" srcId="{5B8A1FDC-AF31-4A8D-8F54-AFDFAA3741F6}" destId="{AA551B99-F161-4A17-8BEA-2FAAEBF39A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5D91B0-3F1B-4F4F-BC25-36509B5129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873F1-6541-41BC-A177-EEAF546A46D5}">
      <dgm:prSet phldrT="[Text]"/>
      <dgm:spPr/>
      <dgm:t>
        <a:bodyPr/>
        <a:lstStyle/>
        <a:p>
          <a:r>
            <a:rPr lang="en-US" dirty="0"/>
            <a:t>Sites </a:t>
          </a:r>
        </a:p>
      </dgm:t>
    </dgm:pt>
    <dgm:pt modelId="{8875931C-10B1-4F5F-862F-470AA7A0C941}" type="parTrans" cxnId="{85BE0B5C-3CBB-4D1E-A0EC-F01FAB7B0AD5}">
      <dgm:prSet/>
      <dgm:spPr/>
      <dgm:t>
        <a:bodyPr/>
        <a:lstStyle/>
        <a:p>
          <a:endParaRPr lang="en-US"/>
        </a:p>
      </dgm:t>
    </dgm:pt>
    <dgm:pt modelId="{D1225474-E537-454F-85E5-A804538533E2}" type="sibTrans" cxnId="{85BE0B5C-3CBB-4D1E-A0EC-F01FAB7B0AD5}">
      <dgm:prSet/>
      <dgm:spPr/>
      <dgm:t>
        <a:bodyPr/>
        <a:lstStyle/>
        <a:p>
          <a:endParaRPr lang="en-US"/>
        </a:p>
      </dgm:t>
    </dgm:pt>
    <dgm:pt modelId="{A39A9EE0-CD1C-4164-9D82-AAF2988C3AC4}">
      <dgm:prSet phldrT="[Text]"/>
      <dgm:spPr/>
      <dgm:t>
        <a:bodyPr/>
        <a:lstStyle/>
        <a:p>
          <a:r>
            <a:rPr lang="en-US" dirty="0"/>
            <a:t>Responsibility to be selective in the right trial and sponsor that they want to partner with</a:t>
          </a:r>
        </a:p>
      </dgm:t>
    </dgm:pt>
    <dgm:pt modelId="{4C05DA1D-4833-4980-BDF2-9A14E3901A8A}" type="parTrans" cxnId="{528341EE-B4F8-49BB-8C52-E3A14109CBAB}">
      <dgm:prSet/>
      <dgm:spPr/>
      <dgm:t>
        <a:bodyPr/>
        <a:lstStyle/>
        <a:p>
          <a:endParaRPr lang="en-US"/>
        </a:p>
      </dgm:t>
    </dgm:pt>
    <dgm:pt modelId="{1EB20D6D-6C4D-4922-8AEC-966543C3042E}" type="sibTrans" cxnId="{528341EE-B4F8-49BB-8C52-E3A14109CBAB}">
      <dgm:prSet/>
      <dgm:spPr/>
      <dgm:t>
        <a:bodyPr/>
        <a:lstStyle/>
        <a:p>
          <a:endParaRPr lang="en-US"/>
        </a:p>
      </dgm:t>
    </dgm:pt>
    <dgm:pt modelId="{FDA65493-56A3-4C88-A522-7DE8A4F74BBD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DA98777B-4714-481B-9698-97D67869F70F}" type="parTrans" cxnId="{6C7D693E-51F6-4D67-863A-BA7E305EC29D}">
      <dgm:prSet/>
      <dgm:spPr/>
      <dgm:t>
        <a:bodyPr/>
        <a:lstStyle/>
        <a:p>
          <a:endParaRPr lang="en-US"/>
        </a:p>
      </dgm:t>
    </dgm:pt>
    <dgm:pt modelId="{50B09D27-9562-4749-AA79-BA259AE5FF74}" type="sibTrans" cxnId="{6C7D693E-51F6-4D67-863A-BA7E305EC29D}">
      <dgm:prSet/>
      <dgm:spPr/>
      <dgm:t>
        <a:bodyPr/>
        <a:lstStyle/>
        <a:p>
          <a:endParaRPr lang="en-US"/>
        </a:p>
      </dgm:t>
    </dgm:pt>
    <dgm:pt modelId="{E70B964A-FFFD-4018-814F-659851B6918A}">
      <dgm:prSet phldrT="[Text]"/>
      <dgm:spPr/>
      <dgm:t>
        <a:bodyPr/>
        <a:lstStyle/>
        <a:p>
          <a:r>
            <a:rPr lang="en-US" dirty="0"/>
            <a:t>Focus on the availability of resources to the site</a:t>
          </a:r>
        </a:p>
      </dgm:t>
    </dgm:pt>
    <dgm:pt modelId="{79A8E89C-D479-4DF6-886B-AC344DF7FDF0}" type="parTrans" cxnId="{97607B56-B5DD-41A1-9523-416783BFED24}">
      <dgm:prSet/>
      <dgm:spPr/>
      <dgm:t>
        <a:bodyPr/>
        <a:lstStyle/>
        <a:p>
          <a:endParaRPr lang="en-US"/>
        </a:p>
      </dgm:t>
    </dgm:pt>
    <dgm:pt modelId="{2ABA6744-06E0-422B-B6FC-306FE62BAA10}" type="sibTrans" cxnId="{97607B56-B5DD-41A1-9523-416783BFED24}">
      <dgm:prSet/>
      <dgm:spPr/>
      <dgm:t>
        <a:bodyPr/>
        <a:lstStyle/>
        <a:p>
          <a:endParaRPr lang="en-US"/>
        </a:p>
      </dgm:t>
    </dgm:pt>
    <dgm:pt modelId="{C46AA2E0-49FC-428B-93DE-EFE3A8ED8509}">
      <dgm:prSet phldrT="[Text]"/>
      <dgm:spPr/>
      <dgm:t>
        <a:bodyPr/>
        <a:lstStyle/>
        <a:p>
          <a:r>
            <a:rPr lang="en-US" dirty="0"/>
            <a:t>Translation services</a:t>
          </a:r>
        </a:p>
      </dgm:t>
    </dgm:pt>
    <dgm:pt modelId="{0368C3E2-E3A0-4A10-85A3-F8FE6E75E1C2}" type="parTrans" cxnId="{258E326E-0B40-41C4-BF65-6607A793B712}">
      <dgm:prSet/>
      <dgm:spPr/>
      <dgm:t>
        <a:bodyPr/>
        <a:lstStyle/>
        <a:p>
          <a:endParaRPr lang="en-US"/>
        </a:p>
      </dgm:t>
    </dgm:pt>
    <dgm:pt modelId="{D8382089-9C70-4561-8FF9-F918DDC85966}" type="sibTrans" cxnId="{258E326E-0B40-41C4-BF65-6607A793B712}">
      <dgm:prSet/>
      <dgm:spPr/>
      <dgm:t>
        <a:bodyPr/>
        <a:lstStyle/>
        <a:p>
          <a:endParaRPr lang="en-US"/>
        </a:p>
      </dgm:t>
    </dgm:pt>
    <dgm:pt modelId="{A15F57D0-A6F8-48AD-8050-633AA5DA4BD4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A8C94EB0-C054-428C-A6CC-A3592F5A360A}" type="parTrans" cxnId="{57DF183B-B3AB-466C-B06A-6013A5BF5AE5}">
      <dgm:prSet/>
      <dgm:spPr/>
    </dgm:pt>
    <dgm:pt modelId="{0745DBD1-73DD-4F1E-81E4-8ECB6CE7B1FB}" type="sibTrans" cxnId="{57DF183B-B3AB-466C-B06A-6013A5BF5AE5}">
      <dgm:prSet/>
      <dgm:spPr/>
    </dgm:pt>
    <dgm:pt modelId="{BB8A6CDA-E5AF-45D8-A157-3A9A285365A8}">
      <dgm:prSet phldrT="[Text]"/>
      <dgm:spPr/>
      <dgm:t>
        <a:bodyPr/>
        <a:lstStyle/>
        <a:p>
          <a:r>
            <a:rPr lang="en-US" dirty="0"/>
            <a:t>Patient stipend</a:t>
          </a:r>
        </a:p>
      </dgm:t>
    </dgm:pt>
    <dgm:pt modelId="{5BC03113-946C-4B79-9FA4-2B29260FC873}" type="parTrans" cxnId="{6B86F97F-C8BD-48E8-B688-89F1EECFA63B}">
      <dgm:prSet/>
      <dgm:spPr/>
    </dgm:pt>
    <dgm:pt modelId="{9856758C-65BF-4086-B8C9-EF2CB39F9862}" type="sibTrans" cxnId="{6B86F97F-C8BD-48E8-B688-89F1EECFA63B}">
      <dgm:prSet/>
      <dgm:spPr/>
    </dgm:pt>
    <dgm:pt modelId="{A781A47D-D199-4727-A038-47DB2D554A1A}">
      <dgm:prSet phldrT="[Text]"/>
      <dgm:spPr/>
      <dgm:t>
        <a:bodyPr/>
        <a:lstStyle/>
        <a:p>
          <a:r>
            <a:rPr lang="en-US" dirty="0"/>
            <a:t>Community target engagement</a:t>
          </a:r>
        </a:p>
      </dgm:t>
    </dgm:pt>
    <dgm:pt modelId="{79C49EF6-8795-4294-BD18-9CC1D161B1B2}" type="parTrans" cxnId="{41CCE1BF-8E24-41C3-9AAA-4D195D0191D8}">
      <dgm:prSet/>
      <dgm:spPr/>
    </dgm:pt>
    <dgm:pt modelId="{9B5FB182-06F7-4B25-8D1C-B4EE22CD7BEA}" type="sibTrans" cxnId="{41CCE1BF-8E24-41C3-9AAA-4D195D0191D8}">
      <dgm:prSet/>
      <dgm:spPr/>
    </dgm:pt>
    <dgm:pt modelId="{DE9C5E52-3565-4790-BE36-533525D2EB9A}" type="pres">
      <dgm:prSet presAssocID="{345D91B0-3F1B-4F4F-BC25-36509B5129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FFE8E-C276-4A89-8BAC-8891035BAE62}" type="pres">
      <dgm:prSet presAssocID="{E0F873F1-6541-41BC-A177-EEAF546A46D5}" presName="linNode" presStyleCnt="0"/>
      <dgm:spPr/>
    </dgm:pt>
    <dgm:pt modelId="{EE24ED7F-CFC7-4C65-8AFB-BA0B177C2B37}" type="pres">
      <dgm:prSet presAssocID="{E0F873F1-6541-41BC-A177-EEAF546A46D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CCA38-963C-441A-8D2F-E3E920F3DD06}" type="pres">
      <dgm:prSet presAssocID="{E0F873F1-6541-41BC-A177-EEAF546A46D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D773F-76E8-4BE4-9516-FB72104EFBE8}" type="pres">
      <dgm:prSet presAssocID="{D1225474-E537-454F-85E5-A804538533E2}" presName="sp" presStyleCnt="0"/>
      <dgm:spPr/>
    </dgm:pt>
    <dgm:pt modelId="{8E4C91CB-2E80-49D1-8563-7DA35A3C6518}" type="pres">
      <dgm:prSet presAssocID="{FDA65493-56A3-4C88-A522-7DE8A4F74BBD}" presName="linNode" presStyleCnt="0"/>
      <dgm:spPr/>
    </dgm:pt>
    <dgm:pt modelId="{A1F3AB33-6D47-4588-B2AB-5E673122DEEB}" type="pres">
      <dgm:prSet presAssocID="{FDA65493-56A3-4C88-A522-7DE8A4F74BB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F5259-38FE-400A-92A7-8D360994EC41}" type="pres">
      <dgm:prSet presAssocID="{FDA65493-56A3-4C88-A522-7DE8A4F74BB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F3782-C045-4F86-B7BB-703309524BFA}" type="presOf" srcId="{E0F873F1-6541-41BC-A177-EEAF546A46D5}" destId="{EE24ED7F-CFC7-4C65-8AFB-BA0B177C2B37}" srcOrd="0" destOrd="0" presId="urn:microsoft.com/office/officeart/2005/8/layout/vList5"/>
    <dgm:cxn modelId="{6C7D693E-51F6-4D67-863A-BA7E305EC29D}" srcId="{345D91B0-3F1B-4F4F-BC25-36509B512953}" destId="{FDA65493-56A3-4C88-A522-7DE8A4F74BBD}" srcOrd="1" destOrd="0" parTransId="{DA98777B-4714-481B-9698-97D67869F70F}" sibTransId="{50B09D27-9562-4749-AA79-BA259AE5FF74}"/>
    <dgm:cxn modelId="{97607B56-B5DD-41A1-9523-416783BFED24}" srcId="{FDA65493-56A3-4C88-A522-7DE8A4F74BBD}" destId="{E70B964A-FFFD-4018-814F-659851B6918A}" srcOrd="0" destOrd="0" parTransId="{79A8E89C-D479-4DF6-886B-AC344DF7FDF0}" sibTransId="{2ABA6744-06E0-422B-B6FC-306FE62BAA10}"/>
    <dgm:cxn modelId="{7DCA8E62-4763-4AF8-8941-42C99DAED008}" type="presOf" srcId="{FDA65493-56A3-4C88-A522-7DE8A4F74BBD}" destId="{A1F3AB33-6D47-4588-B2AB-5E673122DEEB}" srcOrd="0" destOrd="0" presId="urn:microsoft.com/office/officeart/2005/8/layout/vList5"/>
    <dgm:cxn modelId="{F43F5BB1-B046-4179-84ED-A6682C55A27C}" type="presOf" srcId="{A15F57D0-A6F8-48AD-8050-633AA5DA4BD4}" destId="{0FEF5259-38FE-400A-92A7-8D360994EC41}" srcOrd="0" destOrd="2" presId="urn:microsoft.com/office/officeart/2005/8/layout/vList5"/>
    <dgm:cxn modelId="{9635AAB7-841F-4EFE-A303-B1C9646F8342}" type="presOf" srcId="{A781A47D-D199-4727-A038-47DB2D554A1A}" destId="{0FEF5259-38FE-400A-92A7-8D360994EC41}" srcOrd="0" destOrd="4" presId="urn:microsoft.com/office/officeart/2005/8/layout/vList5"/>
    <dgm:cxn modelId="{528341EE-B4F8-49BB-8C52-E3A14109CBAB}" srcId="{E0F873F1-6541-41BC-A177-EEAF546A46D5}" destId="{A39A9EE0-CD1C-4164-9D82-AAF2988C3AC4}" srcOrd="0" destOrd="0" parTransId="{4C05DA1D-4833-4980-BDF2-9A14E3901A8A}" sibTransId="{1EB20D6D-6C4D-4922-8AEC-966543C3042E}"/>
    <dgm:cxn modelId="{88E8D736-3F1B-4F5B-A757-55545B13F017}" type="presOf" srcId="{BB8A6CDA-E5AF-45D8-A157-3A9A285365A8}" destId="{0FEF5259-38FE-400A-92A7-8D360994EC41}" srcOrd="0" destOrd="3" presId="urn:microsoft.com/office/officeart/2005/8/layout/vList5"/>
    <dgm:cxn modelId="{258E326E-0B40-41C4-BF65-6607A793B712}" srcId="{E70B964A-FFFD-4018-814F-659851B6918A}" destId="{C46AA2E0-49FC-428B-93DE-EFE3A8ED8509}" srcOrd="0" destOrd="0" parTransId="{0368C3E2-E3A0-4A10-85A3-F8FE6E75E1C2}" sibTransId="{D8382089-9C70-4561-8FF9-F918DDC85966}"/>
    <dgm:cxn modelId="{85BE0B5C-3CBB-4D1E-A0EC-F01FAB7B0AD5}" srcId="{345D91B0-3F1B-4F4F-BC25-36509B512953}" destId="{E0F873F1-6541-41BC-A177-EEAF546A46D5}" srcOrd="0" destOrd="0" parTransId="{8875931C-10B1-4F5F-862F-470AA7A0C941}" sibTransId="{D1225474-E537-454F-85E5-A804538533E2}"/>
    <dgm:cxn modelId="{2AF94772-340E-4BDC-A88C-B5754F7C4F09}" type="presOf" srcId="{E70B964A-FFFD-4018-814F-659851B6918A}" destId="{0FEF5259-38FE-400A-92A7-8D360994EC41}" srcOrd="0" destOrd="0" presId="urn:microsoft.com/office/officeart/2005/8/layout/vList5"/>
    <dgm:cxn modelId="{B42F43AA-A550-4533-9479-EF397CCC48EE}" type="presOf" srcId="{A39A9EE0-CD1C-4164-9D82-AAF2988C3AC4}" destId="{CC3CCA38-963C-441A-8D2F-E3E920F3DD06}" srcOrd="0" destOrd="0" presId="urn:microsoft.com/office/officeart/2005/8/layout/vList5"/>
    <dgm:cxn modelId="{57DF183B-B3AB-466C-B06A-6013A5BF5AE5}" srcId="{E70B964A-FFFD-4018-814F-659851B6918A}" destId="{A15F57D0-A6F8-48AD-8050-633AA5DA4BD4}" srcOrd="1" destOrd="0" parTransId="{A8C94EB0-C054-428C-A6CC-A3592F5A360A}" sibTransId="{0745DBD1-73DD-4F1E-81E4-8ECB6CE7B1FB}"/>
    <dgm:cxn modelId="{13ACF520-972F-4CDE-92B0-2008542751A8}" type="presOf" srcId="{C46AA2E0-49FC-428B-93DE-EFE3A8ED8509}" destId="{0FEF5259-38FE-400A-92A7-8D360994EC41}" srcOrd="0" destOrd="1" presId="urn:microsoft.com/office/officeart/2005/8/layout/vList5"/>
    <dgm:cxn modelId="{07F126ED-02A1-4BE0-9FD1-3609830800A1}" type="presOf" srcId="{345D91B0-3F1B-4F4F-BC25-36509B512953}" destId="{DE9C5E52-3565-4790-BE36-533525D2EB9A}" srcOrd="0" destOrd="0" presId="urn:microsoft.com/office/officeart/2005/8/layout/vList5"/>
    <dgm:cxn modelId="{41CCE1BF-8E24-41C3-9AAA-4D195D0191D8}" srcId="{E70B964A-FFFD-4018-814F-659851B6918A}" destId="{A781A47D-D199-4727-A038-47DB2D554A1A}" srcOrd="3" destOrd="0" parTransId="{79C49EF6-8795-4294-BD18-9CC1D161B1B2}" sibTransId="{9B5FB182-06F7-4B25-8D1C-B4EE22CD7BEA}"/>
    <dgm:cxn modelId="{6B86F97F-C8BD-48E8-B688-89F1EECFA63B}" srcId="{E70B964A-FFFD-4018-814F-659851B6918A}" destId="{BB8A6CDA-E5AF-45D8-A157-3A9A285365A8}" srcOrd="2" destOrd="0" parTransId="{5BC03113-946C-4B79-9FA4-2B29260FC873}" sibTransId="{9856758C-65BF-4086-B8C9-EF2CB39F9862}"/>
    <dgm:cxn modelId="{A34BBBD2-4FE1-4A07-B5F9-626531A14633}" type="presParOf" srcId="{DE9C5E52-3565-4790-BE36-533525D2EB9A}" destId="{F73FFE8E-C276-4A89-8BAC-8891035BAE62}" srcOrd="0" destOrd="0" presId="urn:microsoft.com/office/officeart/2005/8/layout/vList5"/>
    <dgm:cxn modelId="{8A40B014-14DE-4EB1-AB57-2BC6DDFFC456}" type="presParOf" srcId="{F73FFE8E-C276-4A89-8BAC-8891035BAE62}" destId="{EE24ED7F-CFC7-4C65-8AFB-BA0B177C2B37}" srcOrd="0" destOrd="0" presId="urn:microsoft.com/office/officeart/2005/8/layout/vList5"/>
    <dgm:cxn modelId="{1AFE0BA8-0D38-4FA5-86F0-B315085DAFEB}" type="presParOf" srcId="{F73FFE8E-C276-4A89-8BAC-8891035BAE62}" destId="{CC3CCA38-963C-441A-8D2F-E3E920F3DD06}" srcOrd="1" destOrd="0" presId="urn:microsoft.com/office/officeart/2005/8/layout/vList5"/>
    <dgm:cxn modelId="{A648F67D-68E0-45FF-B55F-6C666A3062DD}" type="presParOf" srcId="{DE9C5E52-3565-4790-BE36-533525D2EB9A}" destId="{0BCD773F-76E8-4BE4-9516-FB72104EFBE8}" srcOrd="1" destOrd="0" presId="urn:microsoft.com/office/officeart/2005/8/layout/vList5"/>
    <dgm:cxn modelId="{B6398F9E-315A-426B-91BA-625F692331CB}" type="presParOf" srcId="{DE9C5E52-3565-4790-BE36-533525D2EB9A}" destId="{8E4C91CB-2E80-49D1-8563-7DA35A3C6518}" srcOrd="2" destOrd="0" presId="urn:microsoft.com/office/officeart/2005/8/layout/vList5"/>
    <dgm:cxn modelId="{A8FE5827-260B-464E-885C-ED5C76E5751F}" type="presParOf" srcId="{8E4C91CB-2E80-49D1-8563-7DA35A3C6518}" destId="{A1F3AB33-6D47-4588-B2AB-5E673122DEEB}" srcOrd="0" destOrd="0" presId="urn:microsoft.com/office/officeart/2005/8/layout/vList5"/>
    <dgm:cxn modelId="{20ED680D-2FE5-460D-BEBC-B87F92F9D666}" type="presParOf" srcId="{8E4C91CB-2E80-49D1-8563-7DA35A3C6518}" destId="{0FEF5259-38FE-400A-92A7-8D360994EC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8427A6-9295-471E-A7F2-0A2E8BDCC26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289DE-EB88-48A3-89C1-78EC7BE49112}">
      <dgm:prSet phldrT="[Text]"/>
      <dgm:spPr/>
      <dgm:t>
        <a:bodyPr/>
        <a:lstStyle/>
        <a:p>
          <a:r>
            <a:rPr lang="en-US" dirty="0"/>
            <a:t>Informed consent</a:t>
          </a:r>
        </a:p>
      </dgm:t>
    </dgm:pt>
    <dgm:pt modelId="{CDA39AB3-3D64-4FFF-B3C2-FCADC1057998}" type="parTrans" cxnId="{A4DC6B43-42F3-4B33-B0A8-0B07A27DC7F6}">
      <dgm:prSet/>
      <dgm:spPr/>
      <dgm:t>
        <a:bodyPr/>
        <a:lstStyle/>
        <a:p>
          <a:endParaRPr lang="en-US"/>
        </a:p>
      </dgm:t>
    </dgm:pt>
    <dgm:pt modelId="{779B36B9-EB8B-4B40-9140-5F6D0F4F49DC}" type="sibTrans" cxnId="{A4DC6B43-42F3-4B33-B0A8-0B07A27DC7F6}">
      <dgm:prSet/>
      <dgm:spPr/>
      <dgm:t>
        <a:bodyPr/>
        <a:lstStyle/>
        <a:p>
          <a:endParaRPr lang="en-US"/>
        </a:p>
      </dgm:t>
    </dgm:pt>
    <dgm:pt modelId="{E516D47C-2207-493A-AB4C-F7956DF05815}">
      <dgm:prSet phldrT="[Text]"/>
      <dgm:spPr/>
      <dgm:t>
        <a:bodyPr/>
        <a:lstStyle/>
        <a:p>
          <a:r>
            <a:rPr lang="en-US" dirty="0"/>
            <a:t>Language barriers</a:t>
          </a:r>
        </a:p>
      </dgm:t>
    </dgm:pt>
    <dgm:pt modelId="{778F868F-B1F0-4FA9-875B-85AC0161FF07}" type="parTrans" cxnId="{2F02B633-4BAE-4E00-8683-A3D1DEA929BF}">
      <dgm:prSet/>
      <dgm:spPr/>
      <dgm:t>
        <a:bodyPr/>
        <a:lstStyle/>
        <a:p>
          <a:endParaRPr lang="en-US"/>
        </a:p>
      </dgm:t>
    </dgm:pt>
    <dgm:pt modelId="{A1D0C2BE-ED08-4EF3-92CC-D038E1F4F510}" type="sibTrans" cxnId="{2F02B633-4BAE-4E00-8683-A3D1DEA929BF}">
      <dgm:prSet/>
      <dgm:spPr/>
      <dgm:t>
        <a:bodyPr/>
        <a:lstStyle/>
        <a:p>
          <a:endParaRPr lang="en-US"/>
        </a:p>
      </dgm:t>
    </dgm:pt>
    <dgm:pt modelId="{3F3292E8-E53D-434A-897D-0E826A36A025}">
      <dgm:prSet phldrT="[Text]"/>
      <dgm:spPr/>
      <dgm:t>
        <a:bodyPr/>
        <a:lstStyle/>
        <a:p>
          <a:r>
            <a:rPr lang="en-US" dirty="0"/>
            <a:t>Surrogate consents</a:t>
          </a:r>
        </a:p>
      </dgm:t>
    </dgm:pt>
    <dgm:pt modelId="{0E7F5C61-1913-427D-9A4D-7A4E8FB5F1E2}" type="parTrans" cxnId="{8C534D16-25DE-4918-945D-C2C954008342}">
      <dgm:prSet/>
      <dgm:spPr/>
      <dgm:t>
        <a:bodyPr/>
        <a:lstStyle/>
        <a:p>
          <a:endParaRPr lang="en-US"/>
        </a:p>
      </dgm:t>
    </dgm:pt>
    <dgm:pt modelId="{132DBBBE-B133-409D-95AC-3415F9505D5B}" type="sibTrans" cxnId="{8C534D16-25DE-4918-945D-C2C954008342}">
      <dgm:prSet/>
      <dgm:spPr/>
      <dgm:t>
        <a:bodyPr/>
        <a:lstStyle/>
        <a:p>
          <a:endParaRPr lang="en-US"/>
        </a:p>
      </dgm:t>
    </dgm:pt>
    <dgm:pt modelId="{3A53A0C3-758B-4B70-9929-370031AC4DC8}">
      <dgm:prSet phldrT="[Text]"/>
      <dgm:spPr/>
      <dgm:t>
        <a:bodyPr/>
        <a:lstStyle/>
        <a:p>
          <a:r>
            <a:rPr lang="en-US" dirty="0"/>
            <a:t>Remote</a:t>
          </a:r>
        </a:p>
      </dgm:t>
    </dgm:pt>
    <dgm:pt modelId="{40FE2730-340F-40FC-9AF1-27EBE6955262}" type="parTrans" cxnId="{910AA48F-1069-4E23-9EDD-9681F526320A}">
      <dgm:prSet/>
      <dgm:spPr/>
      <dgm:t>
        <a:bodyPr/>
        <a:lstStyle/>
        <a:p>
          <a:endParaRPr lang="en-US"/>
        </a:p>
      </dgm:t>
    </dgm:pt>
    <dgm:pt modelId="{D4DD69E5-DBEB-4815-B24A-C088EC7C1A00}" type="sibTrans" cxnId="{910AA48F-1069-4E23-9EDD-9681F526320A}">
      <dgm:prSet/>
      <dgm:spPr/>
      <dgm:t>
        <a:bodyPr/>
        <a:lstStyle/>
        <a:p>
          <a:endParaRPr lang="en-US"/>
        </a:p>
      </dgm:t>
    </dgm:pt>
    <dgm:pt modelId="{40285600-3F48-42D7-A07D-CAC18C5F0DCB}">
      <dgm:prSet phldrT="[Text]"/>
      <dgm:spPr/>
      <dgm:t>
        <a:bodyPr/>
        <a:lstStyle/>
        <a:p>
          <a:r>
            <a:rPr lang="en-US" dirty="0"/>
            <a:t>Limited access to technology</a:t>
          </a:r>
        </a:p>
      </dgm:t>
    </dgm:pt>
    <dgm:pt modelId="{36E92D70-8BD9-4D66-A757-68EE6B85B8E8}" type="parTrans" cxnId="{E256D4B5-AEA5-44E8-8421-C2F3F085FB9A}">
      <dgm:prSet/>
      <dgm:spPr/>
      <dgm:t>
        <a:bodyPr/>
        <a:lstStyle/>
        <a:p>
          <a:endParaRPr lang="en-US"/>
        </a:p>
      </dgm:t>
    </dgm:pt>
    <dgm:pt modelId="{A0EAC087-7BC5-42EE-90D6-34EB1BCE906C}" type="sibTrans" cxnId="{E256D4B5-AEA5-44E8-8421-C2F3F085FB9A}">
      <dgm:prSet/>
      <dgm:spPr/>
      <dgm:t>
        <a:bodyPr/>
        <a:lstStyle/>
        <a:p>
          <a:endParaRPr lang="en-US"/>
        </a:p>
      </dgm:t>
    </dgm:pt>
    <dgm:pt modelId="{E8D0DB7F-C228-486F-9073-E22BC5EC62E7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6F9A9ADC-F41C-4EA0-8968-87467ED1BA20}" type="parTrans" cxnId="{DD88DE64-841E-4477-8B4B-BB9560CFA317}">
      <dgm:prSet/>
      <dgm:spPr/>
      <dgm:t>
        <a:bodyPr/>
        <a:lstStyle/>
        <a:p>
          <a:endParaRPr lang="en-US"/>
        </a:p>
      </dgm:t>
    </dgm:pt>
    <dgm:pt modelId="{8F3555DA-5AB8-46B2-A947-95EB2753F6D0}" type="sibTrans" cxnId="{DD88DE64-841E-4477-8B4B-BB9560CFA317}">
      <dgm:prSet/>
      <dgm:spPr/>
      <dgm:t>
        <a:bodyPr/>
        <a:lstStyle/>
        <a:p>
          <a:endParaRPr lang="en-US"/>
        </a:p>
      </dgm:t>
    </dgm:pt>
    <dgm:pt modelId="{ACEDA24F-C221-4DF7-AEF0-93E6DF525B4F}">
      <dgm:prSet phldrT="[Text]"/>
      <dgm:spPr/>
      <dgm:t>
        <a:bodyPr/>
        <a:lstStyle/>
        <a:p>
          <a:r>
            <a:rPr lang="en-US" dirty="0"/>
            <a:t>Engagement </a:t>
          </a:r>
        </a:p>
      </dgm:t>
    </dgm:pt>
    <dgm:pt modelId="{3C5EBA05-E349-4E35-B074-FE13E16743D2}" type="parTrans" cxnId="{8F65C801-FF0B-4CF5-A246-4FFEE340E645}">
      <dgm:prSet/>
      <dgm:spPr/>
      <dgm:t>
        <a:bodyPr/>
        <a:lstStyle/>
        <a:p>
          <a:endParaRPr lang="en-US"/>
        </a:p>
      </dgm:t>
    </dgm:pt>
    <dgm:pt modelId="{F00F32D5-1260-4545-9749-DB4C2C6425FC}" type="sibTrans" cxnId="{8F65C801-FF0B-4CF5-A246-4FFEE340E645}">
      <dgm:prSet/>
      <dgm:spPr/>
      <dgm:t>
        <a:bodyPr/>
        <a:lstStyle/>
        <a:p>
          <a:endParaRPr lang="en-US"/>
        </a:p>
      </dgm:t>
    </dgm:pt>
    <dgm:pt modelId="{440FB82D-2AE8-49F0-9E52-BBFF8348C320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8890C93F-34FA-4151-8D21-24561331AD41}" type="parTrans" cxnId="{9CAEEA60-6F59-4F1F-9F36-92808059A0D8}">
      <dgm:prSet/>
      <dgm:spPr/>
      <dgm:t>
        <a:bodyPr/>
        <a:lstStyle/>
        <a:p>
          <a:endParaRPr lang="en-US"/>
        </a:p>
      </dgm:t>
    </dgm:pt>
    <dgm:pt modelId="{4AB28A36-6C88-453D-BC43-2D66CD52C02D}" type="sibTrans" cxnId="{9CAEEA60-6F59-4F1F-9F36-92808059A0D8}">
      <dgm:prSet/>
      <dgm:spPr/>
      <dgm:t>
        <a:bodyPr/>
        <a:lstStyle/>
        <a:p>
          <a:endParaRPr lang="en-US"/>
        </a:p>
      </dgm:t>
    </dgm:pt>
    <dgm:pt modelId="{CFD746C0-AE5D-4BA3-B4C4-887ED1DAEEDE}" type="pres">
      <dgm:prSet presAssocID="{F28427A6-9295-471E-A7F2-0A2E8BDCC2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9727B-2A49-4999-A56F-A886266D6935}" type="pres">
      <dgm:prSet presAssocID="{793289DE-EB88-48A3-89C1-78EC7BE49112}" presName="compNode" presStyleCnt="0"/>
      <dgm:spPr/>
    </dgm:pt>
    <dgm:pt modelId="{7EFA2036-2473-4210-812B-96A4175342F9}" type="pres">
      <dgm:prSet presAssocID="{793289DE-EB88-48A3-89C1-78EC7BE49112}" presName="aNode" presStyleLbl="bgShp" presStyleIdx="0" presStyleCnt="3"/>
      <dgm:spPr/>
      <dgm:t>
        <a:bodyPr/>
        <a:lstStyle/>
        <a:p>
          <a:endParaRPr lang="en-US"/>
        </a:p>
      </dgm:t>
    </dgm:pt>
    <dgm:pt modelId="{9E215E80-AE17-4E06-A345-865A6EEE8169}" type="pres">
      <dgm:prSet presAssocID="{793289DE-EB88-48A3-89C1-78EC7BE49112}" presName="textNode" presStyleLbl="bgShp" presStyleIdx="0" presStyleCnt="3"/>
      <dgm:spPr/>
      <dgm:t>
        <a:bodyPr/>
        <a:lstStyle/>
        <a:p>
          <a:endParaRPr lang="en-US"/>
        </a:p>
      </dgm:t>
    </dgm:pt>
    <dgm:pt modelId="{0F7A6ADD-6DA3-4004-A9B2-B43E01ED1EDD}" type="pres">
      <dgm:prSet presAssocID="{793289DE-EB88-48A3-89C1-78EC7BE49112}" presName="compChildNode" presStyleCnt="0"/>
      <dgm:spPr/>
    </dgm:pt>
    <dgm:pt modelId="{47BCF42B-EEF7-4CC6-9B8E-67180D187CA8}" type="pres">
      <dgm:prSet presAssocID="{793289DE-EB88-48A3-89C1-78EC7BE49112}" presName="theInnerList" presStyleCnt="0"/>
      <dgm:spPr/>
    </dgm:pt>
    <dgm:pt modelId="{853EC633-937A-4274-96D0-521A5D334864}" type="pres">
      <dgm:prSet presAssocID="{E516D47C-2207-493A-AB4C-F7956DF0581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A22D2-75BD-42EF-A900-38D232E09B33}" type="pres">
      <dgm:prSet presAssocID="{793289DE-EB88-48A3-89C1-78EC7BE49112}" presName="aSpace" presStyleCnt="0"/>
      <dgm:spPr/>
    </dgm:pt>
    <dgm:pt modelId="{0DDA8E2D-DFD1-46A7-AAC6-D6BC54C5DC9A}" type="pres">
      <dgm:prSet presAssocID="{3F3292E8-E53D-434A-897D-0E826A36A025}" presName="compNode" presStyleCnt="0"/>
      <dgm:spPr/>
    </dgm:pt>
    <dgm:pt modelId="{AF4BE2DC-726D-443F-8B71-0F0DF63A6AF4}" type="pres">
      <dgm:prSet presAssocID="{3F3292E8-E53D-434A-897D-0E826A36A025}" presName="aNode" presStyleLbl="bgShp" presStyleIdx="1" presStyleCnt="3"/>
      <dgm:spPr/>
      <dgm:t>
        <a:bodyPr/>
        <a:lstStyle/>
        <a:p>
          <a:endParaRPr lang="en-US"/>
        </a:p>
      </dgm:t>
    </dgm:pt>
    <dgm:pt modelId="{70966A92-84E2-43B1-AAE6-A055FAB58000}" type="pres">
      <dgm:prSet presAssocID="{3F3292E8-E53D-434A-897D-0E826A36A025}" presName="textNode" presStyleLbl="bgShp" presStyleIdx="1" presStyleCnt="3"/>
      <dgm:spPr/>
      <dgm:t>
        <a:bodyPr/>
        <a:lstStyle/>
        <a:p>
          <a:endParaRPr lang="en-US"/>
        </a:p>
      </dgm:t>
    </dgm:pt>
    <dgm:pt modelId="{5434DADD-E5E3-414B-A3C2-A0DC1597DD53}" type="pres">
      <dgm:prSet presAssocID="{3F3292E8-E53D-434A-897D-0E826A36A025}" presName="compChildNode" presStyleCnt="0"/>
      <dgm:spPr/>
    </dgm:pt>
    <dgm:pt modelId="{D1FF71DE-8D3C-4BAA-9CDC-7691EE0A21CA}" type="pres">
      <dgm:prSet presAssocID="{3F3292E8-E53D-434A-897D-0E826A36A025}" presName="theInnerList" presStyleCnt="0"/>
      <dgm:spPr/>
    </dgm:pt>
    <dgm:pt modelId="{BC10652B-99A9-407A-AE30-6356620886A9}" type="pres">
      <dgm:prSet presAssocID="{3A53A0C3-758B-4B70-9929-370031AC4DC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DC593-915D-4E04-B54B-C579BB326311}" type="pres">
      <dgm:prSet presAssocID="{3A53A0C3-758B-4B70-9929-370031AC4DC8}" presName="aSpace2" presStyleCnt="0"/>
      <dgm:spPr/>
    </dgm:pt>
    <dgm:pt modelId="{BC0EB943-BFD4-4BF6-91F5-E45A72685019}" type="pres">
      <dgm:prSet presAssocID="{40285600-3F48-42D7-A07D-CAC18C5F0DCB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6B376-53FA-49C8-B556-ABA283D8A7D7}" type="pres">
      <dgm:prSet presAssocID="{3F3292E8-E53D-434A-897D-0E826A36A025}" presName="aSpace" presStyleCnt="0"/>
      <dgm:spPr/>
    </dgm:pt>
    <dgm:pt modelId="{A82EA950-7CE3-4593-A66C-DE475A0C5F18}" type="pres">
      <dgm:prSet presAssocID="{E8D0DB7F-C228-486F-9073-E22BC5EC62E7}" presName="compNode" presStyleCnt="0"/>
      <dgm:spPr/>
    </dgm:pt>
    <dgm:pt modelId="{74936B56-7D28-4861-ABA0-392CB1052B77}" type="pres">
      <dgm:prSet presAssocID="{E8D0DB7F-C228-486F-9073-E22BC5EC62E7}" presName="aNode" presStyleLbl="bgShp" presStyleIdx="2" presStyleCnt="3" custLinFactNeighborX="39"/>
      <dgm:spPr/>
      <dgm:t>
        <a:bodyPr/>
        <a:lstStyle/>
        <a:p>
          <a:endParaRPr lang="en-US"/>
        </a:p>
      </dgm:t>
    </dgm:pt>
    <dgm:pt modelId="{52DAF7D4-0401-4E68-92CC-24A3809FAB1A}" type="pres">
      <dgm:prSet presAssocID="{E8D0DB7F-C228-486F-9073-E22BC5EC62E7}" presName="textNode" presStyleLbl="bgShp" presStyleIdx="2" presStyleCnt="3"/>
      <dgm:spPr/>
      <dgm:t>
        <a:bodyPr/>
        <a:lstStyle/>
        <a:p>
          <a:endParaRPr lang="en-US"/>
        </a:p>
      </dgm:t>
    </dgm:pt>
    <dgm:pt modelId="{5E167308-CCD2-4E68-BB23-3DBDA9F040E2}" type="pres">
      <dgm:prSet presAssocID="{E8D0DB7F-C228-486F-9073-E22BC5EC62E7}" presName="compChildNode" presStyleCnt="0"/>
      <dgm:spPr/>
    </dgm:pt>
    <dgm:pt modelId="{430B6D23-FCA8-41E2-B304-8565AA74BA7F}" type="pres">
      <dgm:prSet presAssocID="{E8D0DB7F-C228-486F-9073-E22BC5EC62E7}" presName="theInnerList" presStyleCnt="0"/>
      <dgm:spPr/>
    </dgm:pt>
    <dgm:pt modelId="{E5167304-920D-4BF9-9008-B225AE013354}" type="pres">
      <dgm:prSet presAssocID="{ACEDA24F-C221-4DF7-AEF0-93E6DF525B4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CBF7-0E95-44B7-92C9-2AA70B76B714}" type="pres">
      <dgm:prSet presAssocID="{ACEDA24F-C221-4DF7-AEF0-93E6DF525B4F}" presName="aSpace2" presStyleCnt="0"/>
      <dgm:spPr/>
    </dgm:pt>
    <dgm:pt modelId="{B7E2C7F7-31CB-4FE0-8623-070A60A774CA}" type="pres">
      <dgm:prSet presAssocID="{440FB82D-2AE8-49F0-9E52-BBFF8348C320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C6B43-42F3-4B33-B0A8-0B07A27DC7F6}" srcId="{F28427A6-9295-471E-A7F2-0A2E8BDCC266}" destId="{793289DE-EB88-48A3-89C1-78EC7BE49112}" srcOrd="0" destOrd="0" parTransId="{CDA39AB3-3D64-4FFF-B3C2-FCADC1057998}" sibTransId="{779B36B9-EB8B-4B40-9140-5F6D0F4F49DC}"/>
    <dgm:cxn modelId="{DD88DE64-841E-4477-8B4B-BB9560CFA317}" srcId="{F28427A6-9295-471E-A7F2-0A2E8BDCC266}" destId="{E8D0DB7F-C228-486F-9073-E22BC5EC62E7}" srcOrd="2" destOrd="0" parTransId="{6F9A9ADC-F41C-4EA0-8968-87467ED1BA20}" sibTransId="{8F3555DA-5AB8-46B2-A947-95EB2753F6D0}"/>
    <dgm:cxn modelId="{E256D4B5-AEA5-44E8-8421-C2F3F085FB9A}" srcId="{3F3292E8-E53D-434A-897D-0E826A36A025}" destId="{40285600-3F48-42D7-A07D-CAC18C5F0DCB}" srcOrd="1" destOrd="0" parTransId="{36E92D70-8BD9-4D66-A757-68EE6B85B8E8}" sibTransId="{A0EAC087-7BC5-42EE-90D6-34EB1BCE906C}"/>
    <dgm:cxn modelId="{EDF21FFF-EFAE-4F60-B8DE-C0706AA35DD6}" type="presOf" srcId="{3F3292E8-E53D-434A-897D-0E826A36A025}" destId="{70966A92-84E2-43B1-AAE6-A055FAB58000}" srcOrd="1" destOrd="0" presId="urn:microsoft.com/office/officeart/2005/8/layout/lProcess2"/>
    <dgm:cxn modelId="{910AA48F-1069-4E23-9EDD-9681F526320A}" srcId="{3F3292E8-E53D-434A-897D-0E826A36A025}" destId="{3A53A0C3-758B-4B70-9929-370031AC4DC8}" srcOrd="0" destOrd="0" parTransId="{40FE2730-340F-40FC-9AF1-27EBE6955262}" sibTransId="{D4DD69E5-DBEB-4815-B24A-C088EC7C1A00}"/>
    <dgm:cxn modelId="{8F65C801-FF0B-4CF5-A246-4FFEE340E645}" srcId="{E8D0DB7F-C228-486F-9073-E22BC5EC62E7}" destId="{ACEDA24F-C221-4DF7-AEF0-93E6DF525B4F}" srcOrd="0" destOrd="0" parTransId="{3C5EBA05-E349-4E35-B074-FE13E16743D2}" sibTransId="{F00F32D5-1260-4545-9749-DB4C2C6425FC}"/>
    <dgm:cxn modelId="{3228F3FB-0248-4359-B778-84CA3DFEB2D7}" type="presOf" srcId="{F28427A6-9295-471E-A7F2-0A2E8BDCC266}" destId="{CFD746C0-AE5D-4BA3-B4C4-887ED1DAEEDE}" srcOrd="0" destOrd="0" presId="urn:microsoft.com/office/officeart/2005/8/layout/lProcess2"/>
    <dgm:cxn modelId="{23FF065D-0EB3-4C2F-9BA1-B8EEC75C8CC2}" type="presOf" srcId="{3F3292E8-E53D-434A-897D-0E826A36A025}" destId="{AF4BE2DC-726D-443F-8B71-0F0DF63A6AF4}" srcOrd="0" destOrd="0" presId="urn:microsoft.com/office/officeart/2005/8/layout/lProcess2"/>
    <dgm:cxn modelId="{B8C33151-9BBA-48C6-B6DC-4C10C991F6EC}" type="presOf" srcId="{793289DE-EB88-48A3-89C1-78EC7BE49112}" destId="{9E215E80-AE17-4E06-A345-865A6EEE8169}" srcOrd="1" destOrd="0" presId="urn:microsoft.com/office/officeart/2005/8/layout/lProcess2"/>
    <dgm:cxn modelId="{2F02B633-4BAE-4E00-8683-A3D1DEA929BF}" srcId="{793289DE-EB88-48A3-89C1-78EC7BE49112}" destId="{E516D47C-2207-493A-AB4C-F7956DF05815}" srcOrd="0" destOrd="0" parTransId="{778F868F-B1F0-4FA9-875B-85AC0161FF07}" sibTransId="{A1D0C2BE-ED08-4EF3-92CC-D038E1F4F510}"/>
    <dgm:cxn modelId="{2C706456-0109-433E-B3FB-9E5F0906E194}" type="presOf" srcId="{440FB82D-2AE8-49F0-9E52-BBFF8348C320}" destId="{B7E2C7F7-31CB-4FE0-8623-070A60A774CA}" srcOrd="0" destOrd="0" presId="urn:microsoft.com/office/officeart/2005/8/layout/lProcess2"/>
    <dgm:cxn modelId="{678BD186-AC0B-4B49-AF33-3011A2D58329}" type="presOf" srcId="{E516D47C-2207-493A-AB4C-F7956DF05815}" destId="{853EC633-937A-4274-96D0-521A5D334864}" srcOrd="0" destOrd="0" presId="urn:microsoft.com/office/officeart/2005/8/layout/lProcess2"/>
    <dgm:cxn modelId="{D8BC474D-9B31-44BE-A472-0F2A680C7E58}" type="presOf" srcId="{3A53A0C3-758B-4B70-9929-370031AC4DC8}" destId="{BC10652B-99A9-407A-AE30-6356620886A9}" srcOrd="0" destOrd="0" presId="urn:microsoft.com/office/officeart/2005/8/layout/lProcess2"/>
    <dgm:cxn modelId="{74481048-C437-4FA2-9E93-CBD6245F75A8}" type="presOf" srcId="{ACEDA24F-C221-4DF7-AEF0-93E6DF525B4F}" destId="{E5167304-920D-4BF9-9008-B225AE013354}" srcOrd="0" destOrd="0" presId="urn:microsoft.com/office/officeart/2005/8/layout/lProcess2"/>
    <dgm:cxn modelId="{DFA25B62-914F-40B4-AD4D-93152924F69E}" type="presOf" srcId="{40285600-3F48-42D7-A07D-CAC18C5F0DCB}" destId="{BC0EB943-BFD4-4BF6-91F5-E45A72685019}" srcOrd="0" destOrd="0" presId="urn:microsoft.com/office/officeart/2005/8/layout/lProcess2"/>
    <dgm:cxn modelId="{DE8B7761-54DD-4BD3-8FE3-EED8C872F5A4}" type="presOf" srcId="{E8D0DB7F-C228-486F-9073-E22BC5EC62E7}" destId="{74936B56-7D28-4861-ABA0-392CB1052B77}" srcOrd="0" destOrd="0" presId="urn:microsoft.com/office/officeart/2005/8/layout/lProcess2"/>
    <dgm:cxn modelId="{8313A5D2-25F5-45D1-AB67-233A3F26E0B1}" type="presOf" srcId="{793289DE-EB88-48A3-89C1-78EC7BE49112}" destId="{7EFA2036-2473-4210-812B-96A4175342F9}" srcOrd="0" destOrd="0" presId="urn:microsoft.com/office/officeart/2005/8/layout/lProcess2"/>
    <dgm:cxn modelId="{8C534D16-25DE-4918-945D-C2C954008342}" srcId="{F28427A6-9295-471E-A7F2-0A2E8BDCC266}" destId="{3F3292E8-E53D-434A-897D-0E826A36A025}" srcOrd="1" destOrd="0" parTransId="{0E7F5C61-1913-427D-9A4D-7A4E8FB5F1E2}" sibTransId="{132DBBBE-B133-409D-95AC-3415F9505D5B}"/>
    <dgm:cxn modelId="{13ADDF8B-07B9-40C2-8716-12C366924CAD}" type="presOf" srcId="{E8D0DB7F-C228-486F-9073-E22BC5EC62E7}" destId="{52DAF7D4-0401-4E68-92CC-24A3809FAB1A}" srcOrd="1" destOrd="0" presId="urn:microsoft.com/office/officeart/2005/8/layout/lProcess2"/>
    <dgm:cxn modelId="{9CAEEA60-6F59-4F1F-9F36-92808059A0D8}" srcId="{E8D0DB7F-C228-486F-9073-E22BC5EC62E7}" destId="{440FB82D-2AE8-49F0-9E52-BBFF8348C320}" srcOrd="1" destOrd="0" parTransId="{8890C93F-34FA-4151-8D21-24561331AD41}" sibTransId="{4AB28A36-6C88-453D-BC43-2D66CD52C02D}"/>
    <dgm:cxn modelId="{2B1F31B5-71D1-4A25-8875-4B4CC0C66BEF}" type="presParOf" srcId="{CFD746C0-AE5D-4BA3-B4C4-887ED1DAEEDE}" destId="{1189727B-2A49-4999-A56F-A886266D6935}" srcOrd="0" destOrd="0" presId="urn:microsoft.com/office/officeart/2005/8/layout/lProcess2"/>
    <dgm:cxn modelId="{AE78CE58-6871-4F5B-A2AE-70D8F755BFF2}" type="presParOf" srcId="{1189727B-2A49-4999-A56F-A886266D6935}" destId="{7EFA2036-2473-4210-812B-96A4175342F9}" srcOrd="0" destOrd="0" presId="urn:microsoft.com/office/officeart/2005/8/layout/lProcess2"/>
    <dgm:cxn modelId="{8D7A9F3F-3F6D-4CF5-B899-2D6B4BD3C8F8}" type="presParOf" srcId="{1189727B-2A49-4999-A56F-A886266D6935}" destId="{9E215E80-AE17-4E06-A345-865A6EEE8169}" srcOrd="1" destOrd="0" presId="urn:microsoft.com/office/officeart/2005/8/layout/lProcess2"/>
    <dgm:cxn modelId="{E3D5BE5A-F8A9-4201-9274-AA917F43C7ED}" type="presParOf" srcId="{1189727B-2A49-4999-A56F-A886266D6935}" destId="{0F7A6ADD-6DA3-4004-A9B2-B43E01ED1EDD}" srcOrd="2" destOrd="0" presId="urn:microsoft.com/office/officeart/2005/8/layout/lProcess2"/>
    <dgm:cxn modelId="{6B117A06-DD5D-410C-9FCD-733E161DB8D8}" type="presParOf" srcId="{0F7A6ADD-6DA3-4004-A9B2-B43E01ED1EDD}" destId="{47BCF42B-EEF7-4CC6-9B8E-67180D187CA8}" srcOrd="0" destOrd="0" presId="urn:microsoft.com/office/officeart/2005/8/layout/lProcess2"/>
    <dgm:cxn modelId="{F73D2778-9F01-43CA-86D5-CD22BFD6CA0D}" type="presParOf" srcId="{47BCF42B-EEF7-4CC6-9B8E-67180D187CA8}" destId="{853EC633-937A-4274-96D0-521A5D334864}" srcOrd="0" destOrd="0" presId="urn:microsoft.com/office/officeart/2005/8/layout/lProcess2"/>
    <dgm:cxn modelId="{294842FE-CD1E-498A-A837-B4729F4632DD}" type="presParOf" srcId="{CFD746C0-AE5D-4BA3-B4C4-887ED1DAEEDE}" destId="{1C4A22D2-75BD-42EF-A900-38D232E09B33}" srcOrd="1" destOrd="0" presId="urn:microsoft.com/office/officeart/2005/8/layout/lProcess2"/>
    <dgm:cxn modelId="{65F0E382-F6A6-4938-BB6C-A864ED85F67E}" type="presParOf" srcId="{CFD746C0-AE5D-4BA3-B4C4-887ED1DAEEDE}" destId="{0DDA8E2D-DFD1-46A7-AAC6-D6BC54C5DC9A}" srcOrd="2" destOrd="0" presId="urn:microsoft.com/office/officeart/2005/8/layout/lProcess2"/>
    <dgm:cxn modelId="{0B324D55-7800-4723-860C-D84633C957B4}" type="presParOf" srcId="{0DDA8E2D-DFD1-46A7-AAC6-D6BC54C5DC9A}" destId="{AF4BE2DC-726D-443F-8B71-0F0DF63A6AF4}" srcOrd="0" destOrd="0" presId="urn:microsoft.com/office/officeart/2005/8/layout/lProcess2"/>
    <dgm:cxn modelId="{3B87CD0F-122A-4510-8A8D-668FA25D21C8}" type="presParOf" srcId="{0DDA8E2D-DFD1-46A7-AAC6-D6BC54C5DC9A}" destId="{70966A92-84E2-43B1-AAE6-A055FAB58000}" srcOrd="1" destOrd="0" presId="urn:microsoft.com/office/officeart/2005/8/layout/lProcess2"/>
    <dgm:cxn modelId="{32ABA80F-3B89-43B4-9277-1D0D1A461FFD}" type="presParOf" srcId="{0DDA8E2D-DFD1-46A7-AAC6-D6BC54C5DC9A}" destId="{5434DADD-E5E3-414B-A3C2-A0DC1597DD53}" srcOrd="2" destOrd="0" presId="urn:microsoft.com/office/officeart/2005/8/layout/lProcess2"/>
    <dgm:cxn modelId="{B15DF164-0DCC-4127-8317-3FC1880F6906}" type="presParOf" srcId="{5434DADD-E5E3-414B-A3C2-A0DC1597DD53}" destId="{D1FF71DE-8D3C-4BAA-9CDC-7691EE0A21CA}" srcOrd="0" destOrd="0" presId="urn:microsoft.com/office/officeart/2005/8/layout/lProcess2"/>
    <dgm:cxn modelId="{354A4A68-F8D7-43D7-8C9E-1AD4E021144F}" type="presParOf" srcId="{D1FF71DE-8D3C-4BAA-9CDC-7691EE0A21CA}" destId="{BC10652B-99A9-407A-AE30-6356620886A9}" srcOrd="0" destOrd="0" presId="urn:microsoft.com/office/officeart/2005/8/layout/lProcess2"/>
    <dgm:cxn modelId="{4E742B05-9CF2-4E92-BED7-5EBA4CB24B30}" type="presParOf" srcId="{D1FF71DE-8D3C-4BAA-9CDC-7691EE0A21CA}" destId="{4D2DC593-915D-4E04-B54B-C579BB326311}" srcOrd="1" destOrd="0" presId="urn:microsoft.com/office/officeart/2005/8/layout/lProcess2"/>
    <dgm:cxn modelId="{729D2550-06E7-4F63-A6F9-DA22D5D02C3B}" type="presParOf" srcId="{D1FF71DE-8D3C-4BAA-9CDC-7691EE0A21CA}" destId="{BC0EB943-BFD4-4BF6-91F5-E45A72685019}" srcOrd="2" destOrd="0" presId="urn:microsoft.com/office/officeart/2005/8/layout/lProcess2"/>
    <dgm:cxn modelId="{AEDD6DB5-26E5-4BEB-89B0-311FF30B378C}" type="presParOf" srcId="{CFD746C0-AE5D-4BA3-B4C4-887ED1DAEEDE}" destId="{48E6B376-53FA-49C8-B556-ABA283D8A7D7}" srcOrd="3" destOrd="0" presId="urn:microsoft.com/office/officeart/2005/8/layout/lProcess2"/>
    <dgm:cxn modelId="{99448CD9-B2F7-4C0E-97CC-DC9BC6C60A65}" type="presParOf" srcId="{CFD746C0-AE5D-4BA3-B4C4-887ED1DAEEDE}" destId="{A82EA950-7CE3-4593-A66C-DE475A0C5F18}" srcOrd="4" destOrd="0" presId="urn:microsoft.com/office/officeart/2005/8/layout/lProcess2"/>
    <dgm:cxn modelId="{E778B69A-623E-4E26-992E-6EB57C11B3B3}" type="presParOf" srcId="{A82EA950-7CE3-4593-A66C-DE475A0C5F18}" destId="{74936B56-7D28-4861-ABA0-392CB1052B77}" srcOrd="0" destOrd="0" presId="urn:microsoft.com/office/officeart/2005/8/layout/lProcess2"/>
    <dgm:cxn modelId="{2D84D96F-6AE5-4711-8713-99D3823F71E7}" type="presParOf" srcId="{A82EA950-7CE3-4593-A66C-DE475A0C5F18}" destId="{52DAF7D4-0401-4E68-92CC-24A3809FAB1A}" srcOrd="1" destOrd="0" presId="urn:microsoft.com/office/officeart/2005/8/layout/lProcess2"/>
    <dgm:cxn modelId="{D43B1AEA-8D0F-4303-BBF9-627D7B09EFE4}" type="presParOf" srcId="{A82EA950-7CE3-4593-A66C-DE475A0C5F18}" destId="{5E167308-CCD2-4E68-BB23-3DBDA9F040E2}" srcOrd="2" destOrd="0" presId="urn:microsoft.com/office/officeart/2005/8/layout/lProcess2"/>
    <dgm:cxn modelId="{414B0FDC-F432-4221-A823-3D959BE93C3B}" type="presParOf" srcId="{5E167308-CCD2-4E68-BB23-3DBDA9F040E2}" destId="{430B6D23-FCA8-41E2-B304-8565AA74BA7F}" srcOrd="0" destOrd="0" presId="urn:microsoft.com/office/officeart/2005/8/layout/lProcess2"/>
    <dgm:cxn modelId="{68BD23DD-968C-4BE9-B273-548D3F346AD5}" type="presParOf" srcId="{430B6D23-FCA8-41E2-B304-8565AA74BA7F}" destId="{E5167304-920D-4BF9-9008-B225AE013354}" srcOrd="0" destOrd="0" presId="urn:microsoft.com/office/officeart/2005/8/layout/lProcess2"/>
    <dgm:cxn modelId="{A4BCD1F0-AF24-46A5-A711-E0E4F0C98C2F}" type="presParOf" srcId="{430B6D23-FCA8-41E2-B304-8565AA74BA7F}" destId="{8B36CBF7-0E95-44B7-92C9-2AA70B76B714}" srcOrd="1" destOrd="0" presId="urn:microsoft.com/office/officeart/2005/8/layout/lProcess2"/>
    <dgm:cxn modelId="{3200669F-F114-4088-85C4-91E1C6C9D3E1}" type="presParOf" srcId="{430B6D23-FCA8-41E2-B304-8565AA74BA7F}" destId="{B7E2C7F7-31CB-4FE0-8623-070A60A774C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C52E3-E33B-4057-A54C-27E0AC90105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CCC09-AEC2-4350-98FE-0BFBC6F982FE}">
      <dgm:prSet phldrT="[Text]"/>
      <dgm:spPr/>
      <dgm:t>
        <a:bodyPr/>
        <a:lstStyle/>
        <a:p>
          <a:r>
            <a:rPr lang="en-US" dirty="0"/>
            <a:t>Proactively analyze your data</a:t>
          </a:r>
        </a:p>
      </dgm:t>
    </dgm:pt>
    <dgm:pt modelId="{84A1FD32-FAC5-4408-AABF-2DB5426D0DA4}" type="parTrans" cxnId="{AFBC3E64-0A51-4ED5-87B7-73B147D4343A}">
      <dgm:prSet/>
      <dgm:spPr/>
      <dgm:t>
        <a:bodyPr/>
        <a:lstStyle/>
        <a:p>
          <a:endParaRPr lang="en-US"/>
        </a:p>
      </dgm:t>
    </dgm:pt>
    <dgm:pt modelId="{7BE6D57E-4DB1-46B5-81BE-1F4C8965501A}" type="sibTrans" cxnId="{AFBC3E64-0A51-4ED5-87B7-73B147D4343A}">
      <dgm:prSet/>
      <dgm:spPr/>
      <dgm:t>
        <a:bodyPr/>
        <a:lstStyle/>
        <a:p>
          <a:endParaRPr lang="en-US"/>
        </a:p>
      </dgm:t>
    </dgm:pt>
    <dgm:pt modelId="{407BA1AF-0A75-494E-8ED3-F982ED2C449A}">
      <dgm:prSet phldrT="[Text]"/>
      <dgm:spPr/>
      <dgm:t>
        <a:bodyPr/>
        <a:lstStyle/>
        <a:p>
          <a:r>
            <a:rPr lang="en-US" dirty="0"/>
            <a:t>Geography</a:t>
          </a:r>
        </a:p>
      </dgm:t>
    </dgm:pt>
    <dgm:pt modelId="{F9820387-1ADB-4A9B-B49E-31285392F40F}" type="parTrans" cxnId="{1DD2F696-8A9A-4DCC-A1C6-FDC723B522A5}">
      <dgm:prSet/>
      <dgm:spPr/>
      <dgm:t>
        <a:bodyPr/>
        <a:lstStyle/>
        <a:p>
          <a:endParaRPr lang="en-US"/>
        </a:p>
      </dgm:t>
    </dgm:pt>
    <dgm:pt modelId="{EF8A72B8-93CF-4C16-A55A-3F163A166B1B}" type="sibTrans" cxnId="{1DD2F696-8A9A-4DCC-A1C6-FDC723B522A5}">
      <dgm:prSet/>
      <dgm:spPr/>
      <dgm:t>
        <a:bodyPr/>
        <a:lstStyle/>
        <a:p>
          <a:endParaRPr lang="en-US"/>
        </a:p>
      </dgm:t>
    </dgm:pt>
    <dgm:pt modelId="{40E6B7D7-696C-43AF-9185-DB722B6A3AE7}">
      <dgm:prSet phldrT="[Text]"/>
      <dgm:spPr/>
      <dgm:t>
        <a:bodyPr/>
        <a:lstStyle/>
        <a:p>
          <a:r>
            <a:rPr lang="en-US" dirty="0"/>
            <a:t>Race</a:t>
          </a:r>
        </a:p>
      </dgm:t>
    </dgm:pt>
    <dgm:pt modelId="{5FEF1CCB-DDB2-40EF-9A1F-95CA58895686}" type="parTrans" cxnId="{4EA12DDE-B83C-45AF-A8F5-D9AF66A78C5E}">
      <dgm:prSet/>
      <dgm:spPr/>
      <dgm:t>
        <a:bodyPr/>
        <a:lstStyle/>
        <a:p>
          <a:endParaRPr lang="en-US"/>
        </a:p>
      </dgm:t>
    </dgm:pt>
    <dgm:pt modelId="{C58BB4EA-BAD8-4514-87B6-4AB64BDADD66}" type="sibTrans" cxnId="{4EA12DDE-B83C-45AF-A8F5-D9AF66A78C5E}">
      <dgm:prSet/>
      <dgm:spPr/>
      <dgm:t>
        <a:bodyPr/>
        <a:lstStyle/>
        <a:p>
          <a:endParaRPr lang="en-US"/>
        </a:p>
      </dgm:t>
    </dgm:pt>
    <dgm:pt modelId="{5253B23C-09B9-4B4F-B894-BDFC8F17024F}">
      <dgm:prSet phldrT="[Text]"/>
      <dgm:spPr/>
      <dgm:t>
        <a:bodyPr/>
        <a:lstStyle/>
        <a:p>
          <a:r>
            <a:rPr lang="en-US" dirty="0"/>
            <a:t>Preferred language</a:t>
          </a:r>
        </a:p>
      </dgm:t>
    </dgm:pt>
    <dgm:pt modelId="{A25FABCF-6A8E-4C18-8E71-D53AFA4013E1}" type="parTrans" cxnId="{6FC21777-B693-4DB0-B7F0-9D1C5814C725}">
      <dgm:prSet/>
      <dgm:spPr/>
      <dgm:t>
        <a:bodyPr/>
        <a:lstStyle/>
        <a:p>
          <a:endParaRPr lang="en-US"/>
        </a:p>
      </dgm:t>
    </dgm:pt>
    <dgm:pt modelId="{704D9282-CBCF-4766-9B7C-761B0BD5BD57}" type="sibTrans" cxnId="{6FC21777-B693-4DB0-B7F0-9D1C5814C725}">
      <dgm:prSet/>
      <dgm:spPr/>
      <dgm:t>
        <a:bodyPr/>
        <a:lstStyle/>
        <a:p>
          <a:endParaRPr lang="en-US"/>
        </a:p>
      </dgm:t>
    </dgm:pt>
    <dgm:pt modelId="{9990B429-1DFC-470C-B57D-22601525FD5C}">
      <dgm:prSet phldrT="[Text]"/>
      <dgm:spPr/>
      <dgm:t>
        <a:bodyPr/>
        <a:lstStyle/>
        <a:p>
          <a:r>
            <a:rPr lang="en-US" dirty="0"/>
            <a:t>Ethnicity</a:t>
          </a:r>
        </a:p>
      </dgm:t>
    </dgm:pt>
    <dgm:pt modelId="{E4E54677-CBC8-4461-AD4D-DDC30B2A9411}" type="parTrans" cxnId="{32D0C1FD-BB48-485F-B45C-6DCB0680B3E4}">
      <dgm:prSet/>
      <dgm:spPr/>
      <dgm:t>
        <a:bodyPr/>
        <a:lstStyle/>
        <a:p>
          <a:endParaRPr lang="en-US"/>
        </a:p>
      </dgm:t>
    </dgm:pt>
    <dgm:pt modelId="{37434014-2B2C-48EF-AAD6-37DDC48FC5B9}" type="sibTrans" cxnId="{32D0C1FD-BB48-485F-B45C-6DCB0680B3E4}">
      <dgm:prSet/>
      <dgm:spPr/>
      <dgm:t>
        <a:bodyPr/>
        <a:lstStyle/>
        <a:p>
          <a:endParaRPr lang="en-US"/>
        </a:p>
      </dgm:t>
    </dgm:pt>
    <dgm:pt modelId="{67A8F95E-15C8-4308-B434-5B9EAF210CD0}" type="pres">
      <dgm:prSet presAssocID="{9AFC52E3-E33B-4057-A54C-27E0AC90105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680CE-4D1C-4452-9109-E4681059A688}" type="pres">
      <dgm:prSet presAssocID="{9AFC52E3-E33B-4057-A54C-27E0AC901054}" presName="matrix" presStyleCnt="0"/>
      <dgm:spPr/>
    </dgm:pt>
    <dgm:pt modelId="{0516D29E-2415-49E1-A9DD-4022C3631642}" type="pres">
      <dgm:prSet presAssocID="{9AFC52E3-E33B-4057-A54C-27E0AC901054}" presName="tile1" presStyleLbl="node1" presStyleIdx="0" presStyleCnt="4"/>
      <dgm:spPr/>
      <dgm:t>
        <a:bodyPr/>
        <a:lstStyle/>
        <a:p>
          <a:endParaRPr lang="en-US"/>
        </a:p>
      </dgm:t>
    </dgm:pt>
    <dgm:pt modelId="{F32EF5D6-5AA8-4E8F-A076-9B280AAAEF8F}" type="pres">
      <dgm:prSet presAssocID="{9AFC52E3-E33B-4057-A54C-27E0AC90105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24666-6A0A-4F5D-AA1C-0EE005F279DD}" type="pres">
      <dgm:prSet presAssocID="{9AFC52E3-E33B-4057-A54C-27E0AC901054}" presName="tile2" presStyleLbl="node1" presStyleIdx="1" presStyleCnt="4"/>
      <dgm:spPr/>
      <dgm:t>
        <a:bodyPr/>
        <a:lstStyle/>
        <a:p>
          <a:endParaRPr lang="en-US"/>
        </a:p>
      </dgm:t>
    </dgm:pt>
    <dgm:pt modelId="{21BFDB5D-6ACA-4317-B7F0-4B8E956E96D5}" type="pres">
      <dgm:prSet presAssocID="{9AFC52E3-E33B-4057-A54C-27E0AC90105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568D-3E31-42B0-A117-3FD52584C5FA}" type="pres">
      <dgm:prSet presAssocID="{9AFC52E3-E33B-4057-A54C-27E0AC901054}" presName="tile3" presStyleLbl="node1" presStyleIdx="2" presStyleCnt="4"/>
      <dgm:spPr/>
      <dgm:t>
        <a:bodyPr/>
        <a:lstStyle/>
        <a:p>
          <a:endParaRPr lang="en-US"/>
        </a:p>
      </dgm:t>
    </dgm:pt>
    <dgm:pt modelId="{F013AA38-7BE9-45C0-9B3B-D140DB8D83BA}" type="pres">
      <dgm:prSet presAssocID="{9AFC52E3-E33B-4057-A54C-27E0AC90105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17D39-E736-4F56-9C61-C5A10C1EA7D1}" type="pres">
      <dgm:prSet presAssocID="{9AFC52E3-E33B-4057-A54C-27E0AC901054}" presName="tile4" presStyleLbl="node1" presStyleIdx="3" presStyleCnt="4"/>
      <dgm:spPr/>
      <dgm:t>
        <a:bodyPr/>
        <a:lstStyle/>
        <a:p>
          <a:endParaRPr lang="en-US"/>
        </a:p>
      </dgm:t>
    </dgm:pt>
    <dgm:pt modelId="{F7D44E99-4E89-41BD-B9A7-15D462D4753A}" type="pres">
      <dgm:prSet presAssocID="{9AFC52E3-E33B-4057-A54C-27E0AC90105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EEC1-84B3-45BB-AD65-ABDDDBA9840F}" type="pres">
      <dgm:prSet presAssocID="{9AFC52E3-E33B-4057-A54C-27E0AC90105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E4AEA-F79C-4606-A93D-17607FDBC18A}" type="presOf" srcId="{5253B23C-09B9-4B4F-B894-BDFC8F17024F}" destId="{F013AA38-7BE9-45C0-9B3B-D140DB8D83BA}" srcOrd="1" destOrd="0" presId="urn:microsoft.com/office/officeart/2005/8/layout/matrix1"/>
    <dgm:cxn modelId="{6FC21777-B693-4DB0-B7F0-9D1C5814C725}" srcId="{2A0CCC09-AEC2-4350-98FE-0BFBC6F982FE}" destId="{5253B23C-09B9-4B4F-B894-BDFC8F17024F}" srcOrd="2" destOrd="0" parTransId="{A25FABCF-6A8E-4C18-8E71-D53AFA4013E1}" sibTransId="{704D9282-CBCF-4766-9B7C-761B0BD5BD57}"/>
    <dgm:cxn modelId="{6A49B4EA-316F-4DD1-B300-AB959D69ADF3}" type="presOf" srcId="{407BA1AF-0A75-494E-8ED3-F982ED2C449A}" destId="{0516D29E-2415-49E1-A9DD-4022C3631642}" srcOrd="0" destOrd="0" presId="urn:microsoft.com/office/officeart/2005/8/layout/matrix1"/>
    <dgm:cxn modelId="{488B1C54-7DDD-4F49-974C-E99499A9A0DA}" type="presOf" srcId="{9990B429-1DFC-470C-B57D-22601525FD5C}" destId="{F7D44E99-4E89-41BD-B9A7-15D462D4753A}" srcOrd="1" destOrd="0" presId="urn:microsoft.com/office/officeart/2005/8/layout/matrix1"/>
    <dgm:cxn modelId="{1DD2F696-8A9A-4DCC-A1C6-FDC723B522A5}" srcId="{2A0CCC09-AEC2-4350-98FE-0BFBC6F982FE}" destId="{407BA1AF-0A75-494E-8ED3-F982ED2C449A}" srcOrd="0" destOrd="0" parTransId="{F9820387-1ADB-4A9B-B49E-31285392F40F}" sibTransId="{EF8A72B8-93CF-4C16-A55A-3F163A166B1B}"/>
    <dgm:cxn modelId="{C5329E99-E53D-4450-A7AB-129BD648E80F}" type="presOf" srcId="{5253B23C-09B9-4B4F-B894-BDFC8F17024F}" destId="{0527568D-3E31-42B0-A117-3FD52584C5FA}" srcOrd="0" destOrd="0" presId="urn:microsoft.com/office/officeart/2005/8/layout/matrix1"/>
    <dgm:cxn modelId="{D24AF2F4-CA34-4552-BEAC-4C9111EFDF26}" type="presOf" srcId="{9990B429-1DFC-470C-B57D-22601525FD5C}" destId="{3BF17D39-E736-4F56-9C61-C5A10C1EA7D1}" srcOrd="0" destOrd="0" presId="urn:microsoft.com/office/officeart/2005/8/layout/matrix1"/>
    <dgm:cxn modelId="{107C43FB-B7C7-433F-917F-F82150E6F014}" type="presOf" srcId="{40E6B7D7-696C-43AF-9185-DB722B6A3AE7}" destId="{FF724666-6A0A-4F5D-AA1C-0EE005F279DD}" srcOrd="0" destOrd="0" presId="urn:microsoft.com/office/officeart/2005/8/layout/matrix1"/>
    <dgm:cxn modelId="{857D10B2-8A82-4A56-905B-E426E18AFE65}" type="presOf" srcId="{9AFC52E3-E33B-4057-A54C-27E0AC901054}" destId="{67A8F95E-15C8-4308-B434-5B9EAF210CD0}" srcOrd="0" destOrd="0" presId="urn:microsoft.com/office/officeart/2005/8/layout/matrix1"/>
    <dgm:cxn modelId="{4AD839CA-AEB6-446E-9122-BAE04BB7A8B7}" type="presOf" srcId="{407BA1AF-0A75-494E-8ED3-F982ED2C449A}" destId="{F32EF5D6-5AA8-4E8F-A076-9B280AAAEF8F}" srcOrd="1" destOrd="0" presId="urn:microsoft.com/office/officeart/2005/8/layout/matrix1"/>
    <dgm:cxn modelId="{AFBC3E64-0A51-4ED5-87B7-73B147D4343A}" srcId="{9AFC52E3-E33B-4057-A54C-27E0AC901054}" destId="{2A0CCC09-AEC2-4350-98FE-0BFBC6F982FE}" srcOrd="0" destOrd="0" parTransId="{84A1FD32-FAC5-4408-AABF-2DB5426D0DA4}" sibTransId="{7BE6D57E-4DB1-46B5-81BE-1F4C8965501A}"/>
    <dgm:cxn modelId="{4EA12DDE-B83C-45AF-A8F5-D9AF66A78C5E}" srcId="{2A0CCC09-AEC2-4350-98FE-0BFBC6F982FE}" destId="{40E6B7D7-696C-43AF-9185-DB722B6A3AE7}" srcOrd="1" destOrd="0" parTransId="{5FEF1CCB-DDB2-40EF-9A1F-95CA58895686}" sibTransId="{C58BB4EA-BAD8-4514-87B6-4AB64BDADD66}"/>
    <dgm:cxn modelId="{F2C0DEDC-9A4D-431D-B495-0CB651D0B743}" type="presOf" srcId="{2A0CCC09-AEC2-4350-98FE-0BFBC6F982FE}" destId="{35BCEEC1-84B3-45BB-AD65-ABDDDBA9840F}" srcOrd="0" destOrd="0" presId="urn:microsoft.com/office/officeart/2005/8/layout/matrix1"/>
    <dgm:cxn modelId="{AF9E7457-B14C-47F4-838F-41717116E7BA}" type="presOf" srcId="{40E6B7D7-696C-43AF-9185-DB722B6A3AE7}" destId="{21BFDB5D-6ACA-4317-B7F0-4B8E956E96D5}" srcOrd="1" destOrd="0" presId="urn:microsoft.com/office/officeart/2005/8/layout/matrix1"/>
    <dgm:cxn modelId="{32D0C1FD-BB48-485F-B45C-6DCB0680B3E4}" srcId="{2A0CCC09-AEC2-4350-98FE-0BFBC6F982FE}" destId="{9990B429-1DFC-470C-B57D-22601525FD5C}" srcOrd="3" destOrd="0" parTransId="{E4E54677-CBC8-4461-AD4D-DDC30B2A9411}" sibTransId="{37434014-2B2C-48EF-AAD6-37DDC48FC5B9}"/>
    <dgm:cxn modelId="{B0E1EF71-1D77-48DA-A1C2-B517E90AC7E2}" type="presParOf" srcId="{67A8F95E-15C8-4308-B434-5B9EAF210CD0}" destId="{72D680CE-4D1C-4452-9109-E4681059A688}" srcOrd="0" destOrd="0" presId="urn:microsoft.com/office/officeart/2005/8/layout/matrix1"/>
    <dgm:cxn modelId="{972D47D6-E7BE-49A9-BE30-F3EC47AE196D}" type="presParOf" srcId="{72D680CE-4D1C-4452-9109-E4681059A688}" destId="{0516D29E-2415-49E1-A9DD-4022C3631642}" srcOrd="0" destOrd="0" presId="urn:microsoft.com/office/officeart/2005/8/layout/matrix1"/>
    <dgm:cxn modelId="{7271C5F1-078D-4C4F-9A0F-61EB5B3D94F3}" type="presParOf" srcId="{72D680CE-4D1C-4452-9109-E4681059A688}" destId="{F32EF5D6-5AA8-4E8F-A076-9B280AAAEF8F}" srcOrd="1" destOrd="0" presId="urn:microsoft.com/office/officeart/2005/8/layout/matrix1"/>
    <dgm:cxn modelId="{B95DB6B6-694C-4D18-A57A-E660EF45C26B}" type="presParOf" srcId="{72D680CE-4D1C-4452-9109-E4681059A688}" destId="{FF724666-6A0A-4F5D-AA1C-0EE005F279DD}" srcOrd="2" destOrd="0" presId="urn:microsoft.com/office/officeart/2005/8/layout/matrix1"/>
    <dgm:cxn modelId="{0515CD27-C765-4338-91C6-F874382980BC}" type="presParOf" srcId="{72D680CE-4D1C-4452-9109-E4681059A688}" destId="{21BFDB5D-6ACA-4317-B7F0-4B8E956E96D5}" srcOrd="3" destOrd="0" presId="urn:microsoft.com/office/officeart/2005/8/layout/matrix1"/>
    <dgm:cxn modelId="{B6F47D97-458C-42A0-9AA7-6D1B91F8919A}" type="presParOf" srcId="{72D680CE-4D1C-4452-9109-E4681059A688}" destId="{0527568D-3E31-42B0-A117-3FD52584C5FA}" srcOrd="4" destOrd="0" presId="urn:microsoft.com/office/officeart/2005/8/layout/matrix1"/>
    <dgm:cxn modelId="{8D781081-D886-478B-B475-56BAE7D05023}" type="presParOf" srcId="{72D680CE-4D1C-4452-9109-E4681059A688}" destId="{F013AA38-7BE9-45C0-9B3B-D140DB8D83BA}" srcOrd="5" destOrd="0" presId="urn:microsoft.com/office/officeart/2005/8/layout/matrix1"/>
    <dgm:cxn modelId="{00942C8D-59FA-4EA0-A60B-BD4B6A26A4ED}" type="presParOf" srcId="{72D680CE-4D1C-4452-9109-E4681059A688}" destId="{3BF17D39-E736-4F56-9C61-C5A10C1EA7D1}" srcOrd="6" destOrd="0" presId="urn:microsoft.com/office/officeart/2005/8/layout/matrix1"/>
    <dgm:cxn modelId="{5D53DA66-BD3D-4DA0-9A64-DBC346CE6AAB}" type="presParOf" srcId="{72D680CE-4D1C-4452-9109-E4681059A688}" destId="{F7D44E99-4E89-41BD-B9A7-15D462D4753A}" srcOrd="7" destOrd="0" presId="urn:microsoft.com/office/officeart/2005/8/layout/matrix1"/>
    <dgm:cxn modelId="{5DCE602F-4D4C-4BF4-993F-B9E90446540F}" type="presParOf" srcId="{67A8F95E-15C8-4308-B434-5B9EAF210CD0}" destId="{35BCEEC1-84B3-45BB-AD65-ABDDDBA984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93EF2-4D67-994E-86D7-95F267643C68}">
      <dsp:nvSpPr>
        <dsp:cNvPr id="0" name=""/>
        <dsp:cNvSpPr/>
      </dsp:nvSpPr>
      <dsp:spPr>
        <a:xfrm>
          <a:off x="0" y="428079"/>
          <a:ext cx="846221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62" tIns="437388" rIns="65676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Lack of racial and ethnic diversity in COVID-19 clinical trials will limit our knowledge of the biology of the disease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Limited knowledge of biomedical and social factors that drive racial &amp; ethnic COVID-19 disparities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Inability to explore potential population-level differences in treatment effects and safety</a:t>
          </a:r>
        </a:p>
      </dsp:txBody>
      <dsp:txXfrm>
        <a:off x="0" y="428079"/>
        <a:ext cx="8462210" cy="2381400"/>
      </dsp:txXfrm>
    </dsp:sp>
    <dsp:sp modelId="{B49AE910-8EB0-F943-BB40-C1E743CFAF38}">
      <dsp:nvSpPr>
        <dsp:cNvPr id="0" name=""/>
        <dsp:cNvSpPr/>
      </dsp:nvSpPr>
      <dsp:spPr>
        <a:xfrm>
          <a:off x="423110" y="118119"/>
          <a:ext cx="592354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96" tIns="0" rIns="22389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Scientific &amp; public health consequences</a:t>
          </a:r>
        </a:p>
      </dsp:txBody>
      <dsp:txXfrm>
        <a:off x="453372" y="148381"/>
        <a:ext cx="5863023" cy="559396"/>
      </dsp:txXfrm>
    </dsp:sp>
    <dsp:sp modelId="{5F267C30-E6F9-2643-9C70-6096702EDAEA}">
      <dsp:nvSpPr>
        <dsp:cNvPr id="0" name=""/>
        <dsp:cNvSpPr/>
      </dsp:nvSpPr>
      <dsp:spPr>
        <a:xfrm>
          <a:off x="0" y="3232839"/>
          <a:ext cx="846221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62" tIns="437388" rIns="65676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Diminished public trust if readout from trials reveals a lack of diverse patient populations COVID-19 clinical trials</a:t>
          </a:r>
        </a:p>
      </dsp:txBody>
      <dsp:txXfrm>
        <a:off x="0" y="3232839"/>
        <a:ext cx="8462210" cy="1157625"/>
      </dsp:txXfrm>
    </dsp:sp>
    <dsp:sp modelId="{A1677E60-3443-904D-BEA0-E2EB1C51196C}">
      <dsp:nvSpPr>
        <dsp:cNvPr id="0" name=""/>
        <dsp:cNvSpPr/>
      </dsp:nvSpPr>
      <dsp:spPr>
        <a:xfrm>
          <a:off x="423110" y="2922879"/>
          <a:ext cx="592354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896" tIns="0" rIns="22389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Potential reputational implications</a:t>
          </a:r>
        </a:p>
      </dsp:txBody>
      <dsp:txXfrm>
        <a:off x="453372" y="2953141"/>
        <a:ext cx="5863023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404B1-61A3-5942-A918-34D81E65FED5}">
      <dsp:nvSpPr>
        <dsp:cNvPr id="0" name=""/>
        <dsp:cNvSpPr/>
      </dsp:nvSpPr>
      <dsp:spPr>
        <a:xfrm>
          <a:off x="0" y="2230332"/>
          <a:ext cx="2115552" cy="1785381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58" tIns="206248" rIns="15045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Operations</a:t>
          </a:r>
        </a:p>
      </dsp:txBody>
      <dsp:txXfrm>
        <a:off x="0" y="2230332"/>
        <a:ext cx="2115552" cy="1785381"/>
      </dsp:txXfrm>
    </dsp:sp>
    <dsp:sp modelId="{E832748A-5165-AE4B-9CA7-84635A362808}">
      <dsp:nvSpPr>
        <dsp:cNvPr id="0" name=""/>
        <dsp:cNvSpPr/>
      </dsp:nvSpPr>
      <dsp:spPr>
        <a:xfrm>
          <a:off x="2115552" y="2230332"/>
          <a:ext cx="6346657" cy="17853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40" tIns="190500" rIns="128740" bIns="1905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Embed clinical trials in sites that are accessible to minority communities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Anticipate and respond to logistical barriers (e.g., childcare, transportation)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Partner with trusted community stakeholders to </a:t>
          </a:r>
          <a:r>
            <a:rPr lang="en-US" sz="1500" kern="1200" dirty="0" smtClean="0"/>
            <a:t>develop targeted engagement, recruitment, and retention strategies</a:t>
          </a:r>
          <a:endParaRPr lang="en-US" sz="1500" kern="1200" dirty="0"/>
        </a:p>
      </dsp:txBody>
      <dsp:txXfrm>
        <a:off x="2115552" y="2230332"/>
        <a:ext cx="6346657" cy="1785381"/>
      </dsp:txXfrm>
    </dsp:sp>
    <dsp:sp modelId="{CC50EBD2-F106-984C-859C-6B84F00D28A5}">
      <dsp:nvSpPr>
        <dsp:cNvPr id="0" name=""/>
        <dsp:cNvSpPr/>
      </dsp:nvSpPr>
      <dsp:spPr>
        <a:xfrm rot="10800000">
          <a:off x="0" y="2033"/>
          <a:ext cx="2115552" cy="27459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58" tIns="206248" rIns="15045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Design 	</a:t>
          </a:r>
        </a:p>
      </dsp:txBody>
      <dsp:txXfrm rot="-10800000">
        <a:off x="0" y="2033"/>
        <a:ext cx="2115552" cy="1784846"/>
      </dsp:txXfrm>
    </dsp:sp>
    <dsp:sp modelId="{08554424-2B5A-B446-A31A-14D2B92CB00B}">
      <dsp:nvSpPr>
        <dsp:cNvPr id="0" name=""/>
        <dsp:cNvSpPr/>
      </dsp:nvSpPr>
      <dsp:spPr>
        <a:xfrm>
          <a:off x="2115552" y="2033"/>
          <a:ext cx="6346657" cy="17848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40" tIns="190500" rIns="128740" bIns="1905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Engage minority patients in the design of COVID-19 clinical trials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Inclusion/exclusion criteria</a:t>
          </a:r>
        </a:p>
      </dsp:txBody>
      <dsp:txXfrm>
        <a:off x="2115552" y="2033"/>
        <a:ext cx="6346657" cy="1784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8E45C-4FEE-4105-8541-510742C5BA8E}">
      <dsp:nvSpPr>
        <dsp:cNvPr id="0" name=""/>
        <dsp:cNvSpPr/>
      </dsp:nvSpPr>
      <dsp:spPr>
        <a:xfrm>
          <a:off x="627992" y="2565"/>
          <a:ext cx="2251684" cy="1351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04800">
            <a:schemeClr val="tx1">
              <a:lumMod val="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Trust</a:t>
          </a:r>
        </a:p>
      </dsp:txBody>
      <dsp:txXfrm>
        <a:off x="627992" y="2565"/>
        <a:ext cx="2251684" cy="1351010"/>
      </dsp:txXfrm>
    </dsp:sp>
    <dsp:sp modelId="{1ED1B949-01ED-46C8-9A47-4B59E5581079}">
      <dsp:nvSpPr>
        <dsp:cNvPr id="0" name=""/>
        <dsp:cNvSpPr/>
      </dsp:nvSpPr>
      <dsp:spPr>
        <a:xfrm>
          <a:off x="3104845" y="2565"/>
          <a:ext cx="2251684" cy="1351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Engagement</a:t>
          </a:r>
        </a:p>
      </dsp:txBody>
      <dsp:txXfrm>
        <a:off x="3104845" y="2565"/>
        <a:ext cx="2251684" cy="1351010"/>
      </dsp:txXfrm>
    </dsp:sp>
    <dsp:sp modelId="{85DBDD72-C61B-4606-8B52-736B82341536}">
      <dsp:nvSpPr>
        <dsp:cNvPr id="0" name=""/>
        <dsp:cNvSpPr/>
      </dsp:nvSpPr>
      <dsp:spPr>
        <a:xfrm>
          <a:off x="5581698" y="2565"/>
          <a:ext cx="2251684" cy="1351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Logistics</a:t>
          </a:r>
        </a:p>
      </dsp:txBody>
      <dsp:txXfrm>
        <a:off x="5581698" y="2565"/>
        <a:ext cx="2251684" cy="1351010"/>
      </dsp:txXfrm>
    </dsp:sp>
    <dsp:sp modelId="{B312EE14-C838-42F8-8884-1FD093D2BA24}">
      <dsp:nvSpPr>
        <dsp:cNvPr id="0" name=""/>
        <dsp:cNvSpPr/>
      </dsp:nvSpPr>
      <dsp:spPr>
        <a:xfrm>
          <a:off x="627992" y="1578744"/>
          <a:ext cx="2251684" cy="1351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Social Distancing</a:t>
          </a:r>
        </a:p>
      </dsp:txBody>
      <dsp:txXfrm>
        <a:off x="627992" y="1578744"/>
        <a:ext cx="2251684" cy="1351010"/>
      </dsp:txXfrm>
    </dsp:sp>
    <dsp:sp modelId="{E01219E4-61E3-4D58-AAC1-E195AB60BC28}">
      <dsp:nvSpPr>
        <dsp:cNvPr id="0" name=""/>
        <dsp:cNvSpPr/>
      </dsp:nvSpPr>
      <dsp:spPr>
        <a:xfrm>
          <a:off x="3104845" y="1578744"/>
          <a:ext cx="2251684" cy="135101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04800">
            <a:schemeClr val="tx1">
              <a:lumMod val="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Planning</a:t>
          </a:r>
        </a:p>
      </dsp:txBody>
      <dsp:txXfrm>
        <a:off x="3104845" y="1578744"/>
        <a:ext cx="2251684" cy="1351010"/>
      </dsp:txXfrm>
    </dsp:sp>
    <dsp:sp modelId="{AD7C0B2C-A301-4C2E-BBBF-51306254D47E}">
      <dsp:nvSpPr>
        <dsp:cNvPr id="0" name=""/>
        <dsp:cNvSpPr/>
      </dsp:nvSpPr>
      <dsp:spPr>
        <a:xfrm>
          <a:off x="5581698" y="1578744"/>
          <a:ext cx="2251684" cy="1351010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Partnership</a:t>
          </a:r>
        </a:p>
      </dsp:txBody>
      <dsp:txXfrm>
        <a:off x="5581698" y="1578744"/>
        <a:ext cx="2251684" cy="1351010"/>
      </dsp:txXfrm>
    </dsp:sp>
    <dsp:sp modelId="{043E878C-EE4F-4FC3-86A4-3029CCE15F76}">
      <dsp:nvSpPr>
        <dsp:cNvPr id="0" name=""/>
        <dsp:cNvSpPr/>
      </dsp:nvSpPr>
      <dsp:spPr>
        <a:xfrm>
          <a:off x="627992" y="3154923"/>
          <a:ext cx="2251684" cy="1351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Technology</a:t>
          </a:r>
        </a:p>
      </dsp:txBody>
      <dsp:txXfrm>
        <a:off x="627992" y="3154923"/>
        <a:ext cx="2251684" cy="1351010"/>
      </dsp:txXfrm>
    </dsp:sp>
    <dsp:sp modelId="{0D198B0D-0E08-42D4-8069-C6099C68B1C5}">
      <dsp:nvSpPr>
        <dsp:cNvPr id="0" name=""/>
        <dsp:cNvSpPr/>
      </dsp:nvSpPr>
      <dsp:spPr>
        <a:xfrm>
          <a:off x="3104845" y="3154923"/>
          <a:ext cx="2251684" cy="1351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Language</a:t>
          </a:r>
        </a:p>
      </dsp:txBody>
      <dsp:txXfrm>
        <a:off x="3104845" y="3154923"/>
        <a:ext cx="2251684" cy="1351010"/>
      </dsp:txXfrm>
    </dsp:sp>
    <dsp:sp modelId="{47612A34-CAE5-4AF8-A0BB-FD6AB7CBFCCF}">
      <dsp:nvSpPr>
        <dsp:cNvPr id="0" name=""/>
        <dsp:cNvSpPr/>
      </dsp:nvSpPr>
      <dsp:spPr>
        <a:xfrm>
          <a:off x="5581698" y="3154923"/>
          <a:ext cx="2251684" cy="135101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04800">
            <a:schemeClr val="tx1">
              <a:lumMod val="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Leadership</a:t>
          </a:r>
        </a:p>
      </dsp:txBody>
      <dsp:txXfrm>
        <a:off x="5581698" y="3154923"/>
        <a:ext cx="2251684" cy="1351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3F5DA-C5B9-4791-828A-3642C472FC84}">
      <dsp:nvSpPr>
        <dsp:cNvPr id="0" name=""/>
        <dsp:cNvSpPr/>
      </dsp:nvSpPr>
      <dsp:spPr>
        <a:xfrm>
          <a:off x="0" y="0"/>
          <a:ext cx="6769100" cy="9918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Patients	</a:t>
          </a:r>
        </a:p>
      </dsp:txBody>
      <dsp:txXfrm>
        <a:off x="29051" y="29051"/>
        <a:ext cx="5614981" cy="933768"/>
      </dsp:txXfrm>
    </dsp:sp>
    <dsp:sp modelId="{3E961C1F-A2CD-4035-90AB-4EC70383E491}">
      <dsp:nvSpPr>
        <dsp:cNvPr id="0" name=""/>
        <dsp:cNvSpPr/>
      </dsp:nvSpPr>
      <dsp:spPr>
        <a:xfrm>
          <a:off x="566912" y="1172210"/>
          <a:ext cx="6769100" cy="9918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Physicians</a:t>
          </a:r>
        </a:p>
      </dsp:txBody>
      <dsp:txXfrm>
        <a:off x="595963" y="1201261"/>
        <a:ext cx="5499370" cy="933768"/>
      </dsp:txXfrm>
    </dsp:sp>
    <dsp:sp modelId="{7DD0E663-87D6-475E-A7D5-9A20BB640B44}">
      <dsp:nvSpPr>
        <dsp:cNvPr id="0" name=""/>
        <dsp:cNvSpPr/>
      </dsp:nvSpPr>
      <dsp:spPr>
        <a:xfrm>
          <a:off x="1125362" y="2344420"/>
          <a:ext cx="6769100" cy="991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Sites</a:t>
          </a:r>
        </a:p>
      </dsp:txBody>
      <dsp:txXfrm>
        <a:off x="1154413" y="2373471"/>
        <a:ext cx="5507831" cy="933768"/>
      </dsp:txXfrm>
    </dsp:sp>
    <dsp:sp modelId="{8C0F75BB-B020-443F-AC19-E916A7E0BC75}">
      <dsp:nvSpPr>
        <dsp:cNvPr id="0" name=""/>
        <dsp:cNvSpPr/>
      </dsp:nvSpPr>
      <dsp:spPr>
        <a:xfrm>
          <a:off x="1692275" y="3516630"/>
          <a:ext cx="6769100" cy="991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Sponsors</a:t>
          </a:r>
        </a:p>
      </dsp:txBody>
      <dsp:txXfrm>
        <a:off x="1721326" y="3545681"/>
        <a:ext cx="5499370" cy="933768"/>
      </dsp:txXfrm>
    </dsp:sp>
    <dsp:sp modelId="{FB059443-AAF2-4D17-9EDE-11EF1D91EF6F}">
      <dsp:nvSpPr>
        <dsp:cNvPr id="0" name=""/>
        <dsp:cNvSpPr/>
      </dsp:nvSpPr>
      <dsp:spPr>
        <a:xfrm>
          <a:off x="6124384" y="759682"/>
          <a:ext cx="644715" cy="644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269445" y="759682"/>
        <a:ext cx="354593" cy="485148"/>
      </dsp:txXfrm>
    </dsp:sp>
    <dsp:sp modelId="{781A8829-B446-4959-BA87-9CB0AF9600A0}">
      <dsp:nvSpPr>
        <dsp:cNvPr id="0" name=""/>
        <dsp:cNvSpPr/>
      </dsp:nvSpPr>
      <dsp:spPr>
        <a:xfrm>
          <a:off x="6691296" y="1931892"/>
          <a:ext cx="644715" cy="644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836357" y="1931892"/>
        <a:ext cx="354593" cy="485148"/>
      </dsp:txXfrm>
    </dsp:sp>
    <dsp:sp modelId="{61614F94-4251-44EE-BACD-7E2413E7D49E}">
      <dsp:nvSpPr>
        <dsp:cNvPr id="0" name=""/>
        <dsp:cNvSpPr/>
      </dsp:nvSpPr>
      <dsp:spPr>
        <a:xfrm>
          <a:off x="7249747" y="3104102"/>
          <a:ext cx="644715" cy="644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394808" y="3104102"/>
        <a:ext cx="354593" cy="485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5B994-42D4-4DE7-BBAC-CA26D2C3A076}">
      <dsp:nvSpPr>
        <dsp:cNvPr id="0" name=""/>
        <dsp:cNvSpPr/>
      </dsp:nvSpPr>
      <dsp:spPr>
        <a:xfrm>
          <a:off x="1727" y="0"/>
          <a:ext cx="2688282" cy="365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23 hospitals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800+ ambulatory sites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72,000 + employees</a:t>
          </a:r>
        </a:p>
      </dsp:txBody>
      <dsp:txXfrm>
        <a:off x="1727" y="1463040"/>
        <a:ext cx="2688282" cy="1463040"/>
      </dsp:txXfrm>
    </dsp:sp>
    <dsp:sp modelId="{5E33BCB7-D14E-46B4-BA07-75D2494244D5}">
      <dsp:nvSpPr>
        <dsp:cNvPr id="0" name=""/>
        <dsp:cNvSpPr/>
      </dsp:nvSpPr>
      <dsp:spPr>
        <a:xfrm>
          <a:off x="736878" y="219456"/>
          <a:ext cx="1217980" cy="12179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FF9C8-4431-4903-BB58-216565F50C46}">
      <dsp:nvSpPr>
        <dsp:cNvPr id="0" name=""/>
        <dsp:cNvSpPr/>
      </dsp:nvSpPr>
      <dsp:spPr>
        <a:xfrm>
          <a:off x="2770658" y="0"/>
          <a:ext cx="2688282" cy="365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NYS – Epicenter of the pandemic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Northwell</a:t>
          </a:r>
          <a:r>
            <a:rPr lang="en-US" sz="1900" kern="1200" dirty="0"/>
            <a:t> – Epicenter of the Epicenter</a:t>
          </a:r>
        </a:p>
      </dsp:txBody>
      <dsp:txXfrm>
        <a:off x="2770658" y="1463040"/>
        <a:ext cx="2688282" cy="1463040"/>
      </dsp:txXfrm>
    </dsp:sp>
    <dsp:sp modelId="{BE89959E-5159-43AA-9CC6-0FF678C2A438}">
      <dsp:nvSpPr>
        <dsp:cNvPr id="0" name=""/>
        <dsp:cNvSpPr/>
      </dsp:nvSpPr>
      <dsp:spPr>
        <a:xfrm>
          <a:off x="3505809" y="219456"/>
          <a:ext cx="1217980" cy="12179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7B26B-8777-402B-A828-D4342199C12E}">
      <dsp:nvSpPr>
        <dsp:cNvPr id="0" name=""/>
        <dsp:cNvSpPr/>
      </dsp:nvSpPr>
      <dsp:spPr>
        <a:xfrm>
          <a:off x="5539589" y="0"/>
          <a:ext cx="2688282" cy="365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Discharged over 11,000 patients</a:t>
          </a:r>
        </a:p>
      </dsp:txBody>
      <dsp:txXfrm>
        <a:off x="5539589" y="1463040"/>
        <a:ext cx="2688282" cy="1463040"/>
      </dsp:txXfrm>
    </dsp:sp>
    <dsp:sp modelId="{F556D77B-FA36-40FA-B98D-9BC97597D0AC}">
      <dsp:nvSpPr>
        <dsp:cNvPr id="0" name=""/>
        <dsp:cNvSpPr/>
      </dsp:nvSpPr>
      <dsp:spPr>
        <a:xfrm>
          <a:off x="6274740" y="219456"/>
          <a:ext cx="1217980" cy="12179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A6F1A-09B5-4691-B9C3-B787EBFCF53A}">
      <dsp:nvSpPr>
        <dsp:cNvPr id="0" name=""/>
        <dsp:cNvSpPr/>
      </dsp:nvSpPr>
      <dsp:spPr>
        <a:xfrm>
          <a:off x="329183" y="2926080"/>
          <a:ext cx="7571232" cy="5486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FBBCC-804F-4C3D-B5E1-F81059890B03}">
      <dsp:nvSpPr>
        <dsp:cNvPr id="0" name=""/>
        <dsp:cNvSpPr/>
      </dsp:nvSpPr>
      <dsp:spPr>
        <a:xfrm>
          <a:off x="617219" y="0"/>
          <a:ext cx="6995160" cy="3657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E25F4-8ABE-4092-977B-DA7B280059A1}">
      <dsp:nvSpPr>
        <dsp:cNvPr id="0" name=""/>
        <dsp:cNvSpPr/>
      </dsp:nvSpPr>
      <dsp:spPr>
        <a:xfrm>
          <a:off x="4018" y="1097279"/>
          <a:ext cx="2652117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Selecting the right trial and sponsor</a:t>
          </a:r>
        </a:p>
      </dsp:txBody>
      <dsp:txXfrm>
        <a:off x="75438" y="1168699"/>
        <a:ext cx="2509277" cy="1320200"/>
      </dsp:txXfrm>
    </dsp:sp>
    <dsp:sp modelId="{2CB2DA57-80E2-4AEA-87A0-F243888DC10F}">
      <dsp:nvSpPr>
        <dsp:cNvPr id="0" name=""/>
        <dsp:cNvSpPr/>
      </dsp:nvSpPr>
      <dsp:spPr>
        <a:xfrm>
          <a:off x="2788741" y="1097279"/>
          <a:ext cx="2652117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Feasible and practical ways for diverse enrollment</a:t>
          </a:r>
        </a:p>
      </dsp:txBody>
      <dsp:txXfrm>
        <a:off x="2860161" y="1168699"/>
        <a:ext cx="2509277" cy="1320200"/>
      </dsp:txXfrm>
    </dsp:sp>
    <dsp:sp modelId="{AA551B99-F161-4A17-8BEA-2FAAEBF39A56}">
      <dsp:nvSpPr>
        <dsp:cNvPr id="0" name=""/>
        <dsp:cNvSpPr/>
      </dsp:nvSpPr>
      <dsp:spPr>
        <a:xfrm>
          <a:off x="5573464" y="1097279"/>
          <a:ext cx="2652117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Measures to monitor your success</a:t>
          </a:r>
        </a:p>
      </dsp:txBody>
      <dsp:txXfrm>
        <a:off x="5644884" y="1168699"/>
        <a:ext cx="2509277" cy="1320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CCA38-963C-441A-8D2F-E3E920F3DD06}">
      <dsp:nvSpPr>
        <dsp:cNvPr id="0" name=""/>
        <dsp:cNvSpPr/>
      </dsp:nvSpPr>
      <dsp:spPr>
        <a:xfrm rot="5400000">
          <a:off x="4882467" y="-1741351"/>
          <a:ext cx="142732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Responsibility to be selective in the right trial and sponsor that they want to partner with</a:t>
          </a:r>
        </a:p>
      </dsp:txBody>
      <dsp:txXfrm rot="-5400000">
        <a:off x="2962656" y="248136"/>
        <a:ext cx="5197268" cy="1287969"/>
      </dsp:txXfrm>
    </dsp:sp>
    <dsp:sp modelId="{EE24ED7F-CFC7-4C65-8AFB-BA0B177C2B37}">
      <dsp:nvSpPr>
        <dsp:cNvPr id="0" name=""/>
        <dsp:cNvSpPr/>
      </dsp:nvSpPr>
      <dsp:spPr>
        <a:xfrm>
          <a:off x="0" y="44"/>
          <a:ext cx="2962656" cy="1784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Sites </a:t>
          </a:r>
        </a:p>
      </dsp:txBody>
      <dsp:txXfrm>
        <a:off x="87095" y="87139"/>
        <a:ext cx="2788466" cy="1609961"/>
      </dsp:txXfrm>
    </dsp:sp>
    <dsp:sp modelId="{0FEF5259-38FE-400A-92A7-8D360994EC41}">
      <dsp:nvSpPr>
        <dsp:cNvPr id="0" name=""/>
        <dsp:cNvSpPr/>
      </dsp:nvSpPr>
      <dsp:spPr>
        <a:xfrm rot="5400000">
          <a:off x="4882467" y="132007"/>
          <a:ext cx="142732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Focus on the availability of resources to the site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Translation services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Transportation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Patient stipend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Community target engagement</a:t>
          </a:r>
        </a:p>
      </dsp:txBody>
      <dsp:txXfrm rot="-5400000">
        <a:off x="2962656" y="2121494"/>
        <a:ext cx="5197268" cy="1287969"/>
      </dsp:txXfrm>
    </dsp:sp>
    <dsp:sp modelId="{A1F3AB33-6D47-4588-B2AB-5E673122DEEB}">
      <dsp:nvSpPr>
        <dsp:cNvPr id="0" name=""/>
        <dsp:cNvSpPr/>
      </dsp:nvSpPr>
      <dsp:spPr>
        <a:xfrm>
          <a:off x="0" y="1873403"/>
          <a:ext cx="2962656" cy="1784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Resources</a:t>
          </a:r>
        </a:p>
      </dsp:txBody>
      <dsp:txXfrm>
        <a:off x="87095" y="1960498"/>
        <a:ext cx="2788466" cy="16099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A2036-2473-4210-812B-96A4175342F9}">
      <dsp:nvSpPr>
        <dsp:cNvPr id="0" name=""/>
        <dsp:cNvSpPr/>
      </dsp:nvSpPr>
      <dsp:spPr>
        <a:xfrm>
          <a:off x="1004" y="0"/>
          <a:ext cx="2611933" cy="3657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Informed consent</a:t>
          </a:r>
        </a:p>
      </dsp:txBody>
      <dsp:txXfrm>
        <a:off x="1004" y="0"/>
        <a:ext cx="2611933" cy="1097280"/>
      </dsp:txXfrm>
    </dsp:sp>
    <dsp:sp modelId="{853EC633-937A-4274-96D0-521A5D334864}">
      <dsp:nvSpPr>
        <dsp:cNvPr id="0" name=""/>
        <dsp:cNvSpPr/>
      </dsp:nvSpPr>
      <dsp:spPr>
        <a:xfrm>
          <a:off x="262197" y="1097280"/>
          <a:ext cx="2089546" cy="2377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Language barriers</a:t>
          </a:r>
        </a:p>
      </dsp:txBody>
      <dsp:txXfrm>
        <a:off x="323398" y="1158481"/>
        <a:ext cx="1967144" cy="2255038"/>
      </dsp:txXfrm>
    </dsp:sp>
    <dsp:sp modelId="{AF4BE2DC-726D-443F-8B71-0F0DF63A6AF4}">
      <dsp:nvSpPr>
        <dsp:cNvPr id="0" name=""/>
        <dsp:cNvSpPr/>
      </dsp:nvSpPr>
      <dsp:spPr>
        <a:xfrm>
          <a:off x="2808833" y="0"/>
          <a:ext cx="2611933" cy="3657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Surrogate consents</a:t>
          </a:r>
        </a:p>
      </dsp:txBody>
      <dsp:txXfrm>
        <a:off x="2808833" y="0"/>
        <a:ext cx="2611933" cy="1097280"/>
      </dsp:txXfrm>
    </dsp:sp>
    <dsp:sp modelId="{BC10652B-99A9-407A-AE30-6356620886A9}">
      <dsp:nvSpPr>
        <dsp:cNvPr id="0" name=""/>
        <dsp:cNvSpPr/>
      </dsp:nvSpPr>
      <dsp:spPr>
        <a:xfrm>
          <a:off x="3070026" y="1098351"/>
          <a:ext cx="2089546" cy="110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Remote</a:t>
          </a:r>
        </a:p>
      </dsp:txBody>
      <dsp:txXfrm>
        <a:off x="3102326" y="1130651"/>
        <a:ext cx="2024946" cy="1038216"/>
      </dsp:txXfrm>
    </dsp:sp>
    <dsp:sp modelId="{BC0EB943-BFD4-4BF6-91F5-E45A72685019}">
      <dsp:nvSpPr>
        <dsp:cNvPr id="0" name=""/>
        <dsp:cNvSpPr/>
      </dsp:nvSpPr>
      <dsp:spPr>
        <a:xfrm>
          <a:off x="3070026" y="2370832"/>
          <a:ext cx="2089546" cy="110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Limited access to technology</a:t>
          </a:r>
        </a:p>
      </dsp:txBody>
      <dsp:txXfrm>
        <a:off x="3102326" y="2403132"/>
        <a:ext cx="2024946" cy="1038216"/>
      </dsp:txXfrm>
    </dsp:sp>
    <dsp:sp modelId="{74936B56-7D28-4861-ABA0-392CB1052B77}">
      <dsp:nvSpPr>
        <dsp:cNvPr id="0" name=""/>
        <dsp:cNvSpPr/>
      </dsp:nvSpPr>
      <dsp:spPr>
        <a:xfrm>
          <a:off x="5617666" y="0"/>
          <a:ext cx="2611933" cy="3657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Community</a:t>
          </a:r>
        </a:p>
      </dsp:txBody>
      <dsp:txXfrm>
        <a:off x="5617666" y="0"/>
        <a:ext cx="2611933" cy="1097280"/>
      </dsp:txXfrm>
    </dsp:sp>
    <dsp:sp modelId="{E5167304-920D-4BF9-9008-B225AE013354}">
      <dsp:nvSpPr>
        <dsp:cNvPr id="0" name=""/>
        <dsp:cNvSpPr/>
      </dsp:nvSpPr>
      <dsp:spPr>
        <a:xfrm>
          <a:off x="5877855" y="1098351"/>
          <a:ext cx="2089546" cy="110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Engagement </a:t>
          </a:r>
        </a:p>
      </dsp:txBody>
      <dsp:txXfrm>
        <a:off x="5910155" y="1130651"/>
        <a:ext cx="2024946" cy="1038216"/>
      </dsp:txXfrm>
    </dsp:sp>
    <dsp:sp modelId="{B7E2C7F7-31CB-4FE0-8623-070A60A774CA}">
      <dsp:nvSpPr>
        <dsp:cNvPr id="0" name=""/>
        <dsp:cNvSpPr/>
      </dsp:nvSpPr>
      <dsp:spPr>
        <a:xfrm>
          <a:off x="5877855" y="2370832"/>
          <a:ext cx="2089546" cy="110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Trust</a:t>
          </a:r>
        </a:p>
      </dsp:txBody>
      <dsp:txXfrm>
        <a:off x="5910155" y="2403132"/>
        <a:ext cx="2024946" cy="10382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D29E-2415-49E1-A9DD-4022C3631642}">
      <dsp:nvSpPr>
        <dsp:cNvPr id="0" name=""/>
        <dsp:cNvSpPr/>
      </dsp:nvSpPr>
      <dsp:spPr>
        <a:xfrm rot="16200000">
          <a:off x="1143000" y="-1143000"/>
          <a:ext cx="18288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Geography</a:t>
          </a:r>
        </a:p>
      </dsp:txBody>
      <dsp:txXfrm rot="5400000">
        <a:off x="-1" y="1"/>
        <a:ext cx="4114800" cy="1371600"/>
      </dsp:txXfrm>
    </dsp:sp>
    <dsp:sp modelId="{FF724666-6A0A-4F5D-AA1C-0EE005F279DD}">
      <dsp:nvSpPr>
        <dsp:cNvPr id="0" name=""/>
        <dsp:cNvSpPr/>
      </dsp:nvSpPr>
      <dsp:spPr>
        <a:xfrm>
          <a:off x="4114800" y="0"/>
          <a:ext cx="4114800" cy="1828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Race</a:t>
          </a:r>
        </a:p>
      </dsp:txBody>
      <dsp:txXfrm>
        <a:off x="4114800" y="0"/>
        <a:ext cx="4114800" cy="1371600"/>
      </dsp:txXfrm>
    </dsp:sp>
    <dsp:sp modelId="{0527568D-3E31-42B0-A117-3FD52584C5FA}">
      <dsp:nvSpPr>
        <dsp:cNvPr id="0" name=""/>
        <dsp:cNvSpPr/>
      </dsp:nvSpPr>
      <dsp:spPr>
        <a:xfrm rot="10800000">
          <a:off x="0" y="1828800"/>
          <a:ext cx="4114800" cy="1828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Preferred language</a:t>
          </a:r>
        </a:p>
      </dsp:txBody>
      <dsp:txXfrm rot="10800000">
        <a:off x="0" y="2285999"/>
        <a:ext cx="4114800" cy="1371600"/>
      </dsp:txXfrm>
    </dsp:sp>
    <dsp:sp modelId="{3BF17D39-E736-4F56-9C61-C5A10C1EA7D1}">
      <dsp:nvSpPr>
        <dsp:cNvPr id="0" name=""/>
        <dsp:cNvSpPr/>
      </dsp:nvSpPr>
      <dsp:spPr>
        <a:xfrm rot="5400000">
          <a:off x="5257800" y="685799"/>
          <a:ext cx="1828800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Ethnicity</a:t>
          </a:r>
        </a:p>
      </dsp:txBody>
      <dsp:txXfrm rot="-5400000">
        <a:off x="4114799" y="2286000"/>
        <a:ext cx="4114800" cy="1371600"/>
      </dsp:txXfrm>
    </dsp:sp>
    <dsp:sp modelId="{35BCEEC1-84B3-45BB-AD65-ABDDDBA9840F}">
      <dsp:nvSpPr>
        <dsp:cNvPr id="0" name=""/>
        <dsp:cNvSpPr/>
      </dsp:nvSpPr>
      <dsp:spPr>
        <a:xfrm>
          <a:off x="2880359" y="1371599"/>
          <a:ext cx="2468880" cy="9144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Proactively analyze your data</a:t>
          </a:r>
        </a:p>
      </dsp:txBody>
      <dsp:txXfrm>
        <a:off x="2924996" y="1416236"/>
        <a:ext cx="2379606" cy="82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If your presentation is being recorded, this will be the beginning of the recording, so make it a clean introduction.</a:t>
            </a:r>
          </a:p>
          <a:p>
            <a:r>
              <a:rPr lang="en-US" dirty="0" smtClean="0"/>
              <a:t>EXAMPLE: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everyone! My name is [insert introducer’s name/title] and it is my pleasure to introduce [insert presentation name].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presentation is hosted by the Clinical Trials Transformation Initiative, and the speakers today include [insert speaker(s) name/title]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prepared speaker(s) bios.]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2FAE-A00E-8E4D-9069-1B7A3C05A8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D2FAE-A00E-8E4D-9069-1B7A3C05A8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4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81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Info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05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854D-9AF3-447F-BDBC-8EAA33B7E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98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0"/>
            <a:ext cx="59086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6F3B-9F9D-41C7-9A2A-CF438064C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47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AKP A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1571625"/>
            <a:ext cx="25876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:\Documents and Settings\All Users\Documents\AAKP\AAKP Powerpoint Presentations\AAKP Pix\AAKP 2011 Conf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4156075"/>
            <a:ext cx="9144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66700" y="1403350"/>
            <a:ext cx="57912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</a:rPr>
              <a:t>     AAKP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</a:rPr>
              <a:t>Not-For-Profit Board Member Orientation</a:t>
            </a: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360363" y="3959225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66"/>
                </a:solidFill>
                <a:latin typeface="Arial Unicode MS" pitchFamily="34" charset="-128"/>
              </a:rPr>
              <a:t>Understanding the Responsibilities of the AAKP Not-for-Profit Board Member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Understanding the Responsibilities of a Not-for-Profit Board Member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B625-CCAB-4371-8644-C27B81302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746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Understanding the Responsibilities of a Not-for-Profit Board Member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FA48-F709-4214-B4DC-E2889AAA0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384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Understanding the Responsibilities of a Not-for-Profit Board Member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5E5D-FD16-4E94-AC00-5641FFB22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30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562600" cy="1066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Understanding the Responsibilities of a Not-for-Profit Board Member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4660-0960-4C47-9EAD-375B3D289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623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7767-400F-490E-8FE2-924D150D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BBB6-57C7-4E79-AC3B-A22B49AD2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1742-CD18-430B-BD5E-7C4A6AE7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586-2D85-4C9D-B0D2-B48EC6AEDC3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D16E-72AA-4130-A02D-32C03188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CD20-964C-4EAF-B648-5A9E834B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7D7-CC1B-4F4E-A010-ECDBE33EC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3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7B14-82E9-4AE1-83F1-D32F22F9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7BF70-B947-4352-9069-B080E515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586-2D85-4C9D-B0D2-B48EC6AEDC3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67AAB-5636-4DF1-A07B-E1E0A224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AFE43-D94B-4E03-88D6-87F94B5D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27D7-CC1B-4F4E-A010-ECDBE33EC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78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Info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94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63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02444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09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8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err="1"/>
              <a:t>Leanne.madre@duke.edu</a:t>
            </a:r>
            <a:endParaRPr lang="en-US" dirty="0"/>
          </a:p>
        </p:txBody>
      </p:sp>
      <p:sp>
        <p:nvSpPr>
          <p:cNvPr id="17" name="Subtitle 7"/>
          <p:cNvSpPr txBox="1">
            <a:spLocks/>
          </p:cNvSpPr>
          <p:nvPr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>
                <a:solidFill>
                  <a:schemeClr val="accent1"/>
                </a:solidFill>
              </a:rPr>
              <a:t>www.ctti-clinicaltrials.org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accent1"/>
                </a:solidFill>
              </a:rPr>
              <a:t>THANK YOU.</a:t>
            </a:r>
          </a:p>
        </p:txBody>
      </p:sp>
      <p:pic>
        <p:nvPicPr>
          <p:cNvPr id="24" name="Picture 23" descr="umbr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4" name="Picture 13" descr="linkedin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15" name="Picture 14" descr="twitter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18" name="Picture 17" descr="vimeo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248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81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31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3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90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46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92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9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5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8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112" y="2103120"/>
            <a:ext cx="3976687" cy="189842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112" y="4331020"/>
            <a:ext cx="3976687" cy="580938"/>
          </a:xfrm>
        </p:spPr>
        <p:txBody>
          <a:bodyPr anchor="t" anchorCtr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lang="en-US" sz="16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indent="-3657600"/>
            <a:r>
              <a:rPr lang="en-US"/>
              <a:t>Month Day,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72248"/>
            <a:ext cx="2343917" cy="12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4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Presentation C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1373187"/>
            <a:ext cx="8229600" cy="4568825"/>
          </a:xfrm>
        </p:spPr>
        <p:txBody>
          <a:bodyPr>
            <a:noAutofit/>
          </a:bodyPr>
          <a:lstStyle>
            <a:lvl1pPr>
              <a:defRPr sz="44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Optional Presentation Cover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9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1373188"/>
            <a:ext cx="8229600" cy="796925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2286000"/>
            <a:ext cx="8229600" cy="3657600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800" baseline="0">
                <a:solidFill>
                  <a:schemeClr val="accent1"/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2pPr>
            <a:lvl3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3pPr>
            <a:lvl4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4pPr>
            <a:lvl5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5pPr>
            <a:lvl6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6pPr>
            <a:lvl7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7pPr>
            <a:lvl8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8pPr>
            <a:lvl9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00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-2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blackWhite">
          <a:xfrm>
            <a:off x="458787" y="1373188"/>
            <a:ext cx="5392737" cy="4572000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2"/>
                </a:solidFill>
              </a:defRPr>
            </a:lvl1pPr>
            <a:lvl2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bg2"/>
                </a:solidFill>
              </a:defRPr>
            </a:lvl2pPr>
            <a:lvl3pPr marL="287338" indent="-285750">
              <a:defRPr sz="3600">
                <a:solidFill>
                  <a:schemeClr val="bg1"/>
                </a:solidFill>
              </a:defRPr>
            </a:lvl3pPr>
            <a:lvl4pPr marL="283464" indent="-284163">
              <a:buFont typeface="Calibri" panose="020F0502020204030204" pitchFamily="34" charset="0"/>
              <a:buChar char="-"/>
              <a:defRPr sz="3600">
                <a:solidFill>
                  <a:schemeClr val="bg1"/>
                </a:solidFill>
              </a:defRPr>
            </a:lvl4pPr>
            <a:lvl5pPr marL="283464" indent="-284163">
              <a:defRPr sz="3600">
                <a:solidFill>
                  <a:schemeClr val="bg1"/>
                </a:solidFill>
              </a:defRPr>
            </a:lvl5pPr>
            <a:lvl6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bg2"/>
                </a:solidFill>
              </a:defRPr>
            </a:lvl6pPr>
            <a:lvl7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bg2"/>
                </a:solidFill>
              </a:defRPr>
            </a:lvl7pPr>
            <a:lvl8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bg1"/>
                </a:solidFill>
              </a:defRPr>
            </a:lvl8pPr>
            <a:lvl9pPr marL="287338" indent="-285750"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Day,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/>
          <a:stretch/>
        </p:blipFill>
        <p:spPr bwMode="black">
          <a:xfrm>
            <a:off x="5851523" y="-1"/>
            <a:ext cx="3292475" cy="685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254496"/>
            <a:ext cx="1533146" cy="410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58724" y="6254496"/>
            <a:ext cx="1533146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9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/>
          <a:stretch/>
        </p:blipFill>
        <p:spPr bwMode="black">
          <a:xfrm>
            <a:off x="5851523" y="1"/>
            <a:ext cx="3292475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Month Day,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 bwMode="blackWhite">
          <a:xfrm>
            <a:off x="458787" y="1373188"/>
            <a:ext cx="5392737" cy="4572000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accent1"/>
                </a:solidFill>
              </a:defRPr>
            </a:lvl1pPr>
            <a:lvl2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accent1"/>
                </a:solidFill>
              </a:defRPr>
            </a:lvl2pPr>
            <a:lvl3pPr marL="287338" indent="-285750">
              <a:defRPr sz="3600">
                <a:solidFill>
                  <a:schemeClr val="accent1"/>
                </a:solidFill>
              </a:defRPr>
            </a:lvl3pPr>
            <a:lvl4pPr marL="283464" indent="-284163">
              <a:buFont typeface="Calibri" panose="020F0502020204030204" pitchFamily="34" charset="0"/>
              <a:buChar char="-"/>
              <a:defRPr sz="3600">
                <a:solidFill>
                  <a:schemeClr val="accent1"/>
                </a:solidFill>
              </a:defRPr>
            </a:lvl4pPr>
            <a:lvl5pPr marL="283464" indent="-284163">
              <a:defRPr sz="3600">
                <a:solidFill>
                  <a:schemeClr val="accent1"/>
                </a:solidFill>
              </a:defRPr>
            </a:lvl5pPr>
            <a:lvl6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accent1"/>
                </a:solidFill>
              </a:defRPr>
            </a:lvl6pPr>
            <a:lvl7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accent1"/>
                </a:solidFill>
              </a:defRPr>
            </a:lvl7pPr>
            <a:lvl8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-"/>
              <a:tabLst/>
              <a:defRPr sz="3600">
                <a:solidFill>
                  <a:schemeClr val="accent1"/>
                </a:solidFill>
              </a:defRPr>
            </a:lvl8pPr>
            <a:lvl9pPr marL="287338" indent="-285750">
              <a:defRPr sz="3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10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9143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" y="0"/>
            <a:ext cx="3024187" cy="6858000"/>
          </a:xfrm>
          <a:solidFill>
            <a:schemeClr val="accent1">
              <a:alpha val="63000"/>
            </a:schemeClr>
          </a:solidFill>
        </p:spPr>
        <p:txBody>
          <a:bodyPr lIns="457200" tIns="1280160" rIns="457200" bIns="914400">
            <a:noAutofit/>
          </a:bodyPr>
          <a:lstStyle>
            <a:lvl1pPr marL="0" indent="0">
              <a:tabLst/>
              <a:defRPr sz="2400">
                <a:solidFill>
                  <a:schemeClr val="bg2"/>
                </a:solidFill>
              </a:defRPr>
            </a:lvl1pPr>
            <a:lvl2pPr marL="164592" indent="-164592">
              <a:buFontTx/>
              <a:buNone/>
              <a:defRPr sz="2400">
                <a:solidFill>
                  <a:schemeClr val="bg2"/>
                </a:solidFill>
              </a:defRPr>
            </a:lvl2pPr>
            <a:lvl3pPr marL="164592" indent="-164592">
              <a:buFontTx/>
              <a:buNone/>
              <a:defRPr sz="2400">
                <a:solidFill>
                  <a:schemeClr val="bg2"/>
                </a:solidFill>
              </a:defRPr>
            </a:lvl3pPr>
            <a:lvl4pPr marL="164592" indent="-164592">
              <a:buFontTx/>
              <a:buNone/>
              <a:defRPr sz="2400">
                <a:solidFill>
                  <a:schemeClr val="bg2"/>
                </a:solidFill>
              </a:defRPr>
            </a:lvl4pPr>
            <a:lvl5pPr marL="164592" indent="-164592">
              <a:buFontTx/>
              <a:buNone/>
              <a:defRPr sz="2400">
                <a:solidFill>
                  <a:schemeClr val="bg2"/>
                </a:solidFill>
              </a:defRPr>
            </a:lvl5pPr>
            <a:lvl6pPr marL="164592" indent="-164592">
              <a:buFontTx/>
              <a:buNone/>
              <a:defRPr sz="2400">
                <a:solidFill>
                  <a:schemeClr val="bg2"/>
                </a:solidFill>
              </a:defRPr>
            </a:lvl6pPr>
            <a:lvl7pPr marL="164592" indent="-164592">
              <a:buFontTx/>
              <a:buNone/>
              <a:defRPr sz="2400">
                <a:solidFill>
                  <a:schemeClr val="bg2"/>
                </a:solidFill>
              </a:defRPr>
            </a:lvl7pPr>
            <a:lvl8pPr marL="164592" indent="-164592">
              <a:buFontTx/>
              <a:buNone/>
              <a:defRPr sz="2400">
                <a:solidFill>
                  <a:schemeClr val="bg2"/>
                </a:solidFill>
              </a:defRPr>
            </a:lvl8pPr>
            <a:lvl9pPr marL="164592" indent="-164592"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35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8228012" cy="21447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5pPr>
            <a:lvl6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6pPr>
            <a:lvl7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7pPr>
            <a:lvl8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8pPr>
            <a:lvl9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794124"/>
            <a:ext cx="8229600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4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371600"/>
            <a:ext cx="397764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5pPr>
            <a:lvl6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6pPr>
            <a:lvl7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7pPr>
            <a:lvl8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8pPr>
            <a:lvl9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707621" y="1371600"/>
            <a:ext cx="397764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5pPr>
            <a:lvl6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6pPr>
            <a:lvl7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7pPr>
            <a:lvl8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8pPr>
            <a:lvl9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8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7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8228012" cy="2144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794124"/>
            <a:ext cx="3976687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10113" y="3794125"/>
            <a:ext cx="3976687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2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8228012" cy="2144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3794124"/>
            <a:ext cx="2560320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95650" y="3794125"/>
            <a:ext cx="2555875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129338" y="3794125"/>
            <a:ext cx="2557462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39751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10113" y="1373188"/>
            <a:ext cx="3976687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smtClean="0"/>
              <a:t>Footnote/Disclaimer text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39751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7621" y="1371600"/>
            <a:ext cx="397764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5pPr>
            <a:lvl6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6pPr>
            <a:lvl7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7pPr>
            <a:lvl8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8pPr>
            <a:lvl9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4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711700" y="1373188"/>
            <a:ext cx="39751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58788" y="1371600"/>
            <a:ext cx="3977640" cy="4572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4pPr>
            <a:lvl5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5pPr>
            <a:lvl6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6pPr>
            <a:lvl7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7pPr>
            <a:lvl8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8pPr>
            <a:lvl9pPr marL="173736" indent="-173736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8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Stack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39751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10113" y="1373188"/>
            <a:ext cx="3976687" cy="2144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10113" y="3794125"/>
            <a:ext cx="3976687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3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Stack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788" y="1373188"/>
            <a:ext cx="3975100" cy="2144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08526" y="1373187"/>
            <a:ext cx="3976687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3794125"/>
            <a:ext cx="3976687" cy="2148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58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373188"/>
            <a:ext cx="256032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295650" y="1373188"/>
            <a:ext cx="2555875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6129338" y="1373188"/>
            <a:ext cx="2557462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3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Colum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373188"/>
            <a:ext cx="256032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3295650" y="1373188"/>
            <a:ext cx="539115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2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Column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199" y="1373188"/>
            <a:ext cx="5394325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6129338" y="1373188"/>
            <a:ext cx="2557462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54496"/>
            <a:ext cx="1536195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0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9143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Month Day,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72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-2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Day,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7" y="1373188"/>
            <a:ext cx="5392737" cy="4572000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2"/>
                </a:solidFill>
              </a:defRPr>
            </a:lvl1pPr>
            <a:lvl2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2pPr>
            <a:lvl3pPr marL="287338" indent="-28575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283464" indent="-284163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283464" indent="-284163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  <a:lvl6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6pPr>
            <a:lvl7pPr marL="287338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2"/>
                </a:solidFill>
              </a:defRPr>
            </a:lvl7pPr>
            <a:lvl8pPr marL="285750" marR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8pPr>
            <a:lvl9pPr marL="287338" indent="-28575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3"/>
          <a:stretch/>
        </p:blipFill>
        <p:spPr bwMode="black">
          <a:xfrm>
            <a:off x="5851523" y="-1"/>
            <a:ext cx="3292475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254496"/>
            <a:ext cx="1533146" cy="410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58724" y="6254496"/>
            <a:ext cx="1533146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3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3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88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2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0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09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5" y="2926053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7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11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93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3" y="933451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7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3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4" y="6456917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1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56917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56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7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27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THANK YOU.</a:t>
            </a:r>
            <a:endParaRPr lang="en-US" sz="54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4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144588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2725" y="0"/>
            <a:ext cx="7356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7162800" cy="4572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Understanding the Responsibilities of a Not-for-Profit Board Member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324600"/>
            <a:ext cx="457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1C06E8-73F1-48D8-B9E8-0DC89A388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228600" y="1108075"/>
            <a:ext cx="86106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3788" y="344488"/>
            <a:ext cx="1371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46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9"/>
            <a:ext cx="8462210" cy="4508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2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D905-153A-DA4C-ACE8-BFFBE0C565F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C0C7-7019-3842-A7B4-EC5C119A6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7580" y="6470332"/>
            <a:ext cx="146304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5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Month Day,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6231" y="6374288"/>
            <a:ext cx="740568" cy="2789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300"/>
        </a:spcAft>
        <a:buFontTx/>
        <a:buNone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171450" indent="-171450" algn="l" defTabSz="0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•"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347472" indent="-164592" algn="l" defTabSz="401638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-"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502920" indent="-146304" algn="l" defTabSz="228600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•"/>
        <a:defRPr sz="14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667512" indent="-146304" algn="l" defTabSz="457200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-"/>
        <a:defRPr lang="en-US" sz="1400" b="0" i="0" kern="1200" dirty="0" smtClean="0">
          <a:solidFill>
            <a:schemeClr val="tx1"/>
          </a:solidFill>
          <a:latin typeface="Calibri"/>
          <a:ea typeface="+mn-ea"/>
          <a:cs typeface="Calibri"/>
        </a:defRPr>
      </a:lvl5pPr>
      <a:lvl6pPr marL="822960" indent="-146304" algn="l" defTabSz="457200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78408" indent="-146304" algn="l" defTabSz="457200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133856" indent="-146304" algn="l" defTabSz="457200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289304" indent="-146304" algn="l" defTabSz="457200" rtl="0" eaLnBrk="1" latinLnBrk="0" hangingPunct="1">
        <a:spcBef>
          <a:spcPts val="0"/>
        </a:spcBef>
        <a:spcAft>
          <a:spcPts val="300"/>
        </a:spcAft>
        <a:buFont typeface="Calibri" panose="020F0502020204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83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 dt="0"/>
  <p:txStyles>
    <p:titleStyle>
      <a:lvl1pPr algn="l" defTabSz="342900" rtl="0" eaLnBrk="1" latinLnBrk="0" hangingPunct="1">
        <a:lnSpc>
          <a:spcPct val="100000"/>
        </a:lnSpc>
        <a:spcBef>
          <a:spcPct val="0"/>
        </a:spcBef>
        <a:buNone/>
        <a:defRPr sz="21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ori.org/about-us/our-programs/engagement/public-and-patient-engagement/value-engagement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hyperlink" Target="mailto:Richardknight.aakp@gmail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svg"/><Relationship Id="rId5" Type="http://schemas.openxmlformats.org/officeDocument/2006/relationships/image" Target="../media/image4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3.svg"/><Relationship Id="rId5" Type="http://schemas.openxmlformats.org/officeDocument/2006/relationships/image" Target="../media/image48.png"/><Relationship Id="rId4" Type="http://schemas.openxmlformats.org/officeDocument/2006/relationships/image" Target="../media/image71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7.svg"/><Relationship Id="rId5" Type="http://schemas.openxmlformats.org/officeDocument/2006/relationships/image" Target="../media/image50.png"/><Relationship Id="rId10" Type="http://schemas.openxmlformats.org/officeDocument/2006/relationships/image" Target="../media/image81.svg"/><Relationship Id="rId4" Type="http://schemas.openxmlformats.org/officeDocument/2006/relationships/image" Target="../media/image71.svg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image" Target="../media/image89.sv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3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87.svg"/><Relationship Id="rId4" Type="http://schemas.openxmlformats.org/officeDocument/2006/relationships/image" Target="../media/image73.sv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49.png"/><Relationship Id="rId7" Type="http://schemas.openxmlformats.org/officeDocument/2006/relationships/image" Target="../media/image58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1.svg"/><Relationship Id="rId5" Type="http://schemas.openxmlformats.org/officeDocument/2006/relationships/image" Target="../media/image57.png"/><Relationship Id="rId10" Type="http://schemas.openxmlformats.org/officeDocument/2006/relationships/image" Target="../media/image95.svg"/><Relationship Id="rId4" Type="http://schemas.openxmlformats.org/officeDocument/2006/relationships/image" Target="../media/image75.svg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0.svg"/><Relationship Id="rId5" Type="http://schemas.openxmlformats.org/officeDocument/2006/relationships/image" Target="../media/image62.png"/><Relationship Id="rId4" Type="http://schemas.openxmlformats.org/officeDocument/2006/relationships/image" Target="../media/image9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CSmith52@its.jnj.co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www.ctti-clinicaltrials.org/our-work/quality/covid-19/" TargetMode="Externa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CC0870-CC25-144A-A1F4-1CEB2DE9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Welcome: Engaging Racial and Ethnic Minority Patient Populations in COVID-19 Clinical Trials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23035-F56B-FC40-9A0B-246E5BAE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79" y="2117755"/>
            <a:ext cx="8462210" cy="3970898"/>
          </a:xfrm>
        </p:spPr>
        <p:txBody>
          <a:bodyPr/>
          <a:lstStyle/>
          <a:p>
            <a:r>
              <a:rPr lang="en-US" dirty="0"/>
              <a:t>This webinar is being recorded and will be posted to the CTTI website</a:t>
            </a:r>
          </a:p>
          <a:p>
            <a:r>
              <a:rPr lang="en-US" dirty="0"/>
              <a:t>All participants are muted upon entry</a:t>
            </a:r>
          </a:p>
          <a:p>
            <a:r>
              <a:rPr lang="en-US" dirty="0"/>
              <a:t>Questions can be entered in the chat box during the webinar</a:t>
            </a:r>
          </a:p>
          <a:p>
            <a:r>
              <a:rPr lang="en-US" dirty="0"/>
              <a:t>Questions will be answered to the best of our ability after the call via CTTI’s best practices document</a:t>
            </a:r>
          </a:p>
        </p:txBody>
      </p:sp>
    </p:spTree>
    <p:extLst>
      <p:ext uri="{BB962C8B-B14F-4D97-AF65-F5344CB8AC3E}">
        <p14:creationId xmlns:p14="http://schemas.microsoft.com/office/powerpoint/2010/main" val="41732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Inequities and Disparities Should Inform COVID-19 Clinical Trial Agenda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1638742"/>
          <a:ext cx="8462210" cy="45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714677"/>
          </a:xfrm>
        </p:spPr>
        <p:txBody>
          <a:bodyPr/>
          <a:lstStyle/>
          <a:p>
            <a:r>
              <a:rPr lang="en-US" sz="6600" dirty="0" smtClean="0"/>
              <a:t>We Need Leadership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4156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Patient’s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Richard Knight, AAKP</a:t>
            </a:r>
          </a:p>
          <a:p>
            <a:r>
              <a:rPr lang="en-US" dirty="0" smtClean="0"/>
              <a:t>	@</a:t>
            </a:r>
            <a:r>
              <a:rPr lang="en-US" dirty="0" err="1"/>
              <a:t>knightra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053" t="3368" r="7253" b="4565"/>
          <a:stretch/>
        </p:blipFill>
        <p:spPr>
          <a:xfrm>
            <a:off x="7257329" y="3418224"/>
            <a:ext cx="1551709" cy="234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3" y="5059891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51" y="0"/>
            <a:ext cx="6570441" cy="1066800"/>
          </a:xfrm>
        </p:spPr>
        <p:txBody>
          <a:bodyPr/>
          <a:lstStyle/>
          <a:p>
            <a:r>
              <a:rPr lang="en-US" sz="3600" dirty="0"/>
              <a:t>Framing the Crisis – State Level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7" y="1260764"/>
            <a:ext cx="7537850" cy="4780271"/>
          </a:xfrm>
        </p:spPr>
      </p:pic>
    </p:spTree>
    <p:extLst>
      <p:ext uri="{BB962C8B-B14F-4D97-AF65-F5344CB8AC3E}">
        <p14:creationId xmlns:p14="http://schemas.microsoft.com/office/powerpoint/2010/main" val="9918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3199"/>
            <a:ext cx="6883400" cy="718457"/>
          </a:xfrm>
        </p:spPr>
        <p:txBody>
          <a:bodyPr/>
          <a:lstStyle/>
          <a:p>
            <a:r>
              <a:rPr lang="en-US" sz="3200" dirty="0"/>
              <a:t>Framing the Crisis – County Level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" y="1904999"/>
            <a:ext cx="8077200" cy="2536371"/>
          </a:xfrm>
        </p:spPr>
      </p:pic>
      <p:sp>
        <p:nvSpPr>
          <p:cNvPr id="6" name="TextBox 5"/>
          <p:cNvSpPr txBox="1"/>
          <p:nvPr/>
        </p:nvSpPr>
        <p:spPr>
          <a:xfrm>
            <a:off x="762000" y="4715809"/>
            <a:ext cx="7573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Compared to majority white counties, counties that are majority-black have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three times the rate of infections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almost six times the rate of deaths </a:t>
            </a:r>
          </a:p>
        </p:txBody>
      </p:sp>
    </p:spTree>
    <p:extLst>
      <p:ext uri="{BB962C8B-B14F-4D97-AF65-F5344CB8AC3E}">
        <p14:creationId xmlns:p14="http://schemas.microsoft.com/office/powerpoint/2010/main" val="2402660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61" y="0"/>
            <a:ext cx="7165299" cy="1066800"/>
          </a:xfrm>
        </p:spPr>
        <p:txBody>
          <a:bodyPr/>
          <a:lstStyle/>
          <a:p>
            <a:r>
              <a:rPr lang="en-US" dirty="0"/>
              <a:t>Limited Effectiveness of Social Distancing Measures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C4660-0960-4C47-9EAD-375B3D289B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8" y="1233054"/>
            <a:ext cx="5662456" cy="63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3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6934200" cy="1066800"/>
          </a:xfrm>
        </p:spPr>
        <p:txBody>
          <a:bodyPr/>
          <a:lstStyle/>
          <a:p>
            <a:r>
              <a:rPr lang="en-US" sz="3800" dirty="0"/>
              <a:t>Patient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086600" cy="4557486"/>
          </a:xfrm>
        </p:spPr>
        <p:txBody>
          <a:bodyPr/>
          <a:lstStyle/>
          <a:p>
            <a:pPr marL="0" indent="0" algn="just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dirty="0"/>
              <a:t>Meaningful involvement of patients, caregivers, clinicians, and other healthcare stakeholders throughout the entire research process—from planning the study, to conducting the study, and disseminating study results.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600" dirty="0"/>
              <a:t>The Value of Engagement. Patient-Centered Outcomes Research Institute. 2018 Oct 30. Available from: </a:t>
            </a:r>
          </a:p>
          <a:p>
            <a:pPr marL="0" indent="0">
              <a:buNone/>
            </a:pPr>
            <a:r>
              <a:rPr lang="en-US" sz="1600" u="sng" dirty="0">
                <a:hlinkClick r:id="rId2"/>
              </a:rPr>
              <a:t>https://www.pcori.org/about-us/our-programs/engagement/public-and-patient-engagement/value-engagement</a:t>
            </a:r>
            <a:endParaRPr lang="en-US" sz="16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5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A1CC-B2FA-4752-B24A-87F6E00F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2459"/>
            <a:ext cx="7086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Example Best Practices: Patient Engagement in NIDDK/KUH Studies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90A47-F788-4088-988E-D823F434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91563" cy="529771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KPMP- Kidney Precision Medicine Project </a:t>
            </a:r>
          </a:p>
          <a:p>
            <a:r>
              <a:rPr lang="en-US" dirty="0"/>
              <a:t>Study funded September 2017</a:t>
            </a:r>
          </a:p>
          <a:p>
            <a:r>
              <a:rPr lang="en-US" dirty="0"/>
              <a:t>Community Engagement Workgroup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Drafted Informed Consent Document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Championed unique no fault insurance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Patients involved in all Steering Committee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Patients involved in protocol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Transparency of return of results</a:t>
            </a:r>
          </a:p>
          <a:p>
            <a:pPr marL="0" indent="0" algn="l">
              <a:buNone/>
            </a:pPr>
            <a:r>
              <a:rPr lang="en-US" sz="3300" dirty="0"/>
              <a:t>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4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90286"/>
            <a:ext cx="7081837" cy="776514"/>
          </a:xfrm>
        </p:spPr>
        <p:txBody>
          <a:bodyPr/>
          <a:lstStyle/>
          <a:p>
            <a:r>
              <a:rPr lang="en-US" sz="2800" dirty="0"/>
              <a:t>Patient Engagement in COVID-19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6988"/>
            <a:ext cx="8610600" cy="5561012"/>
          </a:xfrm>
        </p:spPr>
        <p:txBody>
          <a:bodyPr/>
          <a:lstStyle/>
          <a:p>
            <a:r>
              <a:rPr lang="en-US" dirty="0"/>
              <a:t>Develop formal mechanisms to engage patients early in the development of COVID-19 clinical trials</a:t>
            </a:r>
          </a:p>
          <a:p>
            <a:pPr lvl="1"/>
            <a:r>
              <a:rPr lang="en-US" dirty="0"/>
              <a:t>Community Advisory Boards (NAACP/NMA)</a:t>
            </a:r>
          </a:p>
          <a:p>
            <a:pPr lvl="1"/>
            <a:r>
              <a:rPr lang="en-US" dirty="0"/>
              <a:t>DSMB/EEP</a:t>
            </a:r>
          </a:p>
          <a:p>
            <a:r>
              <a:rPr lang="en-US" dirty="0"/>
              <a:t>Focus on patient-centered outcomes </a:t>
            </a:r>
          </a:p>
          <a:p>
            <a:r>
              <a:rPr lang="en-US" dirty="0"/>
              <a:t>Clarify research costs (full costing) </a:t>
            </a:r>
          </a:p>
          <a:p>
            <a:r>
              <a:rPr lang="en-US" dirty="0"/>
              <a:t>Increase use of telehealth</a:t>
            </a:r>
          </a:p>
          <a:p>
            <a:r>
              <a:rPr lang="en-US" dirty="0"/>
              <a:t>Mitigate potential harms by clarification of patient engagement and improving fit - TRUST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144588"/>
            <a:ext cx="8610600" cy="54086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Rich Knight</a:t>
            </a:r>
          </a:p>
          <a:p>
            <a:pPr marL="0" indent="0" algn="ctr">
              <a:buNone/>
            </a:pPr>
            <a:r>
              <a:rPr lang="en-US" sz="3600" dirty="0"/>
              <a:t>240-508-2552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Richardknight.aakp@gmail.com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@</a:t>
            </a:r>
            <a:r>
              <a:rPr lang="en-US" sz="3600" dirty="0" err="1"/>
              <a:t>knightra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www.aakp.org</a:t>
            </a:r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5137151"/>
            <a:ext cx="15875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5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and opinions expressed in this presentation are those of the individual presenter and do not necessarily reflect the views of the Clinical Trials Transformation Initiative. </a:t>
            </a:r>
          </a:p>
        </p:txBody>
      </p:sp>
    </p:spTree>
    <p:extLst>
      <p:ext uri="{BB962C8B-B14F-4D97-AF65-F5344CB8AC3E}">
        <p14:creationId xmlns:p14="http://schemas.microsoft.com/office/powerpoint/2010/main" val="37928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Regulator’s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Anand</a:t>
            </a:r>
            <a:r>
              <a:rPr lang="en-US" dirty="0"/>
              <a:t> Shah, FDA, </a:t>
            </a:r>
            <a:r>
              <a:rPr lang="en-US" dirty="0" smtClean="0"/>
              <a:t>OC</a:t>
            </a:r>
          </a:p>
          <a:p>
            <a:r>
              <a:rPr lang="en-US" dirty="0" smtClean="0"/>
              <a:t>	@</a:t>
            </a:r>
            <a:r>
              <a:rPr lang="en-US" dirty="0" err="1" smtClean="0"/>
              <a:t>AnandShahFDA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1" descr="photo of Anand Shah, M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90" y="3760432"/>
            <a:ext cx="1732339" cy="205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92" y="5059891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Survey: Engaging Diverse Patient </a:t>
            </a:r>
            <a:br>
              <a:rPr lang="en-US" dirty="0"/>
            </a:br>
            <a:r>
              <a:rPr lang="en-US" dirty="0"/>
              <a:t>Populations in Clinical Trials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7663" y="4713628"/>
            <a:ext cx="8461375" cy="1608667"/>
          </a:xfrm>
        </p:spPr>
        <p:txBody>
          <a:bodyPr/>
          <a:lstStyle/>
          <a:p>
            <a:r>
              <a:rPr lang="en-US" dirty="0"/>
              <a:t>Kimberly Fisher, CTTI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53" y="3756509"/>
            <a:ext cx="1423940" cy="213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7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BA3-75F6-A747-90D5-191ADE75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CB96-93DE-EB4F-9D1A-38E409B0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CTTI collected feedback from May 29</a:t>
            </a:r>
            <a:r>
              <a:rPr lang="en-US" baseline="30000" dirty="0"/>
              <a:t>th</a:t>
            </a:r>
            <a:r>
              <a:rPr lang="en-US" dirty="0"/>
              <a:t> – June 8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r>
              <a:rPr lang="en-US" dirty="0"/>
              <a:t>Distribution:</a:t>
            </a:r>
          </a:p>
          <a:p>
            <a:pPr lvl="1"/>
            <a:r>
              <a:rPr lang="en-US" dirty="0"/>
              <a:t>Email to CTTI member organizations &amp; public contacts</a:t>
            </a:r>
          </a:p>
          <a:p>
            <a:pPr lvl="1"/>
            <a:r>
              <a:rPr lang="en-US" dirty="0"/>
              <a:t>Posts on Twitter &amp; LinkedIn</a:t>
            </a:r>
          </a:p>
          <a:p>
            <a:r>
              <a:rPr lang="en-US" dirty="0"/>
              <a:t>Respondents were asked to describe:</a:t>
            </a:r>
          </a:p>
          <a:p>
            <a:pPr lvl="1"/>
            <a:r>
              <a:rPr lang="en-US" dirty="0"/>
              <a:t>Barriers</a:t>
            </a:r>
          </a:p>
          <a:p>
            <a:pPr lvl="2"/>
            <a:r>
              <a:rPr lang="en-US" dirty="0"/>
              <a:t>Differences across clinical trials that evaluate diagnostic, prophylactic, and treatment options?</a:t>
            </a:r>
          </a:p>
          <a:p>
            <a:pPr lvl="1">
              <a:buClr>
                <a:srgbClr val="008BA2"/>
              </a:buClr>
            </a:pPr>
            <a:r>
              <a:rPr lang="en-US" dirty="0"/>
              <a:t>Strategies</a:t>
            </a:r>
          </a:p>
          <a:p>
            <a:pPr lvl="1">
              <a:buClr>
                <a:srgbClr val="008BA2"/>
              </a:buClr>
            </a:pPr>
            <a:r>
              <a:rPr lang="en-US" dirty="0"/>
              <a:t>Recommended best practices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4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5D368-149F-294B-8973-8BDEA14C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Respondents (53)</a:t>
            </a:r>
          </a:p>
        </p:txBody>
      </p:sp>
      <p:pic>
        <p:nvPicPr>
          <p:cNvPr id="3" name="Content Placeholder 2" descr="squa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b="278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40267" y="5486401"/>
            <a:ext cx="165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Academia, 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4135" y="5486401"/>
            <a:ext cx="165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Pharma</a:t>
            </a:r>
            <a:r>
              <a:rPr lang="en-US" b="1" dirty="0">
                <a:solidFill>
                  <a:schemeClr val="bg1"/>
                </a:solidFill>
              </a:rPr>
              <a:t>,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1735" y="5486401"/>
            <a:ext cx="96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IRB,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7736" y="5486401"/>
            <a:ext cx="96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CRO,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801" y="2641610"/>
            <a:ext cx="171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Patient Group, </a:t>
            </a:r>
          </a:p>
          <a:p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3603" y="2641610"/>
            <a:ext cx="1727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Clinical Investigator/ Site,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2" y="4741339"/>
            <a:ext cx="1439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Technology,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3203" y="4758272"/>
            <a:ext cx="12699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Biotech,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2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11320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7663" y="1452563"/>
          <a:ext cx="8461375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4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27BE3-0702-AB45-A903-626529B6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&amp; Site Strategies</a:t>
            </a:r>
          </a:p>
        </p:txBody>
      </p:sp>
    </p:spTree>
    <p:extLst>
      <p:ext uri="{BB962C8B-B14F-4D97-AF65-F5344CB8AC3E}">
        <p14:creationId xmlns:p14="http://schemas.microsoft.com/office/powerpoint/2010/main" val="39687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Best Practices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7579" y="1241777"/>
          <a:ext cx="8461376" cy="496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375">
                  <a:extLst>
                    <a:ext uri="{9D8B030D-6E8A-4147-A177-3AD203B41FA5}">
                      <a16:colId xmlns:a16="http://schemas.microsoft.com/office/drawing/2014/main" val="4200280610"/>
                    </a:ext>
                  </a:extLst>
                </a:gridCol>
                <a:gridCol w="5691001">
                  <a:extLst>
                    <a:ext uri="{9D8B030D-6E8A-4147-A177-3AD203B41FA5}">
                      <a16:colId xmlns:a16="http://schemas.microsoft.com/office/drawing/2014/main" val="1675702993"/>
                    </a:ext>
                  </a:extLst>
                </a:gridCol>
              </a:tblGrid>
              <a:tr h="436701">
                <a:tc>
                  <a:txBody>
                    <a:bodyPr/>
                    <a:lstStyle/>
                    <a:p>
                      <a:r>
                        <a:rPr lang="en-US" sz="2400" dirty="0"/>
                        <a:t>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121086"/>
                  </a:ext>
                </a:extLst>
              </a:tr>
              <a:tr h="1397445">
                <a:tc>
                  <a:txBody>
                    <a:bodyPr/>
                    <a:lstStyle/>
                    <a:p>
                      <a:r>
                        <a:rPr lang="en-US" b="1" dirty="0"/>
                        <a:t>Partner</a:t>
                      </a:r>
                      <a:r>
                        <a:rPr lang="en-US" b="1" baseline="0" dirty="0"/>
                        <a:t> with racial and ethnic minority communities early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Patient</a:t>
                      </a:r>
                      <a:r>
                        <a:rPr lang="en-US" baseline="0" dirty="0"/>
                        <a:t> engagement &amp; community d</a:t>
                      </a:r>
                      <a:r>
                        <a:rPr lang="en-US" dirty="0"/>
                        <a:t>esign</a:t>
                      </a:r>
                      <a:r>
                        <a:rPr lang="en-US" baseline="0" dirty="0"/>
                        <a:t> studios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Partner with minority-serving organizations to develop targeted recruitment and retention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10798"/>
                  </a:ext>
                </a:extLst>
              </a:tr>
              <a:tr h="1659465">
                <a:tc>
                  <a:txBody>
                    <a:bodyPr/>
                    <a:lstStyle/>
                    <a:p>
                      <a:r>
                        <a:rPr lang="en-US" b="1" dirty="0"/>
                        <a:t>Develop accessible site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Place trials in racially</a:t>
                      </a:r>
                      <a:r>
                        <a:rPr lang="en-US" baseline="0" dirty="0"/>
                        <a:t> and ethnically diverse cities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Engage minority-serving physicians to establish referral partnerships &amp; serve as PIs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Allocate additional resources to support sites’ recruitment &amp; retention efforts—translated study documents, transportation, childcare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89948"/>
                  </a:ext>
                </a:extLst>
              </a:tr>
              <a:tr h="1305648">
                <a:tc>
                  <a:txBody>
                    <a:bodyPr/>
                    <a:lstStyle/>
                    <a:p>
                      <a:r>
                        <a:rPr lang="en-US" b="1" dirty="0"/>
                        <a:t>Commitment &amp; reinforcement</a:t>
                      </a:r>
                      <a:r>
                        <a:rPr lang="en-US" b="1" baseline="0" dirty="0"/>
                        <a:t>  from executive leadership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Protect</a:t>
                      </a:r>
                      <a:r>
                        <a:rPr lang="en-US" baseline="0" dirty="0"/>
                        <a:t> upfront planning efforts to develop effective inclusion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Evaluate strategies across trials and course-correct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Make a financial commitment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7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45" y="231467"/>
            <a:ext cx="8462210" cy="770467"/>
          </a:xfrm>
        </p:spPr>
        <p:txBody>
          <a:bodyPr/>
          <a:lstStyle/>
          <a:p>
            <a:r>
              <a:rPr lang="en-US" dirty="0"/>
              <a:t>Site Best Practices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7579" y="939566"/>
          <a:ext cx="8461376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513">
                  <a:extLst>
                    <a:ext uri="{9D8B030D-6E8A-4147-A177-3AD203B41FA5}">
                      <a16:colId xmlns:a16="http://schemas.microsoft.com/office/drawing/2014/main" val="4024645301"/>
                    </a:ext>
                  </a:extLst>
                </a:gridCol>
                <a:gridCol w="5900863">
                  <a:extLst>
                    <a:ext uri="{9D8B030D-6E8A-4147-A177-3AD203B41FA5}">
                      <a16:colId xmlns:a16="http://schemas.microsoft.com/office/drawing/2014/main" val="1726867570"/>
                    </a:ext>
                  </a:extLst>
                </a:gridCol>
              </a:tblGrid>
              <a:tr h="434137">
                <a:tc>
                  <a:txBody>
                    <a:bodyPr/>
                    <a:lstStyle/>
                    <a:p>
                      <a:r>
                        <a:rPr lang="en-US" sz="2400" dirty="0"/>
                        <a:t>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Implementation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67716"/>
                  </a:ext>
                </a:extLst>
              </a:tr>
              <a:tr h="1389238">
                <a:tc>
                  <a:txBody>
                    <a:bodyPr/>
                    <a:lstStyle/>
                    <a:p>
                      <a:r>
                        <a:rPr lang="en-US" b="1" dirty="0"/>
                        <a:t>Build</a:t>
                      </a:r>
                      <a:r>
                        <a:rPr lang="en-US" b="1" baseline="0" dirty="0"/>
                        <a:t> trust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Proactively identify and</a:t>
                      </a:r>
                      <a:r>
                        <a:rPr lang="en-US" baseline="0" dirty="0"/>
                        <a:t> respond to patients concerns (e.g. risk of exposure to COVID-19, safety of IMPs, privacy and confidentiality)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Build reciprocal, long-term relations with community stakeholders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69475"/>
                  </a:ext>
                </a:extLst>
              </a:tr>
              <a:tr h="868274">
                <a:tc>
                  <a:txBody>
                    <a:bodyPr/>
                    <a:lstStyle/>
                    <a:p>
                      <a:r>
                        <a:rPr lang="en-US" b="1" dirty="0"/>
                        <a:t>Partner with</a:t>
                      </a:r>
                      <a:r>
                        <a:rPr lang="en-US" b="1" baseline="0" dirty="0"/>
                        <a:t> community stakeholders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Co-design</a:t>
                      </a:r>
                      <a:r>
                        <a:rPr lang="en-US" baseline="0" dirty="0"/>
                        <a:t> effective recruitment and retention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Identify patient needs and interests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91265"/>
                  </a:ext>
                </a:extLst>
              </a:tr>
              <a:tr h="868274">
                <a:tc>
                  <a:txBody>
                    <a:bodyPr/>
                    <a:lstStyle/>
                    <a:p>
                      <a:r>
                        <a:rPr lang="en-US" b="1" dirty="0"/>
                        <a:t>Provide</a:t>
                      </a:r>
                      <a:r>
                        <a:rPr lang="en-US" b="1" baseline="0" dirty="0"/>
                        <a:t> information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Challenge myths and misinformation</a:t>
                      </a:r>
                      <a:r>
                        <a:rPr lang="en-US" baseline="0" dirty="0"/>
                        <a:t> about COVID-19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Establish site as a source of trusted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35046"/>
                  </a:ext>
                </a:extLst>
              </a:tr>
              <a:tr h="1389238">
                <a:tc>
                  <a:txBody>
                    <a:bodyPr/>
                    <a:lstStyle/>
                    <a:p>
                      <a:r>
                        <a:rPr lang="en-US" b="1" dirty="0"/>
                        <a:t>Hire</a:t>
                      </a:r>
                      <a:r>
                        <a:rPr lang="en-US" b="1" baseline="0" dirty="0"/>
                        <a:t> diverse staff &amp; raise awareness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PIs, research coordinators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Research navigators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Require training on implicit bias and raise awareness of common barriers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21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Are Multi-Level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47663" y="1452563"/>
          <a:ext cx="8461375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4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Engaging Racial and Ethnic Minorities in Covid-19 Clinical Trials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/>
          <p:nvPr/>
        </p:nvCxnSpPr>
        <p:spPr>
          <a:xfrm flipH="1" flipV="1">
            <a:off x="6052181" y="1587576"/>
            <a:ext cx="1977342" cy="36514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76316" y="3651425"/>
            <a:ext cx="3875865" cy="17002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0" y="406968"/>
            <a:ext cx="8462210" cy="802411"/>
          </a:xfrm>
        </p:spPr>
        <p:txBody>
          <a:bodyPr/>
          <a:lstStyle/>
          <a:p>
            <a:r>
              <a:rPr lang="en-US" dirty="0"/>
              <a:t>All Hands on Deck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37626" y="2063848"/>
            <a:ext cx="3465791" cy="122065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76316" y="3284502"/>
            <a:ext cx="2427101" cy="366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37626" y="3284502"/>
            <a:ext cx="3465791" cy="1954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451568" y="1587576"/>
            <a:ext cx="1620180" cy="17539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603417" y="2063848"/>
            <a:ext cx="3426106" cy="12206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03417" y="3284501"/>
            <a:ext cx="1468331" cy="19545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03417" y="3284501"/>
            <a:ext cx="3426106" cy="17825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37626" y="1587576"/>
            <a:ext cx="4934122" cy="4762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77311" y="2063848"/>
            <a:ext cx="68522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37626" y="2063848"/>
            <a:ext cx="6891897" cy="30031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77311" y="2062395"/>
            <a:ext cx="4894437" cy="31766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77311" y="2063848"/>
            <a:ext cx="999005" cy="15875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137627" y="2063848"/>
            <a:ext cx="39684" cy="31751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137626" y="3651425"/>
            <a:ext cx="1038691" cy="15875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137627" y="5351712"/>
            <a:ext cx="68918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029523" y="2062396"/>
            <a:ext cx="0" cy="31766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052181" y="2063848"/>
            <a:ext cx="1977342" cy="32878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052181" y="1430060"/>
            <a:ext cx="0" cy="39216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052181" y="1587576"/>
            <a:ext cx="1977342" cy="4748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280122" y="1258071"/>
            <a:ext cx="8583757" cy="4864212"/>
            <a:chOff x="347579" y="1052149"/>
            <a:chExt cx="8583757" cy="5033062"/>
          </a:xfrm>
        </p:grpSpPr>
        <p:grpSp>
          <p:nvGrpSpPr>
            <p:cNvPr id="95" name="Group 94"/>
            <p:cNvGrpSpPr/>
            <p:nvPr/>
          </p:nvGrpSpPr>
          <p:grpSpPr>
            <a:xfrm>
              <a:off x="3376501" y="2277748"/>
              <a:ext cx="2390998" cy="2302504"/>
              <a:chOff x="3852152" y="1712316"/>
              <a:chExt cx="1439062" cy="1385799"/>
            </a:xfrm>
            <a:solidFill>
              <a:schemeClr val="accent1"/>
            </a:solidFill>
          </p:grpSpPr>
          <p:sp>
            <p:nvSpPr>
              <p:cNvPr id="117" name="Oval 116"/>
              <p:cNvSpPr/>
              <p:nvPr/>
            </p:nvSpPr>
            <p:spPr>
              <a:xfrm>
                <a:off x="3852152" y="1712316"/>
                <a:ext cx="1439062" cy="1385799"/>
              </a:xfrm>
              <a:prstGeom prst="ellipse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Oval 4"/>
              <p:cNvSpPr/>
              <p:nvPr/>
            </p:nvSpPr>
            <p:spPr>
              <a:xfrm>
                <a:off x="4062898" y="2294358"/>
                <a:ext cx="1017570" cy="6008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Minority Patients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60269" y="1329610"/>
              <a:ext cx="1676337" cy="1676338"/>
              <a:chOff x="2571311" y="690239"/>
              <a:chExt cx="1200959" cy="120096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2571311" y="690239"/>
                <a:ext cx="1200959" cy="120096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CRO</a:t>
                </a:r>
              </a:p>
            </p:txBody>
          </p:sp>
          <p:sp>
            <p:nvSpPr>
              <p:cNvPr id="116" name="Oval 4"/>
              <p:cNvSpPr/>
              <p:nvPr/>
            </p:nvSpPr>
            <p:spPr>
              <a:xfrm>
                <a:off x="2697541" y="847506"/>
                <a:ext cx="930315" cy="5705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47579" y="4580252"/>
              <a:ext cx="1504959" cy="1504959"/>
              <a:chOff x="3971203" y="2577"/>
              <a:chExt cx="1200959" cy="120095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971203" y="2577"/>
                <a:ext cx="1200959" cy="1200959"/>
              </a:xfrm>
              <a:prstGeom prst="ellipse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Oval 4"/>
              <p:cNvSpPr/>
              <p:nvPr/>
            </p:nvSpPr>
            <p:spPr>
              <a:xfrm>
                <a:off x="4059141" y="380458"/>
                <a:ext cx="1025083" cy="6155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Patient Groups</a:t>
                </a:r>
              </a:p>
            </p:txBody>
          </p:sp>
        </p:grpSp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1301653" y="2915976"/>
              <a:ext cx="1627538" cy="1627539"/>
              <a:chOff x="5268140" y="569060"/>
              <a:chExt cx="1425056" cy="1425057"/>
            </a:xfrm>
            <a:solidFill>
              <a:srgbClr val="00B7D5"/>
            </a:solidFill>
          </p:grpSpPr>
          <p:sp>
            <p:nvSpPr>
              <p:cNvPr id="111" name="Oval 110"/>
              <p:cNvSpPr/>
              <p:nvPr/>
            </p:nvSpPr>
            <p:spPr>
              <a:xfrm>
                <a:off x="5268140" y="569060"/>
                <a:ext cx="1425056" cy="142505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2" name="Oval 4"/>
              <p:cNvSpPr/>
              <p:nvPr/>
            </p:nvSpPr>
            <p:spPr>
              <a:xfrm>
                <a:off x="5392041" y="979318"/>
                <a:ext cx="1200960" cy="5442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Physicians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153303" y="4303975"/>
              <a:ext cx="1778033" cy="1778028"/>
              <a:chOff x="5728178" y="2205754"/>
              <a:chExt cx="1200959" cy="120095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728178" y="2205754"/>
                <a:ext cx="1200959" cy="120095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Oval 4"/>
              <p:cNvSpPr/>
              <p:nvPr/>
            </p:nvSpPr>
            <p:spPr>
              <a:xfrm>
                <a:off x="5810782" y="2473250"/>
                <a:ext cx="1025083" cy="7220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Community</a:t>
                </a:r>
              </a:p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Orgs.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157441" y="1316865"/>
              <a:ext cx="1653267" cy="1653266"/>
              <a:chOff x="4753130" y="3428425"/>
              <a:chExt cx="1200960" cy="120095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53130" y="3428425"/>
                <a:ext cx="1200959" cy="120095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8" name="Oval 4"/>
              <p:cNvSpPr/>
              <p:nvPr/>
            </p:nvSpPr>
            <p:spPr>
              <a:xfrm>
                <a:off x="4753131" y="3690566"/>
                <a:ext cx="1200959" cy="634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Sponsors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7345" y="1052149"/>
              <a:ext cx="1400878" cy="1400878"/>
              <a:chOff x="3189276" y="3428424"/>
              <a:chExt cx="1169493" cy="1169493"/>
            </a:xfrm>
          </p:grpSpPr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3189276" y="3428424"/>
                <a:ext cx="1169493" cy="116949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Sites</a:t>
                </a:r>
              </a:p>
            </p:txBody>
          </p:sp>
          <p:sp>
            <p:nvSpPr>
              <p:cNvPr id="106" name="Oval 4"/>
              <p:cNvSpPr/>
              <p:nvPr/>
            </p:nvSpPr>
            <p:spPr>
              <a:xfrm>
                <a:off x="3298894" y="3794712"/>
                <a:ext cx="849207" cy="6477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4" name="Oval 4"/>
            <p:cNvSpPr/>
            <p:nvPr/>
          </p:nvSpPr>
          <p:spPr>
            <a:xfrm>
              <a:off x="5462081" y="4904850"/>
              <a:ext cx="1110194" cy="720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9" name="Picture 118" descr="peeps.eps"/>
          <p:cNvPicPr>
            <a:picLocks noChangeAspect="1"/>
          </p:cNvPicPr>
          <p:nvPr/>
        </p:nvPicPr>
        <p:blipFill>
          <a:blip r:embed="rId2" cstate="print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86" y="2633098"/>
            <a:ext cx="935896" cy="7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Sponsor Perspective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7663" y="4741338"/>
            <a:ext cx="8461375" cy="1608667"/>
          </a:xfrm>
        </p:spPr>
        <p:txBody>
          <a:bodyPr/>
          <a:lstStyle/>
          <a:p>
            <a:r>
              <a:rPr lang="en-US" dirty="0"/>
              <a:t>Cassandra Smith, Janssen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4" y="3794203"/>
            <a:ext cx="2365835" cy="211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5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48DF-5A79-7442-869B-0390732D6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49950-4A06-704F-A877-791D07487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F4C92-AD05-EC4A-9C0B-B53A0E6746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0AE94-7769-BE43-A7CB-76E0220245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>
          <a:xfrm>
            <a:off x="329184" y="347024"/>
            <a:ext cx="8485632" cy="55823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91C39-DC84-8E49-ADBC-4034275FB391}"/>
              </a:ext>
            </a:extLst>
          </p:cNvPr>
          <p:cNvSpPr/>
          <p:nvPr/>
        </p:nvSpPr>
        <p:spPr bwMode="auto">
          <a:xfrm>
            <a:off x="329184" y="3684114"/>
            <a:ext cx="8485632" cy="2022933"/>
          </a:xfrm>
          <a:prstGeom prst="rect">
            <a:avLst/>
          </a:prstGeom>
          <a:solidFill>
            <a:srgbClr val="0799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74B6CFD-B10A-AF4A-9F7E-89C7A7CBA8B1}"/>
              </a:ext>
            </a:extLst>
          </p:cNvPr>
          <p:cNvSpPr txBox="1">
            <a:spLocks/>
          </p:cNvSpPr>
          <p:nvPr/>
        </p:nvSpPr>
        <p:spPr>
          <a:xfrm>
            <a:off x="525596" y="3896446"/>
            <a:ext cx="12541876" cy="72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 Minority Engagement in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COVID-19 Clinical Trials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740AEDD-6C06-0E43-A7AF-01B14B9C44A4}"/>
              </a:ext>
            </a:extLst>
          </p:cNvPr>
          <p:cNvSpPr txBox="1">
            <a:spLocks/>
          </p:cNvSpPr>
          <p:nvPr/>
        </p:nvSpPr>
        <p:spPr>
          <a:xfrm>
            <a:off x="981450" y="6142530"/>
            <a:ext cx="8573368" cy="94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18,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05FBA4-D600-844E-B1C3-D88B175DE132}"/>
              </a:ext>
            </a:extLst>
          </p:cNvPr>
          <p:cNvSpPr txBox="1">
            <a:spLocks/>
          </p:cNvSpPr>
          <p:nvPr/>
        </p:nvSpPr>
        <p:spPr>
          <a:xfrm>
            <a:off x="985837" y="5843589"/>
            <a:ext cx="8573368" cy="285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Cassandra Smith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2991F61-0897-3540-B8DD-682B62D34D77}"/>
              </a:ext>
            </a:extLst>
          </p:cNvPr>
          <p:cNvSpPr txBox="1">
            <a:spLocks/>
          </p:cNvSpPr>
          <p:nvPr/>
        </p:nvSpPr>
        <p:spPr>
          <a:xfrm>
            <a:off x="525596" y="5085252"/>
            <a:ext cx="8573368" cy="94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18,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B89B6E6-E212-5D45-916D-B4F67E5071FF}"/>
              </a:ext>
            </a:extLst>
          </p:cNvPr>
          <p:cNvSpPr txBox="1">
            <a:spLocks/>
          </p:cNvSpPr>
          <p:nvPr/>
        </p:nvSpPr>
        <p:spPr>
          <a:xfrm>
            <a:off x="525596" y="4720010"/>
            <a:ext cx="8573368" cy="285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Cassandra Smith, Director, Diversity &amp; Inclusion in Clinical Trials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17A518-CCE4-479E-8F62-7C65E88BACB3}"/>
              </a:ext>
            </a:extLst>
          </p:cNvPr>
          <p:cNvSpPr txBox="1">
            <a:spLocks/>
          </p:cNvSpPr>
          <p:nvPr/>
        </p:nvSpPr>
        <p:spPr>
          <a:xfrm>
            <a:off x="525596" y="4996050"/>
            <a:ext cx="8573368" cy="285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CTTI June Webinar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28A7050-16F4-0B46-BA28-E267F5F58820}"/>
              </a:ext>
            </a:extLst>
          </p:cNvPr>
          <p:cNvGrpSpPr/>
          <p:nvPr/>
        </p:nvGrpSpPr>
        <p:grpSpPr>
          <a:xfrm>
            <a:off x="1209118" y="1755132"/>
            <a:ext cx="934720" cy="380676"/>
            <a:chOff x="440437" y="2482632"/>
            <a:chExt cx="934720" cy="38067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041285-1A69-4547-87CD-9F3ECE2BCA73}"/>
                </a:ext>
              </a:extLst>
            </p:cNvPr>
            <p:cNvSpPr/>
            <p:nvPr/>
          </p:nvSpPr>
          <p:spPr bwMode="auto">
            <a:xfrm>
              <a:off x="719838" y="2493976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871D1-2CF8-6D47-9DE9-C4BA15B0B42C}"/>
                </a:ext>
              </a:extLst>
            </p:cNvPr>
            <p:cNvSpPr txBox="1"/>
            <p:nvPr/>
          </p:nvSpPr>
          <p:spPr>
            <a:xfrm>
              <a:off x="440437" y="2482632"/>
              <a:ext cx="934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49E09B-55B5-0C49-A937-47E1D025DA13}"/>
              </a:ext>
            </a:extLst>
          </p:cNvPr>
          <p:cNvGrpSpPr/>
          <p:nvPr/>
        </p:nvGrpSpPr>
        <p:grpSpPr>
          <a:xfrm>
            <a:off x="1212411" y="2554218"/>
            <a:ext cx="934720" cy="369332"/>
            <a:chOff x="430389" y="3446599"/>
            <a:chExt cx="934720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75AEF2-56EF-7646-BD08-56539344D2B7}"/>
                </a:ext>
              </a:extLst>
            </p:cNvPr>
            <p:cNvSpPr/>
            <p:nvPr/>
          </p:nvSpPr>
          <p:spPr bwMode="auto">
            <a:xfrm>
              <a:off x="709790" y="3446599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051D4A-40C0-1B4B-8A05-DB54F249518C}"/>
                </a:ext>
              </a:extLst>
            </p:cNvPr>
            <p:cNvSpPr txBox="1"/>
            <p:nvPr/>
          </p:nvSpPr>
          <p:spPr>
            <a:xfrm>
              <a:off x="430389" y="3447955"/>
              <a:ext cx="934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9ECA2A-A606-F24F-8E31-FD53C8ACB17F}"/>
              </a:ext>
            </a:extLst>
          </p:cNvPr>
          <p:cNvGrpSpPr/>
          <p:nvPr/>
        </p:nvGrpSpPr>
        <p:grpSpPr>
          <a:xfrm>
            <a:off x="1205825" y="3350650"/>
            <a:ext cx="934720" cy="370688"/>
            <a:chOff x="430389" y="4293375"/>
            <a:chExt cx="934720" cy="37068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65D196-6265-DB4F-A086-B44B6629780A}"/>
                </a:ext>
              </a:extLst>
            </p:cNvPr>
            <p:cNvSpPr/>
            <p:nvPr/>
          </p:nvSpPr>
          <p:spPr bwMode="auto">
            <a:xfrm>
              <a:off x="709790" y="4293375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4E3893-E960-7042-B4D2-3497CED32A20}"/>
                </a:ext>
              </a:extLst>
            </p:cNvPr>
            <p:cNvSpPr txBox="1"/>
            <p:nvPr/>
          </p:nvSpPr>
          <p:spPr>
            <a:xfrm>
              <a:off x="430389" y="4294731"/>
              <a:ext cx="934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charset="0"/>
                  <a:ea typeface="Verdana" charset="0"/>
                  <a:cs typeface="Verdana" charset="0"/>
                </a:rPr>
                <a:t>3</a:t>
              </a:r>
            </a:p>
          </p:txBody>
        </p: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AD5043E0-E137-474C-AE3B-D4FBAD47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5" y="241677"/>
            <a:ext cx="12174912" cy="553998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47DA2501-D885-704B-B447-6784BCF926DA}"/>
              </a:ext>
            </a:extLst>
          </p:cNvPr>
          <p:cNvGraphicFramePr>
            <a:graphicFrameLocks/>
          </p:cNvGraphicFramePr>
          <p:nvPr/>
        </p:nvGraphicFramePr>
        <p:xfrm>
          <a:off x="2147130" y="1505549"/>
          <a:ext cx="5287213" cy="2462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8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Situation Analysis</a:t>
                      </a:r>
                    </a:p>
                  </a:txBody>
                  <a:tcPr marL="136323" marR="63347" marT="41954" marB="4195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170658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The Approach</a:t>
                      </a:r>
                    </a:p>
                  </a:txBody>
                  <a:tcPr marL="136323" marR="63347" marT="41954" marB="4195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Key Takeaways</a:t>
                      </a:r>
                    </a:p>
                  </a:txBody>
                  <a:tcPr marL="136323" marR="63347" marT="41954" marB="4195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7AED482-8763-724C-97C1-DC3AAD27133B}"/>
              </a:ext>
            </a:extLst>
          </p:cNvPr>
          <p:cNvSpPr/>
          <p:nvPr/>
        </p:nvSpPr>
        <p:spPr>
          <a:xfrm>
            <a:off x="1423125" y="1686445"/>
            <a:ext cx="506706" cy="506706"/>
          </a:xfrm>
          <a:prstGeom prst="ellipse">
            <a:avLst/>
          </a:prstGeom>
          <a:solidFill>
            <a:srgbClr val="07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E1DBD5-159E-9049-8676-C3B5B6D9EEE4}"/>
              </a:ext>
            </a:extLst>
          </p:cNvPr>
          <p:cNvSpPr/>
          <p:nvPr/>
        </p:nvSpPr>
        <p:spPr>
          <a:xfrm>
            <a:off x="1423125" y="2485531"/>
            <a:ext cx="506706" cy="506706"/>
          </a:xfrm>
          <a:prstGeom prst="ellipse">
            <a:avLst/>
          </a:prstGeom>
          <a:solidFill>
            <a:srgbClr val="07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060AD6-18D0-D54B-AD71-CC7EB73D4873}"/>
              </a:ext>
            </a:extLst>
          </p:cNvPr>
          <p:cNvSpPr/>
          <p:nvPr/>
        </p:nvSpPr>
        <p:spPr>
          <a:xfrm>
            <a:off x="1423125" y="3281285"/>
            <a:ext cx="506706" cy="506706"/>
          </a:xfrm>
          <a:prstGeom prst="ellipse">
            <a:avLst/>
          </a:prstGeom>
          <a:solidFill>
            <a:srgbClr val="079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4CBFA5-2C83-A44F-BD59-EFBB73071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84" y="347024"/>
            <a:ext cx="8485632" cy="558578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F4C92-AD05-EC4A-9C0B-B53A0E674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91C39-DC84-8E49-ADBC-4034275FB391}"/>
              </a:ext>
            </a:extLst>
          </p:cNvPr>
          <p:cNvSpPr/>
          <p:nvPr/>
        </p:nvSpPr>
        <p:spPr bwMode="auto">
          <a:xfrm>
            <a:off x="329184" y="4334256"/>
            <a:ext cx="8485632" cy="1316736"/>
          </a:xfrm>
          <a:prstGeom prst="rect">
            <a:avLst/>
          </a:prstGeom>
          <a:solidFill>
            <a:srgbClr val="0799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74B6CFD-B10A-AF4A-9F7E-89C7A7CBA8B1}"/>
              </a:ext>
            </a:extLst>
          </p:cNvPr>
          <p:cNvSpPr txBox="1">
            <a:spLocks/>
          </p:cNvSpPr>
          <p:nvPr/>
        </p:nvSpPr>
        <p:spPr>
          <a:xfrm>
            <a:off x="506546" y="4674770"/>
            <a:ext cx="12541876" cy="72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Analysis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740AEDD-6C06-0E43-A7AF-01B14B9C44A4}"/>
              </a:ext>
            </a:extLst>
          </p:cNvPr>
          <p:cNvSpPr txBox="1">
            <a:spLocks/>
          </p:cNvSpPr>
          <p:nvPr/>
        </p:nvSpPr>
        <p:spPr>
          <a:xfrm>
            <a:off x="981450" y="6142530"/>
            <a:ext cx="8573368" cy="94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18,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05FBA4-D600-844E-B1C3-D88B175DE132}"/>
              </a:ext>
            </a:extLst>
          </p:cNvPr>
          <p:cNvSpPr txBox="1">
            <a:spLocks/>
          </p:cNvSpPr>
          <p:nvPr/>
        </p:nvSpPr>
        <p:spPr>
          <a:xfrm>
            <a:off x="985837" y="5843589"/>
            <a:ext cx="8573368" cy="285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Cassandra Smith</a:t>
            </a:r>
          </a:p>
        </p:txBody>
      </p:sp>
    </p:spTree>
    <p:extLst>
      <p:ext uri="{BB962C8B-B14F-4D97-AF65-F5344CB8AC3E}">
        <p14:creationId xmlns:p14="http://schemas.microsoft.com/office/powerpoint/2010/main" val="8163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1D7FD55-BF3F-7445-9E85-EFB625FE6D01}"/>
              </a:ext>
            </a:extLst>
          </p:cNvPr>
          <p:cNvSpPr/>
          <p:nvPr/>
        </p:nvSpPr>
        <p:spPr>
          <a:xfrm>
            <a:off x="4714876" y="3524250"/>
            <a:ext cx="4049540" cy="2371725"/>
          </a:xfrm>
          <a:prstGeom prst="rect">
            <a:avLst/>
          </a:prstGeom>
          <a:solidFill>
            <a:srgbClr val="1C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B052CD-7F83-994E-BD75-149326138CC4}"/>
              </a:ext>
            </a:extLst>
          </p:cNvPr>
          <p:cNvSpPr/>
          <p:nvPr/>
        </p:nvSpPr>
        <p:spPr>
          <a:xfrm>
            <a:off x="316863" y="3524250"/>
            <a:ext cx="4112259" cy="2371725"/>
          </a:xfrm>
          <a:prstGeom prst="rect">
            <a:avLst/>
          </a:prstGeom>
          <a:solidFill>
            <a:srgbClr val="1C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DAD084-BAAE-5E47-A7BB-CFBA78AD6120}"/>
              </a:ext>
            </a:extLst>
          </p:cNvPr>
          <p:cNvSpPr/>
          <p:nvPr/>
        </p:nvSpPr>
        <p:spPr>
          <a:xfrm>
            <a:off x="4714877" y="962025"/>
            <a:ext cx="4049540" cy="2371725"/>
          </a:xfrm>
          <a:prstGeom prst="rect">
            <a:avLst/>
          </a:prstGeom>
          <a:solidFill>
            <a:srgbClr val="1C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C5FD7-DEAB-6048-905C-465135002540}"/>
              </a:ext>
            </a:extLst>
          </p:cNvPr>
          <p:cNvSpPr/>
          <p:nvPr/>
        </p:nvSpPr>
        <p:spPr>
          <a:xfrm>
            <a:off x="316865" y="962025"/>
            <a:ext cx="4112260" cy="2371725"/>
          </a:xfrm>
          <a:prstGeom prst="rect">
            <a:avLst/>
          </a:prstGeom>
          <a:solidFill>
            <a:srgbClr val="1C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D5043E0-E137-474C-AE3B-D4FBAD47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5" y="241677"/>
            <a:ext cx="12174912" cy="553998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3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 Now!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03B563-C714-2446-A6EA-CD7C98A10CBB}"/>
              </a:ext>
            </a:extLst>
          </p:cNvPr>
          <p:cNvSpPr/>
          <p:nvPr/>
        </p:nvSpPr>
        <p:spPr bwMode="auto">
          <a:xfrm>
            <a:off x="1295399" y="969662"/>
            <a:ext cx="3133723" cy="237361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the world awaits news of a safe and effective vaccine for COVID-19, we are all very aware of the importance of clinical research and the race against time to find a medical solution.</a:t>
            </a:r>
          </a:p>
        </p:txBody>
      </p:sp>
      <p:pic>
        <p:nvPicPr>
          <p:cNvPr id="29" name="Graphic 28" descr="Medical">
            <a:extLst>
              <a:ext uri="{FF2B5EF4-FFF2-40B4-BE49-F238E27FC236}">
                <a16:creationId xmlns:a16="http://schemas.microsoft.com/office/drawing/2014/main" id="{2A3EF8DE-4E1B-2B43-8921-C431D617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769" y="4298156"/>
            <a:ext cx="823912" cy="823912"/>
          </a:xfrm>
          <a:prstGeom prst="rect">
            <a:avLst/>
          </a:prstGeom>
        </p:spPr>
      </p:pic>
      <p:pic>
        <p:nvPicPr>
          <p:cNvPr id="30" name="Graphic 29" descr="IV">
            <a:extLst>
              <a:ext uri="{FF2B5EF4-FFF2-40B4-BE49-F238E27FC236}">
                <a16:creationId xmlns:a16="http://schemas.microsoft.com/office/drawing/2014/main" id="{90DE298A-0D21-ED41-9D0E-B5DD13BC5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2394" y="4243577"/>
            <a:ext cx="933069" cy="933069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:a16="http://schemas.microsoft.com/office/drawing/2014/main" id="{A755A85E-DF7F-F648-B2D9-D3B76B763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1763" y="1753677"/>
            <a:ext cx="854333" cy="854333"/>
          </a:xfrm>
          <a:prstGeom prst="rect">
            <a:avLst/>
          </a:prstGeom>
        </p:spPr>
      </p:pic>
      <p:pic>
        <p:nvPicPr>
          <p:cNvPr id="32" name="Graphic 31" descr="Hourglass">
            <a:extLst>
              <a:ext uri="{FF2B5EF4-FFF2-40B4-BE49-F238E27FC236}">
                <a16:creationId xmlns:a16="http://schemas.microsoft.com/office/drawing/2014/main" id="{7D5C81F8-1093-4947-8CA0-E31E1BD95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8158" y="1721338"/>
            <a:ext cx="853098" cy="85309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9D85D8F-EF44-BC4D-A2AF-2635F896FB68}"/>
              </a:ext>
            </a:extLst>
          </p:cNvPr>
          <p:cNvSpPr/>
          <p:nvPr/>
        </p:nvSpPr>
        <p:spPr bwMode="auto">
          <a:xfrm>
            <a:off x="5606096" y="995449"/>
            <a:ext cx="3133723" cy="237361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urgency is equally true for every patient who faces a disease for which there is no adequate treatment or prevention.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150E19-F51C-7E4A-BA90-03AACA58447A}"/>
              </a:ext>
            </a:extLst>
          </p:cNvPr>
          <p:cNvSpPr/>
          <p:nvPr/>
        </p:nvSpPr>
        <p:spPr bwMode="auto">
          <a:xfrm>
            <a:off x="1295399" y="3533775"/>
            <a:ext cx="3133723" cy="237361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Janssen, we are committed to exploring solutions for unmet health needs and focus our efforts on protecting the health and safety of study participants involved in our clinical research.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773A01-8591-864E-8C4E-CCB072804381}"/>
              </a:ext>
            </a:extLst>
          </p:cNvPr>
          <p:cNvSpPr/>
          <p:nvPr/>
        </p:nvSpPr>
        <p:spPr bwMode="auto">
          <a:xfrm>
            <a:off x="5601508" y="3533775"/>
            <a:ext cx="3133723" cy="237361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these times, what is undeniably clear is that COVID-19 is requiring an unprecedented effort to recruit a diverse participant demographic needed to find an effective treatment that can work for everyone.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F55475-DCE9-2544-9868-BF9CEE180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83" y="347025"/>
            <a:ext cx="8485633" cy="557669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F4C92-AD05-EC4A-9C0B-B53A0E674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91C39-DC84-8E49-ADBC-4034275FB391}"/>
              </a:ext>
            </a:extLst>
          </p:cNvPr>
          <p:cNvSpPr/>
          <p:nvPr/>
        </p:nvSpPr>
        <p:spPr bwMode="auto">
          <a:xfrm>
            <a:off x="329184" y="4334256"/>
            <a:ext cx="8485632" cy="1316736"/>
          </a:xfrm>
          <a:prstGeom prst="rect">
            <a:avLst/>
          </a:prstGeom>
          <a:solidFill>
            <a:srgbClr val="0799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74B6CFD-B10A-AF4A-9F7E-89C7A7CBA8B1}"/>
              </a:ext>
            </a:extLst>
          </p:cNvPr>
          <p:cNvSpPr txBox="1">
            <a:spLocks/>
          </p:cNvSpPr>
          <p:nvPr/>
        </p:nvSpPr>
        <p:spPr>
          <a:xfrm>
            <a:off x="506546" y="4679311"/>
            <a:ext cx="12541876" cy="72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Approach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740AEDD-6C06-0E43-A7AF-01B14B9C44A4}"/>
              </a:ext>
            </a:extLst>
          </p:cNvPr>
          <p:cNvSpPr txBox="1">
            <a:spLocks/>
          </p:cNvSpPr>
          <p:nvPr/>
        </p:nvSpPr>
        <p:spPr>
          <a:xfrm>
            <a:off x="981450" y="6142530"/>
            <a:ext cx="8573368" cy="94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18,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05FBA4-D600-844E-B1C3-D88B175DE132}"/>
              </a:ext>
            </a:extLst>
          </p:cNvPr>
          <p:cNvSpPr txBox="1">
            <a:spLocks/>
          </p:cNvSpPr>
          <p:nvPr/>
        </p:nvSpPr>
        <p:spPr>
          <a:xfrm>
            <a:off x="985837" y="5843589"/>
            <a:ext cx="8573368" cy="285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Cassandra Smith</a:t>
            </a:r>
          </a:p>
        </p:txBody>
      </p:sp>
    </p:spTree>
    <p:extLst>
      <p:ext uri="{BB962C8B-B14F-4D97-AF65-F5344CB8AC3E}">
        <p14:creationId xmlns:p14="http://schemas.microsoft.com/office/powerpoint/2010/main" val="5594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AD5043E0-E137-474C-AE3B-D4FBAD47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5" y="241677"/>
            <a:ext cx="12174912" cy="553998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3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Strategic!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0C9381A-319A-5242-B35E-D2FAC0B7D073}"/>
              </a:ext>
            </a:extLst>
          </p:cNvPr>
          <p:cNvSpPr/>
          <p:nvPr/>
        </p:nvSpPr>
        <p:spPr bwMode="auto">
          <a:xfrm>
            <a:off x="1050635" y="2217277"/>
            <a:ext cx="1547458" cy="1547458"/>
          </a:xfrm>
          <a:prstGeom prst="ellipse">
            <a:avLst/>
          </a:prstGeom>
          <a:solidFill>
            <a:srgbClr val="1C75B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DA3A69-6745-BA47-B0FA-E2F07DDF26AD}"/>
              </a:ext>
            </a:extLst>
          </p:cNvPr>
          <p:cNvSpPr/>
          <p:nvPr/>
        </p:nvSpPr>
        <p:spPr bwMode="auto">
          <a:xfrm>
            <a:off x="6545908" y="2177123"/>
            <a:ext cx="1547458" cy="1547458"/>
          </a:xfrm>
          <a:prstGeom prst="ellipse">
            <a:avLst/>
          </a:prstGeom>
          <a:solidFill>
            <a:srgbClr val="1C75B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233C8E5-9406-1342-8ADC-731DB0995088}"/>
              </a:ext>
            </a:extLst>
          </p:cNvPr>
          <p:cNvSpPr/>
          <p:nvPr/>
        </p:nvSpPr>
        <p:spPr bwMode="auto">
          <a:xfrm>
            <a:off x="3798271" y="2217277"/>
            <a:ext cx="1547458" cy="1547458"/>
          </a:xfrm>
          <a:prstGeom prst="ellipse">
            <a:avLst/>
          </a:prstGeom>
          <a:solidFill>
            <a:srgbClr val="1C75B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27" name="Graphic 26" descr="Questions">
            <a:extLst>
              <a:ext uri="{FF2B5EF4-FFF2-40B4-BE49-F238E27FC236}">
                <a16:creationId xmlns:a16="http://schemas.microsoft.com/office/drawing/2014/main" id="{33C62C33-06CF-C042-887B-11C1A1FD5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9932" y="2404719"/>
            <a:ext cx="1128863" cy="1128863"/>
          </a:xfrm>
          <a:prstGeom prst="rect">
            <a:avLst/>
          </a:prstGeom>
        </p:spPr>
      </p:pic>
      <p:pic>
        <p:nvPicPr>
          <p:cNvPr id="28" name="Graphic 27" descr="Map with pin">
            <a:extLst>
              <a:ext uri="{FF2B5EF4-FFF2-40B4-BE49-F238E27FC236}">
                <a16:creationId xmlns:a16="http://schemas.microsoft.com/office/drawing/2014/main" id="{F5B0DA01-CC60-AF4B-A5BD-7F0D62993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5859" y="2433011"/>
            <a:ext cx="1072281" cy="10722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2C01A1-1078-2C40-B5D3-CC529239B303}"/>
              </a:ext>
            </a:extLst>
          </p:cNvPr>
          <p:cNvSpPr txBox="1"/>
          <p:nvPr/>
        </p:nvSpPr>
        <p:spPr>
          <a:xfrm>
            <a:off x="754999" y="4068876"/>
            <a:ext cx="2138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Unchallenged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Assumptions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3781F9-BBDF-654E-9DD0-12421E9F9BA7}"/>
              </a:ext>
            </a:extLst>
          </p:cNvPr>
          <p:cNvSpPr txBox="1"/>
          <p:nvPr/>
        </p:nvSpPr>
        <p:spPr>
          <a:xfrm>
            <a:off x="3493818" y="4068876"/>
            <a:ext cx="2156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Selection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C5DD36-CA49-CE4A-A7F1-43BDE8E255B8}"/>
              </a:ext>
            </a:extLst>
          </p:cNvPr>
          <p:cNvSpPr txBox="1"/>
          <p:nvPr/>
        </p:nvSpPr>
        <p:spPr>
          <a:xfrm>
            <a:off x="6651825" y="4068876"/>
            <a:ext cx="1335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34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Engage!</a:t>
            </a:r>
          </a:p>
        </p:txBody>
      </p:sp>
      <p:pic>
        <p:nvPicPr>
          <p:cNvPr id="32" name="Graphic 31" descr="Cheers">
            <a:extLst>
              <a:ext uri="{FF2B5EF4-FFF2-40B4-BE49-F238E27FC236}">
                <a16:creationId xmlns:a16="http://schemas.microsoft.com/office/drawing/2014/main" id="{EF02D01C-7B42-2A4D-923F-2CF744656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9355" y="2493018"/>
            <a:ext cx="1040564" cy="10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4852D9-A4CE-5940-8ACA-C5AFA09C8D41}"/>
              </a:ext>
            </a:extLst>
          </p:cNvPr>
          <p:cNvSpPr/>
          <p:nvPr/>
        </p:nvSpPr>
        <p:spPr bwMode="auto">
          <a:xfrm>
            <a:off x="0" y="0"/>
            <a:ext cx="3571875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1D17EA-9D1C-9E4D-9667-4F8BBD3B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794" y="3276504"/>
            <a:ext cx="4013460" cy="166199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Questioning</a:t>
            </a:r>
            <a:b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Unchallenged</a:t>
            </a:r>
            <a:b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Assumptions</a:t>
            </a:r>
          </a:p>
        </p:txBody>
      </p:sp>
      <p:pic>
        <p:nvPicPr>
          <p:cNvPr id="17" name="Graphic 16" descr="Questions">
            <a:extLst>
              <a:ext uri="{FF2B5EF4-FFF2-40B4-BE49-F238E27FC236}">
                <a16:creationId xmlns:a16="http://schemas.microsoft.com/office/drawing/2014/main" id="{6025824A-BF54-8A43-8D1C-0A3266BBE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940" y="1767007"/>
            <a:ext cx="1661993" cy="16619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C54BC0-EDE3-E34F-AC43-C6E1B310A9E4}"/>
              </a:ext>
            </a:extLst>
          </p:cNvPr>
          <p:cNvSpPr txBox="1"/>
          <p:nvPr/>
        </p:nvSpPr>
        <p:spPr>
          <a:xfrm>
            <a:off x="4013461" y="925430"/>
            <a:ext cx="452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and embrace what’s possible.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Balancing time and budgetary pressures with the scientific and public health imperative to engaging racial and ethnic minority patient populations is possible and necessary.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1C72C4-A9E4-294C-B8FC-028C71AD36EA}"/>
              </a:ext>
            </a:extLst>
          </p:cNvPr>
          <p:cNvSpPr/>
          <p:nvPr/>
        </p:nvSpPr>
        <p:spPr>
          <a:xfrm>
            <a:off x="4013460" y="2855337"/>
            <a:ext cx="4435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We’re more empowered than we know.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a number of sponsor-level strategies that can facilitate greater minority enrollment. Some of these strategies may require an upfront investment, but will reap long-term success in COVID-19 clinical trials and beyond.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14F57-86CE-714C-A69E-8B00D0E9C8B9}"/>
              </a:ext>
            </a:extLst>
          </p:cNvPr>
          <p:cNvSpPr txBox="1"/>
          <p:nvPr/>
        </p:nvSpPr>
        <p:spPr>
          <a:xfrm>
            <a:off x="4013460" y="4848189"/>
            <a:ext cx="443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Sponsors have a unique opportunity to make us better, together.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strategies require coordination and collaboration across multiple stakeholders. Sponsors are uniquely positioned to drive this.</a:t>
            </a:r>
          </a:p>
        </p:txBody>
      </p:sp>
      <p:pic>
        <p:nvPicPr>
          <p:cNvPr id="21" name="Graphic 20" descr="Scales of justice">
            <a:extLst>
              <a:ext uri="{FF2B5EF4-FFF2-40B4-BE49-F238E27FC236}">
                <a16:creationId xmlns:a16="http://schemas.microsoft.com/office/drawing/2014/main" id="{C2909C2A-C9A7-2E42-905B-6030BE56D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3460" y="254646"/>
            <a:ext cx="670784" cy="670784"/>
          </a:xfrm>
          <a:prstGeom prst="rect">
            <a:avLst/>
          </a:prstGeom>
        </p:spPr>
      </p:pic>
      <p:pic>
        <p:nvPicPr>
          <p:cNvPr id="22" name="Graphic 21" descr="Daily calendar">
            <a:extLst>
              <a:ext uri="{FF2B5EF4-FFF2-40B4-BE49-F238E27FC236}">
                <a16:creationId xmlns:a16="http://schemas.microsoft.com/office/drawing/2014/main" id="{C6574576-E865-4B4C-90F2-5ADD8B57F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3460" y="2145403"/>
            <a:ext cx="709934" cy="709934"/>
          </a:xfrm>
          <a:prstGeom prst="rect">
            <a:avLst/>
          </a:prstGeom>
        </p:spPr>
      </p:pic>
      <p:pic>
        <p:nvPicPr>
          <p:cNvPr id="33" name="Graphic 32" descr="Group success">
            <a:extLst>
              <a:ext uri="{FF2B5EF4-FFF2-40B4-BE49-F238E27FC236}">
                <a16:creationId xmlns:a16="http://schemas.microsoft.com/office/drawing/2014/main" id="{1DC7B2B8-7ADE-AB4F-A5E5-F0A1320A0C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3977" y="4281236"/>
            <a:ext cx="649416" cy="6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4852D9-A4CE-5940-8ACA-C5AFA09C8D41}"/>
              </a:ext>
            </a:extLst>
          </p:cNvPr>
          <p:cNvSpPr/>
          <p:nvPr/>
        </p:nvSpPr>
        <p:spPr bwMode="auto">
          <a:xfrm>
            <a:off x="0" y="0"/>
            <a:ext cx="3571875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1D17EA-9D1C-9E4D-9667-4F8BBD3B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794" y="3276504"/>
            <a:ext cx="4013460" cy="166199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Intentional Site Selection</a:t>
            </a:r>
          </a:p>
        </p:txBody>
      </p:sp>
      <p:pic>
        <p:nvPicPr>
          <p:cNvPr id="12" name="Graphic 11" descr="Map with pin">
            <a:extLst>
              <a:ext uri="{FF2B5EF4-FFF2-40B4-BE49-F238E27FC236}">
                <a16:creationId xmlns:a16="http://schemas.microsoft.com/office/drawing/2014/main" id="{23C42653-FD70-2544-9E8F-74C1B10F4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993" y="2094981"/>
            <a:ext cx="1465885" cy="14658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8FE255-0048-B946-BC99-3EA70A928975}"/>
              </a:ext>
            </a:extLst>
          </p:cNvPr>
          <p:cNvSpPr txBox="1"/>
          <p:nvPr/>
        </p:nvSpPr>
        <p:spPr>
          <a:xfrm>
            <a:off x="3928250" y="891556"/>
            <a:ext cx="479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 patients where they are.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that trial 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ites are located in underrepresented and underserved communities and accessible to diverse populations.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CC092-F446-714A-A1F5-F512E5DF7008}"/>
              </a:ext>
            </a:extLst>
          </p:cNvPr>
          <p:cNvSpPr/>
          <p:nvPr/>
        </p:nvSpPr>
        <p:spPr>
          <a:xfrm>
            <a:off x="3962369" y="2473216"/>
            <a:ext cx="461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 the communities being served.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for diverse, culturally competent clinical research teams, especially staff who have patient-facing roles.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3F436F-620F-8845-B0CE-8CF2079864DF}"/>
              </a:ext>
            </a:extLst>
          </p:cNvPr>
          <p:cNvSpPr txBox="1"/>
          <p:nvPr/>
        </p:nvSpPr>
        <p:spPr>
          <a:xfrm>
            <a:off x="3962368" y="3817966"/>
            <a:ext cx="4618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 to local leadership.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 trial sites that have connections to local businesses and other stakeholders to facilitate greater engagement between trial sites and communities.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3B8208-28D5-924D-990E-CC002957439A}"/>
              </a:ext>
            </a:extLst>
          </p:cNvPr>
          <p:cNvSpPr/>
          <p:nvPr/>
        </p:nvSpPr>
        <p:spPr>
          <a:xfrm>
            <a:off x="3962368" y="5254011"/>
            <a:ext cx="455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with community HCPs.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trial sites to connect with other HCPs, especially those with established relationships with minority communities, to serve as referral partners. </a:t>
            </a:r>
          </a:p>
        </p:txBody>
      </p:sp>
      <p:pic>
        <p:nvPicPr>
          <p:cNvPr id="26" name="Graphic 25" descr="Earth globe Americas">
            <a:extLst>
              <a:ext uri="{FF2B5EF4-FFF2-40B4-BE49-F238E27FC236}">
                <a16:creationId xmlns:a16="http://schemas.microsoft.com/office/drawing/2014/main" id="{E8F0B81F-E654-CF48-8217-9DE70B472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2368" y="196030"/>
            <a:ext cx="695526" cy="695526"/>
          </a:xfrm>
          <a:prstGeom prst="rect">
            <a:avLst/>
          </a:prstGeom>
        </p:spPr>
      </p:pic>
      <p:pic>
        <p:nvPicPr>
          <p:cNvPr id="27" name="Graphic 26" descr="Connections">
            <a:extLst>
              <a:ext uri="{FF2B5EF4-FFF2-40B4-BE49-F238E27FC236}">
                <a16:creationId xmlns:a16="http://schemas.microsoft.com/office/drawing/2014/main" id="{6EDECB0D-486C-C44B-BECB-5FBC3EFD0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2368" y="1809439"/>
            <a:ext cx="695526" cy="695526"/>
          </a:xfrm>
          <a:prstGeom prst="rect">
            <a:avLst/>
          </a:prstGeom>
        </p:spPr>
      </p:pic>
      <p:pic>
        <p:nvPicPr>
          <p:cNvPr id="28" name="Graphic 27" descr="Boardroom">
            <a:extLst>
              <a:ext uri="{FF2B5EF4-FFF2-40B4-BE49-F238E27FC236}">
                <a16:creationId xmlns:a16="http://schemas.microsoft.com/office/drawing/2014/main" id="{E2F45B32-8316-494D-8D8A-057BA06E6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98763" y="3191814"/>
            <a:ext cx="695526" cy="695526"/>
          </a:xfrm>
          <a:prstGeom prst="rect">
            <a:avLst/>
          </a:prstGeom>
        </p:spPr>
      </p:pic>
      <p:pic>
        <p:nvPicPr>
          <p:cNvPr id="29" name="Graphic 28" descr="Stethoscope">
            <a:extLst>
              <a:ext uri="{FF2B5EF4-FFF2-40B4-BE49-F238E27FC236}">
                <a16:creationId xmlns:a16="http://schemas.microsoft.com/office/drawing/2014/main" id="{CC758FC1-F7E4-7E44-A9C6-10D9DB8F212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52013" y="4743449"/>
            <a:ext cx="537285" cy="5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Pamela Tenaerts, CTTI</a:t>
            </a:r>
          </a:p>
          <a:p>
            <a:r>
              <a:rPr lang="en-US" i="1" dirty="0" smtClean="0"/>
              <a:t>	@</a:t>
            </a:r>
            <a:r>
              <a:rPr lang="en-US" i="1" dirty="0" err="1"/>
              <a:t>PamelaTenaerts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0988B8D-AAAA-594A-A5EF-3EBC7B2E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3" y="3737118"/>
            <a:ext cx="1739296" cy="211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6" y="5059891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4852D9-A4CE-5940-8ACA-C5AFA09C8D41}"/>
              </a:ext>
            </a:extLst>
          </p:cNvPr>
          <p:cNvSpPr/>
          <p:nvPr/>
        </p:nvSpPr>
        <p:spPr bwMode="auto">
          <a:xfrm>
            <a:off x="0" y="0"/>
            <a:ext cx="3571875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1D17EA-9D1C-9E4D-9667-4F8BBD3B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794" y="3276504"/>
            <a:ext cx="4013460" cy="166199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Engage,</a:t>
            </a:r>
            <a:b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Engage,</a:t>
            </a:r>
            <a:b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Engage!</a:t>
            </a:r>
          </a:p>
        </p:txBody>
      </p:sp>
      <p:pic>
        <p:nvPicPr>
          <p:cNvPr id="12" name="Graphic 11" descr="Cheers">
            <a:extLst>
              <a:ext uri="{FF2B5EF4-FFF2-40B4-BE49-F238E27FC236}">
                <a16:creationId xmlns:a16="http://schemas.microsoft.com/office/drawing/2014/main" id="{648C366C-6FFC-2147-B6A3-694CBDE6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740" y="2060708"/>
            <a:ext cx="1406392" cy="1406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03580E-00E8-B942-B5A0-DB0A509AB992}"/>
              </a:ext>
            </a:extLst>
          </p:cNvPr>
          <p:cNvSpPr txBox="1"/>
          <p:nvPr/>
        </p:nvSpPr>
        <p:spPr>
          <a:xfrm>
            <a:off x="4013461" y="1234489"/>
            <a:ext cx="438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trusted voices.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with community organizations to disseminate information and build trust in clinical research.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B5DC6-6DAB-BB4E-ADC3-DD379FA8D03D}"/>
              </a:ext>
            </a:extLst>
          </p:cNvPr>
          <p:cNvSpPr/>
          <p:nvPr/>
        </p:nvSpPr>
        <p:spPr>
          <a:xfrm>
            <a:off x="3992392" y="2882319"/>
            <a:ext cx="438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 misinformation.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education using a data-driven analysis of the specific myths and sources of misinformation and proactively prepare to disrupt misconceptions.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DACF4E-7C26-A34E-A551-96186F34C99D}"/>
              </a:ext>
            </a:extLst>
          </p:cNvPr>
          <p:cNvSpPr txBox="1"/>
          <p:nvPr/>
        </p:nvSpPr>
        <p:spPr>
          <a:xfrm>
            <a:off x="4013460" y="4693680"/>
            <a:ext cx="461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relationships through partnerships.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closely with communities to address unmet patient needs by listening, learning, adjusting (as possible), and truly partnering.</a:t>
            </a:r>
          </a:p>
        </p:txBody>
      </p:sp>
      <p:pic>
        <p:nvPicPr>
          <p:cNvPr id="28" name="Graphic 27" descr="Love letter">
            <a:extLst>
              <a:ext uri="{FF2B5EF4-FFF2-40B4-BE49-F238E27FC236}">
                <a16:creationId xmlns:a16="http://schemas.microsoft.com/office/drawing/2014/main" id="{B461664A-3781-164A-9051-80F8C6A9A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7142" y="4060244"/>
            <a:ext cx="633436" cy="633436"/>
          </a:xfrm>
          <a:prstGeom prst="rect">
            <a:avLst/>
          </a:prstGeom>
        </p:spPr>
      </p:pic>
      <p:pic>
        <p:nvPicPr>
          <p:cNvPr id="29" name="Graphic 28" descr="Marketing">
            <a:extLst>
              <a:ext uri="{FF2B5EF4-FFF2-40B4-BE49-F238E27FC236}">
                <a16:creationId xmlns:a16="http://schemas.microsoft.com/office/drawing/2014/main" id="{BED7F89D-113E-7847-A089-975191FBC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3460" y="558028"/>
            <a:ext cx="633436" cy="633436"/>
          </a:xfrm>
          <a:prstGeom prst="rect">
            <a:avLst/>
          </a:prstGeom>
        </p:spPr>
      </p:pic>
      <p:pic>
        <p:nvPicPr>
          <p:cNvPr id="30" name="Graphic 29" descr="Stop sign">
            <a:extLst>
              <a:ext uri="{FF2B5EF4-FFF2-40B4-BE49-F238E27FC236}">
                <a16:creationId xmlns:a16="http://schemas.microsoft.com/office/drawing/2014/main" id="{FA34E5C3-3552-2841-8D8C-27D604614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3460" y="2181033"/>
            <a:ext cx="738664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motorcycle&#10;&#10;Description automatically generated">
            <a:extLst>
              <a:ext uri="{FF2B5EF4-FFF2-40B4-BE49-F238E27FC236}">
                <a16:creationId xmlns:a16="http://schemas.microsoft.com/office/drawing/2014/main" id="{683641FC-DADC-134F-B09C-69057FA94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9183" y="345706"/>
            <a:ext cx="8485633" cy="557669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F4C92-AD05-EC4A-9C0B-B53A0E674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91C39-DC84-8E49-ADBC-4034275FB391}"/>
              </a:ext>
            </a:extLst>
          </p:cNvPr>
          <p:cNvSpPr/>
          <p:nvPr/>
        </p:nvSpPr>
        <p:spPr bwMode="auto">
          <a:xfrm>
            <a:off x="329184" y="4334256"/>
            <a:ext cx="8485632" cy="1316736"/>
          </a:xfrm>
          <a:prstGeom prst="rect">
            <a:avLst/>
          </a:prstGeom>
          <a:solidFill>
            <a:srgbClr val="0799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74B6CFD-B10A-AF4A-9F7E-89C7A7CBA8B1}"/>
              </a:ext>
            </a:extLst>
          </p:cNvPr>
          <p:cNvSpPr txBox="1">
            <a:spLocks/>
          </p:cNvSpPr>
          <p:nvPr/>
        </p:nvSpPr>
        <p:spPr>
          <a:xfrm>
            <a:off x="506546" y="4679971"/>
            <a:ext cx="12541876" cy="72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Takeaways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740AEDD-6C06-0E43-A7AF-01B14B9C44A4}"/>
              </a:ext>
            </a:extLst>
          </p:cNvPr>
          <p:cNvSpPr txBox="1">
            <a:spLocks/>
          </p:cNvSpPr>
          <p:nvPr/>
        </p:nvSpPr>
        <p:spPr>
          <a:xfrm>
            <a:off x="981450" y="6142530"/>
            <a:ext cx="8573368" cy="94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18,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8BA2B59-23B7-D044-AC2F-80881700C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4852D9-A4CE-5940-8ACA-C5AFA09C8D41}"/>
              </a:ext>
            </a:extLst>
          </p:cNvPr>
          <p:cNvSpPr/>
          <p:nvPr/>
        </p:nvSpPr>
        <p:spPr bwMode="auto">
          <a:xfrm>
            <a:off x="0" y="62121"/>
            <a:ext cx="9144000" cy="32670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20" name="Graphic 19" descr="Target Audience">
            <a:extLst>
              <a:ext uri="{FF2B5EF4-FFF2-40B4-BE49-F238E27FC236}">
                <a16:creationId xmlns:a16="http://schemas.microsoft.com/office/drawing/2014/main" id="{1757A642-0E4B-AD4F-A043-5B127492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688" y="3521913"/>
            <a:ext cx="1020439" cy="1020439"/>
          </a:xfrm>
          <a:prstGeom prst="rect">
            <a:avLst/>
          </a:prstGeom>
        </p:spPr>
      </p:pic>
      <p:pic>
        <p:nvPicPr>
          <p:cNvPr id="21" name="Graphic 20" descr="Watering pot">
            <a:extLst>
              <a:ext uri="{FF2B5EF4-FFF2-40B4-BE49-F238E27FC236}">
                <a16:creationId xmlns:a16="http://schemas.microsoft.com/office/drawing/2014/main" id="{19FEAE6E-CC4F-5140-86C6-A7416BC5F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1781" y="3521914"/>
            <a:ext cx="1020438" cy="1020438"/>
          </a:xfrm>
          <a:prstGeom prst="rect">
            <a:avLst/>
          </a:prstGeom>
        </p:spPr>
      </p:pic>
      <p:pic>
        <p:nvPicPr>
          <p:cNvPr id="22" name="Graphic 21" descr="Heart with pulse">
            <a:extLst>
              <a:ext uri="{FF2B5EF4-FFF2-40B4-BE49-F238E27FC236}">
                <a16:creationId xmlns:a16="http://schemas.microsoft.com/office/drawing/2014/main" id="{A82FD7E9-39AB-6447-9461-DEB4F32B7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8557" y="3521914"/>
            <a:ext cx="1020438" cy="102043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42854D3-DB86-0F47-B886-7299659C6929}"/>
              </a:ext>
            </a:extLst>
          </p:cNvPr>
          <p:cNvSpPr/>
          <p:nvPr/>
        </p:nvSpPr>
        <p:spPr bwMode="auto">
          <a:xfrm>
            <a:off x="349499" y="3865567"/>
            <a:ext cx="2762352" cy="2883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110" charset="0"/>
              </a:rPr>
              <a:t> Apply strategic operational practices to engage and increase racial and ethnic minorities in COVID-19 clinical trials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07271-DA42-644C-8F5F-51F3E827CEF8}"/>
              </a:ext>
            </a:extLst>
          </p:cNvPr>
          <p:cNvSpPr/>
          <p:nvPr/>
        </p:nvSpPr>
        <p:spPr bwMode="auto">
          <a:xfrm>
            <a:off x="3190824" y="3865569"/>
            <a:ext cx="2762352" cy="2883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110" charset="0"/>
              </a:rPr>
              <a:t>Continue to grow, innovate and advance global health, through thoughtful investments of time and resources to achieve long-term gains beyond COVID-19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DC594-D69F-9F4F-B5C9-F881EAE8A6A1}"/>
              </a:ext>
            </a:extLst>
          </p:cNvPr>
          <p:cNvSpPr/>
          <p:nvPr/>
        </p:nvSpPr>
        <p:spPr bwMode="auto">
          <a:xfrm>
            <a:off x="6027600" y="3865567"/>
            <a:ext cx="2762352" cy="28831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75BD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110" charset="0"/>
              </a:rPr>
              <a:t>Leverage our unique role as leaders to facilitate collaboration across multiple stakeholders to reduce barriers preventing diversity in clinical trials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A20EA4-C9F8-44F6-950A-DAC2FDF1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2876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2800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</a:t>
            </a: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 diversity &amp; inclusion in COVID-19 clinical trials, and beyond, by meeting the unique needs of </a:t>
            </a:r>
            <a:r>
              <a:rPr lang="en-US" sz="2800" i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patients!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8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9C9D508-C935-8E45-8390-819553F24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9"/>
          <a:stretch/>
        </p:blipFill>
        <p:spPr>
          <a:xfrm>
            <a:off x="329182" y="345707"/>
            <a:ext cx="8485634" cy="39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F4C92-AD05-EC4A-9C0B-B53A0E6746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591" y="6017740"/>
            <a:ext cx="2693504" cy="730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91C39-DC84-8E49-ADBC-4034275FB391}"/>
              </a:ext>
            </a:extLst>
          </p:cNvPr>
          <p:cNvSpPr/>
          <p:nvPr/>
        </p:nvSpPr>
        <p:spPr bwMode="auto">
          <a:xfrm>
            <a:off x="329184" y="3973042"/>
            <a:ext cx="8485632" cy="2044697"/>
          </a:xfrm>
          <a:prstGeom prst="rect">
            <a:avLst/>
          </a:prstGeom>
          <a:solidFill>
            <a:srgbClr val="0799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74B6CFD-B10A-AF4A-9F7E-89C7A7CBA8B1}"/>
              </a:ext>
            </a:extLst>
          </p:cNvPr>
          <p:cNvSpPr txBox="1">
            <a:spLocks/>
          </p:cNvSpPr>
          <p:nvPr/>
        </p:nvSpPr>
        <p:spPr>
          <a:xfrm>
            <a:off x="468446" y="4114881"/>
            <a:ext cx="8218354" cy="72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740AEDD-6C06-0E43-A7AF-01B14B9C44A4}"/>
              </a:ext>
            </a:extLst>
          </p:cNvPr>
          <p:cNvSpPr txBox="1">
            <a:spLocks/>
          </p:cNvSpPr>
          <p:nvPr/>
        </p:nvSpPr>
        <p:spPr>
          <a:xfrm>
            <a:off x="981450" y="6142530"/>
            <a:ext cx="8573368" cy="948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18,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E80D1C9-C131-4C06-A050-0D891014FCE8}"/>
              </a:ext>
            </a:extLst>
          </p:cNvPr>
          <p:cNvSpPr txBox="1">
            <a:spLocks/>
          </p:cNvSpPr>
          <p:nvPr/>
        </p:nvSpPr>
        <p:spPr>
          <a:xfrm>
            <a:off x="329182" y="5556790"/>
            <a:ext cx="12541876" cy="72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Cassandra R. Smith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Diversity &amp; Inclusion in Clinical Trials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Janssen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CSmith52@its.jnj.com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27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Health System’s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Christina Brennan, </a:t>
            </a:r>
            <a:r>
              <a:rPr lang="en-US" dirty="0" err="1"/>
              <a:t>Northwell</a:t>
            </a:r>
            <a:r>
              <a:rPr lang="en-US" dirty="0"/>
              <a:t> Health</a:t>
            </a:r>
          </a:p>
          <a:p>
            <a:r>
              <a:rPr lang="en-US" dirty="0" smtClean="0"/>
              <a:t>	@</a:t>
            </a:r>
            <a:r>
              <a:rPr lang="en-US" dirty="0" err="1"/>
              <a:t>DrCBrennan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86" y="3660412"/>
            <a:ext cx="1813132" cy="253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89" y="5059891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Focus on diversity inclusion for in-patient trials during COVID-19 and beyond</a:t>
            </a:r>
          </a:p>
        </p:txBody>
      </p:sp>
    </p:spTree>
    <p:extLst>
      <p:ext uri="{BB962C8B-B14F-4D97-AF65-F5344CB8AC3E}">
        <p14:creationId xmlns:p14="http://schemas.microsoft.com/office/powerpoint/2010/main" val="1691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330" y="203149"/>
            <a:ext cx="8229600" cy="796925"/>
          </a:xfrm>
        </p:spPr>
        <p:txBody>
          <a:bodyPr/>
          <a:lstStyle/>
          <a:p>
            <a:pPr algn="ctr"/>
            <a:r>
              <a:rPr lang="en-US" dirty="0" err="1"/>
              <a:t>Northwell</a:t>
            </a:r>
            <a:r>
              <a:rPr lang="en-US" dirty="0"/>
              <a:t> Health, NY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2"/>
          </p:nvPr>
        </p:nvGraphicFramePr>
        <p:xfrm>
          <a:off x="349250" y="1430338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71975"/>
            <a:ext cx="8229600" cy="796925"/>
          </a:xfrm>
        </p:spPr>
        <p:txBody>
          <a:bodyPr/>
          <a:lstStyle/>
          <a:p>
            <a:r>
              <a:rPr lang="en-US" dirty="0"/>
              <a:t>Solutions oriented framework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457200" y="1450975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3821"/>
            <a:ext cx="8229600" cy="796925"/>
          </a:xfrm>
        </p:spPr>
        <p:txBody>
          <a:bodyPr/>
          <a:lstStyle/>
          <a:p>
            <a:r>
              <a:rPr lang="en-US" dirty="0"/>
              <a:t>Selecting the right trial and sponsor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</p:nvPr>
        </p:nvGraphicFramePr>
        <p:xfrm>
          <a:off x="339725" y="1362075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0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17" y="301471"/>
            <a:ext cx="8229600" cy="796925"/>
          </a:xfrm>
        </p:spPr>
        <p:txBody>
          <a:bodyPr/>
          <a:lstStyle/>
          <a:p>
            <a:pPr algn="ctr"/>
            <a:r>
              <a:rPr lang="en-US" dirty="0"/>
              <a:t>Practical solutions to address barriers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</p:nvPr>
        </p:nvGraphicFramePr>
        <p:xfrm>
          <a:off x="319088" y="1858963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70" y="2379896"/>
            <a:ext cx="4137090" cy="45085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7D5"/>
                </a:solidFill>
              </a:rPr>
              <a:t>Public-Private Partnership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7D5"/>
                </a:solidFill>
              </a:rPr>
              <a:t>Co-founded by Duke University &amp; FDA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B7D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7D5"/>
                </a:solidFill>
              </a:rPr>
              <a:t>Involves all stakeholders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Approx. 80+ members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Participation of 500+ more orgs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i="1" dirty="0">
              <a:solidFill>
                <a:srgbClr val="00B7D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3333"/>
                </a:solidFill>
              </a:rPr>
              <a:t>MISSION: To develop and drive adoption of practices that will increase the quality and efficiency of clinical trials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0" y="597148"/>
            <a:ext cx="3362256" cy="1292935"/>
          </a:xfrm>
          <a:prstGeom prst="rect">
            <a:avLst/>
          </a:prstGeom>
        </p:spPr>
      </p:pic>
      <p:pic>
        <p:nvPicPr>
          <p:cNvPr id="5" name="Picture 4" descr="3strengths4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5" y="1127772"/>
            <a:ext cx="4102046" cy="40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2982"/>
            <a:ext cx="8229600" cy="796925"/>
          </a:xfrm>
        </p:spPr>
        <p:txBody>
          <a:bodyPr/>
          <a:lstStyle/>
          <a:p>
            <a:r>
              <a:rPr lang="en-US" dirty="0"/>
              <a:t>Measures to monitor your success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</p:nvPr>
        </p:nvGraphicFramePr>
        <p:xfrm>
          <a:off x="457200" y="1450975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9808"/>
            <a:ext cx="8229600" cy="795528"/>
          </a:xfrm>
        </p:spPr>
        <p:txBody>
          <a:bodyPr/>
          <a:lstStyle/>
          <a:p>
            <a:pPr algn="ctr"/>
            <a:r>
              <a:rPr lang="en-US" dirty="0"/>
              <a:t>The Northwell Health Experience</a:t>
            </a:r>
            <a:br>
              <a:rPr lang="en-US" dirty="0"/>
            </a:br>
            <a:r>
              <a:rPr lang="en-US" sz="2400" dirty="0"/>
              <a:t>The Epicenter of the Pandemic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199" y="1200375"/>
            <a:ext cx="8229600" cy="4572000"/>
          </a:xfrm>
        </p:spPr>
        <p:txBody>
          <a:bodyPr/>
          <a:lstStyle/>
          <a:p>
            <a:r>
              <a:rPr lang="en-US" i="1" dirty="0"/>
              <a:t>The importance of practically engaging diverse patients quickly in the most ethnically diverse urban area in the world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882318" y="2130943"/>
          <a:ext cx="7063915" cy="271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Number of trials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Facilities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enrollment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Preferred language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Geography</a:t>
                      </a:r>
                    </a:p>
                  </a:txBody>
                  <a:tcPr marL="44203" marR="44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8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13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1,100</a:t>
                      </a:r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 different</a:t>
                      </a:r>
                      <a:r>
                        <a:rPr lang="en-US" sz="2400" b="1" baseline="0" dirty="0"/>
                        <a:t> language consents</a:t>
                      </a:r>
                      <a:endParaRPr lang="en-US" sz="2400" b="1" dirty="0"/>
                    </a:p>
                  </a:txBody>
                  <a:tcPr marL="44203" marR="44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</a:t>
                      </a:r>
                      <a:r>
                        <a:rPr lang="en-US" sz="2400" b="1" baseline="0" dirty="0"/>
                        <a:t> diverse urban areas</a:t>
                      </a:r>
                      <a:endParaRPr lang="en-US" sz="2400" b="1" dirty="0"/>
                    </a:p>
                  </a:txBody>
                  <a:tcPr marL="44203" marR="44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0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61" y="145384"/>
            <a:ext cx="8229600" cy="795528"/>
          </a:xfrm>
        </p:spPr>
        <p:txBody>
          <a:bodyPr/>
          <a:lstStyle/>
          <a:p>
            <a:pPr algn="ctr"/>
            <a:r>
              <a:rPr lang="en-US" dirty="0"/>
              <a:t>Race &amp; Ethnicity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</p:nvPr>
        </p:nvGraphicFramePr>
        <p:xfrm>
          <a:off x="336885" y="940912"/>
          <a:ext cx="4097052" cy="476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15"/>
          </p:nvPr>
        </p:nvGraphicFramePr>
        <p:xfrm>
          <a:off x="4706938" y="1106905"/>
          <a:ext cx="4100178" cy="483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89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97" y="330969"/>
            <a:ext cx="8229600" cy="796925"/>
          </a:xfrm>
        </p:spPr>
        <p:txBody>
          <a:bodyPr/>
          <a:lstStyle/>
          <a:p>
            <a:pPr algn="ctr"/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28842" y="1292942"/>
            <a:ext cx="822960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Sites have a responsibility to be selective and critical in thinking about sponsors and trials they want to partner with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Select and conduct clinical trials that have inclusiveness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Ask the right questions to get the right resources needed to recruit a diverse patient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proactive and measure your success through collection of data and 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Demand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8787" y="412955"/>
            <a:ext cx="5392737" cy="553223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Christina Brennan, MD, MBA</a:t>
            </a:r>
          </a:p>
          <a:p>
            <a:pPr algn="ctr"/>
            <a:r>
              <a:rPr lang="en-US" sz="2000" dirty="0"/>
              <a:t>cbrennan@northwell.edu </a:t>
            </a:r>
          </a:p>
        </p:txBody>
      </p:sp>
    </p:spTree>
    <p:extLst>
      <p:ext uri="{BB962C8B-B14F-4D97-AF65-F5344CB8AC3E}">
        <p14:creationId xmlns:p14="http://schemas.microsoft.com/office/powerpoint/2010/main" val="20692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Community Research Site’s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Fabian Sandoval, Emerson Clinical Research Institute</a:t>
            </a:r>
          </a:p>
          <a:p>
            <a:r>
              <a:rPr lang="en-US" dirty="0" smtClean="0"/>
              <a:t>	@</a:t>
            </a:r>
            <a:r>
              <a:rPr lang="en-US" dirty="0"/>
              <a:t>DrFabian202</a:t>
            </a:r>
          </a:p>
        </p:txBody>
      </p:sp>
      <p:pic>
        <p:nvPicPr>
          <p:cNvPr id="2050" name="Picture 2" descr="Dr. Fabian Sandov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6"/>
          <a:stretch/>
        </p:blipFill>
        <p:spPr bwMode="auto">
          <a:xfrm>
            <a:off x="6750339" y="3846662"/>
            <a:ext cx="1908752" cy="212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3" y="5057030"/>
            <a:ext cx="381000" cy="3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D2BEA-878B-4000-8359-F4D8A1716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34" b="17267"/>
          <a:stretch/>
        </p:blipFill>
        <p:spPr>
          <a:xfrm>
            <a:off x="1745" y="857257"/>
            <a:ext cx="9143985" cy="51434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89D439-D937-4847-B1C2-C6DD2B6A6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730" y="857248"/>
            <a:ext cx="9141714" cy="2825333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9FF82-1E45-4108-A4CB-246223258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405" y="1110469"/>
            <a:ext cx="7669148" cy="144545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Out-Patient Setting Strategies: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Importance of building robust community partnerships</a:t>
            </a:r>
            <a:r>
              <a:rPr lang="en-US" sz="2325" dirty="0">
                <a:solidFill>
                  <a:schemeClr val="bg1"/>
                </a:solidFill>
              </a:rPr>
              <a:t/>
            </a:r>
            <a:br>
              <a:rPr lang="en-US" sz="2325" dirty="0">
                <a:solidFill>
                  <a:schemeClr val="bg1"/>
                </a:solidFill>
              </a:rPr>
            </a:br>
            <a:endParaRPr lang="en-US" sz="2325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6410D-8229-4ADC-919A-3C8A480D2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354" y="5386232"/>
            <a:ext cx="2539207" cy="356769"/>
          </a:xfrm>
        </p:spPr>
        <p:txBody>
          <a:bodyPr>
            <a:normAutofit fontScale="70000" lnSpcReduction="20000"/>
          </a:bodyPr>
          <a:lstStyle/>
          <a:p>
            <a:r>
              <a:rPr lang="en-US" sz="1950" dirty="0">
                <a:solidFill>
                  <a:schemeClr val="bg1"/>
                </a:solidFill>
              </a:rPr>
              <a:t>Fabian Sandoval, md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9B6CB7C-37C1-49D0-B3AF-5EA29725D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649512"/>
            <a:ext cx="2815078" cy="13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3" y="893521"/>
            <a:ext cx="8272212" cy="440844"/>
          </a:xfrm>
        </p:spPr>
        <p:txBody>
          <a:bodyPr>
            <a:noAutofit/>
          </a:bodyPr>
          <a:lstStyle/>
          <a:p>
            <a:r>
              <a:rPr lang="en-US" sz="2400" dirty="0"/>
              <a:t>Emerson clinical research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1771650"/>
            <a:ext cx="8272211" cy="365353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Commitment to serving racial and ethnic patient populations</a:t>
            </a:r>
          </a:p>
          <a:p>
            <a:pPr lvl="1"/>
            <a:r>
              <a:rPr lang="en-US" sz="2175" dirty="0"/>
              <a:t>Diversifying clinical trials</a:t>
            </a:r>
          </a:p>
          <a:p>
            <a:pPr lvl="1"/>
            <a:r>
              <a:rPr lang="en-US" sz="2175" dirty="0"/>
              <a:t>Community clinic</a:t>
            </a:r>
          </a:p>
          <a:p>
            <a:r>
              <a:rPr lang="en-US" sz="2400" b="1" dirty="0"/>
              <a:t>Centrally located in D.C. metro area</a:t>
            </a:r>
          </a:p>
          <a:p>
            <a:pPr lvl="1"/>
            <a:r>
              <a:rPr lang="en-US" sz="2175" dirty="0"/>
              <a:t>Location accessible to African American and Latino communities disproportionately impacted by COVID-19</a:t>
            </a:r>
          </a:p>
          <a:p>
            <a:r>
              <a:rPr lang="en-US" sz="2400" b="1" dirty="0"/>
              <a:t>Active partnerships with major community stakeholders</a:t>
            </a:r>
          </a:p>
          <a:p>
            <a:pPr lvl="1"/>
            <a:r>
              <a:rPr lang="en-US" sz="2175" dirty="0"/>
              <a:t>Consulates</a:t>
            </a:r>
          </a:p>
          <a:p>
            <a:pPr lvl="1"/>
            <a:r>
              <a:rPr lang="en-US" sz="2175" dirty="0"/>
              <a:t>Community-based organizations</a:t>
            </a:r>
          </a:p>
          <a:p>
            <a:pPr lvl="1"/>
            <a:endParaRPr lang="en-US" sz="2175" dirty="0"/>
          </a:p>
          <a:p>
            <a:pPr lvl="1"/>
            <a:endParaRPr lang="en-US" sz="2175" dirty="0"/>
          </a:p>
        </p:txBody>
      </p:sp>
    </p:spTree>
    <p:extLst>
      <p:ext uri="{BB962C8B-B14F-4D97-AF65-F5344CB8AC3E}">
        <p14:creationId xmlns:p14="http://schemas.microsoft.com/office/powerpoint/2010/main" val="15644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2536-0DA6-49D7-849F-B8C2761A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932897"/>
            <a:ext cx="8272212" cy="450369"/>
          </a:xfrm>
        </p:spPr>
        <p:txBody>
          <a:bodyPr>
            <a:noAutofit/>
          </a:bodyPr>
          <a:lstStyle/>
          <a:p>
            <a:r>
              <a:rPr lang="en-US" sz="2400" dirty="0"/>
              <a:t>Must start Building the trust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CF7D-A9FB-48BA-9D55-7E05F619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668590"/>
            <a:ext cx="8272211" cy="4854129"/>
          </a:xfrm>
        </p:spPr>
        <p:txBody>
          <a:bodyPr>
            <a:normAutofit/>
          </a:bodyPr>
          <a:lstStyle/>
          <a:p>
            <a:r>
              <a:rPr lang="en-US" sz="1800" dirty="0"/>
              <a:t>Traditional outreach mechanisms that require face-to-face contact are not available</a:t>
            </a:r>
          </a:p>
          <a:p>
            <a:r>
              <a:rPr lang="en-US" sz="1800" dirty="0"/>
              <a:t>Engage in innovative strategies to build relationships and trust with racial and ethnic minority communities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Social media outreach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: use Facebook,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Instagram to post quick educational/outreach videos related to COVID-19 and clinical trials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ECRI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example: posting a tip of the day video, engage interns who are more technically savvy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Use patient databases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to develop targeted outreach efforts based on patient demographics</a:t>
            </a:r>
          </a:p>
          <a:p>
            <a:pPr lvl="0"/>
            <a:r>
              <a:rPr lang="en-US" sz="1800" b="1" i="1" dirty="0"/>
              <a:t>Make the site welcoming and accessible to patients: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Community stakeholders need to understand how the site operates. Host tours, explain what research is available and how patients are enrolled into studies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Make sure that site hours and scheduling practices facilitate patients ability to navigate logistical barriers related to work and caretaking responsibilities</a:t>
            </a:r>
          </a:p>
          <a:p>
            <a:pPr marL="2142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25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2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75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251AF6-87DD-425A-B132-33F50BE93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5631179"/>
            <a:ext cx="1857375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elemundo Rebrands In D.C. While Bulking Up On News | Radio ...">
            <a:extLst>
              <a:ext uri="{FF2B5EF4-FFF2-40B4-BE49-F238E27FC236}">
                <a16:creationId xmlns:a16="http://schemas.microsoft.com/office/drawing/2014/main" id="{C5A478D9-4731-4056-A583-4400177A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12" y="3924607"/>
            <a:ext cx="914045" cy="738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5346-BC75-4835-8EEB-EE15A0C6D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79" y="2146527"/>
            <a:ext cx="5095625" cy="1613803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A robust plan outreach plan to grow the community trust &amp; partnerships</a:t>
            </a:r>
          </a:p>
          <a:p>
            <a:pPr lvl="1"/>
            <a:r>
              <a:rPr lang="en-US" sz="2900" dirty="0"/>
              <a:t>Radio show </a:t>
            </a:r>
          </a:p>
          <a:p>
            <a:pPr lvl="1"/>
            <a:r>
              <a:rPr lang="en-US" sz="2900" dirty="0"/>
              <a:t>Television show</a:t>
            </a:r>
          </a:p>
          <a:p>
            <a:pPr marL="528750" lvl="1" indent="-285750"/>
            <a:r>
              <a:rPr lang="en-US" sz="2900" dirty="0"/>
              <a:t>www.TuSaludTuFamilia.com</a:t>
            </a:r>
          </a:p>
          <a:p>
            <a:pPr lvl="1"/>
            <a:endParaRPr lang="en-US" sz="1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BC9C923-D5A6-4641-B100-573BF2E43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028363"/>
            <a:ext cx="1857375" cy="891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DDB916-73F5-4766-BEBF-24F98A76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165700"/>
            <a:ext cx="8272212" cy="398481"/>
          </a:xfrm>
        </p:spPr>
        <p:txBody>
          <a:bodyPr>
            <a:noAutofit/>
          </a:bodyPr>
          <a:lstStyle/>
          <a:p>
            <a:r>
              <a:rPr lang="en-US" sz="2400" dirty="0"/>
              <a:t>Must start budding the trust now</a:t>
            </a:r>
          </a:p>
        </p:txBody>
      </p:sp>
      <p:pic>
        <p:nvPicPr>
          <p:cNvPr id="1026" name="9038A9DB-F736-4E89-80FE-F2132117EF84">
            <a:extLst>
              <a:ext uri="{FF2B5EF4-FFF2-40B4-BE49-F238E27FC236}">
                <a16:creationId xmlns:a16="http://schemas.microsoft.com/office/drawing/2014/main" id="{38A1A03F-080D-4417-87FC-6355ED9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53" y="4129604"/>
            <a:ext cx="3519372" cy="235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474D1AB-2A1F-497C-8ECD-36755F32490F">
            <a:extLst>
              <a:ext uri="{FF2B5EF4-FFF2-40B4-BE49-F238E27FC236}">
                <a16:creationId xmlns:a16="http://schemas.microsoft.com/office/drawing/2014/main" id="{865175DA-2487-4139-8C13-F17C195A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0" y="2115669"/>
            <a:ext cx="3914994" cy="180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CTTI’s </a:t>
            </a:r>
            <a:r>
              <a:rPr lang="en-US" sz="3400" dirty="0"/>
              <a:t>COVID Related Work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301554" y="1194864"/>
            <a:ext cx="8996571" cy="4677188"/>
            <a:chOff x="803748" y="1433404"/>
            <a:chExt cx="8112651" cy="4677188"/>
          </a:xfrm>
        </p:grpSpPr>
        <p:grpSp>
          <p:nvGrpSpPr>
            <p:cNvPr id="39" name="Group 38"/>
            <p:cNvGrpSpPr/>
            <p:nvPr/>
          </p:nvGrpSpPr>
          <p:grpSpPr>
            <a:xfrm>
              <a:off x="4900160" y="1552736"/>
              <a:ext cx="3848915" cy="1748659"/>
              <a:chOff x="5291799" y="2039975"/>
              <a:chExt cx="3848915" cy="174865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291799" y="2039975"/>
                <a:ext cx="3604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1"/>
                    </a:solidFill>
                    <a:cs typeface="Arial" pitchFamily="34" charset="0"/>
                  </a:rPr>
                  <a:t>Completed</a:t>
                </a:r>
                <a:endParaRPr lang="en-US" sz="11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366867" y="2465195"/>
                <a:ext cx="2212081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291799" y="2465195"/>
                <a:ext cx="384891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Arial" pitchFamily="34" charset="0"/>
                  </a:rPr>
                  <a:t>Conduct of ongoing trials in COVID</a:t>
                </a:r>
              </a:p>
              <a:p>
                <a:r>
                  <a:rPr lang="en-US" sz="1400" dirty="0">
                    <a:cs typeface="Arial" pitchFamily="34" charset="0"/>
                  </a:rPr>
                  <a:t>Designing high quality COVID treatment trials</a:t>
                </a:r>
              </a:p>
              <a:p>
                <a:r>
                  <a:rPr lang="en-US" sz="1400" dirty="0">
                    <a:cs typeface="Arial" pitchFamily="34" charset="0"/>
                  </a:rPr>
                  <a:t>Moving to telehealth/virtual visits for ongoing trials</a:t>
                </a:r>
              </a:p>
              <a:p>
                <a:r>
                  <a:rPr lang="en-US" sz="1400" dirty="0">
                    <a:cs typeface="Arial" pitchFamily="34" charset="0"/>
                  </a:rPr>
                  <a:t>Daily download of COVID clinical trials </a:t>
                </a:r>
              </a:p>
              <a:p>
                <a:endParaRPr lang="en-US" sz="1400" dirty="0">
                  <a:cs typeface="Arial" pitchFamily="34" charset="0"/>
                </a:endParaRPr>
              </a:p>
              <a:p>
                <a:endParaRPr lang="en-US" sz="1000" dirty="0">
                  <a:cs typeface="Arial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900160" y="3215189"/>
              <a:ext cx="4016239" cy="1126874"/>
              <a:chOff x="4789507" y="1947595"/>
              <a:chExt cx="4016239" cy="112687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789507" y="1947595"/>
                <a:ext cx="3167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3"/>
                    </a:solidFill>
                    <a:cs typeface="Arial" pitchFamily="34" charset="0"/>
                  </a:rPr>
                  <a:t>During the Pandemic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4838815" y="2335805"/>
                <a:ext cx="2212081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830533" y="2335805"/>
                <a:ext cx="39752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Engaging minority patients in COVID trials</a:t>
                </a:r>
                <a:endParaRPr lang="en-US" sz="1400" dirty="0">
                  <a:cs typeface="Arial" pitchFamily="34" charset="0"/>
                </a:endParaRPr>
              </a:p>
              <a:p>
                <a:r>
                  <a:rPr lang="en-US" sz="1400" dirty="0">
                    <a:cs typeface="Arial" pitchFamily="34" charset="0"/>
                  </a:rPr>
                  <a:t>Master Protocols</a:t>
                </a:r>
              </a:p>
              <a:p>
                <a:r>
                  <a:rPr lang="en-US" sz="1400" dirty="0">
                    <a:cs typeface="Arial" pitchFamily="34" charset="0"/>
                  </a:rPr>
                  <a:t>Others TBD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856642" y="4496955"/>
              <a:ext cx="3965244" cy="1613637"/>
              <a:chOff x="5115638" y="1557973"/>
              <a:chExt cx="3965244" cy="161363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115638" y="1557973"/>
                <a:ext cx="3661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5"/>
                    </a:solidFill>
                    <a:cs typeface="Arial" pitchFamily="34" charset="0"/>
                  </a:rPr>
                  <a:t>After the Pandemic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5208464" y="1958083"/>
                <a:ext cx="2212081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5159156" y="2002059"/>
                <a:ext cx="392172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Arial" pitchFamily="34" charset="0"/>
                  </a:rPr>
                  <a:t>Lessons learned &amp; maintaining the transformation</a:t>
                </a:r>
              </a:p>
              <a:p>
                <a:r>
                  <a:rPr lang="en-US" sz="1400" dirty="0">
                    <a:cs typeface="Arial" pitchFamily="34" charset="0"/>
                  </a:rPr>
                  <a:t>Contingency planning</a:t>
                </a:r>
              </a:p>
              <a:p>
                <a:r>
                  <a:rPr lang="en-US" sz="1400" dirty="0"/>
                  <a:t>Analysis how clinical trials ecosystem changed </a:t>
                </a:r>
                <a:br>
                  <a:rPr lang="en-US" sz="1400" dirty="0"/>
                </a:br>
                <a:r>
                  <a:rPr lang="en-US" sz="1400" dirty="0"/>
                  <a:t>due to pandemic </a:t>
                </a:r>
              </a:p>
              <a:p>
                <a:r>
                  <a:rPr lang="en-US" sz="1400" dirty="0"/>
                  <a:t>Others TBD</a:t>
                </a:r>
                <a:endParaRPr lang="en-US" sz="1400" dirty="0">
                  <a:cs typeface="Arial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03748" y="1433404"/>
              <a:ext cx="4174544" cy="3648072"/>
              <a:chOff x="803748" y="1433404"/>
              <a:chExt cx="4174544" cy="364807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03748" y="1433404"/>
                <a:ext cx="3759009" cy="2233611"/>
                <a:chOff x="1528762" y="1814514"/>
                <a:chExt cx="3759009" cy="2233611"/>
              </a:xfrm>
            </p:grpSpPr>
            <p:sp>
              <p:nvSpPr>
                <p:cNvPr id="5" name="Freeform 4"/>
                <p:cNvSpPr/>
                <p:nvPr/>
              </p:nvSpPr>
              <p:spPr bwMode="auto">
                <a:xfrm>
                  <a:off x="1528762" y="1814514"/>
                  <a:ext cx="3750316" cy="1984205"/>
                </a:xfrm>
                <a:custGeom>
                  <a:avLst/>
                  <a:gdLst>
                    <a:gd name="connsiteX0" fmla="*/ 3495676 w 4052888"/>
                    <a:gd name="connsiteY0" fmla="*/ 0 h 1984205"/>
                    <a:gd name="connsiteX1" fmla="*/ 4052888 w 4052888"/>
                    <a:gd name="connsiteY1" fmla="*/ 395287 h 1984205"/>
                    <a:gd name="connsiteX2" fmla="*/ 3505201 w 4052888"/>
                    <a:gd name="connsiteY2" fmla="*/ 819150 h 1984205"/>
                    <a:gd name="connsiteX3" fmla="*/ 3505201 w 4052888"/>
                    <a:gd name="connsiteY3" fmla="*/ 709612 h 1984205"/>
                    <a:gd name="connsiteX4" fmla="*/ 1504951 w 4052888"/>
                    <a:gd name="connsiteY4" fmla="*/ 1943100 h 1984205"/>
                    <a:gd name="connsiteX5" fmla="*/ 757238 w 4052888"/>
                    <a:gd name="connsiteY5" fmla="*/ 1971675 h 1984205"/>
                    <a:gd name="connsiteX6" fmla="*/ 0 w 4052888"/>
                    <a:gd name="connsiteY6" fmla="*/ 1670093 h 1984205"/>
                    <a:gd name="connsiteX7" fmla="*/ 0 w 4052888"/>
                    <a:gd name="connsiteY7" fmla="*/ 1484086 h 1984205"/>
                    <a:gd name="connsiteX8" fmla="*/ 738188 w 4052888"/>
                    <a:gd name="connsiteY8" fmla="*/ 1900237 h 1984205"/>
                    <a:gd name="connsiteX9" fmla="*/ 1481138 w 4052888"/>
                    <a:gd name="connsiteY9" fmla="*/ 1881187 h 1984205"/>
                    <a:gd name="connsiteX10" fmla="*/ 3495676 w 4052888"/>
                    <a:gd name="connsiteY10" fmla="*/ 161925 h 1984205"/>
                    <a:gd name="connsiteX11" fmla="*/ 3495676 w 4052888"/>
                    <a:gd name="connsiteY11" fmla="*/ 0 h 1984205"/>
                    <a:gd name="connsiteX0" fmla="*/ 3495676 w 4052888"/>
                    <a:gd name="connsiteY0" fmla="*/ 0 h 1984205"/>
                    <a:gd name="connsiteX1" fmla="*/ 4052888 w 4052888"/>
                    <a:gd name="connsiteY1" fmla="*/ 395287 h 1984205"/>
                    <a:gd name="connsiteX2" fmla="*/ 3505201 w 4052888"/>
                    <a:gd name="connsiteY2" fmla="*/ 819150 h 1984205"/>
                    <a:gd name="connsiteX3" fmla="*/ 3505201 w 4052888"/>
                    <a:gd name="connsiteY3" fmla="*/ 709612 h 1984205"/>
                    <a:gd name="connsiteX4" fmla="*/ 1504951 w 4052888"/>
                    <a:gd name="connsiteY4" fmla="*/ 1943100 h 1984205"/>
                    <a:gd name="connsiteX5" fmla="*/ 757238 w 4052888"/>
                    <a:gd name="connsiteY5" fmla="*/ 1971675 h 1984205"/>
                    <a:gd name="connsiteX6" fmla="*/ 0 w 4052888"/>
                    <a:gd name="connsiteY6" fmla="*/ 1670093 h 1984205"/>
                    <a:gd name="connsiteX7" fmla="*/ 0 w 4052888"/>
                    <a:gd name="connsiteY7" fmla="*/ 1484086 h 1984205"/>
                    <a:gd name="connsiteX8" fmla="*/ 738188 w 4052888"/>
                    <a:gd name="connsiteY8" fmla="*/ 1900237 h 1984205"/>
                    <a:gd name="connsiteX9" fmla="*/ 1481138 w 4052888"/>
                    <a:gd name="connsiteY9" fmla="*/ 1881187 h 1984205"/>
                    <a:gd name="connsiteX10" fmla="*/ 3495676 w 4052888"/>
                    <a:gd name="connsiteY10" fmla="*/ 161925 h 1984205"/>
                    <a:gd name="connsiteX11" fmla="*/ 3495676 w 4052888"/>
                    <a:gd name="connsiteY11" fmla="*/ 0 h 1984205"/>
                    <a:gd name="connsiteX0" fmla="*/ 3495676 w 4052888"/>
                    <a:gd name="connsiteY0" fmla="*/ 0 h 1984205"/>
                    <a:gd name="connsiteX1" fmla="*/ 4052888 w 4052888"/>
                    <a:gd name="connsiteY1" fmla="*/ 395287 h 1984205"/>
                    <a:gd name="connsiteX2" fmla="*/ 3505201 w 4052888"/>
                    <a:gd name="connsiteY2" fmla="*/ 819150 h 1984205"/>
                    <a:gd name="connsiteX3" fmla="*/ 3505201 w 4052888"/>
                    <a:gd name="connsiteY3" fmla="*/ 709612 h 1984205"/>
                    <a:gd name="connsiteX4" fmla="*/ 1504951 w 4052888"/>
                    <a:gd name="connsiteY4" fmla="*/ 1943100 h 1984205"/>
                    <a:gd name="connsiteX5" fmla="*/ 757238 w 4052888"/>
                    <a:gd name="connsiteY5" fmla="*/ 1971675 h 1984205"/>
                    <a:gd name="connsiteX6" fmla="*/ 0 w 4052888"/>
                    <a:gd name="connsiteY6" fmla="*/ 1670093 h 1984205"/>
                    <a:gd name="connsiteX7" fmla="*/ 0 w 4052888"/>
                    <a:gd name="connsiteY7" fmla="*/ 1484086 h 1984205"/>
                    <a:gd name="connsiteX8" fmla="*/ 738188 w 4052888"/>
                    <a:gd name="connsiteY8" fmla="*/ 1900237 h 1984205"/>
                    <a:gd name="connsiteX9" fmla="*/ 1481138 w 4052888"/>
                    <a:gd name="connsiteY9" fmla="*/ 1881187 h 1984205"/>
                    <a:gd name="connsiteX10" fmla="*/ 3495676 w 4052888"/>
                    <a:gd name="connsiteY10" fmla="*/ 161925 h 1984205"/>
                    <a:gd name="connsiteX11" fmla="*/ 3495676 w 4052888"/>
                    <a:gd name="connsiteY11" fmla="*/ 0 h 198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52888" h="1984205">
                      <a:moveTo>
                        <a:pt x="3495676" y="0"/>
                      </a:moveTo>
                      <a:lnTo>
                        <a:pt x="4052888" y="395287"/>
                      </a:lnTo>
                      <a:lnTo>
                        <a:pt x="3505201" y="819150"/>
                      </a:lnTo>
                      <a:lnTo>
                        <a:pt x="3505201" y="709612"/>
                      </a:lnTo>
                      <a:cubicBezTo>
                        <a:pt x="2500313" y="1468438"/>
                        <a:pt x="1976439" y="1824037"/>
                        <a:pt x="1504951" y="1943100"/>
                      </a:cubicBezTo>
                      <a:cubicBezTo>
                        <a:pt x="1174750" y="2009775"/>
                        <a:pt x="815976" y="1976438"/>
                        <a:pt x="757238" y="1971675"/>
                      </a:cubicBezTo>
                      <a:cubicBezTo>
                        <a:pt x="396335" y="1922321"/>
                        <a:pt x="165796" y="1760585"/>
                        <a:pt x="0" y="1670093"/>
                      </a:cubicBezTo>
                      <a:lnTo>
                        <a:pt x="0" y="1484086"/>
                      </a:lnTo>
                      <a:cubicBezTo>
                        <a:pt x="154340" y="1607665"/>
                        <a:pt x="391434" y="1822490"/>
                        <a:pt x="738188" y="1900237"/>
                      </a:cubicBezTo>
                      <a:cubicBezTo>
                        <a:pt x="995363" y="1922462"/>
                        <a:pt x="1190625" y="1954212"/>
                        <a:pt x="1481138" y="1881187"/>
                      </a:cubicBezTo>
                      <a:cubicBezTo>
                        <a:pt x="1938339" y="1793875"/>
                        <a:pt x="2719388" y="801687"/>
                        <a:pt x="3495676" y="161925"/>
                      </a:cubicBezTo>
                      <a:lnTo>
                        <a:pt x="349567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6"/>
                <p:cNvSpPr/>
                <p:nvPr/>
              </p:nvSpPr>
              <p:spPr bwMode="auto">
                <a:xfrm>
                  <a:off x="1528763" y="3224213"/>
                  <a:ext cx="3759008" cy="823912"/>
                </a:xfrm>
                <a:custGeom>
                  <a:avLst/>
                  <a:gdLst>
                    <a:gd name="connsiteX0" fmla="*/ 4019551 w 4567238"/>
                    <a:gd name="connsiteY0" fmla="*/ 0 h 823912"/>
                    <a:gd name="connsiteX1" fmla="*/ 4567238 w 4567238"/>
                    <a:gd name="connsiteY1" fmla="*/ 409575 h 823912"/>
                    <a:gd name="connsiteX2" fmla="*/ 4014788 w 4567238"/>
                    <a:gd name="connsiteY2" fmla="*/ 823912 h 823912"/>
                    <a:gd name="connsiteX3" fmla="*/ 4014788 w 4567238"/>
                    <a:gd name="connsiteY3" fmla="*/ 738187 h 823912"/>
                    <a:gd name="connsiteX4" fmla="*/ 547688 w 4567238"/>
                    <a:gd name="connsiteY4" fmla="*/ 747712 h 823912"/>
                    <a:gd name="connsiteX5" fmla="*/ 0 w 4567238"/>
                    <a:gd name="connsiteY5" fmla="*/ 747712 h 823912"/>
                    <a:gd name="connsiteX6" fmla="*/ 0 w 4567238"/>
                    <a:gd name="connsiteY6" fmla="*/ 546504 h 823912"/>
                    <a:gd name="connsiteX7" fmla="*/ 1443038 w 4567238"/>
                    <a:gd name="connsiteY7" fmla="*/ 704850 h 823912"/>
                    <a:gd name="connsiteX8" fmla="*/ 3076576 w 4567238"/>
                    <a:gd name="connsiteY8" fmla="*/ 285750 h 823912"/>
                    <a:gd name="connsiteX9" fmla="*/ 4019551 w 4567238"/>
                    <a:gd name="connsiteY9" fmla="*/ 100012 h 823912"/>
                    <a:gd name="connsiteX10" fmla="*/ 4019551 w 4567238"/>
                    <a:gd name="connsiteY10" fmla="*/ 0 h 823912"/>
                    <a:gd name="connsiteX0" fmla="*/ 4019551 w 4567238"/>
                    <a:gd name="connsiteY0" fmla="*/ 0 h 823912"/>
                    <a:gd name="connsiteX1" fmla="*/ 4567238 w 4567238"/>
                    <a:gd name="connsiteY1" fmla="*/ 409575 h 823912"/>
                    <a:gd name="connsiteX2" fmla="*/ 4014788 w 4567238"/>
                    <a:gd name="connsiteY2" fmla="*/ 823912 h 823912"/>
                    <a:gd name="connsiteX3" fmla="*/ 4014788 w 4567238"/>
                    <a:gd name="connsiteY3" fmla="*/ 738187 h 823912"/>
                    <a:gd name="connsiteX4" fmla="*/ 547688 w 4567238"/>
                    <a:gd name="connsiteY4" fmla="*/ 747712 h 823912"/>
                    <a:gd name="connsiteX5" fmla="*/ 0 w 4567238"/>
                    <a:gd name="connsiteY5" fmla="*/ 747712 h 823912"/>
                    <a:gd name="connsiteX6" fmla="*/ 0 w 4567238"/>
                    <a:gd name="connsiteY6" fmla="*/ 546504 h 823912"/>
                    <a:gd name="connsiteX7" fmla="*/ 1443038 w 4567238"/>
                    <a:gd name="connsiteY7" fmla="*/ 704850 h 823912"/>
                    <a:gd name="connsiteX8" fmla="*/ 3076576 w 4567238"/>
                    <a:gd name="connsiteY8" fmla="*/ 285750 h 823912"/>
                    <a:gd name="connsiteX9" fmla="*/ 4019551 w 4567238"/>
                    <a:gd name="connsiteY9" fmla="*/ 100012 h 823912"/>
                    <a:gd name="connsiteX10" fmla="*/ 4019551 w 4567238"/>
                    <a:gd name="connsiteY10" fmla="*/ 0 h 82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67238" h="823912">
                      <a:moveTo>
                        <a:pt x="4019551" y="0"/>
                      </a:moveTo>
                      <a:lnTo>
                        <a:pt x="4567238" y="409575"/>
                      </a:lnTo>
                      <a:lnTo>
                        <a:pt x="4014788" y="823912"/>
                      </a:lnTo>
                      <a:lnTo>
                        <a:pt x="4014788" y="738187"/>
                      </a:lnTo>
                      <a:lnTo>
                        <a:pt x="547688" y="747712"/>
                      </a:lnTo>
                      <a:lnTo>
                        <a:pt x="0" y="747712"/>
                      </a:lnTo>
                      <a:lnTo>
                        <a:pt x="0" y="546504"/>
                      </a:lnTo>
                      <a:cubicBezTo>
                        <a:pt x="478414" y="673688"/>
                        <a:pt x="801400" y="722328"/>
                        <a:pt x="1443038" y="704850"/>
                      </a:cubicBezTo>
                      <a:cubicBezTo>
                        <a:pt x="2114551" y="646112"/>
                        <a:pt x="2565400" y="449263"/>
                        <a:pt x="3076576" y="285750"/>
                      </a:cubicBezTo>
                      <a:cubicBezTo>
                        <a:pt x="3533777" y="119062"/>
                        <a:pt x="3719513" y="109537"/>
                        <a:pt x="4019551" y="100012"/>
                      </a:cubicBezTo>
                      <a:lnTo>
                        <a:pt x="401955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" name="Freeform 9"/>
              <p:cNvSpPr/>
              <p:nvPr/>
            </p:nvSpPr>
            <p:spPr bwMode="auto">
              <a:xfrm flipV="1">
                <a:off x="803748" y="3672579"/>
                <a:ext cx="3743653" cy="1408897"/>
              </a:xfrm>
              <a:custGeom>
                <a:avLst/>
                <a:gdLst/>
                <a:ahLst/>
                <a:cxnLst/>
                <a:rect l="l" t="t" r="r" b="b"/>
                <a:pathLst>
                  <a:path w="4243388" h="1408897">
                    <a:moveTo>
                      <a:pt x="3700463" y="0"/>
                    </a:moveTo>
                    <a:lnTo>
                      <a:pt x="4243388" y="400050"/>
                    </a:lnTo>
                    <a:lnTo>
                      <a:pt x="3690938" y="823913"/>
                    </a:lnTo>
                    <a:lnTo>
                      <a:pt x="3690938" y="704850"/>
                    </a:lnTo>
                    <a:cubicBezTo>
                      <a:pt x="2643188" y="1171575"/>
                      <a:pt x="2024063" y="1295400"/>
                      <a:pt x="1519238" y="1376363"/>
                    </a:cubicBezTo>
                    <a:cubicBezTo>
                      <a:pt x="1263651" y="1428751"/>
                      <a:pt x="917575" y="1409700"/>
                      <a:pt x="738188" y="1376363"/>
                    </a:cubicBezTo>
                    <a:cubicBezTo>
                      <a:pt x="468807" y="1349892"/>
                      <a:pt x="245245" y="1259274"/>
                      <a:pt x="0" y="1199249"/>
                    </a:cubicBezTo>
                    <a:lnTo>
                      <a:pt x="0" y="1027177"/>
                    </a:lnTo>
                    <a:cubicBezTo>
                      <a:pt x="258586" y="1209245"/>
                      <a:pt x="486591" y="1266278"/>
                      <a:pt x="719138" y="1309687"/>
                    </a:cubicBezTo>
                    <a:cubicBezTo>
                      <a:pt x="941389" y="1341436"/>
                      <a:pt x="1216025" y="1344612"/>
                      <a:pt x="1509713" y="1304925"/>
                    </a:cubicBezTo>
                    <a:cubicBezTo>
                      <a:pt x="2019301" y="1200150"/>
                      <a:pt x="2435857" y="850127"/>
                      <a:pt x="2781301" y="619125"/>
                    </a:cubicBezTo>
                    <a:cubicBezTo>
                      <a:pt x="3040063" y="446088"/>
                      <a:pt x="3365501" y="182562"/>
                      <a:pt x="3700463" y="1143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464569" y="3788899"/>
                <a:ext cx="356898" cy="322968"/>
                <a:chOff x="997468" y="2902744"/>
                <a:chExt cx="1910829" cy="1729166"/>
              </a:xfrm>
            </p:grpSpPr>
            <p:sp>
              <p:nvSpPr>
                <p:cNvPr id="23" name="Oval 35"/>
                <p:cNvSpPr/>
                <p:nvPr/>
              </p:nvSpPr>
              <p:spPr>
                <a:xfrm rot="20387549">
                  <a:off x="1503843" y="2902744"/>
                  <a:ext cx="1404454" cy="13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53" h="1350651">
                      <a:moveTo>
                        <a:pt x="633528" y="0"/>
                      </a:moveTo>
                      <a:lnTo>
                        <a:pt x="778385" y="0"/>
                      </a:lnTo>
                      <a:cubicBezTo>
                        <a:pt x="798387" y="0"/>
                        <a:pt x="814601" y="16214"/>
                        <a:pt x="814601" y="36216"/>
                      </a:cubicBezTo>
                      <a:lnTo>
                        <a:pt x="814601" y="158300"/>
                      </a:lnTo>
                      <a:cubicBezTo>
                        <a:pt x="876334" y="171046"/>
                        <a:pt x="934163" y="194467"/>
                        <a:pt x="985935" y="226774"/>
                      </a:cubicBezTo>
                      <a:lnTo>
                        <a:pt x="1063276" y="149433"/>
                      </a:lnTo>
                      <a:cubicBezTo>
                        <a:pt x="1077420" y="135289"/>
                        <a:pt x="1100350" y="135289"/>
                        <a:pt x="1114493" y="149433"/>
                      </a:cubicBezTo>
                      <a:lnTo>
                        <a:pt x="1216923" y="251863"/>
                      </a:lnTo>
                      <a:cubicBezTo>
                        <a:pt x="1231066" y="266006"/>
                        <a:pt x="1231066" y="288936"/>
                        <a:pt x="1216923" y="303080"/>
                      </a:cubicBezTo>
                      <a:lnTo>
                        <a:pt x="1142617" y="377385"/>
                      </a:lnTo>
                      <a:cubicBezTo>
                        <a:pt x="1183845" y="434447"/>
                        <a:pt x="1213241" y="500323"/>
                        <a:pt x="1226800" y="571864"/>
                      </a:cubicBezTo>
                      <a:lnTo>
                        <a:pt x="1368237" y="571864"/>
                      </a:lnTo>
                      <a:cubicBezTo>
                        <a:pt x="1388239" y="571864"/>
                        <a:pt x="1404453" y="588078"/>
                        <a:pt x="1404453" y="608080"/>
                      </a:cubicBezTo>
                      <a:lnTo>
                        <a:pt x="1404453" y="752937"/>
                      </a:lnTo>
                      <a:cubicBezTo>
                        <a:pt x="1404453" y="772939"/>
                        <a:pt x="1388239" y="789153"/>
                        <a:pt x="1368237" y="789153"/>
                      </a:cubicBezTo>
                      <a:lnTo>
                        <a:pt x="1228163" y="789153"/>
                      </a:lnTo>
                      <a:cubicBezTo>
                        <a:pt x="1215834" y="848866"/>
                        <a:pt x="1193517" y="904927"/>
                        <a:pt x="1162845" y="955398"/>
                      </a:cubicBezTo>
                      <a:lnTo>
                        <a:pt x="1264544" y="1057097"/>
                      </a:lnTo>
                      <a:cubicBezTo>
                        <a:pt x="1278687" y="1071240"/>
                        <a:pt x="1278687" y="1094170"/>
                        <a:pt x="1264544" y="1108314"/>
                      </a:cubicBezTo>
                      <a:lnTo>
                        <a:pt x="1162114" y="1210743"/>
                      </a:lnTo>
                      <a:cubicBezTo>
                        <a:pt x="1147971" y="1224887"/>
                        <a:pt x="1125041" y="1224887"/>
                        <a:pt x="1110897" y="1210743"/>
                      </a:cubicBezTo>
                      <a:lnTo>
                        <a:pt x="1013952" y="1113798"/>
                      </a:lnTo>
                      <a:cubicBezTo>
                        <a:pt x="955745" y="1156775"/>
                        <a:pt x="888152" y="1187387"/>
                        <a:pt x="814601" y="1201368"/>
                      </a:cubicBezTo>
                      <a:lnTo>
                        <a:pt x="814601" y="1314435"/>
                      </a:lnTo>
                      <a:cubicBezTo>
                        <a:pt x="814601" y="1334437"/>
                        <a:pt x="798387" y="1350651"/>
                        <a:pt x="778385" y="1350651"/>
                      </a:cubicBezTo>
                      <a:lnTo>
                        <a:pt x="633528" y="1350651"/>
                      </a:lnTo>
                      <a:cubicBezTo>
                        <a:pt x="613526" y="1350651"/>
                        <a:pt x="597312" y="1334437"/>
                        <a:pt x="597312" y="1314435"/>
                      </a:cubicBezTo>
                      <a:lnTo>
                        <a:pt x="597312" y="1202715"/>
                      </a:lnTo>
                      <a:cubicBezTo>
                        <a:pt x="516593" y="1186048"/>
                        <a:pt x="442550" y="1151132"/>
                        <a:pt x="380708" y="1101146"/>
                      </a:cubicBezTo>
                      <a:lnTo>
                        <a:pt x="293555" y="1188298"/>
                      </a:lnTo>
                      <a:cubicBezTo>
                        <a:pt x="279412" y="1202442"/>
                        <a:pt x="256481" y="1202442"/>
                        <a:pt x="242338" y="1188298"/>
                      </a:cubicBezTo>
                      <a:lnTo>
                        <a:pt x="139908" y="1085869"/>
                      </a:lnTo>
                      <a:cubicBezTo>
                        <a:pt x="125765" y="1071725"/>
                        <a:pt x="125765" y="1048795"/>
                        <a:pt x="139908" y="1034652"/>
                      </a:cubicBezTo>
                      <a:lnTo>
                        <a:pt x="238537" y="936023"/>
                      </a:lnTo>
                      <a:cubicBezTo>
                        <a:pt x="213246" y="890853"/>
                        <a:pt x="194618" y="841532"/>
                        <a:pt x="184721" y="789152"/>
                      </a:cubicBezTo>
                      <a:lnTo>
                        <a:pt x="36216" y="789152"/>
                      </a:lnTo>
                      <a:cubicBezTo>
                        <a:pt x="16214" y="789152"/>
                        <a:pt x="0" y="772938"/>
                        <a:pt x="0" y="752936"/>
                      </a:cubicBezTo>
                      <a:lnTo>
                        <a:pt x="0" y="608079"/>
                      </a:lnTo>
                      <a:cubicBezTo>
                        <a:pt x="0" y="588077"/>
                        <a:pt x="16214" y="571863"/>
                        <a:pt x="36216" y="571863"/>
                      </a:cubicBezTo>
                      <a:lnTo>
                        <a:pt x="184737" y="571863"/>
                      </a:lnTo>
                      <a:cubicBezTo>
                        <a:pt x="196441" y="513930"/>
                        <a:pt x="217605" y="459448"/>
                        <a:pt x="247407" y="410579"/>
                      </a:cubicBezTo>
                      <a:lnTo>
                        <a:pt x="139908" y="303081"/>
                      </a:lnTo>
                      <a:cubicBezTo>
                        <a:pt x="125765" y="288937"/>
                        <a:pt x="125765" y="266007"/>
                        <a:pt x="139908" y="251864"/>
                      </a:cubicBezTo>
                      <a:lnTo>
                        <a:pt x="242338" y="149434"/>
                      </a:lnTo>
                      <a:cubicBezTo>
                        <a:pt x="256482" y="135290"/>
                        <a:pt x="279412" y="135290"/>
                        <a:pt x="293555" y="149434"/>
                      </a:cubicBezTo>
                      <a:lnTo>
                        <a:pt x="393201" y="249080"/>
                      </a:lnTo>
                      <a:cubicBezTo>
                        <a:pt x="452802" y="205149"/>
                        <a:pt x="522164" y="173816"/>
                        <a:pt x="597312" y="158299"/>
                      </a:cubicBezTo>
                      <a:lnTo>
                        <a:pt x="597312" y="36216"/>
                      </a:lnTo>
                      <a:cubicBezTo>
                        <a:pt x="597312" y="16214"/>
                        <a:pt x="613526" y="0"/>
                        <a:pt x="63352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1" name="Oval 35"/>
                <p:cNvSpPr/>
                <p:nvPr/>
              </p:nvSpPr>
              <p:spPr>
                <a:xfrm rot="19990608">
                  <a:off x="997468" y="3884370"/>
                  <a:ext cx="652748" cy="627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53" h="1350651">
                      <a:moveTo>
                        <a:pt x="633528" y="0"/>
                      </a:moveTo>
                      <a:lnTo>
                        <a:pt x="778385" y="0"/>
                      </a:lnTo>
                      <a:cubicBezTo>
                        <a:pt x="798387" y="0"/>
                        <a:pt x="814601" y="16214"/>
                        <a:pt x="814601" y="36216"/>
                      </a:cubicBezTo>
                      <a:lnTo>
                        <a:pt x="814601" y="158300"/>
                      </a:lnTo>
                      <a:cubicBezTo>
                        <a:pt x="876334" y="171046"/>
                        <a:pt x="934163" y="194467"/>
                        <a:pt x="985935" y="226774"/>
                      </a:cubicBezTo>
                      <a:lnTo>
                        <a:pt x="1063276" y="149433"/>
                      </a:lnTo>
                      <a:cubicBezTo>
                        <a:pt x="1077420" y="135289"/>
                        <a:pt x="1100350" y="135289"/>
                        <a:pt x="1114493" y="149433"/>
                      </a:cubicBezTo>
                      <a:lnTo>
                        <a:pt x="1216923" y="251863"/>
                      </a:lnTo>
                      <a:cubicBezTo>
                        <a:pt x="1231066" y="266006"/>
                        <a:pt x="1231066" y="288936"/>
                        <a:pt x="1216923" y="303080"/>
                      </a:cubicBezTo>
                      <a:lnTo>
                        <a:pt x="1142617" y="377385"/>
                      </a:lnTo>
                      <a:cubicBezTo>
                        <a:pt x="1183845" y="434447"/>
                        <a:pt x="1213241" y="500323"/>
                        <a:pt x="1226800" y="571864"/>
                      </a:cubicBezTo>
                      <a:lnTo>
                        <a:pt x="1368237" y="571864"/>
                      </a:lnTo>
                      <a:cubicBezTo>
                        <a:pt x="1388239" y="571864"/>
                        <a:pt x="1404453" y="588078"/>
                        <a:pt x="1404453" y="608080"/>
                      </a:cubicBezTo>
                      <a:lnTo>
                        <a:pt x="1404453" y="752937"/>
                      </a:lnTo>
                      <a:cubicBezTo>
                        <a:pt x="1404453" y="772939"/>
                        <a:pt x="1388239" y="789153"/>
                        <a:pt x="1368237" y="789153"/>
                      </a:cubicBezTo>
                      <a:lnTo>
                        <a:pt x="1228163" y="789153"/>
                      </a:lnTo>
                      <a:cubicBezTo>
                        <a:pt x="1215834" y="848866"/>
                        <a:pt x="1193517" y="904927"/>
                        <a:pt x="1162845" y="955398"/>
                      </a:cubicBezTo>
                      <a:lnTo>
                        <a:pt x="1264544" y="1057097"/>
                      </a:lnTo>
                      <a:cubicBezTo>
                        <a:pt x="1278687" y="1071240"/>
                        <a:pt x="1278687" y="1094170"/>
                        <a:pt x="1264544" y="1108314"/>
                      </a:cubicBezTo>
                      <a:lnTo>
                        <a:pt x="1162114" y="1210743"/>
                      </a:lnTo>
                      <a:cubicBezTo>
                        <a:pt x="1147971" y="1224887"/>
                        <a:pt x="1125041" y="1224887"/>
                        <a:pt x="1110897" y="1210743"/>
                      </a:cubicBezTo>
                      <a:lnTo>
                        <a:pt x="1013952" y="1113798"/>
                      </a:lnTo>
                      <a:cubicBezTo>
                        <a:pt x="955745" y="1156775"/>
                        <a:pt x="888152" y="1187387"/>
                        <a:pt x="814601" y="1201368"/>
                      </a:cubicBezTo>
                      <a:lnTo>
                        <a:pt x="814601" y="1314435"/>
                      </a:lnTo>
                      <a:cubicBezTo>
                        <a:pt x="814601" y="1334437"/>
                        <a:pt x="798387" y="1350651"/>
                        <a:pt x="778385" y="1350651"/>
                      </a:cubicBezTo>
                      <a:lnTo>
                        <a:pt x="633528" y="1350651"/>
                      </a:lnTo>
                      <a:cubicBezTo>
                        <a:pt x="613526" y="1350651"/>
                        <a:pt x="597312" y="1334437"/>
                        <a:pt x="597312" y="1314435"/>
                      </a:cubicBezTo>
                      <a:lnTo>
                        <a:pt x="597312" y="1202715"/>
                      </a:lnTo>
                      <a:cubicBezTo>
                        <a:pt x="516593" y="1186048"/>
                        <a:pt x="442550" y="1151132"/>
                        <a:pt x="380708" y="1101146"/>
                      </a:cubicBezTo>
                      <a:lnTo>
                        <a:pt x="293555" y="1188298"/>
                      </a:lnTo>
                      <a:cubicBezTo>
                        <a:pt x="279412" y="1202442"/>
                        <a:pt x="256481" y="1202442"/>
                        <a:pt x="242338" y="1188298"/>
                      </a:cubicBezTo>
                      <a:lnTo>
                        <a:pt x="139908" y="1085869"/>
                      </a:lnTo>
                      <a:cubicBezTo>
                        <a:pt x="125765" y="1071725"/>
                        <a:pt x="125765" y="1048795"/>
                        <a:pt x="139908" y="1034652"/>
                      </a:cubicBezTo>
                      <a:lnTo>
                        <a:pt x="238537" y="936023"/>
                      </a:lnTo>
                      <a:cubicBezTo>
                        <a:pt x="213246" y="890853"/>
                        <a:pt x="194618" y="841532"/>
                        <a:pt x="184721" y="789152"/>
                      </a:cubicBezTo>
                      <a:lnTo>
                        <a:pt x="36216" y="789152"/>
                      </a:lnTo>
                      <a:cubicBezTo>
                        <a:pt x="16214" y="789152"/>
                        <a:pt x="0" y="772938"/>
                        <a:pt x="0" y="752936"/>
                      </a:cubicBezTo>
                      <a:lnTo>
                        <a:pt x="0" y="608079"/>
                      </a:lnTo>
                      <a:cubicBezTo>
                        <a:pt x="0" y="588077"/>
                        <a:pt x="16214" y="571863"/>
                        <a:pt x="36216" y="571863"/>
                      </a:cubicBezTo>
                      <a:lnTo>
                        <a:pt x="184737" y="571863"/>
                      </a:lnTo>
                      <a:cubicBezTo>
                        <a:pt x="196441" y="513930"/>
                        <a:pt x="217605" y="459448"/>
                        <a:pt x="247407" y="410579"/>
                      </a:cubicBezTo>
                      <a:lnTo>
                        <a:pt x="139908" y="303081"/>
                      </a:lnTo>
                      <a:cubicBezTo>
                        <a:pt x="125765" y="288937"/>
                        <a:pt x="125765" y="266007"/>
                        <a:pt x="139908" y="251864"/>
                      </a:cubicBezTo>
                      <a:lnTo>
                        <a:pt x="242338" y="149434"/>
                      </a:lnTo>
                      <a:cubicBezTo>
                        <a:pt x="256482" y="135290"/>
                        <a:pt x="279412" y="135290"/>
                        <a:pt x="293555" y="149434"/>
                      </a:cubicBezTo>
                      <a:lnTo>
                        <a:pt x="393201" y="249080"/>
                      </a:lnTo>
                      <a:cubicBezTo>
                        <a:pt x="452802" y="205149"/>
                        <a:pt x="522164" y="173816"/>
                        <a:pt x="597312" y="158299"/>
                      </a:cubicBezTo>
                      <a:lnTo>
                        <a:pt x="597312" y="36216"/>
                      </a:lnTo>
                      <a:cubicBezTo>
                        <a:pt x="597312" y="16214"/>
                        <a:pt x="613526" y="0"/>
                        <a:pt x="63352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9" name="Oval 35"/>
                <p:cNvSpPr/>
                <p:nvPr/>
              </p:nvSpPr>
              <p:spPr>
                <a:xfrm rot="19980433">
                  <a:off x="1668825" y="4282782"/>
                  <a:ext cx="363034" cy="34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453" h="1350651">
                      <a:moveTo>
                        <a:pt x="633528" y="0"/>
                      </a:moveTo>
                      <a:lnTo>
                        <a:pt x="778385" y="0"/>
                      </a:lnTo>
                      <a:cubicBezTo>
                        <a:pt x="798387" y="0"/>
                        <a:pt x="814601" y="16214"/>
                        <a:pt x="814601" y="36216"/>
                      </a:cubicBezTo>
                      <a:lnTo>
                        <a:pt x="814601" y="158300"/>
                      </a:lnTo>
                      <a:cubicBezTo>
                        <a:pt x="876334" y="171046"/>
                        <a:pt x="934163" y="194467"/>
                        <a:pt x="985935" y="226774"/>
                      </a:cubicBezTo>
                      <a:lnTo>
                        <a:pt x="1063276" y="149433"/>
                      </a:lnTo>
                      <a:cubicBezTo>
                        <a:pt x="1077420" y="135289"/>
                        <a:pt x="1100350" y="135289"/>
                        <a:pt x="1114493" y="149433"/>
                      </a:cubicBezTo>
                      <a:lnTo>
                        <a:pt x="1216923" y="251863"/>
                      </a:lnTo>
                      <a:cubicBezTo>
                        <a:pt x="1231066" y="266006"/>
                        <a:pt x="1231066" y="288936"/>
                        <a:pt x="1216923" y="303080"/>
                      </a:cubicBezTo>
                      <a:lnTo>
                        <a:pt x="1142617" y="377385"/>
                      </a:lnTo>
                      <a:cubicBezTo>
                        <a:pt x="1183845" y="434447"/>
                        <a:pt x="1213241" y="500323"/>
                        <a:pt x="1226800" y="571864"/>
                      </a:cubicBezTo>
                      <a:lnTo>
                        <a:pt x="1368237" y="571864"/>
                      </a:lnTo>
                      <a:cubicBezTo>
                        <a:pt x="1388239" y="571864"/>
                        <a:pt x="1404453" y="588078"/>
                        <a:pt x="1404453" y="608080"/>
                      </a:cubicBezTo>
                      <a:lnTo>
                        <a:pt x="1404453" y="752937"/>
                      </a:lnTo>
                      <a:cubicBezTo>
                        <a:pt x="1404453" y="772939"/>
                        <a:pt x="1388239" y="789153"/>
                        <a:pt x="1368237" y="789153"/>
                      </a:cubicBezTo>
                      <a:lnTo>
                        <a:pt x="1228163" y="789153"/>
                      </a:lnTo>
                      <a:cubicBezTo>
                        <a:pt x="1215834" y="848866"/>
                        <a:pt x="1193517" y="904927"/>
                        <a:pt x="1162845" y="955398"/>
                      </a:cubicBezTo>
                      <a:lnTo>
                        <a:pt x="1264544" y="1057097"/>
                      </a:lnTo>
                      <a:cubicBezTo>
                        <a:pt x="1278687" y="1071240"/>
                        <a:pt x="1278687" y="1094170"/>
                        <a:pt x="1264544" y="1108314"/>
                      </a:cubicBezTo>
                      <a:lnTo>
                        <a:pt x="1162114" y="1210743"/>
                      </a:lnTo>
                      <a:cubicBezTo>
                        <a:pt x="1147971" y="1224887"/>
                        <a:pt x="1125041" y="1224887"/>
                        <a:pt x="1110897" y="1210743"/>
                      </a:cubicBezTo>
                      <a:lnTo>
                        <a:pt x="1013952" y="1113798"/>
                      </a:lnTo>
                      <a:cubicBezTo>
                        <a:pt x="955745" y="1156775"/>
                        <a:pt x="888152" y="1187387"/>
                        <a:pt x="814601" y="1201368"/>
                      </a:cubicBezTo>
                      <a:lnTo>
                        <a:pt x="814601" y="1314435"/>
                      </a:lnTo>
                      <a:cubicBezTo>
                        <a:pt x="814601" y="1334437"/>
                        <a:pt x="798387" y="1350651"/>
                        <a:pt x="778385" y="1350651"/>
                      </a:cubicBezTo>
                      <a:lnTo>
                        <a:pt x="633528" y="1350651"/>
                      </a:lnTo>
                      <a:cubicBezTo>
                        <a:pt x="613526" y="1350651"/>
                        <a:pt x="597312" y="1334437"/>
                        <a:pt x="597312" y="1314435"/>
                      </a:cubicBezTo>
                      <a:lnTo>
                        <a:pt x="597312" y="1202715"/>
                      </a:lnTo>
                      <a:cubicBezTo>
                        <a:pt x="516593" y="1186048"/>
                        <a:pt x="442550" y="1151132"/>
                        <a:pt x="380708" y="1101146"/>
                      </a:cubicBezTo>
                      <a:lnTo>
                        <a:pt x="293555" y="1188298"/>
                      </a:lnTo>
                      <a:cubicBezTo>
                        <a:pt x="279412" y="1202442"/>
                        <a:pt x="256481" y="1202442"/>
                        <a:pt x="242338" y="1188298"/>
                      </a:cubicBezTo>
                      <a:lnTo>
                        <a:pt x="139908" y="1085869"/>
                      </a:lnTo>
                      <a:cubicBezTo>
                        <a:pt x="125765" y="1071725"/>
                        <a:pt x="125765" y="1048795"/>
                        <a:pt x="139908" y="1034652"/>
                      </a:cubicBezTo>
                      <a:lnTo>
                        <a:pt x="238537" y="936023"/>
                      </a:lnTo>
                      <a:cubicBezTo>
                        <a:pt x="213246" y="890853"/>
                        <a:pt x="194618" y="841532"/>
                        <a:pt x="184721" y="789152"/>
                      </a:cubicBezTo>
                      <a:lnTo>
                        <a:pt x="36216" y="789152"/>
                      </a:lnTo>
                      <a:cubicBezTo>
                        <a:pt x="16214" y="789152"/>
                        <a:pt x="0" y="772938"/>
                        <a:pt x="0" y="752936"/>
                      </a:cubicBezTo>
                      <a:lnTo>
                        <a:pt x="0" y="608079"/>
                      </a:lnTo>
                      <a:cubicBezTo>
                        <a:pt x="0" y="588077"/>
                        <a:pt x="16214" y="571863"/>
                        <a:pt x="36216" y="571863"/>
                      </a:cubicBezTo>
                      <a:lnTo>
                        <a:pt x="184737" y="571863"/>
                      </a:lnTo>
                      <a:cubicBezTo>
                        <a:pt x="196441" y="513930"/>
                        <a:pt x="217605" y="459448"/>
                        <a:pt x="247407" y="410579"/>
                      </a:cubicBezTo>
                      <a:lnTo>
                        <a:pt x="139908" y="303081"/>
                      </a:lnTo>
                      <a:cubicBezTo>
                        <a:pt x="125765" y="288937"/>
                        <a:pt x="125765" y="266007"/>
                        <a:pt x="139908" y="251864"/>
                      </a:cubicBezTo>
                      <a:lnTo>
                        <a:pt x="242338" y="149434"/>
                      </a:lnTo>
                      <a:cubicBezTo>
                        <a:pt x="256482" y="135290"/>
                        <a:pt x="279412" y="135290"/>
                        <a:pt x="293555" y="149434"/>
                      </a:cubicBezTo>
                      <a:lnTo>
                        <a:pt x="393201" y="249080"/>
                      </a:lnTo>
                      <a:cubicBezTo>
                        <a:pt x="452802" y="205149"/>
                        <a:pt x="522164" y="173816"/>
                        <a:pt x="597312" y="158299"/>
                      </a:cubicBezTo>
                      <a:lnTo>
                        <a:pt x="597312" y="36216"/>
                      </a:lnTo>
                      <a:cubicBezTo>
                        <a:pt x="597312" y="16214"/>
                        <a:pt x="613526" y="0"/>
                        <a:pt x="63352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711397" y="3076077"/>
                <a:ext cx="266895" cy="329521"/>
                <a:chOff x="4457560" y="1304925"/>
                <a:chExt cx="3534763" cy="4364190"/>
              </a:xfrm>
              <a:solidFill>
                <a:schemeClr val="bg1"/>
              </a:solidFill>
            </p:grpSpPr>
            <p:sp>
              <p:nvSpPr>
                <p:cNvPr id="26" name="Donut 25"/>
                <p:cNvSpPr/>
                <p:nvPr/>
              </p:nvSpPr>
              <p:spPr>
                <a:xfrm>
                  <a:off x="4457560" y="2134352"/>
                  <a:ext cx="3534763" cy="3534763"/>
                </a:xfrm>
                <a:prstGeom prst="donut">
                  <a:avLst>
                    <a:gd name="adj" fmla="val 792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 rot="19659646">
                  <a:off x="5992426" y="3513494"/>
                  <a:ext cx="1402672" cy="29651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 rot="18587075">
                  <a:off x="7350751" y="1939493"/>
                  <a:ext cx="421766" cy="69859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2650414">
                  <a:off x="7289957" y="2316936"/>
                  <a:ext cx="197644" cy="3080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 rot="16200000">
                  <a:off x="5947825" y="1094569"/>
                  <a:ext cx="554232" cy="97494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940836" y="1793955"/>
                  <a:ext cx="568211" cy="37274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516152" y="2395623"/>
                <a:ext cx="180602" cy="259441"/>
                <a:chOff x="1493520" y="387695"/>
                <a:chExt cx="2987040" cy="4290985"/>
              </a:xfrm>
              <a:solidFill>
                <a:schemeClr val="bg1"/>
              </a:solidFill>
            </p:grpSpPr>
            <p:sp>
              <p:nvSpPr>
                <p:cNvPr id="33" name="Rounded Rectangle 5"/>
                <p:cNvSpPr/>
                <p:nvPr/>
              </p:nvSpPr>
              <p:spPr>
                <a:xfrm>
                  <a:off x="1493520" y="2346960"/>
                  <a:ext cx="2987040" cy="2331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040" h="2331720">
                      <a:moveTo>
                        <a:pt x="1493520" y="613496"/>
                      </a:moveTo>
                      <a:cubicBezTo>
                        <a:pt x="1335401" y="613496"/>
                        <a:pt x="1207221" y="741676"/>
                        <a:pt x="1207221" y="899795"/>
                      </a:cubicBezTo>
                      <a:cubicBezTo>
                        <a:pt x="1207221" y="997630"/>
                        <a:pt x="1256294" y="1084004"/>
                        <a:pt x="1331312" y="1135437"/>
                      </a:cubicBezTo>
                      <a:lnTo>
                        <a:pt x="1241627" y="1718224"/>
                      </a:lnTo>
                      <a:lnTo>
                        <a:pt x="1745414" y="1718224"/>
                      </a:lnTo>
                      <a:lnTo>
                        <a:pt x="1655730" y="1135436"/>
                      </a:lnTo>
                      <a:cubicBezTo>
                        <a:pt x="1730746" y="1084003"/>
                        <a:pt x="1779819" y="997630"/>
                        <a:pt x="1779819" y="899795"/>
                      </a:cubicBezTo>
                      <a:cubicBezTo>
                        <a:pt x="1779819" y="741676"/>
                        <a:pt x="1651639" y="613496"/>
                        <a:pt x="1493520" y="613496"/>
                      </a:cubicBezTo>
                      <a:close/>
                      <a:moveTo>
                        <a:pt x="166368" y="0"/>
                      </a:moveTo>
                      <a:lnTo>
                        <a:pt x="2820672" y="0"/>
                      </a:lnTo>
                      <a:cubicBezTo>
                        <a:pt x="2912555" y="0"/>
                        <a:pt x="2987040" y="74485"/>
                        <a:pt x="2987040" y="166368"/>
                      </a:cubicBezTo>
                      <a:lnTo>
                        <a:pt x="2987040" y="2165352"/>
                      </a:lnTo>
                      <a:cubicBezTo>
                        <a:pt x="2987040" y="2257235"/>
                        <a:pt x="2912555" y="2331720"/>
                        <a:pt x="2820672" y="2331720"/>
                      </a:cubicBezTo>
                      <a:lnTo>
                        <a:pt x="166368" y="2331720"/>
                      </a:lnTo>
                      <a:cubicBezTo>
                        <a:pt x="74485" y="2331720"/>
                        <a:pt x="0" y="2257235"/>
                        <a:pt x="0" y="2165352"/>
                      </a:cubicBezTo>
                      <a:lnTo>
                        <a:pt x="0" y="166368"/>
                      </a:lnTo>
                      <a:cubicBezTo>
                        <a:pt x="0" y="74485"/>
                        <a:pt x="74485" y="0"/>
                        <a:pt x="1663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34" name="Rounded Rectangle 10"/>
                <p:cNvSpPr/>
                <p:nvPr/>
              </p:nvSpPr>
              <p:spPr>
                <a:xfrm>
                  <a:off x="1703386" y="387695"/>
                  <a:ext cx="2567306" cy="207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7306" h="2076105">
                      <a:moveTo>
                        <a:pt x="1283653" y="0"/>
                      </a:moveTo>
                      <a:cubicBezTo>
                        <a:pt x="1992595" y="0"/>
                        <a:pt x="2567306" y="574711"/>
                        <a:pt x="2567306" y="1283653"/>
                      </a:cubicBezTo>
                      <a:lnTo>
                        <a:pt x="2567306" y="2076105"/>
                      </a:lnTo>
                      <a:lnTo>
                        <a:pt x="2183616" y="2076105"/>
                      </a:lnTo>
                      <a:cubicBezTo>
                        <a:pt x="2183616" y="1808248"/>
                        <a:pt x="2183617" y="1540389"/>
                        <a:pt x="2183617" y="1272532"/>
                      </a:cubicBezTo>
                      <a:cubicBezTo>
                        <a:pt x="2183617" y="775496"/>
                        <a:pt x="1780689" y="372568"/>
                        <a:pt x="1283653" y="372568"/>
                      </a:cubicBezTo>
                      <a:cubicBezTo>
                        <a:pt x="786617" y="372568"/>
                        <a:pt x="383689" y="775496"/>
                        <a:pt x="383689" y="1272532"/>
                      </a:cubicBezTo>
                      <a:lnTo>
                        <a:pt x="383689" y="2076105"/>
                      </a:lnTo>
                      <a:lnTo>
                        <a:pt x="0" y="2076105"/>
                      </a:lnTo>
                      <a:lnTo>
                        <a:pt x="0" y="1283653"/>
                      </a:lnTo>
                      <a:cubicBezTo>
                        <a:pt x="0" y="574711"/>
                        <a:pt x="574711" y="0"/>
                        <a:pt x="12836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73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69469"/>
          </a:xfrm>
        </p:spPr>
        <p:txBody>
          <a:bodyPr>
            <a:normAutofit/>
          </a:bodyPr>
          <a:lstStyle/>
          <a:p>
            <a:r>
              <a:rPr lang="en-US" sz="2400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4" y="2147974"/>
            <a:ext cx="8272211" cy="3634486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Effective site-level community engagement strategies require consistency and willingness to adapt traditional engagement strategies to our pandemic environment</a:t>
            </a:r>
          </a:p>
          <a:p>
            <a:r>
              <a:rPr lang="en-US" sz="2400" dirty="0"/>
              <a:t>Engagement strategies should be proactive and respond directly to needs and interests expressed by community stakeholders</a:t>
            </a:r>
          </a:p>
          <a:p>
            <a:pPr lvl="0"/>
            <a:r>
              <a:rPr lang="en-US" sz="2400" dirty="0"/>
              <a:t>Sites can play an important role in establishing themselves as a trusted source of timely, accurate information related to COVID-19 and other diseases</a:t>
            </a:r>
          </a:p>
          <a:p>
            <a:pPr lvl="0"/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69469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Thank You</a:t>
            </a:r>
            <a:endParaRPr lang="en-US" sz="5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FF6410D-8229-4ADC-919A-3C8A480D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300" y="1919453"/>
            <a:ext cx="8270875" cy="363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Fabian Sandoval, </a:t>
            </a:r>
            <a:r>
              <a:rPr lang="en-US" sz="2200" dirty="0" smtClean="0">
                <a:solidFill>
                  <a:schemeClr val="tx1"/>
                </a:solidFill>
              </a:rPr>
              <a:t>MD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CEO &amp; Research Director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Emerson Clinical Research Institutes</a:t>
            </a:r>
          </a:p>
          <a:p>
            <a:pPr marL="0" indent="0">
              <a:buNone/>
            </a:pPr>
            <a:r>
              <a:rPr lang="en-US" sz="2200" u="sng" dirty="0" smtClean="0">
                <a:solidFill>
                  <a:schemeClr val="tx1"/>
                </a:solidFill>
              </a:rPr>
              <a:t>Fabian@ecrinstitute.com</a:t>
            </a:r>
          </a:p>
          <a:p>
            <a:pPr marL="0" indent="0">
              <a:buNone/>
            </a:pPr>
            <a:endParaRPr lang="en-US" sz="18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Summary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/>
          <a:p>
            <a:r>
              <a:rPr lang="en-US" dirty="0"/>
              <a:t>Pamela Tenaerts, </a:t>
            </a:r>
            <a:r>
              <a:rPr lang="en-US" dirty="0" smtClean="0"/>
              <a:t>CTTI</a:t>
            </a:r>
          </a:p>
          <a:p>
            <a:r>
              <a:rPr lang="en-US" i="1" dirty="0" smtClean="0"/>
              <a:t>	</a:t>
            </a:r>
            <a:r>
              <a:rPr lang="en-US" i="1" dirty="0"/>
              <a:t>@</a:t>
            </a:r>
            <a:r>
              <a:rPr lang="en-US" i="1" dirty="0" err="1"/>
              <a:t>PamelaTenaerts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0988B8D-AAAA-594A-A5EF-3EBC7B2E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38" y="3530961"/>
            <a:ext cx="1739296" cy="211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50" y="5059891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3990-FF09-984A-A73C-D03DA6D1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857D5-806F-4C49-9E5F-D1E08E49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Sponsors:</a:t>
            </a:r>
          </a:p>
          <a:p>
            <a:pPr lvl="1"/>
            <a:r>
              <a:rPr lang="en-US" dirty="0"/>
              <a:t>Need executive leadership that promotes diversity</a:t>
            </a:r>
          </a:p>
          <a:p>
            <a:pPr lvl="1"/>
            <a:r>
              <a:rPr lang="en-US" dirty="0"/>
              <a:t>Have sites in minority geographic areas</a:t>
            </a:r>
          </a:p>
          <a:p>
            <a:pPr lvl="1"/>
            <a:r>
              <a:rPr lang="en-US" dirty="0"/>
              <a:t>Make diversity and engaging with minority communities a priority for your sites</a:t>
            </a:r>
          </a:p>
          <a:p>
            <a:pPr lvl="1"/>
            <a:r>
              <a:rPr lang="en-US" dirty="0"/>
              <a:t>Reduce recruitment of minority barriers for sites</a:t>
            </a:r>
          </a:p>
          <a:p>
            <a:r>
              <a:rPr lang="en-US" dirty="0"/>
              <a:t>Sites</a:t>
            </a:r>
          </a:p>
          <a:p>
            <a:pPr lvl="1"/>
            <a:r>
              <a:rPr lang="en-US" dirty="0"/>
              <a:t>Be a trusted source of information</a:t>
            </a:r>
          </a:p>
          <a:p>
            <a:pPr lvl="1"/>
            <a:r>
              <a:rPr lang="en-US" dirty="0"/>
              <a:t>Be a trusted minority partner</a:t>
            </a:r>
          </a:p>
          <a:p>
            <a:pPr lvl="1"/>
            <a:r>
              <a:rPr lang="en-US" dirty="0"/>
              <a:t>Measure your minority enrollment metrics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2EA7-8E4B-0542-83EB-141646EF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D5275-C9F9-BB4D-8C11-B55E79CE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79" y="1207928"/>
            <a:ext cx="8462210" cy="4508584"/>
          </a:xfrm>
        </p:spPr>
        <p:txBody>
          <a:bodyPr/>
          <a:lstStyle/>
          <a:p>
            <a:r>
              <a:rPr lang="en-US" dirty="0"/>
              <a:t>Will be included in COVID trials best practices document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https://www.ctti-clinicaltrials.org/our-work/quality/covid-19/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A0DE443-5D76-5D4A-B7E6-E96E7A6FB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62" y="2547509"/>
            <a:ext cx="5043857" cy="369380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57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A957-E2EF-A14B-8DC6-D450E5AD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EFDD-FDF5-D240-89BE-1A285651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Pamela Tenaerts, CTTI</a:t>
            </a:r>
          </a:p>
          <a:p>
            <a:r>
              <a:rPr lang="en-US" dirty="0"/>
              <a:t>Richard Knight, AAKP</a:t>
            </a:r>
          </a:p>
          <a:p>
            <a:r>
              <a:rPr lang="en-US" dirty="0"/>
              <a:t>Anand Shah, FDA</a:t>
            </a:r>
          </a:p>
          <a:p>
            <a:r>
              <a:rPr lang="en-US" dirty="0" smtClean="0"/>
              <a:t>Kimberly </a:t>
            </a:r>
            <a:r>
              <a:rPr lang="en-US" dirty="0"/>
              <a:t>Fisher, CTTI</a:t>
            </a:r>
          </a:p>
          <a:p>
            <a:r>
              <a:rPr lang="en-US" dirty="0"/>
              <a:t>Cassandra Smith, Janssen</a:t>
            </a:r>
          </a:p>
          <a:p>
            <a:r>
              <a:rPr lang="en-US" dirty="0"/>
              <a:t>Christina Brennan, Northwell Health</a:t>
            </a:r>
          </a:p>
          <a:p>
            <a:r>
              <a:rPr lang="en-US" dirty="0"/>
              <a:t>Fabian Sandoval, </a:t>
            </a:r>
            <a:r>
              <a:rPr lang="en-US" dirty="0" smtClean="0"/>
              <a:t>ECRI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National Crisis Amplified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9295" r="51316" b="9831"/>
          <a:stretch/>
        </p:blipFill>
        <p:spPr>
          <a:xfrm>
            <a:off x="323716" y="3918856"/>
            <a:ext cx="3072627" cy="2514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880" t="9672" r="34159" b="8978"/>
          <a:stretch/>
        </p:blipFill>
        <p:spPr>
          <a:xfrm>
            <a:off x="315671" y="1210322"/>
            <a:ext cx="3895193" cy="2829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156" t="8836" r="24342" b="39018"/>
          <a:stretch/>
        </p:blipFill>
        <p:spPr>
          <a:xfrm>
            <a:off x="3396343" y="4112703"/>
            <a:ext cx="5670570" cy="2358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12454" r="51316" b="80054"/>
          <a:stretch/>
        </p:blipFill>
        <p:spPr>
          <a:xfrm>
            <a:off x="338230" y="4015804"/>
            <a:ext cx="3072627" cy="2659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63516" y="1719799"/>
            <a:ext cx="5023872" cy="2106516"/>
            <a:chOff x="135590" y="1204010"/>
            <a:chExt cx="5023872" cy="2106516"/>
          </a:xfrm>
        </p:grpSpPr>
        <p:pic>
          <p:nvPicPr>
            <p:cNvPr id="12" name="Picture 11" descr="Screen Shot 2020-06-17 at 1.19.45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7573"/>
            <a:stretch/>
          </p:blipFill>
          <p:spPr>
            <a:xfrm>
              <a:off x="135590" y="1204010"/>
              <a:ext cx="5023871" cy="839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Screen Shot 2020-06-17 at 1.19.45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91"/>
            <a:stretch/>
          </p:blipFill>
          <p:spPr>
            <a:xfrm>
              <a:off x="135591" y="2043953"/>
              <a:ext cx="5023871" cy="1266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6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 anchor="ctr">
            <a:normAutofit/>
          </a:bodyPr>
          <a:lstStyle/>
          <a:p>
            <a:r>
              <a:rPr lang="en-US" dirty="0"/>
              <a:t>The Status Quo is Unacceptable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056996-A45B-45E7-AB26-8E099153595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7579" y="1452479"/>
          <a:ext cx="8462210" cy="45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9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8A8AE7"/>
      </a:accent6>
      <a:hlink>
        <a:srgbClr val="3333CC"/>
      </a:hlink>
      <a:folHlink>
        <a:srgbClr val="CCCC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TTI2017">
  <a:themeElements>
    <a:clrScheme name="CTTI-2017">
      <a:dk1>
        <a:srgbClr val="333333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wh_masterbrand_ppt_blue_4x3_161212">
  <a:themeElements>
    <a:clrScheme name="nwh">
      <a:dk1>
        <a:srgbClr val="53565A"/>
      </a:dk1>
      <a:lt1>
        <a:srgbClr val="FFFFFF"/>
      </a:lt1>
      <a:dk2>
        <a:srgbClr val="009ADF"/>
      </a:dk2>
      <a:lt2>
        <a:srgbClr val="FFFFFF"/>
      </a:lt2>
      <a:accent1>
        <a:srgbClr val="003CA5"/>
      </a:accent1>
      <a:accent2>
        <a:srgbClr val="6DC3DF"/>
      </a:accent2>
      <a:accent3>
        <a:srgbClr val="3DAD2C"/>
      </a:accent3>
      <a:accent4>
        <a:srgbClr val="9E29B5"/>
      </a:accent4>
      <a:accent5>
        <a:srgbClr val="9494D1"/>
      </a:accent5>
      <a:accent6>
        <a:srgbClr val="FF681E"/>
      </a:accent6>
      <a:hlink>
        <a:srgbClr val="003CA5"/>
      </a:hlink>
      <a:folHlink>
        <a:srgbClr val="E33D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23648</TotalTime>
  <Words>2315</Words>
  <Application>Microsoft Office PowerPoint</Application>
  <PresentationFormat>On-screen Show (4:3)</PresentationFormat>
  <Paragraphs>386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Arial</vt:lpstr>
      <vt:lpstr>Arial Unicode MS</vt:lpstr>
      <vt:lpstr>Calibri</vt:lpstr>
      <vt:lpstr>Calibri Light</vt:lpstr>
      <vt:lpstr>Courier New</vt:lpstr>
      <vt:lpstr>Franklin Gothic Book</vt:lpstr>
      <vt:lpstr>Franklin Gothic Demi</vt:lpstr>
      <vt:lpstr>Times New Roman</vt:lpstr>
      <vt:lpstr>Verdana</vt:lpstr>
      <vt:lpstr>Wingdings</vt:lpstr>
      <vt:lpstr>Wingdings 2</vt:lpstr>
      <vt:lpstr>ヒラギノ角ゴ ProN W3</vt:lpstr>
      <vt:lpstr>Office Theme</vt:lpstr>
      <vt:lpstr>Default Design</vt:lpstr>
      <vt:lpstr>CTTI2017</vt:lpstr>
      <vt:lpstr>1_Office Theme</vt:lpstr>
      <vt:lpstr>nwh_masterbrand_ppt_blue_4x3_161212</vt:lpstr>
      <vt:lpstr>DividendVTI</vt:lpstr>
      <vt:lpstr> Welcome: Engaging Racial and Ethnic Minority Patient Populations in COVID-19 Clinical Trials</vt:lpstr>
      <vt:lpstr>Disclaimer</vt:lpstr>
      <vt:lpstr>Engaging Racial and Ethnic Minorities in Covid-19 Clinical Trials</vt:lpstr>
      <vt:lpstr>Introduction</vt:lpstr>
      <vt:lpstr>PowerPoint Presentation</vt:lpstr>
      <vt:lpstr>CTTI’s COVID Related Work</vt:lpstr>
      <vt:lpstr>Speakers</vt:lpstr>
      <vt:lpstr>A National Crisis Amplified </vt:lpstr>
      <vt:lpstr>The Status Quo is Unacceptable </vt:lpstr>
      <vt:lpstr>Inequities and Disparities Should Inform COVID-19 Clinical Trial Agenda</vt:lpstr>
      <vt:lpstr>We Need Leadership</vt:lpstr>
      <vt:lpstr>A Patient’s Perspective</vt:lpstr>
      <vt:lpstr>Framing the Crisis – State Level </vt:lpstr>
      <vt:lpstr>Framing the Crisis – County Level</vt:lpstr>
      <vt:lpstr>Limited Effectiveness of Social Distancing Measures </vt:lpstr>
      <vt:lpstr>Patient Engagement</vt:lpstr>
      <vt:lpstr>  Example Best Practices: Patient Engagement in NIDDK/KUH Studies   </vt:lpstr>
      <vt:lpstr>Patient Engagement in COVID-19 Clinical Trials</vt:lpstr>
      <vt:lpstr>Thank You</vt:lpstr>
      <vt:lpstr>A Regulator’s Perspective</vt:lpstr>
      <vt:lpstr>Survey: Engaging Diverse Patient  Populations in Clinical Trials</vt:lpstr>
      <vt:lpstr>Survey</vt:lpstr>
      <vt:lpstr>Respondents (53)</vt:lpstr>
      <vt:lpstr>Barriers</vt:lpstr>
      <vt:lpstr>Barriers</vt:lpstr>
      <vt:lpstr>Sponsor &amp; Site Strategies</vt:lpstr>
      <vt:lpstr>Sponsor Best Practices </vt:lpstr>
      <vt:lpstr>Site Best Practices</vt:lpstr>
      <vt:lpstr>Strategies Are Multi-Level</vt:lpstr>
      <vt:lpstr>All Hands on Deck</vt:lpstr>
      <vt:lpstr>Sponsor Perspective</vt:lpstr>
      <vt:lpstr>PowerPoint Presentation</vt:lpstr>
      <vt:lpstr>Agenda</vt:lpstr>
      <vt:lpstr>PowerPoint Presentation</vt:lpstr>
      <vt:lpstr>We Must Act Now!</vt:lpstr>
      <vt:lpstr>PowerPoint Presentation</vt:lpstr>
      <vt:lpstr>We Must Be Strategic!</vt:lpstr>
      <vt:lpstr>Questioning Unchallenged Assumptions</vt:lpstr>
      <vt:lpstr>Intentional Site Selection</vt:lpstr>
      <vt:lpstr>Engage, Engage, Engage!</vt:lpstr>
      <vt:lpstr>PowerPoint Presentation</vt:lpstr>
      <vt:lpstr>We must strengthen diversity &amp; inclusion in COVID-19 clinical trials, and beyond, by meeting the unique needs of all patients!</vt:lpstr>
      <vt:lpstr>PowerPoint Presentation</vt:lpstr>
      <vt:lpstr>A Health System’s Perspective</vt:lpstr>
      <vt:lpstr>PowerPoint Presentation</vt:lpstr>
      <vt:lpstr>Northwell Health, NY</vt:lpstr>
      <vt:lpstr>Solutions oriented framework</vt:lpstr>
      <vt:lpstr>Selecting the right trial and sponsor</vt:lpstr>
      <vt:lpstr>Practical solutions to address barriers</vt:lpstr>
      <vt:lpstr>Measures to monitor your success</vt:lpstr>
      <vt:lpstr>The Northwell Health Experience The Epicenter of the Pandemic</vt:lpstr>
      <vt:lpstr>Race &amp; Ethnicity</vt:lpstr>
      <vt:lpstr>Key Takeaways</vt:lpstr>
      <vt:lpstr>PowerPoint Presentation</vt:lpstr>
      <vt:lpstr>A Community Research Site’s perspective</vt:lpstr>
      <vt:lpstr>Out-Patient Setting Strategies:  Importance of building robust community partnerships </vt:lpstr>
      <vt:lpstr>Emerson clinical research institute</vt:lpstr>
      <vt:lpstr>Must start Building the trust now</vt:lpstr>
      <vt:lpstr>Must start budding the trust now</vt:lpstr>
      <vt:lpstr>Key takeaways</vt:lpstr>
      <vt:lpstr>Thank You</vt:lpstr>
      <vt:lpstr>Summary </vt:lpstr>
      <vt:lpstr>Summary</vt:lpstr>
      <vt:lpstr>Next steps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6_18_2020_final_covid_19_diversity_webinar</dc:title>
  <dc:subject>Engaging Racial and Ethnic Minorities in Covid-19 Clinical Trials</dc:subject>
  <dc:creator>CTTI</dc:creator>
  <cp:keywords>Diversity Webinar</cp:keywords>
  <cp:lastModifiedBy>Kristi Geercken</cp:lastModifiedBy>
  <cp:revision>307</cp:revision>
  <dcterms:created xsi:type="dcterms:W3CDTF">2012-08-24T12:48:42Z</dcterms:created>
  <dcterms:modified xsi:type="dcterms:W3CDTF">2021-08-09T06:24:04Z</dcterms:modified>
</cp:coreProperties>
</file>