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sldIdLst>
    <p:sldId id="287" r:id="rId2"/>
    <p:sldId id="288" r:id="rId3"/>
    <p:sldId id="289" r:id="rId4"/>
    <p:sldId id="290" r:id="rId5"/>
    <p:sldId id="286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61"/>
    <a:srgbClr val="00AEEF"/>
    <a:srgbClr val="71C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4" autoAdjust="0"/>
    <p:restoredTop sz="95441" autoAdjust="0"/>
  </p:normalViewPr>
  <p:slideViewPr>
    <p:cSldViewPr snapToGrid="0" snapToObjects="1">
      <p:cViewPr varScale="1">
        <p:scale>
          <a:sx n="87" d="100"/>
          <a:sy n="87" d="100"/>
        </p:scale>
        <p:origin x="17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2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 sz="1800" b="0" cap="none" baseline="0">
                <a:solidFill>
                  <a:schemeClr val="accent3"/>
                </a:solidFill>
              </a:rPr>
              <a:t>Enrollment, No. Patients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0-49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All Studies, N=450</c:v>
                </c:pt>
                <c:pt idx="1">
                  <c:v>_</c:v>
                </c:pt>
                <c:pt idx="2">
                  <c:v>&lt;= Q1 2020, N=30</c:v>
                </c:pt>
                <c:pt idx="3">
                  <c:v>Q2 2020, N=203</c:v>
                </c:pt>
                <c:pt idx="4">
                  <c:v>Q3 2020, N=116</c:v>
                </c:pt>
                <c:pt idx="5">
                  <c:v>Q4 2020, N=101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115</c:v>
                </c:pt>
                <c:pt idx="2">
                  <c:v>5</c:v>
                </c:pt>
                <c:pt idx="3">
                  <c:v>52</c:v>
                </c:pt>
                <c:pt idx="4">
                  <c:v>32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E-A843-928C-68BD8BFE19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50-99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All Studies, N=450</c:v>
                </c:pt>
                <c:pt idx="1">
                  <c:v>_</c:v>
                </c:pt>
                <c:pt idx="2">
                  <c:v>&lt;= Q1 2020, N=30</c:v>
                </c:pt>
                <c:pt idx="3">
                  <c:v>Q2 2020, N=203</c:v>
                </c:pt>
                <c:pt idx="4">
                  <c:v>Q3 2020, N=116</c:v>
                </c:pt>
                <c:pt idx="5">
                  <c:v>Q4 2020, N=101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80</c:v>
                </c:pt>
                <c:pt idx="2">
                  <c:v>7</c:v>
                </c:pt>
                <c:pt idx="3">
                  <c:v>25</c:v>
                </c:pt>
                <c:pt idx="4">
                  <c:v>27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DE-A843-928C-68BD8BFE19E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100-249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All Studies, N=450</c:v>
                </c:pt>
                <c:pt idx="1">
                  <c:v>_</c:v>
                </c:pt>
                <c:pt idx="2">
                  <c:v>&lt;= Q1 2020, N=30</c:v>
                </c:pt>
                <c:pt idx="3">
                  <c:v>Q2 2020, N=203</c:v>
                </c:pt>
                <c:pt idx="4">
                  <c:v>Q3 2020, N=116</c:v>
                </c:pt>
                <c:pt idx="5">
                  <c:v>Q4 2020, N=101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107</c:v>
                </c:pt>
                <c:pt idx="2">
                  <c:v>4</c:v>
                </c:pt>
                <c:pt idx="3">
                  <c:v>56</c:v>
                </c:pt>
                <c:pt idx="4">
                  <c:v>21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DE-A843-928C-68BD8BFE19E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250-499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All Studies, N=450</c:v>
                </c:pt>
                <c:pt idx="1">
                  <c:v>_</c:v>
                </c:pt>
                <c:pt idx="2">
                  <c:v>&lt;= Q1 2020, N=30</c:v>
                </c:pt>
                <c:pt idx="3">
                  <c:v>Q2 2020, N=203</c:v>
                </c:pt>
                <c:pt idx="4">
                  <c:v>Q3 2020, N=116</c:v>
                </c:pt>
                <c:pt idx="5">
                  <c:v>Q4 2020, N=101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47</c:v>
                </c:pt>
                <c:pt idx="2">
                  <c:v>2</c:v>
                </c:pt>
                <c:pt idx="3">
                  <c:v>28</c:v>
                </c:pt>
                <c:pt idx="4">
                  <c:v>9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DE-A843-928C-68BD8BFE19E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500-999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All Studies, N=450</c:v>
                </c:pt>
                <c:pt idx="1">
                  <c:v>_</c:v>
                </c:pt>
                <c:pt idx="2">
                  <c:v>&lt;= Q1 2020, N=30</c:v>
                </c:pt>
                <c:pt idx="3">
                  <c:v>Q2 2020, N=203</c:v>
                </c:pt>
                <c:pt idx="4">
                  <c:v>Q3 2020, N=116</c:v>
                </c:pt>
                <c:pt idx="5">
                  <c:v>Q4 2020, N=101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42</c:v>
                </c:pt>
                <c:pt idx="2">
                  <c:v>1</c:v>
                </c:pt>
                <c:pt idx="3">
                  <c:v>22</c:v>
                </c:pt>
                <c:pt idx="4">
                  <c:v>12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DE-A843-928C-68BD8BFE19E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1000+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All Studies, N=450</c:v>
                </c:pt>
                <c:pt idx="1">
                  <c:v>_</c:v>
                </c:pt>
                <c:pt idx="2">
                  <c:v>&lt;= Q1 2020, N=30</c:v>
                </c:pt>
                <c:pt idx="3">
                  <c:v>Q2 2020, N=203</c:v>
                </c:pt>
                <c:pt idx="4">
                  <c:v>Q3 2020, N=116</c:v>
                </c:pt>
                <c:pt idx="5">
                  <c:v>Q4 2020, N=101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  <c:pt idx="0">
                  <c:v>59</c:v>
                </c:pt>
                <c:pt idx="2">
                  <c:v>11</c:v>
                </c:pt>
                <c:pt idx="3">
                  <c:v>20</c:v>
                </c:pt>
                <c:pt idx="4">
                  <c:v>15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DE-A843-928C-68BD8BFE19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2018795448"/>
        <c:axId val="-2018580664"/>
      </c:barChart>
      <c:catAx>
        <c:axId val="-2018795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8580664"/>
        <c:crosses val="autoZero"/>
        <c:auto val="1"/>
        <c:lblAlgn val="ctr"/>
        <c:lblOffset val="100"/>
        <c:noMultiLvlLbl val="0"/>
      </c:catAx>
      <c:valAx>
        <c:axId val="-201858066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58595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rgbClr val="58595B"/>
                    </a:solidFill>
                  </a:rPr>
                  <a:t>No.</a:t>
                </a:r>
                <a:r>
                  <a:rPr lang="en-US" baseline="0">
                    <a:solidFill>
                      <a:srgbClr val="58595B"/>
                    </a:solidFill>
                  </a:rPr>
                  <a:t> Studies</a:t>
                </a:r>
                <a:endParaRPr lang="en-US">
                  <a:solidFill>
                    <a:srgbClr val="58595B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-201879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8595B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BA4-6F62-0142-A058-244A6439A3A3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7B2C-7CF5-B246-A93D-EE643629E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Expand what funder means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807F-10EB-D142-88CE-D5D5E670BB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7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807F-10EB-D142-88CE-D5D5E670BB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5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807F-10EB-D142-88CE-D5D5E670BB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0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Doesn’t deal with observational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807F-10EB-D142-88CE-D5D5E670BB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21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807F-10EB-D142-88CE-D5D5E670BB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17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Azith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day pre-print and press release.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Dexa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6 days.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807F-10EB-D142-88CE-D5D5E670BB4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016ARlandscape-4alt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72" y="397301"/>
            <a:ext cx="3348038" cy="1286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5442" y="3618663"/>
            <a:ext cx="7511568" cy="881872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5442" y="4704407"/>
            <a:ext cx="7511567" cy="6753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Info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0244" y="1598665"/>
            <a:ext cx="2416765" cy="419224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 sz="1400" i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Month Day, Year</a:t>
            </a:r>
          </a:p>
        </p:txBody>
      </p:sp>
      <p:pic>
        <p:nvPicPr>
          <p:cNvPr id="13" name="Picture 12" descr="2016ARlandscape-4alt3_Artboard 4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3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7" y="756917"/>
            <a:ext cx="3348038" cy="1286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6216" y="2528575"/>
            <a:ext cx="7511568" cy="1775586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6217" y="4704407"/>
            <a:ext cx="7511567" cy="8808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b="0" i="0" baseline="0">
                <a:solidFill>
                  <a:srgbClr val="0068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Name, 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16"/>
            <a:ext cx="9143996" cy="35269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910263" y="1436782"/>
            <a:ext cx="2417762" cy="415119"/>
          </a:xfrm>
        </p:spPr>
        <p:txBody>
          <a:bodyPr anchor="ctr"/>
          <a:lstStyle>
            <a:lvl1pPr marL="0" indent="0" algn="r">
              <a:buNone/>
              <a:defRPr sz="1600" i="1" baseline="0">
                <a:solidFill>
                  <a:srgbClr val="616268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2727"/>
            <a:ext cx="9144000" cy="1052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4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80"/>
            <a:ext cx="8462210" cy="4656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579" y="6360582"/>
            <a:ext cx="7620583" cy="4108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7579" y="454377"/>
            <a:ext cx="8462210" cy="787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4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579" y="1449210"/>
            <a:ext cx="4148221" cy="4663440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61568" y="1449210"/>
            <a:ext cx="4148221" cy="4663440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579" y="6360582"/>
            <a:ext cx="7620583" cy="4108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7579" y="454377"/>
            <a:ext cx="8462210" cy="787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2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79"/>
            <a:ext cx="8462210" cy="40469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47579" y="5499463"/>
            <a:ext cx="8462126" cy="63930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126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3" y="1473100"/>
            <a:ext cx="7942048" cy="210832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2924" y="3748412"/>
            <a:ext cx="3699562" cy="196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399005" y="3748412"/>
            <a:ext cx="4085967" cy="196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2924" y="5730788"/>
            <a:ext cx="7942047" cy="53480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2pPr marL="404812" indent="0">
              <a:buNone/>
              <a:defRPr/>
            </a:lvl2pPr>
            <a:lvl3pPr marL="84772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53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4258"/>
            <a:ext cx="4038600" cy="4499678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851"/>
            <a:ext cx="4038600" cy="4480085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903936"/>
            <a:ext cx="8229600" cy="44445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Footnote/Disclaimer text</a:t>
            </a:r>
          </a:p>
        </p:txBody>
      </p:sp>
    </p:spTree>
    <p:extLst>
      <p:ext uri="{BB962C8B-B14F-4D97-AF65-F5344CB8AC3E}">
        <p14:creationId xmlns:p14="http://schemas.microsoft.com/office/powerpoint/2010/main" val="248229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1663" y="5851525"/>
            <a:ext cx="8208126" cy="51008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626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945458"/>
            <a:ext cx="8462210" cy="48764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4588933"/>
            <a:ext cx="8461375" cy="1608667"/>
          </a:xfrm>
        </p:spPr>
        <p:txBody>
          <a:bodyPr/>
          <a:lstStyle>
            <a:lvl1pPr marL="0" indent="0">
              <a:buFont typeface="Arial"/>
              <a:buNone/>
              <a:defRPr sz="2000"/>
            </a:lvl1pPr>
            <a:lvl2pPr marL="404812" indent="0">
              <a:buNone/>
              <a:defRPr sz="2000"/>
            </a:lvl2pPr>
            <a:lvl3pPr marL="847725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2016ARlandscape-4alt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20267"/>
            <a:ext cx="5486400" cy="651933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 (insert footnote/disclaimer text here)</a:t>
            </a:r>
          </a:p>
        </p:txBody>
      </p:sp>
      <p:pic>
        <p:nvPicPr>
          <p:cNvPr id="6" name="Picture 5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 descr="umbr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0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2016ARlandscape-4alt3_Artboard 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806642"/>
            <a:ext cx="4521200" cy="173665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3839632"/>
            <a:ext cx="4521200" cy="817034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Presenter’s contact info goes here.</a:t>
            </a:r>
          </a:p>
        </p:txBody>
      </p:sp>
      <p:sp>
        <p:nvSpPr>
          <p:cNvPr id="17" name="Subtitle 7"/>
          <p:cNvSpPr txBox="1">
            <a:spLocks/>
          </p:cNvSpPr>
          <p:nvPr userDrawn="1"/>
        </p:nvSpPr>
        <p:spPr>
          <a:xfrm>
            <a:off x="2844800" y="5455735"/>
            <a:ext cx="3454400" cy="453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30000"/>
              <a:buFontTx/>
              <a:buNone/>
              <a:defRPr sz="2000" b="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cap="none" spc="100" dirty="0" err="1">
                <a:solidFill>
                  <a:schemeClr val="accent1"/>
                </a:solidFill>
              </a:rPr>
              <a:t>www.ctti-clinicaltrials.org</a:t>
            </a:r>
            <a:endParaRPr lang="en-US" sz="1600" b="0" i="0" cap="none" spc="1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311400" y="700142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THANK YOU.</a:t>
            </a:r>
            <a:endParaRPr lang="en-US" sz="5400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757336" y="4820363"/>
            <a:ext cx="1629329" cy="508000"/>
            <a:chOff x="3530598" y="4820363"/>
            <a:chExt cx="1629329" cy="508000"/>
          </a:xfrm>
        </p:grpSpPr>
        <p:pic>
          <p:nvPicPr>
            <p:cNvPr id="19" name="Picture 18" descr="linkedin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98" y="4820363"/>
              <a:ext cx="508000" cy="508000"/>
            </a:xfrm>
            <a:prstGeom prst="rect">
              <a:avLst/>
            </a:prstGeom>
          </p:spPr>
        </p:pic>
        <p:pic>
          <p:nvPicPr>
            <p:cNvPr id="21" name="Picture 20" descr="twitter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397" y="4820363"/>
              <a:ext cx="508000" cy="508000"/>
            </a:xfrm>
            <a:prstGeom prst="rect">
              <a:avLst/>
            </a:prstGeom>
          </p:spPr>
        </p:pic>
        <p:pic>
          <p:nvPicPr>
            <p:cNvPr id="23" name="Picture 22" descr="vimeo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927" y="4820363"/>
              <a:ext cx="508000" cy="508000"/>
            </a:xfrm>
            <a:prstGeom prst="rect">
              <a:avLst/>
            </a:prstGeom>
          </p:spPr>
        </p:pic>
      </p:grpSp>
      <p:pic>
        <p:nvPicPr>
          <p:cNvPr id="24" name="Picture 23" descr="umbre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579" y="454377"/>
            <a:ext cx="8462210" cy="787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79" y="1452478"/>
            <a:ext cx="8462210" cy="43735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CTTI_Final_abb_JUN13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umbre-01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5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2" r:id="rId4"/>
    <p:sldLayoutId id="2147483654" r:id="rId5"/>
    <p:sldLayoutId id="2147483662" r:id="rId6"/>
    <p:sldLayoutId id="2147483655" r:id="rId7"/>
    <p:sldLayoutId id="2147483657" r:id="rId8"/>
    <p:sldLayoutId id="2147483663" r:id="rId9"/>
    <p:sldLayoutId id="2147483665" r:id="rId10"/>
    <p:sldLayoutId id="2147483666" r:id="rId11"/>
    <p:sldLayoutId id="2147483667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95000"/>
        </a:lnSpc>
        <a:spcBef>
          <a:spcPts val="1400"/>
        </a:spcBef>
        <a:buSzPct val="130000"/>
        <a:buFontTx/>
        <a:buBlip>
          <a:blip r:embed="rId16"/>
        </a:buBlip>
        <a:defRPr sz="2400" kern="1200">
          <a:solidFill>
            <a:srgbClr val="58595B"/>
          </a:solidFill>
          <a:latin typeface="+mn-lt"/>
          <a:ea typeface="+mn-ea"/>
          <a:cs typeface="+mn-cs"/>
        </a:defRPr>
      </a:lvl1pPr>
      <a:lvl2pPr marL="628650" indent="-223838" algn="l" defTabSz="4572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" charset="2"/>
        <a:buChar char="§"/>
        <a:defRPr sz="2400" kern="1200">
          <a:solidFill>
            <a:srgbClr val="58595B"/>
          </a:solidFill>
          <a:latin typeface="+mn-lt"/>
          <a:ea typeface="+mn-ea"/>
          <a:cs typeface="+mn-cs"/>
        </a:defRPr>
      </a:lvl2pPr>
      <a:lvl3pPr marL="1082675" indent="-234950" algn="l" defTabSz="457200" rtl="0" eaLnBrk="1" latinLnBrk="0" hangingPunct="1">
        <a:lnSpc>
          <a:spcPct val="95000"/>
        </a:lnSpc>
        <a:spcBef>
          <a:spcPts val="300"/>
        </a:spcBef>
        <a:buClr>
          <a:schemeClr val="accent1"/>
        </a:buClr>
        <a:buFont typeface="Arial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–"/>
        <a:defRPr sz="2400" kern="1200">
          <a:solidFill>
            <a:srgbClr val="58595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»"/>
        <a:defRPr sz="2400"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rxiv.org/content/10.1101/2021.03.10.21252749v1.full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7" Type="http://schemas.openxmlformats.org/officeDocument/2006/relationships/image" Target="../media/image19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act.ctti-clinicaltrials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1B97-887C-BA42-A169-F94ED52C9B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of U.S. COVID-19 </a:t>
            </a:r>
            <a:br>
              <a:rPr lang="en-US" dirty="0"/>
            </a:br>
            <a:r>
              <a:rPr lang="en-US" dirty="0"/>
              <a:t>Treatment Clinical Trials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22A27-2813-0A48-BFF9-D30403FC7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217" y="4848245"/>
            <a:ext cx="7511567" cy="880888"/>
          </a:xfrm>
        </p:spPr>
        <p:txBody>
          <a:bodyPr/>
          <a:lstStyle/>
          <a:p>
            <a:r>
              <a:rPr lang="en-US" b="1" dirty="0"/>
              <a:t>Deborah </a:t>
            </a:r>
            <a:r>
              <a:rPr lang="en-US" b="1" dirty="0" err="1"/>
              <a:t>Zarin</a:t>
            </a:r>
            <a:r>
              <a:rPr lang="en-US" dirty="0"/>
              <a:t>, Multi-Regional Clinical Trials Center of Brigham and Women's Hospital and Harvard University</a:t>
            </a:r>
          </a:p>
          <a:p>
            <a:r>
              <a:rPr lang="en-US" b="1" dirty="0"/>
              <a:t>Robert </a:t>
            </a:r>
            <a:r>
              <a:rPr lang="en-US" b="1" dirty="0" err="1"/>
              <a:t>Califf</a:t>
            </a:r>
            <a:r>
              <a:rPr lang="en-US" dirty="0"/>
              <a:t>, Verily and Google Health</a:t>
            </a:r>
          </a:p>
          <a:p>
            <a:r>
              <a:rPr lang="en-US" b="1" dirty="0"/>
              <a:t>Harlan </a:t>
            </a:r>
            <a:r>
              <a:rPr lang="en-US" b="1" dirty="0" err="1"/>
              <a:t>Krumholz</a:t>
            </a:r>
            <a:r>
              <a:rPr lang="en-US" dirty="0"/>
              <a:t>, Yale School of Medicine</a:t>
            </a:r>
          </a:p>
          <a:p>
            <a:r>
              <a:rPr lang="en-US" b="1" dirty="0"/>
              <a:t>Leanne Madre</a:t>
            </a:r>
            <a:r>
              <a:rPr lang="en-US" dirty="0"/>
              <a:t>, CTTI Acting Executive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ADAD7-BE5C-4145-8F7E-E6870052B7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April 15, 2021</a:t>
            </a:r>
          </a:p>
        </p:txBody>
      </p:sp>
    </p:spTree>
    <p:extLst>
      <p:ext uri="{BB962C8B-B14F-4D97-AF65-F5344CB8AC3E}">
        <p14:creationId xmlns:p14="http://schemas.microsoft.com/office/powerpoint/2010/main" val="98024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BCFDD3-0D08-6549-B1B6-E74C75D54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95" y="1241777"/>
            <a:ext cx="8462210" cy="4656044"/>
          </a:xfrm>
        </p:spPr>
        <p:txBody>
          <a:bodyPr/>
          <a:lstStyle/>
          <a:p>
            <a:pPr fontAlgn="base">
              <a:spcBef>
                <a:spcPts val="600"/>
              </a:spcBef>
            </a:pPr>
            <a:r>
              <a:rPr lang="en-US" altLang="en-US" sz="2400" dirty="0"/>
              <a:t>Interventional studies of COVID-19 </a:t>
            </a:r>
          </a:p>
          <a:p>
            <a:pPr fontAlgn="base">
              <a:spcBef>
                <a:spcPts val="600"/>
              </a:spcBef>
            </a:pPr>
            <a:r>
              <a:rPr lang="en-US" altLang="en-US" sz="2400" dirty="0"/>
              <a:t>At least one site in U.S.</a:t>
            </a:r>
          </a:p>
          <a:p>
            <a:pPr fontAlgn="base">
              <a:spcBef>
                <a:spcPts val="600"/>
              </a:spcBef>
            </a:pPr>
            <a:r>
              <a:rPr lang="en-US" altLang="en-US" sz="2400" dirty="0"/>
              <a:t>Start date on or before December 31, 2020</a:t>
            </a:r>
          </a:p>
          <a:p>
            <a:pPr fontAlgn="base">
              <a:spcBef>
                <a:spcPts val="600"/>
              </a:spcBef>
            </a:pPr>
            <a:r>
              <a:rPr lang="en-US" altLang="en-US" sz="2400" dirty="0"/>
              <a:t>Primary Purpose of Treatment or Prevention  </a:t>
            </a:r>
          </a:p>
          <a:p>
            <a:pPr fontAlgn="base">
              <a:spcBef>
                <a:spcPts val="600"/>
              </a:spcBef>
            </a:pPr>
            <a:r>
              <a:rPr lang="en-US" altLang="en-US" sz="2400" dirty="0"/>
              <a:t>Drug, biological, or device intervention type</a:t>
            </a:r>
          </a:p>
          <a:p>
            <a:pPr fontAlgn="base">
              <a:spcBef>
                <a:spcPts val="600"/>
              </a:spcBef>
            </a:pPr>
            <a:r>
              <a:rPr lang="en-US" altLang="en-US" sz="2400" dirty="0"/>
              <a:t>Vaccine studies excluded</a:t>
            </a:r>
          </a:p>
          <a:p>
            <a:pPr marL="58738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39A02C0-78CB-C348-944D-D7FB42EF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8738" defTabSz="914400" eaLnBrk="0" fontAlgn="base" hangingPunct="0">
              <a:spcAft>
                <a:spcPct val="0"/>
              </a:spcAft>
            </a:pPr>
            <a:r>
              <a:rPr lang="en-US" altLang="en-US" sz="3600" dirty="0"/>
              <a:t>Sample Definition</a:t>
            </a:r>
          </a:p>
        </p:txBody>
      </p:sp>
    </p:spTree>
    <p:extLst>
      <p:ext uri="{BB962C8B-B14F-4D97-AF65-F5344CB8AC3E}">
        <p14:creationId xmlns:p14="http://schemas.microsoft.com/office/powerpoint/2010/main" val="303523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BCFDD3-0D08-6549-B1B6-E74C75D54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579" y="1449210"/>
            <a:ext cx="3881521" cy="4663440"/>
          </a:xfrm>
        </p:spPr>
        <p:txBody>
          <a:bodyPr>
            <a:normAutofit/>
          </a:bodyPr>
          <a:lstStyle/>
          <a:p>
            <a:pPr marL="344488" indent="-285750" defTabSz="914400" eaLnBrk="0" fontAlgn="base" hangingPunct="0">
              <a:spcBef>
                <a:spcPts val="600"/>
              </a:spcBef>
            </a:pPr>
            <a:r>
              <a:rPr lang="en-US" altLang="en-US" sz="2400" b="1" dirty="0"/>
              <a:t>Funder</a:t>
            </a:r>
            <a:r>
              <a:rPr lang="en-US" altLang="en-US" sz="2400" dirty="0"/>
              <a:t> derived from </a:t>
            </a:r>
            <a:r>
              <a:rPr lang="en-US" altLang="en-US" sz="2400" dirty="0" err="1"/>
              <a:t>ClinicalTrials.gov</a:t>
            </a:r>
            <a:r>
              <a:rPr lang="en-US" altLang="en-US" sz="2400" dirty="0"/>
              <a:t> sponsor/collaborator</a:t>
            </a:r>
          </a:p>
          <a:p>
            <a:pPr marL="344488" indent="-285750" defTabSz="914400" eaLnBrk="0" fontAlgn="base" hangingPunct="0">
              <a:spcBef>
                <a:spcPts val="600"/>
              </a:spcBef>
              <a:spcAft>
                <a:spcPts val="0"/>
              </a:spcAft>
            </a:pPr>
            <a:r>
              <a:rPr lang="en-US" altLang="en-US" sz="2400" b="1" dirty="0"/>
              <a:t>End State – </a:t>
            </a:r>
            <a:r>
              <a:rPr lang="en-US" altLang="en-US" sz="2400" dirty="0" err="1"/>
              <a:t>ClinicalTrials.gov</a:t>
            </a:r>
            <a:r>
              <a:rPr lang="en-US" altLang="en-US" sz="2400" dirty="0"/>
              <a:t> study status of: </a:t>
            </a:r>
          </a:p>
          <a:p>
            <a:pPr marL="808038" lvl="1" defTabSz="914400" eaLnBrk="0" fontAlgn="base" hangingPunct="0">
              <a:spcAft>
                <a:spcPts val="0"/>
              </a:spcAft>
            </a:pPr>
            <a:r>
              <a:rPr lang="en-US" altLang="en-US" sz="2000" dirty="0"/>
              <a:t>“completed”</a:t>
            </a:r>
          </a:p>
          <a:p>
            <a:pPr marL="808038" lvl="1" defTabSz="914400" eaLnBrk="0" fontAlgn="base" hangingPunct="0">
              <a:spcAft>
                <a:spcPts val="0"/>
              </a:spcAft>
            </a:pPr>
            <a:r>
              <a:rPr lang="en-US" altLang="en-US" sz="2000" dirty="0"/>
              <a:t>“suspended”</a:t>
            </a:r>
          </a:p>
          <a:p>
            <a:pPr marL="808038" lvl="1" defTabSz="914400" eaLnBrk="0" fontAlgn="base" hangingPunct="0">
              <a:spcAft>
                <a:spcPts val="0"/>
              </a:spcAft>
            </a:pPr>
            <a:r>
              <a:rPr lang="en-US" altLang="en-US" sz="2000" dirty="0"/>
              <a:t>or “terminated”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>
          <a:xfrm>
            <a:off x="4229100" y="1441095"/>
            <a:ext cx="4148221" cy="4663440"/>
          </a:xfrm>
        </p:spPr>
        <p:txBody>
          <a:bodyPr>
            <a:normAutofit fontScale="92500" lnSpcReduction="10000"/>
          </a:bodyPr>
          <a:lstStyle/>
          <a:p>
            <a:pPr marL="58738" indent="0" defTabSz="914400" eaLnBrk="0" fontAlgn="base" hangingPunct="0">
              <a:spcBef>
                <a:spcPts val="600"/>
              </a:spcBef>
              <a:buNone/>
            </a:pPr>
            <a:r>
              <a:rPr lang="en-US" altLang="en-US" sz="2400" b="1" dirty="0"/>
              <a:t>Results search</a:t>
            </a:r>
            <a:r>
              <a:rPr lang="en-US" altLang="en-US" sz="2400" dirty="0"/>
              <a:t>: </a:t>
            </a:r>
          </a:p>
          <a:p>
            <a:pPr marL="282575" defTabSz="914400" eaLnBrk="0" fontAlgn="base" hangingPunct="0">
              <a:spcBef>
                <a:spcPts val="600"/>
              </a:spcBef>
            </a:pPr>
            <a:r>
              <a:rPr lang="en-US" altLang="en-US" sz="2200" dirty="0"/>
              <a:t>COVID-19 Studies with results and reviewed indexed publications</a:t>
            </a:r>
          </a:p>
          <a:p>
            <a:pPr marL="282575" defTabSz="914400" eaLnBrk="0" fontAlgn="base" hangingPunct="0">
              <a:spcBef>
                <a:spcPts val="600"/>
              </a:spcBef>
              <a:spcAft>
                <a:spcPts val="0"/>
              </a:spcAft>
            </a:pPr>
            <a:r>
              <a:rPr lang="en-US" altLang="en-US" sz="2200" dirty="0"/>
              <a:t>NCT ID Search for studies with “end state” and “active, not recruiting”  </a:t>
            </a:r>
          </a:p>
          <a:p>
            <a:pPr marL="920750" lvl="1" defTabSz="914400" eaLnBrk="0" fontAlgn="base" hangingPunct="0">
              <a:spcBef>
                <a:spcPts val="600"/>
              </a:spcBef>
              <a:spcAft>
                <a:spcPts val="0"/>
              </a:spcAft>
            </a:pPr>
            <a:r>
              <a:rPr lang="en-US" altLang="en-US" sz="2200" dirty="0" err="1"/>
              <a:t>ClinicalTrials.gov</a:t>
            </a:r>
            <a:endParaRPr lang="en-US" altLang="en-US" sz="2200" dirty="0"/>
          </a:p>
          <a:p>
            <a:pPr marL="920750" lvl="1" defTabSz="914400" eaLnBrk="0" fontAlgn="base" hangingPunct="0">
              <a:spcAft>
                <a:spcPts val="0"/>
              </a:spcAft>
            </a:pPr>
            <a:r>
              <a:rPr lang="en-US" altLang="en-US" sz="2200" dirty="0"/>
              <a:t>PubMed		</a:t>
            </a:r>
          </a:p>
          <a:p>
            <a:pPr marL="920750" lvl="1" defTabSz="914400" eaLnBrk="0" fontAlgn="base" hangingPunct="0"/>
            <a:r>
              <a:rPr lang="en-US" altLang="en-US" sz="2200" dirty="0" err="1"/>
              <a:t>medRxiv</a:t>
            </a:r>
            <a:endParaRPr lang="en-US" altLang="en-US" sz="2200" dirty="0"/>
          </a:p>
          <a:p>
            <a:pPr marL="282575" defTabSz="914400" eaLnBrk="0" fontAlgn="base" hangingPunct="0">
              <a:spcBef>
                <a:spcPts val="600"/>
              </a:spcBef>
            </a:pPr>
            <a:r>
              <a:rPr lang="en-US" sz="2200" dirty="0"/>
              <a:t>Manual results search for all “master protocol” studies (any status)</a:t>
            </a:r>
          </a:p>
          <a:p>
            <a:pPr marL="282575" defTabSz="914400" eaLnBrk="0" fontAlgn="base" hangingPunct="0">
              <a:spcBef>
                <a:spcPts val="600"/>
              </a:spcBef>
            </a:pPr>
            <a:r>
              <a:rPr lang="en-US" sz="2200" dirty="0"/>
              <a:t>Reviewed other published COVID trial reviews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39A02C0-78CB-C348-944D-D7FB42EF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Additional Methods</a:t>
            </a:r>
          </a:p>
        </p:txBody>
      </p:sp>
    </p:spTree>
    <p:extLst>
      <p:ext uri="{BB962C8B-B14F-4D97-AF65-F5344CB8AC3E}">
        <p14:creationId xmlns:p14="http://schemas.microsoft.com/office/powerpoint/2010/main" val="219541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90991-64B9-4648-B7ED-62E88D726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/>
              <a:t>*Began with </a:t>
            </a:r>
            <a:r>
              <a:rPr lang="en-US" b="1"/>
              <a:t>365,538</a:t>
            </a:r>
            <a:r>
              <a:rPr lang="en-US"/>
              <a:t> Studies downloaded from </a:t>
            </a:r>
            <a:r>
              <a:rPr lang="en-US" err="1"/>
              <a:t>ClinicalTrials.gov</a:t>
            </a:r>
            <a:r>
              <a:rPr lang="en-US"/>
              <a:t> on February 1, 2020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FBB4F8-9042-1C43-9079-2F65C191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/>
              <a:t>U.S. COVID-19 Trial Cohort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4849" y="3984749"/>
            <a:ext cx="2954634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58595B"/>
                </a:solidFill>
                <a:latin typeface="Arial"/>
                <a:cs typeface="Arial"/>
              </a:rPr>
              <a:t>80 </a:t>
            </a:r>
            <a:r>
              <a:rPr lang="en-US" sz="1600">
                <a:solidFill>
                  <a:srgbClr val="58595B"/>
                </a:solidFill>
                <a:latin typeface="Arial"/>
                <a:cs typeface="Arial"/>
              </a:rPr>
              <a:t>Excluded - Manual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5CFEB-245F-7542-B80D-64F4B961E079}"/>
              </a:ext>
            </a:extLst>
          </p:cNvPr>
          <p:cNvSpPr/>
          <p:nvPr/>
        </p:nvSpPr>
        <p:spPr>
          <a:xfrm>
            <a:off x="4157870" y="2308242"/>
            <a:ext cx="2953477" cy="24622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b="1">
                <a:solidFill>
                  <a:srgbClr val="58595B"/>
                </a:solidFill>
                <a:latin typeface="Arial"/>
                <a:cs typeface="Arial"/>
              </a:rPr>
              <a:t>4080</a:t>
            </a:r>
            <a:r>
              <a:rPr lang="en-US" sz="1600">
                <a:solidFill>
                  <a:srgbClr val="58595B"/>
                </a:solidFill>
                <a:latin typeface="Arial"/>
                <a:cs typeface="Arial"/>
              </a:rPr>
              <a:t> Exclusion Criteria Applied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171C5E-F348-8042-90E7-42D0D0573B3A}"/>
              </a:ext>
            </a:extLst>
          </p:cNvPr>
          <p:cNvGrpSpPr/>
          <p:nvPr/>
        </p:nvGrpSpPr>
        <p:grpSpPr>
          <a:xfrm>
            <a:off x="2032651" y="2197307"/>
            <a:ext cx="2053574" cy="576716"/>
            <a:chOff x="2032651" y="2129084"/>
            <a:chExt cx="2053574" cy="111838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97DA0B5-22D3-9446-A0A6-7269361F16CD}"/>
                </a:ext>
              </a:extLst>
            </p:cNvPr>
            <p:cNvCxnSpPr>
              <a:cxnSpLocks/>
            </p:cNvCxnSpPr>
            <p:nvPr/>
          </p:nvCxnSpPr>
          <p:spPr>
            <a:xfrm>
              <a:off x="2049460" y="2582951"/>
              <a:ext cx="2036765" cy="0"/>
            </a:xfrm>
            <a:prstGeom prst="straightConnector1">
              <a:avLst/>
            </a:prstGeom>
            <a:ln>
              <a:solidFill>
                <a:srgbClr val="58595B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C666CD-2BC7-4745-A7F0-579EF10342FF}"/>
                </a:ext>
              </a:extLst>
            </p:cNvPr>
            <p:cNvCxnSpPr>
              <a:cxnSpLocks/>
            </p:cNvCxnSpPr>
            <p:nvPr/>
          </p:nvCxnSpPr>
          <p:spPr>
            <a:xfrm>
              <a:off x="2032651" y="2129084"/>
              <a:ext cx="0" cy="11183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814401" y="1145986"/>
            <a:ext cx="2557437" cy="983086"/>
          </a:xfrm>
          <a:prstGeom prst="rect">
            <a:avLst/>
          </a:prstGeom>
          <a:solidFill>
            <a:srgbClr val="006879"/>
          </a:solidFill>
          <a:ln w="381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uk-UA" sz="1600" b="1">
                <a:solidFill>
                  <a:schemeClr val="bg1"/>
                </a:solidFill>
              </a:rPr>
              <a:t>4,610</a:t>
            </a:r>
            <a:endParaRPr lang="en-US" sz="1600" b="1">
              <a:solidFill>
                <a:schemeClr val="bg1"/>
              </a:solidFill>
            </a:endParaRPr>
          </a:p>
          <a:p>
            <a:pPr algn="ctr"/>
            <a:r>
              <a:rPr lang="en-US" sz="1600">
                <a:solidFill>
                  <a:schemeClr val="bg1"/>
                </a:solidFill>
              </a:rPr>
              <a:t>COVID-19 Studies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14388" y="2781523"/>
            <a:ext cx="2557448" cy="1000686"/>
          </a:xfrm>
          <a:prstGeom prst="rect">
            <a:avLst/>
          </a:prstGeom>
          <a:solidFill>
            <a:srgbClr val="006879"/>
          </a:solidFill>
          <a:ln w="381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530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 Interventional Studies 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14388" y="4547302"/>
            <a:ext cx="2557448" cy="1569660"/>
          </a:xfrm>
          <a:prstGeom prst="rect">
            <a:avLst/>
          </a:prstGeom>
          <a:solidFill>
            <a:schemeClr val="accent4"/>
          </a:solidFill>
          <a:ln w="381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450 Final Cohort: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6F4912-A5F9-5A4B-956D-10234C44A9E7}"/>
              </a:ext>
            </a:extLst>
          </p:cNvPr>
          <p:cNvSpPr txBox="1"/>
          <p:nvPr/>
        </p:nvSpPr>
        <p:spPr>
          <a:xfrm>
            <a:off x="3390007" y="4547302"/>
            <a:ext cx="47643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8595B"/>
                </a:solidFill>
                <a:latin typeface="Arial"/>
                <a:cs typeface="Arial"/>
              </a:rPr>
              <a:t>Purpose: Treatment or prevention of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8595B"/>
                </a:solidFill>
                <a:latin typeface="Arial"/>
                <a:cs typeface="Arial"/>
              </a:rPr>
              <a:t>&gt;=1 site in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8595B"/>
                </a:solidFill>
                <a:latin typeface="Arial"/>
                <a:cs typeface="Arial"/>
              </a:rPr>
              <a:t>Start date on or before 12/31/20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8595B"/>
                </a:solidFill>
                <a:cs typeface="Arial"/>
              </a:rPr>
              <a:t>At least 1 Drug/Biological/Combo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8595B"/>
                </a:solidFill>
                <a:cs typeface="Arial"/>
              </a:rPr>
              <a:t>Not COVID-19 Vaccine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8595B"/>
                </a:solidFill>
                <a:cs typeface="Arial"/>
              </a:rPr>
              <a:t>Not withdrawn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21A12B-31D8-F147-A60E-475FD72168FE}"/>
              </a:ext>
            </a:extLst>
          </p:cNvPr>
          <p:cNvGrpSpPr/>
          <p:nvPr/>
        </p:nvGrpSpPr>
        <p:grpSpPr>
          <a:xfrm>
            <a:off x="2024711" y="3820150"/>
            <a:ext cx="2053574" cy="708950"/>
            <a:chOff x="2032651" y="2129084"/>
            <a:chExt cx="2053574" cy="111838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55D0337-FBDC-1045-94C9-D877F6068441}"/>
                </a:ext>
              </a:extLst>
            </p:cNvPr>
            <p:cNvCxnSpPr>
              <a:cxnSpLocks/>
            </p:cNvCxnSpPr>
            <p:nvPr/>
          </p:nvCxnSpPr>
          <p:spPr>
            <a:xfrm>
              <a:off x="2049460" y="2582951"/>
              <a:ext cx="2036765" cy="0"/>
            </a:xfrm>
            <a:prstGeom prst="straightConnector1">
              <a:avLst/>
            </a:prstGeom>
            <a:ln>
              <a:solidFill>
                <a:srgbClr val="58595B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5008C76-6D63-434D-86D6-30BEC5374423}"/>
                </a:ext>
              </a:extLst>
            </p:cNvPr>
            <p:cNvCxnSpPr>
              <a:cxnSpLocks/>
            </p:cNvCxnSpPr>
            <p:nvPr/>
          </p:nvCxnSpPr>
          <p:spPr>
            <a:xfrm>
              <a:off x="2032651" y="2129084"/>
              <a:ext cx="0" cy="11183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670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FBB4F8-9042-1C43-9079-2F65C191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/>
              <a:t>Results Availability &amp; Participants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EAB989-5FAD-2542-8A45-B82685EF440F}"/>
              </a:ext>
            </a:extLst>
          </p:cNvPr>
          <p:cNvSpPr/>
          <p:nvPr/>
        </p:nvSpPr>
        <p:spPr>
          <a:xfrm>
            <a:off x="2568263" y="5112940"/>
            <a:ext cx="2080019" cy="614745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23 Active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With Results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3DAB89-7F43-A14B-BC9F-5C677CBE135D}"/>
              </a:ext>
            </a:extLst>
          </p:cNvPr>
          <p:cNvSpPr/>
          <p:nvPr/>
        </p:nvSpPr>
        <p:spPr>
          <a:xfrm>
            <a:off x="447013" y="5112941"/>
            <a:ext cx="2018864" cy="614745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21 Results with 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End State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9648A5CC-F1FA-9B4F-8B87-40DFCCA4B55F}"/>
              </a:ext>
            </a:extLst>
          </p:cNvPr>
          <p:cNvCxnSpPr>
            <a:cxnSpLocks/>
            <a:stCxn id="38" idx="2"/>
            <a:endCxn id="37" idx="0"/>
          </p:cNvCxnSpPr>
          <p:nvPr/>
        </p:nvCxnSpPr>
        <p:spPr>
          <a:xfrm rot="16200000" flipH="1">
            <a:off x="2794776" y="1893260"/>
            <a:ext cx="498331" cy="992587"/>
          </a:xfrm>
          <a:prstGeom prst="bentConnector3">
            <a:avLst>
              <a:gd name="adj1" fmla="val 50001"/>
            </a:avLst>
          </a:prstGeom>
          <a:ln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A5E7BCEB-861D-4044-B567-25A0B21BE54E}"/>
              </a:ext>
            </a:extLst>
          </p:cNvPr>
          <p:cNvCxnSpPr>
            <a:cxnSpLocks/>
          </p:cNvCxnSpPr>
          <p:nvPr/>
        </p:nvCxnSpPr>
        <p:spPr>
          <a:xfrm rot="5400000">
            <a:off x="1302787" y="2327106"/>
            <a:ext cx="1480356" cy="1017955"/>
          </a:xfrm>
          <a:prstGeom prst="bentConnector3">
            <a:avLst>
              <a:gd name="adj1" fmla="val 19973"/>
            </a:avLst>
          </a:prstGeom>
          <a:ln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F61C113-2565-E74C-97A2-DA0712DE361E}"/>
              </a:ext>
            </a:extLst>
          </p:cNvPr>
          <p:cNvCxnSpPr>
            <a:cxnSpLocks/>
          </p:cNvCxnSpPr>
          <p:nvPr/>
        </p:nvCxnSpPr>
        <p:spPr>
          <a:xfrm>
            <a:off x="1494719" y="4089404"/>
            <a:ext cx="0" cy="34136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D7F1198-27C0-0A4C-A269-47604E84AB64}"/>
              </a:ext>
            </a:extLst>
          </p:cNvPr>
          <p:cNvCxnSpPr>
            <a:cxnSpLocks/>
          </p:cNvCxnSpPr>
          <p:nvPr/>
        </p:nvCxnSpPr>
        <p:spPr>
          <a:xfrm>
            <a:off x="3470647" y="3133293"/>
            <a:ext cx="19004" cy="129747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84A81DD-1AF7-EA44-963A-C45E944F4DBE}"/>
              </a:ext>
            </a:extLst>
          </p:cNvPr>
          <p:cNvSpPr txBox="1"/>
          <p:nvPr/>
        </p:nvSpPr>
        <p:spPr>
          <a:xfrm>
            <a:off x="447012" y="5816600"/>
            <a:ext cx="420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58595B"/>
                </a:solidFill>
              </a:rPr>
              <a:t>Studies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A44D7D9-CD8B-3F46-904F-48A0E59B75A7}"/>
              </a:ext>
            </a:extLst>
          </p:cNvPr>
          <p:cNvSpPr txBox="1"/>
          <p:nvPr/>
        </p:nvSpPr>
        <p:spPr>
          <a:xfrm>
            <a:off x="4851483" y="5816600"/>
            <a:ext cx="414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58595B"/>
                </a:solidFill>
              </a:rPr>
              <a:t>Participants (Planned or Actual)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7012" y="3576259"/>
            <a:ext cx="1914430" cy="614745"/>
          </a:xfrm>
          <a:prstGeom prst="rect">
            <a:avLst/>
          </a:prstGeom>
          <a:solidFill>
            <a:srgbClr val="006879"/>
          </a:solidFill>
          <a:ln w="381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61 Reached 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End State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32188" y="2638720"/>
            <a:ext cx="2216094" cy="61474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389 Active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33987" y="1139704"/>
            <a:ext cx="2027321" cy="1000685"/>
          </a:xfrm>
          <a:prstGeom prst="rect">
            <a:avLst/>
          </a:prstGeom>
          <a:solidFill>
            <a:schemeClr val="accent4"/>
          </a:solidFill>
          <a:ln w="381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450 Final Cohort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894074-7803-D549-B502-91E2B29547B9}"/>
              </a:ext>
            </a:extLst>
          </p:cNvPr>
          <p:cNvSpPr/>
          <p:nvPr/>
        </p:nvSpPr>
        <p:spPr>
          <a:xfrm>
            <a:off x="447013" y="4506970"/>
            <a:ext cx="4201269" cy="425413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   44 Results Available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B5B3D34-F370-E041-8715-2B1502F6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349" y="1060966"/>
            <a:ext cx="41529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0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CABE02-11DB-C441-B3D8-D6BBB3563BE0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19034" y="1241777"/>
          <a:ext cx="7767714" cy="262103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514317">
                  <a:extLst>
                    <a:ext uri="{9D8B030D-6E8A-4147-A177-3AD203B41FA5}">
                      <a16:colId xmlns:a16="http://schemas.microsoft.com/office/drawing/2014/main" val="1711874633"/>
                    </a:ext>
                  </a:extLst>
                </a:gridCol>
                <a:gridCol w="1209153">
                  <a:extLst>
                    <a:ext uri="{9D8B030D-6E8A-4147-A177-3AD203B41FA5}">
                      <a16:colId xmlns:a16="http://schemas.microsoft.com/office/drawing/2014/main" val="3341525185"/>
                    </a:ext>
                  </a:extLst>
                </a:gridCol>
                <a:gridCol w="1011061">
                  <a:extLst>
                    <a:ext uri="{9D8B030D-6E8A-4147-A177-3AD203B41FA5}">
                      <a16:colId xmlns:a16="http://schemas.microsoft.com/office/drawing/2014/main" val="2707333325"/>
                    </a:ext>
                  </a:extLst>
                </a:gridCol>
                <a:gridCol w="1011061">
                  <a:extLst>
                    <a:ext uri="{9D8B030D-6E8A-4147-A177-3AD203B41FA5}">
                      <a16:colId xmlns:a16="http://schemas.microsoft.com/office/drawing/2014/main" val="2456971983"/>
                    </a:ext>
                  </a:extLst>
                </a:gridCol>
                <a:gridCol w="1011061">
                  <a:extLst>
                    <a:ext uri="{9D8B030D-6E8A-4147-A177-3AD203B41FA5}">
                      <a16:colId xmlns:a16="http://schemas.microsoft.com/office/drawing/2014/main" val="1758783264"/>
                    </a:ext>
                  </a:extLst>
                </a:gridCol>
                <a:gridCol w="1011061">
                  <a:extLst>
                    <a:ext uri="{9D8B030D-6E8A-4147-A177-3AD203B41FA5}">
                      <a16:colId xmlns:a16="http://schemas.microsoft.com/office/drawing/2014/main" val="3926138323"/>
                    </a:ext>
                  </a:extLst>
                </a:gridCol>
              </a:tblGrid>
              <a:tr h="534614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&lt;= Q1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Q2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Q3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511039"/>
                  </a:ext>
                </a:extLst>
              </a:tr>
              <a:tr h="5346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Studies started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30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203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116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101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450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547969"/>
                  </a:ext>
                </a:extLst>
              </a:tr>
              <a:tr h="68417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Active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20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160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108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101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389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898668"/>
                  </a:ext>
                </a:extLst>
              </a:tr>
              <a:tr h="433816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Reached end state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10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43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8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0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61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514822"/>
                  </a:ext>
                </a:extLst>
              </a:tr>
              <a:tr h="4338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Any results available*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11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29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3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44 </a:t>
                      </a:r>
                    </a:p>
                  </a:txBody>
                  <a:tcPr marL="11765" marR="1176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87731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0C3D0C-3CF8-BA40-AA53-CD22AC79B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579" y="6372423"/>
            <a:ext cx="7620583" cy="410843"/>
          </a:xfrm>
        </p:spPr>
        <p:txBody>
          <a:bodyPr/>
          <a:lstStyle/>
          <a:p>
            <a:r>
              <a:rPr lang="en-US" dirty="0"/>
              <a:t>*</a:t>
            </a:r>
            <a:r>
              <a:rPr lang="en-US" b="1" dirty="0"/>
              <a:t>Any results available: </a:t>
            </a:r>
            <a:r>
              <a:rPr lang="en-US" dirty="0"/>
              <a:t>ClinicalTrials.gov, peer-reviewed publication, OR </a:t>
            </a:r>
            <a:r>
              <a:rPr lang="en-US" dirty="0" err="1"/>
              <a:t>medRxiv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DA84F2-9309-4D43-BD72-5782579C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by Study Quarter Started</a:t>
            </a:r>
          </a:p>
        </p:txBody>
      </p:sp>
      <p:graphicFrame>
        <p:nvGraphicFramePr>
          <p:cNvPr id="15" name="Table 12">
            <a:extLst>
              <a:ext uri="{FF2B5EF4-FFF2-40B4-BE49-F238E27FC236}">
                <a16:creationId xmlns:a16="http://schemas.microsoft.com/office/drawing/2014/main" id="{EE098F73-DE18-DE41-A19F-061E635DD5B5}"/>
              </a:ext>
            </a:extLst>
          </p:cNvPr>
          <p:cNvGraphicFramePr>
            <a:graphicFrameLocks noGrp="1"/>
          </p:cNvGraphicFramePr>
          <p:nvPr>
            <p:ph sz="half" idx="11"/>
            <p:extLst/>
          </p:nvPr>
        </p:nvGraphicFramePr>
        <p:xfrm>
          <a:off x="1341019" y="4190519"/>
          <a:ext cx="6123744" cy="185420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388144">
                  <a:extLst>
                    <a:ext uri="{9D8B030D-6E8A-4147-A177-3AD203B41FA5}">
                      <a16:colId xmlns:a16="http://schemas.microsoft.com/office/drawing/2014/main" val="653493306"/>
                    </a:ext>
                  </a:extLst>
                </a:gridCol>
                <a:gridCol w="2735600">
                  <a:extLst>
                    <a:ext uri="{9D8B030D-6E8A-4147-A177-3AD203B41FA5}">
                      <a16:colId xmlns:a16="http://schemas.microsoft.com/office/drawing/2014/main" val="2446597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Location of Results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studies, N=450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097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ClinicalTrials.gov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11/450 (2.4%)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65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Peer-reviewed publication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31/450 (6.9%)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22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Results posted on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medRxiv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18/450 (4.0%)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284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Any results available*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44/450 (9.8%)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565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760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F29A2C-4CB7-AE47-9460-C64F0EDFB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/>
              <a:t>Widespread practice of trial registration has allowed for </a:t>
            </a:r>
            <a:r>
              <a:rPr lang="en-US" dirty="0" smtClean="0"/>
              <a:t>real-time </a:t>
            </a:r>
            <a:r>
              <a:rPr lang="en-US" dirty="0"/>
              <a:t>monitoring of the COVID research </a:t>
            </a:r>
            <a:r>
              <a:rPr lang="en-US" dirty="0" smtClean="0"/>
              <a:t>response</a:t>
            </a:r>
          </a:p>
          <a:p>
            <a:pPr lvl="1"/>
            <a:r>
              <a:rPr lang="en-US" dirty="0"/>
              <a:t>Research community</a:t>
            </a:r>
          </a:p>
          <a:p>
            <a:pPr lvl="1"/>
            <a:r>
              <a:rPr lang="en-US" dirty="0"/>
              <a:t>Mainstream media</a:t>
            </a:r>
          </a:p>
          <a:p>
            <a:pPr lvl="1"/>
            <a:r>
              <a:rPr lang="en-US" dirty="0"/>
              <a:t>Others</a:t>
            </a:r>
          </a:p>
          <a:p>
            <a:r>
              <a:rPr lang="en-US" dirty="0"/>
              <a:t>COVID data dashboard should be an essential tool for making decisions about new research studies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76D65F-AD75-5F4B-B09B-54834C50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Promise &amp; Challenges of </a:t>
            </a:r>
            <a:br>
              <a:rPr lang="en-US" sz="3600" dirty="0"/>
            </a:br>
            <a:r>
              <a:rPr lang="en-US" sz="3600" dirty="0"/>
              <a:t>Trial Registration System</a:t>
            </a:r>
          </a:p>
        </p:txBody>
      </p:sp>
    </p:spTree>
    <p:extLst>
      <p:ext uri="{BB962C8B-B14F-4D97-AF65-F5344CB8AC3E}">
        <p14:creationId xmlns:p14="http://schemas.microsoft.com/office/powerpoint/2010/main" val="294523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F29A2C-4CB7-AE47-9460-C64F0EDFB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Meta-researchers have been critiquing the trial enterprise, but system in general lacks mechanisms for responding to such information</a:t>
            </a:r>
          </a:p>
          <a:p>
            <a:r>
              <a:rPr lang="en-US" dirty="0"/>
              <a:t>Vigilance regarding data quality is always essential</a:t>
            </a:r>
          </a:p>
          <a:p>
            <a:r>
              <a:rPr lang="en-US" dirty="0"/>
              <a:t>Challenges arise when interpreting data for:</a:t>
            </a:r>
          </a:p>
          <a:p>
            <a:pPr lvl="1"/>
            <a:r>
              <a:rPr lang="en-US" dirty="0"/>
              <a:t>Master protocol studies</a:t>
            </a:r>
          </a:p>
          <a:p>
            <a:pPr lvl="1"/>
            <a:r>
              <a:rPr lang="en-US" dirty="0"/>
              <a:t>Studies that ”evolve” or combine with other studies</a:t>
            </a:r>
          </a:p>
          <a:p>
            <a:r>
              <a:rPr lang="en-US" dirty="0"/>
              <a:t>ClinicalTrials.gov is a communal resource that requires care and nurturing by all members of the research ecosystem</a:t>
            </a:r>
          </a:p>
          <a:p>
            <a:endParaRPr lang="en-US" sz="17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FC0B3-AB1B-FC43-B594-2B5049AAF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76D65F-AD75-5F4B-B09B-54834C50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Promise &amp; Challenges of </a:t>
            </a:r>
            <a:br>
              <a:rPr lang="en-US" sz="3600" dirty="0"/>
            </a:br>
            <a:r>
              <a:rPr lang="en-US" sz="3600" dirty="0"/>
              <a:t>Trial Registration System</a:t>
            </a:r>
          </a:p>
        </p:txBody>
      </p:sp>
    </p:spTree>
    <p:extLst>
      <p:ext uri="{BB962C8B-B14F-4D97-AF65-F5344CB8AC3E}">
        <p14:creationId xmlns:p14="http://schemas.microsoft.com/office/powerpoint/2010/main" val="3443059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2564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A166D-BA19-E04D-BC03-6790DDBA0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879" y="6320083"/>
            <a:ext cx="7907421" cy="410843"/>
          </a:xfrm>
        </p:spPr>
        <p:txBody>
          <a:bodyPr/>
          <a:lstStyle/>
          <a:p>
            <a:r>
              <a:rPr lang="en-US" sz="1100"/>
              <a:t>Funder derived from </a:t>
            </a:r>
            <a:r>
              <a:rPr lang="en-US" sz="1100" err="1"/>
              <a:t>ClinicalTrials.gov</a:t>
            </a:r>
            <a:r>
              <a:rPr lang="en-US" sz="1100"/>
              <a:t> sponsor and collaborator fields</a:t>
            </a:r>
            <a:endParaRPr lang="en-US" sz="1100">
              <a:solidFill>
                <a:schemeClr val="accent1"/>
              </a:solidFill>
            </a:endParaRPr>
          </a:p>
          <a:p>
            <a:r>
              <a:rPr lang="en-US" sz="1100">
                <a:solidFill>
                  <a:schemeClr val="accent1"/>
                </a:solidFill>
              </a:rPr>
              <a:t>No external funder - primarily academic medical centers. Sponsor or collaborator was NOT government, industry, or foundation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1C1FCC2-4B28-0C4C-B5E4-817FD3CA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U.S. Studies: Start Date &amp; Funder</a:t>
            </a:r>
          </a:p>
        </p:txBody>
      </p:sp>
      <p:pic>
        <p:nvPicPr>
          <p:cNvPr id="6" name="Content Placeholder 11" descr="Line graph showing start date of these studies by funder. No external had largest peak (Number of studies) in April 2020.">
            <a:extLst>
              <a:ext uri="{FF2B5EF4-FFF2-40B4-BE49-F238E27FC236}">
                <a16:creationId xmlns:a16="http://schemas.microsoft.com/office/drawing/2014/main" id="{4F463668-B26C-8544-8EA4-870E860ADB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974" b="-25974"/>
          <a:stretch>
            <a:fillRect/>
          </a:stretch>
        </p:blipFill>
        <p:spPr>
          <a:xfrm>
            <a:off x="347579" y="1112521"/>
            <a:ext cx="4615368" cy="5188608"/>
          </a:xfrm>
        </p:spPr>
      </p:pic>
      <p:pic>
        <p:nvPicPr>
          <p:cNvPr id="7" name="Content Placeholder 6" descr="Chart, pie chart&#10;&#10;Study numbers by Funder. 450 Total. 214 Industry, 160 No external funder, 49 Other, 27 NIH.">
            <a:extLst>
              <a:ext uri="{FF2B5EF4-FFF2-40B4-BE49-F238E27FC236}">
                <a16:creationId xmlns:a16="http://schemas.microsoft.com/office/drawing/2014/main" id="{FA6D8783-E133-2D4B-9193-45F4525A6BD8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3"/>
          <a:stretch>
            <a:fillRect/>
          </a:stretch>
        </p:blipFill>
        <p:spPr>
          <a:xfrm>
            <a:off x="4666764" y="1260731"/>
            <a:ext cx="4143025" cy="4662487"/>
          </a:xfrm>
        </p:spPr>
      </p:pic>
    </p:spTree>
    <p:extLst>
      <p:ext uri="{BB962C8B-B14F-4D97-AF65-F5344CB8AC3E}">
        <p14:creationId xmlns:p14="http://schemas.microsoft.com/office/powerpoint/2010/main" val="1507307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FA1BC5-6596-1D40-BA3F-91DFFDAD0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Active = Not yet recruiting; Recruiting; Enrolling by Invitation; Active, not recruiting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670A4D-78EE-7748-B467-5B89DB171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U.S. Studies: </a:t>
            </a:r>
            <a:br>
              <a:rPr lang="en-US" sz="3600" dirty="0"/>
            </a:br>
            <a:r>
              <a:rPr lang="en-US" sz="3600" dirty="0"/>
              <a:t>Recruitment Status as of 2/1/21</a:t>
            </a:r>
          </a:p>
        </p:txBody>
      </p:sp>
      <p:pic>
        <p:nvPicPr>
          <p:cNvPr id="9" name="Content Placeholder 8" descr="Chart, pie chart&#10;&#10;389 STudies in an Active State, 61 reached end state">
            <a:extLst>
              <a:ext uri="{FF2B5EF4-FFF2-40B4-BE49-F238E27FC236}">
                <a16:creationId xmlns:a16="http://schemas.microsoft.com/office/drawing/2014/main" id="{8CEBC0FE-8459-FA42-A838-9AC9070A7222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/>
          <a:stretch>
            <a:fillRect/>
          </a:stretch>
        </p:blipFill>
        <p:spPr>
          <a:xfrm>
            <a:off x="347579" y="1436843"/>
            <a:ext cx="4143025" cy="4662487"/>
          </a:xfrm>
        </p:spPr>
      </p:pic>
      <p:pic>
        <p:nvPicPr>
          <p:cNvPr id="13" name="Content Placeholder 12" descr="Number of studies funded by NIH, Other, No External Funder, or Industry with contrasting colors for active and reached end state. ">
            <a:extLst>
              <a:ext uri="{FF2B5EF4-FFF2-40B4-BE49-F238E27FC236}">
                <a16:creationId xmlns:a16="http://schemas.microsoft.com/office/drawing/2014/main" id="{D42A6638-C896-4641-A002-55DEF264DF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99897" y="1469142"/>
            <a:ext cx="4144436" cy="4664075"/>
          </a:xfrm>
        </p:spPr>
      </p:pic>
    </p:spTree>
    <p:extLst>
      <p:ext uri="{BB962C8B-B14F-4D97-AF65-F5344CB8AC3E}">
        <p14:creationId xmlns:p14="http://schemas.microsoft.com/office/powerpoint/2010/main" val="148484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14344E-B4E6-E243-9262-4383E9348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webinar is being recorded and will be posted to the CTTI website.</a:t>
            </a:r>
          </a:p>
          <a:p>
            <a:r>
              <a:rPr lang="en-US" dirty="0"/>
              <a:t>All participants are muted upon entry.</a:t>
            </a:r>
          </a:p>
          <a:p>
            <a:r>
              <a:rPr lang="en-US" dirty="0"/>
              <a:t>Questions can be entered in the chat box during the webinar.</a:t>
            </a:r>
          </a:p>
          <a:p>
            <a:r>
              <a:rPr lang="en-US" dirty="0"/>
              <a:t>There will be a “Question &amp; Answer” session at the end of the webinar.</a:t>
            </a:r>
          </a:p>
          <a:p>
            <a:r>
              <a:rPr lang="en-US" dirty="0"/>
              <a:t>Questions can be entered in the chat box to all panelists and attendees throughout the webinar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DAEE0E-575B-4C49-A242-E1AF2087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63718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23B155-38D3-F345-8461-218E943CF520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04800" y="1458704"/>
          <a:ext cx="8581776" cy="3420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176">
                  <a:extLst>
                    <a:ext uri="{9D8B030D-6E8A-4147-A177-3AD203B41FA5}">
                      <a16:colId xmlns:a16="http://schemas.microsoft.com/office/drawing/2014/main" val="452027329"/>
                    </a:ext>
                  </a:extLst>
                </a:gridCol>
                <a:gridCol w="1215865">
                  <a:extLst>
                    <a:ext uri="{9D8B030D-6E8A-4147-A177-3AD203B41FA5}">
                      <a16:colId xmlns:a16="http://schemas.microsoft.com/office/drawing/2014/main" val="688886905"/>
                    </a:ext>
                  </a:extLst>
                </a:gridCol>
                <a:gridCol w="1460215">
                  <a:extLst>
                    <a:ext uri="{9D8B030D-6E8A-4147-A177-3AD203B41FA5}">
                      <a16:colId xmlns:a16="http://schemas.microsoft.com/office/drawing/2014/main" val="1783226623"/>
                    </a:ext>
                  </a:extLst>
                </a:gridCol>
                <a:gridCol w="1215865">
                  <a:extLst>
                    <a:ext uri="{9D8B030D-6E8A-4147-A177-3AD203B41FA5}">
                      <a16:colId xmlns:a16="http://schemas.microsoft.com/office/drawing/2014/main" val="3570010897"/>
                    </a:ext>
                  </a:extLst>
                </a:gridCol>
                <a:gridCol w="1361790">
                  <a:extLst>
                    <a:ext uri="{9D8B030D-6E8A-4147-A177-3AD203B41FA5}">
                      <a16:colId xmlns:a16="http://schemas.microsoft.com/office/drawing/2014/main" val="3597538680"/>
                    </a:ext>
                  </a:extLst>
                </a:gridCol>
                <a:gridCol w="1215865">
                  <a:extLst>
                    <a:ext uri="{9D8B030D-6E8A-4147-A177-3AD203B41FA5}">
                      <a16:colId xmlns:a16="http://schemas.microsoft.com/office/drawing/2014/main" val="3194103788"/>
                    </a:ext>
                  </a:extLst>
                </a:gridCol>
              </a:tblGrid>
              <a:tr h="408196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Funder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764" marR="11764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764" marR="11764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764" marR="11764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241676"/>
                  </a:ext>
                </a:extLst>
              </a:tr>
              <a:tr h="482927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>
                          <a:solidFill>
                            <a:schemeClr val="accent3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All studies</a:t>
                      </a:r>
                      <a:br>
                        <a:rPr lang="en-US" sz="1400" b="1">
                          <a:solidFill>
                            <a:schemeClr val="accent3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</a:br>
                      <a:r>
                        <a:rPr lang="en-US" sz="1400" b="1">
                          <a:solidFill>
                            <a:schemeClr val="accent3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N=450</a:t>
                      </a:r>
                      <a:endParaRPr lang="en-US" sz="1400">
                        <a:solidFill>
                          <a:schemeClr val="accent3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>
                          <a:solidFill>
                            <a:schemeClr val="accent3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Industry</a:t>
                      </a:r>
                      <a:br>
                        <a:rPr lang="en-US" sz="1400" b="1">
                          <a:solidFill>
                            <a:schemeClr val="accent3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</a:br>
                      <a:r>
                        <a:rPr lang="en-US" sz="1400" b="1">
                          <a:solidFill>
                            <a:schemeClr val="accent3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N=214</a:t>
                      </a:r>
                      <a:endParaRPr lang="en-US" sz="1400">
                        <a:solidFill>
                          <a:schemeClr val="accent3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>
                          <a:solidFill>
                            <a:schemeClr val="accent3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NIH</a:t>
                      </a:r>
                      <a:br>
                        <a:rPr lang="en-US" sz="1400" b="1">
                          <a:solidFill>
                            <a:schemeClr val="accent3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</a:br>
                      <a:r>
                        <a:rPr lang="en-US" sz="1400" b="1">
                          <a:solidFill>
                            <a:schemeClr val="accent3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N=27</a:t>
                      </a:r>
                      <a:endParaRPr lang="en-US" sz="1400">
                        <a:solidFill>
                          <a:schemeClr val="accent3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>
                          <a:solidFill>
                            <a:schemeClr val="accent3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No external</a:t>
                      </a:r>
                      <a:br>
                        <a:rPr lang="en-US" sz="1400" b="1">
                          <a:solidFill>
                            <a:schemeClr val="accent3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</a:br>
                      <a:r>
                        <a:rPr lang="en-US" sz="1400" b="1">
                          <a:solidFill>
                            <a:schemeClr val="accent3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N=160</a:t>
                      </a:r>
                      <a:endParaRPr lang="en-US" sz="1400">
                        <a:solidFill>
                          <a:schemeClr val="accent3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>
                          <a:solidFill>
                            <a:schemeClr val="accent3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Other</a:t>
                      </a:r>
                      <a:br>
                        <a:rPr lang="en-US" sz="1400" b="1">
                          <a:solidFill>
                            <a:schemeClr val="accent3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</a:br>
                      <a:r>
                        <a:rPr lang="en-US" sz="1400" b="1">
                          <a:solidFill>
                            <a:schemeClr val="accent3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N=49</a:t>
                      </a:r>
                      <a:endParaRPr lang="en-US" sz="1400">
                        <a:solidFill>
                          <a:schemeClr val="accent3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757556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Multi-site study, n/N (%)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230/450 (51.1%)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147/214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(68.7%)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22/27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(81.5%)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36/160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(22.5%)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25/49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(51.0%)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147535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139856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Number of study sites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13066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N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450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214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27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160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49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41252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Mean +/- SD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11.87 +/- 25.01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17.90 +/-   31.66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29.11 +/- 26.97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1.78 +/-     2.93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9.02 +/- 17.50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660841"/>
                  </a:ext>
                </a:extLst>
              </a:tr>
              <a:tr h="482927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Median (Q1, Q3)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2.00 (1.00, 10.00)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5.00 (1.00, 17.00)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25.00 (2.00, 51.00)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1.00 (1.00, 1.00)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2.00 (1.00, 8.00)</a:t>
                      </a:r>
                      <a:endParaRPr lang="en-US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59252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053AB-E666-C84B-A049-39B6FD75EAE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47579" y="5206999"/>
            <a:ext cx="8462210" cy="1115021"/>
          </a:xfrm>
        </p:spPr>
        <p:txBody>
          <a:bodyPr/>
          <a:lstStyle/>
          <a:p>
            <a:r>
              <a:rPr lang="en-US" dirty="0"/>
              <a:t>A little more than half of all studies were multi-site</a:t>
            </a:r>
          </a:p>
          <a:p>
            <a:r>
              <a:rPr lang="en-US" dirty="0"/>
              <a:t>Less than a quarter with no external funder had more than one site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4970B-8FD0-094F-A90D-1B2B0C73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U.S. Studies: Number of Study Sites</a:t>
            </a:r>
          </a:p>
        </p:txBody>
      </p:sp>
    </p:spTree>
    <p:extLst>
      <p:ext uri="{BB962C8B-B14F-4D97-AF65-F5344CB8AC3E}">
        <p14:creationId xmlns:p14="http://schemas.microsoft.com/office/powerpoint/2010/main" val="374635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Bar graph of study zise by funder. Most studies are small with &lt;250 people. ">
            <a:extLst>
              <a:ext uri="{FF2B5EF4-FFF2-40B4-BE49-F238E27FC236}">
                <a16:creationId xmlns:a16="http://schemas.microsoft.com/office/drawing/2014/main" id="{B66C071E-19D9-AA40-B1B0-4497BDC1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Study Size </a:t>
            </a:r>
          </a:p>
        </p:txBody>
      </p:sp>
      <p:pic>
        <p:nvPicPr>
          <p:cNvPr id="12" name="Content Placeholder 11" descr="Chart, bar chart&#10;&#10;Similar study size but by quarter. Small studyies most common even as time passed. ">
            <a:extLst>
              <a:ext uri="{FF2B5EF4-FFF2-40B4-BE49-F238E27FC236}">
                <a16:creationId xmlns:a16="http://schemas.microsoft.com/office/drawing/2014/main" id="{6B8992D8-8493-AD42-BCC4-F277866F9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250" y="1456531"/>
            <a:ext cx="8458200" cy="4648200"/>
          </a:xfrm>
        </p:spPr>
      </p:pic>
    </p:spTree>
    <p:extLst>
      <p:ext uri="{BB962C8B-B14F-4D97-AF65-F5344CB8AC3E}">
        <p14:creationId xmlns:p14="http://schemas.microsoft.com/office/powerpoint/2010/main" val="2705904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9F3191-84B2-9A4A-8942-B1604160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Study Size by Quarter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DCCF3D6-A3C2-B449-AAFA-C040155621A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7663" y="1452563"/>
          <a:ext cx="8461375" cy="465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0196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5459948-DC21-2D45-B6C6-1DFEB699D30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7579" y="934703"/>
          <a:ext cx="8462210" cy="5242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939">
                  <a:extLst>
                    <a:ext uri="{9D8B030D-6E8A-4147-A177-3AD203B41FA5}">
                      <a16:colId xmlns:a16="http://schemas.microsoft.com/office/drawing/2014/main" val="3518272667"/>
                    </a:ext>
                  </a:extLst>
                </a:gridCol>
                <a:gridCol w="1981750">
                  <a:extLst>
                    <a:ext uri="{9D8B030D-6E8A-4147-A177-3AD203B41FA5}">
                      <a16:colId xmlns:a16="http://schemas.microsoft.com/office/drawing/2014/main" val="225897360"/>
                    </a:ext>
                  </a:extLst>
                </a:gridCol>
                <a:gridCol w="1524521">
                  <a:extLst>
                    <a:ext uri="{9D8B030D-6E8A-4147-A177-3AD203B41FA5}">
                      <a16:colId xmlns:a16="http://schemas.microsoft.com/office/drawing/2014/main" val="2967594345"/>
                    </a:ext>
                  </a:extLst>
                </a:gridCol>
              </a:tblGrid>
              <a:tr h="310617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 n/N (%)</a:t>
                      </a:r>
                      <a:endParaRPr lang="en-US" sz="15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rgbClr val="58595B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% of All</a:t>
                      </a:r>
                      <a:r>
                        <a:rPr lang="en-US" sz="1500" baseline="0">
                          <a:solidFill>
                            <a:srgbClr val="58595B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US" sz="1500">
                          <a:solidFill>
                            <a:srgbClr val="58595B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Studies</a:t>
                      </a:r>
                      <a:r>
                        <a:rPr lang="en-US" sz="1500" baseline="0">
                          <a:solidFill>
                            <a:srgbClr val="58595B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US" sz="1500">
                          <a:solidFill>
                            <a:srgbClr val="58595B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N=450</a:t>
                      </a:r>
                    </a:p>
                  </a:txBody>
                  <a:tcPr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814143"/>
                  </a:ext>
                </a:extLst>
              </a:tr>
              <a:tr h="14119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Number of arms</a:t>
                      </a:r>
                      <a:endParaRPr lang="en-US" sz="1600" b="1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18325"/>
                  </a:ext>
                </a:extLst>
              </a:tr>
              <a:tr h="141190">
                <a:tc>
                  <a:txBody>
                    <a:bodyPr/>
                    <a:lstStyle/>
                    <a:p>
                      <a:pPr marL="457200" marR="0" lvl="2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One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48/449 (10.7%)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36799"/>
                  </a:ext>
                </a:extLst>
              </a:tr>
              <a:tr h="141190">
                <a:tc>
                  <a:txBody>
                    <a:bodyPr/>
                    <a:lstStyle/>
                    <a:p>
                      <a:pPr marL="457200" marR="0" lvl="2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Two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305/449</a:t>
                      </a:r>
                      <a:r>
                        <a:rPr lang="en-US" sz="1600" baseline="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(67.9%)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0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89% </a:t>
                      </a:r>
                      <a:r>
                        <a:rPr lang="en-US" sz="1600" u="sng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&gt;</a:t>
                      </a: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 2 arms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803592"/>
                  </a:ext>
                </a:extLst>
              </a:tr>
              <a:tr h="141190">
                <a:tc>
                  <a:txBody>
                    <a:bodyPr/>
                    <a:lstStyle/>
                    <a:p>
                      <a:pPr marL="457200" marR="0" lvl="2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Three or more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96/449 (21.4%)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2700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89% </a:t>
                      </a:r>
                      <a:r>
                        <a:rPr lang="en-US" sz="16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 arms</a:t>
                      </a:r>
                    </a:p>
                  </a:txBody>
                  <a:tcPr marL="11766" marR="11766" marT="0" marB="0"/>
                </a:tc>
                <a:extLst>
                  <a:ext uri="{0D108BD9-81ED-4DB2-BD59-A6C34878D82A}">
                    <a16:rowId xmlns:a16="http://schemas.microsoft.com/office/drawing/2014/main" val="759947789"/>
                  </a:ext>
                </a:extLst>
              </a:tr>
              <a:tr h="282379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Randomized (for studies with &gt;1 arms)</a:t>
                      </a:r>
                      <a:endParaRPr lang="en-US" sz="1600" b="1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377/401 (94.0%)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84%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0833"/>
                  </a:ext>
                </a:extLst>
              </a:tr>
              <a:tr h="282379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Number of parties masked (for randomized studies with &gt;1 arm)</a:t>
                      </a: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192971"/>
                  </a:ext>
                </a:extLst>
              </a:tr>
              <a:tr h="141190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No masking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75/377 (19.9%)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95331"/>
                  </a:ext>
                </a:extLst>
              </a:tr>
              <a:tr h="141190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1 party masked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15/377 (4.0%)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72153"/>
                  </a:ext>
                </a:extLst>
              </a:tr>
              <a:tr h="141190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2 parties masked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96/377 (25.5%)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07088"/>
                  </a:ext>
                </a:extLst>
              </a:tr>
              <a:tr h="141190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&gt;2 parties masked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191/377 (50.7%)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82652"/>
                  </a:ext>
                </a:extLst>
              </a:tr>
              <a:tr h="282379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DMC appointed (for randomized studies &amp; &gt;1 arm)</a:t>
                      </a: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65335"/>
                  </a:ext>
                </a:extLst>
              </a:tr>
              <a:tr h="141190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Yes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283/377 (75.1%)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63%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518110"/>
                  </a:ext>
                </a:extLst>
              </a:tr>
              <a:tr h="141190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No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55/377 (14.6%)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14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Unknown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58595B"/>
                          </a:solidFill>
                          <a:effectLst/>
                          <a:latin typeface="Arial"/>
                          <a:cs typeface="Arial"/>
                        </a:rPr>
                        <a:t>39/377 (10.3%)</a:t>
                      </a: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58595B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173927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6BC2B2-36A3-C34B-8A76-ED7A624C1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63% (383/450) of studies had/have </a:t>
            </a:r>
            <a:r>
              <a:rPr lang="en-US" b="1" u="sng">
                <a:solidFill>
                  <a:schemeClr val="accent1"/>
                </a:solidFill>
              </a:rPr>
              <a:t>&gt;</a:t>
            </a:r>
            <a:r>
              <a:rPr lang="en-US" b="1">
                <a:solidFill>
                  <a:schemeClr val="accent1"/>
                </a:solidFill>
              </a:rPr>
              <a:t> 2 arms, are randomized, and had/have a DMC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C73706-5297-C44C-A3FE-9AAD199C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301977"/>
            <a:ext cx="8462210" cy="787400"/>
          </a:xfrm>
        </p:spPr>
        <p:txBody>
          <a:bodyPr anchor="t"/>
          <a:lstStyle/>
          <a:p>
            <a:r>
              <a:rPr lang="en-US" sz="3600" dirty="0"/>
              <a:t>U.S. Studies Design Features</a:t>
            </a:r>
          </a:p>
        </p:txBody>
      </p:sp>
    </p:spTree>
    <p:extLst>
      <p:ext uri="{BB962C8B-B14F-4D97-AF65-F5344CB8AC3E}">
        <p14:creationId xmlns:p14="http://schemas.microsoft.com/office/powerpoint/2010/main" val="881107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2AF135-9B3E-1845-9FC8-0412EB480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Primary Outcome Time Frame</a:t>
            </a:r>
          </a:p>
        </p:txBody>
      </p:sp>
      <p:pic>
        <p:nvPicPr>
          <p:cNvPr id="8" name="Content Placeholder 7" descr="Graphical user interface, chart&#10;&#10;Most studies were short with primary outcome being measured in &lt;1month from enrollment. ">
            <a:extLst>
              <a:ext uri="{FF2B5EF4-FFF2-40B4-BE49-F238E27FC236}">
                <a16:creationId xmlns:a16="http://schemas.microsoft.com/office/drawing/2014/main" id="{E030AD95-3A42-0A4E-844B-1C0991C85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250" y="1456531"/>
            <a:ext cx="8458200" cy="4648200"/>
          </a:xfrm>
        </p:spPr>
      </p:pic>
    </p:spTree>
    <p:extLst>
      <p:ext uri="{BB962C8B-B14F-4D97-AF65-F5344CB8AC3E}">
        <p14:creationId xmlns:p14="http://schemas.microsoft.com/office/powerpoint/2010/main" val="3545712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105CA9-8E37-B441-8CCF-BF1974F1B1F5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47579" y="1402080"/>
          <a:ext cx="8462208" cy="40487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410368">
                  <a:extLst>
                    <a:ext uri="{9D8B030D-6E8A-4147-A177-3AD203B41FA5}">
                      <a16:colId xmlns:a16="http://schemas.microsoft.com/office/drawing/2014/main" val="4293427730"/>
                    </a:ext>
                  </a:extLst>
                </a:gridCol>
                <a:gridCol w="1410368">
                  <a:extLst>
                    <a:ext uri="{9D8B030D-6E8A-4147-A177-3AD203B41FA5}">
                      <a16:colId xmlns:a16="http://schemas.microsoft.com/office/drawing/2014/main" val="519085395"/>
                    </a:ext>
                  </a:extLst>
                </a:gridCol>
                <a:gridCol w="1410368">
                  <a:extLst>
                    <a:ext uri="{9D8B030D-6E8A-4147-A177-3AD203B41FA5}">
                      <a16:colId xmlns:a16="http://schemas.microsoft.com/office/drawing/2014/main" val="3318308530"/>
                    </a:ext>
                  </a:extLst>
                </a:gridCol>
                <a:gridCol w="1410368">
                  <a:extLst>
                    <a:ext uri="{9D8B030D-6E8A-4147-A177-3AD203B41FA5}">
                      <a16:colId xmlns:a16="http://schemas.microsoft.com/office/drawing/2014/main" val="986424194"/>
                    </a:ext>
                  </a:extLst>
                </a:gridCol>
                <a:gridCol w="1410368">
                  <a:extLst>
                    <a:ext uri="{9D8B030D-6E8A-4147-A177-3AD203B41FA5}">
                      <a16:colId xmlns:a16="http://schemas.microsoft.com/office/drawing/2014/main" val="2542852125"/>
                    </a:ext>
                  </a:extLst>
                </a:gridCol>
                <a:gridCol w="1410368">
                  <a:extLst>
                    <a:ext uri="{9D8B030D-6E8A-4147-A177-3AD203B41FA5}">
                      <a16:colId xmlns:a16="http://schemas.microsoft.com/office/drawing/2014/main" val="2539336271"/>
                    </a:ext>
                  </a:extLst>
                </a:gridCol>
              </a:tblGrid>
              <a:tr h="54864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 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  Funder type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8988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accent3"/>
                          </a:solidFill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accent3"/>
                          </a:solidFill>
                        </a:rPr>
                        <a:t>All studies</a:t>
                      </a:r>
                      <a:br>
                        <a:rPr lang="en-US">
                          <a:solidFill>
                            <a:schemeClr val="accent3"/>
                          </a:solidFill>
                        </a:rPr>
                      </a:br>
                      <a:r>
                        <a:rPr lang="en-US">
                          <a:solidFill>
                            <a:schemeClr val="accent3"/>
                          </a:solidFill>
                        </a:rPr>
                        <a:t>N=450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Industry</a:t>
                      </a:r>
                      <a:br>
                        <a:rPr lang="en-US"/>
                      </a:br>
                      <a:r>
                        <a:rPr lang="en-US"/>
                        <a:t>N=214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NIH</a:t>
                      </a:r>
                      <a:br>
                        <a:rPr lang="en-US"/>
                      </a:br>
                      <a:r>
                        <a:rPr lang="en-US"/>
                        <a:t>N=27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No external</a:t>
                      </a:r>
                      <a:br>
                        <a:rPr lang="en-US"/>
                      </a:br>
                      <a:r>
                        <a:rPr lang="en-US"/>
                        <a:t>N=160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Other</a:t>
                      </a:r>
                      <a:br>
                        <a:rPr lang="en-US"/>
                      </a:br>
                      <a:r>
                        <a:rPr lang="en-US"/>
                        <a:t>N=49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7299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bg2"/>
                          </a:solidFill>
                        </a:rPr>
                        <a:t>Drug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bg2"/>
                          </a:solidFill>
                        </a:rPr>
                        <a:t>368/450 (81.8%)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bg2"/>
                          </a:solidFill>
                        </a:rPr>
                        <a:t>179/214 (83.6%)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bg2"/>
                          </a:solidFill>
                        </a:rPr>
                        <a:t>21/27 (77.8%)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bg2"/>
                          </a:solidFill>
                        </a:rPr>
                        <a:t>126/160 (78.8%)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bg2"/>
                          </a:solidFill>
                        </a:rPr>
                        <a:t>42/49 (85.7%)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4281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accent3"/>
                          </a:solidFill>
                        </a:rPr>
                        <a:t>Device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accent3"/>
                          </a:solidFill>
                        </a:rPr>
                        <a:t>4/450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accent3"/>
                          </a:solidFill>
                        </a:rPr>
                        <a:t>(0.9%)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1/214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(0.5%)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0/27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(0.0%)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2/160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(1.3%)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1/49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(2.0%)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3082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accent3"/>
                          </a:solidFill>
                        </a:rPr>
                        <a:t>Biological or vaccine*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accent3"/>
                          </a:solidFill>
                        </a:rPr>
                        <a:t>87/450 (19.3%)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38/214 (17.8%)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9/27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(33.3%)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34/160 (21.3%)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6/49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(12.2%)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48096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accent3"/>
                          </a:solidFill>
                        </a:rPr>
                        <a:t>All Other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chemeClr val="accent3"/>
                          </a:solidFill>
                        </a:rPr>
                        <a:t>115/450 (25.6%)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51/214 (23.8%)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11/27 (40.7%)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39/160 (24.4%)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>
                          <a:solidFill>
                            <a:srgbClr val="58595B"/>
                          </a:solidFill>
                        </a:rPr>
                        <a:t>14/49 (28.6%)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63521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9EC7C-153D-A948-8A6A-341C132FB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Rows are not mutually exclusive. A study may be counted in more than one row.</a:t>
            </a:r>
          </a:p>
          <a:p>
            <a:r>
              <a:rPr lang="en-US"/>
              <a:t>*Interventions using vaccine other than COVID-19 vaccine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1BF66E-D9E5-D44B-8406-7A7706A6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Intervention Types</a:t>
            </a:r>
          </a:p>
        </p:txBody>
      </p:sp>
    </p:spTree>
    <p:extLst>
      <p:ext uri="{BB962C8B-B14F-4D97-AF65-F5344CB8AC3E}">
        <p14:creationId xmlns:p14="http://schemas.microsoft.com/office/powerpoint/2010/main" val="220421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2DA90-B13B-F94D-8EE3-18E7CB7A7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/>
              <a:t>Rows are not mutually exclusive. A study may be counted in more than one row</a:t>
            </a:r>
          </a:p>
          <a:p>
            <a:r>
              <a:rPr lang="en-US" sz="1000"/>
              <a:t>Categories based on </a:t>
            </a:r>
            <a:r>
              <a:rPr lang="en-US" sz="1000" err="1"/>
              <a:t>fda.gov</a:t>
            </a:r>
            <a:r>
              <a:rPr lang="en-US" sz="1000"/>
              <a:t>/drugs/coronavirus-covid-19-drugs/coronavirus-treatment-acceleration-program-</a:t>
            </a:r>
            <a:r>
              <a:rPr lang="en-US" sz="1000" err="1"/>
              <a:t>ctap</a:t>
            </a:r>
            <a:r>
              <a:rPr lang="en-US" sz="1000"/>
              <a:t> </a:t>
            </a:r>
          </a:p>
          <a:p>
            <a:endParaRPr lang="en-US" sz="100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9E70981-2386-A049-B33C-D577FAE97CD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7579" y="373165"/>
          <a:ext cx="8461372" cy="575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1082">
                  <a:extLst>
                    <a:ext uri="{9D8B030D-6E8A-4147-A177-3AD203B41FA5}">
                      <a16:colId xmlns:a16="http://schemas.microsoft.com/office/drawing/2014/main" val="78024777"/>
                    </a:ext>
                  </a:extLst>
                </a:gridCol>
                <a:gridCol w="1284058">
                  <a:extLst>
                    <a:ext uri="{9D8B030D-6E8A-4147-A177-3AD203B41FA5}">
                      <a16:colId xmlns:a16="http://schemas.microsoft.com/office/drawing/2014/main" val="3102993147"/>
                    </a:ext>
                  </a:extLst>
                </a:gridCol>
                <a:gridCol w="1284058">
                  <a:extLst>
                    <a:ext uri="{9D8B030D-6E8A-4147-A177-3AD203B41FA5}">
                      <a16:colId xmlns:a16="http://schemas.microsoft.com/office/drawing/2014/main" val="1594132407"/>
                    </a:ext>
                  </a:extLst>
                </a:gridCol>
                <a:gridCol w="1284058">
                  <a:extLst>
                    <a:ext uri="{9D8B030D-6E8A-4147-A177-3AD203B41FA5}">
                      <a16:colId xmlns:a16="http://schemas.microsoft.com/office/drawing/2014/main" val="3784700582"/>
                    </a:ext>
                  </a:extLst>
                </a:gridCol>
                <a:gridCol w="1284058">
                  <a:extLst>
                    <a:ext uri="{9D8B030D-6E8A-4147-A177-3AD203B41FA5}">
                      <a16:colId xmlns:a16="http://schemas.microsoft.com/office/drawing/2014/main" val="4267015362"/>
                    </a:ext>
                  </a:extLst>
                </a:gridCol>
                <a:gridCol w="1284058">
                  <a:extLst>
                    <a:ext uri="{9D8B030D-6E8A-4147-A177-3AD203B41FA5}">
                      <a16:colId xmlns:a16="http://schemas.microsoft.com/office/drawing/2014/main" val="1013803974"/>
                    </a:ext>
                  </a:extLst>
                </a:gridCol>
              </a:tblGrid>
              <a:tr h="14117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/>
                        <a:t> 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  </a:t>
                      </a:r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Funder type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06087"/>
                  </a:ext>
                </a:extLst>
              </a:tr>
              <a:tr h="141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/>
                        <a:t>Intervention </a:t>
                      </a: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/>
                        <a:t>Sub-type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bg2"/>
                          </a:solidFill>
                        </a:rPr>
                        <a:t>All studies</a:t>
                      </a:r>
                      <a:br>
                        <a:rPr lang="en-US" sz="1600">
                          <a:solidFill>
                            <a:schemeClr val="bg2"/>
                          </a:solidFill>
                        </a:rPr>
                      </a:br>
                      <a:r>
                        <a:rPr lang="en-US" sz="1600">
                          <a:solidFill>
                            <a:schemeClr val="bg2"/>
                          </a:solidFill>
                        </a:rPr>
                        <a:t>N=450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Industry</a:t>
                      </a:r>
                      <a:br>
                        <a:rPr lang="en-US" sz="16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N=214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NIH</a:t>
                      </a:r>
                      <a:br>
                        <a:rPr lang="en-US" sz="16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N=27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No external</a:t>
                      </a:r>
                      <a:br>
                        <a:rPr lang="en-US" sz="16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N=160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Other</a:t>
                      </a:r>
                      <a:br>
                        <a:rPr lang="en-US" sz="16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N=49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910802"/>
                  </a:ext>
                </a:extLst>
              </a:tr>
              <a:tr h="141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err="1"/>
                        <a:t>Immunomodulators</a:t>
                      </a:r>
                      <a:endParaRPr lang="en-US" sz="1500"/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>
                          <a:solidFill>
                            <a:schemeClr val="bg2"/>
                          </a:solidFill>
                        </a:rPr>
                        <a:t>159 (35.3%)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/>
                        <a:t>107 (50.0%)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/>
                        <a:t>12 (44.4%)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/>
                        <a:t>8 (16.3%)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/>
                        <a:t>32/ (20.0%)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726649"/>
                  </a:ext>
                </a:extLst>
              </a:tr>
              <a:tr h="141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/>
                        <a:t>Other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>
                          <a:solidFill>
                            <a:schemeClr val="bg2"/>
                          </a:solidFill>
                        </a:rPr>
                        <a:t>112 (24.9%)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/>
                        <a:t>26 (12.1%)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/>
                        <a:t>2 (7.4%)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/>
                        <a:t>33 (67.3%)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/>
                        <a:t>51 (31.9%)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502721"/>
                  </a:ext>
                </a:extLst>
              </a:tr>
              <a:tr h="14117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Antivirals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103 (22.9%)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 (15.4%)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(44.4%)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(38.8%)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 (24.4%)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71215"/>
                  </a:ext>
                </a:extLst>
              </a:tr>
              <a:tr h="2823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Neutralizing antibody therapy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52 (11.6%)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(3.3%)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</a:p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(18.5%)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(10.2%)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 (21.9%)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219134"/>
                  </a:ext>
                </a:extLst>
              </a:tr>
              <a:tr h="2823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Antithrombotic therapy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29 (6.4%)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(4.7%)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(7.4%)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(6.1%)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(8.8%)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93579"/>
                  </a:ext>
                </a:extLst>
              </a:tr>
              <a:tr h="2823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 and gene therapy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25 (5.6%)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(8.4%)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</a:p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(7.4%)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(2.0%)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(2.5%)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84860"/>
                  </a:ext>
                </a:extLst>
              </a:tr>
              <a:tr h="2823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SARS-CoV-2 Neutralizing Antibodies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19 (4.2%)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(7.9%)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</a:p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(7.4%)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92444"/>
                  </a:ext>
                </a:extLst>
              </a:tr>
              <a:tr h="14117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Steroids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 (1.8%)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(1.4%)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</a:p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(3.7%)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(6.1%)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1/160 </a:t>
                      </a:r>
                    </a:p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(0.6%)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72339"/>
                  </a:ext>
                </a:extLst>
              </a:tr>
              <a:tr h="14117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Vaccine</a:t>
                      </a:r>
                      <a:r>
                        <a:rPr lang="en-US" sz="15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(Non-COVID-19 Vaccine)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 (0.4%)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(0.9%)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ctr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3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3B27CA-74D5-FD42-B854-60637EBE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Frequent Interventions</a:t>
            </a:r>
          </a:p>
        </p:txBody>
      </p:sp>
      <p:pic>
        <p:nvPicPr>
          <p:cNvPr id="7" name="Picture 6" descr="Frequent intervention over time. Largest peak is hydroxycholorquine in April 2020. ">
            <a:extLst>
              <a:ext uri="{FF2B5EF4-FFF2-40B4-BE49-F238E27FC236}">
                <a16:creationId xmlns:a16="http://schemas.microsoft.com/office/drawing/2014/main" id="{0D88783E-4547-6B42-91F1-CBDB87D4D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79" y="1241777"/>
            <a:ext cx="7880350" cy="476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23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Hydroxychloroquine</a:t>
            </a:r>
            <a:r>
              <a:rPr lang="en-US" sz="3600" dirty="0"/>
              <a:t>/Chloroquine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BE797F-E1A5-8543-9878-2C99D816CBCC}"/>
              </a:ext>
            </a:extLst>
          </p:cNvPr>
          <p:cNvGrpSpPr/>
          <p:nvPr/>
        </p:nvGrpSpPr>
        <p:grpSpPr>
          <a:xfrm>
            <a:off x="143044" y="1493835"/>
            <a:ext cx="1203156" cy="2123658"/>
            <a:chOff x="143044" y="1493835"/>
            <a:chExt cx="1203156" cy="212365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9FA739-A575-7844-BD7E-866AE3FC0F7F}"/>
                </a:ext>
              </a:extLst>
            </p:cNvPr>
            <p:cNvSpPr txBox="1"/>
            <p:nvPr/>
          </p:nvSpPr>
          <p:spPr>
            <a:xfrm>
              <a:off x="334211" y="1493835"/>
              <a:ext cx="101198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/>
            </a:p>
            <a:p>
              <a:endParaRPr lang="en-US" sz="1200"/>
            </a:p>
            <a:p>
              <a:r>
                <a:rPr lang="en-US" sz="1200"/>
                <a:t>Start Date</a:t>
              </a:r>
            </a:p>
            <a:p>
              <a:endParaRPr lang="en-US" sz="1200"/>
            </a:p>
            <a:p>
              <a:r>
                <a:rPr lang="en-US" sz="1200"/>
                <a:t>Primary </a:t>
              </a:r>
            </a:p>
            <a:p>
              <a:r>
                <a:rPr lang="en-US" sz="1200"/>
                <a:t>Completion </a:t>
              </a:r>
            </a:p>
            <a:p>
              <a:r>
                <a:rPr lang="en-US" sz="1200"/>
                <a:t>Date*</a:t>
              </a:r>
            </a:p>
            <a:p>
              <a:endParaRPr lang="en-US" sz="1200"/>
            </a:p>
            <a:p>
              <a:r>
                <a:rPr lang="en-US" sz="1200"/>
                <a:t>First Results </a:t>
              </a:r>
            </a:p>
            <a:p>
              <a:r>
                <a:rPr lang="en-US" sz="1200"/>
                <a:t>Available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C92F8B-AE78-0840-B75F-D7B620D5F603}"/>
                </a:ext>
              </a:extLst>
            </p:cNvPr>
            <p:cNvSpPr/>
            <p:nvPr/>
          </p:nvSpPr>
          <p:spPr>
            <a:xfrm>
              <a:off x="198522" y="1892047"/>
              <a:ext cx="122321" cy="1143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429DD9-ADD6-C24B-B932-6B13B97A1CFA}"/>
                </a:ext>
              </a:extLst>
            </p:cNvPr>
            <p:cNvSpPr/>
            <p:nvPr/>
          </p:nvSpPr>
          <p:spPr>
            <a:xfrm flipV="1">
              <a:off x="198522" y="2372705"/>
              <a:ext cx="122321" cy="114300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" name="5-Point Star 1">
              <a:extLst>
                <a:ext uri="{FF2B5EF4-FFF2-40B4-BE49-F238E27FC236}">
                  <a16:creationId xmlns:a16="http://schemas.microsoft.com/office/drawing/2014/main" id="{3A589DCC-3A61-2E4C-8D23-6E5435B4A10D}"/>
                </a:ext>
              </a:extLst>
            </p:cNvPr>
            <p:cNvSpPr/>
            <p:nvPr/>
          </p:nvSpPr>
          <p:spPr>
            <a:xfrm>
              <a:off x="143044" y="2894172"/>
              <a:ext cx="236621" cy="190500"/>
            </a:xfrm>
            <a:prstGeom prst="star5">
              <a:avLst/>
            </a:prstGeom>
            <a:solidFill>
              <a:schemeClr val="accent5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138" y="1192563"/>
            <a:ext cx="6707146" cy="4916137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A1AE6ED8-0E64-B14B-B04E-11C52371EEF0}"/>
              </a:ext>
            </a:extLst>
          </p:cNvPr>
          <p:cNvSpPr txBox="1">
            <a:spLocks/>
          </p:cNvSpPr>
          <p:nvPr/>
        </p:nvSpPr>
        <p:spPr>
          <a:xfrm>
            <a:off x="450849" y="6311327"/>
            <a:ext cx="7620583" cy="4108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*Anticipated or actual. PR= Press Release, Pub=Publication</a:t>
            </a:r>
          </a:p>
        </p:txBody>
      </p:sp>
    </p:spTree>
    <p:extLst>
      <p:ext uri="{BB962C8B-B14F-4D97-AF65-F5344CB8AC3E}">
        <p14:creationId xmlns:p14="http://schemas.microsoft.com/office/powerpoint/2010/main" val="467383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Remdesivir</a:t>
            </a:r>
            <a:endParaRPr lang="en-US" sz="3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77AD84-D8DC-6245-A9E5-3D2844ABEE80}"/>
              </a:ext>
            </a:extLst>
          </p:cNvPr>
          <p:cNvGrpSpPr/>
          <p:nvPr/>
        </p:nvGrpSpPr>
        <p:grpSpPr>
          <a:xfrm>
            <a:off x="334211" y="3780502"/>
            <a:ext cx="1203156" cy="2123658"/>
            <a:chOff x="143044" y="1493835"/>
            <a:chExt cx="1203156" cy="21236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085F5D-7BD6-144E-BD9F-3FA59544010F}"/>
                </a:ext>
              </a:extLst>
            </p:cNvPr>
            <p:cNvSpPr txBox="1"/>
            <p:nvPr/>
          </p:nvSpPr>
          <p:spPr>
            <a:xfrm>
              <a:off x="334211" y="1493835"/>
              <a:ext cx="101198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/>
            </a:p>
            <a:p>
              <a:endParaRPr lang="en-US" sz="1200"/>
            </a:p>
            <a:p>
              <a:r>
                <a:rPr lang="en-US" sz="1200"/>
                <a:t>Start Date</a:t>
              </a:r>
            </a:p>
            <a:p>
              <a:endParaRPr lang="en-US" sz="1200"/>
            </a:p>
            <a:p>
              <a:r>
                <a:rPr lang="en-US" sz="1200"/>
                <a:t>Primary </a:t>
              </a:r>
            </a:p>
            <a:p>
              <a:r>
                <a:rPr lang="en-US" sz="1200"/>
                <a:t>Completion </a:t>
              </a:r>
            </a:p>
            <a:p>
              <a:r>
                <a:rPr lang="en-US" sz="1200"/>
                <a:t>Date*</a:t>
              </a:r>
            </a:p>
            <a:p>
              <a:endParaRPr lang="en-US" sz="1200"/>
            </a:p>
            <a:p>
              <a:r>
                <a:rPr lang="en-US" sz="1200"/>
                <a:t>First Results </a:t>
              </a:r>
            </a:p>
            <a:p>
              <a:r>
                <a:rPr lang="en-US" sz="1200"/>
                <a:t>Available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545D98-B79A-7C48-99A6-10A019C6EF73}"/>
                </a:ext>
              </a:extLst>
            </p:cNvPr>
            <p:cNvSpPr/>
            <p:nvPr/>
          </p:nvSpPr>
          <p:spPr>
            <a:xfrm>
              <a:off x="198522" y="1892047"/>
              <a:ext cx="122321" cy="1143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522963-76F4-9A4E-AD03-9B91F22AB59D}"/>
                </a:ext>
              </a:extLst>
            </p:cNvPr>
            <p:cNvSpPr/>
            <p:nvPr/>
          </p:nvSpPr>
          <p:spPr>
            <a:xfrm flipV="1">
              <a:off x="198522" y="2372705"/>
              <a:ext cx="122321" cy="114300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E0B7E314-ECA9-9642-9D82-6A62B840C622}"/>
                </a:ext>
              </a:extLst>
            </p:cNvPr>
            <p:cNvSpPr/>
            <p:nvPr/>
          </p:nvSpPr>
          <p:spPr>
            <a:xfrm>
              <a:off x="143044" y="2894172"/>
              <a:ext cx="236621" cy="190500"/>
            </a:xfrm>
            <a:prstGeom prst="star5">
              <a:avLst/>
            </a:prstGeom>
            <a:solidFill>
              <a:schemeClr val="accent5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576" y="1112825"/>
            <a:ext cx="6724866" cy="4995876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F210A4F-CC63-DD4B-83FB-CC1E063CB782}"/>
              </a:ext>
            </a:extLst>
          </p:cNvPr>
          <p:cNvSpPr txBox="1">
            <a:spLocks/>
          </p:cNvSpPr>
          <p:nvPr/>
        </p:nvSpPr>
        <p:spPr>
          <a:xfrm>
            <a:off x="450849" y="6311327"/>
            <a:ext cx="7620583" cy="4108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*Anticipated or actual. PR= Press Release, Pub=Publication</a:t>
            </a:r>
          </a:p>
        </p:txBody>
      </p:sp>
    </p:spTree>
    <p:extLst>
      <p:ext uri="{BB962C8B-B14F-4D97-AF65-F5344CB8AC3E}">
        <p14:creationId xmlns:p14="http://schemas.microsoft.com/office/powerpoint/2010/main" val="116671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470" y="2379896"/>
            <a:ext cx="4137090" cy="450858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B7D5"/>
                </a:solidFill>
              </a:rPr>
              <a:t>Multi-stakeholder,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B7D5"/>
                </a:solidFill>
              </a:rPr>
              <a:t>public-private partnership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B7D5"/>
                </a:solidFill>
              </a:rPr>
              <a:t>co-founded by Duke University &amp; FDA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B7D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B7D5"/>
                </a:solidFill>
              </a:rPr>
              <a:t>Participation of 500+ more orgs and </a:t>
            </a:r>
            <a:r>
              <a:rPr lang="en-US" sz="2000" u="sng" dirty="0">
                <a:solidFill>
                  <a:srgbClr val="00B7D5"/>
                </a:solidFill>
              </a:rPr>
              <a:t>+</a:t>
            </a:r>
            <a:r>
              <a:rPr lang="en-US" sz="2000" dirty="0">
                <a:solidFill>
                  <a:srgbClr val="00B7D5"/>
                </a:solidFill>
              </a:rPr>
              <a:t> 80 member organizations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i="1" dirty="0">
              <a:solidFill>
                <a:srgbClr val="00B7D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333333"/>
                </a:solidFill>
              </a:rPr>
              <a:t>MISSION: To develop and drive adoption of practices that will increase the quality and efficiency of clinical trials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70" y="597148"/>
            <a:ext cx="3362256" cy="1292935"/>
          </a:xfrm>
          <a:prstGeom prst="rect">
            <a:avLst/>
          </a:prstGeom>
        </p:spPr>
      </p:pic>
      <p:pic>
        <p:nvPicPr>
          <p:cNvPr id="5" name="Picture 4" descr="CTTI works to transform clinical trials through 3 key strengths: multi-stakeholder, evidence-based, and impact. " title="3 Key Strength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75" y="1127772"/>
            <a:ext cx="4102046" cy="408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07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Convalescent Plasma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A433B2-1D65-FE4A-88CA-E2C3A7E6409E}"/>
              </a:ext>
            </a:extLst>
          </p:cNvPr>
          <p:cNvGrpSpPr/>
          <p:nvPr/>
        </p:nvGrpSpPr>
        <p:grpSpPr>
          <a:xfrm>
            <a:off x="169111" y="3281862"/>
            <a:ext cx="1203156" cy="2123658"/>
            <a:chOff x="143044" y="1493835"/>
            <a:chExt cx="1203156" cy="212365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C4BA72-9562-A040-A393-0C7240175591}"/>
                </a:ext>
              </a:extLst>
            </p:cNvPr>
            <p:cNvSpPr txBox="1"/>
            <p:nvPr/>
          </p:nvSpPr>
          <p:spPr>
            <a:xfrm>
              <a:off x="334211" y="1493835"/>
              <a:ext cx="101198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/>
            </a:p>
            <a:p>
              <a:endParaRPr lang="en-US" sz="1200"/>
            </a:p>
            <a:p>
              <a:r>
                <a:rPr lang="en-US" sz="1200"/>
                <a:t>Start Date</a:t>
              </a:r>
            </a:p>
            <a:p>
              <a:endParaRPr lang="en-US" sz="1200"/>
            </a:p>
            <a:p>
              <a:r>
                <a:rPr lang="en-US" sz="1200"/>
                <a:t>Primary </a:t>
              </a:r>
            </a:p>
            <a:p>
              <a:r>
                <a:rPr lang="en-US" sz="1200"/>
                <a:t>Completion </a:t>
              </a:r>
            </a:p>
            <a:p>
              <a:r>
                <a:rPr lang="en-US" sz="1200"/>
                <a:t>Date*</a:t>
              </a:r>
            </a:p>
            <a:p>
              <a:endParaRPr lang="en-US" sz="1200"/>
            </a:p>
            <a:p>
              <a:r>
                <a:rPr lang="en-US" sz="1200"/>
                <a:t>First Results </a:t>
              </a:r>
            </a:p>
            <a:p>
              <a:r>
                <a:rPr lang="en-US" sz="1200"/>
                <a:t>Available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5C9C1C-DABC-8F4F-8421-70B943711BF6}"/>
                </a:ext>
              </a:extLst>
            </p:cNvPr>
            <p:cNvSpPr/>
            <p:nvPr/>
          </p:nvSpPr>
          <p:spPr>
            <a:xfrm>
              <a:off x="198522" y="1892047"/>
              <a:ext cx="122321" cy="1143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810C55-F85F-C44D-807A-0A4D67FEB9FA}"/>
                </a:ext>
              </a:extLst>
            </p:cNvPr>
            <p:cNvSpPr/>
            <p:nvPr/>
          </p:nvSpPr>
          <p:spPr>
            <a:xfrm flipV="1">
              <a:off x="198522" y="2372705"/>
              <a:ext cx="122321" cy="114300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8597554E-1C56-9649-A7A3-58A515897032}"/>
                </a:ext>
              </a:extLst>
            </p:cNvPr>
            <p:cNvSpPr/>
            <p:nvPr/>
          </p:nvSpPr>
          <p:spPr>
            <a:xfrm>
              <a:off x="143044" y="2894172"/>
              <a:ext cx="236621" cy="190500"/>
            </a:xfrm>
            <a:prstGeom prst="star5">
              <a:avLst/>
            </a:prstGeom>
            <a:solidFill>
              <a:schemeClr val="accent5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68" y="1140154"/>
            <a:ext cx="7013744" cy="5117886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9A8423A-7015-0F47-9B8C-4FDA25EBCA60}"/>
              </a:ext>
            </a:extLst>
          </p:cNvPr>
          <p:cNvSpPr txBox="1">
            <a:spLocks/>
          </p:cNvSpPr>
          <p:nvPr/>
        </p:nvSpPr>
        <p:spPr>
          <a:xfrm>
            <a:off x="450849" y="6311327"/>
            <a:ext cx="7620583" cy="4108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*Anticipated or actual. PR= Press Release, Pub=Publication</a:t>
            </a:r>
          </a:p>
        </p:txBody>
      </p:sp>
    </p:spTree>
    <p:extLst>
      <p:ext uri="{BB962C8B-B14F-4D97-AF65-F5344CB8AC3E}">
        <p14:creationId xmlns:p14="http://schemas.microsoft.com/office/powerpoint/2010/main" val="380900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SARS-CoV-2 Targeted Neutralizing Antibodies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04E388-0285-344C-9C99-DCC38A213B7A}"/>
              </a:ext>
            </a:extLst>
          </p:cNvPr>
          <p:cNvGrpSpPr/>
          <p:nvPr/>
        </p:nvGrpSpPr>
        <p:grpSpPr>
          <a:xfrm>
            <a:off x="521368" y="1984643"/>
            <a:ext cx="1203156" cy="2123658"/>
            <a:chOff x="143044" y="1493835"/>
            <a:chExt cx="1203156" cy="21236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5D203C-B2D9-5647-AA06-6DFAE742CE5B}"/>
                </a:ext>
              </a:extLst>
            </p:cNvPr>
            <p:cNvSpPr txBox="1"/>
            <p:nvPr/>
          </p:nvSpPr>
          <p:spPr>
            <a:xfrm>
              <a:off x="334211" y="1493835"/>
              <a:ext cx="101198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/>
            </a:p>
            <a:p>
              <a:endParaRPr lang="en-US" sz="1200"/>
            </a:p>
            <a:p>
              <a:r>
                <a:rPr lang="en-US" sz="1200"/>
                <a:t>Start Date</a:t>
              </a:r>
            </a:p>
            <a:p>
              <a:endParaRPr lang="en-US" sz="1200"/>
            </a:p>
            <a:p>
              <a:r>
                <a:rPr lang="en-US" sz="1200"/>
                <a:t>Primary </a:t>
              </a:r>
            </a:p>
            <a:p>
              <a:r>
                <a:rPr lang="en-US" sz="1200"/>
                <a:t>Completion </a:t>
              </a:r>
            </a:p>
            <a:p>
              <a:r>
                <a:rPr lang="en-US" sz="1200"/>
                <a:t>Date</a:t>
              </a:r>
            </a:p>
            <a:p>
              <a:endParaRPr lang="en-US" sz="1200"/>
            </a:p>
            <a:p>
              <a:r>
                <a:rPr lang="en-US" sz="1200"/>
                <a:t>First Results </a:t>
              </a:r>
            </a:p>
            <a:p>
              <a:r>
                <a:rPr lang="en-US" sz="1200"/>
                <a:t>Available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3AE5613-C5CF-0C4C-B7A4-939BCF644DB2}"/>
                </a:ext>
              </a:extLst>
            </p:cNvPr>
            <p:cNvSpPr/>
            <p:nvPr/>
          </p:nvSpPr>
          <p:spPr>
            <a:xfrm>
              <a:off x="198522" y="1892047"/>
              <a:ext cx="122321" cy="1143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6F95D9-82B7-0547-B53E-042BB68AD62E}"/>
                </a:ext>
              </a:extLst>
            </p:cNvPr>
            <p:cNvSpPr/>
            <p:nvPr/>
          </p:nvSpPr>
          <p:spPr>
            <a:xfrm flipV="1">
              <a:off x="198522" y="2372705"/>
              <a:ext cx="122321" cy="114300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CA3E6F44-0A00-5847-960A-D700CB50CAA5}"/>
                </a:ext>
              </a:extLst>
            </p:cNvPr>
            <p:cNvSpPr/>
            <p:nvPr/>
          </p:nvSpPr>
          <p:spPr>
            <a:xfrm>
              <a:off x="143044" y="2894172"/>
              <a:ext cx="236621" cy="190500"/>
            </a:xfrm>
            <a:prstGeom prst="star5">
              <a:avLst/>
            </a:prstGeom>
            <a:solidFill>
              <a:schemeClr val="accent5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06181"/>
            <a:ext cx="6711099" cy="4969148"/>
          </a:xfrm>
          <a:prstGeom prst="rect">
            <a:avLst/>
          </a:prstGeom>
        </p:spPr>
      </p:pic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BE08FE37-01E2-FB48-8E60-A2890CF9721F}"/>
              </a:ext>
            </a:extLst>
          </p:cNvPr>
          <p:cNvSpPr txBox="1">
            <a:spLocks/>
          </p:cNvSpPr>
          <p:nvPr/>
        </p:nvSpPr>
        <p:spPr>
          <a:xfrm>
            <a:off x="450849" y="6311327"/>
            <a:ext cx="7620583" cy="4108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*Anticipated or actual. PR= Press Release, Pub=Publication</a:t>
            </a:r>
          </a:p>
        </p:txBody>
      </p:sp>
    </p:spTree>
    <p:extLst>
      <p:ext uri="{BB962C8B-B14F-4D97-AF65-F5344CB8AC3E}">
        <p14:creationId xmlns:p14="http://schemas.microsoft.com/office/powerpoint/2010/main" val="3630523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579790-B07F-684C-BD38-C63D4D79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Timing of Results Availability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84" y="1409417"/>
            <a:ext cx="6262572" cy="457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09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381ACC1-9E35-EC4B-BACA-897CBB20088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73487" y="1138745"/>
          <a:ext cx="4884312" cy="476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55">
                  <a:extLst>
                    <a:ext uri="{9D8B030D-6E8A-4147-A177-3AD203B41FA5}">
                      <a16:colId xmlns:a16="http://schemas.microsoft.com/office/drawing/2014/main" val="2588052604"/>
                    </a:ext>
                  </a:extLst>
                </a:gridCol>
                <a:gridCol w="1818017">
                  <a:extLst>
                    <a:ext uri="{9D8B030D-6E8A-4147-A177-3AD203B41FA5}">
                      <a16:colId xmlns:a16="http://schemas.microsoft.com/office/drawing/2014/main" val="175642806"/>
                    </a:ext>
                  </a:extLst>
                </a:gridCol>
                <a:gridCol w="1636740">
                  <a:extLst>
                    <a:ext uri="{9D8B030D-6E8A-4147-A177-3AD203B41FA5}">
                      <a16:colId xmlns:a16="http://schemas.microsoft.com/office/drawing/2014/main" val="2665676802"/>
                    </a:ext>
                  </a:extLst>
                </a:gridCol>
              </a:tblGrid>
              <a:tr h="502048">
                <a:tc gridSpan="3">
                  <a:txBody>
                    <a:bodyPr/>
                    <a:lstStyle/>
                    <a:p>
                      <a:r>
                        <a:rPr lang="en-US"/>
                        <a:t>U.S. Trials (as of 12/31/20)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6794"/>
                  </a:ext>
                </a:extLst>
              </a:tr>
              <a:tr h="1450137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U.S. Confirmed COVID-19 Cases 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Total Potential Participants in Studies with </a:t>
                      </a:r>
                      <a:r>
                        <a:rPr lang="en-US" u="sng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1 U.S. Site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Participants in U.S. Studies with Results </a:t>
                      </a:r>
                      <a:r>
                        <a:rPr lang="en-US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 of 4/12/21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367251"/>
                  </a:ext>
                </a:extLst>
              </a:tr>
              <a:tr h="465639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20,026,890 </a:t>
                      </a:r>
                      <a:endParaRPr lang="en-US"/>
                    </a:p>
                  </a:txBody>
                  <a:tcPr marB="91440"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498,849 (2.5%)</a:t>
                      </a:r>
                      <a:endParaRPr lang="en-US"/>
                    </a:p>
                  </a:txBody>
                  <a:tcPr marB="91440"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~29,000 (0.1%)</a:t>
                      </a:r>
                    </a:p>
                  </a:txBody>
                  <a:tcPr marL="9525" marR="9525" marT="9525" marB="91440" anchor="b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263727"/>
                  </a:ext>
                </a:extLst>
              </a:tr>
              <a:tr h="2348480">
                <a:tc gridSpan="3"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Highlights:</a:t>
                      </a:r>
                    </a:p>
                    <a:p>
                      <a:r>
                        <a:rPr lang="en-US" dirty="0"/>
                        <a:t>SARS COV2 Targeted Antibodies: NIH ACTIV,  Regeneron, Lilly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REMAP-CAP, ACTIV-4a, ATTACC, trials pooled anticoagulation study results*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018221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3763AB-1215-844E-A613-83FFC54FF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579" y="6370989"/>
            <a:ext cx="7620583" cy="410843"/>
          </a:xfrm>
        </p:spPr>
        <p:txBody>
          <a:bodyPr/>
          <a:lstStyle/>
          <a:p>
            <a:r>
              <a:rPr lang="en-US">
                <a:hlinkClick r:id="rId3"/>
              </a:rPr>
              <a:t>*https://www.medrxiv.org/content/10.1101/2021.03.10.21252749v1.full.pdf</a:t>
            </a:r>
            <a:endParaRPr lang="en-US"/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36C99D-EAA0-DD4C-B10B-D22A9083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87" y="351345"/>
            <a:ext cx="8462210" cy="787400"/>
          </a:xfrm>
        </p:spPr>
        <p:txBody>
          <a:bodyPr/>
          <a:lstStyle/>
          <a:p>
            <a:r>
              <a:rPr lang="en-US" sz="3600" dirty="0"/>
              <a:t>U.S. Trials &amp; U.K. Recovery Platform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37A0C6-F580-4443-AD96-D943BF7952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11871" y="1138745"/>
          <a:ext cx="3397918" cy="508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959">
                  <a:extLst>
                    <a:ext uri="{9D8B030D-6E8A-4147-A177-3AD203B41FA5}">
                      <a16:colId xmlns:a16="http://schemas.microsoft.com/office/drawing/2014/main" val="3964700059"/>
                    </a:ext>
                  </a:extLst>
                </a:gridCol>
                <a:gridCol w="1698959">
                  <a:extLst>
                    <a:ext uri="{9D8B030D-6E8A-4147-A177-3AD203B41FA5}">
                      <a16:colId xmlns:a16="http://schemas.microsoft.com/office/drawing/2014/main" val="3176193185"/>
                    </a:ext>
                  </a:extLst>
                </a:gridCol>
              </a:tblGrid>
              <a:tr h="736356">
                <a:tc gridSpan="2">
                  <a:txBody>
                    <a:bodyPr/>
                    <a:lstStyle/>
                    <a:p>
                      <a:r>
                        <a:rPr lang="en-US" dirty="0"/>
                        <a:t>RECOVERY Trial </a:t>
                      </a:r>
                    </a:p>
                    <a:p>
                      <a:r>
                        <a:rPr lang="en-US" dirty="0"/>
                        <a:t>(as of 1/4/21) Hospital Only</a:t>
                      </a:r>
                    </a:p>
                  </a:txBody>
                  <a:tcPr>
                    <a:solidFill>
                      <a:srgbClr val="5859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984747"/>
                  </a:ext>
                </a:extLst>
              </a:tr>
              <a:tr h="11924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U.K.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Confirmed COVID-19 Cases 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Enrolled Participants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267296"/>
                  </a:ext>
                </a:extLst>
              </a:tr>
              <a:tr h="4714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2,708,592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24,000 (0.9%)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138334"/>
                  </a:ext>
                </a:extLst>
              </a:tr>
              <a:tr h="2686706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Major Results: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Dexamethasone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Azithromycin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Hydroxychloroquine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Lopinavir-Ritonavir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Convalescent Plasma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Tocilizumab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Some with same-day press release &amp; preprint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56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608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086CA2-D761-A644-B576-BA67D78D1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79" y="1423857"/>
            <a:ext cx="8462210" cy="4656044"/>
          </a:xfrm>
        </p:spPr>
        <p:txBody>
          <a:bodyPr/>
          <a:lstStyle/>
          <a:p>
            <a:r>
              <a:rPr lang="en-US" sz="2000"/>
              <a:t>ClinicalTrials.gov provides a resource to better understand the clinical trials enterprise (CTE).</a:t>
            </a:r>
          </a:p>
          <a:p>
            <a:r>
              <a:rPr lang="en-US" sz="2000"/>
              <a:t>The volunteerism of patients, clinicians, and researchers is amazing.</a:t>
            </a:r>
          </a:p>
          <a:p>
            <a:r>
              <a:rPr lang="en-US" sz="2000"/>
              <a:t>The U.S. CTE is fragmented with many small trials and fewer large trials that define balance of benefits and risks of treatments.</a:t>
            </a:r>
          </a:p>
          <a:p>
            <a:r>
              <a:rPr lang="en-US" sz="2000"/>
              <a:t>Multiple trials appear to be addressing the same questions. </a:t>
            </a:r>
          </a:p>
          <a:p>
            <a:r>
              <a:rPr lang="en-US" sz="2000"/>
              <a:t>Actual enrollment lags far behind anticipated enrollment.</a:t>
            </a:r>
          </a:p>
          <a:p>
            <a:r>
              <a:rPr lang="en-US" sz="2000"/>
              <a:t>Many trials either do not have results reported or will never be completed.</a:t>
            </a:r>
          </a:p>
          <a:p>
            <a:r>
              <a:rPr lang="en-US" sz="2000"/>
              <a:t>Many trials have no apparent source of funding.</a:t>
            </a:r>
          </a:p>
          <a:p>
            <a:r>
              <a:rPr lang="en-US" sz="2000"/>
              <a:t>What would happen if high-priority trials that provided definitive evidence of which treatments are effective had priority for enrollment?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DAF055-CBF5-D640-B9A8-05822BC3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44" y="355776"/>
            <a:ext cx="8462210" cy="787400"/>
          </a:xfrm>
        </p:spPr>
        <p:txBody>
          <a:bodyPr/>
          <a:lstStyle/>
          <a:p>
            <a:r>
              <a:rPr lang="en-US" sz="36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538128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Commentary</a:t>
            </a:r>
          </a:p>
        </p:txBody>
      </p:sp>
    </p:spTree>
    <p:extLst>
      <p:ext uri="{BB962C8B-B14F-4D97-AF65-F5344CB8AC3E}">
        <p14:creationId xmlns:p14="http://schemas.microsoft.com/office/powerpoint/2010/main" val="367261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Panel &amp; Discussion: </a:t>
            </a:r>
            <a:br>
              <a:rPr lang="en-US" sz="4000" dirty="0"/>
            </a:br>
            <a:r>
              <a:rPr lang="en-US" sz="4000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781531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61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3E938A-1417-2842-8F8D-C72FB5CD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3CD30A-845D-F34E-8037-0292F17488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7579" y="1534120"/>
          <a:ext cx="8186821" cy="429518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4392187">
                  <a:extLst>
                    <a:ext uri="{9D8B030D-6E8A-4147-A177-3AD203B41FA5}">
                      <a16:colId xmlns:a16="http://schemas.microsoft.com/office/drawing/2014/main" val="1959401843"/>
                    </a:ext>
                  </a:extLst>
                </a:gridCol>
                <a:gridCol w="3794634">
                  <a:extLst>
                    <a:ext uri="{9D8B030D-6E8A-4147-A177-3AD203B41FA5}">
                      <a16:colId xmlns:a16="http://schemas.microsoft.com/office/drawing/2014/main" val="3227604097"/>
                    </a:ext>
                  </a:extLst>
                </a:gridCol>
              </a:tblGrid>
              <a:tr h="548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Welcome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Leanne Madre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7213275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Methods &amp; Overview: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COVID-19 Trials in </a:t>
                      </a:r>
                      <a:r>
                        <a:rPr lang="en-US" err="1"/>
                        <a:t>ClinicalTrials.gov</a:t>
                      </a:r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Deborah </a:t>
                      </a:r>
                      <a:r>
                        <a:rPr lang="en-US" sz="1800" err="1">
                          <a:effectLst/>
                        </a:rPr>
                        <a:t>Zarin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8775337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Results: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State of U.S. COVID-19 Treatment Trials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Robert </a:t>
                      </a:r>
                      <a:r>
                        <a:rPr lang="en-US" sz="1800" err="1">
                          <a:effectLst/>
                        </a:rPr>
                        <a:t>Califf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347214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Commentary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Harlan </a:t>
                      </a:r>
                      <a:r>
                        <a:rPr lang="en-US" sz="1800" err="1">
                          <a:effectLst/>
                        </a:rPr>
                        <a:t>Krumholz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279122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Panel Discussion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</a:rPr>
                        <a:t>Moderator – Leanne Madre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Panelists – Robert </a:t>
                      </a:r>
                      <a:r>
                        <a:rPr lang="en-US" sz="1800" err="1">
                          <a:effectLst/>
                        </a:rPr>
                        <a:t>Califf</a:t>
                      </a:r>
                      <a:r>
                        <a:rPr lang="en-US" sz="1800">
                          <a:effectLst/>
                        </a:rPr>
                        <a:t>, Harlan </a:t>
                      </a:r>
                      <a:r>
                        <a:rPr lang="en-US" sz="1800" err="1">
                          <a:effectLst/>
                        </a:rPr>
                        <a:t>Krumholz</a:t>
                      </a:r>
                      <a:r>
                        <a:rPr lang="en-US" sz="1800">
                          <a:effectLst/>
                        </a:rPr>
                        <a:t>, Deborah </a:t>
                      </a:r>
                      <a:r>
                        <a:rPr lang="en-US" sz="1800" err="1">
                          <a:effectLst/>
                        </a:rPr>
                        <a:t>Zarin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1157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4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COVID-19 Trials in ClinicalTrials.gov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3339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917483-73A4-494D-86FC-B8DA78B6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000" dirty="0"/>
              <a:t>Recent COVID-19 Research Enterprise Analyses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1DB42-8B74-1340-8D90-AE69E94D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434" y="1355075"/>
            <a:ext cx="1828800" cy="21637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03CD68-DD11-7D47-9614-8D3A4D7C4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1599" y="1355075"/>
            <a:ext cx="2358189" cy="4753131"/>
          </a:xfrm>
        </p:spPr>
        <p:txBody>
          <a:bodyPr anchor="t"/>
          <a:lstStyle/>
          <a:p>
            <a:pPr>
              <a:spcAft>
                <a:spcPts val="1500"/>
              </a:spcAft>
            </a:pPr>
            <a:r>
              <a:rPr lang="en-US" sz="1280" dirty="0" err="1"/>
              <a:t>Janiaud</a:t>
            </a:r>
            <a:r>
              <a:rPr lang="en-US" sz="1280" dirty="0"/>
              <a:t> P, </a:t>
            </a:r>
            <a:r>
              <a:rPr lang="en-US" sz="1280" i="1" dirty="0"/>
              <a:t>JAMA Network Open</a:t>
            </a:r>
            <a:r>
              <a:rPr lang="en-US" sz="1280" dirty="0"/>
              <a:t>, doi:10.1001/jamanetworkopen.2021.0330</a:t>
            </a:r>
          </a:p>
          <a:p>
            <a:pPr>
              <a:spcAft>
                <a:spcPts val="1500"/>
              </a:spcAft>
            </a:pPr>
            <a:r>
              <a:rPr lang="en-US" sz="1280" dirty="0"/>
              <a:t>Ramanan M, </a:t>
            </a:r>
            <a:r>
              <a:rPr lang="en-US" sz="1280" i="1" dirty="0"/>
              <a:t>Medical Journal of Australia,</a:t>
            </a:r>
            <a:r>
              <a:rPr lang="en-US" sz="1280" dirty="0"/>
              <a:t> </a:t>
            </a:r>
            <a:r>
              <a:rPr lang="en-US" sz="1280" dirty="0" err="1"/>
              <a:t>doi</a:t>
            </a:r>
            <a:r>
              <a:rPr lang="en-US" sz="1280" dirty="0"/>
              <a:t>: 10.5694/mja2.50790</a:t>
            </a:r>
          </a:p>
          <a:p>
            <a:pPr>
              <a:spcAft>
                <a:spcPts val="1500"/>
              </a:spcAft>
            </a:pPr>
            <a:r>
              <a:rPr lang="en-US" sz="1280" dirty="0" err="1"/>
              <a:t>Pundi</a:t>
            </a:r>
            <a:r>
              <a:rPr lang="en-US" sz="1280" dirty="0"/>
              <a:t> K, </a:t>
            </a:r>
            <a:r>
              <a:rPr lang="en-US" sz="1280" i="1" dirty="0"/>
              <a:t>JAMA Intern Med,</a:t>
            </a:r>
            <a:r>
              <a:rPr lang="en-US" sz="1280" dirty="0"/>
              <a:t> doi:10.1001/jamainternmed.2020.2904</a:t>
            </a:r>
          </a:p>
          <a:p>
            <a:pPr>
              <a:spcAft>
                <a:spcPts val="1500"/>
              </a:spcAft>
            </a:pPr>
            <a:r>
              <a:rPr lang="en-US" sz="1280" dirty="0" err="1"/>
              <a:t>Zarin</a:t>
            </a:r>
            <a:r>
              <a:rPr lang="en-US" sz="1280" dirty="0"/>
              <a:t> D, </a:t>
            </a:r>
            <a:r>
              <a:rPr lang="en-US" sz="1280" i="1" dirty="0"/>
              <a:t>Clinical Trials</a:t>
            </a:r>
            <a:r>
              <a:rPr lang="en-US" sz="1280" dirty="0"/>
              <a:t>, </a:t>
            </a:r>
            <a:r>
              <a:rPr lang="en-US" sz="1280" dirty="0" err="1"/>
              <a:t>doi.org</a:t>
            </a:r>
            <a:r>
              <a:rPr lang="en-US" sz="1280" dirty="0"/>
              <a:t>/</a:t>
            </a:r>
            <a:r>
              <a:rPr lang="en-US" sz="1300" dirty="0"/>
              <a:t>10.1177/1740774520972082</a:t>
            </a:r>
          </a:p>
          <a:p>
            <a:pPr>
              <a:spcAft>
                <a:spcPts val="1500"/>
              </a:spcAft>
            </a:pPr>
            <a:r>
              <a:rPr lang="en-US" sz="1280" dirty="0" err="1"/>
              <a:t>Bugin</a:t>
            </a:r>
            <a:r>
              <a:rPr lang="en-US" sz="1280" dirty="0"/>
              <a:t> K, </a:t>
            </a:r>
            <a:r>
              <a:rPr lang="en-US" sz="1280" i="1" dirty="0"/>
              <a:t>Nature Reviews Drug Discovery</a:t>
            </a:r>
            <a:r>
              <a:rPr lang="en-US" sz="1280" dirty="0"/>
              <a:t>, </a:t>
            </a:r>
            <a:r>
              <a:rPr lang="en-US" sz="1280" i="1" dirty="0" err="1"/>
              <a:t>doi.org</a:t>
            </a:r>
            <a:r>
              <a:rPr lang="en-US" sz="1280" i="1" dirty="0"/>
              <a:t>/10.1038/d41573-021-00037-3</a:t>
            </a:r>
            <a:endParaRPr lang="en-US" sz="1280" dirty="0"/>
          </a:p>
          <a:p>
            <a:pPr>
              <a:spcAft>
                <a:spcPts val="1500"/>
              </a:spcAft>
            </a:pPr>
            <a:r>
              <a:rPr lang="en-US" sz="1280" dirty="0" err="1"/>
              <a:t>Salholz</a:t>
            </a:r>
            <a:r>
              <a:rPr lang="en-US" sz="1280" dirty="0"/>
              <a:t>-Hillel, </a:t>
            </a:r>
            <a:r>
              <a:rPr lang="en-US" sz="1280" i="1" dirty="0" err="1"/>
              <a:t>medRxiv</a:t>
            </a:r>
            <a:r>
              <a:rPr lang="en-US" sz="1280" dirty="0"/>
              <a:t>, </a:t>
            </a:r>
            <a:r>
              <a:rPr lang="en-US" sz="1280" dirty="0" err="1"/>
              <a:t>www.medrxiv.org</a:t>
            </a:r>
            <a:r>
              <a:rPr lang="en-US" sz="1280" dirty="0"/>
              <a:t>/content/10.1101/2021.04.07.21255071v1.full.pdf</a:t>
            </a:r>
          </a:p>
          <a:p>
            <a:pPr>
              <a:spcAft>
                <a:spcPts val="1500"/>
              </a:spcAft>
            </a:pPr>
            <a:endParaRPr lang="en-US" sz="1000" dirty="0"/>
          </a:p>
          <a:p>
            <a:pPr>
              <a:spcAft>
                <a:spcPts val="1500"/>
              </a:spcAft>
            </a:pPr>
            <a:endParaRPr lang="en-US" sz="1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C39B9E-1EDA-0B47-A0C7-33C9900EF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16"/>
          <a:stretch/>
        </p:blipFill>
        <p:spPr>
          <a:xfrm>
            <a:off x="2326434" y="3715459"/>
            <a:ext cx="1828800" cy="23927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03DFBE-73DA-3641-A2CE-D640BD26B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41" y="1355075"/>
            <a:ext cx="1828800" cy="21637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8" descr="Bugin &amp; Woodcock">
            <a:extLst>
              <a:ext uri="{FF2B5EF4-FFF2-40B4-BE49-F238E27FC236}">
                <a16:creationId xmlns:a16="http://schemas.microsoft.com/office/drawing/2014/main" id="{BDC626FE-32DB-EC4F-9D8A-FD5D9CD3E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41" y="3715459"/>
            <a:ext cx="1828800" cy="23927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71F9B6-9273-D348-8BBB-754CC135C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5450" y="1355075"/>
            <a:ext cx="1828800" cy="21637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1A824A-B5D8-D045-8A27-3FDD727BE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b="11662"/>
          <a:stretch/>
        </p:blipFill>
        <p:spPr>
          <a:xfrm>
            <a:off x="4365450" y="3715459"/>
            <a:ext cx="1828800" cy="23927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4869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B25ED4-3931-2845-B5D1-749881C54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79" y="1676400"/>
            <a:ext cx="8462210" cy="4432124"/>
          </a:xfrm>
        </p:spPr>
        <p:txBody>
          <a:bodyPr/>
          <a:lstStyle/>
          <a:p>
            <a:r>
              <a:rPr lang="en-US" dirty="0"/>
              <a:t>Large number of initiated trials</a:t>
            </a:r>
          </a:p>
          <a:p>
            <a:r>
              <a:rPr lang="en-US" dirty="0"/>
              <a:t>Heterogeneity of key design features</a:t>
            </a:r>
          </a:p>
          <a:p>
            <a:r>
              <a:rPr lang="en-US" dirty="0"/>
              <a:t>Many studies with insufficient power to provide meaningful results</a:t>
            </a:r>
          </a:p>
          <a:p>
            <a:r>
              <a:rPr lang="en-US" dirty="0"/>
              <a:t>Slow production and dissemination of results, impeding the key goal of producing actionable data</a:t>
            </a:r>
          </a:p>
          <a:p>
            <a:r>
              <a:rPr lang="en-US" dirty="0"/>
              <a:t>Lack of coordinated system for assessing the need for each new trial</a:t>
            </a:r>
          </a:p>
          <a:p>
            <a:r>
              <a:rPr lang="en-US" dirty="0"/>
              <a:t>Enrollment of small percentages of COVID patients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3B9D5-9EF2-284A-ADFA-AFDCCBF7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543277"/>
            <a:ext cx="8462210" cy="787400"/>
          </a:xfrm>
        </p:spPr>
        <p:txBody>
          <a:bodyPr/>
          <a:lstStyle/>
          <a:p>
            <a:r>
              <a:rPr lang="en-US" sz="3200" dirty="0"/>
              <a:t>Key Findings of These Analyses of the</a:t>
            </a:r>
            <a:br>
              <a:rPr lang="en-US" sz="3200" dirty="0"/>
            </a:br>
            <a:r>
              <a:rPr lang="en-US" sz="3200" dirty="0"/>
              <a:t>COVID-19 Research Enterprise</a:t>
            </a:r>
          </a:p>
        </p:txBody>
      </p:sp>
    </p:spTree>
    <p:extLst>
      <p:ext uri="{BB962C8B-B14F-4D97-AF65-F5344CB8AC3E}">
        <p14:creationId xmlns:p14="http://schemas.microsoft.com/office/powerpoint/2010/main" val="27648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A8B4-DC4E-E44C-989F-5B6E8BB6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Heterogeneity of 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EB50-08F9-624F-B73B-39958DCB0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232 trials with 351 unique Primary Outcome Measures (as of 6/20)</a:t>
            </a:r>
            <a:endParaRPr lang="en-US" sz="2100"/>
          </a:p>
          <a:p>
            <a:r>
              <a:rPr lang="en-US" sz="2400"/>
              <a:t>53 had “COVID Ordinal Scale” as Primary Outcome Measure</a:t>
            </a:r>
          </a:p>
          <a:p>
            <a:pPr lvl="1"/>
            <a:r>
              <a:rPr lang="en-US" sz="2000"/>
              <a:t>14 unique scales (35 trials) could be characterized </a:t>
            </a:r>
          </a:p>
          <a:p>
            <a:pPr lvl="1"/>
            <a:r>
              <a:rPr lang="en-US" sz="2000"/>
              <a:t>6 scales (18 trials) could not be characterized</a:t>
            </a:r>
          </a:p>
          <a:p>
            <a:r>
              <a:rPr lang="en-US" sz="2400"/>
              <a:t>Overlap in clinical states, ranging from “no dx”, “out of hospital with COVID” to “death”</a:t>
            </a:r>
          </a:p>
          <a:p>
            <a:r>
              <a:rPr lang="en-US" sz="2400"/>
              <a:t># discreet states (scores) ranged from 3 to 11</a:t>
            </a:r>
          </a:p>
          <a:p>
            <a:r>
              <a:rPr lang="en-US" sz="2400"/>
              <a:t>Directionality varied: e.g., death was scored as 1, 5, 6, 7, 8 or 10, depending on the specific scale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26C7-AFD1-784D-B797-13AF6D4BF36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872803" y="6325398"/>
            <a:ext cx="468039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Aft>
                <a:spcPts val="1500"/>
              </a:spcAft>
            </a:pPr>
            <a:r>
              <a:rPr lang="en-US" dirty="0" err="1"/>
              <a:t>Zarin</a:t>
            </a:r>
            <a:r>
              <a:rPr lang="en-US" dirty="0"/>
              <a:t> D &amp; Rosenfeld S, </a:t>
            </a:r>
            <a:r>
              <a:rPr lang="en-US" i="1" dirty="0"/>
              <a:t>Clinical Trials</a:t>
            </a:r>
            <a:r>
              <a:rPr lang="en-US" dirty="0"/>
              <a:t>, </a:t>
            </a:r>
            <a:r>
              <a:rPr lang="en-US" dirty="0" err="1"/>
              <a:t>doi.org</a:t>
            </a:r>
            <a:r>
              <a:rPr lang="en-US" dirty="0"/>
              <a:t>/10.1177/1740774520972082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3E3ED-CCD7-D345-A9E2-316C4F839B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419850"/>
            <a:ext cx="1785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2D958D8F-7E2D-409C-B080-41BEC1627A2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29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227BC5-75D0-2047-8E9B-2660599D2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779" y="1368695"/>
            <a:ext cx="4148221" cy="4663440"/>
          </a:xfrm>
        </p:spPr>
        <p:txBody>
          <a:bodyPr>
            <a:no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Searched </a:t>
            </a:r>
            <a:r>
              <a:rPr lang="en-US" sz="2400" err="1">
                <a:solidFill>
                  <a:schemeClr val="tx1"/>
                </a:solidFill>
              </a:rPr>
              <a:t>ClinicalTrials.gov</a:t>
            </a:r>
            <a:r>
              <a:rPr lang="en-US" sz="2400">
                <a:solidFill>
                  <a:schemeClr val="tx1"/>
                </a:solidFill>
              </a:rPr>
              <a:t> data for interventional studies started on or before December 31, 2020</a:t>
            </a:r>
          </a:p>
          <a:p>
            <a:pPr marL="0" indent="0">
              <a:buNone/>
            </a:pPr>
            <a:endParaRPr lang="en-US" sz="24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Primary search conducted on February 1, 2021</a:t>
            </a:r>
          </a:p>
          <a:p>
            <a:pPr marL="0" indent="0">
              <a:buNone/>
            </a:pPr>
            <a:endParaRPr lang="en-US" sz="24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Results search updated on April 12, 2021</a:t>
            </a:r>
          </a:p>
        </p:txBody>
      </p:sp>
      <p:pic>
        <p:nvPicPr>
          <p:cNvPr id="1026" name="Picture 2" descr="Picture of AACT database schema">
            <a:extLst>
              <a:ext uri="{FF2B5EF4-FFF2-40B4-BE49-F238E27FC236}">
                <a16:creationId xmlns:a16="http://schemas.microsoft.com/office/drawing/2014/main" id="{DCBA227C-C803-624B-8614-4FD1F82CB963}"/>
              </a:ext>
            </a:extLst>
          </p:cNvPr>
          <p:cNvPicPr>
            <a:picLocks noGrp="1" noChangeAspect="1" noChangeArrowheads="1"/>
          </p:cNvPicPr>
          <p:nvPr>
            <p:ph sz="half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127" y="1241777"/>
            <a:ext cx="2787518" cy="4089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A98DC-E255-1841-967C-E60B3F7FB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AACT: Aggregate Analysis of </a:t>
            </a:r>
            <a:r>
              <a:rPr lang="en-US" err="1">
                <a:solidFill>
                  <a:schemeClr val="tx1"/>
                </a:solidFill>
              </a:rPr>
              <a:t>ClinicalTrials.gov</a:t>
            </a:r>
            <a:r>
              <a:rPr lang="en-US">
                <a:solidFill>
                  <a:schemeClr val="tx1"/>
                </a:solidFill>
              </a:rPr>
              <a:t> database. </a:t>
            </a:r>
            <a:r>
              <a:rPr lang="en-US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https://aact.ctti-clinicaltrials.org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C0BDC3-5922-A043-A2D5-3B5DF0AD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Strategy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1D92E-D0D8-974A-B6C2-4EFB90BCB366}"/>
              </a:ext>
            </a:extLst>
          </p:cNvPr>
          <p:cNvSpPr txBox="1"/>
          <p:nvPr/>
        </p:nvSpPr>
        <p:spPr>
          <a:xfrm>
            <a:off x="5382745" y="4789326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AACT Database Schema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1A7957C-0DD6-FD41-8C0D-F38F95760827}"/>
              </a:ext>
            </a:extLst>
          </p:cNvPr>
          <p:cNvSpPr txBox="1">
            <a:spLocks/>
          </p:cNvSpPr>
          <p:nvPr/>
        </p:nvSpPr>
        <p:spPr>
          <a:xfrm>
            <a:off x="5010236" y="1455656"/>
            <a:ext cx="3709985" cy="4663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0000"/>
              <a:buFontTx/>
              <a:buBlip>
                <a:blip r:embed="rId4"/>
              </a:buBlip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90563" indent="-285750" algn="l" defTabSz="4540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69963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254125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482725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tx1"/>
              </a:solidFill>
            </a:endParaRPr>
          </a:p>
          <a:p>
            <a:endParaRPr lang="en-US" sz="24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>
              <a:solidFill>
                <a:schemeClr val="tx1"/>
              </a:solidFill>
            </a:endParaRPr>
          </a:p>
          <a:p>
            <a:endParaRPr lang="en-US" sz="2400">
              <a:solidFill>
                <a:schemeClr val="tx1"/>
              </a:solidFill>
            </a:endParaRPr>
          </a:p>
          <a:p>
            <a:endParaRPr lang="en-US" sz="24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>
              <a:solidFill>
                <a:schemeClr val="tx1"/>
              </a:solidFill>
            </a:endParaRPr>
          </a:p>
          <a:p>
            <a:endParaRPr lang="en-US" sz="24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>
              <a:solidFill>
                <a:schemeClr val="tx1"/>
              </a:solidFill>
            </a:endParaRPr>
          </a:p>
          <a:p>
            <a:r>
              <a:rPr lang="en-US" sz="2400" err="1">
                <a:solidFill>
                  <a:schemeClr val="tx1"/>
                </a:solidFill>
              </a:rPr>
              <a:t>ClinicalTrials.gov</a:t>
            </a:r>
            <a:r>
              <a:rPr lang="en-US" sz="2400">
                <a:solidFill>
                  <a:schemeClr val="tx1"/>
                </a:solidFill>
              </a:rPr>
              <a:t> data accessed using AACT</a:t>
            </a:r>
          </a:p>
        </p:txBody>
      </p:sp>
    </p:spTree>
    <p:extLst>
      <p:ext uri="{BB962C8B-B14F-4D97-AF65-F5344CB8AC3E}">
        <p14:creationId xmlns:p14="http://schemas.microsoft.com/office/powerpoint/2010/main" val="784517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TTI 1">
      <a:dk1>
        <a:srgbClr val="006879"/>
      </a:dk1>
      <a:lt1>
        <a:sysClr val="window" lastClr="FFFFFF"/>
      </a:lt1>
      <a:dk2>
        <a:srgbClr val="006879"/>
      </a:dk2>
      <a:lt2>
        <a:srgbClr val="FFFFFF"/>
      </a:lt2>
      <a:accent1>
        <a:srgbClr val="00B7D5"/>
      </a:accent1>
      <a:accent2>
        <a:srgbClr val="008BA2"/>
      </a:accent2>
      <a:accent3>
        <a:srgbClr val="58595B"/>
      </a:accent3>
      <a:accent4>
        <a:srgbClr val="EE4036"/>
      </a:accent4>
      <a:accent5>
        <a:srgbClr val="B9131A"/>
      </a:accent5>
      <a:accent6>
        <a:srgbClr val="670001"/>
      </a:accent6>
      <a:hlink>
        <a:srgbClr val="008BA2"/>
      </a:hlink>
      <a:folHlink>
        <a:srgbClr val="008B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22260</TotalTime>
  <Words>2006</Words>
  <Application>Microsoft Office PowerPoint</Application>
  <PresentationFormat>On-screen Show (4:3)</PresentationFormat>
  <Paragraphs>479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MS PGothic</vt:lpstr>
      <vt:lpstr>Arial</vt:lpstr>
      <vt:lpstr>Calibri</vt:lpstr>
      <vt:lpstr>Times New Roman</vt:lpstr>
      <vt:lpstr>Wingdings</vt:lpstr>
      <vt:lpstr>Office Theme</vt:lpstr>
      <vt:lpstr>State of U.S. COVID-19  Treatment Clinical Trials</vt:lpstr>
      <vt:lpstr>Welcome</vt:lpstr>
      <vt:lpstr>PowerPoint Presentation</vt:lpstr>
      <vt:lpstr>Agenda</vt:lpstr>
      <vt:lpstr>COVID-19 Trials in ClinicalTrials.gov</vt:lpstr>
      <vt:lpstr>Recent COVID-19 Research Enterprise Analyses</vt:lpstr>
      <vt:lpstr>Key Findings of These Analyses of the COVID-19 Research Enterprise</vt:lpstr>
      <vt:lpstr>Heterogeneity of Study Design</vt:lpstr>
      <vt:lpstr>Search Strategy</vt:lpstr>
      <vt:lpstr>Sample Definition</vt:lpstr>
      <vt:lpstr>Additional Methods</vt:lpstr>
      <vt:lpstr>U.S. COVID-19 Trial Cohort</vt:lpstr>
      <vt:lpstr>Results Availability &amp; Participants</vt:lpstr>
      <vt:lpstr>Results by Study Quarter Started</vt:lpstr>
      <vt:lpstr>Promise &amp; Challenges of  Trial Registration System</vt:lpstr>
      <vt:lpstr>Promise &amp; Challenges of  Trial Registration System</vt:lpstr>
      <vt:lpstr>Results</vt:lpstr>
      <vt:lpstr>U.S. Studies: Start Date &amp; Funder</vt:lpstr>
      <vt:lpstr>U.S. Studies:  Recruitment Status as of 2/1/21</vt:lpstr>
      <vt:lpstr>U.S. Studies: Number of Study Sites</vt:lpstr>
      <vt:lpstr>Study Size </vt:lpstr>
      <vt:lpstr>Study Size by Quarter</vt:lpstr>
      <vt:lpstr>U.S. Studies Design Features</vt:lpstr>
      <vt:lpstr>Primary Outcome Time Frame</vt:lpstr>
      <vt:lpstr>Intervention Types</vt:lpstr>
      <vt:lpstr>PowerPoint Presentation</vt:lpstr>
      <vt:lpstr>Frequent Interventions</vt:lpstr>
      <vt:lpstr>Hydroxychloroquine/Chloroquine</vt:lpstr>
      <vt:lpstr>Remdesivir</vt:lpstr>
      <vt:lpstr>Convalescent Plasma</vt:lpstr>
      <vt:lpstr>SARS-CoV-2 Targeted Neutralizing Antibodies</vt:lpstr>
      <vt:lpstr>Timing of Results Availability</vt:lpstr>
      <vt:lpstr>U.S. Trials &amp; U.K. Recovery Platform</vt:lpstr>
      <vt:lpstr>Conclusions</vt:lpstr>
      <vt:lpstr>Commentary</vt:lpstr>
      <vt:lpstr>Panel &amp; Discussion:  Lessons Learned</vt:lpstr>
      <vt:lpstr>PowerPoint Presentation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20210415_ctti_webinarcovidclinicaltrialsfinal</dc:title>
  <dc:subject>State of U.S. COVID-19 Treatment Clinical Trials</dc:subject>
  <dc:creator>CTTI</dc:creator>
  <cp:keywords>COVID-19</cp:keywords>
  <cp:lastModifiedBy>Cassandra Royal</cp:lastModifiedBy>
  <cp:revision>306</cp:revision>
  <dcterms:created xsi:type="dcterms:W3CDTF">2012-08-24T12:48:42Z</dcterms:created>
  <dcterms:modified xsi:type="dcterms:W3CDTF">2021-06-22T23:34:58Z</dcterms:modified>
</cp:coreProperties>
</file>