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6" r:id="rId2"/>
    <p:sldMasterId id="2147483689" r:id="rId3"/>
  </p:sldMasterIdLst>
  <p:notesMasterIdLst>
    <p:notesMasterId r:id="rId53"/>
  </p:notesMasterIdLst>
  <p:sldIdLst>
    <p:sldId id="284" r:id="rId4"/>
    <p:sldId id="285" r:id="rId5"/>
    <p:sldId id="286" r:id="rId6"/>
    <p:sldId id="287" r:id="rId7"/>
    <p:sldId id="288" r:id="rId8"/>
    <p:sldId id="32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332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325" r:id="rId47"/>
    <p:sldId id="326" r:id="rId48"/>
    <p:sldId id="327" r:id="rId49"/>
    <p:sldId id="329" r:id="rId50"/>
    <p:sldId id="331" r:id="rId51"/>
    <p:sldId id="330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1D61"/>
    <a:srgbClr val="00AEEF"/>
    <a:srgbClr val="71C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496" autoAdjust="0"/>
  </p:normalViewPr>
  <p:slideViewPr>
    <p:cSldViewPr snapToGrid="0" snapToObjects="1">
      <p:cViewPr varScale="1">
        <p:scale>
          <a:sx n="63" d="100"/>
          <a:sy n="63" d="100"/>
        </p:scale>
        <p:origin x="9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FC73BC-2EBD-7845-8BB4-E4FD3314C152}" type="doc">
      <dgm:prSet loTypeId="urn:microsoft.com/office/officeart/2005/8/layout/cycle6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C891F03-F108-F547-B4C2-FBF4F11D0667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Increase mortality and morbidity</a:t>
          </a:r>
        </a:p>
      </dgm:t>
    </dgm:pt>
    <dgm:pt modelId="{3EF41BE4-9491-1941-82A2-80E31C86ACF5}" type="parTrans" cxnId="{25BDDCB7-4D1B-AB42-9165-16B609F49297}">
      <dgm:prSet/>
      <dgm:spPr/>
      <dgm:t>
        <a:bodyPr/>
        <a:lstStyle/>
        <a:p>
          <a:endParaRPr lang="en-US"/>
        </a:p>
      </dgm:t>
    </dgm:pt>
    <dgm:pt modelId="{FCC3DCCD-E4DD-4242-A992-640108C3B8DB}" type="sibTrans" cxnId="{25BDDCB7-4D1B-AB42-9165-16B609F49297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604DE3D0-B8BA-2849-ACF1-BC0560241D8E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Development deficits</a:t>
          </a:r>
        </a:p>
      </dgm:t>
    </dgm:pt>
    <dgm:pt modelId="{E64BEFE7-3A15-F041-B609-CA497665224A}" type="parTrans" cxnId="{EED56977-7618-1F43-8A6E-6F3B5D63011E}">
      <dgm:prSet/>
      <dgm:spPr/>
      <dgm:t>
        <a:bodyPr/>
        <a:lstStyle/>
        <a:p>
          <a:endParaRPr lang="en-US"/>
        </a:p>
      </dgm:t>
    </dgm:pt>
    <dgm:pt modelId="{904AA841-916C-644C-872C-676D6ED94FF8}" type="sibTrans" cxnId="{EED56977-7618-1F43-8A6E-6F3B5D63011E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69FF17DF-65D6-CE49-939D-61C886D18876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Hampered educational and professional attainment</a:t>
          </a:r>
        </a:p>
      </dgm:t>
    </dgm:pt>
    <dgm:pt modelId="{064DB68A-0684-4840-B7F5-3D566764E2EF}" type="parTrans" cxnId="{004F0C53-389D-C247-809B-34F79C1B4FAE}">
      <dgm:prSet/>
      <dgm:spPr/>
      <dgm:t>
        <a:bodyPr/>
        <a:lstStyle/>
        <a:p>
          <a:endParaRPr lang="en-US"/>
        </a:p>
      </dgm:t>
    </dgm:pt>
    <dgm:pt modelId="{F5D938E1-4E2A-F740-94C3-31B8BE25A06C}" type="sibTrans" cxnId="{004F0C53-389D-C247-809B-34F79C1B4FAE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7754EE21-3AAD-9741-9514-2E2ECB162AD2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Productivity and economic loss</a:t>
          </a:r>
        </a:p>
      </dgm:t>
    </dgm:pt>
    <dgm:pt modelId="{44ECA53E-A235-A841-8622-0336B531EF4E}" type="parTrans" cxnId="{28A7C947-0993-A741-9C42-75920B5CD310}">
      <dgm:prSet/>
      <dgm:spPr/>
      <dgm:t>
        <a:bodyPr/>
        <a:lstStyle/>
        <a:p>
          <a:endParaRPr lang="en-US"/>
        </a:p>
      </dgm:t>
    </dgm:pt>
    <dgm:pt modelId="{6527A28D-6070-1D4D-87FC-D0E3A60B7B99}" type="sibTrans" cxnId="{28A7C947-0993-A741-9C42-75920B5CD310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BC11E869-3139-8E4E-9946-24DA7C1C8CAD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Greater susceptibility to infections</a:t>
          </a:r>
        </a:p>
      </dgm:t>
    </dgm:pt>
    <dgm:pt modelId="{E111C0BB-DEE7-0A45-B388-4212E41096FB}" type="parTrans" cxnId="{B0B79659-2B6A-CB4A-8305-1296EAB376CA}">
      <dgm:prSet/>
      <dgm:spPr/>
      <dgm:t>
        <a:bodyPr/>
        <a:lstStyle/>
        <a:p>
          <a:endParaRPr lang="en-US"/>
        </a:p>
      </dgm:t>
    </dgm:pt>
    <dgm:pt modelId="{E5557191-142C-3347-94EA-8D762FE697FD}" type="sibTrans" cxnId="{B0B79659-2B6A-CB4A-8305-1296EAB376CA}">
      <dgm:prSet/>
      <dgm:spPr>
        <a:solidFill>
          <a:schemeClr val="accent2"/>
        </a:solid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4C09B71-496D-9B44-92F8-B6C10DDC8EBB}" type="pres">
      <dgm:prSet presAssocID="{10FC73BC-2EBD-7845-8BB4-E4FD3314C15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8F7D3C-CF33-F045-BEDF-0C87D5DE11EB}" type="pres">
      <dgm:prSet presAssocID="{0C891F03-F108-F547-B4C2-FBF4F11D066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69AB4E-DAF6-A947-BE92-7ED53FA16F50}" type="pres">
      <dgm:prSet presAssocID="{0C891F03-F108-F547-B4C2-FBF4F11D0667}" presName="spNode" presStyleCnt="0"/>
      <dgm:spPr/>
    </dgm:pt>
    <dgm:pt modelId="{D53B398C-7603-2F4D-A06E-D99FD2DB29B8}" type="pres">
      <dgm:prSet presAssocID="{FCC3DCCD-E4DD-4242-A992-640108C3B8DB}" presName="sibTrans" presStyleLbl="sibTrans1D1" presStyleIdx="0" presStyleCnt="5"/>
      <dgm:spPr/>
      <dgm:t>
        <a:bodyPr/>
        <a:lstStyle/>
        <a:p>
          <a:endParaRPr lang="en-US"/>
        </a:p>
      </dgm:t>
    </dgm:pt>
    <dgm:pt modelId="{BEA13875-8FF9-2041-8915-9644AB53FA02}" type="pres">
      <dgm:prSet presAssocID="{BC11E869-3139-8E4E-9946-24DA7C1C8CA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091A04-F2D2-2B40-813C-CB8978947B70}" type="pres">
      <dgm:prSet presAssocID="{BC11E869-3139-8E4E-9946-24DA7C1C8CAD}" presName="spNode" presStyleCnt="0"/>
      <dgm:spPr/>
    </dgm:pt>
    <dgm:pt modelId="{508C4313-9737-B049-8C30-F836AC99DA91}" type="pres">
      <dgm:prSet presAssocID="{E5557191-142C-3347-94EA-8D762FE697FD}" presName="sibTrans" presStyleLbl="sibTrans1D1" presStyleIdx="1" presStyleCnt="5"/>
      <dgm:spPr/>
      <dgm:t>
        <a:bodyPr/>
        <a:lstStyle/>
        <a:p>
          <a:endParaRPr lang="en-US"/>
        </a:p>
      </dgm:t>
    </dgm:pt>
    <dgm:pt modelId="{86BA79DD-F337-7341-ACB3-20E6E0E2ABF7}" type="pres">
      <dgm:prSet presAssocID="{604DE3D0-B8BA-2849-ACF1-BC0560241D8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177C7A-AFD9-9F45-BC4B-AD269CE849CA}" type="pres">
      <dgm:prSet presAssocID="{604DE3D0-B8BA-2849-ACF1-BC0560241D8E}" presName="spNode" presStyleCnt="0"/>
      <dgm:spPr/>
    </dgm:pt>
    <dgm:pt modelId="{DCCAC2AF-327B-A044-88B6-02FFF1E9B1EC}" type="pres">
      <dgm:prSet presAssocID="{904AA841-916C-644C-872C-676D6ED94FF8}" presName="sibTrans" presStyleLbl="sibTrans1D1" presStyleIdx="2" presStyleCnt="5"/>
      <dgm:spPr/>
      <dgm:t>
        <a:bodyPr/>
        <a:lstStyle/>
        <a:p>
          <a:endParaRPr lang="en-US"/>
        </a:p>
      </dgm:t>
    </dgm:pt>
    <dgm:pt modelId="{F7B126CE-2FEE-B24F-AA2C-DDD45DEC0178}" type="pres">
      <dgm:prSet presAssocID="{69FF17DF-65D6-CE49-939D-61C886D1887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B2F22E-A7BD-7F46-BD10-F6977269C743}" type="pres">
      <dgm:prSet presAssocID="{69FF17DF-65D6-CE49-939D-61C886D18876}" presName="spNode" presStyleCnt="0"/>
      <dgm:spPr/>
    </dgm:pt>
    <dgm:pt modelId="{EF8B91B6-F268-B847-AD32-9871726FF2FC}" type="pres">
      <dgm:prSet presAssocID="{F5D938E1-4E2A-F740-94C3-31B8BE25A06C}" presName="sibTrans" presStyleLbl="sibTrans1D1" presStyleIdx="3" presStyleCnt="5"/>
      <dgm:spPr/>
      <dgm:t>
        <a:bodyPr/>
        <a:lstStyle/>
        <a:p>
          <a:endParaRPr lang="en-US"/>
        </a:p>
      </dgm:t>
    </dgm:pt>
    <dgm:pt modelId="{A4388AE8-FBB7-6E4C-BA2C-7D52472AD261}" type="pres">
      <dgm:prSet presAssocID="{7754EE21-3AAD-9741-9514-2E2ECB162AD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4DF544-4951-8243-BD96-E742DB640133}" type="pres">
      <dgm:prSet presAssocID="{7754EE21-3AAD-9741-9514-2E2ECB162AD2}" presName="spNode" presStyleCnt="0"/>
      <dgm:spPr/>
    </dgm:pt>
    <dgm:pt modelId="{964B8ABE-0395-2346-B9F4-738F9C15959E}" type="pres">
      <dgm:prSet presAssocID="{6527A28D-6070-1D4D-87FC-D0E3A60B7B99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FDABA931-BED3-0D47-BA9F-B5E54F772158}" type="presOf" srcId="{E5557191-142C-3347-94EA-8D762FE697FD}" destId="{508C4313-9737-B049-8C30-F836AC99DA91}" srcOrd="0" destOrd="0" presId="urn:microsoft.com/office/officeart/2005/8/layout/cycle6"/>
    <dgm:cxn modelId="{B0B79659-2B6A-CB4A-8305-1296EAB376CA}" srcId="{10FC73BC-2EBD-7845-8BB4-E4FD3314C152}" destId="{BC11E869-3139-8E4E-9946-24DA7C1C8CAD}" srcOrd="1" destOrd="0" parTransId="{E111C0BB-DEE7-0A45-B388-4212E41096FB}" sibTransId="{E5557191-142C-3347-94EA-8D762FE697FD}"/>
    <dgm:cxn modelId="{28A7C947-0993-A741-9C42-75920B5CD310}" srcId="{10FC73BC-2EBD-7845-8BB4-E4FD3314C152}" destId="{7754EE21-3AAD-9741-9514-2E2ECB162AD2}" srcOrd="4" destOrd="0" parTransId="{44ECA53E-A235-A841-8622-0336B531EF4E}" sibTransId="{6527A28D-6070-1D4D-87FC-D0E3A60B7B99}"/>
    <dgm:cxn modelId="{F5A32CA6-30ED-E54C-8A52-12AECCFD257E}" type="presOf" srcId="{69FF17DF-65D6-CE49-939D-61C886D18876}" destId="{F7B126CE-2FEE-B24F-AA2C-DDD45DEC0178}" srcOrd="0" destOrd="0" presId="urn:microsoft.com/office/officeart/2005/8/layout/cycle6"/>
    <dgm:cxn modelId="{EED56977-7618-1F43-8A6E-6F3B5D63011E}" srcId="{10FC73BC-2EBD-7845-8BB4-E4FD3314C152}" destId="{604DE3D0-B8BA-2849-ACF1-BC0560241D8E}" srcOrd="2" destOrd="0" parTransId="{E64BEFE7-3A15-F041-B609-CA497665224A}" sibTransId="{904AA841-916C-644C-872C-676D6ED94FF8}"/>
    <dgm:cxn modelId="{4BBB1C8E-8B24-E646-9892-E36C44362085}" type="presOf" srcId="{0C891F03-F108-F547-B4C2-FBF4F11D0667}" destId="{438F7D3C-CF33-F045-BEDF-0C87D5DE11EB}" srcOrd="0" destOrd="0" presId="urn:microsoft.com/office/officeart/2005/8/layout/cycle6"/>
    <dgm:cxn modelId="{80293F91-CE81-594B-9698-747A0D21F194}" type="presOf" srcId="{604DE3D0-B8BA-2849-ACF1-BC0560241D8E}" destId="{86BA79DD-F337-7341-ACB3-20E6E0E2ABF7}" srcOrd="0" destOrd="0" presId="urn:microsoft.com/office/officeart/2005/8/layout/cycle6"/>
    <dgm:cxn modelId="{2AF6E7B6-17BE-E146-812C-5F64BDB4BF68}" type="presOf" srcId="{7754EE21-3AAD-9741-9514-2E2ECB162AD2}" destId="{A4388AE8-FBB7-6E4C-BA2C-7D52472AD261}" srcOrd="0" destOrd="0" presId="urn:microsoft.com/office/officeart/2005/8/layout/cycle6"/>
    <dgm:cxn modelId="{2F4BCBFA-FAFE-A247-BBA3-5012B2457CB9}" type="presOf" srcId="{FCC3DCCD-E4DD-4242-A992-640108C3B8DB}" destId="{D53B398C-7603-2F4D-A06E-D99FD2DB29B8}" srcOrd="0" destOrd="0" presId="urn:microsoft.com/office/officeart/2005/8/layout/cycle6"/>
    <dgm:cxn modelId="{7EDEF01A-A412-F147-A121-9548DC0AFAD4}" type="presOf" srcId="{BC11E869-3139-8E4E-9946-24DA7C1C8CAD}" destId="{BEA13875-8FF9-2041-8915-9644AB53FA02}" srcOrd="0" destOrd="0" presId="urn:microsoft.com/office/officeart/2005/8/layout/cycle6"/>
    <dgm:cxn modelId="{25BDDCB7-4D1B-AB42-9165-16B609F49297}" srcId="{10FC73BC-2EBD-7845-8BB4-E4FD3314C152}" destId="{0C891F03-F108-F547-B4C2-FBF4F11D0667}" srcOrd="0" destOrd="0" parTransId="{3EF41BE4-9491-1941-82A2-80E31C86ACF5}" sibTransId="{FCC3DCCD-E4DD-4242-A992-640108C3B8DB}"/>
    <dgm:cxn modelId="{004F0C53-389D-C247-809B-34F79C1B4FAE}" srcId="{10FC73BC-2EBD-7845-8BB4-E4FD3314C152}" destId="{69FF17DF-65D6-CE49-939D-61C886D18876}" srcOrd="3" destOrd="0" parTransId="{064DB68A-0684-4840-B7F5-3D566764E2EF}" sibTransId="{F5D938E1-4E2A-F740-94C3-31B8BE25A06C}"/>
    <dgm:cxn modelId="{C1A65E9C-30F8-854B-B9C7-99CE15605E5C}" type="presOf" srcId="{904AA841-916C-644C-872C-676D6ED94FF8}" destId="{DCCAC2AF-327B-A044-88B6-02FFF1E9B1EC}" srcOrd="0" destOrd="0" presId="urn:microsoft.com/office/officeart/2005/8/layout/cycle6"/>
    <dgm:cxn modelId="{EAAE6652-2727-8247-90CE-C1A1E030F6E6}" type="presOf" srcId="{F5D938E1-4E2A-F740-94C3-31B8BE25A06C}" destId="{EF8B91B6-F268-B847-AD32-9871726FF2FC}" srcOrd="0" destOrd="0" presId="urn:microsoft.com/office/officeart/2005/8/layout/cycle6"/>
    <dgm:cxn modelId="{78BB00F9-10D8-6240-A9E9-37ECFFA42B8E}" type="presOf" srcId="{10FC73BC-2EBD-7845-8BB4-E4FD3314C152}" destId="{E4C09B71-496D-9B44-92F8-B6C10DDC8EBB}" srcOrd="0" destOrd="0" presId="urn:microsoft.com/office/officeart/2005/8/layout/cycle6"/>
    <dgm:cxn modelId="{F69847FD-A9BD-2241-AE63-20B6CFBFC56F}" type="presOf" srcId="{6527A28D-6070-1D4D-87FC-D0E3A60B7B99}" destId="{964B8ABE-0395-2346-B9F4-738F9C15959E}" srcOrd="0" destOrd="0" presId="urn:microsoft.com/office/officeart/2005/8/layout/cycle6"/>
    <dgm:cxn modelId="{1422FF9E-C666-5B4D-BBA2-1BB2730B5568}" type="presParOf" srcId="{E4C09B71-496D-9B44-92F8-B6C10DDC8EBB}" destId="{438F7D3C-CF33-F045-BEDF-0C87D5DE11EB}" srcOrd="0" destOrd="0" presId="urn:microsoft.com/office/officeart/2005/8/layout/cycle6"/>
    <dgm:cxn modelId="{8A5CCA88-CA32-AA40-A1DE-4504732ABB8B}" type="presParOf" srcId="{E4C09B71-496D-9B44-92F8-B6C10DDC8EBB}" destId="{7169AB4E-DAF6-A947-BE92-7ED53FA16F50}" srcOrd="1" destOrd="0" presId="urn:microsoft.com/office/officeart/2005/8/layout/cycle6"/>
    <dgm:cxn modelId="{305B246E-3A3F-3442-B6E2-AE0D86FB9773}" type="presParOf" srcId="{E4C09B71-496D-9B44-92F8-B6C10DDC8EBB}" destId="{D53B398C-7603-2F4D-A06E-D99FD2DB29B8}" srcOrd="2" destOrd="0" presId="urn:microsoft.com/office/officeart/2005/8/layout/cycle6"/>
    <dgm:cxn modelId="{70B4B0F0-923D-5A47-A57D-52F615E996B1}" type="presParOf" srcId="{E4C09B71-496D-9B44-92F8-B6C10DDC8EBB}" destId="{BEA13875-8FF9-2041-8915-9644AB53FA02}" srcOrd="3" destOrd="0" presId="urn:microsoft.com/office/officeart/2005/8/layout/cycle6"/>
    <dgm:cxn modelId="{B1B9334B-7133-4C44-8F7D-D06C40B9ED60}" type="presParOf" srcId="{E4C09B71-496D-9B44-92F8-B6C10DDC8EBB}" destId="{D9091A04-F2D2-2B40-813C-CB8978947B70}" srcOrd="4" destOrd="0" presId="urn:microsoft.com/office/officeart/2005/8/layout/cycle6"/>
    <dgm:cxn modelId="{A599B7FE-1788-A042-80A6-22E01215EDC2}" type="presParOf" srcId="{E4C09B71-496D-9B44-92F8-B6C10DDC8EBB}" destId="{508C4313-9737-B049-8C30-F836AC99DA91}" srcOrd="5" destOrd="0" presId="urn:microsoft.com/office/officeart/2005/8/layout/cycle6"/>
    <dgm:cxn modelId="{591D6CC6-F43D-7D4D-8738-EE2616F51CA8}" type="presParOf" srcId="{E4C09B71-496D-9B44-92F8-B6C10DDC8EBB}" destId="{86BA79DD-F337-7341-ACB3-20E6E0E2ABF7}" srcOrd="6" destOrd="0" presId="urn:microsoft.com/office/officeart/2005/8/layout/cycle6"/>
    <dgm:cxn modelId="{D2154EA3-B810-EF4B-B88E-34B013AB3094}" type="presParOf" srcId="{E4C09B71-496D-9B44-92F8-B6C10DDC8EBB}" destId="{3D177C7A-AFD9-9F45-BC4B-AD269CE849CA}" srcOrd="7" destOrd="0" presId="urn:microsoft.com/office/officeart/2005/8/layout/cycle6"/>
    <dgm:cxn modelId="{E2D047F1-1323-F34D-A826-2BF15BC13AA6}" type="presParOf" srcId="{E4C09B71-496D-9B44-92F8-B6C10DDC8EBB}" destId="{DCCAC2AF-327B-A044-88B6-02FFF1E9B1EC}" srcOrd="8" destOrd="0" presId="urn:microsoft.com/office/officeart/2005/8/layout/cycle6"/>
    <dgm:cxn modelId="{2EF63240-EDA7-CF48-ACAA-7A8264EAEE0F}" type="presParOf" srcId="{E4C09B71-496D-9B44-92F8-B6C10DDC8EBB}" destId="{F7B126CE-2FEE-B24F-AA2C-DDD45DEC0178}" srcOrd="9" destOrd="0" presId="urn:microsoft.com/office/officeart/2005/8/layout/cycle6"/>
    <dgm:cxn modelId="{9319B1D5-FBF0-8143-ACDC-A432A53B45FA}" type="presParOf" srcId="{E4C09B71-496D-9B44-92F8-B6C10DDC8EBB}" destId="{B2B2F22E-A7BD-7F46-BD10-F6977269C743}" srcOrd="10" destOrd="0" presId="urn:microsoft.com/office/officeart/2005/8/layout/cycle6"/>
    <dgm:cxn modelId="{CCC16085-DD37-2A46-B8F8-15FEA9DB8C9B}" type="presParOf" srcId="{E4C09B71-496D-9B44-92F8-B6C10DDC8EBB}" destId="{EF8B91B6-F268-B847-AD32-9871726FF2FC}" srcOrd="11" destOrd="0" presId="urn:microsoft.com/office/officeart/2005/8/layout/cycle6"/>
    <dgm:cxn modelId="{C8CDB04E-8783-3F47-8F20-B6DC4D7976A7}" type="presParOf" srcId="{E4C09B71-496D-9B44-92F8-B6C10DDC8EBB}" destId="{A4388AE8-FBB7-6E4C-BA2C-7D52472AD261}" srcOrd="12" destOrd="0" presId="urn:microsoft.com/office/officeart/2005/8/layout/cycle6"/>
    <dgm:cxn modelId="{1AB060AF-7B22-2B4A-95E2-96D992382926}" type="presParOf" srcId="{E4C09B71-496D-9B44-92F8-B6C10DDC8EBB}" destId="{B34DF544-4951-8243-BD96-E742DB640133}" srcOrd="13" destOrd="0" presId="urn:microsoft.com/office/officeart/2005/8/layout/cycle6"/>
    <dgm:cxn modelId="{EDAD99CD-32D9-4E4A-B974-17DEB51AF017}" type="presParOf" srcId="{E4C09B71-496D-9B44-92F8-B6C10DDC8EBB}" destId="{964B8ABE-0395-2346-B9F4-738F9C15959E}" srcOrd="14" destOrd="0" presId="urn:microsoft.com/office/officeart/2005/8/layout/cycle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0DFA2B-697A-2941-AB38-6CE72DBD961A}" type="doc">
      <dgm:prSet loTypeId="urn:microsoft.com/office/officeart/2005/8/layout/hierarchy4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1520DC4-9292-0E43-BBBE-68A5D50E6308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3600" dirty="0">
              <a:latin typeface="Arial" panose="020B0604020202020204" pitchFamily="34" charset="0"/>
              <a:cs typeface="Arial" panose="020B0604020202020204" pitchFamily="34" charset="0"/>
            </a:rPr>
            <a:t>Adaptive </a:t>
          </a:r>
        </a:p>
        <a:p>
          <a:r>
            <a:rPr lang="en-US" sz="3600" dirty="0">
              <a:latin typeface="Arial" panose="020B0604020202020204" pitchFamily="34" charset="0"/>
              <a:cs typeface="Arial" panose="020B0604020202020204" pitchFamily="34" charset="0"/>
            </a:rPr>
            <a:t>platform trial</a:t>
          </a:r>
        </a:p>
      </dgm:t>
      <dgm:extLst>
        <a:ext uri="{E40237B7-FDA0-4F09-8148-C483321AD2D9}">
          <dgm14:cNvPr xmlns:dgm14="http://schemas.microsoft.com/office/drawing/2010/diagram" id="0" name="" descr="Adaptive platform trial&#10; Cost effectiveness analysis&#10;  Assess the value for money&#10; Budget impact analysis&#10;  Determine affordability&#10; Qualitative analyses&#10;  Identify implementation challenges&#10;" title="Adaptive platform trial"/>
        </a:ext>
      </dgm:extLst>
    </dgm:pt>
    <dgm:pt modelId="{24944B45-EDD3-6B49-82B6-69CBA4B3E5A0}" type="parTrans" cxnId="{93B3348B-578B-D64C-BEEF-3308468FB61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2DC6A1-EBA4-874C-8C99-14EFF98241B7}" type="sibTrans" cxnId="{93B3348B-578B-D64C-BEEF-3308468FB61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5B728C-9594-284D-9589-16EA6AC454EE}">
      <dgm:prSet phldrT="[Text]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Cost effectiveness analysis</a:t>
          </a:r>
        </a:p>
      </dgm:t>
      <dgm:extLst>
        <a:ext uri="{E40237B7-FDA0-4F09-8148-C483321AD2D9}">
          <dgm14:cNvPr xmlns:dgm14="http://schemas.microsoft.com/office/drawing/2010/diagram" id="0" name="" descr="Adaptive platform trial&#10; Cost effectiveness analysis&#10;  Assess the value for money&#10; Budget impact analysis&#10;  Determine affordability&#10; Qualitative analyses&#10;  Identify implementation challenges&#10;" title="Adaptive platform trial"/>
        </a:ext>
      </dgm:extLst>
    </dgm:pt>
    <dgm:pt modelId="{A297C43E-E0DD-FE43-871A-094A4E41AD9A}" type="parTrans" cxnId="{4E69F36E-8BC6-7742-ACC7-10022D79AD2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F32127-2561-7D45-BA17-DCB8CF70DA23}" type="sibTrans" cxnId="{4E69F36E-8BC6-7742-ACC7-10022D79AD2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32B0A6-6016-0F4C-BEC8-8484A310A4D7}">
      <dgm:prSet phldrT="[Text]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Budget impact analysis</a:t>
          </a:r>
        </a:p>
      </dgm:t>
      <dgm:extLst>
        <a:ext uri="{E40237B7-FDA0-4F09-8148-C483321AD2D9}">
          <dgm14:cNvPr xmlns:dgm14="http://schemas.microsoft.com/office/drawing/2010/diagram" id="0" name="" descr="Adaptive platform trial&#10; Cost effectiveness analysis&#10;  Assess the value for money&#10; Budget impact analysis&#10;  Determine affordability&#10; Qualitative analyses&#10;  Identify implementation challenges&#10;" title="Adaptive platform trial"/>
        </a:ext>
      </dgm:extLst>
    </dgm:pt>
    <dgm:pt modelId="{4956BD6D-4DED-7841-BEAB-DECF850AC1CA}" type="parTrans" cxnId="{CD5B1074-3C73-F54E-9806-FB9E7377B64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B45DEB-189F-0948-910F-9D0E0831AF68}" type="sibTrans" cxnId="{CD5B1074-3C73-F54E-9806-FB9E7377B64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AEBD7A-2B0F-B246-BA30-4ED647061C1F}">
      <dgm:prSet phldrT="[Text]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Qualitative analyses</a:t>
          </a:r>
        </a:p>
      </dgm:t>
      <dgm:extLst>
        <a:ext uri="{E40237B7-FDA0-4F09-8148-C483321AD2D9}">
          <dgm14:cNvPr xmlns:dgm14="http://schemas.microsoft.com/office/drawing/2010/diagram" id="0" name="" descr="Adaptive platform trial&#10; Cost effectiveness analysis&#10;  Assess the value for money&#10; Budget impact analysis&#10;  Determine affordability&#10; Qualitative analyses&#10;  Identify implementation challenges&#10;" title="Adaptive platform trial"/>
        </a:ext>
      </dgm:extLst>
    </dgm:pt>
    <dgm:pt modelId="{8E2E206B-45B8-444B-ACA5-7C05CC29633B}" type="parTrans" cxnId="{477F8F8C-8FEA-B54E-97F2-702AFC5FFDE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48F6BA-5DF7-0141-8342-88702161A88F}" type="sibTrans" cxnId="{477F8F8C-8FEA-B54E-97F2-702AFC5FFDE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37F952-2A10-704B-AEF8-7E5BD0FCE36F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Assess the value for money</a:t>
          </a:r>
        </a:p>
      </dgm:t>
      <dgm:extLst>
        <a:ext uri="{E40237B7-FDA0-4F09-8148-C483321AD2D9}">
          <dgm14:cNvPr xmlns:dgm14="http://schemas.microsoft.com/office/drawing/2010/diagram" id="0" name="" descr="Adaptive platform trial&#10; Cost effectiveness analysis&#10;  Assess the value for money&#10; Budget impact analysis&#10;  Determine affordability&#10; Qualitative analyses&#10;  Identify implementation challenges&#10;" title="Adaptive platform trial"/>
        </a:ext>
      </dgm:extLst>
    </dgm:pt>
    <dgm:pt modelId="{69E0A70E-97B3-E543-A352-28CDE8E76599}" type="parTrans" cxnId="{B4DB7FFC-2653-A241-AA97-6E7F962548C0}">
      <dgm:prSet/>
      <dgm:spPr/>
      <dgm:t>
        <a:bodyPr/>
        <a:lstStyle/>
        <a:p>
          <a:endParaRPr lang="en-US"/>
        </a:p>
      </dgm:t>
    </dgm:pt>
    <dgm:pt modelId="{86F24F7F-2D20-5449-92B9-BB3F41CF54D9}" type="sibTrans" cxnId="{B4DB7FFC-2653-A241-AA97-6E7F962548C0}">
      <dgm:prSet/>
      <dgm:spPr/>
      <dgm:t>
        <a:bodyPr/>
        <a:lstStyle/>
        <a:p>
          <a:endParaRPr lang="en-US"/>
        </a:p>
      </dgm:t>
    </dgm:pt>
    <dgm:pt modelId="{37D2D3A2-4ADE-824A-9EF0-13EA6DD3E115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Determine affordability</a:t>
          </a:r>
        </a:p>
      </dgm:t>
      <dgm:extLst>
        <a:ext uri="{E40237B7-FDA0-4F09-8148-C483321AD2D9}">
          <dgm14:cNvPr xmlns:dgm14="http://schemas.microsoft.com/office/drawing/2010/diagram" id="0" name="" descr="Adaptive platform trial&#10; Cost effectiveness analysis&#10;  Assess the value for money&#10; Budget impact analysis&#10;  Determine affordability&#10; Qualitative analyses&#10;  Identify implementation challenges&#10;" title="Adaptive platform trial"/>
        </a:ext>
      </dgm:extLst>
    </dgm:pt>
    <dgm:pt modelId="{AD52C9B2-294A-2547-B33F-4B6FF7BF535C}" type="parTrans" cxnId="{28ABBBB7-F45D-2D47-AA56-F39ADE471DCA}">
      <dgm:prSet/>
      <dgm:spPr/>
      <dgm:t>
        <a:bodyPr/>
        <a:lstStyle/>
        <a:p>
          <a:endParaRPr lang="en-US"/>
        </a:p>
      </dgm:t>
    </dgm:pt>
    <dgm:pt modelId="{8A850756-187C-1B41-928C-464FD31479F1}" type="sibTrans" cxnId="{28ABBBB7-F45D-2D47-AA56-F39ADE471DCA}">
      <dgm:prSet/>
      <dgm:spPr/>
      <dgm:t>
        <a:bodyPr/>
        <a:lstStyle/>
        <a:p>
          <a:endParaRPr lang="en-US"/>
        </a:p>
      </dgm:t>
    </dgm:pt>
    <dgm:pt modelId="{3AD128DA-9D5E-4D42-90A7-C395035F83E4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Identify implementation challenges</a:t>
          </a:r>
        </a:p>
      </dgm:t>
      <dgm:extLst>
        <a:ext uri="{E40237B7-FDA0-4F09-8148-C483321AD2D9}">
          <dgm14:cNvPr xmlns:dgm14="http://schemas.microsoft.com/office/drawing/2010/diagram" id="0" name="" descr="Adaptive platform trial&#10; Cost effectiveness analysis&#10;  Assess the value for money&#10; Budget impact analysis&#10;  Determine affordability&#10; Qualitative analyses&#10;  Identify implementation challenges&#10;" title="Adaptive platform trial"/>
        </a:ext>
      </dgm:extLst>
    </dgm:pt>
    <dgm:pt modelId="{17509A7A-01EB-3341-9068-A88C015BA476}" type="parTrans" cxnId="{4807515B-7C84-CE41-859B-2FE0A9DBBCCA}">
      <dgm:prSet/>
      <dgm:spPr/>
      <dgm:t>
        <a:bodyPr/>
        <a:lstStyle/>
        <a:p>
          <a:endParaRPr lang="en-US"/>
        </a:p>
      </dgm:t>
    </dgm:pt>
    <dgm:pt modelId="{949462B0-147B-AA4F-908A-BAA7598B9B55}" type="sibTrans" cxnId="{4807515B-7C84-CE41-859B-2FE0A9DBBCCA}">
      <dgm:prSet/>
      <dgm:spPr/>
      <dgm:t>
        <a:bodyPr/>
        <a:lstStyle/>
        <a:p>
          <a:endParaRPr lang="en-US"/>
        </a:p>
      </dgm:t>
    </dgm:pt>
    <dgm:pt modelId="{675744C0-95EA-6F4C-BBDD-5B5B91CEEF35}" type="pres">
      <dgm:prSet presAssocID="{8F0DFA2B-697A-2941-AB38-6CE72DBD961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93C4295-E198-7347-B13B-D83DDCF02AF1}" type="pres">
      <dgm:prSet presAssocID="{61520DC4-9292-0E43-BBBE-68A5D50E6308}" presName="vertOne" presStyleCnt="0"/>
      <dgm:spPr/>
    </dgm:pt>
    <dgm:pt modelId="{0B1EE674-A66A-F24B-BFE1-56E218B0C9FC}" type="pres">
      <dgm:prSet presAssocID="{61520DC4-9292-0E43-BBBE-68A5D50E6308}" presName="txOne" presStyleLbl="node0" presStyleIdx="0" presStyleCnt="1" custScaleY="101548" custLinFactNeighborX="36" custLinFactNeighborY="-144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296D9D-8BE7-6842-BC45-8FBDBD5CD4FC}" type="pres">
      <dgm:prSet presAssocID="{61520DC4-9292-0E43-BBBE-68A5D50E6308}" presName="parTransOne" presStyleCnt="0"/>
      <dgm:spPr/>
    </dgm:pt>
    <dgm:pt modelId="{0CC8C753-361E-0544-9765-511F213C9B08}" type="pres">
      <dgm:prSet presAssocID="{61520DC4-9292-0E43-BBBE-68A5D50E6308}" presName="horzOne" presStyleCnt="0"/>
      <dgm:spPr/>
    </dgm:pt>
    <dgm:pt modelId="{3B843DD4-0D00-1F40-9A41-A182E4D84CAA}" type="pres">
      <dgm:prSet presAssocID="{505B728C-9594-284D-9589-16EA6AC454EE}" presName="vertTwo" presStyleCnt="0"/>
      <dgm:spPr/>
    </dgm:pt>
    <dgm:pt modelId="{4D2394DF-3C63-6D41-A856-E80D6B57CBC7}" type="pres">
      <dgm:prSet presAssocID="{505B728C-9594-284D-9589-16EA6AC454EE}" presName="txTwo" presStyleLbl="node2" presStyleIdx="0" presStyleCnt="3" custScaleY="655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5093FD-A00E-9A4B-A9B3-080808AF6992}" type="pres">
      <dgm:prSet presAssocID="{505B728C-9594-284D-9589-16EA6AC454EE}" presName="parTransTwo" presStyleCnt="0"/>
      <dgm:spPr/>
    </dgm:pt>
    <dgm:pt modelId="{DFE1FBF9-96C4-9E4C-851E-B84B9F388EB0}" type="pres">
      <dgm:prSet presAssocID="{505B728C-9594-284D-9589-16EA6AC454EE}" presName="horzTwo" presStyleCnt="0"/>
      <dgm:spPr/>
    </dgm:pt>
    <dgm:pt modelId="{C9FF371B-DCFF-CF43-A982-0172BFC107D9}" type="pres">
      <dgm:prSet presAssocID="{EE37F952-2A10-704B-AEF8-7E5BD0FCE36F}" presName="vertThree" presStyleCnt="0"/>
      <dgm:spPr/>
    </dgm:pt>
    <dgm:pt modelId="{EE71F364-E4A0-A846-8C0D-E5EAED8D3961}" type="pres">
      <dgm:prSet presAssocID="{EE37F952-2A10-704B-AEF8-7E5BD0FCE36F}" presName="txThree" presStyleLbl="node3" presStyleIdx="0" presStyleCnt="3" custScaleY="435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24FD84-B525-B740-BCEF-214D55D77D09}" type="pres">
      <dgm:prSet presAssocID="{EE37F952-2A10-704B-AEF8-7E5BD0FCE36F}" presName="horzThree" presStyleCnt="0"/>
      <dgm:spPr/>
    </dgm:pt>
    <dgm:pt modelId="{CCCD7CEF-9BE0-7949-A06B-319A785D0CC3}" type="pres">
      <dgm:prSet presAssocID="{D4F32127-2561-7D45-BA17-DCB8CF70DA23}" presName="sibSpaceTwo" presStyleCnt="0"/>
      <dgm:spPr/>
    </dgm:pt>
    <dgm:pt modelId="{D6181DB3-CA1E-754A-AC2D-F0393787C158}" type="pres">
      <dgm:prSet presAssocID="{9832B0A6-6016-0F4C-BEC8-8484A310A4D7}" presName="vertTwo" presStyleCnt="0"/>
      <dgm:spPr/>
    </dgm:pt>
    <dgm:pt modelId="{C42B019C-43A0-CB47-ABB2-1CEFDB7C1031}" type="pres">
      <dgm:prSet presAssocID="{9832B0A6-6016-0F4C-BEC8-8484A310A4D7}" presName="txTwo" presStyleLbl="node2" presStyleIdx="1" presStyleCnt="3" custScaleY="655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A57549-A0EE-314A-984E-BFC87ADB6EB7}" type="pres">
      <dgm:prSet presAssocID="{9832B0A6-6016-0F4C-BEC8-8484A310A4D7}" presName="parTransTwo" presStyleCnt="0"/>
      <dgm:spPr/>
    </dgm:pt>
    <dgm:pt modelId="{18EDB72F-7919-5B43-B7DC-D46A12F47A59}" type="pres">
      <dgm:prSet presAssocID="{9832B0A6-6016-0F4C-BEC8-8484A310A4D7}" presName="horzTwo" presStyleCnt="0"/>
      <dgm:spPr/>
    </dgm:pt>
    <dgm:pt modelId="{60256859-D977-B44B-A9ED-A4BC613292BB}" type="pres">
      <dgm:prSet presAssocID="{37D2D3A2-4ADE-824A-9EF0-13EA6DD3E115}" presName="vertThree" presStyleCnt="0"/>
      <dgm:spPr/>
    </dgm:pt>
    <dgm:pt modelId="{0ADE403D-52C1-1A4D-9883-F73C4A2E30AA}" type="pres">
      <dgm:prSet presAssocID="{37D2D3A2-4ADE-824A-9EF0-13EA6DD3E115}" presName="txThree" presStyleLbl="node3" presStyleIdx="1" presStyleCnt="3" custScaleY="4450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AC6E0F-02E1-5948-934A-A851C72589FD}" type="pres">
      <dgm:prSet presAssocID="{37D2D3A2-4ADE-824A-9EF0-13EA6DD3E115}" presName="horzThree" presStyleCnt="0"/>
      <dgm:spPr/>
    </dgm:pt>
    <dgm:pt modelId="{D6DD3B7B-9185-6C49-B80F-C7C8B7DA6F79}" type="pres">
      <dgm:prSet presAssocID="{64B45DEB-189F-0948-910F-9D0E0831AF68}" presName="sibSpaceTwo" presStyleCnt="0"/>
      <dgm:spPr/>
    </dgm:pt>
    <dgm:pt modelId="{C280D720-1995-A846-AFA0-3D3EA1F3D1AC}" type="pres">
      <dgm:prSet presAssocID="{F0AEBD7A-2B0F-B246-BA30-4ED647061C1F}" presName="vertTwo" presStyleCnt="0"/>
      <dgm:spPr/>
    </dgm:pt>
    <dgm:pt modelId="{3904EE8E-80A9-3645-8476-2853E33256D4}" type="pres">
      <dgm:prSet presAssocID="{F0AEBD7A-2B0F-B246-BA30-4ED647061C1F}" presName="txTwo" presStyleLbl="node2" presStyleIdx="2" presStyleCnt="3" custScaleY="655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0C6B97-1C84-E74F-8DB9-1EE079D03538}" type="pres">
      <dgm:prSet presAssocID="{F0AEBD7A-2B0F-B246-BA30-4ED647061C1F}" presName="parTransTwo" presStyleCnt="0"/>
      <dgm:spPr/>
    </dgm:pt>
    <dgm:pt modelId="{E0C6BB17-20A4-DB42-B1F2-9DB6B4C08144}" type="pres">
      <dgm:prSet presAssocID="{F0AEBD7A-2B0F-B246-BA30-4ED647061C1F}" presName="horzTwo" presStyleCnt="0"/>
      <dgm:spPr/>
    </dgm:pt>
    <dgm:pt modelId="{20D7844B-9A99-514F-A56A-19723217B199}" type="pres">
      <dgm:prSet presAssocID="{3AD128DA-9D5E-4D42-90A7-C395035F83E4}" presName="vertThree" presStyleCnt="0"/>
      <dgm:spPr/>
    </dgm:pt>
    <dgm:pt modelId="{20BCF4C4-9CF8-2F49-91E8-68C18AD2CD33}" type="pres">
      <dgm:prSet presAssocID="{3AD128DA-9D5E-4D42-90A7-C395035F83E4}" presName="txThree" presStyleLbl="node3" presStyleIdx="2" presStyleCnt="3" custScaleY="443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853CB0F-B70B-6C4D-8025-46D44CFB8B4F}" type="pres">
      <dgm:prSet presAssocID="{3AD128DA-9D5E-4D42-90A7-C395035F83E4}" presName="horzThree" presStyleCnt="0"/>
      <dgm:spPr/>
    </dgm:pt>
  </dgm:ptLst>
  <dgm:cxnLst>
    <dgm:cxn modelId="{1A9CDA52-AE8C-0D45-9A57-828100F6408F}" type="presOf" srcId="{61520DC4-9292-0E43-BBBE-68A5D50E6308}" destId="{0B1EE674-A66A-F24B-BFE1-56E218B0C9FC}" srcOrd="0" destOrd="0" presId="urn:microsoft.com/office/officeart/2005/8/layout/hierarchy4"/>
    <dgm:cxn modelId="{93B3348B-578B-D64C-BEEF-3308468FB61C}" srcId="{8F0DFA2B-697A-2941-AB38-6CE72DBD961A}" destId="{61520DC4-9292-0E43-BBBE-68A5D50E6308}" srcOrd="0" destOrd="0" parTransId="{24944B45-EDD3-6B49-82B6-69CBA4B3E5A0}" sibTransId="{182DC6A1-EBA4-874C-8C99-14EFF98241B7}"/>
    <dgm:cxn modelId="{17B33841-20FA-B54A-A741-9AAC210C3F4B}" type="presOf" srcId="{505B728C-9594-284D-9589-16EA6AC454EE}" destId="{4D2394DF-3C63-6D41-A856-E80D6B57CBC7}" srcOrd="0" destOrd="0" presId="urn:microsoft.com/office/officeart/2005/8/layout/hierarchy4"/>
    <dgm:cxn modelId="{CA2B3707-A1B6-B042-AFCB-683944245297}" type="presOf" srcId="{37D2D3A2-4ADE-824A-9EF0-13EA6DD3E115}" destId="{0ADE403D-52C1-1A4D-9883-F73C4A2E30AA}" srcOrd="0" destOrd="0" presId="urn:microsoft.com/office/officeart/2005/8/layout/hierarchy4"/>
    <dgm:cxn modelId="{67EDCF88-5D91-6944-8CED-854C33C9A581}" type="presOf" srcId="{EE37F952-2A10-704B-AEF8-7E5BD0FCE36F}" destId="{EE71F364-E4A0-A846-8C0D-E5EAED8D3961}" srcOrd="0" destOrd="0" presId="urn:microsoft.com/office/officeart/2005/8/layout/hierarchy4"/>
    <dgm:cxn modelId="{4807515B-7C84-CE41-859B-2FE0A9DBBCCA}" srcId="{F0AEBD7A-2B0F-B246-BA30-4ED647061C1F}" destId="{3AD128DA-9D5E-4D42-90A7-C395035F83E4}" srcOrd="0" destOrd="0" parTransId="{17509A7A-01EB-3341-9068-A88C015BA476}" sibTransId="{949462B0-147B-AA4F-908A-BAA7598B9B55}"/>
    <dgm:cxn modelId="{D8A4FB50-AB26-834C-BA26-C622CAEC7FA6}" type="presOf" srcId="{8F0DFA2B-697A-2941-AB38-6CE72DBD961A}" destId="{675744C0-95EA-6F4C-BBDD-5B5B91CEEF35}" srcOrd="0" destOrd="0" presId="urn:microsoft.com/office/officeart/2005/8/layout/hierarchy4"/>
    <dgm:cxn modelId="{BFB12CAB-4962-F046-AFF2-0C8C1FBF67F3}" type="presOf" srcId="{F0AEBD7A-2B0F-B246-BA30-4ED647061C1F}" destId="{3904EE8E-80A9-3645-8476-2853E33256D4}" srcOrd="0" destOrd="0" presId="urn:microsoft.com/office/officeart/2005/8/layout/hierarchy4"/>
    <dgm:cxn modelId="{CD5B1074-3C73-F54E-9806-FB9E7377B64C}" srcId="{61520DC4-9292-0E43-BBBE-68A5D50E6308}" destId="{9832B0A6-6016-0F4C-BEC8-8484A310A4D7}" srcOrd="1" destOrd="0" parTransId="{4956BD6D-4DED-7841-BEAB-DECF850AC1CA}" sibTransId="{64B45DEB-189F-0948-910F-9D0E0831AF68}"/>
    <dgm:cxn modelId="{28ABBBB7-F45D-2D47-AA56-F39ADE471DCA}" srcId="{9832B0A6-6016-0F4C-BEC8-8484A310A4D7}" destId="{37D2D3A2-4ADE-824A-9EF0-13EA6DD3E115}" srcOrd="0" destOrd="0" parTransId="{AD52C9B2-294A-2547-B33F-4B6FF7BF535C}" sibTransId="{8A850756-187C-1B41-928C-464FD31479F1}"/>
    <dgm:cxn modelId="{B4DB7FFC-2653-A241-AA97-6E7F962548C0}" srcId="{505B728C-9594-284D-9589-16EA6AC454EE}" destId="{EE37F952-2A10-704B-AEF8-7E5BD0FCE36F}" srcOrd="0" destOrd="0" parTransId="{69E0A70E-97B3-E543-A352-28CDE8E76599}" sibTransId="{86F24F7F-2D20-5449-92B9-BB3F41CF54D9}"/>
    <dgm:cxn modelId="{F69FDBFC-291B-7249-AE32-A33EFE078340}" type="presOf" srcId="{3AD128DA-9D5E-4D42-90A7-C395035F83E4}" destId="{20BCF4C4-9CF8-2F49-91E8-68C18AD2CD33}" srcOrd="0" destOrd="0" presId="urn:microsoft.com/office/officeart/2005/8/layout/hierarchy4"/>
    <dgm:cxn modelId="{4E69F36E-8BC6-7742-ACC7-10022D79AD23}" srcId="{61520DC4-9292-0E43-BBBE-68A5D50E6308}" destId="{505B728C-9594-284D-9589-16EA6AC454EE}" srcOrd="0" destOrd="0" parTransId="{A297C43E-E0DD-FE43-871A-094A4E41AD9A}" sibTransId="{D4F32127-2561-7D45-BA17-DCB8CF70DA23}"/>
    <dgm:cxn modelId="{A39690E4-06A8-CB43-9E9D-7CE8CBD80431}" type="presOf" srcId="{9832B0A6-6016-0F4C-BEC8-8484A310A4D7}" destId="{C42B019C-43A0-CB47-ABB2-1CEFDB7C1031}" srcOrd="0" destOrd="0" presId="urn:microsoft.com/office/officeart/2005/8/layout/hierarchy4"/>
    <dgm:cxn modelId="{477F8F8C-8FEA-B54E-97F2-702AFC5FFDE9}" srcId="{61520DC4-9292-0E43-BBBE-68A5D50E6308}" destId="{F0AEBD7A-2B0F-B246-BA30-4ED647061C1F}" srcOrd="2" destOrd="0" parTransId="{8E2E206B-45B8-444B-ACA5-7C05CC29633B}" sibTransId="{2C48F6BA-5DF7-0141-8342-88702161A88F}"/>
    <dgm:cxn modelId="{4D027193-E315-9C41-A352-9BA1BF3E0C1C}" type="presParOf" srcId="{675744C0-95EA-6F4C-BBDD-5B5B91CEEF35}" destId="{593C4295-E198-7347-B13B-D83DDCF02AF1}" srcOrd="0" destOrd="0" presId="urn:microsoft.com/office/officeart/2005/8/layout/hierarchy4"/>
    <dgm:cxn modelId="{CD20862C-A4C0-E449-8544-CE1AF033AB79}" type="presParOf" srcId="{593C4295-E198-7347-B13B-D83DDCF02AF1}" destId="{0B1EE674-A66A-F24B-BFE1-56E218B0C9FC}" srcOrd="0" destOrd="0" presId="urn:microsoft.com/office/officeart/2005/8/layout/hierarchy4"/>
    <dgm:cxn modelId="{F5A0EDAC-A30F-2546-B11E-61629A442B21}" type="presParOf" srcId="{593C4295-E198-7347-B13B-D83DDCF02AF1}" destId="{01296D9D-8BE7-6842-BC45-8FBDBD5CD4FC}" srcOrd="1" destOrd="0" presId="urn:microsoft.com/office/officeart/2005/8/layout/hierarchy4"/>
    <dgm:cxn modelId="{F30CA879-13CC-5546-8789-85B48C586EE8}" type="presParOf" srcId="{593C4295-E198-7347-B13B-D83DDCF02AF1}" destId="{0CC8C753-361E-0544-9765-511F213C9B08}" srcOrd="2" destOrd="0" presId="urn:microsoft.com/office/officeart/2005/8/layout/hierarchy4"/>
    <dgm:cxn modelId="{C90FE1A8-A4F1-3D4D-B699-1E37396F2F1D}" type="presParOf" srcId="{0CC8C753-361E-0544-9765-511F213C9B08}" destId="{3B843DD4-0D00-1F40-9A41-A182E4D84CAA}" srcOrd="0" destOrd="0" presId="urn:microsoft.com/office/officeart/2005/8/layout/hierarchy4"/>
    <dgm:cxn modelId="{8F1181CA-274C-554E-8C99-5E04EB5D1F43}" type="presParOf" srcId="{3B843DD4-0D00-1F40-9A41-A182E4D84CAA}" destId="{4D2394DF-3C63-6D41-A856-E80D6B57CBC7}" srcOrd="0" destOrd="0" presId="urn:microsoft.com/office/officeart/2005/8/layout/hierarchy4"/>
    <dgm:cxn modelId="{D2804251-DDF4-5C4D-A879-4EF49C6EE56A}" type="presParOf" srcId="{3B843DD4-0D00-1F40-9A41-A182E4D84CAA}" destId="{E35093FD-A00E-9A4B-A9B3-080808AF6992}" srcOrd="1" destOrd="0" presId="urn:microsoft.com/office/officeart/2005/8/layout/hierarchy4"/>
    <dgm:cxn modelId="{21633AC5-CCFD-2441-A571-363D3944A217}" type="presParOf" srcId="{3B843DD4-0D00-1F40-9A41-A182E4D84CAA}" destId="{DFE1FBF9-96C4-9E4C-851E-B84B9F388EB0}" srcOrd="2" destOrd="0" presId="urn:microsoft.com/office/officeart/2005/8/layout/hierarchy4"/>
    <dgm:cxn modelId="{7E24E25E-5B80-214E-948C-C453AD3369E6}" type="presParOf" srcId="{DFE1FBF9-96C4-9E4C-851E-B84B9F388EB0}" destId="{C9FF371B-DCFF-CF43-A982-0172BFC107D9}" srcOrd="0" destOrd="0" presId="urn:microsoft.com/office/officeart/2005/8/layout/hierarchy4"/>
    <dgm:cxn modelId="{A7C281F8-518C-F84C-971F-F83EA2F6DABB}" type="presParOf" srcId="{C9FF371B-DCFF-CF43-A982-0172BFC107D9}" destId="{EE71F364-E4A0-A846-8C0D-E5EAED8D3961}" srcOrd="0" destOrd="0" presId="urn:microsoft.com/office/officeart/2005/8/layout/hierarchy4"/>
    <dgm:cxn modelId="{A6C09A87-40C2-FD4D-8F20-3BA53E5E3CD1}" type="presParOf" srcId="{C9FF371B-DCFF-CF43-A982-0172BFC107D9}" destId="{9924FD84-B525-B740-BCEF-214D55D77D09}" srcOrd="1" destOrd="0" presId="urn:microsoft.com/office/officeart/2005/8/layout/hierarchy4"/>
    <dgm:cxn modelId="{D8F5C942-E7F4-164E-A7DE-BA29AD0AC57D}" type="presParOf" srcId="{0CC8C753-361E-0544-9765-511F213C9B08}" destId="{CCCD7CEF-9BE0-7949-A06B-319A785D0CC3}" srcOrd="1" destOrd="0" presId="urn:microsoft.com/office/officeart/2005/8/layout/hierarchy4"/>
    <dgm:cxn modelId="{FD3CD9EA-8874-0941-B730-86ABDE9FE11A}" type="presParOf" srcId="{0CC8C753-361E-0544-9765-511F213C9B08}" destId="{D6181DB3-CA1E-754A-AC2D-F0393787C158}" srcOrd="2" destOrd="0" presId="urn:microsoft.com/office/officeart/2005/8/layout/hierarchy4"/>
    <dgm:cxn modelId="{5EAD0016-FD9D-FF4A-B6F0-6570FAA6A103}" type="presParOf" srcId="{D6181DB3-CA1E-754A-AC2D-F0393787C158}" destId="{C42B019C-43A0-CB47-ABB2-1CEFDB7C1031}" srcOrd="0" destOrd="0" presId="urn:microsoft.com/office/officeart/2005/8/layout/hierarchy4"/>
    <dgm:cxn modelId="{C4782D87-AB2B-1744-B6E5-21673B514D1C}" type="presParOf" srcId="{D6181DB3-CA1E-754A-AC2D-F0393787C158}" destId="{FCA57549-A0EE-314A-984E-BFC87ADB6EB7}" srcOrd="1" destOrd="0" presId="urn:microsoft.com/office/officeart/2005/8/layout/hierarchy4"/>
    <dgm:cxn modelId="{F810B0FB-36B1-5E43-A18D-7ECC49340C3E}" type="presParOf" srcId="{D6181DB3-CA1E-754A-AC2D-F0393787C158}" destId="{18EDB72F-7919-5B43-B7DC-D46A12F47A59}" srcOrd="2" destOrd="0" presId="urn:microsoft.com/office/officeart/2005/8/layout/hierarchy4"/>
    <dgm:cxn modelId="{621AF732-C1ED-3E42-A434-40A5216FB7BD}" type="presParOf" srcId="{18EDB72F-7919-5B43-B7DC-D46A12F47A59}" destId="{60256859-D977-B44B-A9ED-A4BC613292BB}" srcOrd="0" destOrd="0" presId="urn:microsoft.com/office/officeart/2005/8/layout/hierarchy4"/>
    <dgm:cxn modelId="{728976BE-14D6-3B48-A218-EE4419D86F2B}" type="presParOf" srcId="{60256859-D977-B44B-A9ED-A4BC613292BB}" destId="{0ADE403D-52C1-1A4D-9883-F73C4A2E30AA}" srcOrd="0" destOrd="0" presId="urn:microsoft.com/office/officeart/2005/8/layout/hierarchy4"/>
    <dgm:cxn modelId="{DC4183D6-5360-7E48-A9A8-733B466F5188}" type="presParOf" srcId="{60256859-D977-B44B-A9ED-A4BC613292BB}" destId="{40AC6E0F-02E1-5948-934A-A851C72589FD}" srcOrd="1" destOrd="0" presId="urn:microsoft.com/office/officeart/2005/8/layout/hierarchy4"/>
    <dgm:cxn modelId="{0C07014B-94D5-2440-9531-609C0C70B02B}" type="presParOf" srcId="{0CC8C753-361E-0544-9765-511F213C9B08}" destId="{D6DD3B7B-9185-6C49-B80F-C7C8B7DA6F79}" srcOrd="3" destOrd="0" presId="urn:microsoft.com/office/officeart/2005/8/layout/hierarchy4"/>
    <dgm:cxn modelId="{F09A5199-F9C1-F548-A695-3DEE6A58EA37}" type="presParOf" srcId="{0CC8C753-361E-0544-9765-511F213C9B08}" destId="{C280D720-1995-A846-AFA0-3D3EA1F3D1AC}" srcOrd="4" destOrd="0" presId="urn:microsoft.com/office/officeart/2005/8/layout/hierarchy4"/>
    <dgm:cxn modelId="{4C26ABF9-E84A-3B4B-A992-BBBD63899352}" type="presParOf" srcId="{C280D720-1995-A846-AFA0-3D3EA1F3D1AC}" destId="{3904EE8E-80A9-3645-8476-2853E33256D4}" srcOrd="0" destOrd="0" presId="urn:microsoft.com/office/officeart/2005/8/layout/hierarchy4"/>
    <dgm:cxn modelId="{6772BFBB-8B8B-E542-813A-587717F79F23}" type="presParOf" srcId="{C280D720-1995-A846-AFA0-3D3EA1F3D1AC}" destId="{940C6B97-1C84-E74F-8DB9-1EE079D03538}" srcOrd="1" destOrd="0" presId="urn:microsoft.com/office/officeart/2005/8/layout/hierarchy4"/>
    <dgm:cxn modelId="{65C0529F-3A8A-5C41-9EF9-84647F2A3F65}" type="presParOf" srcId="{C280D720-1995-A846-AFA0-3D3EA1F3D1AC}" destId="{E0C6BB17-20A4-DB42-B1F2-9DB6B4C08144}" srcOrd="2" destOrd="0" presId="urn:microsoft.com/office/officeart/2005/8/layout/hierarchy4"/>
    <dgm:cxn modelId="{0BB155FA-F854-1942-99E1-4B8EA2E8E82B}" type="presParOf" srcId="{E0C6BB17-20A4-DB42-B1F2-9DB6B4C08144}" destId="{20D7844B-9A99-514F-A56A-19723217B199}" srcOrd="0" destOrd="0" presId="urn:microsoft.com/office/officeart/2005/8/layout/hierarchy4"/>
    <dgm:cxn modelId="{A65BD6B4-FC36-FB46-A06D-98C8A7A8626E}" type="presParOf" srcId="{20D7844B-9A99-514F-A56A-19723217B199}" destId="{20BCF4C4-9CF8-2F49-91E8-68C18AD2CD33}" srcOrd="0" destOrd="0" presId="urn:microsoft.com/office/officeart/2005/8/layout/hierarchy4"/>
    <dgm:cxn modelId="{58BF369C-16AC-9F4C-9D23-AEAF968F2F91}" type="presParOf" srcId="{20D7844B-9A99-514F-A56A-19723217B199}" destId="{E853CB0F-B70B-6C4D-8025-46D44CFB8B4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876D6E-8B71-4CBD-B1E9-6200576EAAFB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E8A14FE-060C-41B9-8C53-A7358665D289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100" dirty="0" smtClean="0"/>
            <a:t>Incorporate feedback into draft tools &amp; develop additional complimentary resources</a:t>
          </a:r>
          <a:endParaRPr lang="en-US" sz="2100" dirty="0"/>
        </a:p>
      </dgm:t>
      <dgm:extLst>
        <a:ext uri="{E40237B7-FDA0-4F09-8148-C483321AD2D9}">
          <dgm14:cNvPr xmlns:dgm14="http://schemas.microsoft.com/office/drawing/2010/diagram" id="0" name="" descr="Graphic details next steps for master protocol and COVID-19." title="Next steps"/>
        </a:ext>
      </dgm:extLst>
    </dgm:pt>
    <dgm:pt modelId="{797E06A8-FC38-4C8F-93B6-E11EF2A89E21}" type="parTrans" cxnId="{761A8D6F-3445-486B-A4CA-688B707DC792}">
      <dgm:prSet/>
      <dgm:spPr/>
      <dgm:t>
        <a:bodyPr/>
        <a:lstStyle/>
        <a:p>
          <a:endParaRPr lang="en-US" sz="2400"/>
        </a:p>
      </dgm:t>
    </dgm:pt>
    <dgm:pt modelId="{574235EC-476D-4D32-89BA-D1A10BCE7C2F}" type="sibTrans" cxnId="{761A8D6F-3445-486B-A4CA-688B707DC792}">
      <dgm:prSet/>
      <dgm:spPr/>
      <dgm:t>
        <a:bodyPr/>
        <a:lstStyle/>
        <a:p>
          <a:endParaRPr lang="en-US" sz="2400"/>
        </a:p>
      </dgm:t>
    </dgm:pt>
    <dgm:pt modelId="{021A9104-2E98-40E3-9C68-B71942AB0837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100" dirty="0" smtClean="0"/>
            <a:t>Explore additional opportunities to host COVID-19 discussion forums</a:t>
          </a:r>
          <a:endParaRPr lang="en-US" sz="2100" dirty="0"/>
        </a:p>
      </dgm:t>
    </dgm:pt>
    <dgm:pt modelId="{3C28BD7C-DF6A-41E6-8506-9E68B013BA01}" type="parTrans" cxnId="{103FAE74-15CF-42B5-961F-913C913C8561}">
      <dgm:prSet/>
      <dgm:spPr/>
      <dgm:t>
        <a:bodyPr/>
        <a:lstStyle/>
        <a:p>
          <a:endParaRPr lang="en-US" sz="2400"/>
        </a:p>
      </dgm:t>
    </dgm:pt>
    <dgm:pt modelId="{4CF81643-8D78-453D-905F-B2354CE3E221}" type="sibTrans" cxnId="{103FAE74-15CF-42B5-961F-913C913C8561}">
      <dgm:prSet/>
      <dgm:spPr/>
      <dgm:t>
        <a:bodyPr/>
        <a:lstStyle/>
        <a:p>
          <a:endParaRPr lang="en-US" sz="2400"/>
        </a:p>
      </dgm:t>
    </dgm:pt>
    <dgm:pt modelId="{76552569-511B-4934-9C16-666AA465D94C}">
      <dgm:prSet phldrT="[Text]" custT="1"/>
      <dgm:spPr>
        <a:solidFill>
          <a:schemeClr val="accent5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100" dirty="0" smtClean="0"/>
            <a:t>Explore</a:t>
          </a:r>
          <a:r>
            <a:rPr lang="en-US" sz="2100" baseline="0" dirty="0" smtClean="0"/>
            <a:t> developing additional tools that respond to our current pandemic environment</a:t>
          </a:r>
          <a:endParaRPr lang="en-US" sz="2100" dirty="0"/>
        </a:p>
      </dgm:t>
    </dgm:pt>
    <dgm:pt modelId="{C8E018B4-A7B2-458C-AD8D-2CF86EFCC800}" type="parTrans" cxnId="{C0913CA2-11F2-40E9-8AD7-F36214CAFDD4}">
      <dgm:prSet/>
      <dgm:spPr/>
      <dgm:t>
        <a:bodyPr/>
        <a:lstStyle/>
        <a:p>
          <a:endParaRPr lang="en-US" sz="2400"/>
        </a:p>
      </dgm:t>
    </dgm:pt>
    <dgm:pt modelId="{2F261F4B-D340-4833-A2CE-FCA6AA89F2C9}" type="sibTrans" cxnId="{C0913CA2-11F2-40E9-8AD7-F36214CAFDD4}">
      <dgm:prSet/>
      <dgm:spPr/>
      <dgm:t>
        <a:bodyPr/>
        <a:lstStyle/>
        <a:p>
          <a:endParaRPr lang="en-US" sz="2400"/>
        </a:p>
      </dgm:t>
    </dgm:pt>
    <dgm:pt modelId="{653677D9-5564-40A2-AD76-17D44033E79B}">
      <dgm:prSet/>
      <dgm:spPr/>
      <dgm:t>
        <a:bodyPr/>
        <a:lstStyle/>
        <a:p>
          <a:r>
            <a:rPr lang="en-US" dirty="0" smtClean="0"/>
            <a:t>Continue to develop forums for early adopters to connect with more experienced experts</a:t>
          </a:r>
          <a:endParaRPr lang="en-US" dirty="0"/>
        </a:p>
      </dgm:t>
    </dgm:pt>
    <dgm:pt modelId="{F1437AD1-0969-4144-9270-852D67A738B9}" type="parTrans" cxnId="{8610B625-35CE-4FDB-A0D3-33057D6CC598}">
      <dgm:prSet/>
      <dgm:spPr/>
      <dgm:t>
        <a:bodyPr/>
        <a:lstStyle/>
        <a:p>
          <a:endParaRPr lang="en-US"/>
        </a:p>
      </dgm:t>
    </dgm:pt>
    <dgm:pt modelId="{CC18ED53-E5A6-48B4-87E1-519E87B2888C}" type="sibTrans" cxnId="{8610B625-35CE-4FDB-A0D3-33057D6CC598}">
      <dgm:prSet/>
      <dgm:spPr/>
      <dgm:t>
        <a:bodyPr/>
        <a:lstStyle/>
        <a:p>
          <a:endParaRPr lang="en-US"/>
        </a:p>
      </dgm:t>
    </dgm:pt>
    <dgm:pt modelId="{D9EB6D42-67C4-483F-B1E5-C8AC290E8B50}" type="pres">
      <dgm:prSet presAssocID="{A9876D6E-8B71-4CBD-B1E9-6200576EAAF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4D97B5A-345A-4532-B8CB-A6FD00415062}" type="pres">
      <dgm:prSet presAssocID="{A9876D6E-8B71-4CBD-B1E9-6200576EAAFB}" presName="Name1" presStyleCnt="0"/>
      <dgm:spPr/>
    </dgm:pt>
    <dgm:pt modelId="{F5FA6E8A-0C84-4A7D-BF6B-83846D2143DC}" type="pres">
      <dgm:prSet presAssocID="{A9876D6E-8B71-4CBD-B1E9-6200576EAAFB}" presName="cycle" presStyleCnt="0"/>
      <dgm:spPr/>
    </dgm:pt>
    <dgm:pt modelId="{8B53B8BE-E2F1-4ED4-B9C5-2669649D1711}" type="pres">
      <dgm:prSet presAssocID="{A9876D6E-8B71-4CBD-B1E9-6200576EAAFB}" presName="srcNode" presStyleLbl="node1" presStyleIdx="0" presStyleCnt="4"/>
      <dgm:spPr/>
    </dgm:pt>
    <dgm:pt modelId="{2B7DD391-9427-4C49-A19C-3F48A108FA7F}" type="pres">
      <dgm:prSet presAssocID="{A9876D6E-8B71-4CBD-B1E9-6200576EAAFB}" presName="conn" presStyleLbl="parChTrans1D2" presStyleIdx="0" presStyleCnt="1"/>
      <dgm:spPr/>
      <dgm:t>
        <a:bodyPr/>
        <a:lstStyle/>
        <a:p>
          <a:endParaRPr lang="en-US"/>
        </a:p>
      </dgm:t>
    </dgm:pt>
    <dgm:pt modelId="{904BD749-8263-4AF3-8E45-BEC950C80FB8}" type="pres">
      <dgm:prSet presAssocID="{A9876D6E-8B71-4CBD-B1E9-6200576EAAFB}" presName="extraNode" presStyleLbl="node1" presStyleIdx="0" presStyleCnt="4"/>
      <dgm:spPr/>
    </dgm:pt>
    <dgm:pt modelId="{840231DF-FD50-4BFF-AA96-BD3841370520}" type="pres">
      <dgm:prSet presAssocID="{A9876D6E-8B71-4CBD-B1E9-6200576EAAFB}" presName="dstNode" presStyleLbl="node1" presStyleIdx="0" presStyleCnt="4"/>
      <dgm:spPr/>
    </dgm:pt>
    <dgm:pt modelId="{BC59C470-AE66-4AAE-8AB8-B6DDBE99778C}" type="pres">
      <dgm:prSet presAssocID="{3E8A14FE-060C-41B9-8C53-A7358665D289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E2BE5A-30FC-42D8-BD83-B69FE62B084D}" type="pres">
      <dgm:prSet presAssocID="{3E8A14FE-060C-41B9-8C53-A7358665D289}" presName="accent_1" presStyleCnt="0"/>
      <dgm:spPr/>
    </dgm:pt>
    <dgm:pt modelId="{EEEBD782-BC36-4632-8C13-E9950B07BC0F}" type="pres">
      <dgm:prSet presAssocID="{3E8A14FE-060C-41B9-8C53-A7358665D289}" presName="accentRepeatNode" presStyleLbl="solidFgAcc1" presStyleIdx="0" presStyleCnt="4"/>
      <dgm:spPr/>
    </dgm:pt>
    <dgm:pt modelId="{CBCB40B7-D865-4CA8-83BD-3C409884B415}" type="pres">
      <dgm:prSet presAssocID="{653677D9-5564-40A2-AD76-17D44033E79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DE8788-27AA-43FD-932E-2B34282E5138}" type="pres">
      <dgm:prSet presAssocID="{653677D9-5564-40A2-AD76-17D44033E79B}" presName="accent_2" presStyleCnt="0"/>
      <dgm:spPr/>
    </dgm:pt>
    <dgm:pt modelId="{2D6F1D89-9976-4A85-8B67-220223158E4F}" type="pres">
      <dgm:prSet presAssocID="{653677D9-5564-40A2-AD76-17D44033E79B}" presName="accentRepeatNode" presStyleLbl="solidFgAcc1" presStyleIdx="1" presStyleCnt="4"/>
      <dgm:spPr/>
    </dgm:pt>
    <dgm:pt modelId="{673ABC82-F7D6-40D0-AB9C-EEC6A5589097}" type="pres">
      <dgm:prSet presAssocID="{021A9104-2E98-40E3-9C68-B71942AB0837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CDACFD-5E2C-45A5-A6F8-C479A3141E0D}" type="pres">
      <dgm:prSet presAssocID="{021A9104-2E98-40E3-9C68-B71942AB0837}" presName="accent_3" presStyleCnt="0"/>
      <dgm:spPr/>
    </dgm:pt>
    <dgm:pt modelId="{BFD3C035-4C49-437B-A722-3FD43CCC8FA0}" type="pres">
      <dgm:prSet presAssocID="{021A9104-2E98-40E3-9C68-B71942AB0837}" presName="accentRepeatNode" presStyleLbl="solidFgAcc1" presStyleIdx="2" presStyleCnt="4"/>
      <dgm:spPr/>
    </dgm:pt>
    <dgm:pt modelId="{3CA7F893-E7F5-44C3-99E2-D3CEEAA5154E}" type="pres">
      <dgm:prSet presAssocID="{76552569-511B-4934-9C16-666AA465D94C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EE2236-F01A-40FD-9015-F238D9369EF2}" type="pres">
      <dgm:prSet presAssocID="{76552569-511B-4934-9C16-666AA465D94C}" presName="accent_4" presStyleCnt="0"/>
      <dgm:spPr/>
    </dgm:pt>
    <dgm:pt modelId="{0F51DEB4-EFD6-46D6-B240-794E3FC0F8A5}" type="pres">
      <dgm:prSet presAssocID="{76552569-511B-4934-9C16-666AA465D94C}" presName="accentRepeatNode" presStyleLbl="solidFgAcc1" presStyleIdx="3" presStyleCnt="4"/>
      <dgm:spPr/>
    </dgm:pt>
  </dgm:ptLst>
  <dgm:cxnLst>
    <dgm:cxn modelId="{08BE6218-5EBC-469F-944C-EAFCD4CB1F2B}" type="presOf" srcId="{A9876D6E-8B71-4CBD-B1E9-6200576EAAFB}" destId="{D9EB6D42-67C4-483F-B1E5-C8AC290E8B50}" srcOrd="0" destOrd="0" presId="urn:microsoft.com/office/officeart/2008/layout/VerticalCurvedList"/>
    <dgm:cxn modelId="{38C991A7-78BB-4F56-A97D-632D710972DD}" type="presOf" srcId="{76552569-511B-4934-9C16-666AA465D94C}" destId="{3CA7F893-E7F5-44C3-99E2-D3CEEAA5154E}" srcOrd="0" destOrd="0" presId="urn:microsoft.com/office/officeart/2008/layout/VerticalCurvedList"/>
    <dgm:cxn modelId="{598B1227-C0ED-437B-AB12-4EC68F35F9D3}" type="presOf" srcId="{574235EC-476D-4D32-89BA-D1A10BCE7C2F}" destId="{2B7DD391-9427-4C49-A19C-3F48A108FA7F}" srcOrd="0" destOrd="0" presId="urn:microsoft.com/office/officeart/2008/layout/VerticalCurvedList"/>
    <dgm:cxn modelId="{761A8D6F-3445-486B-A4CA-688B707DC792}" srcId="{A9876D6E-8B71-4CBD-B1E9-6200576EAAFB}" destId="{3E8A14FE-060C-41B9-8C53-A7358665D289}" srcOrd="0" destOrd="0" parTransId="{797E06A8-FC38-4C8F-93B6-E11EF2A89E21}" sibTransId="{574235EC-476D-4D32-89BA-D1A10BCE7C2F}"/>
    <dgm:cxn modelId="{103FAE74-15CF-42B5-961F-913C913C8561}" srcId="{A9876D6E-8B71-4CBD-B1E9-6200576EAAFB}" destId="{021A9104-2E98-40E3-9C68-B71942AB0837}" srcOrd="2" destOrd="0" parTransId="{3C28BD7C-DF6A-41E6-8506-9E68B013BA01}" sibTransId="{4CF81643-8D78-453D-905F-B2354CE3E221}"/>
    <dgm:cxn modelId="{0DC86022-889D-42F9-9B8F-1B502D3A76DA}" type="presOf" srcId="{653677D9-5564-40A2-AD76-17D44033E79B}" destId="{CBCB40B7-D865-4CA8-83BD-3C409884B415}" srcOrd="0" destOrd="0" presId="urn:microsoft.com/office/officeart/2008/layout/VerticalCurvedList"/>
    <dgm:cxn modelId="{C0913CA2-11F2-40E9-8AD7-F36214CAFDD4}" srcId="{A9876D6E-8B71-4CBD-B1E9-6200576EAAFB}" destId="{76552569-511B-4934-9C16-666AA465D94C}" srcOrd="3" destOrd="0" parTransId="{C8E018B4-A7B2-458C-AD8D-2CF86EFCC800}" sibTransId="{2F261F4B-D340-4833-A2CE-FCA6AA89F2C9}"/>
    <dgm:cxn modelId="{98326C11-7157-45C7-8D40-0F179A559EDC}" type="presOf" srcId="{3E8A14FE-060C-41B9-8C53-A7358665D289}" destId="{BC59C470-AE66-4AAE-8AB8-B6DDBE99778C}" srcOrd="0" destOrd="0" presId="urn:microsoft.com/office/officeart/2008/layout/VerticalCurvedList"/>
    <dgm:cxn modelId="{C35E7B86-3C73-4A0D-AEB7-281C6F66D4B1}" type="presOf" srcId="{021A9104-2E98-40E3-9C68-B71942AB0837}" destId="{673ABC82-F7D6-40D0-AB9C-EEC6A5589097}" srcOrd="0" destOrd="0" presId="urn:microsoft.com/office/officeart/2008/layout/VerticalCurvedList"/>
    <dgm:cxn modelId="{8610B625-35CE-4FDB-A0D3-33057D6CC598}" srcId="{A9876D6E-8B71-4CBD-B1E9-6200576EAAFB}" destId="{653677D9-5564-40A2-AD76-17D44033E79B}" srcOrd="1" destOrd="0" parTransId="{F1437AD1-0969-4144-9270-852D67A738B9}" sibTransId="{CC18ED53-E5A6-48B4-87E1-519E87B2888C}"/>
    <dgm:cxn modelId="{BAECDC12-B878-4093-95D8-AF677CDE7852}" type="presParOf" srcId="{D9EB6D42-67C4-483F-B1E5-C8AC290E8B50}" destId="{74D97B5A-345A-4532-B8CB-A6FD00415062}" srcOrd="0" destOrd="0" presId="urn:microsoft.com/office/officeart/2008/layout/VerticalCurvedList"/>
    <dgm:cxn modelId="{4A924011-A2C7-4E08-894B-71D1D18253F4}" type="presParOf" srcId="{74D97B5A-345A-4532-B8CB-A6FD00415062}" destId="{F5FA6E8A-0C84-4A7D-BF6B-83846D2143DC}" srcOrd="0" destOrd="0" presId="urn:microsoft.com/office/officeart/2008/layout/VerticalCurvedList"/>
    <dgm:cxn modelId="{4954A3B5-26C3-47F5-AEA6-BB16711131E8}" type="presParOf" srcId="{F5FA6E8A-0C84-4A7D-BF6B-83846D2143DC}" destId="{8B53B8BE-E2F1-4ED4-B9C5-2669649D1711}" srcOrd="0" destOrd="0" presId="urn:microsoft.com/office/officeart/2008/layout/VerticalCurvedList"/>
    <dgm:cxn modelId="{E0A79F35-55D4-4115-8B08-C982E6FF0653}" type="presParOf" srcId="{F5FA6E8A-0C84-4A7D-BF6B-83846D2143DC}" destId="{2B7DD391-9427-4C49-A19C-3F48A108FA7F}" srcOrd="1" destOrd="0" presId="urn:microsoft.com/office/officeart/2008/layout/VerticalCurvedList"/>
    <dgm:cxn modelId="{10634A74-7A44-447B-9BE9-A3F8D50A29E0}" type="presParOf" srcId="{F5FA6E8A-0C84-4A7D-BF6B-83846D2143DC}" destId="{904BD749-8263-4AF3-8E45-BEC950C80FB8}" srcOrd="2" destOrd="0" presId="urn:microsoft.com/office/officeart/2008/layout/VerticalCurvedList"/>
    <dgm:cxn modelId="{F813C0D5-034C-4893-9C66-9AB8C2A04FE9}" type="presParOf" srcId="{F5FA6E8A-0C84-4A7D-BF6B-83846D2143DC}" destId="{840231DF-FD50-4BFF-AA96-BD3841370520}" srcOrd="3" destOrd="0" presId="urn:microsoft.com/office/officeart/2008/layout/VerticalCurvedList"/>
    <dgm:cxn modelId="{CCCFA75F-C589-4266-A20B-87FE9943412C}" type="presParOf" srcId="{74D97B5A-345A-4532-B8CB-A6FD00415062}" destId="{BC59C470-AE66-4AAE-8AB8-B6DDBE99778C}" srcOrd="1" destOrd="0" presId="urn:microsoft.com/office/officeart/2008/layout/VerticalCurvedList"/>
    <dgm:cxn modelId="{39B86C2E-89E2-4996-A94B-507754798D98}" type="presParOf" srcId="{74D97B5A-345A-4532-B8CB-A6FD00415062}" destId="{38E2BE5A-30FC-42D8-BD83-B69FE62B084D}" srcOrd="2" destOrd="0" presId="urn:microsoft.com/office/officeart/2008/layout/VerticalCurvedList"/>
    <dgm:cxn modelId="{BFC9373A-7C39-4981-93B8-9469CD4E217C}" type="presParOf" srcId="{38E2BE5A-30FC-42D8-BD83-B69FE62B084D}" destId="{EEEBD782-BC36-4632-8C13-E9950B07BC0F}" srcOrd="0" destOrd="0" presId="urn:microsoft.com/office/officeart/2008/layout/VerticalCurvedList"/>
    <dgm:cxn modelId="{E991A62C-9DC1-4B69-A452-E96BBEC0039A}" type="presParOf" srcId="{74D97B5A-345A-4532-B8CB-A6FD00415062}" destId="{CBCB40B7-D865-4CA8-83BD-3C409884B415}" srcOrd="3" destOrd="0" presId="urn:microsoft.com/office/officeart/2008/layout/VerticalCurvedList"/>
    <dgm:cxn modelId="{FD41AB02-0AEB-432B-A5E5-E9EE75EC3170}" type="presParOf" srcId="{74D97B5A-345A-4532-B8CB-A6FD00415062}" destId="{81DE8788-27AA-43FD-932E-2B34282E5138}" srcOrd="4" destOrd="0" presId="urn:microsoft.com/office/officeart/2008/layout/VerticalCurvedList"/>
    <dgm:cxn modelId="{CF6638DC-9CC1-4818-B7C4-0C85AFF897B8}" type="presParOf" srcId="{81DE8788-27AA-43FD-932E-2B34282E5138}" destId="{2D6F1D89-9976-4A85-8B67-220223158E4F}" srcOrd="0" destOrd="0" presId="urn:microsoft.com/office/officeart/2008/layout/VerticalCurvedList"/>
    <dgm:cxn modelId="{0892D9A5-9038-4B15-B693-AF6A0CF37C4D}" type="presParOf" srcId="{74D97B5A-345A-4532-B8CB-A6FD00415062}" destId="{673ABC82-F7D6-40D0-AB9C-EEC6A5589097}" srcOrd="5" destOrd="0" presId="urn:microsoft.com/office/officeart/2008/layout/VerticalCurvedList"/>
    <dgm:cxn modelId="{24482552-FEFA-4F80-8458-B508E0E3F53F}" type="presParOf" srcId="{74D97B5A-345A-4532-B8CB-A6FD00415062}" destId="{72CDACFD-5E2C-45A5-A6F8-C479A3141E0D}" srcOrd="6" destOrd="0" presId="urn:microsoft.com/office/officeart/2008/layout/VerticalCurvedList"/>
    <dgm:cxn modelId="{644221EB-E2F8-4491-9773-F8E5BA9621E6}" type="presParOf" srcId="{72CDACFD-5E2C-45A5-A6F8-C479A3141E0D}" destId="{BFD3C035-4C49-437B-A722-3FD43CCC8FA0}" srcOrd="0" destOrd="0" presId="urn:microsoft.com/office/officeart/2008/layout/VerticalCurvedList"/>
    <dgm:cxn modelId="{60A77B3F-03AD-41B9-8295-F27ADB88CE55}" type="presParOf" srcId="{74D97B5A-345A-4532-B8CB-A6FD00415062}" destId="{3CA7F893-E7F5-44C3-99E2-D3CEEAA5154E}" srcOrd="7" destOrd="0" presId="urn:microsoft.com/office/officeart/2008/layout/VerticalCurvedList"/>
    <dgm:cxn modelId="{C4683216-7A72-42F4-ACD4-D44ED5061A55}" type="presParOf" srcId="{74D97B5A-345A-4532-B8CB-A6FD00415062}" destId="{7FEE2236-F01A-40FD-9015-F238D9369EF2}" srcOrd="8" destOrd="0" presId="urn:microsoft.com/office/officeart/2008/layout/VerticalCurvedList"/>
    <dgm:cxn modelId="{8A66042D-C7CC-475E-BD82-ABABE08B70F9}" type="presParOf" srcId="{7FEE2236-F01A-40FD-9015-F238D9369EF2}" destId="{0F51DEB4-EFD6-46D6-B240-794E3FC0F8A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F7D3C-CF33-F045-BEDF-0C87D5DE11EB}">
      <dsp:nvSpPr>
        <dsp:cNvPr id="0" name=""/>
        <dsp:cNvSpPr/>
      </dsp:nvSpPr>
      <dsp:spPr>
        <a:xfrm>
          <a:off x="1930562" y="2409"/>
          <a:ext cx="1222503" cy="79462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Increase mortality and morbidity</a:t>
          </a:r>
        </a:p>
      </dsp:txBody>
      <dsp:txXfrm>
        <a:off x="1969352" y="41199"/>
        <a:ext cx="1144923" cy="717047"/>
      </dsp:txXfrm>
    </dsp:sp>
    <dsp:sp modelId="{D53B398C-7603-2F4D-A06E-D99FD2DB29B8}">
      <dsp:nvSpPr>
        <dsp:cNvPr id="0" name=""/>
        <dsp:cNvSpPr/>
      </dsp:nvSpPr>
      <dsp:spPr>
        <a:xfrm>
          <a:off x="954930" y="399723"/>
          <a:ext cx="3173767" cy="3173767"/>
        </a:xfrm>
        <a:custGeom>
          <a:avLst/>
          <a:gdLst/>
          <a:ahLst/>
          <a:cxnLst/>
          <a:rect l="0" t="0" r="0" b="0"/>
          <a:pathLst>
            <a:path>
              <a:moveTo>
                <a:pt x="2206524" y="125978"/>
              </a:moveTo>
              <a:arcTo wR="1586883" hR="1586883" stAng="17579050" swAng="1960413"/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A13875-8FF9-2041-8915-9644AB53FA02}">
      <dsp:nvSpPr>
        <dsp:cNvPr id="0" name=""/>
        <dsp:cNvSpPr/>
      </dsp:nvSpPr>
      <dsp:spPr>
        <a:xfrm>
          <a:off x="3439778" y="1098919"/>
          <a:ext cx="1222503" cy="79462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Greater susceptibility to infections</a:t>
          </a:r>
        </a:p>
      </dsp:txBody>
      <dsp:txXfrm>
        <a:off x="3478568" y="1137709"/>
        <a:ext cx="1144923" cy="717047"/>
      </dsp:txXfrm>
    </dsp:sp>
    <dsp:sp modelId="{508C4313-9737-B049-8C30-F836AC99DA91}">
      <dsp:nvSpPr>
        <dsp:cNvPr id="0" name=""/>
        <dsp:cNvSpPr/>
      </dsp:nvSpPr>
      <dsp:spPr>
        <a:xfrm>
          <a:off x="954930" y="399723"/>
          <a:ext cx="3173767" cy="3173767"/>
        </a:xfrm>
        <a:custGeom>
          <a:avLst/>
          <a:gdLst/>
          <a:ahLst/>
          <a:cxnLst/>
          <a:rect l="0" t="0" r="0" b="0"/>
          <a:pathLst>
            <a:path>
              <a:moveTo>
                <a:pt x="3171599" y="1503963"/>
              </a:moveTo>
              <a:arcTo wR="1586883" hR="1586883" stAng="21420283" swAng="2195438"/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BA79DD-F337-7341-ACB3-20E6E0E2ABF7}">
      <dsp:nvSpPr>
        <dsp:cNvPr id="0" name=""/>
        <dsp:cNvSpPr/>
      </dsp:nvSpPr>
      <dsp:spPr>
        <a:xfrm>
          <a:off x="2863309" y="2873109"/>
          <a:ext cx="1222503" cy="79462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Development deficits</a:t>
          </a:r>
        </a:p>
      </dsp:txBody>
      <dsp:txXfrm>
        <a:off x="2902099" y="2911899"/>
        <a:ext cx="1144923" cy="717047"/>
      </dsp:txXfrm>
    </dsp:sp>
    <dsp:sp modelId="{DCCAC2AF-327B-A044-88B6-02FFF1E9B1EC}">
      <dsp:nvSpPr>
        <dsp:cNvPr id="0" name=""/>
        <dsp:cNvSpPr/>
      </dsp:nvSpPr>
      <dsp:spPr>
        <a:xfrm>
          <a:off x="954930" y="399723"/>
          <a:ext cx="3173767" cy="3173767"/>
        </a:xfrm>
        <a:custGeom>
          <a:avLst/>
          <a:gdLst/>
          <a:ahLst/>
          <a:cxnLst/>
          <a:rect l="0" t="0" r="0" b="0"/>
          <a:pathLst>
            <a:path>
              <a:moveTo>
                <a:pt x="1902079" y="3142149"/>
              </a:moveTo>
              <a:arcTo wR="1586883" hR="1586883" stAng="4712604" swAng="1374792"/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126CE-2FEE-B24F-AA2C-DDD45DEC0178}">
      <dsp:nvSpPr>
        <dsp:cNvPr id="0" name=""/>
        <dsp:cNvSpPr/>
      </dsp:nvSpPr>
      <dsp:spPr>
        <a:xfrm>
          <a:off x="997815" y="2873109"/>
          <a:ext cx="1222503" cy="79462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Hampered educational and professional attainment</a:t>
          </a:r>
        </a:p>
      </dsp:txBody>
      <dsp:txXfrm>
        <a:off x="1036605" y="2911899"/>
        <a:ext cx="1144923" cy="717047"/>
      </dsp:txXfrm>
    </dsp:sp>
    <dsp:sp modelId="{EF8B91B6-F268-B847-AD32-9871726FF2FC}">
      <dsp:nvSpPr>
        <dsp:cNvPr id="0" name=""/>
        <dsp:cNvSpPr/>
      </dsp:nvSpPr>
      <dsp:spPr>
        <a:xfrm>
          <a:off x="954930" y="399723"/>
          <a:ext cx="3173767" cy="3173767"/>
        </a:xfrm>
        <a:custGeom>
          <a:avLst/>
          <a:gdLst/>
          <a:ahLst/>
          <a:cxnLst/>
          <a:rect l="0" t="0" r="0" b="0"/>
          <a:pathLst>
            <a:path>
              <a:moveTo>
                <a:pt x="265063" y="2464944"/>
              </a:moveTo>
              <a:arcTo wR="1586883" hR="1586883" stAng="8784278" swAng="2195438"/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388AE8-FBB7-6E4C-BA2C-7D52472AD261}">
      <dsp:nvSpPr>
        <dsp:cNvPr id="0" name=""/>
        <dsp:cNvSpPr/>
      </dsp:nvSpPr>
      <dsp:spPr>
        <a:xfrm>
          <a:off x="421346" y="1098919"/>
          <a:ext cx="1222503" cy="79462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Productivity and economic loss</a:t>
          </a:r>
        </a:p>
      </dsp:txBody>
      <dsp:txXfrm>
        <a:off x="460136" y="1137709"/>
        <a:ext cx="1144923" cy="717047"/>
      </dsp:txXfrm>
    </dsp:sp>
    <dsp:sp modelId="{964B8ABE-0395-2346-B9F4-738F9C15959E}">
      <dsp:nvSpPr>
        <dsp:cNvPr id="0" name=""/>
        <dsp:cNvSpPr/>
      </dsp:nvSpPr>
      <dsp:spPr>
        <a:xfrm>
          <a:off x="954930" y="399723"/>
          <a:ext cx="3173767" cy="3173767"/>
        </a:xfrm>
        <a:custGeom>
          <a:avLst/>
          <a:gdLst/>
          <a:ahLst/>
          <a:cxnLst/>
          <a:rect l="0" t="0" r="0" b="0"/>
          <a:pathLst>
            <a:path>
              <a:moveTo>
                <a:pt x="276622" y="691666"/>
              </a:moveTo>
              <a:arcTo wR="1586883" hR="1586883" stAng="12860537" swAng="1960413"/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EE674-A66A-F24B-BFE1-56E218B0C9FC}">
      <dsp:nvSpPr>
        <dsp:cNvPr id="0" name=""/>
        <dsp:cNvSpPr/>
      </dsp:nvSpPr>
      <dsp:spPr>
        <a:xfrm>
          <a:off x="2643" y="0"/>
          <a:ext cx="3675313" cy="1637851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>
              <a:latin typeface="Arial" panose="020B0604020202020204" pitchFamily="34" charset="0"/>
              <a:cs typeface="Arial" panose="020B0604020202020204" pitchFamily="34" charset="0"/>
            </a:rPr>
            <a:t>Adaptive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>
              <a:latin typeface="Arial" panose="020B0604020202020204" pitchFamily="34" charset="0"/>
              <a:cs typeface="Arial" panose="020B0604020202020204" pitchFamily="34" charset="0"/>
            </a:rPr>
            <a:t>platform trial</a:t>
          </a:r>
        </a:p>
      </dsp:txBody>
      <dsp:txXfrm>
        <a:off x="50614" y="47971"/>
        <a:ext cx="3579371" cy="1541909"/>
      </dsp:txXfrm>
    </dsp:sp>
    <dsp:sp modelId="{4D2394DF-3C63-6D41-A856-E80D6B57CBC7}">
      <dsp:nvSpPr>
        <dsp:cNvPr id="0" name=""/>
        <dsp:cNvSpPr/>
      </dsp:nvSpPr>
      <dsp:spPr>
        <a:xfrm>
          <a:off x="4909" y="1730742"/>
          <a:ext cx="1157872" cy="1056826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Cost effectiveness analysis</a:t>
          </a:r>
        </a:p>
      </dsp:txBody>
      <dsp:txXfrm>
        <a:off x="35862" y="1761695"/>
        <a:ext cx="1095966" cy="994920"/>
      </dsp:txXfrm>
    </dsp:sp>
    <dsp:sp modelId="{EE71F364-E4A0-A846-8C0D-E5EAED8D3961}">
      <dsp:nvSpPr>
        <dsp:cNvPr id="0" name=""/>
        <dsp:cNvSpPr/>
      </dsp:nvSpPr>
      <dsp:spPr>
        <a:xfrm>
          <a:off x="4909" y="2879891"/>
          <a:ext cx="1157872" cy="70286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Assess the value for money</a:t>
          </a:r>
        </a:p>
      </dsp:txBody>
      <dsp:txXfrm>
        <a:off x="25495" y="2900477"/>
        <a:ext cx="1116700" cy="661690"/>
      </dsp:txXfrm>
    </dsp:sp>
    <dsp:sp modelId="{C42B019C-43A0-CB47-ABB2-1CEFDB7C1031}">
      <dsp:nvSpPr>
        <dsp:cNvPr id="0" name=""/>
        <dsp:cNvSpPr/>
      </dsp:nvSpPr>
      <dsp:spPr>
        <a:xfrm>
          <a:off x="1260042" y="1730742"/>
          <a:ext cx="1157872" cy="1056826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Budget impact analysis</a:t>
          </a:r>
        </a:p>
      </dsp:txBody>
      <dsp:txXfrm>
        <a:off x="1290995" y="1761695"/>
        <a:ext cx="1095966" cy="994920"/>
      </dsp:txXfrm>
    </dsp:sp>
    <dsp:sp modelId="{0ADE403D-52C1-1A4D-9883-F73C4A2E30AA}">
      <dsp:nvSpPr>
        <dsp:cNvPr id="0" name=""/>
        <dsp:cNvSpPr/>
      </dsp:nvSpPr>
      <dsp:spPr>
        <a:xfrm>
          <a:off x="1260042" y="2879891"/>
          <a:ext cx="1157872" cy="71778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Determine affordability</a:t>
          </a:r>
        </a:p>
      </dsp:txBody>
      <dsp:txXfrm>
        <a:off x="1281065" y="2900914"/>
        <a:ext cx="1115826" cy="675735"/>
      </dsp:txXfrm>
    </dsp:sp>
    <dsp:sp modelId="{3904EE8E-80A9-3645-8476-2853E33256D4}">
      <dsp:nvSpPr>
        <dsp:cNvPr id="0" name=""/>
        <dsp:cNvSpPr/>
      </dsp:nvSpPr>
      <dsp:spPr>
        <a:xfrm>
          <a:off x="2515175" y="1730742"/>
          <a:ext cx="1157872" cy="1056826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Qualitative analyses</a:t>
          </a:r>
        </a:p>
      </dsp:txBody>
      <dsp:txXfrm>
        <a:off x="2546128" y="1761695"/>
        <a:ext cx="1095966" cy="994920"/>
      </dsp:txXfrm>
    </dsp:sp>
    <dsp:sp modelId="{20BCF4C4-9CF8-2F49-91E8-68C18AD2CD33}">
      <dsp:nvSpPr>
        <dsp:cNvPr id="0" name=""/>
        <dsp:cNvSpPr/>
      </dsp:nvSpPr>
      <dsp:spPr>
        <a:xfrm>
          <a:off x="2515175" y="2879891"/>
          <a:ext cx="1157872" cy="71534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Identify implementation challenges</a:t>
          </a:r>
        </a:p>
      </dsp:txBody>
      <dsp:txXfrm>
        <a:off x="2536127" y="2900843"/>
        <a:ext cx="1115968" cy="6734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7DD391-9427-4C49-A19C-3F48A108FA7F}">
      <dsp:nvSpPr>
        <dsp:cNvPr id="0" name=""/>
        <dsp:cNvSpPr/>
      </dsp:nvSpPr>
      <dsp:spPr>
        <a:xfrm>
          <a:off x="-5006405" y="-767053"/>
          <a:ext cx="5962324" cy="5962324"/>
        </a:xfrm>
        <a:prstGeom prst="blockArc">
          <a:avLst>
            <a:gd name="adj1" fmla="val 18900000"/>
            <a:gd name="adj2" fmla="val 2700000"/>
            <a:gd name="adj3" fmla="val 362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59C470-AE66-4AAE-8AB8-B6DDBE99778C}">
      <dsp:nvSpPr>
        <dsp:cNvPr id="0" name=""/>
        <dsp:cNvSpPr/>
      </dsp:nvSpPr>
      <dsp:spPr>
        <a:xfrm>
          <a:off x="500559" y="340441"/>
          <a:ext cx="7899876" cy="68123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40732" tIns="53340" rIns="53340" bIns="53340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100" kern="1200" dirty="0" smtClean="0"/>
            <a:t>Incorporate feedback into draft tools &amp; develop additional complimentary resources</a:t>
          </a:r>
          <a:endParaRPr lang="en-US" sz="2100" kern="1200" dirty="0"/>
        </a:p>
      </dsp:txBody>
      <dsp:txXfrm>
        <a:off x="500559" y="340441"/>
        <a:ext cx="7899876" cy="681237"/>
      </dsp:txXfrm>
    </dsp:sp>
    <dsp:sp modelId="{EEEBD782-BC36-4632-8C13-E9950B07BC0F}">
      <dsp:nvSpPr>
        <dsp:cNvPr id="0" name=""/>
        <dsp:cNvSpPr/>
      </dsp:nvSpPr>
      <dsp:spPr>
        <a:xfrm>
          <a:off x="74785" y="255286"/>
          <a:ext cx="851546" cy="851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B40B7-D865-4CA8-83BD-3C409884B415}">
      <dsp:nvSpPr>
        <dsp:cNvPr id="0" name=""/>
        <dsp:cNvSpPr/>
      </dsp:nvSpPr>
      <dsp:spPr>
        <a:xfrm>
          <a:off x="891127" y="1362474"/>
          <a:ext cx="7509308" cy="6812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40732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Continue to develop forums for early adopters to connect with more experienced experts</a:t>
          </a:r>
          <a:endParaRPr lang="en-US" sz="2100" kern="1200" dirty="0"/>
        </a:p>
      </dsp:txBody>
      <dsp:txXfrm>
        <a:off x="891127" y="1362474"/>
        <a:ext cx="7509308" cy="681237"/>
      </dsp:txXfrm>
    </dsp:sp>
    <dsp:sp modelId="{2D6F1D89-9976-4A85-8B67-220223158E4F}">
      <dsp:nvSpPr>
        <dsp:cNvPr id="0" name=""/>
        <dsp:cNvSpPr/>
      </dsp:nvSpPr>
      <dsp:spPr>
        <a:xfrm>
          <a:off x="465354" y="1277319"/>
          <a:ext cx="851546" cy="851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3ABC82-F7D6-40D0-AB9C-EEC6A5589097}">
      <dsp:nvSpPr>
        <dsp:cNvPr id="0" name=""/>
        <dsp:cNvSpPr/>
      </dsp:nvSpPr>
      <dsp:spPr>
        <a:xfrm>
          <a:off x="891127" y="2384506"/>
          <a:ext cx="7509308" cy="6812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40732" tIns="53340" rIns="53340" bIns="53340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100" kern="1200" dirty="0" smtClean="0"/>
            <a:t>Explore additional opportunities to host COVID-19 discussion forums</a:t>
          </a:r>
          <a:endParaRPr lang="en-US" sz="2100" kern="1200" dirty="0"/>
        </a:p>
      </dsp:txBody>
      <dsp:txXfrm>
        <a:off x="891127" y="2384506"/>
        <a:ext cx="7509308" cy="681237"/>
      </dsp:txXfrm>
    </dsp:sp>
    <dsp:sp modelId="{BFD3C035-4C49-437B-A722-3FD43CCC8FA0}">
      <dsp:nvSpPr>
        <dsp:cNvPr id="0" name=""/>
        <dsp:cNvSpPr/>
      </dsp:nvSpPr>
      <dsp:spPr>
        <a:xfrm>
          <a:off x="465354" y="2299352"/>
          <a:ext cx="851546" cy="851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A7F893-E7F5-44C3-99E2-D3CEEAA5154E}">
      <dsp:nvSpPr>
        <dsp:cNvPr id="0" name=""/>
        <dsp:cNvSpPr/>
      </dsp:nvSpPr>
      <dsp:spPr>
        <a:xfrm>
          <a:off x="500559" y="3406539"/>
          <a:ext cx="7899876" cy="681237"/>
        </a:xfrm>
        <a:prstGeom prst="rect">
          <a:avLst/>
        </a:prstGeom>
        <a:solidFill>
          <a:schemeClr val="accent5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40732" tIns="53340" rIns="53340" bIns="53340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100" kern="1200" dirty="0" smtClean="0"/>
            <a:t>Explore</a:t>
          </a:r>
          <a:r>
            <a:rPr lang="en-US" sz="2100" kern="1200" baseline="0" dirty="0" smtClean="0"/>
            <a:t> developing additional tools that respond to our current pandemic environment</a:t>
          </a:r>
          <a:endParaRPr lang="en-US" sz="2100" kern="1200" dirty="0"/>
        </a:p>
      </dsp:txBody>
      <dsp:txXfrm>
        <a:off x="500559" y="3406539"/>
        <a:ext cx="7899876" cy="681237"/>
      </dsp:txXfrm>
    </dsp:sp>
    <dsp:sp modelId="{0F51DEB4-EFD6-46D6-B240-794E3FC0F8A5}">
      <dsp:nvSpPr>
        <dsp:cNvPr id="0" name=""/>
        <dsp:cNvSpPr/>
      </dsp:nvSpPr>
      <dsp:spPr>
        <a:xfrm>
          <a:off x="74785" y="3321384"/>
          <a:ext cx="851546" cy="851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C6BA4-6F62-0142-A058-244A6439A3A3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E7B2C-7CF5-B246-A93D-EE643629E7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98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</a:t>
            </a:r>
            <a:r>
              <a:rPr lang="en-US" baseline="0" dirty="0" smtClean="0"/>
              <a:t> If your presentation is being recorded, this will be the beginning of the recording, so make it a clean introduction.</a:t>
            </a:r>
          </a:p>
          <a:p>
            <a:r>
              <a:rPr lang="en-US" dirty="0" smtClean="0"/>
              <a:t>EXAMPLE: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Welcome everyone! My name is [insert introducer’s name/title] and it is my pleasure to introduce [insert presentation name].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Today’s presentation is hosted by the Clinical Trials Transformation Initiative, and the speakers today include [insert speaker(s) name/title]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[Insert prepared speaker(s) bios.]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E7B2C-7CF5-B246-A93D-EE643629E7C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66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C6E60C-5DB7-8240-987A-C3EEDCD68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546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C6E60C-5DB7-8240-987A-C3EEDCD68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920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C6E60C-5DB7-8240-987A-C3EEDCD68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506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C1C953-2046-5A49-A76D-8EB5E9244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647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C1C953-2046-5A49-A76D-8EB5E9244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850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37E144-B3AC-4284-9C7D-0D3F953995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047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C1C953-2046-5A49-A76D-8EB5E9244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252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526165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C1C953-2046-5A49-A76D-8EB5E9244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985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C1C953-2046-5A49-A76D-8EB5E9244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9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C6E60C-5DB7-8240-987A-C3EEDCD68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19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E7B2C-7CF5-B246-A93D-EE643629E7CD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40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C6E60C-5DB7-8240-987A-C3EEDCD68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745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C6E60C-5DB7-8240-987A-C3EEDCD68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299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C6E60C-5DB7-8240-987A-C3EEDCD68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327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C6E60C-5DB7-8240-987A-C3EEDCD68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213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C6E60C-5DB7-8240-987A-C3EEDCD68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784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C6E60C-5DB7-8240-987A-C3EEDCD68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868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C6E60C-5DB7-8240-987A-C3EEDCD68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86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emf"/><Relationship Id="rId7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emf"/><Relationship Id="rId7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cytel" TargetMode="External"/><Relationship Id="rId13" Type="http://schemas.openxmlformats.org/officeDocument/2006/relationships/image" Target="../media/image23.png"/><Relationship Id="rId3" Type="http://schemas.openxmlformats.org/officeDocument/2006/relationships/image" Target="../media/image26.emf"/><Relationship Id="rId7" Type="http://schemas.openxmlformats.org/officeDocument/2006/relationships/image" Target="../media/image20.png"/><Relationship Id="rId12" Type="http://schemas.openxmlformats.org/officeDocument/2006/relationships/hyperlink" Target="http://www.linkedin.com/company/cytel" TargetMode="External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plus.google.com/+Cytel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hyperlink" Target="http://cytel.hs-sites.com/blog" TargetMode="External"/><Relationship Id="rId4" Type="http://schemas.openxmlformats.org/officeDocument/2006/relationships/hyperlink" Target="http://www.facebook.com/Cytel" TargetMode="External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016ARlandscape-4alt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7642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972" y="397301"/>
            <a:ext cx="3348038" cy="12860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45442" y="3618663"/>
            <a:ext cx="7511568" cy="881872"/>
          </a:xfrm>
        </p:spPr>
        <p:txBody>
          <a:bodyPr anchor="ctr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45442" y="4704407"/>
            <a:ext cx="7511567" cy="6753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0" i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Presenter’s Info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40244" y="1598665"/>
            <a:ext cx="2416765" cy="419224"/>
          </a:xfrm>
        </p:spPr>
        <p:txBody>
          <a:bodyPr anchor="ctr"/>
          <a:lstStyle>
            <a:lvl1pPr marL="0" marR="0" indent="0" algn="l" defTabSz="4572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Tx/>
              <a:buNone/>
              <a:tabLst/>
              <a:defRPr sz="1400" i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Tx/>
              <a:buNone/>
              <a:tabLst/>
              <a:defRPr/>
            </a:pPr>
            <a:r>
              <a:rPr lang="en-US" dirty="0" smtClean="0">
                <a:solidFill>
                  <a:schemeClr val="accent2"/>
                </a:solidFill>
              </a:rPr>
              <a:t>Month Day, Year</a:t>
            </a:r>
          </a:p>
        </p:txBody>
      </p:sp>
      <p:pic>
        <p:nvPicPr>
          <p:cNvPr id="13" name="Picture 12" descr="2016ARlandscape-4alt3_Artboard 4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2" y="5922818"/>
            <a:ext cx="9166225" cy="93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34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79" y="471309"/>
            <a:ext cx="8462210" cy="77046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47579" y="1452478"/>
            <a:ext cx="8462210" cy="43735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87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>
            <a:extLst>
              <a:ext uri="{FF2B5EF4-FFF2-40B4-BE49-F238E27FC236}">
                <a16:creationId xmlns:a16="http://schemas.microsoft.com/office/drawing/2014/main" id="{179BC48A-5CC9-904A-A80A-DAED02A0E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230" r="11697"/>
          <a:stretch>
            <a:fillRect/>
          </a:stretch>
        </p:blipFill>
        <p:spPr bwMode="auto">
          <a:xfrm>
            <a:off x="0" y="0"/>
            <a:ext cx="9272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788" y="2116119"/>
            <a:ext cx="7047860" cy="2053567"/>
          </a:xfrm>
        </p:spPr>
        <p:txBody>
          <a:bodyPr/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224788" y="4382159"/>
            <a:ext cx="704786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251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03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55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06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58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10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61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13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50D22D-C6C7-5844-9EF2-F83265ABFE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0515" y="658286"/>
            <a:ext cx="1263600" cy="81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25975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456F9-3D24-A344-A6BD-42A414B2B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5249A-8C2E-1246-ADB9-0845DB356266}" type="datetime1">
              <a:rPr lang="en-US" smtClean="0"/>
              <a:pPr>
                <a:defRPr/>
              </a:pPr>
              <a:t>6/22/2021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CE943-DE8F-8E46-9EDE-E8769C5CF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Cytel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15559-9845-D449-91D3-06DAF1270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82618-0B38-F94E-8749-5265794955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Cytel_logo_blue_eps.eps">
            <a:extLst>
              <a:ext uri="{FF2B5EF4-FFF2-40B4-BE49-F238E27FC236}">
                <a16:creationId xmlns:a16="http://schemas.microsoft.com/office/drawing/2014/main" id="{1F137DA7-F512-4149-B30D-6D1D82AB18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8" y="6125633"/>
            <a:ext cx="989013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711128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vi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ddballs.jpeg">
            <a:extLst>
              <a:ext uri="{FF2B5EF4-FFF2-40B4-BE49-F238E27FC236}">
                <a16:creationId xmlns:a16="http://schemas.microsoft.com/office/drawing/2014/main" id="{6450F4D9-AF89-9D45-8029-12B738675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63500"/>
            <a:ext cx="9248775" cy="693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2172" y="2224890"/>
            <a:ext cx="4241432" cy="205356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72172" y="4490928"/>
            <a:ext cx="4241432" cy="1752600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8F56E4-BC9E-1F44-9DE2-EA1EBB7059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3721" y="351687"/>
            <a:ext cx="1263600" cy="81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64740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8CAFAB62-F4EE-DF40-8DF8-5E6C8139E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230" r="11697" b="22508"/>
          <a:stretch>
            <a:fillRect/>
          </a:stretch>
        </p:blipFill>
        <p:spPr bwMode="auto">
          <a:xfrm>
            <a:off x="0" y="0"/>
            <a:ext cx="9144000" cy="531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505545-17E8-0A40-BFA3-E0E245AF93F0}"/>
              </a:ext>
            </a:extLst>
          </p:cNvPr>
          <p:cNvSpPr/>
          <p:nvPr/>
        </p:nvSpPr>
        <p:spPr>
          <a:xfrm>
            <a:off x="0" y="5310717"/>
            <a:ext cx="9144000" cy="15472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47047" tIns="23523" rIns="47047" bIns="23523"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41402" y="5706980"/>
            <a:ext cx="8332419" cy="754888"/>
          </a:xfrm>
        </p:spPr>
        <p:txBody>
          <a:bodyPr/>
          <a:lstStyle>
            <a:lvl1pPr algn="ctr">
              <a:defRPr sz="2400" b="0" i="1">
                <a:solidFill>
                  <a:srgbClr val="08377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7429937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C6C1F-A921-2744-B566-6C0D38766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5249A-8C2E-1246-ADB9-0845DB356266}" type="datetime1">
              <a:rPr lang="en-US" smtClean="0"/>
              <a:pPr>
                <a:defRPr/>
              </a:pPr>
              <a:t>6/22/2021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920D2-5F11-B34A-9FFC-DE27C5A45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Cytel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1CBBB-2C2E-6B4F-81B0-465CFFB4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82618-0B38-F94E-8749-5265794955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Cytel_logo_blue_eps.eps">
            <a:extLst>
              <a:ext uri="{FF2B5EF4-FFF2-40B4-BE49-F238E27FC236}">
                <a16:creationId xmlns:a16="http://schemas.microsoft.com/office/drawing/2014/main" id="{1F497DDB-4EF1-F04A-8214-75EFB49041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8" y="6125633"/>
            <a:ext cx="989013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722757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C1ED7-A795-D744-8ACF-B2AEACCA4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F2CEAD-338D-534C-A05A-01D461B23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A5249A-8C2E-1246-ADB9-0845DB356266}" type="datetime1">
              <a:rPr lang="en-US" smtClean="0"/>
              <a:pPr>
                <a:defRPr/>
              </a:pPr>
              <a:t>6/22/2021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A4901C-37BA-FB4A-915A-536208D26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783C13-682A-2B4A-8986-C5B6545A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82618-0B38-F94E-8749-5265794955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03A598E-D281-354B-9AFA-1267BB557192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auto">
          <a:xfrm>
            <a:off x="457200" y="1600202"/>
            <a:ext cx="8229600" cy="437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8" name="Picture 6" descr="Cytel_logo_blue_eps.eps">
            <a:extLst>
              <a:ext uri="{FF2B5EF4-FFF2-40B4-BE49-F238E27FC236}">
                <a16:creationId xmlns:a16="http://schemas.microsoft.com/office/drawing/2014/main" id="{99E9909B-AEE4-2C4D-89C5-4D15622FB4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8" y="6125633"/>
            <a:ext cx="989013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482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C1ED7-A795-D744-8ACF-B2AEACCA4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F2CEAD-338D-534C-A05A-01D461B23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A5249A-8C2E-1246-ADB9-0845DB356266}" type="datetime1">
              <a:rPr lang="en-US" smtClean="0"/>
              <a:pPr>
                <a:defRPr/>
              </a:pPr>
              <a:t>6/22/2021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A4901C-37BA-FB4A-915A-536208D26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783C13-682A-2B4A-8986-C5B6545A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82618-0B38-F94E-8749-5265794955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03A598E-D281-354B-9AFA-1267BB557192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auto">
          <a:xfrm>
            <a:off x="457200" y="1600202"/>
            <a:ext cx="8229600" cy="437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3882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ps and Tri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23D0FA6-B0EC-B84E-9908-95234E7266ED}"/>
              </a:ext>
            </a:extLst>
          </p:cNvPr>
          <p:cNvSpPr/>
          <p:nvPr/>
        </p:nvSpPr>
        <p:spPr>
          <a:xfrm>
            <a:off x="342903" y="1162053"/>
            <a:ext cx="3889375" cy="30537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92881" indent="-192881"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sz="1800" b="1" dirty="0">
                <a:solidFill>
                  <a:srgbClr val="0348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Keep it Simple </a:t>
            </a:r>
          </a:p>
          <a:p>
            <a:pPr marL="192881" indent="-192881"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sz="563" b="1" dirty="0">
                <a:solidFill>
                  <a:srgbClr val="17B3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 is often more, let your viewer focus on your content.</a:t>
            </a:r>
          </a:p>
          <a:p>
            <a:pPr marL="192881" indent="-192881"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sz="563" dirty="0">
                <a:latin typeface="Calibri" panose="020F0502020204030204" pitchFamily="34" charset="0"/>
                <a:cs typeface="Calibri" panose="020F0502020204030204" pitchFamily="34" charset="0"/>
              </a:rPr>
              <a:t>Don’t be afraid of white space!</a:t>
            </a:r>
          </a:p>
          <a:p>
            <a:pPr marL="192881" indent="-192881"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sz="563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two types of slide shows:</a:t>
            </a:r>
          </a:p>
          <a:p>
            <a:pPr marL="160735" indent="-257175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563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 your verbal presentation – less text</a:t>
            </a:r>
          </a:p>
          <a:p>
            <a:pPr marL="160735" indent="-257175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563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 stand on its own – more text</a:t>
            </a:r>
            <a:endParaRPr lang="en-US" sz="1800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en-US" sz="1800" b="1" dirty="0">
              <a:solidFill>
                <a:srgbClr val="03488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en-US" sz="1800" b="1" dirty="0">
                <a:solidFill>
                  <a:srgbClr val="0348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Color wisely</a:t>
            </a:r>
          </a:p>
          <a:p>
            <a:pPr eaLnBrk="1" hangingPunct="1">
              <a:defRPr/>
            </a:pPr>
            <a:r>
              <a:rPr lang="en-US" sz="563" b="1" dirty="0">
                <a:solidFill>
                  <a:srgbClr val="17B3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Stick to the standard colors in this template</a:t>
            </a:r>
            <a:endParaRPr lang="en-US" sz="563" dirty="0">
              <a:solidFill>
                <a:srgbClr val="2424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563" dirty="0">
                <a:solidFill>
                  <a:srgbClr val="242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 colors on the side for reference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563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 blue gradient to show variation of a single topic (ex. population density). Use the brand colors to show distinct groups (ex. therapeutic areas). Yellow is a great highlight and a good alternative to red. Use this sparingly, no more than 10% per slide</a:t>
            </a:r>
          </a:p>
          <a:p>
            <a:pPr eaLnBrk="1" hangingPunct="1">
              <a:defRPr/>
            </a:pPr>
            <a:endParaRPr lang="en-US" sz="1800" b="1" dirty="0">
              <a:solidFill>
                <a:srgbClr val="03488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en-US" sz="1800" b="1" dirty="0">
                <a:solidFill>
                  <a:srgbClr val="0348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Fonts </a:t>
            </a:r>
          </a:p>
          <a:p>
            <a:pPr eaLnBrk="1" hangingPunct="1">
              <a:defRPr/>
            </a:pPr>
            <a:r>
              <a:rPr lang="en-US" sz="563" b="1" dirty="0">
                <a:solidFill>
                  <a:srgbClr val="17B3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Stick to brand fonts</a:t>
            </a:r>
          </a:p>
          <a:p>
            <a:pPr marL="96441" indent="-96441" eaLnBrk="1" hangingPunct="1">
              <a:buFont typeface="Arial" panose="020B0604020202020204" pitchFamily="34" charset="0"/>
              <a:buChar char="•"/>
              <a:defRPr/>
            </a:pPr>
            <a:r>
              <a:rPr lang="en-US" sz="563" dirty="0">
                <a:solidFill>
                  <a:srgbClr val="242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Century gothic - titles </a:t>
            </a:r>
          </a:p>
          <a:p>
            <a:pPr marL="96441" indent="-96441" eaLnBrk="1" hangingPunct="1">
              <a:buFont typeface="Arial" panose="020B0604020202020204" pitchFamily="34" charset="0"/>
              <a:buChar char="•"/>
              <a:defRPr/>
            </a:pPr>
            <a:r>
              <a:rPr lang="en-US" sz="563" dirty="0">
                <a:solidFill>
                  <a:srgbClr val="242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Calibri - body text</a:t>
            </a:r>
          </a:p>
          <a:p>
            <a:pPr marL="96441" indent="-96441" eaLnBrk="1" hangingPunct="1">
              <a:buFont typeface="Arial" panose="020B0604020202020204" pitchFamily="34" charset="0"/>
              <a:buChar char="•"/>
              <a:defRPr/>
            </a:pPr>
            <a:r>
              <a:rPr lang="en-US" sz="563" dirty="0">
                <a:solidFill>
                  <a:srgbClr val="242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only one method of highlighting at a time (Bold, Italic, </a:t>
            </a:r>
            <a:r>
              <a:rPr lang="en-US" sz="563" u="sng" dirty="0">
                <a:solidFill>
                  <a:srgbClr val="242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563" dirty="0">
                <a:solidFill>
                  <a:srgbClr val="242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Underline)</a:t>
            </a:r>
          </a:p>
          <a:p>
            <a:pPr marL="96441" indent="-96441" eaLnBrk="1" hangingPunct="1">
              <a:buFont typeface="Arial" panose="020B0604020202020204" pitchFamily="34" charset="0"/>
              <a:buChar char="•"/>
              <a:defRPr/>
            </a:pPr>
            <a:r>
              <a:rPr lang="en-US" sz="563" dirty="0">
                <a:solidFill>
                  <a:srgbClr val="242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 is a great way to highlight text - make sure it is from our pallet</a:t>
            </a:r>
          </a:p>
          <a:p>
            <a:pPr marL="96441" indent="-96441" eaLnBrk="1" hangingPunct="1">
              <a:buFont typeface="Arial" panose="020B0604020202020204" pitchFamily="34" charset="0"/>
              <a:buChar char="•"/>
              <a:defRPr/>
            </a:pPr>
            <a:r>
              <a:rPr lang="en-US" sz="563" dirty="0">
                <a:solidFill>
                  <a:srgbClr val="242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are having trouble seeing the text due to a background image, place a color box behind your next  - DON’T outline your text.</a:t>
            </a:r>
          </a:p>
          <a:p>
            <a:pPr eaLnBrk="1" hangingPunct="1">
              <a:defRPr/>
            </a:pPr>
            <a:endParaRPr lang="en-US" sz="675" dirty="0">
              <a:solidFill>
                <a:srgbClr val="242424"/>
              </a:solidFill>
              <a:latin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AE5E3A-E1DC-E34A-A56A-26545F4835AB}"/>
              </a:ext>
            </a:extLst>
          </p:cNvPr>
          <p:cNvSpPr/>
          <p:nvPr/>
        </p:nvSpPr>
        <p:spPr>
          <a:xfrm>
            <a:off x="4765678" y="1162054"/>
            <a:ext cx="4149725" cy="302929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sz="1800" b="1" dirty="0">
                <a:solidFill>
                  <a:srgbClr val="0348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Grids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sz="563" b="1" dirty="0">
                <a:solidFill>
                  <a:srgbClr val="17B3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order out of chaos</a:t>
            </a:r>
            <a:r>
              <a:rPr lang="en-US" sz="56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sz="56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Wherever possible align the text boxes, tables, and images.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en-US" sz="1800" b="1" dirty="0">
              <a:solidFill>
                <a:srgbClr val="03488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sz="1800" b="1" dirty="0">
                <a:solidFill>
                  <a:srgbClr val="0348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Hierarchy of Information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sz="563" b="1" dirty="0">
                <a:solidFill>
                  <a:srgbClr val="17B3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 the viewer through your slide </a:t>
            </a:r>
            <a:endParaRPr lang="en-US" sz="563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sz="56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 the order of importance with size, color and placement.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sz="563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Remember, if everything is shouted, nothing is heard.</a:t>
            </a:r>
          </a:p>
          <a:p>
            <a:pPr marL="192881" indent="-192881"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en-US" sz="563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92881" indent="-192881"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sz="1800" b="1" dirty="0">
                <a:solidFill>
                  <a:srgbClr val="0348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Chose your charts wisely:</a:t>
            </a:r>
          </a:p>
          <a:p>
            <a:pPr eaLnBrk="1" hangingPunct="1">
              <a:defRPr/>
            </a:pPr>
            <a:r>
              <a:rPr lang="en-US" sz="675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 Charts</a:t>
            </a:r>
          </a:p>
          <a:p>
            <a:pPr eaLnBrk="1" hangingPunct="1">
              <a:defRPr/>
            </a:pPr>
            <a:r>
              <a:rPr lang="en-US" sz="563" dirty="0">
                <a:solidFill>
                  <a:srgbClr val="242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 to show percentages of a whole. Limit the slices to 4-6 and contrast the most important slice either with color or by exploding the slice.</a:t>
            </a:r>
          </a:p>
          <a:p>
            <a:pPr eaLnBrk="1" hangingPunct="1">
              <a:defRPr/>
            </a:pPr>
            <a:r>
              <a:rPr lang="en-US" sz="675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Vertical Bar Charts</a:t>
            </a:r>
          </a:p>
          <a:p>
            <a:pPr eaLnBrk="1" hangingPunct="1">
              <a:defRPr/>
            </a:pPr>
            <a:r>
              <a:rPr lang="en-US" sz="563" dirty="0">
                <a:solidFill>
                  <a:srgbClr val="242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 to show changes in quantity over time. Best if you limit the bars to 4-8.</a:t>
            </a:r>
          </a:p>
          <a:p>
            <a:pPr eaLnBrk="1" hangingPunct="1">
              <a:defRPr/>
            </a:pPr>
            <a:r>
              <a:rPr lang="en-US" sz="675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Horizontal Bar Charts</a:t>
            </a:r>
          </a:p>
          <a:p>
            <a:pPr eaLnBrk="1" hangingPunct="1">
              <a:defRPr/>
            </a:pPr>
            <a:r>
              <a:rPr lang="en-US" sz="563" dirty="0">
                <a:solidFill>
                  <a:srgbClr val="242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 to compare quantities. For example, comparing sales figures among the four regions of the company.</a:t>
            </a:r>
          </a:p>
          <a:p>
            <a:pPr eaLnBrk="1" hangingPunct="1">
              <a:defRPr/>
            </a:pPr>
            <a:r>
              <a:rPr lang="en-US" sz="675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 Charts</a:t>
            </a:r>
          </a:p>
          <a:p>
            <a:pPr eaLnBrk="1" hangingPunct="1">
              <a:defRPr/>
            </a:pPr>
            <a:r>
              <a:rPr lang="en-US" sz="563" dirty="0">
                <a:solidFill>
                  <a:srgbClr val="242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 to demonstrate trends. For example, here is a simple line chart showing that our sales have gone up every year. The trend is good. The arrow comes in later to underscore the point: Our future looks good!</a:t>
            </a:r>
            <a:endParaRPr lang="en-US" sz="675" dirty="0">
              <a:solidFill>
                <a:srgbClr val="2424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en-US" sz="675" dirty="0">
              <a:solidFill>
                <a:srgbClr val="242424"/>
              </a:solidFill>
              <a:latin typeface="Open Sans" panose="020B06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4639"/>
            <a:ext cx="83439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3B2C8D9-13A9-3C4B-B328-A898B92FD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5249A-8C2E-1246-ADB9-0845DB356266}" type="datetime1">
              <a:rPr lang="en-US" smtClean="0"/>
              <a:pPr>
                <a:defRPr/>
              </a:pPr>
              <a:t>6/22/2021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ACA0FAD-8C1B-1D4D-BE2C-0643F30F1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Cytel Inc.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1F0AEC-25BC-A544-A065-F030B320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82618-0B38-F94E-8749-5265794955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6" descr="Cytel_logo_blue_eps.eps">
            <a:extLst>
              <a:ext uri="{FF2B5EF4-FFF2-40B4-BE49-F238E27FC236}">
                <a16:creationId xmlns:a16="http://schemas.microsoft.com/office/drawing/2014/main" id="{1B82BBBA-44E2-2847-9EFD-9ADAE2ED23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8" y="6125633"/>
            <a:ext cx="989013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351443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893188-8EC7-AA47-9892-D4DDCDAA2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4"/>
          <a:stretch/>
        </p:blipFill>
        <p:spPr>
          <a:xfrm>
            <a:off x="4579824" y="0"/>
            <a:ext cx="4572177" cy="6858000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C5A8EF1-6BC0-B14F-9895-7918D3328EA4}"/>
              </a:ext>
            </a:extLst>
          </p:cNvPr>
          <p:cNvSpPr/>
          <p:nvPr userDrawn="1"/>
        </p:nvSpPr>
        <p:spPr>
          <a:xfrm>
            <a:off x="228601" y="960968"/>
            <a:ext cx="8029575" cy="5119193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145864"/>
            <a:ext cx="828674" cy="4874877"/>
          </a:xfrm>
        </p:spPr>
        <p:txBody>
          <a:bodyPr/>
          <a:lstStyle>
            <a:lvl1pPr>
              <a:defRPr b="1">
                <a:solidFill>
                  <a:srgbClr val="00B5E7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1C6A8-0387-554A-8E81-3BDBC5B5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55A28-D364-404B-8106-423E92DC6495}" type="datetime1">
              <a:rPr lang="en-US" smtClean="0"/>
              <a:pPr>
                <a:defRPr/>
              </a:pPr>
              <a:t>6/22/2021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BB5A6-A219-1148-B016-9C5E69D27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Cytel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0D6F4-DC15-5843-B1DF-E7AC6BE18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6715B-95A0-6B40-94B5-6A3E42FE92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F6F2982-9DB4-B74E-9854-F0CB9F03549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285875" y="1145864"/>
            <a:ext cx="2886076" cy="4874877"/>
          </a:xfrm>
        </p:spPr>
        <p:txBody>
          <a:bodyPr/>
          <a:lstStyle>
            <a:lvl1pPr>
              <a:defRPr sz="1800" b="1">
                <a:solidFill>
                  <a:srgbClr val="004A84"/>
                </a:solidFill>
              </a:defRPr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B53D207-F9FE-864A-91DC-C05D2AABB11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43425" y="1145864"/>
            <a:ext cx="828674" cy="4874877"/>
          </a:xfrm>
        </p:spPr>
        <p:txBody>
          <a:bodyPr/>
          <a:lstStyle>
            <a:lvl1pPr>
              <a:defRPr b="1">
                <a:solidFill>
                  <a:srgbClr val="00B5E7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D59FEF8-44F9-4444-9AA8-81D0B108B1C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372099" y="1145864"/>
            <a:ext cx="2886076" cy="4874877"/>
          </a:xfrm>
        </p:spPr>
        <p:txBody>
          <a:bodyPr/>
          <a:lstStyle>
            <a:lvl1pPr>
              <a:defRPr sz="1800" b="1">
                <a:solidFill>
                  <a:srgbClr val="004A84"/>
                </a:solidFill>
              </a:defRPr>
            </a:lvl1pPr>
          </a:lstStyle>
          <a:p>
            <a:pPr lvl="0"/>
            <a:r>
              <a:rPr lang="en-US" dirty="0"/>
              <a:t>Agenda Item</a:t>
            </a:r>
          </a:p>
        </p:txBody>
      </p:sp>
    </p:spTree>
    <p:extLst>
      <p:ext uri="{BB962C8B-B14F-4D97-AF65-F5344CB8AC3E}">
        <p14:creationId xmlns:p14="http://schemas.microsoft.com/office/powerpoint/2010/main" val="4201537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79" y="471309"/>
            <a:ext cx="8462210" cy="77046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9" y="1452479"/>
            <a:ext cx="8462210" cy="40469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347579" y="5499463"/>
            <a:ext cx="8462126" cy="639308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Tx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Tx/>
              <a:buNone/>
              <a:tabLst/>
              <a:defRPr/>
            </a:pPr>
            <a:r>
              <a:rPr lang="en-US" dirty="0" smtClean="0"/>
              <a:t>Footnote/Disclaimer text</a:t>
            </a: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31263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2994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42994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A9AAF43-1D6C-014D-8B64-388E881F1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5249A-8C2E-1246-ADB9-0845DB356266}" type="datetime1">
              <a:rPr lang="en-US" smtClean="0"/>
              <a:pPr>
                <a:defRPr/>
              </a:pPr>
              <a:t>6/22/2021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11AB1C-917C-244A-AD76-1AC246B0A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Cytel Inc.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C37834-1493-EC43-A28B-C51556A85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82618-0B38-F94E-8749-5265794955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6" descr="Cytel_logo_blue_eps.eps">
            <a:extLst>
              <a:ext uri="{FF2B5EF4-FFF2-40B4-BE49-F238E27FC236}">
                <a16:creationId xmlns:a16="http://schemas.microsoft.com/office/drawing/2014/main" id="{78B63D49-6F9B-BB4C-BF61-1568C6426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8" y="6125633"/>
            <a:ext cx="989013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593550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2/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224874" cy="4411133"/>
          </a:xfrm>
        </p:spPr>
        <p:txBody>
          <a:bodyPr/>
          <a:lstStyle>
            <a:lvl1pPr>
              <a:defRPr sz="1800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9800" y="1600200"/>
            <a:ext cx="2667000" cy="441113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EFD051-F8A3-2448-9CA3-DE3340AF4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5249A-8C2E-1246-ADB9-0845DB356266}" type="datetime1">
              <a:rPr lang="en-US" smtClean="0"/>
              <a:pPr>
                <a:defRPr/>
              </a:pPr>
              <a:t>6/22/2021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9904C9-CB90-294B-B0E0-AC49E01BA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Cytel Inc.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AA7F11-2A92-D04E-B647-79494310E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82618-0B38-F94E-8749-5265794955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6" descr="Cytel_logo_blue_eps.eps">
            <a:extLst>
              <a:ext uri="{FF2B5EF4-FFF2-40B4-BE49-F238E27FC236}">
                <a16:creationId xmlns:a16="http://schemas.microsoft.com/office/drawing/2014/main" id="{8E7DF824-E736-8449-939F-C9F9472D6E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8" y="6125633"/>
            <a:ext cx="989013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865234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4BD0BD-9775-3144-9EBD-1EDD5936E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B6647-A235-4240-AE17-02B7E9C25666}" type="datetime1">
              <a:rPr lang="en-US" smtClean="0"/>
              <a:pPr>
                <a:defRPr/>
              </a:pPr>
              <a:t>6/22/2021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744A3A3-7803-EF4A-979B-92D141950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Cytel Inc.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2C250E-8154-784B-9D38-F1131E04C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D5B67-8052-0C4F-835D-55DD7310F0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6" descr="Cytel_logo_blue_eps.eps">
            <a:extLst>
              <a:ext uri="{FF2B5EF4-FFF2-40B4-BE49-F238E27FC236}">
                <a16:creationId xmlns:a16="http://schemas.microsoft.com/office/drawing/2014/main" id="{A3F35771-127B-5F4B-84B0-6262022AD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8" y="6125633"/>
            <a:ext cx="989013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144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5C3155F-357C-3E40-9D72-C82544054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39184-21A5-8246-8D2F-7ECFD4710EF2}" type="datetime1">
              <a:rPr lang="en-US" smtClean="0"/>
              <a:pPr>
                <a:defRPr/>
              </a:pPr>
              <a:t>6/22/2021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A9DCE78-D4BF-6348-BF27-F62A1B4C4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Cytel Inc.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662CACF-E1CB-254D-8979-3EBFB3DB7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121A4-64D1-3442-B198-3D9C036877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6" descr="Cytel_logo_blue_eps.eps">
            <a:extLst>
              <a:ext uri="{FF2B5EF4-FFF2-40B4-BE49-F238E27FC236}">
                <a16:creationId xmlns:a16="http://schemas.microsoft.com/office/drawing/2014/main" id="{043F5B6F-F626-1241-8052-8591BCE5B3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8" y="6125633"/>
            <a:ext cx="989013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40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75709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59504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27E8B4-945A-8046-BEFB-34337667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061CC-F3F6-504C-A9A0-06BFE75D7B7E}" type="datetime1">
              <a:rPr lang="en-US" smtClean="0"/>
              <a:pPr>
                <a:defRPr/>
              </a:pPr>
              <a:t>6/22/2021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3F17DB9-5816-7A48-9164-2D7775352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Cytel Inc.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1EB809-8BD0-D14A-A97C-68E52B36A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A5073-1963-584A-8B1A-AD408C5058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6" descr="Cytel_logo_blue_eps.eps">
            <a:extLst>
              <a:ext uri="{FF2B5EF4-FFF2-40B4-BE49-F238E27FC236}">
                <a16:creationId xmlns:a16="http://schemas.microsoft.com/office/drawing/2014/main" id="{0CCC6025-4389-4641-A855-294A4FAC1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8" y="6125633"/>
            <a:ext cx="989013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994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BA93F5-6600-F64D-AF02-ECABA92A9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3DC0F-03DA-864E-8245-600145FEFAD4}" type="datetime1">
              <a:rPr lang="en-US" smtClean="0"/>
              <a:pPr>
                <a:defRPr/>
              </a:pPr>
              <a:t>6/22/2021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1FE0F6-7A86-3845-AD1F-1A825A9B2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Cytel Inc.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DFDB63-A644-E44C-83FB-F34F0C649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BD990-EE44-554B-BC1E-A1F7D8049B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6" descr="Cytel_logo_blue_eps.eps">
            <a:extLst>
              <a:ext uri="{FF2B5EF4-FFF2-40B4-BE49-F238E27FC236}">
                <a16:creationId xmlns:a16="http://schemas.microsoft.com/office/drawing/2014/main" id="{56D44697-3002-5D4D-B1BE-A67EC600D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8" y="6125633"/>
            <a:ext cx="989013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609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a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>
            <a:spLocks noGrp="1"/>
          </p:cNvSpPr>
          <p:nvPr>
            <p:ph sz="quarter" idx="17" hasCustomPrompt="1"/>
          </p:nvPr>
        </p:nvSpPr>
        <p:spPr>
          <a:xfrm>
            <a:off x="4800609" y="1499953"/>
            <a:ext cx="4114800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lIns="98379" tIns="49191" rIns="98379" bIns="49191" anchor="ctr"/>
          <a:lstStyle>
            <a:lvl1pPr algn="ctr">
              <a:defRPr sz="72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800609" y="3842764"/>
            <a:ext cx="4114800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lIns="98379" tIns="49191" rIns="98379" bIns="49191" anchor="ctr"/>
          <a:lstStyle>
            <a:lvl1pPr algn="ctr">
              <a:defRPr sz="72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228601" y="1823798"/>
            <a:ext cx="4114800" cy="1966036"/>
          </a:xfrm>
          <a:prstGeom prst="rect">
            <a:avLst/>
          </a:prstGeom>
        </p:spPr>
        <p:txBody>
          <a:bodyPr lIns="98379" tIns="49191" rIns="98379" bIns="49191"/>
          <a:lstStyle>
            <a:lvl1pPr marL="94904" indent="-94904">
              <a:buFont typeface="Arial" panose="020B0604020202020204" pitchFamily="34" charset="0"/>
              <a:buChar char="•"/>
              <a:defRPr sz="617">
                <a:solidFill>
                  <a:srgbClr val="4B4B4B"/>
                </a:solidFill>
                <a:latin typeface="+mj-lt"/>
              </a:defRPr>
            </a:lvl1pPr>
            <a:lvl2pPr marL="284717" indent="-94904" defTabSz="284717">
              <a:buFont typeface="Gill Sans MT" panose="020B0502020104020203" pitchFamily="34" charset="0"/>
              <a:buChar char="&gt;"/>
              <a:tabLst>
                <a:tab pos="158177" algn="l"/>
                <a:tab pos="347995" algn="l"/>
              </a:tabLst>
              <a:defRPr sz="515">
                <a:solidFill>
                  <a:srgbClr val="4B4B4B"/>
                </a:solidFill>
                <a:latin typeface="+mj-lt"/>
              </a:defRPr>
            </a:lvl2pPr>
            <a:lvl3pPr marL="474530" indent="-94904">
              <a:buClrTx/>
              <a:buSzPct val="100000"/>
              <a:buFont typeface="Calibri" panose="020F0502020204030204" pitchFamily="34" charset="0"/>
              <a:buChar char="–"/>
              <a:defRPr sz="515">
                <a:solidFill>
                  <a:srgbClr val="4B4B4B"/>
                </a:solidFill>
                <a:latin typeface="+mj-lt"/>
              </a:defRPr>
            </a:lvl3pPr>
          </a:lstStyle>
          <a:p>
            <a:pPr lvl="0"/>
            <a:endParaRPr 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800609" y="1823798"/>
            <a:ext cx="4114800" cy="1957121"/>
          </a:xfrm>
          <a:prstGeom prst="rect">
            <a:avLst/>
          </a:prstGeom>
        </p:spPr>
        <p:txBody>
          <a:bodyPr lIns="98379" tIns="49191" rIns="98379" bIns="49191"/>
          <a:lstStyle>
            <a:lvl1pPr marL="94904" indent="-94904">
              <a:buFont typeface="Arial" panose="020B0604020202020204" pitchFamily="34" charset="0"/>
              <a:buChar char="•"/>
              <a:defRPr sz="617">
                <a:solidFill>
                  <a:srgbClr val="4B4B4B"/>
                </a:solidFill>
                <a:latin typeface="+mj-lt"/>
              </a:defRPr>
            </a:lvl1pPr>
            <a:lvl2pPr marL="284717" indent="-94904" defTabSz="284717">
              <a:buFont typeface="Gill Sans MT" panose="020B0502020104020203" pitchFamily="34" charset="0"/>
              <a:buChar char="&gt;"/>
              <a:tabLst>
                <a:tab pos="158177" algn="l"/>
                <a:tab pos="347995" algn="l"/>
              </a:tabLst>
              <a:defRPr sz="515">
                <a:solidFill>
                  <a:srgbClr val="4B4B4B"/>
                </a:solidFill>
                <a:latin typeface="+mj-lt"/>
              </a:defRPr>
            </a:lvl2pPr>
            <a:lvl3pPr marL="474530" indent="-94904">
              <a:buClrTx/>
              <a:buSzPct val="100000"/>
              <a:buFont typeface="Calibri" panose="020F0502020204030204" pitchFamily="34" charset="0"/>
              <a:buChar char="–"/>
              <a:defRPr sz="515">
                <a:solidFill>
                  <a:srgbClr val="4B4B4B"/>
                </a:solidFill>
                <a:latin typeface="+mj-lt"/>
              </a:defRPr>
            </a:lvl3pPr>
          </a:lstStyle>
          <a:p>
            <a:pPr lvl="0"/>
            <a:endParaRPr 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228601" y="4171378"/>
            <a:ext cx="4114800" cy="1957121"/>
          </a:xfrm>
          <a:prstGeom prst="rect">
            <a:avLst/>
          </a:prstGeom>
        </p:spPr>
        <p:txBody>
          <a:bodyPr lIns="98379" tIns="49191" rIns="98379" bIns="49191"/>
          <a:lstStyle>
            <a:lvl1pPr marL="94904" indent="-94904">
              <a:buFont typeface="Arial" panose="020B0604020202020204" pitchFamily="34" charset="0"/>
              <a:buChar char="•"/>
              <a:defRPr sz="617">
                <a:solidFill>
                  <a:srgbClr val="4B4B4B"/>
                </a:solidFill>
                <a:latin typeface="+mj-lt"/>
              </a:defRPr>
            </a:lvl1pPr>
            <a:lvl2pPr marL="284717" indent="-94904" defTabSz="284717">
              <a:buFont typeface="Gill Sans MT" panose="020B0502020104020203" pitchFamily="34" charset="0"/>
              <a:buChar char="&gt;"/>
              <a:tabLst>
                <a:tab pos="158177" algn="l"/>
                <a:tab pos="347995" algn="l"/>
              </a:tabLst>
              <a:defRPr sz="515">
                <a:solidFill>
                  <a:srgbClr val="4B4B4B"/>
                </a:solidFill>
                <a:latin typeface="+mj-lt"/>
              </a:defRPr>
            </a:lvl2pPr>
            <a:lvl3pPr marL="474530" indent="-94904">
              <a:buClrTx/>
              <a:buSzPct val="100000"/>
              <a:buFont typeface="Calibri" panose="020F0502020204030204" pitchFamily="34" charset="0"/>
              <a:buChar char="–"/>
              <a:defRPr sz="515">
                <a:solidFill>
                  <a:srgbClr val="4B4B4B"/>
                </a:solidFill>
                <a:latin typeface="+mj-lt"/>
              </a:defRPr>
            </a:lvl3pPr>
          </a:lstStyle>
          <a:p>
            <a:pPr lvl="0"/>
            <a:endParaRPr 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800609" y="4171378"/>
            <a:ext cx="4114800" cy="1957121"/>
          </a:xfrm>
          <a:prstGeom prst="rect">
            <a:avLst/>
          </a:prstGeom>
        </p:spPr>
        <p:txBody>
          <a:bodyPr lIns="98379" tIns="49191" rIns="98379" bIns="49191"/>
          <a:lstStyle>
            <a:lvl1pPr marL="94904" indent="-94904">
              <a:buFont typeface="Arial" panose="020B0604020202020204" pitchFamily="34" charset="0"/>
              <a:buChar char="•"/>
              <a:defRPr sz="617">
                <a:solidFill>
                  <a:srgbClr val="4B4B4B"/>
                </a:solidFill>
                <a:latin typeface="+mj-lt"/>
              </a:defRPr>
            </a:lvl1pPr>
            <a:lvl2pPr marL="284717" indent="-94904" defTabSz="284717">
              <a:buFont typeface="Gill Sans MT" panose="020B0502020104020203" pitchFamily="34" charset="0"/>
              <a:buChar char="&gt;"/>
              <a:tabLst>
                <a:tab pos="158177" algn="l"/>
                <a:tab pos="347995" algn="l"/>
              </a:tabLst>
              <a:defRPr sz="515">
                <a:solidFill>
                  <a:srgbClr val="4B4B4B"/>
                </a:solidFill>
                <a:latin typeface="+mj-lt"/>
              </a:defRPr>
            </a:lvl2pPr>
            <a:lvl3pPr marL="474530" indent="-94904">
              <a:buClrTx/>
              <a:buSzPct val="100000"/>
              <a:buFont typeface="Calibri" panose="020F0502020204030204" pitchFamily="34" charset="0"/>
              <a:buChar char="–"/>
              <a:defRPr sz="515">
                <a:solidFill>
                  <a:srgbClr val="4B4B4B"/>
                </a:solidFill>
                <a:latin typeface="+mj-lt"/>
              </a:defRPr>
            </a:lvl3pPr>
          </a:lstStyle>
          <a:p>
            <a:pPr lvl="0"/>
            <a:endParaRPr lang="en-US" dirty="0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228601" y="1499953"/>
            <a:ext cx="4114800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lIns="98379" tIns="49191" rIns="98379" bIns="49191" anchor="ctr"/>
          <a:lstStyle>
            <a:lvl1pPr algn="ctr">
              <a:defRPr sz="72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228601" y="3842764"/>
            <a:ext cx="4114800" cy="2743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lIns="98379" tIns="49191" rIns="98379" bIns="49191" anchor="ctr"/>
          <a:lstStyle>
            <a:lvl1pPr algn="ctr">
              <a:defRPr sz="72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14" y="959699"/>
            <a:ext cx="8686800" cy="310896"/>
          </a:xfrm>
          <a:prstGeom prst="rect">
            <a:avLst/>
          </a:prstGeom>
        </p:spPr>
        <p:txBody>
          <a:bodyPr lIns="0" tIns="49191" rIns="98379" bIns="49191" anchor="t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824" b="0">
                <a:solidFill>
                  <a:srgbClr val="4B4B4B"/>
                </a:solidFill>
                <a:latin typeface="+mj-lt"/>
              </a:defRPr>
            </a:lvl1pPr>
          </a:lstStyle>
          <a:p>
            <a:pPr lvl="0"/>
            <a:r>
              <a:rPr lang="en-US" sz="772" b="1">
                <a:solidFill>
                  <a:schemeClr val="tx1"/>
                </a:solidFill>
              </a:rPr>
              <a:t>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DFE9BBD-F50C-F446-91C6-E971E36FC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212052"/>
            <a:ext cx="82296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6" descr="Cytel_logo_blue_eps.eps">
            <a:extLst>
              <a:ext uri="{FF2B5EF4-FFF2-40B4-BE49-F238E27FC236}">
                <a16:creationId xmlns:a16="http://schemas.microsoft.com/office/drawing/2014/main" id="{6AA66F72-97BB-8445-8C95-1539DF6DBF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8" y="6125633"/>
            <a:ext cx="989013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172278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ddball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58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ytel_logo_blue_ep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5" y="427039"/>
            <a:ext cx="1990725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2172" y="2224889"/>
            <a:ext cx="4241432" cy="2053567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72172" y="4490928"/>
            <a:ext cx="4241432" cy="1752600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90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ddball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9159875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ytel Consulting Logo_wordmark_taglin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263525"/>
            <a:ext cx="28448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2172" y="2224889"/>
            <a:ext cx="4241432" cy="2053567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72172" y="4490928"/>
            <a:ext cx="4241432" cy="1752600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458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ddball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9159875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ytel Services Logo_wordmar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741363"/>
            <a:ext cx="19685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415215" y="292100"/>
            <a:ext cx="1531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1800">
                <a:solidFill>
                  <a:schemeClr val="tx2"/>
                </a:solidFill>
              </a:rPr>
              <a:t>Quality First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2172" y="2224889"/>
            <a:ext cx="4241432" cy="2053567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72172" y="4490928"/>
            <a:ext cx="4241432" cy="1752600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978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2923" y="1473100"/>
            <a:ext cx="7942048" cy="2108328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42924" y="3748412"/>
            <a:ext cx="3699562" cy="1968542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399005" y="3748412"/>
            <a:ext cx="4085967" cy="1968542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42924" y="5730788"/>
            <a:ext cx="7942047" cy="534806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Tx/>
              <a:buNone/>
              <a:tabLst/>
              <a:defRPr/>
            </a:lvl1pPr>
            <a:lvl2pPr marL="404812" indent="0">
              <a:buNone/>
              <a:defRPr/>
            </a:lvl2pPr>
            <a:lvl3pPr marL="847725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Tx/>
              <a:buNone/>
              <a:tabLst/>
              <a:defRPr/>
            </a:pPr>
            <a:r>
              <a:rPr lang="en-US" dirty="0" smtClean="0"/>
              <a:t>Footnote/Disclaimer text</a:t>
            </a: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55387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ddball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58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ytel_logo_blue_ep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5" y="427039"/>
            <a:ext cx="1990725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Facebook-Icon-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57515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Google-plus-icon-5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7515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twitter icon 5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57515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blog icon 5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7515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linkedin-icon-5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013" y="57515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Youtube-icon 5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57515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2172" y="2224889"/>
            <a:ext cx="4241432" cy="2053567"/>
          </a:xfrm>
        </p:spPr>
        <p:txBody>
          <a:bodyPr/>
          <a:lstStyle>
            <a:lvl1pPr algn="r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72172" y="4490929"/>
            <a:ext cx="4241432" cy="955961"/>
          </a:xfrm>
        </p:spPr>
        <p:txBody>
          <a:bodyPr>
            <a:normAutofit/>
          </a:bodyPr>
          <a:lstStyle>
            <a:lvl1pPr marL="0" indent="0" algn="r">
              <a:buNone/>
              <a:defRPr sz="18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8274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ddball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9159875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ytel Consulting Logo_wordmark_taglin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263525"/>
            <a:ext cx="28448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Facebook-Icon-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57515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Google-plus-icon-5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7515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twitter icon 5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57515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blog icon 5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7515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linkedin-icon-5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013" y="57515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Youtube-icon 5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57515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2172" y="2224889"/>
            <a:ext cx="4241432" cy="2053567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72172" y="4490929"/>
            <a:ext cx="4241432" cy="880703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38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ddball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9159875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ytel Services Logo_wordmar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741363"/>
            <a:ext cx="19685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415215" y="292100"/>
            <a:ext cx="1531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1800">
                <a:solidFill>
                  <a:schemeClr val="tx2"/>
                </a:solidFill>
              </a:rPr>
              <a:t>Quality First</a:t>
            </a:r>
          </a:p>
        </p:txBody>
      </p:sp>
      <p:pic>
        <p:nvPicPr>
          <p:cNvPr id="7" name="Picture 10" descr="Facebook-Icon-50.pn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57515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Google-plus-icon-50.png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7515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twitter icon 50.png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57515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blog icon 50.png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7515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linkedin-icon-50.png">
            <a:hlinkClick r:id="rId12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013" y="57515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Youtube-icon 50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57515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2172" y="2224889"/>
            <a:ext cx="4241432" cy="2053567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687705" y="4490930"/>
            <a:ext cx="5225901" cy="984183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257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x3_01-0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8015" y="389744"/>
            <a:ext cx="6327648" cy="1210704"/>
          </a:xfrm>
          <a:effectLst/>
        </p:spPr>
        <p:txBody>
          <a:bodyPr>
            <a:normAutofit/>
          </a:bodyPr>
          <a:lstStyle>
            <a:lvl1pPr algn="l">
              <a:defRPr sz="35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8014" y="1600447"/>
            <a:ext cx="6327648" cy="54507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29400"/>
            <a:ext cx="2895600" cy="2389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131808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629400"/>
            <a:ext cx="2133600" cy="238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Name, Title, Email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38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6752" y="6629400"/>
            <a:ext cx="2133600" cy="238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009E32-0316-A64C-BBE6-76331A900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913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629400"/>
            <a:ext cx="2133600" cy="238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Name, Title, Email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38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6752" y="6629400"/>
            <a:ext cx="2133600" cy="238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009E32-0316-A64C-BBE6-76331A9003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263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4x3_03-0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2619" y="1168089"/>
            <a:ext cx="8442862" cy="672849"/>
          </a:xfrm>
        </p:spPr>
        <p:txBody>
          <a:bodyPr anchor="t">
            <a:noAutofit/>
          </a:bodyPr>
          <a:lstStyle>
            <a:lvl1pPr algn="ctr">
              <a:defRPr sz="3600" b="1" cap="none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306" y="2092280"/>
            <a:ext cx="7516861" cy="803319"/>
          </a:xfr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Name, Title, Email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6752" y="6629400"/>
            <a:ext cx="2133600" cy="238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009E32-0316-A64C-BBE6-76331A9003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7987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ln w="28575" cmpd="sng">
            <a:noFill/>
          </a:ln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Name, Title, Email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37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Name, Title, Email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499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Name, Title, Email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8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04258"/>
            <a:ext cx="4038600" cy="4499678"/>
          </a:xfrm>
        </p:spPr>
        <p:txBody>
          <a:bodyPr>
            <a:normAutofit/>
          </a:bodyPr>
          <a:lstStyle>
            <a:lvl1pPr>
              <a:defRPr sz="2000"/>
            </a:lvl1pPr>
            <a:lvl2pPr marL="690563" indent="-285750" defTabSz="454025">
              <a:defRPr sz="1800"/>
            </a:lvl2pPr>
            <a:lvl3pPr marL="969963" indent="-228600">
              <a:defRPr sz="1600"/>
            </a:lvl3pPr>
            <a:lvl4pPr marL="1254125" indent="-228600">
              <a:defRPr sz="1400"/>
            </a:lvl4pPr>
            <a:lvl5pPr marL="1482725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3851"/>
            <a:ext cx="4038600" cy="4480085"/>
          </a:xfrm>
        </p:spPr>
        <p:txBody>
          <a:bodyPr>
            <a:normAutofit/>
          </a:bodyPr>
          <a:lstStyle>
            <a:lvl1pPr>
              <a:defRPr sz="2000"/>
            </a:lvl1pPr>
            <a:lvl2pPr marL="690563" indent="-285750">
              <a:defRPr sz="1800"/>
            </a:lvl2pPr>
            <a:lvl3pPr marL="969963" indent="-228600">
              <a:defRPr sz="1600"/>
            </a:lvl3pPr>
            <a:lvl4pPr marL="1254125" indent="-228600">
              <a:defRPr sz="1400"/>
            </a:lvl4pPr>
            <a:lvl5pPr marL="1482725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903936"/>
            <a:ext cx="8229600" cy="44445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Footnote/Disclaimer text</a:t>
            </a:r>
          </a:p>
        </p:txBody>
      </p:sp>
    </p:spTree>
    <p:extLst>
      <p:ext uri="{BB962C8B-B14F-4D97-AF65-F5344CB8AC3E}">
        <p14:creationId xmlns:p14="http://schemas.microsoft.com/office/powerpoint/2010/main" val="24822970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Name, Title, Email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58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0798"/>
            <a:ext cx="3008313" cy="79708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80798"/>
            <a:ext cx="5111750" cy="504536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99476"/>
            <a:ext cx="3008313" cy="4126687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Name, Title, Email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055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94307"/>
            <a:ext cx="5486400" cy="4161072"/>
          </a:xfrm>
          <a:ln w="19050" cmpd="sng"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Name, Title, Email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235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Name, Title, Email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7200" y="1377950"/>
            <a:ext cx="3325813" cy="4768850"/>
          </a:xfrm>
          <a:ln w="19050" cmpd="sng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971925" y="1377950"/>
            <a:ext cx="4714875" cy="2270125"/>
          </a:xfrm>
          <a:ln w="19050" cmpd="sng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971925" y="3836988"/>
            <a:ext cx="4714875" cy="2309812"/>
          </a:xfrm>
          <a:ln w="19050" cmpd="sng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568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Name, Title, Email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649288" y="1268640"/>
            <a:ext cx="7796212" cy="389217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49288" y="5364163"/>
            <a:ext cx="7796212" cy="7159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4673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Name, Title, Email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martArt Placeholder 6"/>
          <p:cNvSpPr>
            <a:spLocks noGrp="1"/>
          </p:cNvSpPr>
          <p:nvPr>
            <p:ph type="pic" sz="quarter" idx="13"/>
          </p:nvPr>
        </p:nvSpPr>
        <p:spPr>
          <a:xfrm>
            <a:off x="4729072" y="1296988"/>
            <a:ext cx="3957727" cy="4633912"/>
          </a:xfrm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57200" y="1296988"/>
            <a:ext cx="4069198" cy="4633912"/>
          </a:xfrm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91276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Name, Title, Email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28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Name, Title, Email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654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 MRM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629400"/>
            <a:ext cx="2133600" cy="238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Name, Title, Email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38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16752" y="6629400"/>
            <a:ext cx="2133600" cy="238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009E32-0316-A64C-BBE6-76331A900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45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01663" y="5851525"/>
            <a:ext cx="8208126" cy="510086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Tx/>
              <a:buNone/>
              <a:tabLst/>
              <a:defRPr/>
            </a:lvl1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Tx/>
              <a:buNone/>
              <a:tabLst/>
              <a:defRPr/>
            </a:pPr>
            <a:r>
              <a:rPr lang="en-US" dirty="0" smtClean="0"/>
              <a:t>Footnote/Disclaimer text</a:t>
            </a: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96263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79" y="3945458"/>
            <a:ext cx="8462210" cy="48764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4588933"/>
            <a:ext cx="8461375" cy="1608667"/>
          </a:xfrm>
        </p:spPr>
        <p:txBody>
          <a:bodyPr/>
          <a:lstStyle>
            <a:lvl1pPr marL="0" indent="0">
              <a:buFont typeface="Arial"/>
              <a:buNone/>
              <a:defRPr sz="2000"/>
            </a:lvl1pPr>
            <a:lvl2pPr marL="404812" indent="0">
              <a:buNone/>
              <a:defRPr sz="2000"/>
            </a:lvl2pPr>
            <a:lvl3pPr marL="847725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" y="6244178"/>
            <a:ext cx="9144000" cy="613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1" descr="CTTI_Final_abb_JUN1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744" y="6354455"/>
            <a:ext cx="735045" cy="424948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 bwMode="auto">
          <a:xfrm>
            <a:off x="4449" y="6261111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9" name="Picture 8" descr="2016ARlandscape-4alt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76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05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10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520267"/>
            <a:ext cx="5486400" cy="651933"/>
          </a:xfrm>
        </p:spPr>
        <p:txBody>
          <a:bodyPr/>
          <a:lstStyle>
            <a:lvl1pPr marL="0" indent="0"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 (insert footnote/disclaimer text here)</a:t>
            </a:r>
          </a:p>
        </p:txBody>
      </p:sp>
      <p:pic>
        <p:nvPicPr>
          <p:cNvPr id="6" name="Picture 5" descr="CTTI_Final_abb_JUN1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744" y="6354455"/>
            <a:ext cx="735045" cy="424948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 bwMode="auto">
          <a:xfrm>
            <a:off x="4449" y="6261111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8" name="Picture 7" descr="umbr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449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07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-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2016ARlandscape-4alt3_Artboard 4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2" y="5922818"/>
            <a:ext cx="9166225" cy="9351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1806642"/>
            <a:ext cx="4521200" cy="1736658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2311400" y="3839632"/>
            <a:ext cx="4521200" cy="817034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Presenter’s contact info goes here.</a:t>
            </a:r>
          </a:p>
        </p:txBody>
      </p:sp>
      <p:sp>
        <p:nvSpPr>
          <p:cNvPr id="17" name="Subtitle 7"/>
          <p:cNvSpPr txBox="1">
            <a:spLocks/>
          </p:cNvSpPr>
          <p:nvPr userDrawn="1"/>
        </p:nvSpPr>
        <p:spPr>
          <a:xfrm>
            <a:off x="2844800" y="5455735"/>
            <a:ext cx="3454400" cy="4531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457200" rtl="0" eaLnBrk="1" latinLnBrk="0" hangingPunct="1">
              <a:lnSpc>
                <a:spcPct val="95000"/>
              </a:lnSpc>
              <a:spcBef>
                <a:spcPts val="1000"/>
              </a:spcBef>
              <a:buSzPct val="130000"/>
              <a:buFontTx/>
              <a:buNone/>
              <a:defRPr sz="2000" b="0" i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2"/>
              </a:buClr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lnSpc>
                <a:spcPct val="95000"/>
              </a:lnSpc>
              <a:spcBef>
                <a:spcPts val="300"/>
              </a:spcBef>
              <a:buClr>
                <a:schemeClr val="accent1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lnSpc>
                <a:spcPct val="95000"/>
              </a:lnSpc>
              <a:spcBef>
                <a:spcPts val="3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lnSpc>
                <a:spcPct val="95000"/>
              </a:lnSpc>
              <a:spcBef>
                <a:spcPts val="3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0" i="0" cap="none" spc="100" dirty="0" err="1">
                <a:solidFill>
                  <a:schemeClr val="accent1"/>
                </a:solidFill>
              </a:rPr>
              <a:t>www.ctti-clinicaltrials.org</a:t>
            </a:r>
            <a:endParaRPr lang="en-US" sz="1600" b="0" i="0" cap="none" spc="100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2311400" y="700142"/>
            <a:ext cx="452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smtClean="0">
                <a:solidFill>
                  <a:schemeClr val="accent1"/>
                </a:solidFill>
              </a:rPr>
              <a:t>THANK YOU.</a:t>
            </a:r>
            <a:endParaRPr lang="en-US" sz="5400" dirty="0">
              <a:solidFill>
                <a:schemeClr val="accent1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3757336" y="4820363"/>
            <a:ext cx="1629329" cy="508000"/>
            <a:chOff x="3530598" y="4820363"/>
            <a:chExt cx="1629329" cy="508000"/>
          </a:xfrm>
        </p:grpSpPr>
        <p:pic>
          <p:nvPicPr>
            <p:cNvPr id="19" name="Picture 18" descr="linkedin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0598" y="4820363"/>
              <a:ext cx="508000" cy="508000"/>
            </a:xfrm>
            <a:prstGeom prst="rect">
              <a:avLst/>
            </a:prstGeom>
          </p:spPr>
        </p:pic>
        <p:pic>
          <p:nvPicPr>
            <p:cNvPr id="21" name="Picture 20" descr="twitter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397" y="4820363"/>
              <a:ext cx="508000" cy="508000"/>
            </a:xfrm>
            <a:prstGeom prst="rect">
              <a:avLst/>
            </a:prstGeom>
          </p:spPr>
        </p:pic>
        <p:pic>
          <p:nvPicPr>
            <p:cNvPr id="23" name="Picture 22" descr="vimeo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927" y="4820363"/>
              <a:ext cx="508000" cy="508000"/>
            </a:xfrm>
            <a:prstGeom prst="rect">
              <a:avLst/>
            </a:prstGeom>
          </p:spPr>
        </p:pic>
      </p:grpSp>
      <p:pic>
        <p:nvPicPr>
          <p:cNvPr id="24" name="Picture 23" descr="umbre-01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449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04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27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244178"/>
            <a:ext cx="9144000" cy="613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7579" y="454377"/>
            <a:ext cx="8462210" cy="787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79" y="1452478"/>
            <a:ext cx="8462210" cy="43735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 descr="CTTI_Final_abb_JUN13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744" y="6354455"/>
            <a:ext cx="735045" cy="424948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 bwMode="auto">
          <a:xfrm>
            <a:off x="4449" y="6261111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9" name="Picture 8" descr="umbre-01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449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5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52" r:id="rId4"/>
    <p:sldLayoutId id="2147483654" r:id="rId5"/>
    <p:sldLayoutId id="2147483662" r:id="rId6"/>
    <p:sldLayoutId id="2147483655" r:id="rId7"/>
    <p:sldLayoutId id="2147483657" r:id="rId8"/>
    <p:sldLayoutId id="2147483663" r:id="rId9"/>
    <p:sldLayoutId id="2147483665" r:id="rId10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7013" indent="-227013" algn="l" defTabSz="457200" rtl="0" eaLnBrk="1" latinLnBrk="0" hangingPunct="1">
        <a:lnSpc>
          <a:spcPct val="95000"/>
        </a:lnSpc>
        <a:spcBef>
          <a:spcPts val="1400"/>
        </a:spcBef>
        <a:buSzPct val="130000"/>
        <a:buFontTx/>
        <a:buBlip>
          <a:blip r:embed="rId14"/>
        </a:buBlip>
        <a:defRPr sz="2400" kern="1200">
          <a:solidFill>
            <a:srgbClr val="58595B"/>
          </a:solidFill>
          <a:latin typeface="+mn-lt"/>
          <a:ea typeface="+mn-ea"/>
          <a:cs typeface="+mn-cs"/>
        </a:defRPr>
      </a:lvl1pPr>
      <a:lvl2pPr marL="628650" indent="-223838" algn="l" defTabSz="457200" rtl="0" eaLnBrk="1" latinLnBrk="0" hangingPunct="1">
        <a:lnSpc>
          <a:spcPct val="95000"/>
        </a:lnSpc>
        <a:spcBef>
          <a:spcPts val="500"/>
        </a:spcBef>
        <a:buClr>
          <a:schemeClr val="accent2"/>
        </a:buClr>
        <a:buFont typeface="Wingdings" charset="2"/>
        <a:buChar char="§"/>
        <a:defRPr sz="2400" kern="1200">
          <a:solidFill>
            <a:srgbClr val="58595B"/>
          </a:solidFill>
          <a:latin typeface="+mn-lt"/>
          <a:ea typeface="+mn-ea"/>
          <a:cs typeface="+mn-cs"/>
        </a:defRPr>
      </a:lvl2pPr>
      <a:lvl3pPr marL="1082675" indent="-234950" algn="l" defTabSz="457200" rtl="0" eaLnBrk="1" latinLnBrk="0" hangingPunct="1">
        <a:lnSpc>
          <a:spcPct val="95000"/>
        </a:lnSpc>
        <a:spcBef>
          <a:spcPts val="300"/>
        </a:spcBef>
        <a:buClr>
          <a:schemeClr val="accent1"/>
        </a:buClr>
        <a:buFont typeface="Arial"/>
        <a:buChar char="•"/>
        <a:defRPr sz="2400" kern="1200">
          <a:solidFill>
            <a:srgbClr val="58595B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95000"/>
        </a:lnSpc>
        <a:spcBef>
          <a:spcPts val="300"/>
        </a:spcBef>
        <a:buFont typeface="Arial"/>
        <a:buChar char="–"/>
        <a:defRPr sz="2400" kern="1200">
          <a:solidFill>
            <a:srgbClr val="58595B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95000"/>
        </a:lnSpc>
        <a:spcBef>
          <a:spcPts val="300"/>
        </a:spcBef>
        <a:buFont typeface="Arial"/>
        <a:buChar char="»"/>
        <a:defRPr sz="2400" kern="1200">
          <a:solidFill>
            <a:srgbClr val="58595B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219C86E-CBDD-4A4A-840D-DD1C381CDB7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5166"/>
            <a:ext cx="8229600" cy="95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B005779-F17B-804A-95D5-85371B01FE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37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61B94-617E-894B-9496-F724701882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675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2A5249A-8C2E-1246-ADB9-0845DB356266}" type="datetime1">
              <a:rPr lang="en-US" smtClean="0"/>
              <a:pPr>
                <a:defRPr/>
              </a:pPr>
              <a:t>6/22/2021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B3010-384D-7549-AB23-9F17EEF68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Cytel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28FB7-5C5F-654C-A3D3-B69FAC78B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3" y="6356353"/>
            <a:ext cx="963613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9082618-0B38-F94E-8749-5265794955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EFCC42-B356-B946-8A98-885B1D220CAB}"/>
              </a:ext>
            </a:extLst>
          </p:cNvPr>
          <p:cNvSpPr/>
          <p:nvPr/>
        </p:nvSpPr>
        <p:spPr>
          <a:xfrm>
            <a:off x="-835025" y="1430867"/>
            <a:ext cx="609600" cy="457200"/>
          </a:xfrm>
          <a:prstGeom prst="rect">
            <a:avLst/>
          </a:prstGeom>
          <a:solidFill>
            <a:srgbClr val="034986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617" tIns="25310" rIns="50617" bIns="25310" anchor="ctr"/>
          <a:lstStyle/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82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186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9B5A19-2453-2349-A7FB-C6AB4C350A18}"/>
              </a:ext>
            </a:extLst>
          </p:cNvPr>
          <p:cNvSpPr/>
          <p:nvPr/>
        </p:nvSpPr>
        <p:spPr>
          <a:xfrm>
            <a:off x="-1614488" y="1430867"/>
            <a:ext cx="609600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617" tIns="25310" rIns="50617" bIns="25310" anchor="ctr"/>
          <a:lstStyle/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4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27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58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1884D9-39A4-2546-957F-B44749186C99}"/>
              </a:ext>
            </a:extLst>
          </p:cNvPr>
          <p:cNvSpPr/>
          <p:nvPr/>
        </p:nvSpPr>
        <p:spPr>
          <a:xfrm>
            <a:off x="-1614488" y="2563284"/>
            <a:ext cx="609600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617" tIns="25310" rIns="50617" bIns="25310" anchor="ctr"/>
          <a:lstStyle/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142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180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227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3163B1-AC5C-DB42-B8E9-BA6FBA6FEDD7}"/>
              </a:ext>
            </a:extLst>
          </p:cNvPr>
          <p:cNvSpPr/>
          <p:nvPr/>
        </p:nvSpPr>
        <p:spPr>
          <a:xfrm>
            <a:off x="-1614488" y="3128433"/>
            <a:ext cx="609600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617" tIns="25310" rIns="50617" bIns="25310" anchor="ctr"/>
          <a:lstStyle/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198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217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241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484DC4-D53B-2A4E-AAD8-C8108E3EEE67}"/>
              </a:ext>
            </a:extLst>
          </p:cNvPr>
          <p:cNvSpPr/>
          <p:nvPr/>
        </p:nvSpPr>
        <p:spPr>
          <a:xfrm>
            <a:off x="-1614488" y="3695700"/>
            <a:ext cx="609600" cy="457200"/>
          </a:xfrm>
          <a:prstGeom prst="rect">
            <a:avLst/>
          </a:prstGeom>
          <a:solidFill>
            <a:srgbClr val="4B4B4B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617" tIns="25310" rIns="50617" bIns="25310" anchor="ctr"/>
          <a:lstStyle/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75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75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75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FB60AE-3A95-2742-8394-7AC4618E88CD}"/>
              </a:ext>
            </a:extLst>
          </p:cNvPr>
          <p:cNvSpPr/>
          <p:nvPr/>
        </p:nvSpPr>
        <p:spPr>
          <a:xfrm>
            <a:off x="-835025" y="3122084"/>
            <a:ext cx="609600" cy="457200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617" tIns="25310" rIns="50617" bIns="25310" anchor="ctr"/>
          <a:lstStyle/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150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150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150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481988-601D-5745-9AA5-4B550A2C0E0A}"/>
              </a:ext>
            </a:extLst>
          </p:cNvPr>
          <p:cNvSpPr/>
          <p:nvPr/>
        </p:nvSpPr>
        <p:spPr>
          <a:xfrm>
            <a:off x="-1614488" y="4260851"/>
            <a:ext cx="609600" cy="4572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617" tIns="25310" rIns="50617" bIns="25310" anchor="ctr"/>
          <a:lstStyle/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230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230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230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7AFA0F-06C9-EC49-8268-470F395AC7E3}"/>
              </a:ext>
            </a:extLst>
          </p:cNvPr>
          <p:cNvSpPr/>
          <p:nvPr/>
        </p:nvSpPr>
        <p:spPr>
          <a:xfrm>
            <a:off x="-835025" y="1996017"/>
            <a:ext cx="609600" cy="457200"/>
          </a:xfrm>
          <a:prstGeom prst="rect">
            <a:avLst/>
          </a:prstGeom>
          <a:solidFill>
            <a:srgbClr val="E6A225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617" tIns="25310" rIns="50617" bIns="25310" anchor="ctr"/>
          <a:lstStyle/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230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162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37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8495D6-F069-8345-8151-6EB4180E9EA2}"/>
              </a:ext>
            </a:extLst>
          </p:cNvPr>
          <p:cNvSpPr/>
          <p:nvPr/>
        </p:nvSpPr>
        <p:spPr>
          <a:xfrm>
            <a:off x="-1614488" y="1996017"/>
            <a:ext cx="6096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617" tIns="25310" rIns="50617" bIns="25310" anchor="ctr"/>
          <a:lstStyle/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85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142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213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92C68B-72F0-AB42-A95B-CEBFD21EE711}"/>
              </a:ext>
            </a:extLst>
          </p:cNvPr>
          <p:cNvSpPr/>
          <p:nvPr/>
        </p:nvSpPr>
        <p:spPr>
          <a:xfrm>
            <a:off x="-835025" y="2559051"/>
            <a:ext cx="609600" cy="457200"/>
          </a:xfrm>
          <a:prstGeom prst="rect">
            <a:avLst/>
          </a:prstGeom>
          <a:solidFill>
            <a:srgbClr val="17B3E9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617" tIns="25310" rIns="50617" bIns="25310" anchor="ctr"/>
          <a:lstStyle/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23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179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233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1B5CFA-C876-ED4C-BD3A-1251F39267AF}"/>
              </a:ext>
            </a:extLst>
          </p:cNvPr>
          <p:cNvSpPr/>
          <p:nvPr/>
        </p:nvSpPr>
        <p:spPr>
          <a:xfrm>
            <a:off x="-835025" y="1430339"/>
            <a:ext cx="609600" cy="457200"/>
          </a:xfrm>
          <a:prstGeom prst="rect">
            <a:avLst/>
          </a:prstGeom>
          <a:solidFill>
            <a:srgbClr val="034986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617" tIns="25310" rIns="50617" bIns="25310" anchor="ctr"/>
          <a:lstStyle/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82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156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2C8346-DA05-BE45-A849-F0E2A5F19DBB}"/>
              </a:ext>
            </a:extLst>
          </p:cNvPr>
          <p:cNvSpPr/>
          <p:nvPr/>
        </p:nvSpPr>
        <p:spPr>
          <a:xfrm>
            <a:off x="-1614488" y="1430339"/>
            <a:ext cx="609600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617" tIns="25310" rIns="50617" bIns="25310" anchor="ctr"/>
          <a:lstStyle/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4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27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58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0313E1-0DE7-3E42-8B55-D2F10D6C1FF9}"/>
              </a:ext>
            </a:extLst>
          </p:cNvPr>
          <p:cNvSpPr/>
          <p:nvPr/>
        </p:nvSpPr>
        <p:spPr>
          <a:xfrm>
            <a:off x="-1614488" y="2563813"/>
            <a:ext cx="609600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617" tIns="25310" rIns="50617" bIns="25310" anchor="ctr"/>
          <a:lstStyle/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142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180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227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2C7DDE-6D78-734A-B6BF-4E57C2150359}"/>
              </a:ext>
            </a:extLst>
          </p:cNvPr>
          <p:cNvSpPr/>
          <p:nvPr/>
        </p:nvSpPr>
        <p:spPr>
          <a:xfrm>
            <a:off x="-1614488" y="3128963"/>
            <a:ext cx="609600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617" tIns="25310" rIns="50617" bIns="25310" anchor="ctr"/>
          <a:lstStyle/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198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217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241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7D1E5A-9091-4A4A-8632-3F83D5FDAFEC}"/>
              </a:ext>
            </a:extLst>
          </p:cNvPr>
          <p:cNvSpPr/>
          <p:nvPr/>
        </p:nvSpPr>
        <p:spPr>
          <a:xfrm>
            <a:off x="-1614488" y="3695700"/>
            <a:ext cx="609600" cy="457200"/>
          </a:xfrm>
          <a:prstGeom prst="rect">
            <a:avLst/>
          </a:prstGeom>
          <a:solidFill>
            <a:srgbClr val="4B4B4B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617" tIns="25310" rIns="50617" bIns="25310" anchor="ctr"/>
          <a:lstStyle/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75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75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75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C64DBF-9AEF-ED42-AFA3-E440BBCB5C28}"/>
              </a:ext>
            </a:extLst>
          </p:cNvPr>
          <p:cNvSpPr/>
          <p:nvPr/>
        </p:nvSpPr>
        <p:spPr>
          <a:xfrm>
            <a:off x="-835025" y="3121025"/>
            <a:ext cx="609600" cy="457200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617" tIns="25310" rIns="50617" bIns="25310" anchor="ctr"/>
          <a:lstStyle/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150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150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150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C1A114-3E1E-0C49-9C17-1DFF531DD03E}"/>
              </a:ext>
            </a:extLst>
          </p:cNvPr>
          <p:cNvSpPr/>
          <p:nvPr/>
        </p:nvSpPr>
        <p:spPr>
          <a:xfrm>
            <a:off x="-1614488" y="4260851"/>
            <a:ext cx="609600" cy="4572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617" tIns="25310" rIns="50617" bIns="25310" anchor="ctr"/>
          <a:lstStyle/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230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230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230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D6BBEFA-D530-8049-8FB7-DD9B99313985}"/>
              </a:ext>
            </a:extLst>
          </p:cNvPr>
          <p:cNvSpPr/>
          <p:nvPr/>
        </p:nvSpPr>
        <p:spPr>
          <a:xfrm>
            <a:off x="-835025" y="1997075"/>
            <a:ext cx="609600" cy="457200"/>
          </a:xfrm>
          <a:prstGeom prst="rect">
            <a:avLst/>
          </a:prstGeom>
          <a:solidFill>
            <a:srgbClr val="E6A225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617" tIns="25310" rIns="50617" bIns="25310" anchor="ctr"/>
          <a:lstStyle/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230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162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37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810A86-5458-3047-8EFC-DA4A86822555}"/>
              </a:ext>
            </a:extLst>
          </p:cNvPr>
          <p:cNvSpPr/>
          <p:nvPr/>
        </p:nvSpPr>
        <p:spPr>
          <a:xfrm>
            <a:off x="-1614488" y="1997075"/>
            <a:ext cx="6096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617" tIns="25310" rIns="50617" bIns="25310" anchor="ctr"/>
          <a:lstStyle/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85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142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prstClr val="white"/>
                </a:solidFill>
              </a:rPr>
              <a:t>213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E68F68-5EB7-4945-979B-14F9B02F1AD9}"/>
              </a:ext>
            </a:extLst>
          </p:cNvPr>
          <p:cNvSpPr/>
          <p:nvPr/>
        </p:nvSpPr>
        <p:spPr>
          <a:xfrm>
            <a:off x="-835025" y="2559051"/>
            <a:ext cx="609600" cy="457200"/>
          </a:xfrm>
          <a:prstGeom prst="rect">
            <a:avLst/>
          </a:prstGeom>
          <a:solidFill>
            <a:srgbClr val="17B3E9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617" tIns="25310" rIns="50617" bIns="25310" anchor="ctr"/>
          <a:lstStyle/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32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177</a:t>
            </a:r>
          </a:p>
          <a:p>
            <a:pPr algn="ctr" eaLnBrk="1" hangingPunct="1">
              <a:defRPr/>
            </a:pPr>
            <a:r>
              <a:rPr lang="en-US" sz="463" b="1" dirty="0">
                <a:solidFill>
                  <a:srgbClr val="4B4B4B"/>
                </a:solidFill>
              </a:rPr>
              <a:t>231</a:t>
            </a:r>
          </a:p>
        </p:txBody>
      </p:sp>
    </p:spTree>
    <p:extLst>
      <p:ext uri="{BB962C8B-B14F-4D97-AF65-F5344CB8AC3E}">
        <p14:creationId xmlns:p14="http://schemas.microsoft.com/office/powerpoint/2010/main" val="370813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</p:sldLayoutIdLst>
  <p:hf hdr="0"/>
  <p:txStyles>
    <p:titleStyle>
      <a:lvl1pPr algn="l" defTabSz="257175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083773"/>
          </a:solidFill>
          <a:latin typeface="Century Gothic"/>
          <a:ea typeface="ＭＳ Ｐゴシック" charset="0"/>
          <a:cs typeface="Century Gothic"/>
        </a:defRPr>
      </a:lvl1pPr>
      <a:lvl2pPr algn="l" defTabSz="257175" rtl="0" eaLnBrk="1" fontAlgn="base" hangingPunct="1">
        <a:spcBef>
          <a:spcPct val="0"/>
        </a:spcBef>
        <a:spcAft>
          <a:spcPct val="0"/>
        </a:spcAft>
        <a:defRPr sz="2025" b="1">
          <a:solidFill>
            <a:srgbClr val="083773"/>
          </a:solidFill>
          <a:latin typeface="Century Gothic" charset="0"/>
          <a:ea typeface="ＭＳ Ｐゴシック" charset="0"/>
          <a:cs typeface="Century Gothic" panose="020B0502020202020204" pitchFamily="34" charset="0"/>
        </a:defRPr>
      </a:lvl2pPr>
      <a:lvl3pPr algn="l" defTabSz="257175" rtl="0" eaLnBrk="1" fontAlgn="base" hangingPunct="1">
        <a:spcBef>
          <a:spcPct val="0"/>
        </a:spcBef>
        <a:spcAft>
          <a:spcPct val="0"/>
        </a:spcAft>
        <a:defRPr sz="2025" b="1">
          <a:solidFill>
            <a:srgbClr val="083773"/>
          </a:solidFill>
          <a:latin typeface="Century Gothic" charset="0"/>
          <a:ea typeface="ＭＳ Ｐゴシック" charset="0"/>
          <a:cs typeface="Century Gothic" panose="020B0502020202020204" pitchFamily="34" charset="0"/>
        </a:defRPr>
      </a:lvl3pPr>
      <a:lvl4pPr algn="l" defTabSz="257175" rtl="0" eaLnBrk="1" fontAlgn="base" hangingPunct="1">
        <a:spcBef>
          <a:spcPct val="0"/>
        </a:spcBef>
        <a:spcAft>
          <a:spcPct val="0"/>
        </a:spcAft>
        <a:defRPr sz="2025" b="1">
          <a:solidFill>
            <a:srgbClr val="083773"/>
          </a:solidFill>
          <a:latin typeface="Century Gothic" charset="0"/>
          <a:ea typeface="ＭＳ Ｐゴシック" charset="0"/>
          <a:cs typeface="Century Gothic" panose="020B0502020202020204" pitchFamily="34" charset="0"/>
        </a:defRPr>
      </a:lvl4pPr>
      <a:lvl5pPr algn="l" defTabSz="257175" rtl="0" eaLnBrk="1" fontAlgn="base" hangingPunct="1">
        <a:spcBef>
          <a:spcPct val="0"/>
        </a:spcBef>
        <a:spcAft>
          <a:spcPct val="0"/>
        </a:spcAft>
        <a:defRPr sz="2025" b="1">
          <a:solidFill>
            <a:srgbClr val="083773"/>
          </a:solidFill>
          <a:latin typeface="Century Gothic" charset="0"/>
          <a:ea typeface="ＭＳ Ｐゴシック" charset="0"/>
          <a:cs typeface="Century Gothic" panose="020B0502020202020204" pitchFamily="34" charset="0"/>
        </a:defRPr>
      </a:lvl5pPr>
      <a:lvl6pPr marL="257175" algn="l" defTabSz="257175" rtl="0" eaLnBrk="1" fontAlgn="base" hangingPunct="1">
        <a:spcBef>
          <a:spcPct val="0"/>
        </a:spcBef>
        <a:spcAft>
          <a:spcPct val="0"/>
        </a:spcAft>
        <a:defRPr sz="2025" b="1">
          <a:solidFill>
            <a:srgbClr val="083773"/>
          </a:solidFill>
          <a:latin typeface="Century Gothic" charset="0"/>
          <a:ea typeface="ＭＳ Ｐゴシック" charset="0"/>
        </a:defRPr>
      </a:lvl6pPr>
      <a:lvl7pPr marL="514350" algn="l" defTabSz="257175" rtl="0" eaLnBrk="1" fontAlgn="base" hangingPunct="1">
        <a:spcBef>
          <a:spcPct val="0"/>
        </a:spcBef>
        <a:spcAft>
          <a:spcPct val="0"/>
        </a:spcAft>
        <a:defRPr sz="2025" b="1">
          <a:solidFill>
            <a:srgbClr val="083773"/>
          </a:solidFill>
          <a:latin typeface="Century Gothic" charset="0"/>
          <a:ea typeface="ＭＳ Ｐゴシック" charset="0"/>
        </a:defRPr>
      </a:lvl7pPr>
      <a:lvl8pPr marL="771525" algn="l" defTabSz="257175" rtl="0" eaLnBrk="1" fontAlgn="base" hangingPunct="1">
        <a:spcBef>
          <a:spcPct val="0"/>
        </a:spcBef>
        <a:spcAft>
          <a:spcPct val="0"/>
        </a:spcAft>
        <a:defRPr sz="2025" b="1">
          <a:solidFill>
            <a:srgbClr val="083773"/>
          </a:solidFill>
          <a:latin typeface="Century Gothic" charset="0"/>
          <a:ea typeface="ＭＳ Ｐゴシック" charset="0"/>
        </a:defRPr>
      </a:lvl8pPr>
      <a:lvl9pPr marL="1028700" algn="l" defTabSz="257175" rtl="0" eaLnBrk="1" fontAlgn="base" hangingPunct="1">
        <a:spcBef>
          <a:spcPct val="0"/>
        </a:spcBef>
        <a:spcAft>
          <a:spcPct val="0"/>
        </a:spcAft>
        <a:defRPr sz="2025" b="1">
          <a:solidFill>
            <a:srgbClr val="083773"/>
          </a:solidFill>
          <a:latin typeface="Century Gothic" charset="0"/>
          <a:ea typeface="ＭＳ Ｐゴシック" charset="0"/>
        </a:defRPr>
      </a:lvl9pPr>
    </p:titleStyle>
    <p:bodyStyle>
      <a:lvl1pPr marL="192881" indent="-192881" algn="l" defTabSz="257175" rtl="0" eaLnBrk="1" fontAlgn="base" hangingPunct="1">
        <a:spcBef>
          <a:spcPts val="600"/>
        </a:spcBef>
        <a:spcAft>
          <a:spcPts val="600"/>
        </a:spcAft>
        <a:buFont typeface="Arial" panose="020B0604020202020204" pitchFamily="34" charset="0"/>
        <a:defRPr sz="2400" kern="12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1pPr>
      <a:lvl2pPr marL="417910" indent="-160735" algn="l" defTabSz="257175" rtl="0" eaLnBrk="1" fontAlgn="base" hangingPunct="1"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2pPr>
      <a:lvl3pPr marL="642938" indent="-128588" algn="l" defTabSz="257175" rtl="0" eaLnBrk="1" fontAlgn="base" hangingPunct="1">
        <a:spcBef>
          <a:spcPts val="600"/>
        </a:spcBef>
        <a:spcAft>
          <a:spcPts val="600"/>
        </a:spcAft>
        <a:buClr>
          <a:srgbClr val="083773"/>
        </a:buClr>
        <a:buSzPct val="60000"/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3pPr>
      <a:lvl4pPr marL="900113" indent="-128588" algn="l" defTabSz="257175" rtl="0" eaLnBrk="1" fontAlgn="base" hangingPunct="1">
        <a:spcBef>
          <a:spcPts val="600"/>
        </a:spcBef>
        <a:spcAft>
          <a:spcPts val="600"/>
        </a:spcAft>
        <a:buClr>
          <a:srgbClr val="08377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4pPr>
      <a:lvl5pPr marL="1157288" indent="-128588" algn="l" defTabSz="257175" rtl="0" eaLnBrk="1" fontAlgn="base" hangingPunct="1">
        <a:spcBef>
          <a:spcPts val="600"/>
        </a:spcBef>
        <a:spcAft>
          <a:spcPts val="600"/>
        </a:spcAft>
        <a:buFont typeface="Lucida Grande" panose="020B0600040502020204" pitchFamily="34" charset="0"/>
        <a:buChar char="-"/>
        <a:defRPr sz="1400" kern="12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5pPr>
      <a:lvl6pPr marL="141446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x3_02-02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255"/>
            <a:ext cx="9169400" cy="68770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9903" y="0"/>
            <a:ext cx="5808602" cy="872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358"/>
            <a:ext cx="8229600" cy="4846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629400"/>
            <a:ext cx="2133600" cy="2389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Name, Title, Email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29400"/>
            <a:ext cx="2895600" cy="2389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UNCLASSIFIED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16752" y="6629400"/>
            <a:ext cx="2133600" cy="2389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 of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74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Lucida Grande"/>
        <a:buChar char="»"/>
        <a:defRPr sz="2400" kern="1200">
          <a:solidFill>
            <a:srgbClr val="67151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»"/>
        <a:defRPr sz="2000" kern="1200">
          <a:solidFill>
            <a:srgbClr val="67151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»"/>
        <a:defRPr sz="1800" kern="1200">
          <a:solidFill>
            <a:srgbClr val="67151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Lucida Grande"/>
        <a:buChar char="»"/>
        <a:defRPr sz="1600" kern="1200">
          <a:solidFill>
            <a:srgbClr val="67151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Lucida Grande"/>
        <a:buChar char="»"/>
        <a:defRPr sz="1600" i="1" kern="1200">
          <a:solidFill>
            <a:srgbClr val="67151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CTTI Master Protocol Expert Meeting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April 21,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4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3AFCA91-DD1E-BF40-BEF5-85BC4C8A9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Causes Early Stunting in Children?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8AB1F-1D51-5445-9DBD-C032138D9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F6A67-0823-394B-BB32-BDD48C0D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0D6E4-4E55-2549-9D8A-C19BAC09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B3A99B-1EF3-C448-9521-1CA4127E0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2057402"/>
            <a:ext cx="4720975" cy="32812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Determinants of stunting are multi-faceted</a:t>
            </a:r>
          </a:p>
          <a:p>
            <a:pPr marL="567929" lvl="1" indent="-342900"/>
            <a:r>
              <a:rPr lang="en-US" sz="1600" i="1" dirty="0"/>
              <a:t>Genetic, household, and other broad socioeconomic factors all have an intertwined role behind poor linear growth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i="1" dirty="0"/>
              <a:t>As a shorter-term goal</a:t>
            </a:r>
            <a:r>
              <a:rPr lang="en-US" sz="1600" dirty="0"/>
              <a:t>, it is critical to address micro- and macronutrient deficiencies and improve infection control, hygiene practices, and parental education</a:t>
            </a:r>
          </a:p>
          <a:p>
            <a:pPr marL="567929" lvl="1" indent="-342900"/>
            <a:r>
              <a:rPr lang="en-US" sz="1600" b="1" i="1" dirty="0"/>
              <a:t>In the long-term goals, </a:t>
            </a:r>
            <a:r>
              <a:rPr lang="en-US" sz="1600" dirty="0"/>
              <a:t>economic and other broader factors should be considered</a:t>
            </a:r>
          </a:p>
        </p:txBody>
      </p:sp>
      <p:pic>
        <p:nvPicPr>
          <p:cNvPr id="10" name="Picture 9" descr="Graphic shows WHO's conceptural framework of childhood stunting: context, causes, and consequences." title="WHO's conceptual framework">
            <a:extLst>
              <a:ext uri="{FF2B5EF4-FFF2-40B4-BE49-F238E27FC236}">
                <a16:creationId xmlns:a16="http://schemas.microsoft.com/office/drawing/2014/main" id="{A220876E-CD44-EB4F-88E8-9BE58942A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858" y="2057401"/>
            <a:ext cx="3416300" cy="314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9BD674-43F8-354D-8B16-F76419EDF111}"/>
              </a:ext>
            </a:extLst>
          </p:cNvPr>
          <p:cNvSpPr/>
          <p:nvPr/>
        </p:nvSpPr>
        <p:spPr>
          <a:xfrm>
            <a:off x="5326858" y="5215882"/>
            <a:ext cx="3416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sz="10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WHO’s Conceptual Framework – Childhood Stunting: Context, Causes and Consequences</a:t>
            </a:r>
            <a:endParaRPr lang="en-US" sz="1000" i="1" dirty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486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8AB1D-3BEE-8342-96FD-2EB5C581F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625"/>
            <a:ext cx="4895636" cy="716263"/>
          </a:xfrm>
        </p:spPr>
        <p:txBody>
          <a:bodyPr/>
          <a:lstStyle/>
          <a:p>
            <a:r>
              <a:rPr lang="en-US" sz="2200" dirty="0"/>
              <a:t>Current Evidence Base for Childhood Stunting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C43D52-C342-734E-BDAB-C7B58B143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D68188-8BE9-4745-8EAE-A1AE8DD84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8F96F6-2C44-8D44-BEE8-AA595D631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8A5441-BDAE-4042-B786-54D5F3978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2057402"/>
            <a:ext cx="4577137" cy="32812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In addition to questionable methodological quality, there is a paucity of information on the benefits of combining interventions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The majority of clinical trials have only focused on a single intervention domain, such as micronutrients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i="1" dirty="0"/>
              <a:t>Given multifaceted determinants of poor linear growth, there is a </a:t>
            </a:r>
            <a:r>
              <a:rPr lang="en-US" sz="1800" b="1" i="1" dirty="0"/>
              <a:t>need to investigate multi-component intervention packages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1"/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8A5D90-4A70-4543-BB1E-27A61701A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88"/>
          <a:stretch/>
        </p:blipFill>
        <p:spPr>
          <a:xfrm>
            <a:off x="5429210" y="1358667"/>
            <a:ext cx="3524290" cy="42724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71384D-E257-8649-9B0C-48D0456C636C}"/>
              </a:ext>
            </a:extLst>
          </p:cNvPr>
          <p:cNvSpPr/>
          <p:nvPr/>
        </p:nvSpPr>
        <p:spPr>
          <a:xfrm>
            <a:off x="5429210" y="5631129"/>
            <a:ext cx="3524290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Park JJH et al., JAMA 2019; 2(7)e197871</a:t>
            </a:r>
            <a:endParaRPr lang="en-US" sz="900" i="1" dirty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892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3FB8E-956A-C445-91A2-FEE97FA6B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2147"/>
            <a:ext cx="8229600" cy="643142"/>
          </a:xfrm>
        </p:spPr>
        <p:txBody>
          <a:bodyPr/>
          <a:lstStyle/>
          <a:p>
            <a:r>
              <a:rPr lang="en-US" dirty="0"/>
              <a:t>Conceptual Framework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8D53A1-2095-BC44-AFEB-D1C0EAC21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67ED0-E2D2-4B40-A0B6-77F4F2C8B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DD05FE-17FF-804F-A181-FF689664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ADC39C-FBEB-A349-9A52-AB0E0FE6E3C9}"/>
              </a:ext>
            </a:extLst>
          </p:cNvPr>
          <p:cNvGrpSpPr/>
          <p:nvPr/>
        </p:nvGrpSpPr>
        <p:grpSpPr>
          <a:xfrm>
            <a:off x="876970" y="3176444"/>
            <a:ext cx="7540220" cy="2407634"/>
            <a:chOff x="242923" y="2497891"/>
            <a:chExt cx="11699632" cy="369824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F3D4F2D-8CF6-484A-94F7-938AA271970D}"/>
                </a:ext>
              </a:extLst>
            </p:cNvPr>
            <p:cNvGrpSpPr/>
            <p:nvPr/>
          </p:nvGrpSpPr>
          <p:grpSpPr>
            <a:xfrm>
              <a:off x="1346252" y="2497891"/>
              <a:ext cx="9042348" cy="2696279"/>
              <a:chOff x="589144" y="2940199"/>
              <a:chExt cx="10961172" cy="3193785"/>
            </a:xfrm>
            <a:noFill/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369DE1D-B6A6-5940-A694-F98A4BBCFD2A}"/>
                  </a:ext>
                </a:extLst>
              </p:cNvPr>
              <p:cNvSpPr txBox="1"/>
              <p:nvPr/>
            </p:nvSpPr>
            <p:spPr>
              <a:xfrm>
                <a:off x="589144" y="5457819"/>
                <a:ext cx="1809650" cy="47599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Conception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6D737C-D3FF-B540-A5EC-27226AFD2952}"/>
                  </a:ext>
                </a:extLst>
              </p:cNvPr>
              <p:cNvSpPr txBox="1"/>
              <p:nvPr/>
            </p:nvSpPr>
            <p:spPr>
              <a:xfrm>
                <a:off x="4090743" y="5457819"/>
                <a:ext cx="965428" cy="47599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Birth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323D72D-B15C-AC49-855C-D0B2765DB377}"/>
                  </a:ext>
                </a:extLst>
              </p:cNvPr>
              <p:cNvSpPr txBox="1"/>
              <p:nvPr/>
            </p:nvSpPr>
            <p:spPr>
              <a:xfrm>
                <a:off x="7408856" y="5457819"/>
                <a:ext cx="730253" cy="47599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6m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EF8A615-215C-7A47-8FF1-1BFFFBAB46B5}"/>
                  </a:ext>
                </a:extLst>
              </p:cNvPr>
              <p:cNvSpPr txBox="1"/>
              <p:nvPr/>
            </p:nvSpPr>
            <p:spPr>
              <a:xfrm>
                <a:off x="9971766" y="5349997"/>
                <a:ext cx="1393568" cy="78398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1 year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birthday</a:t>
                </a: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5F3B256-B8D9-574B-BB6E-F522854AA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08923" y="3212955"/>
                <a:ext cx="598208" cy="788226"/>
              </a:xfrm>
              <a:prstGeom prst="rect">
                <a:avLst/>
              </a:prstGeom>
              <a:grpFill/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E62DA16-19EF-364C-AC23-4068E8D3EA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9681" t="10010" r="6845" b="8845"/>
              <a:stretch/>
            </p:blipFill>
            <p:spPr>
              <a:xfrm>
                <a:off x="2135766" y="3212955"/>
                <a:ext cx="810866" cy="788226"/>
              </a:xfrm>
              <a:prstGeom prst="rect">
                <a:avLst/>
              </a:prstGeom>
              <a:grpFill/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5A40D21-2FD9-FF4D-AC00-D15B57736F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71126" y="4105832"/>
                <a:ext cx="768847" cy="768846"/>
              </a:xfrm>
              <a:prstGeom prst="rect">
                <a:avLst/>
              </a:prstGeom>
              <a:grpFill/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94B1C9D-1A19-3D4A-A155-F56249722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00523" y="4017318"/>
                <a:ext cx="945872" cy="945872"/>
              </a:xfrm>
              <a:prstGeom prst="rect">
                <a:avLst/>
              </a:prstGeom>
              <a:grpFill/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EDC7108-EF9E-0C41-A126-981AE31AB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55801" y="3149265"/>
                <a:ext cx="945872" cy="945872"/>
              </a:xfrm>
              <a:prstGeom prst="rect">
                <a:avLst/>
              </a:prstGeom>
              <a:grpFill/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8C9DCD3-3E60-294B-BAAF-068F96B28F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68295" y="4111905"/>
                <a:ext cx="945872" cy="756698"/>
              </a:xfrm>
              <a:prstGeom prst="rect">
                <a:avLst/>
              </a:prstGeom>
              <a:grpFill/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585DB431-6CF6-294B-8BD1-B1FE6F9FB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81263" y="4017318"/>
                <a:ext cx="945872" cy="945872"/>
              </a:xfrm>
              <a:prstGeom prst="rect">
                <a:avLst/>
              </a:prstGeom>
              <a:grpFill/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4F650B1-A74B-E54E-A0A0-D814C881A509}"/>
                  </a:ext>
                </a:extLst>
              </p:cNvPr>
              <p:cNvSpPr txBox="1"/>
              <p:nvPr/>
            </p:nvSpPr>
            <p:spPr>
              <a:xfrm>
                <a:off x="1423920" y="4623345"/>
                <a:ext cx="2995265" cy="58799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Pregnancy</a:t>
                </a:r>
              </a:p>
            </p:txBody>
          </p:sp>
          <p:sp>
            <p:nvSpPr>
              <p:cNvPr id="30" name="Moon 29">
                <a:extLst>
                  <a:ext uri="{FF2B5EF4-FFF2-40B4-BE49-F238E27FC236}">
                    <a16:creationId xmlns:a16="http://schemas.microsoft.com/office/drawing/2014/main" id="{BBC76DA8-C399-D242-948D-69B930FC7ECE}"/>
                  </a:ext>
                </a:extLst>
              </p:cNvPr>
              <p:cNvSpPr/>
              <p:nvPr/>
            </p:nvSpPr>
            <p:spPr>
              <a:xfrm rot="5400000">
                <a:off x="2399037" y="1981134"/>
                <a:ext cx="1077115" cy="2995262"/>
              </a:xfrm>
              <a:prstGeom prst="moon">
                <a:avLst>
                  <a:gd name="adj" fmla="val 285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FFFFFF"/>
                  </a:solidFill>
                  <a:latin typeface="Century Gothic"/>
                </a:endParaRPr>
              </a:p>
            </p:txBody>
          </p:sp>
          <p:sp>
            <p:nvSpPr>
              <p:cNvPr id="31" name="Moon 30">
                <a:extLst>
                  <a:ext uri="{FF2B5EF4-FFF2-40B4-BE49-F238E27FC236}">
                    <a16:creationId xmlns:a16="http://schemas.microsoft.com/office/drawing/2014/main" id="{C9196CE6-1812-E846-86E4-15E6435BB616}"/>
                  </a:ext>
                </a:extLst>
              </p:cNvPr>
              <p:cNvSpPr/>
              <p:nvPr/>
            </p:nvSpPr>
            <p:spPr>
              <a:xfrm rot="5400000">
                <a:off x="5590178" y="1981130"/>
                <a:ext cx="1077114" cy="2995262"/>
              </a:xfrm>
              <a:prstGeom prst="moon">
                <a:avLst>
                  <a:gd name="adj" fmla="val 285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FFFFFF"/>
                  </a:solidFill>
                  <a:latin typeface="Century Gothic"/>
                </a:endParaRPr>
              </a:p>
            </p:txBody>
          </p:sp>
          <p:sp>
            <p:nvSpPr>
              <p:cNvPr id="32" name="Moon 31">
                <a:extLst>
                  <a:ext uri="{FF2B5EF4-FFF2-40B4-BE49-F238E27FC236}">
                    <a16:creationId xmlns:a16="http://schemas.microsoft.com/office/drawing/2014/main" id="{5987B1EE-95EC-9F43-8390-36EF1D8BF48B}"/>
                  </a:ext>
                </a:extLst>
              </p:cNvPr>
              <p:cNvSpPr/>
              <p:nvPr/>
            </p:nvSpPr>
            <p:spPr>
              <a:xfrm rot="5400000">
                <a:off x="8821443" y="1981125"/>
                <a:ext cx="1077113" cy="2995262"/>
              </a:xfrm>
              <a:prstGeom prst="moon">
                <a:avLst>
                  <a:gd name="adj" fmla="val 285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FFFFFF"/>
                  </a:solidFill>
                  <a:latin typeface="Century Gothic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14DD9C5C-381E-A844-9050-02BE01A338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46943" y="3195629"/>
                <a:ext cx="945872" cy="795305"/>
              </a:xfrm>
              <a:prstGeom prst="rect">
                <a:avLst/>
              </a:prstGeom>
              <a:grpFill/>
            </p:spPr>
          </p:pic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8F5B9796-4EF9-F248-A8B0-5196D4449B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9963" y="5235519"/>
                <a:ext cx="10110353" cy="0"/>
              </a:xfrm>
              <a:prstGeom prst="straightConnector1">
                <a:avLst/>
              </a:prstGeom>
              <a:grpFill/>
              <a:ln w="349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49BA04C-BE1E-204A-99DC-D507795E8B47}"/>
                  </a:ext>
                </a:extLst>
              </p:cNvPr>
              <p:cNvSpPr txBox="1"/>
              <p:nvPr/>
            </p:nvSpPr>
            <p:spPr>
              <a:xfrm>
                <a:off x="4609100" y="4628522"/>
                <a:ext cx="2995265" cy="58799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EBF (0-6mo)</a:t>
                </a:r>
                <a:endParaRPr lang="en-US" sz="8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120670-CCC7-2642-A61A-E3DB74D790EE}"/>
                  </a:ext>
                </a:extLst>
              </p:cNvPr>
              <p:cNvSpPr txBox="1"/>
              <p:nvPr/>
            </p:nvSpPr>
            <p:spPr>
              <a:xfrm>
                <a:off x="7830003" y="4628522"/>
                <a:ext cx="2995265" cy="58799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Early CFP (6-12mo)</a:t>
                </a:r>
                <a:endParaRPr lang="en-US" sz="8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768C747-8B51-8F4D-AF4C-754657629588}"/>
                  </a:ext>
                </a:extLst>
              </p:cNvPr>
              <p:cNvCxnSpPr/>
              <p:nvPr/>
            </p:nvCxnSpPr>
            <p:spPr>
              <a:xfrm>
                <a:off x="1439963" y="5109519"/>
                <a:ext cx="0" cy="2520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DEC1170-7F8A-3B4D-9A70-C3D96BA72E2F}"/>
                  </a:ext>
                </a:extLst>
              </p:cNvPr>
              <p:cNvCxnSpPr/>
              <p:nvPr/>
            </p:nvCxnSpPr>
            <p:spPr>
              <a:xfrm>
                <a:off x="4631106" y="5120304"/>
                <a:ext cx="0" cy="2520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47BEC98-5888-C046-8D05-051858BA378B}"/>
                  </a:ext>
                </a:extLst>
              </p:cNvPr>
              <p:cNvCxnSpPr/>
              <p:nvPr/>
            </p:nvCxnSpPr>
            <p:spPr>
              <a:xfrm>
                <a:off x="7822248" y="5109519"/>
                <a:ext cx="0" cy="2520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72A903D-E2E5-1B4F-BDCC-EB1E1C7F7A69}"/>
                  </a:ext>
                </a:extLst>
              </p:cNvPr>
              <p:cNvCxnSpPr/>
              <p:nvPr/>
            </p:nvCxnSpPr>
            <p:spPr>
              <a:xfrm>
                <a:off x="10817510" y="5120304"/>
                <a:ext cx="0" cy="2520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41E082-EF7F-A946-B0BA-36FC0AFCC27F}"/>
                </a:ext>
              </a:extLst>
            </p:cNvPr>
            <p:cNvSpPr txBox="1"/>
            <p:nvPr/>
          </p:nvSpPr>
          <p:spPr>
            <a:xfrm>
              <a:off x="1826354" y="5806107"/>
              <a:ext cx="8062706" cy="390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Acronyms</a:t>
              </a:r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: Exclusive breastfeeding (EBF); Complementary feeding period (CFP)</a:t>
              </a:r>
            </a:p>
          </p:txBody>
        </p:sp>
        <p:sp>
          <p:nvSpPr>
            <p:cNvPr id="10" name="Curved Right Arrow 9">
              <a:extLst>
                <a:ext uri="{FF2B5EF4-FFF2-40B4-BE49-F238E27FC236}">
                  <a16:creationId xmlns:a16="http://schemas.microsoft.com/office/drawing/2014/main" id="{6404027D-79B1-EE4E-916C-ED3DAEABA58E}"/>
                </a:ext>
              </a:extLst>
            </p:cNvPr>
            <p:cNvSpPr/>
            <p:nvPr/>
          </p:nvSpPr>
          <p:spPr>
            <a:xfrm rot="16200000">
              <a:off x="1812995" y="3931503"/>
              <a:ext cx="1024969" cy="2579513"/>
            </a:xfrm>
            <a:prstGeom prst="curvedRightArrow">
              <a:avLst>
                <a:gd name="adj1" fmla="val 13555"/>
                <a:gd name="adj2" fmla="val 50000"/>
                <a:gd name="adj3" fmla="val 25000"/>
              </a:avLst>
            </a:prstGeom>
            <a:solidFill>
              <a:schemeClr val="tx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Century Gothic"/>
              </a:endParaRPr>
            </a:p>
          </p:txBody>
        </p:sp>
        <p:cxnSp>
          <p:nvCxnSpPr>
            <p:cNvPr id="11" name="Elbow Connector 10">
              <a:extLst>
                <a:ext uri="{FF2B5EF4-FFF2-40B4-BE49-F238E27FC236}">
                  <a16:creationId xmlns:a16="http://schemas.microsoft.com/office/drawing/2014/main" id="{7F9E51DB-31C4-1347-AAAB-D360009D2C1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1419802" y="4224899"/>
              <a:ext cx="275904" cy="38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prstDash val="sysDot"/>
              <a:headEnd type="none" w="lg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B139794-40B4-6540-BE1D-9C3A00C31EFE}"/>
                </a:ext>
              </a:extLst>
            </p:cNvPr>
            <p:cNvSpPr/>
            <p:nvPr/>
          </p:nvSpPr>
          <p:spPr>
            <a:xfrm>
              <a:off x="247864" y="3700234"/>
              <a:ext cx="1497741" cy="100786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D723A43-ABC6-E747-9826-992EEAB8C3F9}"/>
                </a:ext>
              </a:extLst>
            </p:cNvPr>
            <p:cNvSpPr/>
            <p:nvPr/>
          </p:nvSpPr>
          <p:spPr>
            <a:xfrm>
              <a:off x="10437247" y="3708400"/>
              <a:ext cx="1497741" cy="100786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2D1DE45-12FF-8A47-9A3C-6823647D7575}"/>
                </a:ext>
              </a:extLst>
            </p:cNvPr>
            <p:cNvSpPr/>
            <p:nvPr/>
          </p:nvSpPr>
          <p:spPr>
            <a:xfrm>
              <a:off x="10474570" y="3977001"/>
              <a:ext cx="1467985" cy="6382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 Narrow" panose="020B0604020202020204" pitchFamily="34" charset="0"/>
                  <a:ea typeface="ＭＳ Ｐゴシック" charset="0"/>
                  <a:cs typeface="Arial Narrow" panose="020B0604020202020204" pitchFamily="34" charset="0"/>
                </a:rPr>
                <a:t>Adolescence &amp;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 Narrow" panose="020B0604020202020204" pitchFamily="34" charset="0"/>
                  <a:ea typeface="ＭＳ Ｐゴシック" charset="0"/>
                  <a:cs typeface="Arial Narrow" panose="020B0604020202020204" pitchFamily="34" charset="0"/>
                </a:rPr>
                <a:t>adulthood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7F34F28-9266-C34F-9163-7C0E219F003D}"/>
                </a:ext>
              </a:extLst>
            </p:cNvPr>
            <p:cNvSpPr/>
            <p:nvPr/>
          </p:nvSpPr>
          <p:spPr>
            <a:xfrm>
              <a:off x="328804" y="4019502"/>
              <a:ext cx="1373470" cy="3900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 Narrow" panose="020B0604020202020204" pitchFamily="34" charset="0"/>
                  <a:ea typeface="ＭＳ Ｐゴシック" charset="0"/>
                  <a:cs typeface="Arial Narrow" panose="020B0604020202020204" pitchFamily="34" charset="0"/>
                </a:rPr>
                <a:t>Preconception</a:t>
              </a:r>
            </a:p>
          </p:txBody>
        </p:sp>
        <p:sp>
          <p:nvSpPr>
            <p:cNvPr id="16" name="Curved Right Arrow 15">
              <a:extLst>
                <a:ext uri="{FF2B5EF4-FFF2-40B4-BE49-F238E27FC236}">
                  <a16:creationId xmlns:a16="http://schemas.microsoft.com/office/drawing/2014/main" id="{3A2BFD2C-D6B9-2947-9A66-9F21A6C2909C}"/>
                </a:ext>
              </a:extLst>
            </p:cNvPr>
            <p:cNvSpPr/>
            <p:nvPr/>
          </p:nvSpPr>
          <p:spPr>
            <a:xfrm rot="15909062">
              <a:off x="9642902" y="4030076"/>
              <a:ext cx="1024969" cy="2579513"/>
            </a:xfrm>
            <a:prstGeom prst="curvedRightArrow">
              <a:avLst>
                <a:gd name="adj1" fmla="val 13555"/>
                <a:gd name="adj2" fmla="val 50000"/>
                <a:gd name="adj3" fmla="val 25000"/>
              </a:avLst>
            </a:prstGeom>
            <a:solidFill>
              <a:schemeClr val="tx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Century Gothic"/>
              </a:endParaRPr>
            </a:p>
          </p:txBody>
        </p:sp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D5B02302-A649-404C-B38C-9E389200BF33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 flipH="1" flipV="1">
              <a:off x="242923" y="4213399"/>
              <a:ext cx="11699632" cy="82715"/>
            </a:xfrm>
            <a:prstGeom prst="bentConnector5">
              <a:avLst>
                <a:gd name="adj1" fmla="val -3032"/>
                <a:gd name="adj2" fmla="val -2424338"/>
                <a:gd name="adj3" fmla="val 103581"/>
              </a:avLst>
            </a:prstGeom>
            <a:ln w="38100">
              <a:solidFill>
                <a:schemeClr val="tx1"/>
              </a:solidFill>
              <a:prstDash val="sysDot"/>
              <a:headEnd type="none" w="lg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Oval Callout 40">
            <a:extLst>
              <a:ext uri="{FF2B5EF4-FFF2-40B4-BE49-F238E27FC236}">
                <a16:creationId xmlns:a16="http://schemas.microsoft.com/office/drawing/2014/main" id="{95AB66F4-9815-B741-B1A4-76BA69D2A25F}"/>
              </a:ext>
            </a:extLst>
          </p:cNvPr>
          <p:cNvSpPr/>
          <p:nvPr/>
        </p:nvSpPr>
        <p:spPr>
          <a:xfrm>
            <a:off x="364379" y="2782055"/>
            <a:ext cx="1721483" cy="814875"/>
          </a:xfrm>
          <a:prstGeom prst="wedgeEllipseCallou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optimizing growth early</a:t>
            </a:r>
          </a:p>
        </p:txBody>
      </p:sp>
      <p:sp>
        <p:nvSpPr>
          <p:cNvPr id="42" name="Oval Callout 41" descr="Timeline graphic shows the conceptual framework of childhood stunting from conception through adolesence and adulthood. " title="Conceptual framework">
            <a:extLst>
              <a:ext uri="{FF2B5EF4-FFF2-40B4-BE49-F238E27FC236}">
                <a16:creationId xmlns:a16="http://schemas.microsoft.com/office/drawing/2014/main" id="{FFB99152-6B45-8343-A4F4-8D26205E23B2}"/>
              </a:ext>
            </a:extLst>
          </p:cNvPr>
          <p:cNvSpPr/>
          <p:nvPr/>
        </p:nvSpPr>
        <p:spPr>
          <a:xfrm>
            <a:off x="1968747" y="2198811"/>
            <a:ext cx="1925511" cy="814875"/>
          </a:xfrm>
          <a:prstGeom prst="wedgeEllipseCallou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differing growth needs at different life stages</a:t>
            </a:r>
          </a:p>
        </p:txBody>
      </p:sp>
      <p:sp>
        <p:nvSpPr>
          <p:cNvPr id="43" name="Oval Callout 42" descr="Timeline graphic shows the conceptual framework of childhood stunting from conception through adolesence and adulthood. " title="Conceptual framework">
            <a:extLst>
              <a:ext uri="{FF2B5EF4-FFF2-40B4-BE49-F238E27FC236}">
                <a16:creationId xmlns:a16="http://schemas.microsoft.com/office/drawing/2014/main" id="{61673D8E-DE9F-FF42-88C3-C105701A39A6}"/>
              </a:ext>
            </a:extLst>
          </p:cNvPr>
          <p:cNvSpPr/>
          <p:nvPr/>
        </p:nvSpPr>
        <p:spPr>
          <a:xfrm>
            <a:off x="5318405" y="2183274"/>
            <a:ext cx="1712310" cy="814875"/>
          </a:xfrm>
          <a:prstGeom prst="wedgeEllipseCallou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growth affects adolescence and adulthood</a:t>
            </a:r>
          </a:p>
        </p:txBody>
      </p:sp>
      <p:sp>
        <p:nvSpPr>
          <p:cNvPr id="44" name="Oval Callout 43">
            <a:extLst>
              <a:ext uri="{FF2B5EF4-FFF2-40B4-BE49-F238E27FC236}">
                <a16:creationId xmlns:a16="http://schemas.microsoft.com/office/drawing/2014/main" id="{16CB3AD1-BF6E-4A47-A78F-164808CDAB14}"/>
              </a:ext>
            </a:extLst>
          </p:cNvPr>
          <p:cNvSpPr/>
          <p:nvPr/>
        </p:nvSpPr>
        <p:spPr>
          <a:xfrm>
            <a:off x="3777142" y="1615568"/>
            <a:ext cx="1658378" cy="814875"/>
          </a:xfrm>
          <a:prstGeom prst="wedgeEllipseCallou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Determinants of growth are multi-factorial </a:t>
            </a:r>
          </a:p>
        </p:txBody>
      </p:sp>
      <p:sp>
        <p:nvSpPr>
          <p:cNvPr id="45" name="Oval Callout 44" descr="Timeline graphic shows the conceptual framework of childhood stunting from conception through adolesence and adulthood. " title="Conceptual framework">
            <a:extLst>
              <a:ext uri="{FF2B5EF4-FFF2-40B4-BE49-F238E27FC236}">
                <a16:creationId xmlns:a16="http://schemas.microsoft.com/office/drawing/2014/main" id="{BF165972-1A2D-874F-95E4-A27C401EBF12}"/>
              </a:ext>
            </a:extLst>
          </p:cNvPr>
          <p:cNvSpPr/>
          <p:nvPr/>
        </p:nvSpPr>
        <p:spPr>
          <a:xfrm>
            <a:off x="6913599" y="2750980"/>
            <a:ext cx="1955900" cy="814875"/>
          </a:xfrm>
          <a:prstGeom prst="wedgeEllipseCallou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Adolescence and adult outcomes will feedback and affect the next generation</a:t>
            </a:r>
          </a:p>
        </p:txBody>
      </p:sp>
    </p:spTree>
    <p:extLst>
      <p:ext uri="{BB962C8B-B14F-4D97-AF65-F5344CB8AC3E}">
        <p14:creationId xmlns:p14="http://schemas.microsoft.com/office/powerpoint/2010/main" val="38286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8AB1D-3BEE-8342-96FD-2EB5C581F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Rwanda</a:t>
            </a:r>
            <a:endParaRPr lang="en-US" sz="2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C43D52-C342-734E-BDAB-C7B58B143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6/22/2021</a:t>
            </a:fld>
            <a:endParaRPr lang="en-US" dirty="0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D68188-8BE9-4745-8EAE-A1AE8DD84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8F96F6-2C44-8D44-BEE8-AA595D631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8A5441-BDAE-4042-B786-54D5F3978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2"/>
            <a:ext cx="4536040" cy="32812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 densely populated country in East Africa ~ 12.2 million people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Urban-rural disparities exist between its capital city (Kigali City) and the outside regions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High national stunting prevalence of 38% in children &lt;5yrs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Stunting has been identified as a national priority in 2018</a:t>
            </a:r>
          </a:p>
          <a:p>
            <a:pPr marL="0" indent="0"/>
            <a:endParaRPr lang="en-US" sz="1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A64D4-273D-9344-94EA-B3DC0C24BE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23" r="18864"/>
          <a:stretch/>
        </p:blipFill>
        <p:spPr>
          <a:xfrm>
            <a:off x="5189974" y="1421756"/>
            <a:ext cx="3635751" cy="32812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F98FCC3-7ADC-D94F-8BD6-F6F36CEDBE23}"/>
              </a:ext>
            </a:extLst>
          </p:cNvPr>
          <p:cNvSpPr/>
          <p:nvPr/>
        </p:nvSpPr>
        <p:spPr>
          <a:xfrm>
            <a:off x="4938923" y="4737427"/>
            <a:ext cx="40511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Current national goal: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Cut stunting prevalence by 50% by 2025</a:t>
            </a:r>
          </a:p>
        </p:txBody>
      </p:sp>
    </p:spTree>
    <p:extLst>
      <p:ext uri="{BB962C8B-B14F-4D97-AF65-F5344CB8AC3E}">
        <p14:creationId xmlns:p14="http://schemas.microsoft.com/office/powerpoint/2010/main" val="2480351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 shows 2018-2019 stunting estimates by location within Rwanda for 6 to 24 months." title="2018-2019 stunting estimates in Rwanda">
            <a:extLst>
              <a:ext uri="{FF2B5EF4-FFF2-40B4-BE49-F238E27FC236}">
                <a16:creationId xmlns:a16="http://schemas.microsoft.com/office/drawing/2014/main" id="{6F749E21-AE16-3947-8540-B61D6DA1D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49" r="7453"/>
          <a:stretch/>
        </p:blipFill>
        <p:spPr>
          <a:xfrm>
            <a:off x="3945951" y="2066310"/>
            <a:ext cx="4901481" cy="3559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E327BF6-0E55-6646-9517-0D6B6B5EB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625"/>
            <a:ext cx="8229600" cy="570384"/>
          </a:xfrm>
        </p:spPr>
        <p:txBody>
          <a:bodyPr/>
          <a:lstStyle/>
          <a:p>
            <a:r>
              <a:rPr lang="en-US" dirty="0"/>
              <a:t>Status of Children in Rwanda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2D11B-2481-6A47-B389-8B62842F0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9B43D4-0011-4E4D-AAC6-5F0222CA14F9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5D8B01-CAD0-D645-807A-2BE8684DF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2"/>
            <a:ext cx="3309203" cy="3484865"/>
          </a:xfrm>
        </p:spPr>
        <p:txBody>
          <a:bodyPr>
            <a:no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National breastfeeding campaign already implemented in Rwanda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Stunting peaks when complementary food becomes necessary as breast milk alone is no longer enough to meet the nutritional needs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The complementary feeding period (6 to 18-24 months of age) has been identified a critical period for child development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3335DC-DACC-1440-8938-8BD99FFB10A6}"/>
              </a:ext>
            </a:extLst>
          </p:cNvPr>
          <p:cNvSpPr txBox="1"/>
          <p:nvPr/>
        </p:nvSpPr>
        <p:spPr>
          <a:xfrm>
            <a:off x="3945950" y="2166063"/>
            <a:ext cx="2191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Rutsiro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40.8%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(N = 12,553)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6E227D-C90E-8A48-B5F9-23BCBDAB577F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5041763" y="2812394"/>
            <a:ext cx="231894" cy="10336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7AC7253-82C1-3343-8491-92C0BF0B9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572" t="81610" r="630" b="3234"/>
          <a:stretch/>
        </p:blipFill>
        <p:spPr>
          <a:xfrm>
            <a:off x="8123978" y="4360738"/>
            <a:ext cx="719188" cy="126377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B8073CF-796A-3540-A530-0A1090F483BA}"/>
              </a:ext>
            </a:extLst>
          </p:cNvPr>
          <p:cNvSpPr/>
          <p:nvPr/>
        </p:nvSpPr>
        <p:spPr>
          <a:xfrm>
            <a:off x="3945950" y="1686948"/>
            <a:ext cx="48972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2018/19 stunting estimates for 6-24 months</a:t>
            </a:r>
          </a:p>
        </p:txBody>
      </p:sp>
    </p:spTree>
    <p:extLst>
      <p:ext uri="{BB962C8B-B14F-4D97-AF65-F5344CB8AC3E}">
        <p14:creationId xmlns:p14="http://schemas.microsoft.com/office/powerpoint/2010/main" val="66242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240AC-49AD-3F4C-89C1-7CAA55CD1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Children in Rwanda - Continued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EB3E4A-3C15-9F4F-8289-785653067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E175C4-B3C2-2E46-8D82-D7F478F0A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8933A-F5C5-A040-A517-C0B72ADD7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6CA097FC-A41C-454A-B7AC-6947CACC8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Government wishes to revise their national policy to tackle stunting</a:t>
            </a:r>
          </a:p>
          <a:p>
            <a:pPr marL="682229" lvl="1" indent="-457200">
              <a:buFont typeface="+mj-lt"/>
              <a:buAutoNum type="arabicPeriod"/>
            </a:pPr>
            <a:r>
              <a:rPr lang="en-US" dirty="0"/>
              <a:t>Adopt packaged multi-component interventions that are effective, scalable, and sustainable interventions </a:t>
            </a:r>
          </a:p>
          <a:p>
            <a:pPr marL="682229" lvl="1" indent="-457200">
              <a:buFont typeface="+mj-lt"/>
              <a:buAutoNum type="arabicPeriod"/>
            </a:pPr>
            <a:r>
              <a:rPr lang="en-US" dirty="0"/>
              <a:t>Strengthen the existing infrastructure and capacity for research and health delivery</a:t>
            </a:r>
          </a:p>
          <a:p>
            <a:pPr marL="682229" lvl="1" indent="-457200">
              <a:buFont typeface="+mj-lt"/>
              <a:buAutoNum type="arabicPeriod"/>
            </a:pPr>
            <a:r>
              <a:rPr lang="en-US" dirty="0"/>
              <a:t>Adopt inter-sectoral collaborations</a:t>
            </a:r>
          </a:p>
          <a:p>
            <a:pPr marL="792957" lvl="2" indent="-342900"/>
            <a:r>
              <a:rPr lang="en-US" sz="2000" i="1" dirty="0"/>
              <a:t>There was a particular key desire for the health ministries to collaborate with the agriculture ministry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09894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FBF5E-D164-4748-AF08-2F245AF40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Intervention Strategies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C36905-0497-0545-BA55-1D41F8BD0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E450B6-4BC2-D34E-AF16-539EF639F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00DBF-1796-254C-B66B-089205F4F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66BBF4-145B-9545-A85F-224D5D41B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Build on local standard-of-care with macronutrients and infection control strategies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Prioritize interventions that can be locally produced – to enhance the local agriculture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For imported goods, test affordable interventions that can realistically be scaled at the national level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Utilize delivery strategies that can be incorporated within the existing programs (e.g. RapidSMS)</a:t>
            </a:r>
          </a:p>
        </p:txBody>
      </p:sp>
    </p:spTree>
    <p:extLst>
      <p:ext uri="{BB962C8B-B14F-4D97-AF65-F5344CB8AC3E}">
        <p14:creationId xmlns:p14="http://schemas.microsoft.com/office/powerpoint/2010/main" val="2673960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FBF5E-D164-4748-AF08-2F245AF40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 Strategies - Continued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C36905-0497-0545-BA55-1D41F8BD0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E450B6-4BC2-D34E-AF16-539EF639F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00DBF-1796-254C-B66B-089205F4F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graphicFrame>
        <p:nvGraphicFramePr>
          <p:cNvPr id="7" name="Content Placeholder 6" descr="Table details additional intervention strategies. " title="Intervention strategies">
            <a:extLst>
              <a:ext uri="{FF2B5EF4-FFF2-40B4-BE49-F238E27FC236}">
                <a16:creationId xmlns:a16="http://schemas.microsoft.com/office/drawing/2014/main" id="{4456112C-3956-D448-BE2A-D63B552174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7706386"/>
              </p:ext>
            </p:extLst>
          </p:nvPr>
        </p:nvGraphicFramePr>
        <p:xfrm>
          <a:off x="457199" y="1744392"/>
          <a:ext cx="8229444" cy="33502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25134">
                  <a:extLst>
                    <a:ext uri="{9D8B030D-6E8A-4147-A177-3AD203B41FA5}">
                      <a16:colId xmlns:a16="http://schemas.microsoft.com/office/drawing/2014/main" val="4210700722"/>
                    </a:ext>
                  </a:extLst>
                </a:gridCol>
                <a:gridCol w="1243584">
                  <a:extLst>
                    <a:ext uri="{9D8B030D-6E8A-4147-A177-3AD203B41FA5}">
                      <a16:colId xmlns:a16="http://schemas.microsoft.com/office/drawing/2014/main" val="799436201"/>
                    </a:ext>
                  </a:extLst>
                </a:gridCol>
                <a:gridCol w="1718140">
                  <a:extLst>
                    <a:ext uri="{9D8B030D-6E8A-4147-A177-3AD203B41FA5}">
                      <a16:colId xmlns:a16="http://schemas.microsoft.com/office/drawing/2014/main" val="954770236"/>
                    </a:ext>
                  </a:extLst>
                </a:gridCol>
                <a:gridCol w="1450573">
                  <a:extLst>
                    <a:ext uri="{9D8B030D-6E8A-4147-A177-3AD203B41FA5}">
                      <a16:colId xmlns:a16="http://schemas.microsoft.com/office/drawing/2014/main" val="533720102"/>
                    </a:ext>
                  </a:extLst>
                </a:gridCol>
                <a:gridCol w="1593410">
                  <a:extLst>
                    <a:ext uri="{9D8B030D-6E8A-4147-A177-3AD203B41FA5}">
                      <a16:colId xmlns:a16="http://schemas.microsoft.com/office/drawing/2014/main" val="2422453874"/>
                    </a:ext>
                  </a:extLst>
                </a:gridCol>
                <a:gridCol w="1398603">
                  <a:extLst>
                    <a:ext uri="{9D8B030D-6E8A-4147-A177-3AD203B41FA5}">
                      <a16:colId xmlns:a16="http://schemas.microsoft.com/office/drawing/2014/main" val="1342686736"/>
                    </a:ext>
                  </a:extLst>
                </a:gridCol>
              </a:tblGrid>
              <a:tr h="40124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Arm </a:t>
                      </a:r>
                      <a:b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of care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Micronutrient supplements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Macronutrient supplements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Nutritional infectious control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Other infection control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33132"/>
                  </a:ext>
                </a:extLst>
              </a:tr>
              <a:tr h="4299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</a:p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(Control)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Multiple micronutrient powders (MNP)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239893"/>
                  </a:ext>
                </a:extLst>
              </a:tr>
              <a:tr h="4299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MNP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Corn soy blended (CSB)++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438414"/>
                  </a:ext>
                </a:extLst>
              </a:tr>
              <a:tr h="401821">
                <a:tc>
                  <a:txBody>
                    <a:bodyPr/>
                    <a:lstStyle/>
                    <a:p>
                      <a:pPr marL="0" marR="0" lvl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MNP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CSB++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Probiotics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612285"/>
                  </a:ext>
                </a:extLst>
              </a:tr>
              <a:tr h="401821">
                <a:tc>
                  <a:txBody>
                    <a:bodyPr/>
                    <a:lstStyle/>
                    <a:p>
                      <a:pPr marL="0" marR="0" lvl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MNP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CSB++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Probiotics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Azithromycin 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102955"/>
                  </a:ext>
                </a:extLst>
              </a:tr>
              <a:tr h="401821">
                <a:tc>
                  <a:txBody>
                    <a:bodyPr/>
                    <a:lstStyle/>
                    <a:p>
                      <a:pPr marL="0" marR="0" lvl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MNP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Eggs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248737"/>
                  </a:ext>
                </a:extLst>
              </a:tr>
              <a:tr h="401821">
                <a:tc>
                  <a:txBody>
                    <a:bodyPr/>
                    <a:lstStyle/>
                    <a:p>
                      <a:pPr marL="0" marR="0" lvl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MNP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Eggs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Probiotics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9679695"/>
                  </a:ext>
                </a:extLst>
              </a:tr>
              <a:tr h="401821">
                <a:tc>
                  <a:txBody>
                    <a:bodyPr/>
                    <a:lstStyle/>
                    <a:p>
                      <a:pPr marL="0" marR="0" lvl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MNP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Eggs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Probiotics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Azithromycin </a:t>
                      </a:r>
                    </a:p>
                  </a:txBody>
                  <a:tcPr marL="89237" marR="89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509314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1C52764-2F7B-6D48-AF96-00B8F9924423}"/>
              </a:ext>
            </a:extLst>
          </p:cNvPr>
          <p:cNvSpPr/>
          <p:nvPr/>
        </p:nvSpPr>
        <p:spPr>
          <a:xfrm>
            <a:off x="457200" y="5222172"/>
            <a:ext cx="8432641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en-GB" sz="1100" dirty="0">
                <a:solidFill>
                  <a:sysClr val="windowText" lastClr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All children enrolled in to the trial will receive standard-of-care according to the Rwanda’s National guideline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lang="en-GB" sz="1100" dirty="0">
                <a:solidFill>
                  <a:sysClr val="windowText" lastClr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*MNP distribution is part of the National guideline</a:t>
            </a:r>
          </a:p>
        </p:txBody>
      </p:sp>
    </p:spTree>
    <p:extLst>
      <p:ext uri="{BB962C8B-B14F-4D97-AF65-F5344CB8AC3E}">
        <p14:creationId xmlns:p14="http://schemas.microsoft.com/office/powerpoint/2010/main" val="8181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7DB89-F4FC-6147-AF0A-D3575D270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RapidSMS Program: Community Healthcare Worker Network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E0835A-C083-A144-A5C0-EF104E4ED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8711E-0A2B-934B-9FA5-BD9A61E42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EE5AA-A0B5-2842-AE81-F3B59694C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FD040EF-3C6E-3C4A-A927-AFB8F5265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29685"/>
            <a:ext cx="3499858" cy="3745033"/>
          </a:xfrm>
        </p:spPr>
      </p:pic>
      <p:sp>
        <p:nvSpPr>
          <p:cNvPr id="23" name="Content Placeholder 5" descr="- RapidSMS is a national community healthcare worker program that collects important data on the first 1,000 days of life (pregnancy to 2 years of age).&#10;&#10;- Community healthcare workers across the country are equipped with a mobile phone and sends the data through text messages.&#10;">
            <a:extLst>
              <a:ext uri="{FF2B5EF4-FFF2-40B4-BE49-F238E27FC236}">
                <a16:creationId xmlns:a16="http://schemas.microsoft.com/office/drawing/2014/main" id="{F993EE59-0B40-B14D-9C4F-E7CF794A3C08}"/>
              </a:ext>
            </a:extLst>
          </p:cNvPr>
          <p:cNvSpPr txBox="1">
            <a:spLocks/>
          </p:cNvSpPr>
          <p:nvPr/>
        </p:nvSpPr>
        <p:spPr bwMode="auto">
          <a:xfrm>
            <a:off x="4224759" y="2057402"/>
            <a:ext cx="4462041" cy="328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81" indent="-192881" algn="l" defTabSz="257175" rtl="0" eaLnBrk="1" fontAlgn="base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defRPr>
            </a:lvl1pPr>
            <a:lvl2pPr marL="417910" indent="-160735" algn="l" defTabSz="257175" rtl="0" eaLnBrk="1" fontAlgn="base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defRPr>
            </a:lvl2pPr>
            <a:lvl3pPr marL="642938" indent="-128588" algn="l" defTabSz="257175" rtl="0" eaLnBrk="1" fontAlgn="base" hangingPunct="1">
              <a:spcBef>
                <a:spcPts val="600"/>
              </a:spcBef>
              <a:spcAft>
                <a:spcPts val="600"/>
              </a:spcAft>
              <a:buClr>
                <a:srgbClr val="083773"/>
              </a:buClr>
              <a:buSzPct val="6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defRPr>
            </a:lvl3pPr>
            <a:lvl4pPr marL="900113" indent="-128588" algn="l" defTabSz="257175" rtl="0" eaLnBrk="1" fontAlgn="base" hangingPunct="1">
              <a:spcBef>
                <a:spcPts val="600"/>
              </a:spcBef>
              <a:spcAft>
                <a:spcPts val="600"/>
              </a:spcAft>
              <a:buClr>
                <a:srgbClr val="08377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defRPr>
            </a:lvl4pPr>
            <a:lvl5pPr marL="1157288" indent="-128588" algn="l" defTabSz="257175" rtl="0" eaLnBrk="1" fontAlgn="base" hangingPunct="1">
              <a:spcBef>
                <a:spcPts val="600"/>
              </a:spcBef>
              <a:spcAft>
                <a:spcPts val="600"/>
              </a:spcAft>
              <a:buFont typeface="Lucida Grande" panose="020B0600040502020204" pitchFamily="34" charset="0"/>
              <a:buChar char="-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defRPr>
            </a:lvl5pPr>
            <a:lvl6pPr marL="1414463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RapidSMS is a national community healthcare worker program that collects important data on the first 1,000 days of life (pregnancy to 2 years of age)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Community healthcare workers across the country are equipped with a mobile phone and sends the data through text messages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11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BB949-9FCD-F04C-9904-F6AB386E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 Overview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3070A0-D3B2-724D-8785-EC23867E7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442C4-E748-694B-8CBC-388154B18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B6489-A9B9-AB44-9E54-692F5277F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C6E97E-890E-AE4A-8A8D-257C14635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000" b="1" dirty="0"/>
              <a:t>Overall goal</a:t>
            </a:r>
            <a:r>
              <a:rPr lang="en-CA" sz="2000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To determine the most optimal and scalable intervention package that can be provided to children during the complementary feeding period in Rwanda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000" dirty="0"/>
          </a:p>
          <a:p>
            <a:r>
              <a:rPr lang="en-CA" sz="2000" b="1" dirty="0"/>
              <a:t>Primary objective</a:t>
            </a:r>
            <a:r>
              <a:rPr lang="en-CA" sz="2000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To determine the intervention packages during the complementary feeding period that can reduce stunting at 12 months of age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71754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47579" y="1241776"/>
            <a:ext cx="8462210" cy="4894981"/>
          </a:xfrm>
        </p:spPr>
        <p:txBody>
          <a:bodyPr/>
          <a:lstStyle/>
          <a:p>
            <a:r>
              <a:rPr lang="en-US" sz="1800" dirty="0" smtClean="0"/>
              <a:t>Once you’ve logged into Zoom, please select one of the following options:</a:t>
            </a:r>
          </a:p>
          <a:p>
            <a:pPr lvl="1"/>
            <a:r>
              <a:rPr lang="en-US" sz="1800" dirty="0" smtClean="0"/>
              <a:t>Join with Computer Audio</a:t>
            </a:r>
          </a:p>
          <a:p>
            <a:pPr lvl="1"/>
            <a:r>
              <a:rPr lang="en-US" sz="1800" dirty="0" smtClean="0"/>
              <a:t>Join with Phone</a:t>
            </a:r>
          </a:p>
          <a:p>
            <a:pPr lvl="2"/>
            <a:r>
              <a:rPr lang="en-US" sz="1800" dirty="0" smtClean="0"/>
              <a:t>Dial call-in number</a:t>
            </a:r>
          </a:p>
          <a:p>
            <a:pPr lvl="2"/>
            <a:r>
              <a:rPr lang="en-US" sz="1800" dirty="0" smtClean="0"/>
              <a:t>Enter Meeting ID followed by #</a:t>
            </a:r>
          </a:p>
          <a:p>
            <a:pPr lvl="2"/>
            <a:r>
              <a:rPr lang="en-US" sz="1800" dirty="0" smtClean="0"/>
              <a:t>Enter Participant ID followed by #</a:t>
            </a:r>
          </a:p>
          <a:p>
            <a:r>
              <a:rPr lang="en-US" sz="1800" dirty="0" smtClean="0"/>
              <a:t>The webinar is being recorded</a:t>
            </a:r>
          </a:p>
          <a:p>
            <a:r>
              <a:rPr lang="en-US" sz="1800" dirty="0" smtClean="0"/>
              <a:t>All participants are muted on entry. Please stay muted unless called on by the moderator</a:t>
            </a:r>
          </a:p>
          <a:p>
            <a:r>
              <a:rPr lang="en-US" sz="1800" dirty="0" smtClean="0"/>
              <a:t>Unless you are a presenter we ask that you keep your video off</a:t>
            </a:r>
          </a:p>
          <a:p>
            <a:r>
              <a:rPr lang="en-US" sz="1800" dirty="0" smtClean="0"/>
              <a:t>Type questions in the chat box to the host</a:t>
            </a:r>
          </a:p>
          <a:p>
            <a:pPr lvl="1"/>
            <a:r>
              <a:rPr lang="en-US" sz="1800" dirty="0" smtClean="0"/>
              <a:t>The moderator will call on you to unmute yourself and ask your question</a:t>
            </a:r>
          </a:p>
          <a:p>
            <a:pPr lvl="1"/>
            <a:r>
              <a:rPr lang="en-US" sz="1800" dirty="0" smtClean="0"/>
              <a:t>Please introduce yourself and the organization you represent</a:t>
            </a:r>
          </a:p>
          <a:p>
            <a:pPr lvl="1"/>
            <a:r>
              <a:rPr lang="en-US" sz="1800" dirty="0" smtClean="0"/>
              <a:t>We will answer as many questions as possible in the allotted time</a:t>
            </a:r>
          </a:p>
          <a:p>
            <a:pPr marL="1371600" lvl="3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24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36EDF-B172-E844-9CFA-725886265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The Need for Innovation and Efficiency in Global Health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135464-360E-E346-8CC0-40FFF71A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A992F5-BDA7-B74C-9637-7B2E81859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E4C42B-9509-E348-93F5-68A6A124E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B4AB84-63CF-E747-96FB-5D5E3FF3C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In almost all areas of global health, single modality intervention approaches dominate along with one-off clinical trials (non-master protocols) with conventional fixed trial design approaches </a:t>
            </a:r>
          </a:p>
          <a:p>
            <a:pPr marL="792957" lvl="2" indent="-342900"/>
            <a:r>
              <a:rPr lang="en-US" dirty="0"/>
              <a:t>Still to this day, clinical trials are still getting funded and being conducted to evaluate a single vitamin supplement </a:t>
            </a:r>
          </a:p>
          <a:p>
            <a:pPr marL="792957" lvl="2" indent="-342900"/>
            <a:r>
              <a:rPr lang="en-US" dirty="0"/>
              <a:t>Linear growth similar to other problems is complicated. There is a need to combine different intervention modalities and test them as a package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The number of possible combinations can become large and infeasible to test with conventional approaches. There is a need for innovation and efficiency in global health</a:t>
            </a:r>
          </a:p>
        </p:txBody>
      </p:sp>
    </p:spTree>
    <p:extLst>
      <p:ext uri="{BB962C8B-B14F-4D97-AF65-F5344CB8AC3E}">
        <p14:creationId xmlns:p14="http://schemas.microsoft.com/office/powerpoint/2010/main" val="3275046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9C4936-ACB8-8843-959E-069E19030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03" y="5067912"/>
            <a:ext cx="8332419" cy="566166"/>
          </a:xfrm>
        </p:spPr>
        <p:txBody>
          <a:bodyPr/>
          <a:lstStyle/>
          <a:p>
            <a:r>
              <a:rPr lang="en-US" b="1" dirty="0"/>
              <a:t>Business and Operations Plan Overview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B6AA42-2335-6444-AB10-7E1E5DED65F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5624514"/>
            <a:ext cx="2133600" cy="274637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5F0652-4663-DB47-B5A1-AF2ACE7C74B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5624514"/>
            <a:ext cx="2895600" cy="274637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6C9F01-A6B4-1149-A1FF-2F550D45CD6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180388" y="5624514"/>
            <a:ext cx="963612" cy="274637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82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48CC6D-E63F-7748-A9A0-0E98AD0C8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Protocol Project Business &amp; Operations Plan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1C190D-5BC1-BD42-A12F-165037B86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Value proposition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High-level design overview (</a:t>
            </a:r>
            <a:r>
              <a:rPr lang="en-US" i="1" dirty="0"/>
              <a:t>will present first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Operational capacity building</a:t>
            </a:r>
          </a:p>
        </p:txBody>
      </p:sp>
    </p:spTree>
    <p:extLst>
      <p:ext uri="{BB962C8B-B14F-4D97-AF65-F5344CB8AC3E}">
        <p14:creationId xmlns:p14="http://schemas.microsoft.com/office/powerpoint/2010/main" val="166999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A4436-3D25-814D-9129-50B1B0A76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Design Overview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969E96-8ECB-BB45-BD65-2DDD4F22A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193E24-70B4-E94A-B89E-08EBC4AB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02E57-ABED-0B48-A030-A7D5C620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A3A818-AA42-0A4D-AEEE-CA6831164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4318" y="2057402"/>
            <a:ext cx="4202482" cy="328123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Construct a research ecosystem where multiple interventions can be evaluated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Conduct economic analyses alongside the trial to determine value for money and estimate the cost of scale-up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Qualitative analyses also done to improve future implementation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F4E54D04-6BA7-C142-AC56-6916AF54F0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4192206"/>
              </p:ext>
            </p:extLst>
          </p:nvPr>
        </p:nvGraphicFramePr>
        <p:xfrm>
          <a:off x="539661" y="1952426"/>
          <a:ext cx="3677957" cy="3598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0044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A4436-3D25-814D-9129-50B1B0A76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Design Overview – continued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969E96-8ECB-BB45-BD65-2DDD4F22A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193E24-70B4-E94A-B89E-08EBC4AB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02E57-ABED-0B48-A030-A7D5C620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graphicFrame>
        <p:nvGraphicFramePr>
          <p:cNvPr id="16" name="Content Placeholder 15" descr="Table provides additional overview of Rwanda stunting platform trial. " title="High-level design overview">
            <a:extLst>
              <a:ext uri="{FF2B5EF4-FFF2-40B4-BE49-F238E27FC236}">
                <a16:creationId xmlns:a16="http://schemas.microsoft.com/office/drawing/2014/main" id="{6025A4CE-F652-6445-8B72-B156EC5E2D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0799388"/>
              </p:ext>
            </p:extLst>
          </p:nvPr>
        </p:nvGraphicFramePr>
        <p:xfrm>
          <a:off x="457200" y="1832116"/>
          <a:ext cx="8229600" cy="365434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758550424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2646154037"/>
                    </a:ext>
                  </a:extLst>
                </a:gridCol>
              </a:tblGrid>
              <a:tr h="33710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Rwanda stunting platform trial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855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 of master protocol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Adaptive multi-arm, multi-stage platform trial with complementary economic and qualitative analyses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856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Objectives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determine the most optimal and scalable intervention packages that can be adopted into the national policy</a:t>
                      </a:r>
                    </a:p>
                    <a:p>
                      <a:pPr marL="285750" marR="0" lvl="0" indent="-285750" algn="l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Construct a research ecosystem that can be leveraged to future scale efforts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28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Primary endpoint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Stunting at 12-14 months of 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8526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Study population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Children in 6-8 months of age living in Rwanda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642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groups simultaneously at once (initially)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3169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Control arm description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standard-of-care according to the Rwanda’s National guideline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4051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Special safety considerations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936854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A9AA50A-E60D-0D4C-B59A-4EACB4BAE9E1}"/>
              </a:ext>
            </a:extLst>
          </p:cNvPr>
          <p:cNvSpPr txBox="1"/>
          <p:nvPr/>
        </p:nvSpPr>
        <p:spPr>
          <a:xfrm>
            <a:off x="2163338" y="16043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entury Gothic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070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A4436-3D25-814D-9129-50B1B0A76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Design Overview - Continued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969E96-8ECB-BB45-BD65-2DDD4F22A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193E24-70B4-E94A-B89E-08EBC4AB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02E57-ABED-0B48-A030-A7D5C620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graphicFrame>
        <p:nvGraphicFramePr>
          <p:cNvPr id="9" name="Content Placeholder 8" descr="Table provides additional overview of Rwanda stunting platform trial. " title="High-level design overview">
            <a:extLst>
              <a:ext uri="{FF2B5EF4-FFF2-40B4-BE49-F238E27FC236}">
                <a16:creationId xmlns:a16="http://schemas.microsoft.com/office/drawing/2014/main" id="{B5249A5D-EE60-9A41-96E6-39E990AC34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4731691"/>
              </p:ext>
            </p:extLst>
          </p:nvPr>
        </p:nvGraphicFramePr>
        <p:xfrm>
          <a:off x="457200" y="1818864"/>
          <a:ext cx="8229600" cy="3627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07704">
                  <a:extLst>
                    <a:ext uri="{9D8B030D-6E8A-4147-A177-3AD203B41FA5}">
                      <a16:colId xmlns:a16="http://schemas.microsoft.com/office/drawing/2014/main" val="3337968496"/>
                    </a:ext>
                  </a:extLst>
                </a:gridCol>
                <a:gridCol w="2597426">
                  <a:extLst>
                    <a:ext uri="{9D8B030D-6E8A-4147-A177-3AD203B41FA5}">
                      <a16:colId xmlns:a16="http://schemas.microsoft.com/office/drawing/2014/main" val="1792642836"/>
                    </a:ext>
                  </a:extLst>
                </a:gridCol>
                <a:gridCol w="3624470">
                  <a:extLst>
                    <a:ext uri="{9D8B030D-6E8A-4147-A177-3AD203B41FA5}">
                      <a16:colId xmlns:a16="http://schemas.microsoft.com/office/drawing/2014/main" val="10485890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Features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Details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Purpose/Benefits </a:t>
                      </a:r>
                    </a:p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(why do this?)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782948"/>
                  </a:ext>
                </a:extLst>
              </a:tr>
              <a:tr h="543836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Pragmatic design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Open-label with 4 groups evaluated at once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Feasibility reasons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3047833"/>
                  </a:ext>
                </a:extLst>
              </a:tr>
              <a:tr h="543836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Sample size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 600 children per arm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allow for sufficient power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6899484"/>
                  </a:ext>
                </a:extLst>
              </a:tr>
              <a:tr h="543836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Recruitment plan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Recruit 800 children per cycle (200 per arm)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Economic reasons 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not committing too many children at once</a:t>
                      </a:r>
                    </a:p>
                    <a:p>
                      <a:pPr marL="285750" marR="0" lvl="0" indent="-285750" algn="l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1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Feasibility and operational reasons 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allow for time to solve unanticipated problems between cycles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4337349"/>
                  </a:ext>
                </a:extLst>
              </a:tr>
              <a:tr h="543836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Interim analysis plans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Futility assessment done at end of each cycle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cut losses with interventions with little-to-no promise of success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632398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A9AA50A-E60D-0D4C-B59A-4EACB4BAE9E1}"/>
              </a:ext>
            </a:extLst>
          </p:cNvPr>
          <p:cNvSpPr txBox="1"/>
          <p:nvPr/>
        </p:nvSpPr>
        <p:spPr>
          <a:xfrm>
            <a:off x="2163338" y="16043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entury Gothic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147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87592CF-5A1F-E241-AB84-56C8C31AAEBB}"/>
              </a:ext>
            </a:extLst>
          </p:cNvPr>
          <p:cNvGrpSpPr/>
          <p:nvPr/>
        </p:nvGrpSpPr>
        <p:grpSpPr>
          <a:xfrm>
            <a:off x="460900" y="1766664"/>
            <a:ext cx="2814751" cy="3773731"/>
            <a:chOff x="193303" y="303419"/>
            <a:chExt cx="2955385" cy="377207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BF996ED-653E-A04E-A8F5-B2594DEF1507}"/>
                </a:ext>
              </a:extLst>
            </p:cNvPr>
            <p:cNvGrpSpPr/>
            <p:nvPr/>
          </p:nvGrpSpPr>
          <p:grpSpPr>
            <a:xfrm>
              <a:off x="193303" y="303419"/>
              <a:ext cx="2884872" cy="3772075"/>
              <a:chOff x="193303" y="303419"/>
              <a:chExt cx="2884872" cy="3772075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09FA1E86-BA64-564D-A4FC-9D4855C2B6D1}"/>
                  </a:ext>
                </a:extLst>
              </p:cNvPr>
              <p:cNvSpPr/>
              <p:nvPr/>
            </p:nvSpPr>
            <p:spPr>
              <a:xfrm>
                <a:off x="193303" y="315087"/>
                <a:ext cx="2880000" cy="3385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Cycle 1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E999E1DB-3360-E14D-BC3C-1ADC54828962}"/>
                  </a:ext>
                </a:extLst>
              </p:cNvPr>
              <p:cNvSpPr/>
              <p:nvPr/>
            </p:nvSpPr>
            <p:spPr>
              <a:xfrm>
                <a:off x="223344" y="765167"/>
                <a:ext cx="1501303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Recruitment </a:t>
                </a:r>
              </a:p>
            </p:txBody>
          </p: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3FCAED7D-23A4-E04C-9D5F-65B5BC1BF51B}"/>
                  </a:ext>
                </a:extLst>
              </p:cNvPr>
              <p:cNvGrpSpPr/>
              <p:nvPr/>
            </p:nvGrpSpPr>
            <p:grpSpPr>
              <a:xfrm>
                <a:off x="336505" y="665309"/>
                <a:ext cx="2741670" cy="3410185"/>
                <a:chOff x="336505" y="665309"/>
                <a:chExt cx="2741670" cy="3410185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CEF8110E-1081-EF4F-BCD3-EEE9ACAF9457}"/>
                    </a:ext>
                  </a:extLst>
                </p:cNvPr>
                <p:cNvSpPr/>
                <p:nvPr/>
              </p:nvSpPr>
              <p:spPr>
                <a:xfrm>
                  <a:off x="1748242" y="665309"/>
                  <a:ext cx="1329933" cy="341018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382AFD70-D08B-7E40-BEC2-4AB393967BE9}"/>
                    </a:ext>
                  </a:extLst>
                </p:cNvPr>
                <p:cNvSpPr/>
                <p:nvPr/>
              </p:nvSpPr>
              <p:spPr>
                <a:xfrm>
                  <a:off x="336505" y="1163643"/>
                  <a:ext cx="1292297" cy="4109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Arm 1: Control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52B6C54A-DB39-114C-8DB4-85914BB19CF6}"/>
                    </a:ext>
                  </a:extLst>
                </p:cNvPr>
                <p:cNvSpPr/>
                <p:nvPr/>
              </p:nvSpPr>
              <p:spPr>
                <a:xfrm>
                  <a:off x="336505" y="1596902"/>
                  <a:ext cx="1292297" cy="4109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Arm 2: CSB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F4E73E29-B0A7-6948-B002-028D5C6B5278}"/>
                    </a:ext>
                  </a:extLst>
                </p:cNvPr>
                <p:cNvSpPr/>
                <p:nvPr/>
              </p:nvSpPr>
              <p:spPr>
                <a:xfrm>
                  <a:off x="336505" y="2030160"/>
                  <a:ext cx="1292297" cy="4109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9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Arm 3: CSB + Probiotics</a:t>
                  </a:r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802F88A4-3783-C84C-977E-0EA6B2BC39F1}"/>
                    </a:ext>
                  </a:extLst>
                </p:cNvPr>
                <p:cNvSpPr/>
                <p:nvPr/>
              </p:nvSpPr>
              <p:spPr>
                <a:xfrm>
                  <a:off x="336505" y="2463419"/>
                  <a:ext cx="1292297" cy="4109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9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Arm 4: CSB + Probiotics + </a:t>
                  </a:r>
                  <a:r>
                    <a:rPr lang="en-US" sz="900" dirty="0" err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Azithro</a:t>
                  </a:r>
                  <a:endParaRPr lang="en-US" sz="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217246E0-1B4A-8A40-ACC8-BADCB59708EE}"/>
                    </a:ext>
                  </a:extLst>
                </p:cNvPr>
                <p:cNvGrpSpPr/>
                <p:nvPr/>
              </p:nvGrpSpPr>
              <p:grpSpPr>
                <a:xfrm>
                  <a:off x="1628802" y="1306311"/>
                  <a:ext cx="1355947" cy="1321935"/>
                  <a:chOff x="1628802" y="1306311"/>
                  <a:chExt cx="1634952" cy="1321935"/>
                </a:xfrm>
              </p:grpSpPr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71E528F6-C957-D14B-BC6B-F5AF6E73AF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28802" y="1306311"/>
                    <a:ext cx="1634952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headEnd type="non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714082F3-82DC-E944-9C3C-34C8066118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28802" y="1746956"/>
                    <a:ext cx="134713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headEnd type="none" w="lg" len="lg"/>
                    <a:tailEnd type="diamond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86440FA9-D27F-544A-A96E-144002D5D4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28802" y="2187602"/>
                    <a:ext cx="1634952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headEnd type="non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>
                    <a:extLst>
                      <a:ext uri="{FF2B5EF4-FFF2-40B4-BE49-F238E27FC236}">
                        <a16:creationId xmlns:a16="http://schemas.microsoft.com/office/drawing/2014/main" id="{931CF617-A8A8-FA47-AA3C-6228E87605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28802" y="2628246"/>
                    <a:ext cx="1634952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headEnd type="non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46F86956-15F9-414E-835F-2DF68AEE5893}"/>
                  </a:ext>
                </a:extLst>
              </p:cNvPr>
              <p:cNvSpPr/>
              <p:nvPr/>
            </p:nvSpPr>
            <p:spPr>
              <a:xfrm>
                <a:off x="193303" y="303419"/>
                <a:ext cx="2880000" cy="376040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entury Gothic"/>
                </a:endParaRPr>
              </a:p>
            </p:txBody>
          </p:sp>
        </p:grp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FA1A21E0-26A8-454C-8583-3B7FA9EAB5F3}"/>
                </a:ext>
              </a:extLst>
            </p:cNvPr>
            <p:cNvSpPr/>
            <p:nvPr/>
          </p:nvSpPr>
          <p:spPr>
            <a:xfrm>
              <a:off x="1647385" y="762848"/>
              <a:ext cx="150130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i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6 month follow-up</a:t>
              </a:r>
            </a:p>
          </p:txBody>
        </p:sp>
      </p:grpSp>
      <p:grpSp>
        <p:nvGrpSpPr>
          <p:cNvPr id="14" name="Group 13" descr="Chart lays out trial schema by cycle. " title="Trial schema">
            <a:extLst>
              <a:ext uri="{FF2B5EF4-FFF2-40B4-BE49-F238E27FC236}">
                <a16:creationId xmlns:a16="http://schemas.microsoft.com/office/drawing/2014/main" id="{FA3358F8-5144-7948-8704-3187C11C0A4A}"/>
              </a:ext>
            </a:extLst>
          </p:cNvPr>
          <p:cNvGrpSpPr/>
          <p:nvPr/>
        </p:nvGrpSpPr>
        <p:grpSpPr>
          <a:xfrm>
            <a:off x="3214636" y="1766664"/>
            <a:ext cx="2839465" cy="3762059"/>
            <a:chOff x="3146876" y="825933"/>
            <a:chExt cx="2981333" cy="3762059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04669449-B4A9-0549-A6F3-72F3CDA5E626}"/>
                </a:ext>
              </a:extLst>
            </p:cNvPr>
            <p:cNvGrpSpPr/>
            <p:nvPr/>
          </p:nvGrpSpPr>
          <p:grpSpPr>
            <a:xfrm>
              <a:off x="3146876" y="825933"/>
              <a:ext cx="2981333" cy="3762059"/>
              <a:chOff x="3146876" y="303419"/>
              <a:chExt cx="2981333" cy="3760408"/>
            </a:xfrm>
          </p:grpSpPr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D72E2100-408B-F641-BE6A-CF613CA29987}"/>
                  </a:ext>
                </a:extLst>
              </p:cNvPr>
              <p:cNvSpPr/>
              <p:nvPr/>
            </p:nvSpPr>
            <p:spPr>
              <a:xfrm>
                <a:off x="3146876" y="315087"/>
                <a:ext cx="2879999" cy="3385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Cycle 2</a:t>
                </a: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F9FB2DDF-67BB-334F-947A-31BF0520B11B}"/>
                  </a:ext>
                </a:extLst>
              </p:cNvPr>
              <p:cNvSpPr/>
              <p:nvPr/>
            </p:nvSpPr>
            <p:spPr>
              <a:xfrm>
                <a:off x="3176917" y="750852"/>
                <a:ext cx="1501303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Recruitment</a:t>
                </a:r>
              </a:p>
            </p:txBody>
          </p: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52FBB6CC-D682-834A-9AD4-9F265EF8F7DD}"/>
                  </a:ext>
                </a:extLst>
              </p:cNvPr>
              <p:cNvGrpSpPr/>
              <p:nvPr/>
            </p:nvGrpSpPr>
            <p:grpSpPr>
              <a:xfrm>
                <a:off x="3290078" y="665309"/>
                <a:ext cx="2741670" cy="3398518"/>
                <a:chOff x="336505" y="665309"/>
                <a:chExt cx="2741670" cy="3398518"/>
              </a:xfrm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1B35CB19-A0EB-D440-BA46-80659528FCBF}"/>
                    </a:ext>
                  </a:extLst>
                </p:cNvPr>
                <p:cNvSpPr/>
                <p:nvPr/>
              </p:nvSpPr>
              <p:spPr>
                <a:xfrm>
                  <a:off x="1748242" y="665309"/>
                  <a:ext cx="1329933" cy="3398518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7BEA6C39-7D8C-6145-B289-12FF1B365757}"/>
                    </a:ext>
                  </a:extLst>
                </p:cNvPr>
                <p:cNvSpPr/>
                <p:nvPr/>
              </p:nvSpPr>
              <p:spPr>
                <a:xfrm>
                  <a:off x="336505" y="1163643"/>
                  <a:ext cx="1292297" cy="4109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Arm 1: Control</a:t>
                  </a:r>
                </a:p>
              </p:txBody>
            </p: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4565916E-3F31-8E49-BB29-B42BEE50726F}"/>
                    </a:ext>
                  </a:extLst>
                </p:cNvPr>
                <p:cNvSpPr/>
                <p:nvPr/>
              </p:nvSpPr>
              <p:spPr>
                <a:xfrm>
                  <a:off x="336505" y="2030160"/>
                  <a:ext cx="1292297" cy="4109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9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Arm 3: CSB + Probiotics</a:t>
                  </a:r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7EFEEC76-F010-064A-983B-2B95116D0031}"/>
                    </a:ext>
                  </a:extLst>
                </p:cNvPr>
                <p:cNvSpPr/>
                <p:nvPr/>
              </p:nvSpPr>
              <p:spPr>
                <a:xfrm>
                  <a:off x="336505" y="2463419"/>
                  <a:ext cx="1292297" cy="4109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9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Arm 4: CSB + Probiotics + </a:t>
                  </a:r>
                  <a:r>
                    <a:rPr lang="en-US" sz="900" dirty="0" err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Azithro</a:t>
                  </a:r>
                  <a:endParaRPr lang="en-US" sz="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64" name="Group 163">
                  <a:extLst>
                    <a:ext uri="{FF2B5EF4-FFF2-40B4-BE49-F238E27FC236}">
                      <a16:creationId xmlns:a16="http://schemas.microsoft.com/office/drawing/2014/main" id="{8EE9E99B-8A4A-6946-BE56-10A4D3DA7212}"/>
                    </a:ext>
                  </a:extLst>
                </p:cNvPr>
                <p:cNvGrpSpPr/>
                <p:nvPr/>
              </p:nvGrpSpPr>
              <p:grpSpPr>
                <a:xfrm>
                  <a:off x="1628802" y="1306311"/>
                  <a:ext cx="1355947" cy="1321935"/>
                  <a:chOff x="1628802" y="1306311"/>
                  <a:chExt cx="1634952" cy="1321935"/>
                </a:xfrm>
              </p:grpSpPr>
              <p:cxnSp>
                <p:nvCxnSpPr>
                  <p:cNvPr id="165" name="Straight Connector 164">
                    <a:extLst>
                      <a:ext uri="{FF2B5EF4-FFF2-40B4-BE49-F238E27FC236}">
                        <a16:creationId xmlns:a16="http://schemas.microsoft.com/office/drawing/2014/main" id="{AADECB51-4B42-0949-8CD7-0C769929B7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28802" y="1306311"/>
                    <a:ext cx="1634952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headEnd type="non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Straight Connector 166">
                    <a:extLst>
                      <a:ext uri="{FF2B5EF4-FFF2-40B4-BE49-F238E27FC236}">
                        <a16:creationId xmlns:a16="http://schemas.microsoft.com/office/drawing/2014/main" id="{82895AD6-5D54-BD4B-B342-23B2CA1B60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28802" y="2187602"/>
                    <a:ext cx="1302225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headEnd type="none" w="lg" len="lg"/>
                    <a:tailEnd type="diamond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Straight Connector 167">
                    <a:extLst>
                      <a:ext uri="{FF2B5EF4-FFF2-40B4-BE49-F238E27FC236}">
                        <a16:creationId xmlns:a16="http://schemas.microsoft.com/office/drawing/2014/main" id="{9EDE77A4-A3C0-AB47-9F08-A0B06EDD75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28802" y="2628246"/>
                    <a:ext cx="1634952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headEnd type="non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935EB256-57C7-C54C-B226-4D904A82A766}"/>
                  </a:ext>
                </a:extLst>
              </p:cNvPr>
              <p:cNvSpPr/>
              <p:nvPr/>
            </p:nvSpPr>
            <p:spPr>
              <a:xfrm>
                <a:off x="3146876" y="303419"/>
                <a:ext cx="2880000" cy="376040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entury Gothic"/>
                </a:endParaRP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3CF2ED6A-B6BA-264E-8525-263F19C25C90}"/>
                  </a:ext>
                </a:extLst>
              </p:cNvPr>
              <p:cNvSpPr/>
              <p:nvPr/>
            </p:nvSpPr>
            <p:spPr>
              <a:xfrm>
                <a:off x="4626906" y="750852"/>
                <a:ext cx="1501303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6 month follow-up</a:t>
                </a:r>
              </a:p>
            </p:txBody>
          </p:sp>
        </p:grp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391D24B7-E751-1445-9CF2-9BF4C67843AF}"/>
                </a:ext>
              </a:extLst>
            </p:cNvPr>
            <p:cNvSpPr/>
            <p:nvPr/>
          </p:nvSpPr>
          <p:spPr>
            <a:xfrm>
              <a:off x="3290078" y="3410771"/>
              <a:ext cx="1292297" cy="4109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Arm 5: Eggs + Probiotics + </a:t>
              </a:r>
              <a:r>
                <a:rPr lang="en-US" sz="9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Azithro</a:t>
              </a:r>
              <a:endPara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FE75F71C-B1B7-2A44-BB28-76651FC4168F}"/>
                </a:ext>
              </a:extLst>
            </p:cNvPr>
            <p:cNvCxnSpPr>
              <a:cxnSpLocks/>
            </p:cNvCxnSpPr>
            <p:nvPr/>
          </p:nvCxnSpPr>
          <p:spPr>
            <a:xfrm>
              <a:off x="4582375" y="3568213"/>
              <a:ext cx="1355947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290A20-53BF-A94C-8582-5EA49EF76441}"/>
              </a:ext>
            </a:extLst>
          </p:cNvPr>
          <p:cNvGrpSpPr/>
          <p:nvPr/>
        </p:nvGrpSpPr>
        <p:grpSpPr>
          <a:xfrm>
            <a:off x="5993085" y="1766664"/>
            <a:ext cx="2817920" cy="3762059"/>
            <a:chOff x="6100449" y="825933"/>
            <a:chExt cx="2958712" cy="376205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C3D8559-1EC2-774E-9D9A-7A2B4CCF692B}"/>
                </a:ext>
              </a:extLst>
            </p:cNvPr>
            <p:cNvGrpSpPr/>
            <p:nvPr/>
          </p:nvGrpSpPr>
          <p:grpSpPr>
            <a:xfrm>
              <a:off x="6100449" y="825933"/>
              <a:ext cx="2958712" cy="3762059"/>
              <a:chOff x="6100449" y="303419"/>
              <a:chExt cx="2958712" cy="3760408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98462C04-F545-E042-9D76-9DB3A6F8AFB0}"/>
                  </a:ext>
                </a:extLst>
              </p:cNvPr>
              <p:cNvGrpSpPr/>
              <p:nvPr/>
            </p:nvGrpSpPr>
            <p:grpSpPr>
              <a:xfrm>
                <a:off x="6100449" y="303419"/>
                <a:ext cx="2884872" cy="3760408"/>
                <a:chOff x="193303" y="303419"/>
                <a:chExt cx="2884872" cy="3760408"/>
              </a:xfrm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55DA873-A569-1843-B5B8-5BCD3210A51C}"/>
                    </a:ext>
                  </a:extLst>
                </p:cNvPr>
                <p:cNvSpPr/>
                <p:nvPr/>
              </p:nvSpPr>
              <p:spPr>
                <a:xfrm>
                  <a:off x="193303" y="315087"/>
                  <a:ext cx="2880000" cy="33855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600" b="1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charset="0"/>
                      <a:cs typeface="Arial" panose="020B0604020202020204" pitchFamily="34" charset="0"/>
                    </a:rPr>
                    <a:t>Cycle 3</a:t>
                  </a:r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D2BEAA4-9F33-4F4B-9ADF-E164994A70D9}"/>
                    </a:ext>
                  </a:extLst>
                </p:cNvPr>
                <p:cNvSpPr/>
                <p:nvPr/>
              </p:nvSpPr>
              <p:spPr>
                <a:xfrm>
                  <a:off x="223344" y="765167"/>
                  <a:ext cx="1501303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i="1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charset="0"/>
                      <a:cs typeface="Arial" panose="020B0604020202020204" pitchFamily="34" charset="0"/>
                    </a:rPr>
                    <a:t>Recruitment</a:t>
                  </a:r>
                </a:p>
              </p:txBody>
            </p: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37FCCDE0-BA5A-1343-BBC6-84676C0D2F3B}"/>
                    </a:ext>
                  </a:extLst>
                </p:cNvPr>
                <p:cNvGrpSpPr/>
                <p:nvPr/>
              </p:nvGrpSpPr>
              <p:grpSpPr>
                <a:xfrm>
                  <a:off x="336505" y="665309"/>
                  <a:ext cx="2741670" cy="3398518"/>
                  <a:chOff x="336505" y="665309"/>
                  <a:chExt cx="2741670" cy="3398518"/>
                </a:xfrm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FC4473BB-2BD8-6640-9D2A-F0521F5F38AD}"/>
                      </a:ext>
                    </a:extLst>
                  </p:cNvPr>
                  <p:cNvSpPr/>
                  <p:nvPr/>
                </p:nvSpPr>
                <p:spPr>
                  <a:xfrm>
                    <a:off x="1748242" y="665309"/>
                    <a:ext cx="1329933" cy="3398518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00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E60CFE96-E3E7-7A49-8D07-3F004123B1A3}"/>
                      </a:ext>
                    </a:extLst>
                  </p:cNvPr>
                  <p:cNvSpPr/>
                  <p:nvPr/>
                </p:nvSpPr>
                <p:spPr>
                  <a:xfrm>
                    <a:off x="336505" y="1163643"/>
                    <a:ext cx="1292297" cy="4109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Arm 1: Control</a:t>
                    </a:r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EFFEFDF6-7FB1-A249-81F8-BBA36C55C29D}"/>
                      </a:ext>
                    </a:extLst>
                  </p:cNvPr>
                  <p:cNvSpPr/>
                  <p:nvPr/>
                </p:nvSpPr>
                <p:spPr>
                  <a:xfrm>
                    <a:off x="336505" y="2463419"/>
                    <a:ext cx="1292297" cy="4109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9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Arm 4: CSB + Probiotics + </a:t>
                    </a:r>
                    <a:r>
                      <a:rPr lang="en-US" sz="900" dirty="0" err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Azithro</a:t>
                    </a:r>
                    <a:endParaRPr lang="en-US" sz="9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08" name="Group 107">
                    <a:extLst>
                      <a:ext uri="{FF2B5EF4-FFF2-40B4-BE49-F238E27FC236}">
                        <a16:creationId xmlns:a16="http://schemas.microsoft.com/office/drawing/2014/main" id="{DD7CFBE5-886B-DA47-9098-03BB5933765D}"/>
                      </a:ext>
                    </a:extLst>
                  </p:cNvPr>
                  <p:cNvGrpSpPr/>
                  <p:nvPr/>
                </p:nvGrpSpPr>
                <p:grpSpPr>
                  <a:xfrm>
                    <a:off x="1628802" y="1306311"/>
                    <a:ext cx="1355947" cy="1321935"/>
                    <a:chOff x="1628802" y="1306311"/>
                    <a:chExt cx="1634952" cy="1321935"/>
                  </a:xfrm>
                </p:grpSpPr>
                <p:cxnSp>
                  <p:nvCxnSpPr>
                    <p:cNvPr id="109" name="Straight Connector 108">
                      <a:extLst>
                        <a:ext uri="{FF2B5EF4-FFF2-40B4-BE49-F238E27FC236}">
                          <a16:creationId xmlns:a16="http://schemas.microsoft.com/office/drawing/2014/main" id="{42126FAD-3BD9-314C-B4AF-8A6F5485F53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28802" y="1306311"/>
                      <a:ext cx="1634952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  <a:headEnd type="none" w="lg" len="lg"/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2" name="Straight Connector 111">
                      <a:extLst>
                        <a:ext uri="{FF2B5EF4-FFF2-40B4-BE49-F238E27FC236}">
                          <a16:creationId xmlns:a16="http://schemas.microsoft.com/office/drawing/2014/main" id="{F6C0D6D6-F068-BF4A-9F7F-6A2EA3636E0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28802" y="2628246"/>
                      <a:ext cx="1634952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  <a:headEnd type="none" w="lg" len="lg"/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3F9108D5-2568-8341-85CE-424AD10C7FC6}"/>
                    </a:ext>
                  </a:extLst>
                </p:cNvPr>
                <p:cNvSpPr/>
                <p:nvPr/>
              </p:nvSpPr>
              <p:spPr>
                <a:xfrm>
                  <a:off x="193303" y="303419"/>
                  <a:ext cx="2880000" cy="376040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Century Gothic"/>
                  </a:endParaRPr>
                </a:p>
              </p:txBody>
            </p:sp>
          </p:grp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10DBDB33-785C-0543-AEB4-956F707756AE}"/>
                  </a:ext>
                </a:extLst>
              </p:cNvPr>
              <p:cNvSpPr/>
              <p:nvPr/>
            </p:nvSpPr>
            <p:spPr>
              <a:xfrm>
                <a:off x="7557858" y="747328"/>
                <a:ext cx="1501303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6 month follow-up</a:t>
                </a:r>
              </a:p>
            </p:txBody>
          </p:sp>
        </p:grp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2EC48C19-E3BF-F74C-8444-A73A6DE29E7C}"/>
                </a:ext>
              </a:extLst>
            </p:cNvPr>
            <p:cNvSpPr/>
            <p:nvPr/>
          </p:nvSpPr>
          <p:spPr>
            <a:xfrm>
              <a:off x="6249883" y="3419192"/>
              <a:ext cx="1292297" cy="4109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Arm 5: Eggs + Probiotics + </a:t>
              </a:r>
              <a:r>
                <a:rPr lang="en-US" sz="9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Azithro</a:t>
              </a:r>
              <a:endPara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05C30EB-9292-CF4A-9A5C-4EB3086FDD41}"/>
                </a:ext>
              </a:extLst>
            </p:cNvPr>
            <p:cNvCxnSpPr>
              <a:cxnSpLocks/>
            </p:cNvCxnSpPr>
            <p:nvPr/>
          </p:nvCxnSpPr>
          <p:spPr>
            <a:xfrm>
              <a:off x="7542180" y="3576634"/>
              <a:ext cx="1355947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1EAF7A05-F3EC-B54D-8728-FFA02E0F8464}"/>
                </a:ext>
              </a:extLst>
            </p:cNvPr>
            <p:cNvSpPr/>
            <p:nvPr/>
          </p:nvSpPr>
          <p:spPr>
            <a:xfrm>
              <a:off x="6243713" y="3845065"/>
              <a:ext cx="1292297" cy="4109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Arm 6: Eggs + Probiotics</a:t>
              </a:r>
            </a:p>
          </p:txBody>
        </p: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72CEB595-C559-9B49-9241-E526FC540595}"/>
                </a:ext>
              </a:extLst>
            </p:cNvPr>
            <p:cNvCxnSpPr>
              <a:cxnSpLocks/>
            </p:cNvCxnSpPr>
            <p:nvPr/>
          </p:nvCxnSpPr>
          <p:spPr>
            <a:xfrm>
              <a:off x="7536010" y="4002507"/>
              <a:ext cx="1355947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D471DF2A-5744-8241-B95C-C596C6243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625"/>
            <a:ext cx="8229600" cy="571259"/>
          </a:xfrm>
        </p:spPr>
        <p:txBody>
          <a:bodyPr/>
          <a:lstStyle/>
          <a:p>
            <a:r>
              <a:rPr lang="en-US" sz="2800" dirty="0"/>
              <a:t>Trial Schema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315857E-6F77-3E4F-817C-1A893F48EB23}"/>
              </a:ext>
            </a:extLst>
          </p:cNvPr>
          <p:cNvSpPr/>
          <p:nvPr/>
        </p:nvSpPr>
        <p:spPr>
          <a:xfrm>
            <a:off x="457200" y="5570344"/>
            <a:ext cx="8278839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800 children recruited each cycle</a:t>
            </a:r>
          </a:p>
        </p:txBody>
      </p:sp>
    </p:spTree>
    <p:extLst>
      <p:ext uri="{BB962C8B-B14F-4D97-AF65-F5344CB8AC3E}">
        <p14:creationId xmlns:p14="http://schemas.microsoft.com/office/powerpoint/2010/main" val="3797405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A4436-3D25-814D-9129-50B1B0A76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Design Overview - Continued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969E96-8ECB-BB45-BD65-2DDD4F22A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193E24-70B4-E94A-B89E-08EBC4AB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02E57-ABED-0B48-A030-A7D5C620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graphicFrame>
        <p:nvGraphicFramePr>
          <p:cNvPr id="9" name="Content Placeholder 8" descr="Table provides additional overview of Rwanda stunting platform trial. " title="High-level design overview">
            <a:extLst>
              <a:ext uri="{FF2B5EF4-FFF2-40B4-BE49-F238E27FC236}">
                <a16:creationId xmlns:a16="http://schemas.microsoft.com/office/drawing/2014/main" id="{B5249A5D-EE60-9A41-96E6-39E990AC34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2359025"/>
              </p:ext>
            </p:extLst>
          </p:nvPr>
        </p:nvGraphicFramePr>
        <p:xfrm>
          <a:off x="457200" y="2017644"/>
          <a:ext cx="8229600" cy="3291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00470">
                  <a:extLst>
                    <a:ext uri="{9D8B030D-6E8A-4147-A177-3AD203B41FA5}">
                      <a16:colId xmlns:a16="http://schemas.microsoft.com/office/drawing/2014/main" val="3337968496"/>
                    </a:ext>
                  </a:extLst>
                </a:gridCol>
                <a:gridCol w="3236952">
                  <a:extLst>
                    <a:ext uri="{9D8B030D-6E8A-4147-A177-3AD203B41FA5}">
                      <a16:colId xmlns:a16="http://schemas.microsoft.com/office/drawing/2014/main" val="1792642836"/>
                    </a:ext>
                  </a:extLst>
                </a:gridCol>
                <a:gridCol w="2892178">
                  <a:extLst>
                    <a:ext uri="{9D8B030D-6E8A-4147-A177-3AD203B41FA5}">
                      <a16:colId xmlns:a16="http://schemas.microsoft.com/office/drawing/2014/main" val="10485890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Features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Details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Purpose/Benefits </a:t>
                      </a:r>
                    </a:p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(why do this?)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782948"/>
                  </a:ext>
                </a:extLst>
              </a:tr>
              <a:tr h="543836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Shared control arm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Pairwise comparison against the control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Reduce sample size and resources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3047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Borrowing of past control data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Empirical Bayesian borrowing method to incorporate past control data for new arms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Reduce sample size, resources, and time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8679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Ability to change control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If at the end, one of the interventions shown to be superior – leave it up to the Government to continue testing other interventions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Align with the overall goal which is to help with national scale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617952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A9AA50A-E60D-0D4C-B59A-4EACB4BAE9E1}"/>
              </a:ext>
            </a:extLst>
          </p:cNvPr>
          <p:cNvSpPr txBox="1"/>
          <p:nvPr/>
        </p:nvSpPr>
        <p:spPr>
          <a:xfrm>
            <a:off x="2163338" y="16043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entury Gothic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245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CFF19-EE95-A943-928B-6FFAD9D55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Criteria for Adding New Arms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B8ADD-0AFF-1A4B-A5D7-6E28A5B9C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3C75A-E2A3-954E-9D8C-055D0D78F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3B3BD-0101-D749-948A-919400480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graphicFrame>
        <p:nvGraphicFramePr>
          <p:cNvPr id="7" name="Content Placeholder 8" descr="Slide provides summary of criteria for adding new arms. " title="Scientific criteria for adding new arms">
            <a:extLst>
              <a:ext uri="{FF2B5EF4-FFF2-40B4-BE49-F238E27FC236}">
                <a16:creationId xmlns:a16="http://schemas.microsoft.com/office/drawing/2014/main" id="{498FCC9B-A77C-A74D-BC16-C76ECB8DF8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3040150"/>
              </p:ext>
            </p:extLst>
          </p:nvPr>
        </p:nvGraphicFramePr>
        <p:xfrm>
          <a:off x="945759" y="1992524"/>
          <a:ext cx="7252482" cy="327209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52482">
                  <a:extLst>
                    <a:ext uri="{9D8B030D-6E8A-4147-A177-3AD203B41FA5}">
                      <a16:colId xmlns:a16="http://schemas.microsoft.com/office/drawing/2014/main" val="601753306"/>
                    </a:ext>
                  </a:extLst>
                </a:gridCol>
              </a:tblGrid>
              <a:tr h="40891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Summary of Criteria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0977615"/>
                  </a:ext>
                </a:extLst>
              </a:tr>
              <a:tr h="44462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Phase I testing completed or limited safety concern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0375737"/>
                  </a:ext>
                </a:extLst>
              </a:tr>
              <a:tr h="50376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Clear social and biological rationale or known effectiveness for linear growth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6150164"/>
                  </a:ext>
                </a:extLst>
              </a:tr>
              <a:tr h="444620">
                <a:tc>
                  <a:txBody>
                    <a:bodyPr/>
                    <a:lstStyle/>
                    <a:p>
                      <a:pPr marL="285750" marR="0" lvl="0" indent="-285750" algn="l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Plausible mechanisms for improved growth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0906209"/>
                  </a:ext>
                </a:extLst>
              </a:tr>
              <a:tr h="444620">
                <a:tc>
                  <a:txBody>
                    <a:bodyPr/>
                    <a:lstStyle/>
                    <a:p>
                      <a:pPr marL="285750" marR="0" lvl="0" indent="-285750" algn="l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Sufficient availability of the intervention in Rwanda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477554"/>
                  </a:ext>
                </a:extLst>
              </a:tr>
              <a:tr h="444620">
                <a:tc>
                  <a:txBody>
                    <a:bodyPr/>
                    <a:lstStyle/>
                    <a:p>
                      <a:pPr marL="285750" marR="0" lvl="0" indent="-285750" algn="l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Relative ease of scalability and sustainability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905347"/>
                  </a:ext>
                </a:extLst>
              </a:tr>
              <a:tr h="44462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 stakeholder enthusiasm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2240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5747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EC83D-5D6F-204A-856F-B9B30E8A9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Proposition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D089D-7FBD-D447-892D-7033251F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CA7A92-4139-7B49-9B7F-332F46B86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E58862-0F5D-EF42-8863-8B74A0D49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7E8137-CF1D-3143-BC32-F8BEB0D1C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sz="2000" b="1" dirty="0"/>
              <a:t>Scientific and participant benefit/rationale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Evident in the government mandate to end stunting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Attempted to minimize parental concerns of their children being randomized to the control group by using the national guideline as the standard-of-care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 addition to using a common control, planned for an analytical method to incorporate past control data for the comparison of new interventions being added later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870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6" y="766349"/>
            <a:ext cx="5737768" cy="417141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12003" y="4994964"/>
            <a:ext cx="0" cy="5142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0891" y="5509260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Use to mute and unmute yourself during meeting</a:t>
            </a:r>
            <a:endParaRPr lang="en-US" sz="12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448735" y="5057802"/>
            <a:ext cx="0" cy="3886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120220" y="5051094"/>
            <a:ext cx="248113" cy="3295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73007" y="5566464"/>
            <a:ext cx="128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Click to expand participant list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3155606" y="5566464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Click to open chat box</a:t>
            </a:r>
            <a:endParaRPr lang="en-US" sz="12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214" y="902487"/>
            <a:ext cx="1838595" cy="34332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214" y="4610209"/>
            <a:ext cx="1935571" cy="1485791"/>
          </a:xfrm>
          <a:prstGeom prst="rect">
            <a:avLst/>
          </a:prstGeom>
        </p:spPr>
      </p:pic>
      <p:sp>
        <p:nvSpPr>
          <p:cNvPr id="25" name="Right Brace 24"/>
          <p:cNvSpPr/>
          <p:nvPr/>
        </p:nvSpPr>
        <p:spPr>
          <a:xfrm rot="16200000">
            <a:off x="6828305" y="468287"/>
            <a:ext cx="326411" cy="868398"/>
          </a:xfrm>
          <a:prstGeom prst="rightBrace">
            <a:avLst>
              <a:gd name="adj1" fmla="val 8333"/>
              <a:gd name="adj2" fmla="val 5083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>
            <a:off x="8087442" y="4794912"/>
            <a:ext cx="373387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309552" y="334511"/>
            <a:ext cx="1363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Participant List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427503" y="4893409"/>
            <a:ext cx="70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Chat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94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9" grpId="0"/>
      <p:bldP spid="25" grpId="0" animBg="1"/>
      <p:bldP spid="26" grpId="0" animBg="1"/>
      <p:bldP spid="29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EC83D-5D6F-204A-856F-B9B30E8A9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Proposition - Continued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D089D-7FBD-D447-892D-7033251F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CA7A92-4139-7B49-9B7F-332F46B86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E58862-0F5D-EF42-8863-8B74A0D49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7E8137-CF1D-3143-BC32-F8BEB0D1C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sz="2000" b="1" dirty="0"/>
              <a:t>Operational rationale/feasibility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existing systems such as RapidSMS leveraged into the trial evaluation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Qualitative analyses to explore challenges of caregivers and community health workers and areas of improvements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Cycles of recruitment planned to allow for unanticipated problems and challenges to be solved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350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EC83D-5D6F-204A-856F-B9B30E8A9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Proposition - Continued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D089D-7FBD-D447-892D-7033251F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CA7A92-4139-7B49-9B7F-332F46B86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E58862-0F5D-EF42-8863-8B74A0D49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7E8137-CF1D-3143-BC32-F8BEB0D1C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sz="2000" b="1" dirty="0"/>
              <a:t>Economic rationale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Prioritized interventions that can be produced locally to boost the local agriculture economy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Complementary economic analyses planned to assess the value for money and affordability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Recognized that conducting this trial can strengthen the local research capacity and infrastructure for future clinical trials – </a:t>
            </a:r>
            <a:r>
              <a:rPr lang="en-US" sz="2000" b="1" i="1" dirty="0"/>
              <a:t>a case study for Rwandan capacity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5853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8575C-1A95-6E45-AB2C-55879FA33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Operational Challenges and Capacity Building Efforts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D734A2-C42A-0345-8DF7-5D731598B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4E6D61-2A60-F745-8CB4-D6F5A1F5D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20C41-4F49-F940-91A0-3B707BA26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graphicFrame>
        <p:nvGraphicFramePr>
          <p:cNvPr id="7" name="Content Placeholder 7" descr="Table lays out challenges and solutions. " title="Operational challenges and capacity building efforts">
            <a:extLst>
              <a:ext uri="{FF2B5EF4-FFF2-40B4-BE49-F238E27FC236}">
                <a16:creationId xmlns:a16="http://schemas.microsoft.com/office/drawing/2014/main" id="{984D4265-D323-7342-B2C3-37AD26C727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2836269"/>
              </p:ext>
            </p:extLst>
          </p:nvPr>
        </p:nvGraphicFramePr>
        <p:xfrm>
          <a:off x="457200" y="1951384"/>
          <a:ext cx="8229600" cy="2966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85595">
                  <a:extLst>
                    <a:ext uri="{9D8B030D-6E8A-4147-A177-3AD203B41FA5}">
                      <a16:colId xmlns:a16="http://schemas.microsoft.com/office/drawing/2014/main" val="224060671"/>
                    </a:ext>
                  </a:extLst>
                </a:gridCol>
                <a:gridCol w="4844005">
                  <a:extLst>
                    <a:ext uri="{9D8B030D-6E8A-4147-A177-3AD203B41FA5}">
                      <a16:colId xmlns:a16="http://schemas.microsoft.com/office/drawing/2014/main" val="21003357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Challenges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Solutions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31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Community health workers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Additional training needed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Provide feedback and engagement throughout the project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3454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Intervention distribution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Centralized distribution of packaged interventions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Provide drug interventions at clinical follow-up time by the health care providers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35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Biological specimens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Biobanking to allow for biomarker analysis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258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 collection and firewall of information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Recruitment done in cycles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Prioritize collection of height for adaptations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245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78979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73A5-93B5-814F-8196-D9B9E5BD4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with Stakeholder Engagement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49B8D-B172-B049-93F8-F021CDE05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97ABB-6DE8-D349-AAE8-207942DD5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07DC18-F637-C94E-8857-1D1032D0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1F7288-A142-C948-B6C3-D589A4F57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Priorities between international content experts and funders with local stakeholders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local stakeholders wanted to conduct research to set local guidelines and policies as the main priority</a:t>
            </a:r>
          </a:p>
          <a:p>
            <a:pPr marL="567929" lvl="1" indent="-342900"/>
            <a:r>
              <a:rPr lang="en-US" sz="2200" dirty="0"/>
              <a:t>Generating evidence for international guidelines was a secondary priority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Funding challenges for non-pharmaceutical research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Funding challenges for “non-priority” African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77513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 on CTTI Tools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A5249A-8C2E-1246-ADB9-0845DB356266}" type="datetime1">
              <a:rPr lang="en-US" smtClean="0"/>
              <a:pPr>
                <a:defRPr/>
              </a:pPr>
              <a:t>6/22/2021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Cytel Inc.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82618-0B38-F94E-8749-52657949553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Better capture unique operational, design, and stakeholder challenges for building robust master protocol study infrastructures in LMIC settings</a:t>
            </a:r>
          </a:p>
          <a:p>
            <a:pPr marL="792957" lvl="2" indent="-342900"/>
            <a:r>
              <a:rPr lang="en-US" dirty="0" smtClean="0"/>
              <a:t>We need to think about master protocol studies as being vehicles to build a broad and integrated global public health infrastructure to respond to a wide range of public health emergencies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Engage health authorities and regulators in LMICs to discuss unique need for cost-effective technical assistance  and capacity building needs</a:t>
            </a:r>
          </a:p>
          <a:p>
            <a:pPr marL="567929" lvl="1" indent="-342900"/>
            <a:r>
              <a:rPr lang="en-US" dirty="0" smtClean="0"/>
              <a:t>Pressure test existing tools against these unique needs</a:t>
            </a:r>
          </a:p>
          <a:p>
            <a:pPr marL="225029" lvl="1" indent="0">
              <a:buNone/>
            </a:pPr>
            <a:endParaRPr lang="en-US" dirty="0" smtClean="0"/>
          </a:p>
          <a:p>
            <a:pPr marL="450057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67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ACDBE-ADED-9A46-8D90-511659B03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BF2D0-0099-7D47-A890-8FA79D42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1A9FD-F263-7F4F-ABAC-F05AF0D49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F15DF-E3AC-3D4E-B25E-696DB8D96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8F93C5-2A0A-6D46-87B7-0CF70D4C3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Doing it the first time is always hard. We experienced many skeptics and skepticism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Value proposition of master protocols for the local stakeholders is clear,  given that local contextual considerations are made with proper local stakeholder engagement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current funding scheme in global health is undoubtedly difficult, especially for non-pharmaceutical research, to conduct master protocols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Improving capacity and infrastructure in these countries is necessary for global public health response to current and future threats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567929" lvl="1" indent="-342900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01956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E67376A-1A8A-4A4A-BB16-111F4556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Q /A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DB5BF2E-BCDD-B245-8135-63511F59C0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301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for the Audience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79888"/>
            <a:ext cx="8229600" cy="3700163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2600" dirty="0"/>
              <a:t>What are your perceived benefits and challenges of assessing non-pharmaceutical interventions within the context of a single platform trial?</a:t>
            </a:r>
          </a:p>
          <a:p>
            <a:pPr marL="457200" indent="-457200">
              <a:buAutoNum type="arabicPeriod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800" dirty="0"/>
              <a:t>What are your perceived institutional and infrastructure challenges of conducting clinical trials in LMICs? </a:t>
            </a:r>
          </a:p>
          <a:p>
            <a:pPr marL="457200" indent="-457200">
              <a:buAutoNum type="arabicPeriod"/>
            </a:pPr>
            <a:endParaRPr lang="en-US" sz="26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610435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for the Audience - Continued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79888"/>
            <a:ext cx="8229600" cy="3700163"/>
          </a:xfrm>
        </p:spPr>
        <p:txBody>
          <a:bodyPr/>
          <a:lstStyle/>
          <a:p>
            <a:pPr marL="0" indent="0"/>
            <a:r>
              <a:rPr lang="en-US" dirty="0"/>
              <a:t>3. What ways could IMP developers and funders develop capacity and infrastructure for the conduct of master protocol studies in LMICs?</a:t>
            </a:r>
          </a:p>
          <a:p>
            <a:pPr marL="682229" lvl="1" indent="-457200">
              <a:buFont typeface="Wingdings" panose="05000000000000000000" pitchFamily="2" charset="2"/>
              <a:buChar char="§"/>
            </a:pPr>
            <a:r>
              <a:rPr lang="en-US" sz="2400" dirty="0"/>
              <a:t>How do you perceive the value of such efforts? </a:t>
            </a:r>
          </a:p>
          <a:p>
            <a:pPr marL="682229" lvl="1" indent="-4572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0" indent="0"/>
            <a:r>
              <a:rPr lang="en-US" dirty="0"/>
              <a:t>4. What ways could the research community from high-income countries better engage with the research communities from LMICs to build a more robust global clinical trials ecosystem?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668704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682092" y="911672"/>
            <a:ext cx="6400800" cy="748141"/>
          </a:xfrm>
        </p:spPr>
        <p:txBody>
          <a:bodyPr>
            <a:normAutofit fontScale="90000"/>
          </a:bodyPr>
          <a:lstStyle/>
          <a:p>
            <a:r>
              <a:rPr lang="en-US" dirty="0"/>
              <a:t>Posttraumatic Stress Disorder Adaptive Platform Trial (APT)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3810" y="6660576"/>
            <a:ext cx="1516380" cy="197424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UNCLASSIFIED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ubtitle 2"/>
          <p:cNvSpPr txBox="1"/>
          <p:nvPr/>
        </p:nvSpPr>
        <p:spPr>
          <a:xfrm>
            <a:off x="1682092" y="1902012"/>
            <a:ext cx="6400800" cy="2950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2400" kern="1200">
                <a:solidFill>
                  <a:srgbClr val="67151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2000" kern="1200">
                <a:solidFill>
                  <a:srgbClr val="67151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1800" kern="1200">
                <a:solidFill>
                  <a:srgbClr val="67151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1600" kern="1200">
                <a:solidFill>
                  <a:srgbClr val="67151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»"/>
              <a:defRPr sz="1600" i="1" kern="1200">
                <a:solidFill>
                  <a:srgbClr val="67151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Kimberly A. del Carmen, Ph.D.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 Manager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kimberly.a.delcarmen.civ@mail.mil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Elyse R.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Katz,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Ph.D.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Sr. Product Management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Contractor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elyse.r.katz.ctr@mail.mil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April 2020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671" y="706998"/>
            <a:ext cx="1049693" cy="112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62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2 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Kim Fisher, CTTI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3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Disclaimer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858" y="2719754"/>
            <a:ext cx="8847909" cy="373087"/>
          </a:xfrm>
        </p:spPr>
        <p:txBody>
          <a:bodyPr>
            <a:normAutofit fontScale="25000" lnSpcReduction="20000"/>
          </a:bodyPr>
          <a:lstStyle/>
          <a:p>
            <a:pPr marL="5715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9600" dirty="0" smtClean="0"/>
              <a:t>The </a:t>
            </a:r>
            <a:r>
              <a:rPr lang="en-US" sz="9600" dirty="0"/>
              <a:t>views expressed in this brief are those of the </a:t>
            </a:r>
            <a:r>
              <a:rPr lang="en-US" sz="9600" dirty="0" smtClean="0"/>
              <a:t>authors </a:t>
            </a:r>
            <a:r>
              <a:rPr lang="en-US" sz="9600" dirty="0"/>
              <a:t>and do not necessarily reflect the official policy of the Department of Army, Department of Defense, or the U.S. Government.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UNCLASSIFIED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9E32-0316-A64C-BBE6-76331A90034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026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77" y="1214962"/>
            <a:ext cx="8847909" cy="51837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United States Army Medical Materiel Development Activity (</a:t>
            </a:r>
            <a:r>
              <a:rPr lang="en-US" dirty="0" smtClean="0"/>
              <a:t>USAMMDA</a:t>
            </a:r>
            <a:r>
              <a:rPr lang="en-US" dirty="0"/>
              <a:t>) aka “Advanced Development”</a:t>
            </a:r>
          </a:p>
          <a:p>
            <a:pPr lvl="1"/>
            <a:r>
              <a:rPr lang="en-US" dirty="0"/>
              <a:t>Warfighter Brain Health (WBH) Project Management Office (PMO)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Mission: To develop and deliver brain health medical solutions, across the continuum of care, that aid in the detection, prevention, and treatment of </a:t>
            </a:r>
            <a:r>
              <a:rPr lang="en-US" dirty="0" err="1"/>
              <a:t>neurotrauma</a:t>
            </a:r>
            <a:r>
              <a:rPr lang="en-US" dirty="0"/>
              <a:t> and psychological health disorders in our US Service Members.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Posttraumatic Stress Disorder Drug Treatment Program</a:t>
            </a:r>
          </a:p>
          <a:p>
            <a:pPr lvl="1"/>
            <a:r>
              <a:rPr lang="en-US" dirty="0"/>
              <a:t>Requirement: to develop alternative drugs for the treatment of military-service related PTSD</a:t>
            </a:r>
          </a:p>
          <a:p>
            <a:pPr lvl="1"/>
            <a:r>
              <a:rPr lang="en-US" dirty="0"/>
              <a:t>Program </a:t>
            </a:r>
            <a:r>
              <a:rPr lang="en-US" dirty="0" smtClean="0"/>
              <a:t>Activities:</a:t>
            </a:r>
            <a:endParaRPr lang="en-US" dirty="0"/>
          </a:p>
          <a:p>
            <a:pPr marL="1257300" lvl="2" indent="-342900">
              <a:buFont typeface="+mj-lt"/>
              <a:buAutoNum type="arabicPeriod"/>
            </a:pPr>
            <a:r>
              <a:rPr lang="en-US" dirty="0"/>
              <a:t>Conduct market research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/>
              <a:t>Conduct Phase 2 and Phase 3 drug treatment studies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/>
              <a:t>Conduct enabling studies to de-risk </a:t>
            </a:r>
            <a:r>
              <a:rPr lang="en-US" dirty="0">
                <a:latin typeface="Arial" charset="0"/>
                <a:cs typeface="Arial" charset="0"/>
              </a:rPr>
              <a:t>Phase 2 and Phase 3 PTSD treatment development efforts by increasing the probability of technical and regulatory success.</a:t>
            </a:r>
            <a:endParaRPr lang="en-US" sz="1800" dirty="0"/>
          </a:p>
          <a:p>
            <a:pPr marL="57150" indent="0">
              <a:buNone/>
            </a:pPr>
            <a:endParaRPr lang="en-US" sz="2000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UNCLASSIFIED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9E32-0316-A64C-BBE6-76331A90034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821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32638"/>
            <a:ext cx="8915400" cy="422909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SzPct val="100000"/>
              <a:buNone/>
            </a:pPr>
            <a:r>
              <a:rPr lang="en-US" sz="1800" b="1" dirty="0"/>
              <a:t>Current State of PTSD Drug Development:</a:t>
            </a:r>
            <a:endParaRPr lang="en-US" sz="1600" b="1" dirty="0"/>
          </a:p>
          <a:p>
            <a:pPr marL="0" indent="0">
              <a:spcBef>
                <a:spcPts val="0"/>
              </a:spcBef>
              <a:buSzPct val="100000"/>
              <a:buNone/>
            </a:pPr>
            <a:endParaRPr lang="en-US" sz="1000" dirty="0"/>
          </a:p>
          <a:p>
            <a:pPr marL="257175" indent="-257175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sz="1600" dirty="0"/>
              <a:t>More than 130 clinical trials conducted with at least 48 drug/drug combinations, encompassing 30+ mechanisms of action since 1987, with little to no return on investment</a:t>
            </a:r>
            <a:endParaRPr lang="en-US" sz="1350" dirty="0"/>
          </a:p>
          <a:p>
            <a:pPr marL="257175" indent="-257175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sz="1600" dirty="0"/>
              <a:t>Only two Food and Drug Administration (FDA)-approved drugs for the treatment of Post Traumatic Stress Disorder (PTSD), approved </a:t>
            </a:r>
            <a:r>
              <a:rPr lang="en-US" sz="1600" dirty="0" smtClean="0"/>
              <a:t>18+ </a:t>
            </a:r>
            <a:r>
              <a:rPr lang="en-US" sz="1600" dirty="0"/>
              <a:t>years ago</a:t>
            </a:r>
            <a:endParaRPr lang="en-US" sz="1350" dirty="0"/>
          </a:p>
          <a:p>
            <a:pPr marL="257175" indent="-257175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sz="1600" dirty="0"/>
              <a:t>Substantial heterogeneity in clinical presentation and biological underpinnings of PTSD</a:t>
            </a:r>
            <a:endParaRPr lang="en-US" sz="1350" dirty="0"/>
          </a:p>
          <a:p>
            <a:pPr marL="257175" indent="-257175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sz="1600" dirty="0"/>
              <a:t>Multiple uncoordinated efforts within and between government agencies, academic centers, pharmaceutical companies, non-profits, etc. to develop new treatments for PTSD</a:t>
            </a:r>
            <a:endParaRPr lang="en-US" sz="1350" dirty="0"/>
          </a:p>
          <a:p>
            <a:pPr marL="338278" lvl="1" indent="0"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Recommendations for a different approach to PTSD drug treatment trials:</a:t>
            </a:r>
            <a:endParaRPr lang="en-US" sz="1500" dirty="0"/>
          </a:p>
          <a:p>
            <a:pPr marL="0" indent="0">
              <a:spcBef>
                <a:spcPts val="0"/>
              </a:spcBef>
              <a:buNone/>
            </a:pPr>
            <a:endParaRPr lang="en-US" sz="1000" dirty="0"/>
          </a:p>
          <a:p>
            <a:pPr>
              <a:buSzPct val="100000"/>
            </a:pPr>
            <a:r>
              <a:rPr lang="en-US" sz="1600" dirty="0"/>
              <a:t>2017 DOD analysis of clinical trial results and landscape:</a:t>
            </a:r>
          </a:p>
          <a:p>
            <a:pPr lvl="1">
              <a:buSzPct val="100000"/>
              <a:buFont typeface="+mj-lt"/>
              <a:buAutoNum type="arabicPeriod"/>
            </a:pPr>
            <a:r>
              <a:rPr lang="en-US" sz="1600" dirty="0"/>
              <a:t>Mitigate the failure to detect a clinical benefit due to enrolling a heterogeneous sample by using </a:t>
            </a:r>
            <a:r>
              <a:rPr lang="en-US" sz="1600" b="1" dirty="0"/>
              <a:t>patient enrichment biomarkers</a:t>
            </a:r>
            <a:r>
              <a:rPr lang="en-US" sz="1600" dirty="0"/>
              <a:t>, and thus increase the likelihood of success of future trials</a:t>
            </a:r>
          </a:p>
          <a:p>
            <a:pPr>
              <a:buSzPct val="100000"/>
            </a:pPr>
            <a:r>
              <a:rPr lang="en-US" sz="1600" dirty="0"/>
              <a:t>2017 PTSD Expert Meeting:</a:t>
            </a:r>
          </a:p>
          <a:p>
            <a:pPr lvl="1">
              <a:buSzPct val="100000"/>
              <a:buFont typeface="+mj-lt"/>
              <a:buAutoNum type="arabicPeriod"/>
            </a:pPr>
            <a:r>
              <a:rPr lang="en-US" sz="1600" dirty="0"/>
              <a:t>Identify biological subtypes of PTSD and utilize those subtypes in future clinical trial designs </a:t>
            </a:r>
          </a:p>
          <a:p>
            <a:pPr lvl="1">
              <a:buSzPct val="100000"/>
              <a:buFont typeface="+mj-lt"/>
              <a:buAutoNum type="arabicPeriod"/>
            </a:pPr>
            <a:r>
              <a:rPr lang="en-US" sz="1600" dirty="0"/>
              <a:t>Due to the complexity of PTSD and the multiple stakeholders (academia, industry, government, non-profits and advocacy groups) involved in addressing the treatment of the disorder and related conditions, private/public partnerships are needed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UNCLASSIFIED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B63E7-E6DD-4F91-A527-816379BC5AF7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09903" y="62346"/>
            <a:ext cx="5808602" cy="872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Background and Rationale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for PTSD APT</a:t>
            </a:r>
          </a:p>
        </p:txBody>
      </p:sp>
    </p:spTree>
    <p:extLst>
      <p:ext uri="{BB962C8B-B14F-4D97-AF65-F5344CB8AC3E}">
        <p14:creationId xmlns:p14="http://schemas.microsoft.com/office/powerpoint/2010/main" val="173238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0"/>
            <a:ext cx="6402505" cy="872836"/>
          </a:xfrm>
        </p:spPr>
        <p:txBody>
          <a:bodyPr/>
          <a:lstStyle/>
          <a:p>
            <a:r>
              <a:rPr lang="en-US" dirty="0" smtClean="0"/>
              <a:t>APT Status: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464" y="1279358"/>
            <a:ext cx="8599336" cy="4846806"/>
          </a:xfrm>
        </p:spPr>
        <p:txBody>
          <a:bodyPr/>
          <a:lstStyle/>
          <a:p>
            <a:pPr>
              <a:buSzPct val="100000"/>
            </a:pPr>
            <a:r>
              <a:rPr lang="en-US" sz="2000" dirty="0"/>
              <a:t>Currently in the planning stage: Infrastructure build is ongoing</a:t>
            </a:r>
          </a:p>
          <a:p>
            <a:pPr marL="800100" lvl="1" indent="-342900">
              <a:buSzPct val="100000"/>
              <a:buFont typeface="+mj-lt"/>
              <a:buAutoNum type="arabicPeriod"/>
            </a:pPr>
            <a:r>
              <a:rPr lang="en-US" dirty="0"/>
              <a:t>September, 2018 APT to test drug treatments for PTSD awarded to Cohen Veterans Bioscience (CVB)</a:t>
            </a:r>
          </a:p>
          <a:p>
            <a:pPr marL="800100" lvl="1" indent="-342900">
              <a:buSzPct val="100000"/>
              <a:buFont typeface="+mj-lt"/>
              <a:buAutoNum type="arabicPeriod"/>
            </a:pPr>
            <a:r>
              <a:rPr lang="en-US" dirty="0"/>
              <a:t>Governance structure is in place (e.g., Joint Steering Committee, </a:t>
            </a:r>
            <a:r>
              <a:rPr lang="en-US" dirty="0" smtClean="0"/>
              <a:t>Working </a:t>
            </a:r>
            <a:r>
              <a:rPr lang="en-US" dirty="0"/>
              <a:t>Groups)</a:t>
            </a:r>
          </a:p>
          <a:p>
            <a:pPr marL="800100" lvl="1" indent="-342900">
              <a:buSzPct val="100000"/>
              <a:buFont typeface="+mj-lt"/>
              <a:buAutoNum type="arabicPeriod"/>
            </a:pPr>
            <a:r>
              <a:rPr lang="en-US" dirty="0"/>
              <a:t>Approval of drug selection process is pending</a:t>
            </a:r>
          </a:p>
          <a:p>
            <a:pPr marL="800100" lvl="1" indent="-342900">
              <a:buSzPct val="100000"/>
              <a:buFont typeface="+mj-lt"/>
              <a:buAutoNum type="arabicPeriod"/>
            </a:pPr>
            <a:r>
              <a:rPr lang="en-US" dirty="0"/>
              <a:t>Master Protocol Synopsis is under development</a:t>
            </a:r>
          </a:p>
          <a:p>
            <a:pPr marL="1200150" lvl="2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Statistical modeling is ongoing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Name, Title, Email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UNCLASSIFIED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9E32-0316-A64C-BBE6-76331A90034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9184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57150" y="1224842"/>
            <a:ext cx="9029700" cy="5669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>
              <a:buFont typeface="+mj-lt"/>
              <a:buAutoNum type="arabicPeriod"/>
            </a:pPr>
            <a:r>
              <a:rPr lang="en-US" sz="2200" dirty="0" smtClean="0"/>
              <a:t>Establish </a:t>
            </a:r>
            <a:r>
              <a:rPr lang="en-US" sz="2200" dirty="0"/>
              <a:t>clinical trial infrastructure and conduct an </a:t>
            </a:r>
            <a:r>
              <a:rPr lang="en-US" sz="2200" i="1" dirty="0"/>
              <a:t>adaptive platform trial </a:t>
            </a:r>
            <a:r>
              <a:rPr lang="en-US" sz="2200" dirty="0"/>
              <a:t>to comparatively test the efficacy &amp; safety of a minimum of 2 candidate </a:t>
            </a:r>
            <a:r>
              <a:rPr lang="en-US" sz="2200" dirty="0" err="1"/>
              <a:t>pharmacotherapeutics</a:t>
            </a:r>
            <a:r>
              <a:rPr lang="en-US" sz="2200" dirty="0"/>
              <a:t> for the treatment of individuals with PTSD including military cohorts, against a </a:t>
            </a:r>
            <a:r>
              <a:rPr lang="en-US" sz="2200" dirty="0" smtClean="0"/>
              <a:t>placebo </a:t>
            </a:r>
            <a:r>
              <a:rPr lang="en-US" sz="2200" dirty="0"/>
              <a:t>control in a well‐powered Ph2 study</a:t>
            </a:r>
            <a:r>
              <a:rPr lang="en-US" sz="2200" dirty="0" smtClean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~700K Service Members and Veterans with PTSD Diagnosis</a:t>
            </a:r>
            <a:r>
              <a:rPr lang="en-US" baseline="30000" dirty="0"/>
              <a:t>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Anticipated </a:t>
            </a:r>
            <a:r>
              <a:rPr lang="en-US" dirty="0"/>
              <a:t>sample size is approximately 150 patients per arm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Additional arms may be added pending funding availability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Primary </a:t>
            </a:r>
            <a:r>
              <a:rPr lang="en-US" dirty="0"/>
              <a:t>outcome at trial launch will be based on symptom improvement measured on the </a:t>
            </a:r>
            <a:r>
              <a:rPr lang="en-US" dirty="0" smtClean="0"/>
              <a:t>Clinician-Administered </a:t>
            </a:r>
            <a:r>
              <a:rPr lang="en-US" dirty="0"/>
              <a:t>PTSD Scale (CAPS</a:t>
            </a:r>
            <a:r>
              <a:rPr lang="en-US" dirty="0" smtClean="0"/>
              <a:t>) at 12 weeks</a:t>
            </a:r>
          </a:p>
          <a:p>
            <a:pPr marL="400050">
              <a:buFont typeface="+mj-lt"/>
              <a:buAutoNum type="arabicPeriod"/>
            </a:pPr>
            <a:r>
              <a:rPr lang="en-US" sz="2200" dirty="0" smtClean="0"/>
              <a:t>Collect </a:t>
            </a:r>
            <a:r>
              <a:rPr lang="en-US" sz="2200" dirty="0"/>
              <a:t>and assay biomarker (BM) data to identify and validate treatment response BMs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 Vitro Diagnostic (IVD) companion diagnostic device will be developed though appropriate FDA approval </a:t>
            </a:r>
            <a:r>
              <a:rPr lang="en-US" dirty="0" smtClean="0"/>
              <a:t>pathway</a:t>
            </a:r>
            <a:endParaRPr lang="en-US" dirty="0"/>
          </a:p>
          <a:p>
            <a:endParaRPr lang="en-US" sz="20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62346"/>
            <a:ext cx="5808602" cy="872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PTSD APT Objectives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UNCLASSIFIED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9E32-0316-A64C-BBE6-76331A90034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5339" y="6020408"/>
            <a:ext cx="34115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85725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Institute of Medicine, 2014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8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260" y="0"/>
            <a:ext cx="7166091" cy="8728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Challenge: Visibility of other </a:t>
            </a:r>
            <a:r>
              <a:rPr lang="en-US" dirty="0"/>
              <a:t>e</a:t>
            </a:r>
            <a:r>
              <a:rPr lang="en-US" dirty="0" smtClean="0"/>
              <a:t>fforts to inform our path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265"/>
            <a:ext cx="9144000" cy="5538565"/>
          </a:xfrm>
        </p:spPr>
        <p:txBody>
          <a:bodyPr>
            <a:normAutofit fontScale="77500" lnSpcReduction="20000"/>
          </a:bodyPr>
          <a:lstStyle/>
          <a:p>
            <a:pPr marL="514350" indent="-457200" fontAlgn="ctr">
              <a:buFont typeface="+mj-lt"/>
              <a:buAutoNum type="arabicPeriod"/>
            </a:pPr>
            <a:r>
              <a:rPr lang="en-US" dirty="0" smtClean="0"/>
              <a:t>Protocol </a:t>
            </a:r>
            <a:r>
              <a:rPr lang="en-US" dirty="0"/>
              <a:t>Design Challenges</a:t>
            </a:r>
          </a:p>
          <a:p>
            <a:pPr lvl="1" fontAlgn="ctr">
              <a:buFont typeface="Arial" panose="020B0604020202020204" pitchFamily="34" charset="0"/>
              <a:buChar char="•"/>
            </a:pPr>
            <a:r>
              <a:rPr lang="en-US" dirty="0"/>
              <a:t>Key factors influencing selection and incorporation of APT design elements</a:t>
            </a:r>
          </a:p>
          <a:p>
            <a:pPr lvl="2" fontAlgn="ctr"/>
            <a:r>
              <a:rPr lang="en-US" sz="2000" dirty="0"/>
              <a:t>Identification and validation of treatment-response biomarkers within the APT construct </a:t>
            </a:r>
            <a:endParaRPr lang="en-US" dirty="0"/>
          </a:p>
          <a:p>
            <a:pPr lvl="2" fontAlgn="ctr"/>
            <a:r>
              <a:rPr lang="en-US" sz="2000" dirty="0"/>
              <a:t>Response adaptive randomization</a:t>
            </a:r>
            <a:endParaRPr lang="en-US" dirty="0"/>
          </a:p>
          <a:p>
            <a:pPr lvl="2" fontAlgn="ctr"/>
            <a:r>
              <a:rPr lang="en-US" sz="2000" dirty="0"/>
              <a:t>Translation of DOD-required primary endpoint into effect size/power calculations, trial </a:t>
            </a:r>
            <a:r>
              <a:rPr lang="en-US" sz="2000" dirty="0" smtClean="0"/>
              <a:t>simulations</a:t>
            </a:r>
          </a:p>
          <a:p>
            <a:pPr lvl="1" fontAlgn="ctr">
              <a:buFont typeface="Arial" panose="020B0604020202020204" pitchFamily="34" charset="0"/>
              <a:buChar char="•"/>
            </a:pPr>
            <a:r>
              <a:rPr lang="en-US" b="1" i="1" dirty="0"/>
              <a:t>Project Simulation Tool </a:t>
            </a:r>
            <a:r>
              <a:rPr lang="en-US" i="1" dirty="0"/>
              <a:t>should include key design criteria, factors for deciding to employ design elements, and impact to simulations/trial scenarios </a:t>
            </a:r>
          </a:p>
          <a:p>
            <a:pPr lvl="1" fontAlgn="ctr">
              <a:buFont typeface="Arial" panose="020B0604020202020204" pitchFamily="34" charset="0"/>
              <a:buChar char="•"/>
            </a:pPr>
            <a:r>
              <a:rPr lang="en-US" b="1" i="1" dirty="0"/>
              <a:t>High-level Roadmap Tool</a:t>
            </a:r>
            <a:r>
              <a:rPr lang="en-US" i="1" dirty="0"/>
              <a:t> should include specific deliverables and roadblocks about biomarker discovery and </a:t>
            </a:r>
            <a:r>
              <a:rPr lang="en-US" i="1" dirty="0" smtClean="0"/>
              <a:t>validation</a:t>
            </a:r>
          </a:p>
          <a:p>
            <a:pPr marL="457200" lvl="1" indent="0" fontAlgn="ctr">
              <a:buNone/>
            </a:pPr>
            <a:endParaRPr lang="en-US" i="1" dirty="0"/>
          </a:p>
          <a:p>
            <a:pPr marL="514350" indent="-457200" fontAlgn="ctr">
              <a:buFont typeface="+mj-lt"/>
              <a:buAutoNum type="arabicPeriod"/>
            </a:pPr>
            <a:r>
              <a:rPr lang="en-US" dirty="0" smtClean="0"/>
              <a:t>Best Practices for Vendor Selection</a:t>
            </a:r>
          </a:p>
          <a:p>
            <a:pPr lvl="1" fontAlgn="ctr">
              <a:buFont typeface="Arial" panose="020B0604020202020204" pitchFamily="34" charset="0"/>
              <a:buChar char="•"/>
            </a:pPr>
            <a:r>
              <a:rPr lang="en-US" dirty="0" smtClean="0"/>
              <a:t>Is there standard language that can be included in RFIs/RFPs to assist sponsors in assessing vendor experience and expertise in supporting Master Protocols?</a:t>
            </a:r>
          </a:p>
          <a:p>
            <a:pPr lvl="2" fontAlgn="ctr"/>
            <a:r>
              <a:rPr lang="en-US" sz="2000" dirty="0" smtClean="0"/>
              <a:t>In particular statistical modeling</a:t>
            </a:r>
            <a:r>
              <a:rPr lang="en-US" dirty="0" smtClean="0"/>
              <a:t>, </a:t>
            </a:r>
            <a:r>
              <a:rPr lang="en-US" sz="2000" dirty="0" smtClean="0"/>
              <a:t>CRO</a:t>
            </a:r>
            <a:r>
              <a:rPr lang="en-US" dirty="0" smtClean="0"/>
              <a:t>, </a:t>
            </a:r>
            <a:r>
              <a:rPr lang="en-US" sz="2100" dirty="0"/>
              <a:t>trial </a:t>
            </a:r>
            <a:r>
              <a:rPr lang="en-US" sz="2000" dirty="0"/>
              <a:t>support </a:t>
            </a:r>
            <a:r>
              <a:rPr lang="en-US" sz="2000" dirty="0" smtClean="0"/>
              <a:t>vendors</a:t>
            </a:r>
            <a:r>
              <a:rPr lang="en-US" dirty="0" smtClean="0"/>
              <a:t>, </a:t>
            </a:r>
            <a:r>
              <a:rPr lang="en-US" sz="2000" dirty="0"/>
              <a:t>r</a:t>
            </a:r>
            <a:r>
              <a:rPr lang="en-US" sz="2000" dirty="0" smtClean="0"/>
              <a:t>egulatory affairs</a:t>
            </a:r>
          </a:p>
          <a:p>
            <a:pPr lvl="1" fontAlgn="ctr"/>
            <a:r>
              <a:rPr lang="en-US" b="1" i="1" dirty="0" smtClean="0"/>
              <a:t>Vendor Selection Tool </a:t>
            </a:r>
            <a:r>
              <a:rPr lang="en-US" i="1" dirty="0" smtClean="0"/>
              <a:t>should include considerations or suggestions for how to solicit and evaluate proposals to support Master Protocols</a:t>
            </a:r>
          </a:p>
          <a:p>
            <a:pPr marL="457200" lvl="1" indent="0" fontAlgn="ctr">
              <a:buNone/>
            </a:pPr>
            <a:endParaRPr lang="en-US" dirty="0"/>
          </a:p>
          <a:p>
            <a:pPr marL="514350" indent="-457200" fontAlgn="ctr">
              <a:buFont typeface="+mj-lt"/>
              <a:buAutoNum type="arabicPeriod"/>
            </a:pPr>
            <a:r>
              <a:rPr lang="en-US" dirty="0"/>
              <a:t>“</a:t>
            </a:r>
            <a:r>
              <a:rPr lang="en-US" dirty="0" smtClean="0"/>
              <a:t>Real-world</a:t>
            </a:r>
            <a:r>
              <a:rPr lang="en-US" dirty="0"/>
              <a:t>” results of Master </a:t>
            </a:r>
            <a:r>
              <a:rPr lang="en-US" dirty="0" smtClean="0"/>
              <a:t>Protocols</a:t>
            </a:r>
            <a:endParaRPr lang="en-US" dirty="0"/>
          </a:p>
          <a:p>
            <a:pPr lvl="1" fontAlgn="ctr">
              <a:buFont typeface="Arial" panose="020B0604020202020204" pitchFamily="34" charset="0"/>
              <a:buChar char="•"/>
            </a:pPr>
            <a:r>
              <a:rPr lang="en-US" dirty="0"/>
              <a:t>Which studies have read out, have they met their goals, was it more efficient or successful than traditional trials</a:t>
            </a:r>
            <a:r>
              <a:rPr lang="en-US" dirty="0" smtClean="0"/>
              <a:t>?</a:t>
            </a:r>
          </a:p>
          <a:p>
            <a:pPr lvl="1" fontAlgn="ctr">
              <a:buFont typeface="Arial" panose="020B0604020202020204" pitchFamily="34" charset="0"/>
              <a:buChar char="•"/>
            </a:pPr>
            <a:r>
              <a:rPr lang="en-US" b="1" i="1" dirty="0" smtClean="0"/>
              <a:t>Annotated bibliography/Central database </a:t>
            </a:r>
            <a:r>
              <a:rPr lang="en-US" i="1" dirty="0" smtClean="0"/>
              <a:t>of MP results needed, funding needed to analyze success of MPs to support value statements and future investment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UNCLASSIFIED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9E32-0316-A64C-BBE6-76331A90034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3424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050" y="0"/>
            <a:ext cx="6879265" cy="872836"/>
          </a:xfrm>
        </p:spPr>
        <p:txBody>
          <a:bodyPr/>
          <a:lstStyle/>
          <a:p>
            <a:r>
              <a:rPr lang="en-US" dirty="0" smtClean="0"/>
              <a:t>Best Practices for Master Protocols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3942"/>
            <a:ext cx="9133182" cy="5350042"/>
          </a:xfrm>
        </p:spPr>
        <p:txBody>
          <a:bodyPr>
            <a:normAutofit fontScale="92500" lnSpcReduction="20000"/>
          </a:bodyPr>
          <a:lstStyle/>
          <a:p>
            <a:pPr fontAlgn="ctr"/>
            <a:r>
              <a:rPr lang="en-US" dirty="0" smtClean="0"/>
              <a:t>Identified gaps for standardization and articulation of best practices and CTTI tools to address gaps</a:t>
            </a:r>
            <a:endParaRPr lang="en-US" dirty="0"/>
          </a:p>
          <a:p>
            <a:pPr lvl="1" fontAlgn="ctr"/>
            <a:r>
              <a:rPr lang="en-US" dirty="0"/>
              <a:t>Data </a:t>
            </a:r>
            <a:r>
              <a:rPr lang="en-US" dirty="0" smtClean="0"/>
              <a:t>Sharing</a:t>
            </a:r>
          </a:p>
          <a:p>
            <a:pPr lvl="2" fontAlgn="ctr"/>
            <a:r>
              <a:rPr lang="en-US" dirty="0" smtClean="0"/>
              <a:t>Suggest development of a tool to help sponsors navigate considerations for the development of data sharing policies that include multiple stakeholders</a:t>
            </a:r>
            <a:endParaRPr lang="en-US" dirty="0"/>
          </a:p>
          <a:p>
            <a:pPr lvl="1" fontAlgn="ctr"/>
            <a:r>
              <a:rPr lang="en-US" dirty="0"/>
              <a:t>Governance </a:t>
            </a:r>
            <a:r>
              <a:rPr lang="en-US" dirty="0" smtClean="0"/>
              <a:t>and Oversight</a:t>
            </a:r>
          </a:p>
          <a:p>
            <a:pPr lvl="2" fontAlgn="ctr"/>
            <a:r>
              <a:rPr lang="en-US" i="1" dirty="0" smtClean="0"/>
              <a:t>High-level Roadmap </a:t>
            </a:r>
          </a:p>
          <a:p>
            <a:pPr lvl="2" fontAlgn="ctr"/>
            <a:r>
              <a:rPr lang="en-US" i="1" dirty="0" smtClean="0"/>
              <a:t>Business Plan Template</a:t>
            </a:r>
            <a:endParaRPr lang="en-US" i="1" dirty="0"/>
          </a:p>
          <a:p>
            <a:pPr lvl="1" fontAlgn="ctr"/>
            <a:r>
              <a:rPr lang="en-US" dirty="0"/>
              <a:t>Intervention </a:t>
            </a:r>
            <a:r>
              <a:rPr lang="en-US" dirty="0" smtClean="0"/>
              <a:t>selection</a:t>
            </a:r>
          </a:p>
          <a:p>
            <a:pPr lvl="2" fontAlgn="ctr"/>
            <a:r>
              <a:rPr lang="en-US" dirty="0" smtClean="0"/>
              <a:t>Suggest development of a tool to help sponsors understand implications for intervention selection, e.g. different routes of administration, types of interventions (drug, device, combinations, other)</a:t>
            </a:r>
          </a:p>
          <a:p>
            <a:pPr lvl="2" fontAlgn="ctr"/>
            <a:r>
              <a:rPr lang="en-US" i="1" dirty="0"/>
              <a:t>Business </a:t>
            </a:r>
            <a:r>
              <a:rPr lang="en-US" i="1" dirty="0" smtClean="0"/>
              <a:t>Plan Template</a:t>
            </a:r>
            <a:endParaRPr lang="en-US" i="1" dirty="0"/>
          </a:p>
          <a:p>
            <a:pPr lvl="1" fontAlgn="ctr"/>
            <a:r>
              <a:rPr lang="en-US" dirty="0" smtClean="0"/>
              <a:t>Regulatory interaction</a:t>
            </a:r>
          </a:p>
          <a:p>
            <a:pPr lvl="2" fontAlgn="ctr"/>
            <a:r>
              <a:rPr lang="en-US" i="1" dirty="0" smtClean="0"/>
              <a:t>FDA Engagement Tool</a:t>
            </a:r>
          </a:p>
          <a:p>
            <a:pPr lvl="2" fontAlgn="ctr"/>
            <a:r>
              <a:rPr lang="en-US" i="1" dirty="0" smtClean="0"/>
              <a:t>High-level Roadmap</a:t>
            </a:r>
          </a:p>
          <a:p>
            <a:pPr lvl="1" fontAlgn="ctr"/>
            <a:r>
              <a:rPr lang="en-US" dirty="0" smtClean="0"/>
              <a:t>Operational conduct </a:t>
            </a:r>
          </a:p>
          <a:p>
            <a:pPr lvl="2" fontAlgn="ctr"/>
            <a:r>
              <a:rPr lang="en-US" i="1" dirty="0" smtClean="0"/>
              <a:t>Vendor Assessment Tool</a:t>
            </a:r>
          </a:p>
          <a:p>
            <a:pPr lvl="2" fontAlgn="ctr"/>
            <a:r>
              <a:rPr lang="en-US" i="1" dirty="0" smtClean="0"/>
              <a:t>Protocol Development Map</a:t>
            </a:r>
          </a:p>
          <a:p>
            <a:pPr lvl="2" fontAlgn="ctr"/>
            <a:r>
              <a:rPr lang="en-US" i="1" dirty="0" smtClean="0"/>
              <a:t>Site Selection Tool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UNCLASSIFIED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9E32-0316-A64C-BBE6-76331A90034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2163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and Closing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Kim Fisher, CTTI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9081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56243743"/>
              </p:ext>
            </p:extLst>
          </p:nvPr>
        </p:nvGraphicFramePr>
        <p:xfrm>
          <a:off x="347579" y="1241776"/>
          <a:ext cx="8461375" cy="4428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4109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worked well?</a:t>
            </a:r>
          </a:p>
          <a:p>
            <a:r>
              <a:rPr lang="en-US" dirty="0" smtClean="0"/>
              <a:t>What could be improved?</a:t>
            </a:r>
          </a:p>
          <a:p>
            <a:r>
              <a:rPr lang="en-US" dirty="0" smtClean="0"/>
              <a:t>What would you like to see next?</a:t>
            </a:r>
          </a:p>
        </p:txBody>
      </p:sp>
    </p:spTree>
    <p:extLst>
      <p:ext uri="{BB962C8B-B14F-4D97-AF65-F5344CB8AC3E}">
        <p14:creationId xmlns:p14="http://schemas.microsoft.com/office/powerpoint/2010/main" val="2870236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2 Objectives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347579" y="1241776"/>
            <a:ext cx="8462210" cy="4046984"/>
          </a:xfrm>
        </p:spPr>
        <p:txBody>
          <a:bodyPr/>
          <a:lstStyle/>
          <a:p>
            <a:r>
              <a:rPr lang="en-US" dirty="0" smtClean="0"/>
              <a:t>Apply </a:t>
            </a:r>
            <a:r>
              <a:rPr lang="en-US" dirty="0"/>
              <a:t>CTTI tools to the development of real-world master </a:t>
            </a:r>
            <a:r>
              <a:rPr lang="en-US" dirty="0" smtClean="0"/>
              <a:t>protocols  </a:t>
            </a:r>
            <a:r>
              <a:rPr lang="en-US" dirty="0"/>
              <a:t>that are at the pre-planning and planning stages of study development</a:t>
            </a:r>
          </a:p>
          <a:p>
            <a:r>
              <a:rPr lang="en-US" dirty="0" smtClean="0"/>
              <a:t>Identify </a:t>
            </a:r>
            <a:r>
              <a:rPr lang="en-US" dirty="0"/>
              <a:t>necessary revisions to CTTI tools to make them more responsive to the unique design and operational challenges identified in diverse therapeutic areas.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9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2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9" y="1241776"/>
            <a:ext cx="8462210" cy="4046984"/>
          </a:xfrm>
        </p:spPr>
        <p:txBody>
          <a:bodyPr/>
          <a:lstStyle/>
          <a:p>
            <a:r>
              <a:rPr lang="en-US" dirty="0" smtClean="0"/>
              <a:t>Case study presentations</a:t>
            </a:r>
          </a:p>
          <a:p>
            <a:pPr lvl="1"/>
            <a:r>
              <a:rPr lang="en-US" dirty="0" smtClean="0"/>
              <a:t>Early Childhood Stunting Multi-Arm, Multi-Stage Adaptive Platform</a:t>
            </a:r>
          </a:p>
          <a:p>
            <a:pPr lvl="1"/>
            <a:r>
              <a:rPr lang="en-US" dirty="0" smtClean="0"/>
              <a:t>PTSD Adaptive Platform Trial</a:t>
            </a:r>
          </a:p>
          <a:p>
            <a:r>
              <a:rPr lang="en-US" dirty="0" smtClean="0"/>
              <a:t>Next Steps </a:t>
            </a:r>
          </a:p>
          <a:p>
            <a:r>
              <a:rPr lang="en-US" dirty="0" smtClean="0"/>
              <a:t>Feedback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487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DED9A-5C3D-3147-BC7D-2AFC1651A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432" y="1836965"/>
            <a:ext cx="7259217" cy="2128889"/>
          </a:xfrm>
        </p:spPr>
        <p:txBody>
          <a:bodyPr/>
          <a:lstStyle/>
          <a:p>
            <a:r>
              <a:rPr lang="en-US" sz="2400" dirty="0"/>
              <a:t>An Adaptive Platform Trial for the Evaluation of Multi-Component Interventions for Optimal Child Linear Growth for sub-Saharan Africa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66DDBA-3F9A-3844-B897-B6C26FE5A0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Jay Park</a:t>
            </a:r>
          </a:p>
          <a:p>
            <a:r>
              <a:rPr lang="en-US" dirty="0"/>
              <a:t>Cytel Inc</a:t>
            </a:r>
          </a:p>
        </p:txBody>
      </p:sp>
    </p:spTree>
    <p:extLst>
      <p:ext uri="{BB962C8B-B14F-4D97-AF65-F5344CB8AC3E}">
        <p14:creationId xmlns:p14="http://schemas.microsoft.com/office/powerpoint/2010/main" val="3946816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AAA5511-EF37-2B4F-9FF7-DD8F1AF94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25070-86FB-1B46-815E-66D2D6729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E2F2C-65C5-804F-BCB7-BA03EC7F9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DF86B-0432-0A41-BF05-03E4F742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A13D19-E5A3-E342-AA76-34BA7788F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Study 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Business and operational plan 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Challenges with stakeholder engagement</a:t>
            </a:r>
          </a:p>
        </p:txBody>
      </p:sp>
    </p:spTree>
    <p:extLst>
      <p:ext uri="{BB962C8B-B14F-4D97-AF65-F5344CB8AC3E}">
        <p14:creationId xmlns:p14="http://schemas.microsoft.com/office/powerpoint/2010/main" val="691825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164EB-EF51-D148-BECF-6F4FEF7C4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6CC74F-ADBB-A245-A458-E5A651B38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A5249A-8C2E-1246-ADB9-0845DB356266}" type="datetime1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6/22/2021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FEA9AF-9F28-774F-8694-BB9534CF4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  <a:latin typeface="Century Gothic"/>
              </a:rPr>
              <a:t>Cytel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1ADEE9-FE9B-A343-A035-0784548F2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082618-0B38-F94E-8749-526579495538}" type="slidenum">
              <a:rPr lang="en-US">
                <a:latin typeface="Century Gothic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latin typeface="Century Gothic" charset="0"/>
              <a:ea typeface="ＭＳ Ｐゴシック" charset="0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97724FC-DCF5-0841-B516-8F033B7AB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041" y="2057402"/>
            <a:ext cx="4135348" cy="32812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Between 1990 and 2015, we have made a remarkable progress towards the MDGs of reducing childhood morbidity and mortality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However, childhood stunting (low height-for-age) continues to be a critical public health issue particularly in LMICs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Childhood stunting can have immediate and long-lasting consequences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D8C04-580C-754D-A137-911B3EF5741F}"/>
              </a:ext>
            </a:extLst>
          </p:cNvPr>
          <p:cNvSpPr/>
          <p:nvPr/>
        </p:nvSpPr>
        <p:spPr>
          <a:xfrm>
            <a:off x="457201" y="5377932"/>
            <a:ext cx="4030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A" sz="9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Acronyms</a:t>
            </a:r>
            <a:r>
              <a:rPr lang="en-CA" sz="9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: MDGs – Millennium Development Goals;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A" sz="9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LMICs</a:t>
            </a:r>
            <a:r>
              <a:rPr lang="en-CA" sz="9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– Low- and middle-income countries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174DF4-3852-8C47-9EB0-C283A125D235}"/>
              </a:ext>
            </a:extLst>
          </p:cNvPr>
          <p:cNvGrpSpPr/>
          <p:nvPr/>
        </p:nvGrpSpPr>
        <p:grpSpPr>
          <a:xfrm>
            <a:off x="4199654" y="1330449"/>
            <a:ext cx="5083629" cy="3722601"/>
            <a:chOff x="4145075" y="42890"/>
            <a:chExt cx="5083629" cy="3722601"/>
          </a:xfrm>
        </p:grpSpPr>
        <p:graphicFrame>
          <p:nvGraphicFramePr>
            <p:cNvPr id="9" name="Diagram 8" descr="Graphic shows lietime cost of childhood stunting." title="Lifetime Cost of Childhood Stunting">
              <a:extLst>
                <a:ext uri="{FF2B5EF4-FFF2-40B4-BE49-F238E27FC236}">
                  <a16:creationId xmlns:a16="http://schemas.microsoft.com/office/drawing/2014/main" id="{7BEC5EBA-1BC9-CD40-AE65-41D2BAFFA4D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55315860"/>
                </p:ext>
              </p:extLst>
            </p:nvPr>
          </p:nvGraphicFramePr>
          <p:xfrm>
            <a:off x="4145075" y="42890"/>
            <a:ext cx="5083629" cy="372260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5DF26E-A75A-744E-878F-D8CA27B555C8}"/>
                </a:ext>
              </a:extLst>
            </p:cNvPr>
            <p:cNvSpPr/>
            <p:nvPr/>
          </p:nvSpPr>
          <p:spPr>
            <a:xfrm>
              <a:off x="5733621" y="1697732"/>
              <a:ext cx="1968936" cy="6463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Lifetime cost of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childhood stunting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5F3F110-C9E7-0340-B80A-4DFE8FEC470F}"/>
              </a:ext>
            </a:extLst>
          </p:cNvPr>
          <p:cNvSpPr/>
          <p:nvPr/>
        </p:nvSpPr>
        <p:spPr>
          <a:xfrm>
            <a:off x="4799239" y="5285960"/>
            <a:ext cx="42733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spcBef>
                <a:spcPct val="0"/>
              </a:spcBef>
              <a:spcAft>
                <a:spcPct val="0"/>
              </a:spcAft>
            </a:pPr>
            <a:r>
              <a:rPr lang="en-CA" sz="8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*Adapted from McGovern ME et al. A review of the evidence linking child stunting to economic outcomes. International journal of epidemiology. 2017 Aug 1;46(4):1171-91.</a:t>
            </a:r>
          </a:p>
        </p:txBody>
      </p:sp>
    </p:spTree>
    <p:extLst>
      <p:ext uri="{BB962C8B-B14F-4D97-AF65-F5344CB8AC3E}">
        <p14:creationId xmlns:p14="http://schemas.microsoft.com/office/powerpoint/2010/main" val="3870910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TTI 1">
      <a:dk1>
        <a:srgbClr val="006879"/>
      </a:dk1>
      <a:lt1>
        <a:sysClr val="window" lastClr="FFFFFF"/>
      </a:lt1>
      <a:dk2>
        <a:srgbClr val="006879"/>
      </a:dk2>
      <a:lt2>
        <a:srgbClr val="FFFFFF"/>
      </a:lt2>
      <a:accent1>
        <a:srgbClr val="00B7D5"/>
      </a:accent1>
      <a:accent2>
        <a:srgbClr val="008BA2"/>
      </a:accent2>
      <a:accent3>
        <a:srgbClr val="58595B"/>
      </a:accent3>
      <a:accent4>
        <a:srgbClr val="EE4036"/>
      </a:accent4>
      <a:accent5>
        <a:srgbClr val="B9131A"/>
      </a:accent5>
      <a:accent6>
        <a:srgbClr val="670001"/>
      </a:accent6>
      <a:hlink>
        <a:srgbClr val="008BA2"/>
      </a:hlink>
      <a:folHlink>
        <a:srgbClr val="008BA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ug_18_Cytel theme">
  <a:themeElements>
    <a:clrScheme name="Custom 3">
      <a:dk1>
        <a:srgbClr val="000000"/>
      </a:dk1>
      <a:lt1>
        <a:srgbClr val="FFFFFF"/>
      </a:lt1>
      <a:dk2>
        <a:srgbClr val="1F497D"/>
      </a:dk2>
      <a:lt2>
        <a:srgbClr val="FFFFFE"/>
      </a:lt2>
      <a:accent1>
        <a:srgbClr val="E2A721"/>
      </a:accent1>
      <a:accent2>
        <a:srgbClr val="083773"/>
      </a:accent2>
      <a:accent3>
        <a:srgbClr val="325897"/>
      </a:accent3>
      <a:accent4>
        <a:srgbClr val="4F81B5"/>
      </a:accent4>
      <a:accent5>
        <a:srgbClr val="93C2DD"/>
      </a:accent5>
      <a:accent6>
        <a:srgbClr val="CFE6EF"/>
      </a:accent6>
      <a:hlink>
        <a:srgbClr val="083773"/>
      </a:hlink>
      <a:folHlink>
        <a:srgbClr val="16B3E9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ytel_Master_Template_Jan_2019" id="{D81CA0DE-257E-1A48-8A7A-7D2567E6AFAF}" vid="{03B18B1F-A177-C443-99B5-04BF71BA89B1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22668</TotalTime>
  <Words>3455</Words>
  <Application>Microsoft Office PowerPoint</Application>
  <PresentationFormat>On-screen Show (4:3)</PresentationFormat>
  <Paragraphs>560</Paragraphs>
  <Slides>49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64" baseType="lpstr">
      <vt:lpstr>ＭＳ Ｐゴシック</vt:lpstr>
      <vt:lpstr>Arial</vt:lpstr>
      <vt:lpstr>Arial Narrow</vt:lpstr>
      <vt:lpstr>Calibri</vt:lpstr>
      <vt:lpstr>Century Gothic</vt:lpstr>
      <vt:lpstr>Courier New</vt:lpstr>
      <vt:lpstr>Gill Sans MT</vt:lpstr>
      <vt:lpstr>Helvetica</vt:lpstr>
      <vt:lpstr>Lucida Grande</vt:lpstr>
      <vt:lpstr>Open Sans</vt:lpstr>
      <vt:lpstr>Times New Roman</vt:lpstr>
      <vt:lpstr>Wingdings</vt:lpstr>
      <vt:lpstr>Office Theme</vt:lpstr>
      <vt:lpstr>Aug_18_Cytel theme</vt:lpstr>
      <vt:lpstr>1_Office Theme</vt:lpstr>
      <vt:lpstr>CTTI Master Protocol Expert Meeting</vt:lpstr>
      <vt:lpstr>Welcome</vt:lpstr>
      <vt:lpstr>PowerPoint Presentation</vt:lpstr>
      <vt:lpstr>Day 2 Overview</vt:lpstr>
      <vt:lpstr>Day 2 Objectives</vt:lpstr>
      <vt:lpstr>Day 2 Overview</vt:lpstr>
      <vt:lpstr>An Adaptive Platform Trial for the Evaluation of Multi-Component Interventions for Optimal Child Linear Growth for sub-Saharan Africa</vt:lpstr>
      <vt:lpstr>Presentation Overview</vt:lpstr>
      <vt:lpstr>Introduction</vt:lpstr>
      <vt:lpstr>What Causes Early Stunting in Children?</vt:lpstr>
      <vt:lpstr>Current Evidence Base for Childhood Stunting</vt:lpstr>
      <vt:lpstr>Conceptual Framework</vt:lpstr>
      <vt:lpstr>Rwanda</vt:lpstr>
      <vt:lpstr>Status of Children in Rwanda </vt:lpstr>
      <vt:lpstr>Status of Children in Rwanda - Continued</vt:lpstr>
      <vt:lpstr>Intervention Strategies</vt:lpstr>
      <vt:lpstr>Intervention Strategies - Continued</vt:lpstr>
      <vt:lpstr>RapidSMS Program: Community Healthcare Worker Network</vt:lpstr>
      <vt:lpstr>Methodology Overview</vt:lpstr>
      <vt:lpstr>The Need for Innovation and Efficiency in Global Health</vt:lpstr>
      <vt:lpstr>Business and Operations Plan Overview</vt:lpstr>
      <vt:lpstr>Master Protocol Project Business &amp; Operations Plan</vt:lpstr>
      <vt:lpstr>High-Level Design Overview</vt:lpstr>
      <vt:lpstr>High-Level Design Overview – continued</vt:lpstr>
      <vt:lpstr>High-Level Design Overview - Continued</vt:lpstr>
      <vt:lpstr>Trial Schema</vt:lpstr>
      <vt:lpstr>High-level Design Overview - Continued</vt:lpstr>
      <vt:lpstr>Scientific Criteria for Adding New Arms</vt:lpstr>
      <vt:lpstr>Value Proposition</vt:lpstr>
      <vt:lpstr>Value Proposition - Continued</vt:lpstr>
      <vt:lpstr>Value Proposition - Continued</vt:lpstr>
      <vt:lpstr>Operational Challenges and Capacity Building Efforts</vt:lpstr>
      <vt:lpstr>Challenges with Stakeholder Engagement</vt:lpstr>
      <vt:lpstr>Feedback on CTTI Tools</vt:lpstr>
      <vt:lpstr>Conclusion</vt:lpstr>
      <vt:lpstr>Q /A</vt:lpstr>
      <vt:lpstr>Questions for the Audience</vt:lpstr>
      <vt:lpstr>Questions for the Audience - Continued</vt:lpstr>
      <vt:lpstr>Posttraumatic Stress Disorder Adaptive Platform Trial (APT)</vt:lpstr>
      <vt:lpstr>Disclaimer</vt:lpstr>
      <vt:lpstr>Background</vt:lpstr>
      <vt:lpstr>PowerPoint Presentation</vt:lpstr>
      <vt:lpstr>APT Status: Planning</vt:lpstr>
      <vt:lpstr>PowerPoint Presentation</vt:lpstr>
      <vt:lpstr>Key Challenge: Visibility of other efforts to inform our path forward</vt:lpstr>
      <vt:lpstr>Best Practices for Master Protocols</vt:lpstr>
      <vt:lpstr>Next Steps and Closing Comments</vt:lpstr>
      <vt:lpstr>Next Steps</vt:lpstr>
      <vt:lpstr>Meeting Feedback</vt:lpstr>
    </vt:vector>
  </TitlesOfParts>
  <Company>CTTI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Presentation Title Here</dc:title>
  <dc:subject>Insert Subject Here</dc:subject>
  <dc:creator>Insert Your Name Here</dc:creator>
  <cp:keywords>Insert Keywords Here</cp:keywords>
  <cp:lastModifiedBy>Kristi Geercken</cp:lastModifiedBy>
  <cp:revision>327</cp:revision>
  <dcterms:created xsi:type="dcterms:W3CDTF">2012-08-24T12:48:42Z</dcterms:created>
  <dcterms:modified xsi:type="dcterms:W3CDTF">2021-06-22T21:41:21Z</dcterms:modified>
</cp:coreProperties>
</file>