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6" r:id="rId2"/>
    <p:sldMasterId id="2147483682" r:id="rId3"/>
    <p:sldMasterId id="2147483719" r:id="rId4"/>
    <p:sldMasterId id="2147483731" r:id="rId5"/>
    <p:sldMasterId id="2147483733" r:id="rId6"/>
    <p:sldMasterId id="2147483736" r:id="rId7"/>
    <p:sldMasterId id="2147483760" r:id="rId8"/>
  </p:sldMasterIdLst>
  <p:notesMasterIdLst>
    <p:notesMasterId r:id="rId106"/>
  </p:notesMasterIdLst>
  <p:sldIdLst>
    <p:sldId id="352" r:id="rId9"/>
    <p:sldId id="413" r:id="rId10"/>
    <p:sldId id="414" r:id="rId11"/>
    <p:sldId id="319" r:id="rId12"/>
    <p:sldId id="320" r:id="rId13"/>
    <p:sldId id="321" r:id="rId14"/>
    <p:sldId id="427" r:id="rId15"/>
    <p:sldId id="324" r:id="rId16"/>
    <p:sldId id="333" r:id="rId17"/>
    <p:sldId id="334" r:id="rId18"/>
    <p:sldId id="325" r:id="rId19"/>
    <p:sldId id="326" r:id="rId20"/>
    <p:sldId id="353" r:id="rId21"/>
    <p:sldId id="327" r:id="rId22"/>
    <p:sldId id="309" r:id="rId23"/>
    <p:sldId id="331" r:id="rId24"/>
    <p:sldId id="354" r:id="rId25"/>
    <p:sldId id="311" r:id="rId26"/>
    <p:sldId id="312" r:id="rId27"/>
    <p:sldId id="313" r:id="rId28"/>
    <p:sldId id="315" r:id="rId29"/>
    <p:sldId id="316" r:id="rId30"/>
    <p:sldId id="317" r:id="rId31"/>
    <p:sldId id="284" r:id="rId32"/>
    <p:sldId id="292" r:id="rId33"/>
    <p:sldId id="362" r:id="rId34"/>
    <p:sldId id="358" r:id="rId35"/>
    <p:sldId id="286" r:id="rId36"/>
    <p:sldId id="367" r:id="rId37"/>
    <p:sldId id="368" r:id="rId38"/>
    <p:sldId id="369" r:id="rId39"/>
    <p:sldId id="370" r:id="rId40"/>
    <p:sldId id="335" r:id="rId41"/>
    <p:sldId id="337" r:id="rId42"/>
    <p:sldId id="338" r:id="rId43"/>
    <p:sldId id="359" r:id="rId44"/>
    <p:sldId id="397" r:id="rId45"/>
    <p:sldId id="340" r:id="rId46"/>
    <p:sldId id="396" r:id="rId47"/>
    <p:sldId id="294" r:id="rId48"/>
    <p:sldId id="296" r:id="rId49"/>
    <p:sldId id="295" r:id="rId50"/>
    <p:sldId id="357" r:id="rId51"/>
    <p:sldId id="298" r:id="rId52"/>
    <p:sldId id="363" r:id="rId53"/>
    <p:sldId id="360" r:id="rId54"/>
    <p:sldId id="301" r:id="rId55"/>
    <p:sldId id="303" r:id="rId56"/>
    <p:sldId id="364" r:id="rId57"/>
    <p:sldId id="365" r:id="rId58"/>
    <p:sldId id="366" r:id="rId59"/>
    <p:sldId id="346" r:id="rId60"/>
    <p:sldId id="395" r:id="rId61"/>
    <p:sldId id="318" r:id="rId62"/>
    <p:sldId id="343" r:id="rId63"/>
    <p:sldId id="344" r:id="rId64"/>
    <p:sldId id="345" r:id="rId65"/>
    <p:sldId id="415" r:id="rId66"/>
    <p:sldId id="416" r:id="rId67"/>
    <p:sldId id="417" r:id="rId68"/>
    <p:sldId id="418" r:id="rId69"/>
    <p:sldId id="419" r:id="rId70"/>
    <p:sldId id="420" r:id="rId71"/>
    <p:sldId id="421" r:id="rId72"/>
    <p:sldId id="422" r:id="rId73"/>
    <p:sldId id="423" r:id="rId74"/>
    <p:sldId id="424" r:id="rId75"/>
    <p:sldId id="425" r:id="rId76"/>
    <p:sldId id="426" r:id="rId77"/>
    <p:sldId id="376" r:id="rId78"/>
    <p:sldId id="377" r:id="rId79"/>
    <p:sldId id="378" r:id="rId80"/>
    <p:sldId id="379" r:id="rId81"/>
    <p:sldId id="380" r:id="rId82"/>
    <p:sldId id="371" r:id="rId83"/>
    <p:sldId id="372" r:id="rId84"/>
    <p:sldId id="373" r:id="rId85"/>
    <p:sldId id="374" r:id="rId86"/>
    <p:sldId id="375" r:id="rId87"/>
    <p:sldId id="428" r:id="rId88"/>
    <p:sldId id="429" r:id="rId89"/>
    <p:sldId id="430" r:id="rId90"/>
    <p:sldId id="431" r:id="rId91"/>
    <p:sldId id="432" r:id="rId92"/>
    <p:sldId id="433" r:id="rId93"/>
    <p:sldId id="434" r:id="rId94"/>
    <p:sldId id="435" r:id="rId95"/>
    <p:sldId id="436" r:id="rId96"/>
    <p:sldId id="437" r:id="rId97"/>
    <p:sldId id="409" r:id="rId98"/>
    <p:sldId id="410" r:id="rId99"/>
    <p:sldId id="411" r:id="rId100"/>
    <p:sldId id="412" r:id="rId101"/>
    <p:sldId id="347" r:id="rId102"/>
    <p:sldId id="390" r:id="rId103"/>
    <p:sldId id="348" r:id="rId104"/>
    <p:sldId id="349"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Fisher" initials="KF" lastIdx="47" clrIdx="0">
    <p:extLst/>
  </p:cmAuthor>
  <p:cmAuthor id="2" name="Laura Shannon" initials="LS" lastIdx="9" clrIdx="1">
    <p:extLst/>
  </p:cmAuthor>
  <p:cmAuthor id="3" name="Kerry Stenke" initials="KS" lastIdx="3" clrIdx="2">
    <p:extLst/>
  </p:cmAuthor>
  <p:cmAuthor id="4" name="Noel Betty Benedetti"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1D61"/>
    <a:srgbClr val="00AEEF"/>
    <a:srgbClr val="71C0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96" autoAdjust="0"/>
  </p:normalViewPr>
  <p:slideViewPr>
    <p:cSldViewPr snapToGrid="0" snapToObjects="1">
      <p:cViewPr varScale="1">
        <p:scale>
          <a:sx n="63" d="100"/>
          <a:sy n="63" d="100"/>
        </p:scale>
        <p:origin x="9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commentAuthors" Target="commentAuthors.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viewProps" Target="viewProps.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ouis\Documents\Cytel\COVID\unique_trialsApr18%20update.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ouis\Documents\Cytel\COVID\unique_trialsApr18%20update.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CA" b="1" dirty="0">
                <a:solidFill>
                  <a:schemeClr val="tx1"/>
                </a:solidFill>
              </a:rPr>
              <a:t>Distribution of </a:t>
            </a:r>
            <a:r>
              <a:rPr lang="en-CA" b="1" dirty="0" smtClean="0">
                <a:solidFill>
                  <a:schemeClr val="tx1"/>
                </a:solidFill>
              </a:rPr>
              <a:t>planned sample </a:t>
            </a:r>
            <a:r>
              <a:rPr lang="en-CA" b="1" dirty="0">
                <a:solidFill>
                  <a:schemeClr val="tx1"/>
                </a:solidFill>
              </a:rPr>
              <a:t>size</a:t>
            </a:r>
          </a:p>
        </c:rich>
      </c:tx>
      <c:layout>
        <c:manualLayout>
          <c:xMode val="edge"/>
          <c:yMode val="edge"/>
          <c:x val="0.16206012442889084"/>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tx2">
                <a:lumMod val="75000"/>
              </a:schemeClr>
            </a:solidFill>
            <a:ln>
              <a:noFill/>
            </a:ln>
            <a:effectLst/>
          </c:spPr>
          <c:invertIfNegative val="0"/>
          <c:cat>
            <c:strRef>
              <c:f>Sheet6!$H$3:$H$9</c:f>
              <c:strCache>
                <c:ptCount val="7"/>
                <c:pt idx="0">
                  <c:v>10 or less</c:v>
                </c:pt>
                <c:pt idx="1">
                  <c:v>11 to 30</c:v>
                </c:pt>
                <c:pt idx="2">
                  <c:v>31 to 100</c:v>
                </c:pt>
                <c:pt idx="3">
                  <c:v>101 to 250</c:v>
                </c:pt>
                <c:pt idx="4">
                  <c:v>251 to 500</c:v>
                </c:pt>
                <c:pt idx="5">
                  <c:v>501 to 1000</c:v>
                </c:pt>
                <c:pt idx="6">
                  <c:v>1000 or more</c:v>
                </c:pt>
              </c:strCache>
            </c:strRef>
          </c:cat>
          <c:val>
            <c:numRef>
              <c:f>Sheet6!$I$3:$I$9</c:f>
              <c:numCache>
                <c:formatCode>General</c:formatCode>
                <c:ptCount val="7"/>
                <c:pt idx="0">
                  <c:v>18</c:v>
                </c:pt>
                <c:pt idx="1">
                  <c:v>65</c:v>
                </c:pt>
                <c:pt idx="2">
                  <c:v>205</c:v>
                </c:pt>
                <c:pt idx="3">
                  <c:v>132</c:v>
                </c:pt>
                <c:pt idx="4">
                  <c:v>91</c:v>
                </c:pt>
                <c:pt idx="5">
                  <c:v>30</c:v>
                </c:pt>
                <c:pt idx="6">
                  <c:v>51</c:v>
                </c:pt>
              </c:numCache>
            </c:numRef>
          </c:val>
          <c:extLst>
            <c:ext xmlns:c16="http://schemas.microsoft.com/office/drawing/2014/chart" uri="{C3380CC4-5D6E-409C-BE32-E72D297353CC}">
              <c16:uniqueId val="{00000000-3C54-4A82-BE29-2C5BAD473715}"/>
            </c:ext>
          </c:extLst>
        </c:ser>
        <c:dLbls>
          <c:showLegendKey val="0"/>
          <c:showVal val="0"/>
          <c:showCatName val="0"/>
          <c:showSerName val="0"/>
          <c:showPercent val="0"/>
          <c:showBubbleSize val="0"/>
        </c:dLbls>
        <c:gapWidth val="219"/>
        <c:overlap val="-27"/>
        <c:axId val="1867791104"/>
        <c:axId val="1867796928"/>
      </c:barChart>
      <c:catAx>
        <c:axId val="18677911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b="1" dirty="0"/>
                  <a:t>Anticipated </a:t>
                </a:r>
                <a:r>
                  <a:rPr lang="en-CA" b="1" dirty="0" smtClean="0"/>
                  <a:t>sample size</a:t>
                </a:r>
                <a:endParaRPr lang="en-CA" b="1" dirty="0"/>
              </a:p>
            </c:rich>
          </c:tx>
          <c:layout>
            <c:manualLayout>
              <c:xMode val="edge"/>
              <c:yMode val="edge"/>
              <c:x val="0.35090283853407211"/>
              <c:y val="0.8773148148148147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7796928"/>
        <c:crosses val="autoZero"/>
        <c:auto val="1"/>
        <c:lblAlgn val="ctr"/>
        <c:lblOffset val="100"/>
        <c:noMultiLvlLbl val="0"/>
      </c:catAx>
      <c:valAx>
        <c:axId val="1867796928"/>
        <c:scaling>
          <c:orientation val="minMax"/>
          <c:max val="2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b="1" dirty="0"/>
                  <a:t>Total number of trials</a:t>
                </a:r>
              </a:p>
            </c:rich>
          </c:tx>
          <c:layout>
            <c:manualLayout>
              <c:xMode val="edge"/>
              <c:yMode val="edge"/>
              <c:x val="2.2222222222222223E-2"/>
              <c:y val="0.2153583406240886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7791104"/>
        <c:crosses val="autoZero"/>
        <c:crossBetween val="between"/>
      </c:valAx>
      <c:spPr>
        <a:noFill/>
        <a:ln w="15875">
          <a:solidFill>
            <a:schemeClr val="tx1"/>
          </a:solidFill>
        </a:ln>
        <a:effectLst/>
      </c:spPr>
    </c:plotArea>
    <c:plotVisOnly val="1"/>
    <c:dispBlanksAs val="gap"/>
    <c:showDLblsOverMax val="0"/>
  </c:chart>
  <c:spPr>
    <a:noFill/>
    <a:ln>
      <a:solidFill>
        <a:schemeClr val="tx1"/>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400" b="1"/>
              <a:t>Trials with HCQ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7850879751142218"/>
          <c:y val="0.18256756203361796"/>
          <c:w val="0.78754058520462722"/>
          <c:h val="0.5082801383552189"/>
        </c:manualLayout>
      </c:layout>
      <c:lineChart>
        <c:grouping val="standard"/>
        <c:varyColors val="0"/>
        <c:ser>
          <c:idx val="0"/>
          <c:order val="0"/>
          <c:spPr>
            <a:ln w="28575" cap="rnd">
              <a:solidFill>
                <a:schemeClr val="accent2"/>
              </a:solidFill>
              <a:round/>
            </a:ln>
            <a:effectLst/>
          </c:spPr>
          <c:marker>
            <c:symbol val="none"/>
          </c:marker>
          <c:cat>
            <c:numRef>
              <c:f>Sheet3!$C$2:$C$119</c:f>
              <c:numCache>
                <c:formatCode>m/d/yyyy</c:formatCode>
                <c:ptCount val="118"/>
                <c:pt idx="0">
                  <c:v>43864</c:v>
                </c:pt>
                <c:pt idx="1">
                  <c:v>43865</c:v>
                </c:pt>
                <c:pt idx="2">
                  <c:v>43865</c:v>
                </c:pt>
                <c:pt idx="3">
                  <c:v>43867</c:v>
                </c:pt>
                <c:pt idx="4">
                  <c:v>43868</c:v>
                </c:pt>
                <c:pt idx="5">
                  <c:v>43872</c:v>
                </c:pt>
                <c:pt idx="6">
                  <c:v>43872</c:v>
                </c:pt>
                <c:pt idx="7">
                  <c:v>43875</c:v>
                </c:pt>
                <c:pt idx="8">
                  <c:v>43876</c:v>
                </c:pt>
                <c:pt idx="9">
                  <c:v>43877</c:v>
                </c:pt>
                <c:pt idx="10">
                  <c:v>43877</c:v>
                </c:pt>
                <c:pt idx="11">
                  <c:v>43877</c:v>
                </c:pt>
                <c:pt idx="12">
                  <c:v>43877</c:v>
                </c:pt>
                <c:pt idx="13">
                  <c:v>43879</c:v>
                </c:pt>
                <c:pt idx="14">
                  <c:v>43879</c:v>
                </c:pt>
                <c:pt idx="15">
                  <c:v>43879</c:v>
                </c:pt>
                <c:pt idx="16">
                  <c:v>43883</c:v>
                </c:pt>
                <c:pt idx="17">
                  <c:v>43888</c:v>
                </c:pt>
                <c:pt idx="18">
                  <c:v>43888</c:v>
                </c:pt>
                <c:pt idx="19">
                  <c:v>43900</c:v>
                </c:pt>
                <c:pt idx="20">
                  <c:v>43901</c:v>
                </c:pt>
                <c:pt idx="21">
                  <c:v>43901</c:v>
                </c:pt>
                <c:pt idx="22">
                  <c:v>43901</c:v>
                </c:pt>
                <c:pt idx="23">
                  <c:v>43901</c:v>
                </c:pt>
                <c:pt idx="24">
                  <c:v>43906</c:v>
                </c:pt>
                <c:pt idx="25">
                  <c:v>43906</c:v>
                </c:pt>
                <c:pt idx="26">
                  <c:v>43906</c:v>
                </c:pt>
                <c:pt idx="27">
                  <c:v>43909</c:v>
                </c:pt>
                <c:pt idx="28">
                  <c:v>43909</c:v>
                </c:pt>
                <c:pt idx="29">
                  <c:v>43910</c:v>
                </c:pt>
                <c:pt idx="30">
                  <c:v>43910</c:v>
                </c:pt>
                <c:pt idx="31">
                  <c:v>43910</c:v>
                </c:pt>
                <c:pt idx="32">
                  <c:v>43910</c:v>
                </c:pt>
                <c:pt idx="33">
                  <c:v>43912</c:v>
                </c:pt>
                <c:pt idx="34">
                  <c:v>43912</c:v>
                </c:pt>
                <c:pt idx="35">
                  <c:v>43913</c:v>
                </c:pt>
                <c:pt idx="36">
                  <c:v>43913</c:v>
                </c:pt>
                <c:pt idx="37">
                  <c:v>43914</c:v>
                </c:pt>
                <c:pt idx="38">
                  <c:v>43914</c:v>
                </c:pt>
                <c:pt idx="39">
                  <c:v>43914</c:v>
                </c:pt>
                <c:pt idx="40">
                  <c:v>43914</c:v>
                </c:pt>
                <c:pt idx="41">
                  <c:v>43914</c:v>
                </c:pt>
                <c:pt idx="42">
                  <c:v>43914</c:v>
                </c:pt>
                <c:pt idx="43">
                  <c:v>43915</c:v>
                </c:pt>
                <c:pt idx="44">
                  <c:v>43915</c:v>
                </c:pt>
                <c:pt idx="45">
                  <c:v>43915</c:v>
                </c:pt>
                <c:pt idx="46">
                  <c:v>43916</c:v>
                </c:pt>
                <c:pt idx="47">
                  <c:v>43916</c:v>
                </c:pt>
                <c:pt idx="48">
                  <c:v>43916</c:v>
                </c:pt>
                <c:pt idx="49">
                  <c:v>43916</c:v>
                </c:pt>
                <c:pt idx="50">
                  <c:v>43916</c:v>
                </c:pt>
                <c:pt idx="51">
                  <c:v>43916</c:v>
                </c:pt>
                <c:pt idx="52">
                  <c:v>43917</c:v>
                </c:pt>
                <c:pt idx="53">
                  <c:v>43920</c:v>
                </c:pt>
                <c:pt idx="54">
                  <c:v>43920</c:v>
                </c:pt>
                <c:pt idx="55">
                  <c:v>43920</c:v>
                </c:pt>
                <c:pt idx="56">
                  <c:v>43921</c:v>
                </c:pt>
                <c:pt idx="57">
                  <c:v>43921</c:v>
                </c:pt>
                <c:pt idx="58">
                  <c:v>43921</c:v>
                </c:pt>
                <c:pt idx="59">
                  <c:v>43921</c:v>
                </c:pt>
                <c:pt idx="60">
                  <c:v>43921</c:v>
                </c:pt>
                <c:pt idx="61">
                  <c:v>43921</c:v>
                </c:pt>
                <c:pt idx="62">
                  <c:v>43922</c:v>
                </c:pt>
                <c:pt idx="63">
                  <c:v>43922</c:v>
                </c:pt>
                <c:pt idx="64">
                  <c:v>43922</c:v>
                </c:pt>
                <c:pt idx="65">
                  <c:v>43922</c:v>
                </c:pt>
                <c:pt idx="66">
                  <c:v>43922</c:v>
                </c:pt>
                <c:pt idx="67">
                  <c:v>43922</c:v>
                </c:pt>
                <c:pt idx="68">
                  <c:v>43922</c:v>
                </c:pt>
                <c:pt idx="69">
                  <c:v>43922</c:v>
                </c:pt>
                <c:pt idx="70">
                  <c:v>43923</c:v>
                </c:pt>
                <c:pt idx="71">
                  <c:v>43923</c:v>
                </c:pt>
                <c:pt idx="72">
                  <c:v>43923</c:v>
                </c:pt>
                <c:pt idx="73">
                  <c:v>43923</c:v>
                </c:pt>
                <c:pt idx="74">
                  <c:v>43924</c:v>
                </c:pt>
                <c:pt idx="75">
                  <c:v>43924</c:v>
                </c:pt>
                <c:pt idx="76">
                  <c:v>43924</c:v>
                </c:pt>
                <c:pt idx="77">
                  <c:v>43924</c:v>
                </c:pt>
                <c:pt idx="78">
                  <c:v>43924</c:v>
                </c:pt>
                <c:pt idx="79">
                  <c:v>43924</c:v>
                </c:pt>
                <c:pt idx="80">
                  <c:v>43924</c:v>
                </c:pt>
                <c:pt idx="81">
                  <c:v>43927</c:v>
                </c:pt>
                <c:pt idx="82">
                  <c:v>43927</c:v>
                </c:pt>
                <c:pt idx="83">
                  <c:v>43927</c:v>
                </c:pt>
                <c:pt idx="84">
                  <c:v>43927</c:v>
                </c:pt>
                <c:pt idx="85">
                  <c:v>43927</c:v>
                </c:pt>
                <c:pt idx="86">
                  <c:v>43927</c:v>
                </c:pt>
                <c:pt idx="87">
                  <c:v>43927</c:v>
                </c:pt>
                <c:pt idx="88">
                  <c:v>43928</c:v>
                </c:pt>
                <c:pt idx="89">
                  <c:v>43928</c:v>
                </c:pt>
                <c:pt idx="90">
                  <c:v>43928</c:v>
                </c:pt>
                <c:pt idx="91">
                  <c:v>43929</c:v>
                </c:pt>
                <c:pt idx="92">
                  <c:v>43929</c:v>
                </c:pt>
                <c:pt idx="93">
                  <c:v>43931</c:v>
                </c:pt>
                <c:pt idx="94">
                  <c:v>43934</c:v>
                </c:pt>
                <c:pt idx="95">
                  <c:v>43934</c:v>
                </c:pt>
                <c:pt idx="96">
                  <c:v>43935</c:v>
                </c:pt>
                <c:pt idx="97">
                  <c:v>43935</c:v>
                </c:pt>
                <c:pt idx="98">
                  <c:v>43935</c:v>
                </c:pt>
                <c:pt idx="99">
                  <c:v>43936</c:v>
                </c:pt>
                <c:pt idx="100">
                  <c:v>43936</c:v>
                </c:pt>
                <c:pt idx="101">
                  <c:v>43936</c:v>
                </c:pt>
                <c:pt idx="102">
                  <c:v>43936</c:v>
                </c:pt>
                <c:pt idx="103">
                  <c:v>43937</c:v>
                </c:pt>
                <c:pt idx="104">
                  <c:v>43937</c:v>
                </c:pt>
                <c:pt idx="105">
                  <c:v>43937</c:v>
                </c:pt>
                <c:pt idx="106">
                  <c:v>43937</c:v>
                </c:pt>
                <c:pt idx="107">
                  <c:v>43937</c:v>
                </c:pt>
                <c:pt idx="108">
                  <c:v>43938</c:v>
                </c:pt>
                <c:pt idx="109">
                  <c:v>43938</c:v>
                </c:pt>
                <c:pt idx="110">
                  <c:v>43938</c:v>
                </c:pt>
                <c:pt idx="111">
                  <c:v>43938</c:v>
                </c:pt>
                <c:pt idx="112">
                  <c:v>43938</c:v>
                </c:pt>
                <c:pt idx="113">
                  <c:v>43938</c:v>
                </c:pt>
                <c:pt idx="114">
                  <c:v>43938</c:v>
                </c:pt>
                <c:pt idx="115">
                  <c:v>43938</c:v>
                </c:pt>
                <c:pt idx="116">
                  <c:v>43938</c:v>
                </c:pt>
                <c:pt idx="117">
                  <c:v>43938</c:v>
                </c:pt>
              </c:numCache>
            </c:numRef>
          </c:cat>
          <c:val>
            <c:numRef>
              <c:f>Sheet3!$H$2:$H$119</c:f>
              <c:numCache>
                <c:formatCode>General</c:formatCode>
                <c:ptCount val="11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numCache>
            </c:numRef>
          </c:val>
          <c:smooth val="0"/>
          <c:extLst>
            <c:ext xmlns:c16="http://schemas.microsoft.com/office/drawing/2014/chart" uri="{C3380CC4-5D6E-409C-BE32-E72D297353CC}">
              <c16:uniqueId val="{00000000-3361-476F-9A45-D82B6901572F}"/>
            </c:ext>
          </c:extLst>
        </c:ser>
        <c:dLbls>
          <c:showLegendKey val="0"/>
          <c:showVal val="0"/>
          <c:showCatName val="0"/>
          <c:showSerName val="0"/>
          <c:showPercent val="0"/>
          <c:showBubbleSize val="0"/>
        </c:dLbls>
        <c:smooth val="0"/>
        <c:axId val="1867702912"/>
        <c:axId val="1867716640"/>
      </c:lineChart>
      <c:dateAx>
        <c:axId val="186770291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100"/>
                  <a:t>Date</a:t>
                </a:r>
              </a:p>
            </c:rich>
          </c:tx>
          <c:layout>
            <c:manualLayout>
              <c:xMode val="edge"/>
              <c:yMode val="edge"/>
              <c:x val="0.50115242539127058"/>
              <c:y val="0.8395675750181533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7716640"/>
        <c:crosses val="autoZero"/>
        <c:auto val="1"/>
        <c:lblOffset val="100"/>
        <c:baseTimeUnit val="days"/>
      </c:dateAx>
      <c:valAx>
        <c:axId val="1867716640"/>
        <c:scaling>
          <c:orientation val="minMax"/>
          <c:max val="1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050" b="1"/>
                  <a:t>Cumulative trial N</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67702912"/>
        <c:crosses val="autoZero"/>
        <c:crossBetween val="between"/>
      </c:valAx>
      <c:spPr>
        <a:noFill/>
        <a:ln w="12700">
          <a:solidFill>
            <a:schemeClr val="tx1"/>
          </a:solidFill>
        </a:ln>
        <a:effectLst/>
      </c:spPr>
    </c:plotArea>
    <c:plotVisOnly val="1"/>
    <c:dispBlanksAs val="gap"/>
    <c:showDLblsOverMax val="0"/>
  </c:chart>
  <c:spPr>
    <a:noFill/>
    <a:ln>
      <a:solidFill>
        <a:schemeClr val="tx1"/>
      </a:solid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Trials registered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D76-4CBA-A996-799FA48A1E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7-BD76-4CBA-A996-799FA48A1E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9-BD76-4CBA-A996-799FA48A1E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BD76-4CBA-A996-799FA48A1E9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5-BD76-4CBA-A996-799FA48A1E9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4-BD76-4CBA-A996-799FA48A1E9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3-BD76-4CBA-A996-799FA48A1E9B}"/>
              </c:ext>
            </c:extLst>
          </c:dPt>
          <c:dLbls>
            <c:dLbl>
              <c:idx val="0"/>
              <c:layout>
                <c:manualLayout>
                  <c:x val="9.3027302553361405E-2"/>
                  <c:y val="0.102215541066705"/>
                </c:manualLayout>
              </c:layout>
              <c:spPr>
                <a:solidFill>
                  <a:srgbClr val="FFFFFF"/>
                </a:solidFill>
                <a:ln w="9525" cap="flat" cmpd="sng" algn="ctr">
                  <a:solidFill>
                    <a:srgbClr val="000000">
                      <a:lumMod val="25000"/>
                      <a:lumOff val="75000"/>
                    </a:srgbClr>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00193"/>
                        <a:gd name="adj2" fmla="val 94682"/>
                      </a:avLst>
                    </a:prstGeom>
                    <a:noFill/>
                    <a:ln>
                      <a:noFill/>
                    </a:ln>
                  </c15:spPr>
                </c:ext>
                <c:ext xmlns:c16="http://schemas.microsoft.com/office/drawing/2014/chart" uri="{C3380CC4-5D6E-409C-BE32-E72D297353CC}">
                  <c16:uniqueId val="{00000002-BD76-4CBA-A996-799FA48A1E9B}"/>
                </c:ext>
              </c:extLst>
            </c:dLbl>
            <c:dLbl>
              <c:idx val="1"/>
              <c:layout>
                <c:manualLayout>
                  <c:x val="-7.5276060290067599E-4"/>
                  <c:y val="-8.260987270550179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76-4CBA-A996-799FA48A1E9B}"/>
                </c:ext>
              </c:extLst>
            </c:dLbl>
            <c:dLbl>
              <c:idx val="2"/>
              <c:layout>
                <c:manualLayout>
                  <c:x val="-6.1775880511992579E-2"/>
                  <c:y val="-0.13841845280214479"/>
                </c:manualLayout>
              </c:layout>
              <c:spPr>
                <a:solidFill>
                  <a:srgbClr val="FFFFFF"/>
                </a:solidFill>
                <a:ln w="9525" cap="flat" cmpd="sng" algn="ctr">
                  <a:solidFill>
                    <a:srgbClr val="000000">
                      <a:lumMod val="25000"/>
                      <a:lumOff val="75000"/>
                    </a:srgbClr>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79565"/>
                        <a:gd name="adj2" fmla="val -26519"/>
                      </a:avLst>
                    </a:prstGeom>
                    <a:noFill/>
                    <a:ln>
                      <a:noFill/>
                    </a:ln>
                  </c15:spPr>
                </c:ext>
                <c:ext xmlns:c16="http://schemas.microsoft.com/office/drawing/2014/chart" uri="{C3380CC4-5D6E-409C-BE32-E72D297353CC}">
                  <c16:uniqueId val="{00000009-BD76-4CBA-A996-799FA48A1E9B}"/>
                </c:ext>
              </c:extLst>
            </c:dLbl>
            <c:dLbl>
              <c:idx val="3"/>
              <c:layout>
                <c:manualLayout>
                  <c:x val="-0.10452028095371467"/>
                  <c:y val="0.13435736369223794"/>
                </c:manualLayout>
              </c:layout>
              <c:spPr>
                <a:solidFill>
                  <a:srgbClr val="FFFFFF"/>
                </a:solidFill>
                <a:ln w="9525" cap="flat" cmpd="sng" algn="ctr">
                  <a:solidFill>
                    <a:srgbClr val="000000">
                      <a:lumMod val="25000"/>
                      <a:lumOff val="75000"/>
                    </a:srgbClr>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18079"/>
                        <a:gd name="adj2" fmla="val -20559"/>
                      </a:avLst>
                    </a:prstGeom>
                    <a:noFill/>
                    <a:ln>
                      <a:noFill/>
                    </a:ln>
                  </c15:spPr>
                </c:ext>
                <c:ext xmlns:c16="http://schemas.microsoft.com/office/drawing/2014/chart" uri="{C3380CC4-5D6E-409C-BE32-E72D297353CC}">
                  <c16:uniqueId val="{00000001-BD76-4CBA-A996-799FA48A1E9B}"/>
                </c:ext>
              </c:extLst>
            </c:dLbl>
            <c:dLbl>
              <c:idx val="4"/>
              <c:layout>
                <c:manualLayout>
                  <c:x val="-0.16686353594311706"/>
                  <c:y val="4.0322695013693809E-2"/>
                </c:manualLayout>
              </c:layout>
              <c:spPr>
                <a:xfrm>
                  <a:off x="760927" y="190500"/>
                  <a:ext cx="913123" cy="503124"/>
                </a:xfrm>
                <a:solidFill>
                  <a:srgbClr val="FFFFFF"/>
                </a:solidFill>
                <a:ln w="9525" cap="flat" cmpd="sng" algn="ctr">
                  <a:solidFill>
                    <a:srgbClr val="000000">
                      <a:lumMod val="25000"/>
                      <a:lumOff val="75000"/>
                    </a:srgbClr>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52253"/>
                        <a:gd name="adj2" fmla="val 17337"/>
                      </a:avLst>
                    </a:prstGeom>
                    <a:noFill/>
                    <a:ln>
                      <a:noFill/>
                    </a:ln>
                  </c15:spPr>
                  <c15:layout>
                    <c:manualLayout>
                      <c:w val="0.1463097105156394"/>
                      <c:h val="0.10649502719816847"/>
                    </c:manualLayout>
                  </c15:layout>
                </c:ext>
                <c:ext xmlns:c16="http://schemas.microsoft.com/office/drawing/2014/chart" uri="{C3380CC4-5D6E-409C-BE32-E72D297353CC}">
                  <c16:uniqueId val="{00000005-BD76-4CBA-A996-799FA48A1E9B}"/>
                </c:ext>
              </c:extLst>
            </c:dLbl>
            <c:dLbl>
              <c:idx val="5"/>
              <c:layout>
                <c:manualLayout>
                  <c:x val="1.4790992765935356E-2"/>
                  <c:y val="-3.042969063366578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76-4CBA-A996-799FA48A1E9B}"/>
                </c:ext>
              </c:extLst>
            </c:dLbl>
            <c:dLbl>
              <c:idx val="6"/>
              <c:layout>
                <c:manualLayout>
                  <c:x val="0.15807395832865989"/>
                  <c:y val="2.0161294590063201E-3"/>
                </c:manualLayout>
              </c:layout>
              <c:spPr>
                <a:solidFill>
                  <a:srgbClr val="FFFFFF"/>
                </a:solidFill>
                <a:ln w="9525" cap="flat" cmpd="sng" algn="ctr">
                  <a:solidFill>
                    <a:srgbClr val="000000">
                      <a:lumMod val="25000"/>
                      <a:lumOff val="75000"/>
                    </a:srgbClr>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75574"/>
                        <a:gd name="adj2" fmla="val 60725"/>
                      </a:avLst>
                    </a:prstGeom>
                    <a:noFill/>
                    <a:ln>
                      <a:noFill/>
                    </a:ln>
                  </c15:spPr>
                </c:ext>
                <c:ext xmlns:c16="http://schemas.microsoft.com/office/drawing/2014/chart" uri="{C3380CC4-5D6E-409C-BE32-E72D297353CC}">
                  <c16:uniqueId val="{00000003-BD76-4CBA-A996-799FA48A1E9B}"/>
                </c:ext>
              </c:extLst>
            </c:dLbl>
            <c:spPr>
              <a:solidFill>
                <a:srgbClr val="FFFFFF"/>
              </a:solidFill>
              <a:ln>
                <a:solidFill>
                  <a:srgbClr val="000000">
                    <a:lumMod val="25000"/>
                    <a:lumOff val="75000"/>
                  </a:srgbClr>
                </a:solid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North America</c:v>
                </c:pt>
                <c:pt idx="1">
                  <c:v>Europe</c:v>
                </c:pt>
                <c:pt idx="2">
                  <c:v>East Asia</c:v>
                </c:pt>
                <c:pt idx="3">
                  <c:v>Middle East</c:v>
                </c:pt>
                <c:pt idx="4">
                  <c:v>Africa</c:v>
                </c:pt>
                <c:pt idx="5">
                  <c:v>South Asia</c:v>
                </c:pt>
                <c:pt idx="6">
                  <c:v>South America</c:v>
                </c:pt>
              </c:strCache>
            </c:strRef>
          </c:cat>
          <c:val>
            <c:numRef>
              <c:f>Sheet1!$B$2:$B$8</c:f>
              <c:numCache>
                <c:formatCode>General</c:formatCode>
                <c:ptCount val="7"/>
                <c:pt idx="0">
                  <c:v>94</c:v>
                </c:pt>
                <c:pt idx="1">
                  <c:v>114</c:v>
                </c:pt>
                <c:pt idx="2">
                  <c:v>334</c:v>
                </c:pt>
                <c:pt idx="3">
                  <c:v>41</c:v>
                </c:pt>
                <c:pt idx="4">
                  <c:v>11</c:v>
                </c:pt>
                <c:pt idx="5">
                  <c:v>7</c:v>
                </c:pt>
                <c:pt idx="6">
                  <c:v>12</c:v>
                </c:pt>
              </c:numCache>
            </c:numRef>
          </c:val>
          <c:extLst>
            <c:ext xmlns:c16="http://schemas.microsoft.com/office/drawing/2014/chart" uri="{C3380CC4-5D6E-409C-BE32-E72D297353CC}">
              <c16:uniqueId val="{00000000-BD76-4CBA-A996-799FA48A1E9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B59C8B-5431-4AE8-9197-1B0D86EC6723}" type="doc">
      <dgm:prSet loTypeId="urn:microsoft.com/office/officeart/2005/8/layout/vProcess5" loCatId="list" qsTypeId="urn:microsoft.com/office/officeart/2005/8/quickstyle/simple2" qsCatId="simple" csTypeId="urn:microsoft.com/office/officeart/2005/8/colors/colorful1" csCatId="colorful" phldr="1"/>
      <dgm:spPr/>
      <dgm:t>
        <a:bodyPr/>
        <a:lstStyle/>
        <a:p>
          <a:endParaRPr lang="en-US"/>
        </a:p>
      </dgm:t>
    </dgm:pt>
    <dgm:pt modelId="{3A54D0FD-3584-4B23-BC33-99A10CF9C7F5}">
      <dgm:prSet phldrT="[Text]" custT="1"/>
      <dgm:spPr/>
      <dgm:t>
        <a:bodyPr/>
        <a:lstStyle/>
        <a:p>
          <a:r>
            <a:rPr lang="en-US" sz="2300" dirty="0" smtClean="0"/>
            <a:t>Convene experts</a:t>
          </a:r>
          <a:endParaRPr lang="en-US" sz="2300" dirty="0"/>
        </a:p>
      </dgm:t>
      <dgm:extLst>
        <a:ext uri="{E40237B7-FDA0-4F09-8148-C483321AD2D9}">
          <dgm14:cNvPr xmlns:dgm14="http://schemas.microsoft.com/office/drawing/2010/diagram" id="0" name="" descr="Image describes the methodology for the project: &#10;1. Describe an issue related to a novel, time-sensitive topic.&#10;2. Convene experts.&#10;3. Identify specific challenges and potential solutions.&#10;4. Share emerging best practices." title="VeloCTTI Project Methodology"/>
        </a:ext>
      </dgm:extLst>
    </dgm:pt>
    <dgm:pt modelId="{9B5C7C11-1462-4BD7-8B19-748A19AEEB9B}" type="parTrans" cxnId="{22946E7D-0806-40DE-86B2-6E9DE443FB93}">
      <dgm:prSet/>
      <dgm:spPr/>
      <dgm:t>
        <a:bodyPr/>
        <a:lstStyle/>
        <a:p>
          <a:endParaRPr lang="en-US" sz="2400"/>
        </a:p>
      </dgm:t>
    </dgm:pt>
    <dgm:pt modelId="{2FF82FBE-E972-46BB-B054-C4C3D625D99B}" type="sibTrans" cxnId="{22946E7D-0806-40DE-86B2-6E9DE443FB93}">
      <dgm:prSet/>
      <dgm:spPr>
        <a:solidFill>
          <a:schemeClr val="bg1">
            <a:lumMod val="75000"/>
            <a:alpha val="90000"/>
          </a:schemeClr>
        </a:solidFill>
        <a:ln>
          <a:solidFill>
            <a:schemeClr val="bg1">
              <a:alpha val="90000"/>
            </a:schemeClr>
          </a:solidFill>
        </a:ln>
      </dgm:spPr>
      <dgm:t>
        <a:bodyPr/>
        <a:lstStyle/>
        <a:p>
          <a:endParaRPr lang="en-US" sz="2400"/>
        </a:p>
      </dgm:t>
    </dgm:pt>
    <dgm:pt modelId="{07E8549C-E460-4432-A525-1D74078F7EB9}">
      <dgm:prSet phldrT="[Text]" custT="1"/>
      <dgm:spPr/>
      <dgm:t>
        <a:bodyPr/>
        <a:lstStyle/>
        <a:p>
          <a:r>
            <a:rPr lang="en-US" sz="2300" dirty="0" smtClean="0"/>
            <a:t>Describe an issue related to a novel, time-sensitive topic	</a:t>
          </a:r>
          <a:endParaRPr lang="en-US" sz="2300" dirty="0"/>
        </a:p>
      </dgm:t>
    </dgm:pt>
    <dgm:pt modelId="{07F8BA65-C0C3-4E04-B753-AF80748136A2}" type="sibTrans" cxnId="{6F6414B0-2684-4008-AD81-FD6E93DED9EC}">
      <dgm:prSet/>
      <dgm:spPr>
        <a:solidFill>
          <a:schemeClr val="bg1">
            <a:lumMod val="75000"/>
            <a:alpha val="90000"/>
          </a:schemeClr>
        </a:solidFill>
        <a:ln>
          <a:solidFill>
            <a:schemeClr val="bg1">
              <a:alpha val="90000"/>
            </a:schemeClr>
          </a:solidFill>
        </a:ln>
      </dgm:spPr>
      <dgm:t>
        <a:bodyPr/>
        <a:lstStyle/>
        <a:p>
          <a:endParaRPr lang="en-US" sz="2400"/>
        </a:p>
      </dgm:t>
    </dgm:pt>
    <dgm:pt modelId="{0A772A67-6671-40FB-AA77-EDF279DA9297}" type="parTrans" cxnId="{6F6414B0-2684-4008-AD81-FD6E93DED9EC}">
      <dgm:prSet/>
      <dgm:spPr/>
      <dgm:t>
        <a:bodyPr/>
        <a:lstStyle/>
        <a:p>
          <a:endParaRPr lang="en-US" sz="2400"/>
        </a:p>
      </dgm:t>
    </dgm:pt>
    <dgm:pt modelId="{83970F71-83F6-4C3C-8B42-C7C133043EF4}">
      <dgm:prSet phldrT="[Text]" custT="1"/>
      <dgm:spPr/>
      <dgm:t>
        <a:bodyPr/>
        <a:lstStyle/>
        <a:p>
          <a:r>
            <a:rPr lang="en-US" sz="2300" dirty="0" smtClean="0"/>
            <a:t>Share emerging best practices</a:t>
          </a:r>
          <a:endParaRPr lang="en-US" sz="2300" dirty="0"/>
        </a:p>
      </dgm:t>
    </dgm:pt>
    <dgm:pt modelId="{9659E994-CCE0-469C-ACEC-D6EA3DBAA436}" type="parTrans" cxnId="{60FB6D17-6F80-4E28-B3BC-24BF0725FC1E}">
      <dgm:prSet/>
      <dgm:spPr/>
      <dgm:t>
        <a:bodyPr/>
        <a:lstStyle/>
        <a:p>
          <a:endParaRPr lang="en-US" sz="2400"/>
        </a:p>
      </dgm:t>
    </dgm:pt>
    <dgm:pt modelId="{118275C3-D0B1-4D52-8196-A78C2C22907F}" type="sibTrans" cxnId="{60FB6D17-6F80-4E28-B3BC-24BF0725FC1E}">
      <dgm:prSet/>
      <dgm:spPr/>
      <dgm:t>
        <a:bodyPr/>
        <a:lstStyle/>
        <a:p>
          <a:endParaRPr lang="en-US" sz="2400"/>
        </a:p>
      </dgm:t>
    </dgm:pt>
    <dgm:pt modelId="{B228C7AE-ECCD-4085-BB99-E8150FA8FA79}">
      <dgm:prSet phldrT="[Text]" custT="1"/>
      <dgm:spPr/>
      <dgm:t>
        <a:bodyPr/>
        <a:lstStyle/>
        <a:p>
          <a:r>
            <a:rPr lang="en-US" sz="2300" dirty="0" smtClean="0"/>
            <a:t>Identify specific challenges and potential solutions</a:t>
          </a:r>
          <a:endParaRPr lang="en-US" sz="2300" dirty="0"/>
        </a:p>
      </dgm:t>
    </dgm:pt>
    <dgm:pt modelId="{5D05A9B7-BF39-4C53-98DD-64DEAEF9BD89}" type="sibTrans" cxnId="{1AD9F476-3D26-4B9E-9636-1B36DBC160E6}">
      <dgm:prSet/>
      <dgm:spPr>
        <a:solidFill>
          <a:schemeClr val="bg1">
            <a:lumMod val="75000"/>
            <a:alpha val="90000"/>
          </a:schemeClr>
        </a:solidFill>
        <a:ln>
          <a:solidFill>
            <a:schemeClr val="bg1">
              <a:alpha val="90000"/>
            </a:schemeClr>
          </a:solidFill>
        </a:ln>
      </dgm:spPr>
      <dgm:t>
        <a:bodyPr/>
        <a:lstStyle/>
        <a:p>
          <a:endParaRPr lang="en-US" sz="2400"/>
        </a:p>
      </dgm:t>
    </dgm:pt>
    <dgm:pt modelId="{0DFAEA72-3B48-4C77-9222-4FD9EE738632}" type="parTrans" cxnId="{1AD9F476-3D26-4B9E-9636-1B36DBC160E6}">
      <dgm:prSet/>
      <dgm:spPr/>
      <dgm:t>
        <a:bodyPr/>
        <a:lstStyle/>
        <a:p>
          <a:endParaRPr lang="en-US" sz="2400"/>
        </a:p>
      </dgm:t>
    </dgm:pt>
    <dgm:pt modelId="{0B71E39F-EDBD-F24D-BD82-8F10F0675709}" type="pres">
      <dgm:prSet presAssocID="{49B59C8B-5431-4AE8-9197-1B0D86EC6723}" presName="outerComposite" presStyleCnt="0">
        <dgm:presLayoutVars>
          <dgm:chMax val="5"/>
          <dgm:dir/>
          <dgm:resizeHandles val="exact"/>
        </dgm:presLayoutVars>
      </dgm:prSet>
      <dgm:spPr/>
      <dgm:t>
        <a:bodyPr/>
        <a:lstStyle/>
        <a:p>
          <a:endParaRPr lang="en-US"/>
        </a:p>
      </dgm:t>
    </dgm:pt>
    <dgm:pt modelId="{5A48E9D2-48F7-2A44-B1B7-75AE5602BE62}" type="pres">
      <dgm:prSet presAssocID="{49B59C8B-5431-4AE8-9197-1B0D86EC6723}" presName="dummyMaxCanvas" presStyleCnt="0">
        <dgm:presLayoutVars/>
      </dgm:prSet>
      <dgm:spPr/>
    </dgm:pt>
    <dgm:pt modelId="{6EFC2B3E-BAB6-694D-A59C-7BDBF3BCCE4C}" type="pres">
      <dgm:prSet presAssocID="{49B59C8B-5431-4AE8-9197-1B0D86EC6723}" presName="FourNodes_1" presStyleLbl="node1" presStyleIdx="0" presStyleCnt="4">
        <dgm:presLayoutVars>
          <dgm:bulletEnabled val="1"/>
        </dgm:presLayoutVars>
      </dgm:prSet>
      <dgm:spPr/>
      <dgm:t>
        <a:bodyPr/>
        <a:lstStyle/>
        <a:p>
          <a:endParaRPr lang="en-US"/>
        </a:p>
      </dgm:t>
    </dgm:pt>
    <dgm:pt modelId="{1AFA7A2F-CB32-714F-861D-48A15A4DC093}" type="pres">
      <dgm:prSet presAssocID="{49B59C8B-5431-4AE8-9197-1B0D86EC6723}" presName="FourNodes_2" presStyleLbl="node1" presStyleIdx="1" presStyleCnt="4">
        <dgm:presLayoutVars>
          <dgm:bulletEnabled val="1"/>
        </dgm:presLayoutVars>
      </dgm:prSet>
      <dgm:spPr/>
      <dgm:t>
        <a:bodyPr/>
        <a:lstStyle/>
        <a:p>
          <a:endParaRPr lang="en-US"/>
        </a:p>
      </dgm:t>
    </dgm:pt>
    <dgm:pt modelId="{BA1089E4-8D3D-BC46-A075-EB72B662FF4A}" type="pres">
      <dgm:prSet presAssocID="{49B59C8B-5431-4AE8-9197-1B0D86EC6723}" presName="FourNodes_3" presStyleLbl="node1" presStyleIdx="2" presStyleCnt="4">
        <dgm:presLayoutVars>
          <dgm:bulletEnabled val="1"/>
        </dgm:presLayoutVars>
      </dgm:prSet>
      <dgm:spPr/>
      <dgm:t>
        <a:bodyPr/>
        <a:lstStyle/>
        <a:p>
          <a:endParaRPr lang="en-US"/>
        </a:p>
      </dgm:t>
    </dgm:pt>
    <dgm:pt modelId="{4A862807-D894-9542-AB75-E62303DFCA4A}" type="pres">
      <dgm:prSet presAssocID="{49B59C8B-5431-4AE8-9197-1B0D86EC6723}" presName="FourNodes_4" presStyleLbl="node1" presStyleIdx="3" presStyleCnt="4">
        <dgm:presLayoutVars>
          <dgm:bulletEnabled val="1"/>
        </dgm:presLayoutVars>
      </dgm:prSet>
      <dgm:spPr/>
      <dgm:t>
        <a:bodyPr/>
        <a:lstStyle/>
        <a:p>
          <a:endParaRPr lang="en-US"/>
        </a:p>
      </dgm:t>
    </dgm:pt>
    <dgm:pt modelId="{05745928-3D90-9E41-8AC4-2369B49D00ED}" type="pres">
      <dgm:prSet presAssocID="{49B59C8B-5431-4AE8-9197-1B0D86EC6723}" presName="FourConn_1-2" presStyleLbl="fgAccFollowNode1" presStyleIdx="0" presStyleCnt="3">
        <dgm:presLayoutVars>
          <dgm:bulletEnabled val="1"/>
        </dgm:presLayoutVars>
      </dgm:prSet>
      <dgm:spPr/>
      <dgm:t>
        <a:bodyPr/>
        <a:lstStyle/>
        <a:p>
          <a:endParaRPr lang="en-US"/>
        </a:p>
      </dgm:t>
    </dgm:pt>
    <dgm:pt modelId="{19FE7739-2227-244A-8DD9-B7A9E4467F75}" type="pres">
      <dgm:prSet presAssocID="{49B59C8B-5431-4AE8-9197-1B0D86EC6723}" presName="FourConn_2-3" presStyleLbl="fgAccFollowNode1" presStyleIdx="1" presStyleCnt="3">
        <dgm:presLayoutVars>
          <dgm:bulletEnabled val="1"/>
        </dgm:presLayoutVars>
      </dgm:prSet>
      <dgm:spPr/>
      <dgm:t>
        <a:bodyPr/>
        <a:lstStyle/>
        <a:p>
          <a:endParaRPr lang="en-US"/>
        </a:p>
      </dgm:t>
    </dgm:pt>
    <dgm:pt modelId="{62BA8671-F3B8-C64D-BF89-95C4D5A08DBF}" type="pres">
      <dgm:prSet presAssocID="{49B59C8B-5431-4AE8-9197-1B0D86EC6723}" presName="FourConn_3-4" presStyleLbl="fgAccFollowNode1" presStyleIdx="2" presStyleCnt="3">
        <dgm:presLayoutVars>
          <dgm:bulletEnabled val="1"/>
        </dgm:presLayoutVars>
      </dgm:prSet>
      <dgm:spPr/>
      <dgm:t>
        <a:bodyPr/>
        <a:lstStyle/>
        <a:p>
          <a:endParaRPr lang="en-US"/>
        </a:p>
      </dgm:t>
    </dgm:pt>
    <dgm:pt modelId="{2221BC69-7A8A-4E47-B9A2-5485962FA8EB}" type="pres">
      <dgm:prSet presAssocID="{49B59C8B-5431-4AE8-9197-1B0D86EC6723}" presName="FourNodes_1_text" presStyleLbl="node1" presStyleIdx="3" presStyleCnt="4">
        <dgm:presLayoutVars>
          <dgm:bulletEnabled val="1"/>
        </dgm:presLayoutVars>
      </dgm:prSet>
      <dgm:spPr/>
      <dgm:t>
        <a:bodyPr/>
        <a:lstStyle/>
        <a:p>
          <a:endParaRPr lang="en-US"/>
        </a:p>
      </dgm:t>
    </dgm:pt>
    <dgm:pt modelId="{DAD5F7AB-A5A2-CF43-A65B-C3F482B5C36B}" type="pres">
      <dgm:prSet presAssocID="{49B59C8B-5431-4AE8-9197-1B0D86EC6723}" presName="FourNodes_2_text" presStyleLbl="node1" presStyleIdx="3" presStyleCnt="4">
        <dgm:presLayoutVars>
          <dgm:bulletEnabled val="1"/>
        </dgm:presLayoutVars>
      </dgm:prSet>
      <dgm:spPr/>
      <dgm:t>
        <a:bodyPr/>
        <a:lstStyle/>
        <a:p>
          <a:endParaRPr lang="en-US"/>
        </a:p>
      </dgm:t>
    </dgm:pt>
    <dgm:pt modelId="{1906370A-AB3B-7947-89C0-637A70DEFB35}" type="pres">
      <dgm:prSet presAssocID="{49B59C8B-5431-4AE8-9197-1B0D86EC6723}" presName="FourNodes_3_text" presStyleLbl="node1" presStyleIdx="3" presStyleCnt="4">
        <dgm:presLayoutVars>
          <dgm:bulletEnabled val="1"/>
        </dgm:presLayoutVars>
      </dgm:prSet>
      <dgm:spPr/>
      <dgm:t>
        <a:bodyPr/>
        <a:lstStyle/>
        <a:p>
          <a:endParaRPr lang="en-US"/>
        </a:p>
      </dgm:t>
    </dgm:pt>
    <dgm:pt modelId="{AFBC5075-DC9C-334B-9A83-B301880A2324}" type="pres">
      <dgm:prSet presAssocID="{49B59C8B-5431-4AE8-9197-1B0D86EC6723}" presName="FourNodes_4_text" presStyleLbl="node1" presStyleIdx="3" presStyleCnt="4">
        <dgm:presLayoutVars>
          <dgm:bulletEnabled val="1"/>
        </dgm:presLayoutVars>
      </dgm:prSet>
      <dgm:spPr/>
      <dgm:t>
        <a:bodyPr/>
        <a:lstStyle/>
        <a:p>
          <a:endParaRPr lang="en-US"/>
        </a:p>
      </dgm:t>
    </dgm:pt>
  </dgm:ptLst>
  <dgm:cxnLst>
    <dgm:cxn modelId="{3FBB2A0E-0171-A142-9202-9410187F621E}" type="presOf" srcId="{3A54D0FD-3584-4B23-BC33-99A10CF9C7F5}" destId="{1AFA7A2F-CB32-714F-861D-48A15A4DC093}" srcOrd="0" destOrd="0" presId="urn:microsoft.com/office/officeart/2005/8/layout/vProcess5"/>
    <dgm:cxn modelId="{6E343F1E-A324-8F44-A82D-3ED896979583}" type="presOf" srcId="{B228C7AE-ECCD-4085-BB99-E8150FA8FA79}" destId="{BA1089E4-8D3D-BC46-A075-EB72B662FF4A}" srcOrd="0" destOrd="0" presId="urn:microsoft.com/office/officeart/2005/8/layout/vProcess5"/>
    <dgm:cxn modelId="{AF70F118-82E3-D841-B47F-305A200E336C}" type="presOf" srcId="{83970F71-83F6-4C3C-8B42-C7C133043EF4}" destId="{4A862807-D894-9542-AB75-E62303DFCA4A}" srcOrd="0" destOrd="0" presId="urn:microsoft.com/office/officeart/2005/8/layout/vProcess5"/>
    <dgm:cxn modelId="{C0B1A7E1-A5C6-A042-8FDE-5AB26A953BE6}" type="presOf" srcId="{3A54D0FD-3584-4B23-BC33-99A10CF9C7F5}" destId="{DAD5F7AB-A5A2-CF43-A65B-C3F482B5C36B}" srcOrd="1" destOrd="0" presId="urn:microsoft.com/office/officeart/2005/8/layout/vProcess5"/>
    <dgm:cxn modelId="{F91EF939-8586-BD4B-8AE7-DE8047C2C431}" type="presOf" srcId="{2FF82FBE-E972-46BB-B054-C4C3D625D99B}" destId="{19FE7739-2227-244A-8DD9-B7A9E4467F75}" srcOrd="0" destOrd="0" presId="urn:microsoft.com/office/officeart/2005/8/layout/vProcess5"/>
    <dgm:cxn modelId="{22946E7D-0806-40DE-86B2-6E9DE443FB93}" srcId="{49B59C8B-5431-4AE8-9197-1B0D86EC6723}" destId="{3A54D0FD-3584-4B23-BC33-99A10CF9C7F5}" srcOrd="1" destOrd="0" parTransId="{9B5C7C11-1462-4BD7-8B19-748A19AEEB9B}" sibTransId="{2FF82FBE-E972-46BB-B054-C4C3D625D99B}"/>
    <dgm:cxn modelId="{6CD88C4C-8F04-C542-A09A-701BB2FBE26B}" type="presOf" srcId="{07E8549C-E460-4432-A525-1D74078F7EB9}" destId="{6EFC2B3E-BAB6-694D-A59C-7BDBF3BCCE4C}" srcOrd="0" destOrd="0" presId="urn:microsoft.com/office/officeart/2005/8/layout/vProcess5"/>
    <dgm:cxn modelId="{16B194FA-D5E3-DC4E-9C5D-DA51D6F8642D}" type="presOf" srcId="{49B59C8B-5431-4AE8-9197-1B0D86EC6723}" destId="{0B71E39F-EDBD-F24D-BD82-8F10F0675709}" srcOrd="0" destOrd="0" presId="urn:microsoft.com/office/officeart/2005/8/layout/vProcess5"/>
    <dgm:cxn modelId="{275E7C25-8B92-5743-94BA-931C9C7B7EBC}" type="presOf" srcId="{B228C7AE-ECCD-4085-BB99-E8150FA8FA79}" destId="{1906370A-AB3B-7947-89C0-637A70DEFB35}" srcOrd="1" destOrd="0" presId="urn:microsoft.com/office/officeart/2005/8/layout/vProcess5"/>
    <dgm:cxn modelId="{07AFC2F5-7585-B54A-85C4-9C3889D8ECD6}" type="presOf" srcId="{07F8BA65-C0C3-4E04-B753-AF80748136A2}" destId="{05745928-3D90-9E41-8AC4-2369B49D00ED}" srcOrd="0" destOrd="0" presId="urn:microsoft.com/office/officeart/2005/8/layout/vProcess5"/>
    <dgm:cxn modelId="{1AD9F476-3D26-4B9E-9636-1B36DBC160E6}" srcId="{49B59C8B-5431-4AE8-9197-1B0D86EC6723}" destId="{B228C7AE-ECCD-4085-BB99-E8150FA8FA79}" srcOrd="2" destOrd="0" parTransId="{0DFAEA72-3B48-4C77-9222-4FD9EE738632}" sibTransId="{5D05A9B7-BF39-4C53-98DD-64DEAEF9BD89}"/>
    <dgm:cxn modelId="{E1AC9415-7605-0441-9DB8-B7E06E86C372}" type="presOf" srcId="{07E8549C-E460-4432-A525-1D74078F7EB9}" destId="{2221BC69-7A8A-4E47-B9A2-5485962FA8EB}" srcOrd="1" destOrd="0" presId="urn:microsoft.com/office/officeart/2005/8/layout/vProcess5"/>
    <dgm:cxn modelId="{6F6414B0-2684-4008-AD81-FD6E93DED9EC}" srcId="{49B59C8B-5431-4AE8-9197-1B0D86EC6723}" destId="{07E8549C-E460-4432-A525-1D74078F7EB9}" srcOrd="0" destOrd="0" parTransId="{0A772A67-6671-40FB-AA77-EDF279DA9297}" sibTransId="{07F8BA65-C0C3-4E04-B753-AF80748136A2}"/>
    <dgm:cxn modelId="{8659543B-63A1-D847-AC2A-5B97AA456B50}" type="presOf" srcId="{83970F71-83F6-4C3C-8B42-C7C133043EF4}" destId="{AFBC5075-DC9C-334B-9A83-B301880A2324}" srcOrd="1" destOrd="0" presId="urn:microsoft.com/office/officeart/2005/8/layout/vProcess5"/>
    <dgm:cxn modelId="{A6B12FC1-75E2-784C-BF1C-9602A573D588}" type="presOf" srcId="{5D05A9B7-BF39-4C53-98DD-64DEAEF9BD89}" destId="{62BA8671-F3B8-C64D-BF89-95C4D5A08DBF}" srcOrd="0" destOrd="0" presId="urn:microsoft.com/office/officeart/2005/8/layout/vProcess5"/>
    <dgm:cxn modelId="{60FB6D17-6F80-4E28-B3BC-24BF0725FC1E}" srcId="{49B59C8B-5431-4AE8-9197-1B0D86EC6723}" destId="{83970F71-83F6-4C3C-8B42-C7C133043EF4}" srcOrd="3" destOrd="0" parTransId="{9659E994-CCE0-469C-ACEC-D6EA3DBAA436}" sibTransId="{118275C3-D0B1-4D52-8196-A78C2C22907F}"/>
    <dgm:cxn modelId="{C4C81DCF-18DF-4945-8B18-02130FA4A4AD}" type="presParOf" srcId="{0B71E39F-EDBD-F24D-BD82-8F10F0675709}" destId="{5A48E9D2-48F7-2A44-B1B7-75AE5602BE62}" srcOrd="0" destOrd="0" presId="urn:microsoft.com/office/officeart/2005/8/layout/vProcess5"/>
    <dgm:cxn modelId="{61945B02-70BA-5B4C-8183-9E1FC1DAD172}" type="presParOf" srcId="{0B71E39F-EDBD-F24D-BD82-8F10F0675709}" destId="{6EFC2B3E-BAB6-694D-A59C-7BDBF3BCCE4C}" srcOrd="1" destOrd="0" presId="urn:microsoft.com/office/officeart/2005/8/layout/vProcess5"/>
    <dgm:cxn modelId="{07D62BBE-C334-B14E-A23D-ED00A7533234}" type="presParOf" srcId="{0B71E39F-EDBD-F24D-BD82-8F10F0675709}" destId="{1AFA7A2F-CB32-714F-861D-48A15A4DC093}" srcOrd="2" destOrd="0" presId="urn:microsoft.com/office/officeart/2005/8/layout/vProcess5"/>
    <dgm:cxn modelId="{DB848ED9-9D20-4241-A466-FA774534C7DF}" type="presParOf" srcId="{0B71E39F-EDBD-F24D-BD82-8F10F0675709}" destId="{BA1089E4-8D3D-BC46-A075-EB72B662FF4A}" srcOrd="3" destOrd="0" presId="urn:microsoft.com/office/officeart/2005/8/layout/vProcess5"/>
    <dgm:cxn modelId="{9DB29002-7F9D-8C4F-BB2C-BB08C26D44FE}" type="presParOf" srcId="{0B71E39F-EDBD-F24D-BD82-8F10F0675709}" destId="{4A862807-D894-9542-AB75-E62303DFCA4A}" srcOrd="4" destOrd="0" presId="urn:microsoft.com/office/officeart/2005/8/layout/vProcess5"/>
    <dgm:cxn modelId="{87931F9F-95AB-B44C-93C2-2B2AFE4DCD6D}" type="presParOf" srcId="{0B71E39F-EDBD-F24D-BD82-8F10F0675709}" destId="{05745928-3D90-9E41-8AC4-2369B49D00ED}" srcOrd="5" destOrd="0" presId="urn:microsoft.com/office/officeart/2005/8/layout/vProcess5"/>
    <dgm:cxn modelId="{50B946CB-A07F-9449-997A-60BAE0F67964}" type="presParOf" srcId="{0B71E39F-EDBD-F24D-BD82-8F10F0675709}" destId="{19FE7739-2227-244A-8DD9-B7A9E4467F75}" srcOrd="6" destOrd="0" presId="urn:microsoft.com/office/officeart/2005/8/layout/vProcess5"/>
    <dgm:cxn modelId="{45540AA9-C24C-AD45-9898-E11136372DD6}" type="presParOf" srcId="{0B71E39F-EDBD-F24D-BD82-8F10F0675709}" destId="{62BA8671-F3B8-C64D-BF89-95C4D5A08DBF}" srcOrd="7" destOrd="0" presId="urn:microsoft.com/office/officeart/2005/8/layout/vProcess5"/>
    <dgm:cxn modelId="{0AECA548-DFF1-1E4C-9724-CA830FC395DE}" type="presParOf" srcId="{0B71E39F-EDBD-F24D-BD82-8F10F0675709}" destId="{2221BC69-7A8A-4E47-B9A2-5485962FA8EB}" srcOrd="8" destOrd="0" presId="urn:microsoft.com/office/officeart/2005/8/layout/vProcess5"/>
    <dgm:cxn modelId="{45BB6F40-26AE-8A40-8DB5-D3DA1FBAE202}" type="presParOf" srcId="{0B71E39F-EDBD-F24D-BD82-8F10F0675709}" destId="{DAD5F7AB-A5A2-CF43-A65B-C3F482B5C36B}" srcOrd="9" destOrd="0" presId="urn:microsoft.com/office/officeart/2005/8/layout/vProcess5"/>
    <dgm:cxn modelId="{83B51A91-1FE8-B449-BAFB-23188AAB4C54}" type="presParOf" srcId="{0B71E39F-EDBD-F24D-BD82-8F10F0675709}" destId="{1906370A-AB3B-7947-89C0-637A70DEFB35}" srcOrd="10" destOrd="0" presId="urn:microsoft.com/office/officeart/2005/8/layout/vProcess5"/>
    <dgm:cxn modelId="{2889E1AA-9317-834A-91F6-623766D410B8}" type="presParOf" srcId="{0B71E39F-EDBD-F24D-BD82-8F10F0675709}" destId="{AFBC5075-DC9C-334B-9A83-B301880A2324}"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397624-37BE-4279-AC23-5FF81B58CAD2}" type="doc">
      <dgm:prSet loTypeId="urn:microsoft.com/office/officeart/2005/8/layout/chevron1" loCatId="list" qsTypeId="urn:microsoft.com/office/officeart/2005/8/quickstyle/simple2" qsCatId="simple" csTypeId="urn:microsoft.com/office/officeart/2005/8/colors/colorful1" csCatId="colorful" phldr="1"/>
      <dgm:spPr/>
    </dgm:pt>
    <dgm:pt modelId="{4E8D25AD-106F-47B0-A982-FF68CF2EC088}">
      <dgm:prSet phldrT="[Text]"/>
      <dgm:spPr>
        <a:solidFill>
          <a:schemeClr val="accent2"/>
        </a:solidFill>
      </dgm:spPr>
      <dgm:t>
        <a:bodyPr/>
        <a:lstStyle/>
        <a:p>
          <a:r>
            <a:rPr lang="en-US" dirty="0" smtClean="0"/>
            <a:t>October</a:t>
          </a:r>
          <a:endParaRPr lang="en-US" dirty="0"/>
        </a:p>
      </dgm:t>
    </dgm:pt>
    <dgm:pt modelId="{C49F36A8-C463-4C93-85C3-2F33211AFAA1}" type="parTrans" cxnId="{882AC580-4002-4075-BB31-C28629538FEB}">
      <dgm:prSet/>
      <dgm:spPr/>
      <dgm:t>
        <a:bodyPr/>
        <a:lstStyle/>
        <a:p>
          <a:endParaRPr lang="en-US"/>
        </a:p>
      </dgm:t>
    </dgm:pt>
    <dgm:pt modelId="{EA68AE81-8087-4AA7-A1D3-DB95FAD3221E}" type="sibTrans" cxnId="{882AC580-4002-4075-BB31-C28629538FEB}">
      <dgm:prSet/>
      <dgm:spPr/>
      <dgm:t>
        <a:bodyPr/>
        <a:lstStyle/>
        <a:p>
          <a:endParaRPr lang="en-US"/>
        </a:p>
      </dgm:t>
    </dgm:pt>
    <dgm:pt modelId="{23B1371A-C132-4348-AA9F-F3D1AF318692}">
      <dgm:prSet phldrT="[Text]"/>
      <dgm:spPr>
        <a:solidFill>
          <a:schemeClr val="accent2"/>
        </a:solidFill>
      </dgm:spPr>
      <dgm:t>
        <a:bodyPr/>
        <a:lstStyle/>
        <a:p>
          <a:r>
            <a:rPr lang="en-US" dirty="0" smtClean="0"/>
            <a:t>November</a:t>
          </a:r>
          <a:endParaRPr lang="en-US" dirty="0"/>
        </a:p>
      </dgm:t>
    </dgm:pt>
    <dgm:pt modelId="{13AC06BC-6B2B-4D49-8868-6525A31608C8}" type="parTrans" cxnId="{AAF29822-E230-3144-AD69-13C44975BCAB}">
      <dgm:prSet/>
      <dgm:spPr/>
      <dgm:t>
        <a:bodyPr/>
        <a:lstStyle/>
        <a:p>
          <a:endParaRPr lang="en-US"/>
        </a:p>
      </dgm:t>
    </dgm:pt>
    <dgm:pt modelId="{E91D042E-FFAB-774D-B405-EF23ED47F5BC}" type="sibTrans" cxnId="{AAF29822-E230-3144-AD69-13C44975BCAB}">
      <dgm:prSet/>
      <dgm:spPr/>
      <dgm:t>
        <a:bodyPr/>
        <a:lstStyle/>
        <a:p>
          <a:endParaRPr lang="en-US"/>
        </a:p>
      </dgm:t>
    </dgm:pt>
    <dgm:pt modelId="{3896C5C8-C9EB-0F4D-89F3-32CF2FBDEB64}">
      <dgm:prSet phldrT="[Text]"/>
      <dgm:spPr>
        <a:solidFill>
          <a:schemeClr val="accent3"/>
        </a:solidFill>
      </dgm:spPr>
      <dgm:t>
        <a:bodyPr/>
        <a:lstStyle/>
        <a:p>
          <a:r>
            <a:rPr lang="en-US" dirty="0" smtClean="0"/>
            <a:t>December</a:t>
          </a:r>
          <a:endParaRPr lang="en-US" dirty="0"/>
        </a:p>
      </dgm:t>
    </dgm:pt>
    <dgm:pt modelId="{5B2962B5-CFD1-E343-A5ED-EDD83072C5CA}" type="parTrans" cxnId="{1B0B120E-7847-204F-8579-AFB6BDB8A467}">
      <dgm:prSet/>
      <dgm:spPr/>
      <dgm:t>
        <a:bodyPr/>
        <a:lstStyle/>
        <a:p>
          <a:endParaRPr lang="en-US"/>
        </a:p>
      </dgm:t>
    </dgm:pt>
    <dgm:pt modelId="{6A11D8FA-AABB-174A-BDB5-5B595209790A}" type="sibTrans" cxnId="{1B0B120E-7847-204F-8579-AFB6BDB8A467}">
      <dgm:prSet/>
      <dgm:spPr/>
      <dgm:t>
        <a:bodyPr/>
        <a:lstStyle/>
        <a:p>
          <a:endParaRPr lang="en-US"/>
        </a:p>
      </dgm:t>
    </dgm:pt>
    <dgm:pt modelId="{B9D5FCA4-BBEE-D94C-9910-F0F3FB997B75}">
      <dgm:prSet phldrT="[Text]"/>
      <dgm:spPr>
        <a:solidFill>
          <a:schemeClr val="accent3"/>
        </a:solidFill>
      </dgm:spPr>
      <dgm:t>
        <a:bodyPr/>
        <a:lstStyle/>
        <a:p>
          <a:r>
            <a:rPr lang="en-US" dirty="0" smtClean="0"/>
            <a:t>January</a:t>
          </a:r>
          <a:endParaRPr lang="en-US" dirty="0"/>
        </a:p>
      </dgm:t>
    </dgm:pt>
    <dgm:pt modelId="{F440E843-19B4-344C-A3E6-E6E363DFD6CF}" type="parTrans" cxnId="{524A8D6C-4A74-2541-95B0-2177E0DB349D}">
      <dgm:prSet/>
      <dgm:spPr/>
      <dgm:t>
        <a:bodyPr/>
        <a:lstStyle/>
        <a:p>
          <a:endParaRPr lang="en-US"/>
        </a:p>
      </dgm:t>
    </dgm:pt>
    <dgm:pt modelId="{C00435C6-231F-AD4C-8F22-A9A67ABCAD26}" type="sibTrans" cxnId="{524A8D6C-4A74-2541-95B0-2177E0DB349D}">
      <dgm:prSet/>
      <dgm:spPr/>
      <dgm:t>
        <a:bodyPr/>
        <a:lstStyle/>
        <a:p>
          <a:endParaRPr lang="en-US"/>
        </a:p>
      </dgm:t>
    </dgm:pt>
    <dgm:pt modelId="{785AF029-9139-AF41-80F4-EF773DCF73F0}">
      <dgm:prSet phldrT="[Text]"/>
      <dgm:spPr>
        <a:solidFill>
          <a:schemeClr val="accent3"/>
        </a:solidFill>
      </dgm:spPr>
      <dgm:t>
        <a:bodyPr/>
        <a:lstStyle/>
        <a:p>
          <a:r>
            <a:rPr lang="en-US" dirty="0" smtClean="0"/>
            <a:t>February</a:t>
          </a:r>
          <a:endParaRPr lang="en-US" dirty="0"/>
        </a:p>
      </dgm:t>
    </dgm:pt>
    <dgm:pt modelId="{BACE3F50-AE07-BA48-AA38-6BF7FE525D8F}" type="parTrans" cxnId="{857FF021-3DAA-6240-8923-4D8699104A79}">
      <dgm:prSet/>
      <dgm:spPr/>
      <dgm:t>
        <a:bodyPr/>
        <a:lstStyle/>
        <a:p>
          <a:endParaRPr lang="en-US"/>
        </a:p>
      </dgm:t>
    </dgm:pt>
    <dgm:pt modelId="{8FB00102-2712-FF49-8190-1C053ECA78E1}" type="sibTrans" cxnId="{857FF021-3DAA-6240-8923-4D8699104A79}">
      <dgm:prSet/>
      <dgm:spPr/>
      <dgm:t>
        <a:bodyPr/>
        <a:lstStyle/>
        <a:p>
          <a:endParaRPr lang="en-US"/>
        </a:p>
      </dgm:t>
    </dgm:pt>
    <dgm:pt modelId="{F8B351AC-18BB-B84C-99CC-B86D12DA3BFA}">
      <dgm:prSet phldrT="[Text]"/>
      <dgm:spPr>
        <a:solidFill>
          <a:schemeClr val="accent3"/>
        </a:solidFill>
      </dgm:spPr>
      <dgm:t>
        <a:bodyPr/>
        <a:lstStyle/>
        <a:p>
          <a:r>
            <a:rPr lang="en-US" dirty="0" smtClean="0"/>
            <a:t>March</a:t>
          </a:r>
          <a:endParaRPr lang="en-US" dirty="0"/>
        </a:p>
      </dgm:t>
    </dgm:pt>
    <dgm:pt modelId="{17E9E23E-7D96-B549-8353-2109D711A776}" type="parTrans" cxnId="{DEE4B742-B361-3948-ABA7-3B27306D01B8}">
      <dgm:prSet/>
      <dgm:spPr/>
      <dgm:t>
        <a:bodyPr/>
        <a:lstStyle/>
        <a:p>
          <a:endParaRPr lang="en-US"/>
        </a:p>
      </dgm:t>
    </dgm:pt>
    <dgm:pt modelId="{F990A142-65C0-5849-90AD-ED62704C0331}" type="sibTrans" cxnId="{DEE4B742-B361-3948-ABA7-3B27306D01B8}">
      <dgm:prSet/>
      <dgm:spPr/>
      <dgm:t>
        <a:bodyPr/>
        <a:lstStyle/>
        <a:p>
          <a:endParaRPr lang="en-US"/>
        </a:p>
      </dgm:t>
    </dgm:pt>
    <dgm:pt modelId="{C145E169-AA88-8C4F-B388-C37E693871C8}">
      <dgm:prSet phldrT="[Text]"/>
      <dgm:spPr>
        <a:solidFill>
          <a:schemeClr val="accent3"/>
        </a:solidFill>
      </dgm:spPr>
      <dgm:t>
        <a:bodyPr/>
        <a:lstStyle/>
        <a:p>
          <a:r>
            <a:rPr lang="en-US" dirty="0" smtClean="0"/>
            <a:t>April</a:t>
          </a:r>
          <a:endParaRPr lang="en-US" dirty="0"/>
        </a:p>
      </dgm:t>
    </dgm:pt>
    <dgm:pt modelId="{1821B9CE-042C-F24B-A48B-EABA2935F76F}" type="parTrans" cxnId="{7BB7C81B-E6CF-7A40-8873-C95219688489}">
      <dgm:prSet/>
      <dgm:spPr/>
      <dgm:t>
        <a:bodyPr/>
        <a:lstStyle/>
        <a:p>
          <a:endParaRPr lang="en-US"/>
        </a:p>
      </dgm:t>
    </dgm:pt>
    <dgm:pt modelId="{488D7634-53C8-0440-A498-C7898FA9009E}" type="sibTrans" cxnId="{7BB7C81B-E6CF-7A40-8873-C95219688489}">
      <dgm:prSet/>
      <dgm:spPr/>
      <dgm:t>
        <a:bodyPr/>
        <a:lstStyle/>
        <a:p>
          <a:endParaRPr lang="en-US"/>
        </a:p>
      </dgm:t>
    </dgm:pt>
    <dgm:pt modelId="{A194D1A8-837F-8442-A12D-F5CFC9545A2C}">
      <dgm:prSet phldrT="[Text]"/>
      <dgm:spPr>
        <a:solidFill>
          <a:schemeClr val="accent4"/>
        </a:solidFill>
      </dgm:spPr>
      <dgm:t>
        <a:bodyPr/>
        <a:lstStyle/>
        <a:p>
          <a:r>
            <a:rPr lang="en-US" dirty="0" smtClean="0"/>
            <a:t>May</a:t>
          </a:r>
          <a:endParaRPr lang="en-US" dirty="0"/>
        </a:p>
      </dgm:t>
    </dgm:pt>
    <dgm:pt modelId="{712681A0-B19C-FF49-9328-C78BBD5BA710}" type="parTrans" cxnId="{1E78216C-C3F7-7D4C-93C6-04567FC07F5A}">
      <dgm:prSet/>
      <dgm:spPr/>
      <dgm:t>
        <a:bodyPr/>
        <a:lstStyle/>
        <a:p>
          <a:endParaRPr lang="en-US"/>
        </a:p>
      </dgm:t>
    </dgm:pt>
    <dgm:pt modelId="{347D41A6-D6BD-0641-9A64-F6BA0606B9C4}" type="sibTrans" cxnId="{1E78216C-C3F7-7D4C-93C6-04567FC07F5A}">
      <dgm:prSet/>
      <dgm:spPr/>
      <dgm:t>
        <a:bodyPr/>
        <a:lstStyle/>
        <a:p>
          <a:endParaRPr lang="en-US"/>
        </a:p>
      </dgm:t>
    </dgm:pt>
    <dgm:pt modelId="{F6DA145B-BB91-994F-9C2A-2A20ED1D77DD}">
      <dgm:prSet phldrT="[Text]"/>
      <dgm:spPr>
        <a:solidFill>
          <a:schemeClr val="accent4"/>
        </a:solidFill>
      </dgm:spPr>
      <dgm:t>
        <a:bodyPr/>
        <a:lstStyle/>
        <a:p>
          <a:r>
            <a:rPr lang="en-US" dirty="0" smtClean="0"/>
            <a:t>June</a:t>
          </a:r>
          <a:endParaRPr lang="en-US" dirty="0"/>
        </a:p>
      </dgm:t>
    </dgm:pt>
    <dgm:pt modelId="{859DE5EE-1DD4-014A-BC62-92F4DBB64339}" type="parTrans" cxnId="{9BF7DEE6-8EBD-2F43-B426-393DF9767E14}">
      <dgm:prSet/>
      <dgm:spPr/>
      <dgm:t>
        <a:bodyPr/>
        <a:lstStyle/>
        <a:p>
          <a:endParaRPr lang="en-US"/>
        </a:p>
      </dgm:t>
    </dgm:pt>
    <dgm:pt modelId="{4A577258-74F4-0547-B8C6-9E6EAB05B1AD}" type="sibTrans" cxnId="{9BF7DEE6-8EBD-2F43-B426-393DF9767E14}">
      <dgm:prSet/>
      <dgm:spPr/>
      <dgm:t>
        <a:bodyPr/>
        <a:lstStyle/>
        <a:p>
          <a:endParaRPr lang="en-US"/>
        </a:p>
      </dgm:t>
    </dgm:pt>
    <dgm:pt modelId="{CE2459D1-CEAA-BB44-86BA-47E4F2D41607}" type="pres">
      <dgm:prSet presAssocID="{44397624-37BE-4279-AC23-5FF81B58CAD2}" presName="Name0" presStyleCnt="0">
        <dgm:presLayoutVars>
          <dgm:dir/>
          <dgm:animLvl val="lvl"/>
          <dgm:resizeHandles val="exact"/>
        </dgm:presLayoutVars>
      </dgm:prSet>
      <dgm:spPr/>
    </dgm:pt>
    <dgm:pt modelId="{EB9D6005-0201-CD42-80FE-3E6BCF04599C}" type="pres">
      <dgm:prSet presAssocID="{4E8D25AD-106F-47B0-A982-FF68CF2EC088}" presName="parTxOnly" presStyleLbl="node1" presStyleIdx="0" presStyleCnt="9">
        <dgm:presLayoutVars>
          <dgm:chMax val="0"/>
          <dgm:chPref val="0"/>
          <dgm:bulletEnabled val="1"/>
        </dgm:presLayoutVars>
      </dgm:prSet>
      <dgm:spPr/>
      <dgm:t>
        <a:bodyPr/>
        <a:lstStyle/>
        <a:p>
          <a:endParaRPr lang="en-US"/>
        </a:p>
      </dgm:t>
    </dgm:pt>
    <dgm:pt modelId="{BFEA8D7B-D81C-9745-A74A-A605F1C0300E}" type="pres">
      <dgm:prSet presAssocID="{EA68AE81-8087-4AA7-A1D3-DB95FAD3221E}" presName="parTxOnlySpace" presStyleCnt="0"/>
      <dgm:spPr/>
    </dgm:pt>
    <dgm:pt modelId="{01EA51D1-76A1-C84E-A4BF-E6197962B616}" type="pres">
      <dgm:prSet presAssocID="{23B1371A-C132-4348-AA9F-F3D1AF318692}" presName="parTxOnly" presStyleLbl="node1" presStyleIdx="1" presStyleCnt="9">
        <dgm:presLayoutVars>
          <dgm:chMax val="0"/>
          <dgm:chPref val="0"/>
          <dgm:bulletEnabled val="1"/>
        </dgm:presLayoutVars>
      </dgm:prSet>
      <dgm:spPr/>
      <dgm:t>
        <a:bodyPr/>
        <a:lstStyle/>
        <a:p>
          <a:endParaRPr lang="en-US"/>
        </a:p>
      </dgm:t>
    </dgm:pt>
    <dgm:pt modelId="{ABAC7364-B3C9-2943-8A52-F4EF06297EAD}" type="pres">
      <dgm:prSet presAssocID="{E91D042E-FFAB-774D-B405-EF23ED47F5BC}" presName="parTxOnlySpace" presStyleCnt="0"/>
      <dgm:spPr/>
    </dgm:pt>
    <dgm:pt modelId="{869B947F-694B-1142-930B-5C94434F7EF0}" type="pres">
      <dgm:prSet presAssocID="{3896C5C8-C9EB-0F4D-89F3-32CF2FBDEB64}" presName="parTxOnly" presStyleLbl="node1" presStyleIdx="2" presStyleCnt="9">
        <dgm:presLayoutVars>
          <dgm:chMax val="0"/>
          <dgm:chPref val="0"/>
          <dgm:bulletEnabled val="1"/>
        </dgm:presLayoutVars>
      </dgm:prSet>
      <dgm:spPr/>
      <dgm:t>
        <a:bodyPr/>
        <a:lstStyle/>
        <a:p>
          <a:endParaRPr lang="en-US"/>
        </a:p>
      </dgm:t>
    </dgm:pt>
    <dgm:pt modelId="{B64F87AF-1045-4349-B2A3-3FAC3B0DC4AD}" type="pres">
      <dgm:prSet presAssocID="{6A11D8FA-AABB-174A-BDB5-5B595209790A}" presName="parTxOnlySpace" presStyleCnt="0"/>
      <dgm:spPr/>
    </dgm:pt>
    <dgm:pt modelId="{BFFAA58E-256A-264E-A3B7-11ACB935527D}" type="pres">
      <dgm:prSet presAssocID="{B9D5FCA4-BBEE-D94C-9910-F0F3FB997B75}" presName="parTxOnly" presStyleLbl="node1" presStyleIdx="3" presStyleCnt="9">
        <dgm:presLayoutVars>
          <dgm:chMax val="0"/>
          <dgm:chPref val="0"/>
          <dgm:bulletEnabled val="1"/>
        </dgm:presLayoutVars>
      </dgm:prSet>
      <dgm:spPr/>
      <dgm:t>
        <a:bodyPr/>
        <a:lstStyle/>
        <a:p>
          <a:endParaRPr lang="en-US"/>
        </a:p>
      </dgm:t>
    </dgm:pt>
    <dgm:pt modelId="{4E92D827-F503-FE4A-8842-541FD38E522C}" type="pres">
      <dgm:prSet presAssocID="{C00435C6-231F-AD4C-8F22-A9A67ABCAD26}" presName="parTxOnlySpace" presStyleCnt="0"/>
      <dgm:spPr/>
    </dgm:pt>
    <dgm:pt modelId="{0AD08B37-837D-5E47-B87E-0BC4327F3891}" type="pres">
      <dgm:prSet presAssocID="{785AF029-9139-AF41-80F4-EF773DCF73F0}" presName="parTxOnly" presStyleLbl="node1" presStyleIdx="4" presStyleCnt="9">
        <dgm:presLayoutVars>
          <dgm:chMax val="0"/>
          <dgm:chPref val="0"/>
          <dgm:bulletEnabled val="1"/>
        </dgm:presLayoutVars>
      </dgm:prSet>
      <dgm:spPr/>
      <dgm:t>
        <a:bodyPr/>
        <a:lstStyle/>
        <a:p>
          <a:endParaRPr lang="en-US"/>
        </a:p>
      </dgm:t>
    </dgm:pt>
    <dgm:pt modelId="{A6FAEAF0-2A1D-A142-A178-4E0F3EFFC359}" type="pres">
      <dgm:prSet presAssocID="{8FB00102-2712-FF49-8190-1C053ECA78E1}" presName="parTxOnlySpace" presStyleCnt="0"/>
      <dgm:spPr/>
    </dgm:pt>
    <dgm:pt modelId="{7392B9F7-36B9-B745-B643-90E0FEBA22DA}" type="pres">
      <dgm:prSet presAssocID="{F8B351AC-18BB-B84C-99CC-B86D12DA3BFA}" presName="parTxOnly" presStyleLbl="node1" presStyleIdx="5" presStyleCnt="9">
        <dgm:presLayoutVars>
          <dgm:chMax val="0"/>
          <dgm:chPref val="0"/>
          <dgm:bulletEnabled val="1"/>
        </dgm:presLayoutVars>
      </dgm:prSet>
      <dgm:spPr/>
      <dgm:t>
        <a:bodyPr/>
        <a:lstStyle/>
        <a:p>
          <a:endParaRPr lang="en-US"/>
        </a:p>
      </dgm:t>
    </dgm:pt>
    <dgm:pt modelId="{8D87BBB1-CF0F-9B42-8A72-0FBAE2BE3739}" type="pres">
      <dgm:prSet presAssocID="{F990A142-65C0-5849-90AD-ED62704C0331}" presName="parTxOnlySpace" presStyleCnt="0"/>
      <dgm:spPr/>
    </dgm:pt>
    <dgm:pt modelId="{3BA25705-CEA5-E748-9E90-884C50153EED}" type="pres">
      <dgm:prSet presAssocID="{C145E169-AA88-8C4F-B388-C37E693871C8}" presName="parTxOnly" presStyleLbl="node1" presStyleIdx="6" presStyleCnt="9">
        <dgm:presLayoutVars>
          <dgm:chMax val="0"/>
          <dgm:chPref val="0"/>
          <dgm:bulletEnabled val="1"/>
        </dgm:presLayoutVars>
      </dgm:prSet>
      <dgm:spPr/>
      <dgm:t>
        <a:bodyPr/>
        <a:lstStyle/>
        <a:p>
          <a:endParaRPr lang="en-US"/>
        </a:p>
      </dgm:t>
    </dgm:pt>
    <dgm:pt modelId="{D91CAB98-8B2D-BA45-9BF3-05D2539AEF67}" type="pres">
      <dgm:prSet presAssocID="{488D7634-53C8-0440-A498-C7898FA9009E}" presName="parTxOnlySpace" presStyleCnt="0"/>
      <dgm:spPr/>
    </dgm:pt>
    <dgm:pt modelId="{8CEE6745-D164-2045-AE66-BE58BF62B1DD}" type="pres">
      <dgm:prSet presAssocID="{A194D1A8-837F-8442-A12D-F5CFC9545A2C}" presName="parTxOnly" presStyleLbl="node1" presStyleIdx="7" presStyleCnt="9">
        <dgm:presLayoutVars>
          <dgm:chMax val="0"/>
          <dgm:chPref val="0"/>
          <dgm:bulletEnabled val="1"/>
        </dgm:presLayoutVars>
      </dgm:prSet>
      <dgm:spPr/>
      <dgm:t>
        <a:bodyPr/>
        <a:lstStyle/>
        <a:p>
          <a:endParaRPr lang="en-US"/>
        </a:p>
      </dgm:t>
    </dgm:pt>
    <dgm:pt modelId="{AB3612B4-C707-C64F-88F0-F6A7CC81CC36}" type="pres">
      <dgm:prSet presAssocID="{347D41A6-D6BD-0641-9A64-F6BA0606B9C4}" presName="parTxOnlySpace" presStyleCnt="0"/>
      <dgm:spPr/>
    </dgm:pt>
    <dgm:pt modelId="{D94FE6BD-A6DB-A347-8C10-58D9607C1E63}" type="pres">
      <dgm:prSet presAssocID="{F6DA145B-BB91-994F-9C2A-2A20ED1D77DD}" presName="parTxOnly" presStyleLbl="node1" presStyleIdx="8" presStyleCnt="9">
        <dgm:presLayoutVars>
          <dgm:chMax val="0"/>
          <dgm:chPref val="0"/>
          <dgm:bulletEnabled val="1"/>
        </dgm:presLayoutVars>
      </dgm:prSet>
      <dgm:spPr/>
      <dgm:t>
        <a:bodyPr/>
        <a:lstStyle/>
        <a:p>
          <a:endParaRPr lang="en-US"/>
        </a:p>
      </dgm:t>
    </dgm:pt>
  </dgm:ptLst>
  <dgm:cxnLst>
    <dgm:cxn modelId="{10F3006D-4A9B-2647-8CAD-19B4931686D6}" type="presOf" srcId="{44397624-37BE-4279-AC23-5FF81B58CAD2}" destId="{CE2459D1-CEAA-BB44-86BA-47E4F2D41607}" srcOrd="0" destOrd="0" presId="urn:microsoft.com/office/officeart/2005/8/layout/chevron1"/>
    <dgm:cxn modelId="{9BF7DEE6-8EBD-2F43-B426-393DF9767E14}" srcId="{44397624-37BE-4279-AC23-5FF81B58CAD2}" destId="{F6DA145B-BB91-994F-9C2A-2A20ED1D77DD}" srcOrd="8" destOrd="0" parTransId="{859DE5EE-1DD4-014A-BC62-92F4DBB64339}" sibTransId="{4A577258-74F4-0547-B8C6-9E6EAB05B1AD}"/>
    <dgm:cxn modelId="{CE4037B2-339A-7E42-8C87-861AE04C9139}" type="presOf" srcId="{A194D1A8-837F-8442-A12D-F5CFC9545A2C}" destId="{8CEE6745-D164-2045-AE66-BE58BF62B1DD}" srcOrd="0" destOrd="0" presId="urn:microsoft.com/office/officeart/2005/8/layout/chevron1"/>
    <dgm:cxn modelId="{D1851146-7B02-1647-96CE-2108167293D3}" type="presOf" srcId="{785AF029-9139-AF41-80F4-EF773DCF73F0}" destId="{0AD08B37-837D-5E47-B87E-0BC4327F3891}" srcOrd="0" destOrd="0" presId="urn:microsoft.com/office/officeart/2005/8/layout/chevron1"/>
    <dgm:cxn modelId="{96EA5CCD-0FD3-FC44-858D-4776C441E482}" type="presOf" srcId="{3896C5C8-C9EB-0F4D-89F3-32CF2FBDEB64}" destId="{869B947F-694B-1142-930B-5C94434F7EF0}" srcOrd="0" destOrd="0" presId="urn:microsoft.com/office/officeart/2005/8/layout/chevron1"/>
    <dgm:cxn modelId="{882AC580-4002-4075-BB31-C28629538FEB}" srcId="{44397624-37BE-4279-AC23-5FF81B58CAD2}" destId="{4E8D25AD-106F-47B0-A982-FF68CF2EC088}" srcOrd="0" destOrd="0" parTransId="{C49F36A8-C463-4C93-85C3-2F33211AFAA1}" sibTransId="{EA68AE81-8087-4AA7-A1D3-DB95FAD3221E}"/>
    <dgm:cxn modelId="{7BB7C81B-E6CF-7A40-8873-C95219688489}" srcId="{44397624-37BE-4279-AC23-5FF81B58CAD2}" destId="{C145E169-AA88-8C4F-B388-C37E693871C8}" srcOrd="6" destOrd="0" parTransId="{1821B9CE-042C-F24B-A48B-EABA2935F76F}" sibTransId="{488D7634-53C8-0440-A498-C7898FA9009E}"/>
    <dgm:cxn modelId="{1B0B120E-7847-204F-8579-AFB6BDB8A467}" srcId="{44397624-37BE-4279-AC23-5FF81B58CAD2}" destId="{3896C5C8-C9EB-0F4D-89F3-32CF2FBDEB64}" srcOrd="2" destOrd="0" parTransId="{5B2962B5-CFD1-E343-A5ED-EDD83072C5CA}" sibTransId="{6A11D8FA-AABB-174A-BDB5-5B595209790A}"/>
    <dgm:cxn modelId="{1E78216C-C3F7-7D4C-93C6-04567FC07F5A}" srcId="{44397624-37BE-4279-AC23-5FF81B58CAD2}" destId="{A194D1A8-837F-8442-A12D-F5CFC9545A2C}" srcOrd="7" destOrd="0" parTransId="{712681A0-B19C-FF49-9328-C78BBD5BA710}" sibTransId="{347D41A6-D6BD-0641-9A64-F6BA0606B9C4}"/>
    <dgm:cxn modelId="{524A8D6C-4A74-2541-95B0-2177E0DB349D}" srcId="{44397624-37BE-4279-AC23-5FF81B58CAD2}" destId="{B9D5FCA4-BBEE-D94C-9910-F0F3FB997B75}" srcOrd="3" destOrd="0" parTransId="{F440E843-19B4-344C-A3E6-E6E363DFD6CF}" sibTransId="{C00435C6-231F-AD4C-8F22-A9A67ABCAD26}"/>
    <dgm:cxn modelId="{5C29E36A-0FBD-954B-AB5A-E3487D6E29D7}" type="presOf" srcId="{B9D5FCA4-BBEE-D94C-9910-F0F3FB997B75}" destId="{BFFAA58E-256A-264E-A3B7-11ACB935527D}" srcOrd="0" destOrd="0" presId="urn:microsoft.com/office/officeart/2005/8/layout/chevron1"/>
    <dgm:cxn modelId="{AAF29822-E230-3144-AD69-13C44975BCAB}" srcId="{44397624-37BE-4279-AC23-5FF81B58CAD2}" destId="{23B1371A-C132-4348-AA9F-F3D1AF318692}" srcOrd="1" destOrd="0" parTransId="{13AC06BC-6B2B-4D49-8868-6525A31608C8}" sibTransId="{E91D042E-FFAB-774D-B405-EF23ED47F5BC}"/>
    <dgm:cxn modelId="{A200414D-89E4-3F46-A6D3-856EF5E462B0}" type="presOf" srcId="{23B1371A-C132-4348-AA9F-F3D1AF318692}" destId="{01EA51D1-76A1-C84E-A4BF-E6197962B616}" srcOrd="0" destOrd="0" presId="urn:microsoft.com/office/officeart/2005/8/layout/chevron1"/>
    <dgm:cxn modelId="{857FF021-3DAA-6240-8923-4D8699104A79}" srcId="{44397624-37BE-4279-AC23-5FF81B58CAD2}" destId="{785AF029-9139-AF41-80F4-EF773DCF73F0}" srcOrd="4" destOrd="0" parTransId="{BACE3F50-AE07-BA48-AA38-6BF7FE525D8F}" sibTransId="{8FB00102-2712-FF49-8190-1C053ECA78E1}"/>
    <dgm:cxn modelId="{44FF65BA-A79A-2745-9D64-AD0BAC8F3606}" type="presOf" srcId="{4E8D25AD-106F-47B0-A982-FF68CF2EC088}" destId="{EB9D6005-0201-CD42-80FE-3E6BCF04599C}" srcOrd="0" destOrd="0" presId="urn:microsoft.com/office/officeart/2005/8/layout/chevron1"/>
    <dgm:cxn modelId="{CEA48B8C-D012-D74F-BE8A-86FA78661E7F}" type="presOf" srcId="{F6DA145B-BB91-994F-9C2A-2A20ED1D77DD}" destId="{D94FE6BD-A6DB-A347-8C10-58D9607C1E63}" srcOrd="0" destOrd="0" presId="urn:microsoft.com/office/officeart/2005/8/layout/chevron1"/>
    <dgm:cxn modelId="{B9096A37-9319-FF46-AA46-3A4B7DB4247D}" type="presOf" srcId="{F8B351AC-18BB-B84C-99CC-B86D12DA3BFA}" destId="{7392B9F7-36B9-B745-B643-90E0FEBA22DA}" srcOrd="0" destOrd="0" presId="urn:microsoft.com/office/officeart/2005/8/layout/chevron1"/>
    <dgm:cxn modelId="{DEE4B742-B361-3948-ABA7-3B27306D01B8}" srcId="{44397624-37BE-4279-AC23-5FF81B58CAD2}" destId="{F8B351AC-18BB-B84C-99CC-B86D12DA3BFA}" srcOrd="5" destOrd="0" parTransId="{17E9E23E-7D96-B549-8353-2109D711A776}" sibTransId="{F990A142-65C0-5849-90AD-ED62704C0331}"/>
    <dgm:cxn modelId="{4F4F716E-7EF1-8744-89B3-9CA2EF530196}" type="presOf" srcId="{C145E169-AA88-8C4F-B388-C37E693871C8}" destId="{3BA25705-CEA5-E748-9E90-884C50153EED}" srcOrd="0" destOrd="0" presId="urn:microsoft.com/office/officeart/2005/8/layout/chevron1"/>
    <dgm:cxn modelId="{1CE0697B-3842-3045-A976-1C65548DF78D}" type="presParOf" srcId="{CE2459D1-CEAA-BB44-86BA-47E4F2D41607}" destId="{EB9D6005-0201-CD42-80FE-3E6BCF04599C}" srcOrd="0" destOrd="0" presId="urn:microsoft.com/office/officeart/2005/8/layout/chevron1"/>
    <dgm:cxn modelId="{4AFEE812-3BFD-0443-8A0D-3D3011091A94}" type="presParOf" srcId="{CE2459D1-CEAA-BB44-86BA-47E4F2D41607}" destId="{BFEA8D7B-D81C-9745-A74A-A605F1C0300E}" srcOrd="1" destOrd="0" presId="urn:microsoft.com/office/officeart/2005/8/layout/chevron1"/>
    <dgm:cxn modelId="{42C22956-8B78-FF4E-9AC2-68BE32E1C41D}" type="presParOf" srcId="{CE2459D1-CEAA-BB44-86BA-47E4F2D41607}" destId="{01EA51D1-76A1-C84E-A4BF-E6197962B616}" srcOrd="2" destOrd="0" presId="urn:microsoft.com/office/officeart/2005/8/layout/chevron1"/>
    <dgm:cxn modelId="{FC6C79AE-276C-8148-9A42-8C188F2C6FD2}" type="presParOf" srcId="{CE2459D1-CEAA-BB44-86BA-47E4F2D41607}" destId="{ABAC7364-B3C9-2943-8A52-F4EF06297EAD}" srcOrd="3" destOrd="0" presId="urn:microsoft.com/office/officeart/2005/8/layout/chevron1"/>
    <dgm:cxn modelId="{06CA11B9-F487-944A-8E96-28ED77438056}" type="presParOf" srcId="{CE2459D1-CEAA-BB44-86BA-47E4F2D41607}" destId="{869B947F-694B-1142-930B-5C94434F7EF0}" srcOrd="4" destOrd="0" presId="urn:microsoft.com/office/officeart/2005/8/layout/chevron1"/>
    <dgm:cxn modelId="{DA06CF38-AFDE-3A4A-A1CF-CED6907B1D7F}" type="presParOf" srcId="{CE2459D1-CEAA-BB44-86BA-47E4F2D41607}" destId="{B64F87AF-1045-4349-B2A3-3FAC3B0DC4AD}" srcOrd="5" destOrd="0" presId="urn:microsoft.com/office/officeart/2005/8/layout/chevron1"/>
    <dgm:cxn modelId="{45FB6F9D-EE10-2948-9AD4-F742BC6C0A7A}" type="presParOf" srcId="{CE2459D1-CEAA-BB44-86BA-47E4F2D41607}" destId="{BFFAA58E-256A-264E-A3B7-11ACB935527D}" srcOrd="6" destOrd="0" presId="urn:microsoft.com/office/officeart/2005/8/layout/chevron1"/>
    <dgm:cxn modelId="{CFAA5E32-10A1-7B4F-9732-30BFF231E494}" type="presParOf" srcId="{CE2459D1-CEAA-BB44-86BA-47E4F2D41607}" destId="{4E92D827-F503-FE4A-8842-541FD38E522C}" srcOrd="7" destOrd="0" presId="urn:microsoft.com/office/officeart/2005/8/layout/chevron1"/>
    <dgm:cxn modelId="{ACFD4AD8-28C3-3C41-A450-C31EB35093F6}" type="presParOf" srcId="{CE2459D1-CEAA-BB44-86BA-47E4F2D41607}" destId="{0AD08B37-837D-5E47-B87E-0BC4327F3891}" srcOrd="8" destOrd="0" presId="urn:microsoft.com/office/officeart/2005/8/layout/chevron1"/>
    <dgm:cxn modelId="{13196BFC-0D8C-ED4F-90B8-B5855AA2731E}" type="presParOf" srcId="{CE2459D1-CEAA-BB44-86BA-47E4F2D41607}" destId="{A6FAEAF0-2A1D-A142-A178-4E0F3EFFC359}" srcOrd="9" destOrd="0" presId="urn:microsoft.com/office/officeart/2005/8/layout/chevron1"/>
    <dgm:cxn modelId="{48B5F20D-304C-4A44-A0F7-5D0041252638}" type="presParOf" srcId="{CE2459D1-CEAA-BB44-86BA-47E4F2D41607}" destId="{7392B9F7-36B9-B745-B643-90E0FEBA22DA}" srcOrd="10" destOrd="0" presId="urn:microsoft.com/office/officeart/2005/8/layout/chevron1"/>
    <dgm:cxn modelId="{15B4EA64-9A36-5842-A7AE-77467A079014}" type="presParOf" srcId="{CE2459D1-CEAA-BB44-86BA-47E4F2D41607}" destId="{8D87BBB1-CF0F-9B42-8A72-0FBAE2BE3739}" srcOrd="11" destOrd="0" presId="urn:microsoft.com/office/officeart/2005/8/layout/chevron1"/>
    <dgm:cxn modelId="{725734FC-1808-8647-9C11-7B0F90E82E77}" type="presParOf" srcId="{CE2459D1-CEAA-BB44-86BA-47E4F2D41607}" destId="{3BA25705-CEA5-E748-9E90-884C50153EED}" srcOrd="12" destOrd="0" presId="urn:microsoft.com/office/officeart/2005/8/layout/chevron1"/>
    <dgm:cxn modelId="{66FB0252-4C0B-554F-99CF-BA7C90249D01}" type="presParOf" srcId="{CE2459D1-CEAA-BB44-86BA-47E4F2D41607}" destId="{D91CAB98-8B2D-BA45-9BF3-05D2539AEF67}" srcOrd="13" destOrd="0" presId="urn:microsoft.com/office/officeart/2005/8/layout/chevron1"/>
    <dgm:cxn modelId="{9FE92AD4-74E6-1C49-A029-07CFA9BCB8F1}" type="presParOf" srcId="{CE2459D1-CEAA-BB44-86BA-47E4F2D41607}" destId="{8CEE6745-D164-2045-AE66-BE58BF62B1DD}" srcOrd="14" destOrd="0" presId="urn:microsoft.com/office/officeart/2005/8/layout/chevron1"/>
    <dgm:cxn modelId="{5CAFECB2-6F99-904D-8CC7-9FE633B81DC6}" type="presParOf" srcId="{CE2459D1-CEAA-BB44-86BA-47E4F2D41607}" destId="{AB3612B4-C707-C64F-88F0-F6A7CC81CC36}" srcOrd="15" destOrd="0" presId="urn:microsoft.com/office/officeart/2005/8/layout/chevron1"/>
    <dgm:cxn modelId="{4DF06182-A378-394F-92B8-D490538F7C69}" type="presParOf" srcId="{CE2459D1-CEAA-BB44-86BA-47E4F2D41607}" destId="{D94FE6BD-A6DB-A347-8C10-58D9607C1E63}" srcOrd="1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CB52FE-1E88-48AC-8A9F-4781B44356D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2AB5A96-D3AB-48EB-90BC-A1A28A06D802}" type="pres">
      <dgm:prSet presAssocID="{19CB52FE-1E88-48AC-8A9F-4781B44356D7}" presName="linear" presStyleCnt="0">
        <dgm:presLayoutVars>
          <dgm:dir/>
          <dgm:resizeHandles val="exact"/>
        </dgm:presLayoutVars>
      </dgm:prSet>
      <dgm:spPr/>
      <dgm:t>
        <a:bodyPr/>
        <a:lstStyle/>
        <a:p>
          <a:endParaRPr lang="en-US"/>
        </a:p>
      </dgm:t>
    </dgm:pt>
  </dgm:ptLst>
  <dgm:cxnLst>
    <dgm:cxn modelId="{2360CFCB-42AC-B24C-B855-99CE39ED58BA}" type="presOf" srcId="{19CB52FE-1E88-48AC-8A9F-4781B44356D7}" destId="{A2AB5A96-D3AB-48EB-90BC-A1A28A06D802}"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4956BB-E8C0-3643-BC4F-684B163B84B7}" type="doc">
      <dgm:prSet loTypeId="urn:microsoft.com/office/officeart/2009/3/layout/IncreasingArrowsProcess" loCatId="" qsTypeId="urn:microsoft.com/office/officeart/2005/8/quickstyle/simple1" qsCatId="simple" csTypeId="urn:microsoft.com/office/officeart/2005/8/colors/accent1_2" csCatId="accent1" phldr="1"/>
      <dgm:spPr/>
      <dgm:t>
        <a:bodyPr/>
        <a:lstStyle/>
        <a:p>
          <a:endParaRPr lang="en-US"/>
        </a:p>
      </dgm:t>
    </dgm:pt>
    <dgm:pt modelId="{12D40BAB-F91F-7E43-A11C-93C528D9DF4C}">
      <dgm:prSet phldrT="[Text]"/>
      <dgm:spPr>
        <a:solidFill>
          <a:srgbClr val="E7002C"/>
        </a:solidFill>
      </dgm:spPr>
      <dgm:t>
        <a:bodyPr/>
        <a:lstStyle/>
        <a:p>
          <a:r>
            <a:rPr lang="en-US" dirty="0"/>
            <a:t>Stakeholder Engagement</a:t>
          </a:r>
        </a:p>
      </dgm:t>
    </dgm:pt>
    <dgm:pt modelId="{7D662EBA-7C62-4947-B643-0618E66F0F09}" type="parTrans" cxnId="{3C5E7F21-AFB7-A840-BC49-69AE293AA20F}">
      <dgm:prSet/>
      <dgm:spPr/>
      <dgm:t>
        <a:bodyPr/>
        <a:lstStyle/>
        <a:p>
          <a:endParaRPr lang="en-US"/>
        </a:p>
      </dgm:t>
    </dgm:pt>
    <dgm:pt modelId="{E01D66EB-AACC-664C-9852-2AB864F2159F}" type="sibTrans" cxnId="{3C5E7F21-AFB7-A840-BC49-69AE293AA20F}">
      <dgm:prSet/>
      <dgm:spPr/>
      <dgm:t>
        <a:bodyPr/>
        <a:lstStyle/>
        <a:p>
          <a:endParaRPr lang="en-US"/>
        </a:p>
      </dgm:t>
    </dgm:pt>
    <dgm:pt modelId="{221A96AC-EA24-8241-BDD0-4F2F4767A266}">
      <dgm:prSet phldrT="[Text]"/>
      <dgm:spPr/>
      <dgm:t>
        <a:bodyPr/>
        <a:lstStyle/>
        <a:p>
          <a:r>
            <a:rPr lang="en-US" dirty="0"/>
            <a:t>Identify champions</a:t>
          </a:r>
        </a:p>
        <a:p>
          <a:r>
            <a:rPr lang="en-US" dirty="0"/>
            <a:t>Understand concerns</a:t>
          </a:r>
        </a:p>
        <a:p>
          <a:r>
            <a:rPr lang="en-US" dirty="0"/>
            <a:t>Communications</a:t>
          </a:r>
        </a:p>
        <a:p>
          <a:r>
            <a:rPr lang="en-US" dirty="0"/>
            <a:t>Where will funding come from?</a:t>
          </a:r>
        </a:p>
      </dgm:t>
    </dgm:pt>
    <dgm:pt modelId="{A5A267AF-CACB-0641-A976-76157AE83D55}" type="parTrans" cxnId="{8A714FC4-A129-1A4D-BF74-837BAB1C1ACA}">
      <dgm:prSet/>
      <dgm:spPr/>
      <dgm:t>
        <a:bodyPr/>
        <a:lstStyle/>
        <a:p>
          <a:endParaRPr lang="en-US"/>
        </a:p>
      </dgm:t>
    </dgm:pt>
    <dgm:pt modelId="{ED5D3AF6-CE5A-AB4E-959D-D0A6E3D97E07}" type="sibTrans" cxnId="{8A714FC4-A129-1A4D-BF74-837BAB1C1ACA}">
      <dgm:prSet/>
      <dgm:spPr/>
      <dgm:t>
        <a:bodyPr/>
        <a:lstStyle/>
        <a:p>
          <a:endParaRPr lang="en-US"/>
        </a:p>
      </dgm:t>
    </dgm:pt>
    <dgm:pt modelId="{8DBB1BEC-B5FE-9941-A862-1F4D3F6A111E}">
      <dgm:prSet phldrT="[Text]"/>
      <dgm:spPr>
        <a:solidFill>
          <a:srgbClr val="E7002C"/>
        </a:solidFill>
      </dgm:spPr>
      <dgm:t>
        <a:bodyPr/>
        <a:lstStyle/>
        <a:p>
          <a:r>
            <a:rPr lang="en-US" dirty="0"/>
            <a:t>Governance</a:t>
          </a:r>
        </a:p>
      </dgm:t>
    </dgm:pt>
    <dgm:pt modelId="{C3297E5D-61AE-074F-9B63-F698727E1FDF}" type="parTrans" cxnId="{70B4DED9-FFDA-A246-978C-A90154A608E3}">
      <dgm:prSet/>
      <dgm:spPr/>
      <dgm:t>
        <a:bodyPr/>
        <a:lstStyle/>
        <a:p>
          <a:endParaRPr lang="en-US"/>
        </a:p>
      </dgm:t>
    </dgm:pt>
    <dgm:pt modelId="{00FB9166-4758-124C-8D6E-F755C243A6FE}" type="sibTrans" cxnId="{70B4DED9-FFDA-A246-978C-A90154A608E3}">
      <dgm:prSet/>
      <dgm:spPr/>
      <dgm:t>
        <a:bodyPr/>
        <a:lstStyle/>
        <a:p>
          <a:endParaRPr lang="en-US"/>
        </a:p>
      </dgm:t>
    </dgm:pt>
    <dgm:pt modelId="{6A0D0B33-A307-5A4A-A683-72E568DEA989}">
      <dgm:prSet phldrT="[Text]"/>
      <dgm:spPr/>
      <dgm:t>
        <a:bodyPr/>
        <a:lstStyle/>
        <a:p>
          <a:r>
            <a:rPr lang="en-US" dirty="0"/>
            <a:t>Who will legally own the Master IND?</a:t>
          </a:r>
        </a:p>
        <a:p>
          <a:r>
            <a:rPr lang="en-US" dirty="0"/>
            <a:t>How to embed stakeholder input?</a:t>
          </a:r>
        </a:p>
      </dgm:t>
    </dgm:pt>
    <dgm:pt modelId="{E04A14FE-48E7-B744-AFBC-DE48545A7650}" type="parTrans" cxnId="{043F0303-1C2F-C840-9AB1-1D15C390FC14}">
      <dgm:prSet/>
      <dgm:spPr/>
      <dgm:t>
        <a:bodyPr/>
        <a:lstStyle/>
        <a:p>
          <a:endParaRPr lang="en-US"/>
        </a:p>
      </dgm:t>
    </dgm:pt>
    <dgm:pt modelId="{D1EB9D2F-E1AE-5B4D-9717-AA3FE7358542}" type="sibTrans" cxnId="{043F0303-1C2F-C840-9AB1-1D15C390FC14}">
      <dgm:prSet/>
      <dgm:spPr/>
      <dgm:t>
        <a:bodyPr/>
        <a:lstStyle/>
        <a:p>
          <a:endParaRPr lang="en-US"/>
        </a:p>
      </dgm:t>
    </dgm:pt>
    <dgm:pt modelId="{04B5F07C-9AFA-0E49-8364-45A877C77DD1}">
      <dgm:prSet phldrT="[Text]"/>
      <dgm:spPr>
        <a:solidFill>
          <a:srgbClr val="E7002C"/>
        </a:solidFill>
      </dgm:spPr>
      <dgm:t>
        <a:bodyPr/>
        <a:lstStyle/>
        <a:p>
          <a:r>
            <a:rPr lang="en-US" dirty="0"/>
            <a:t>Site network</a:t>
          </a:r>
        </a:p>
      </dgm:t>
    </dgm:pt>
    <dgm:pt modelId="{BB007AC3-B0B2-7E46-BEB0-C0022DE1E683}" type="parTrans" cxnId="{FE215E5B-1FD4-6149-89A4-7D2F2751ED61}">
      <dgm:prSet/>
      <dgm:spPr/>
      <dgm:t>
        <a:bodyPr/>
        <a:lstStyle/>
        <a:p>
          <a:endParaRPr lang="en-US"/>
        </a:p>
      </dgm:t>
    </dgm:pt>
    <dgm:pt modelId="{4E34BCD9-A320-0D4A-8761-804547467CAF}" type="sibTrans" cxnId="{FE215E5B-1FD4-6149-89A4-7D2F2751ED61}">
      <dgm:prSet/>
      <dgm:spPr/>
      <dgm:t>
        <a:bodyPr/>
        <a:lstStyle/>
        <a:p>
          <a:endParaRPr lang="en-US"/>
        </a:p>
      </dgm:t>
    </dgm:pt>
    <dgm:pt modelId="{F93B408C-776D-6B4E-A523-56E499937ABB}">
      <dgm:prSet phldrT="[Text]"/>
      <dgm:spPr/>
      <dgm:t>
        <a:bodyPr/>
        <a:lstStyle/>
        <a:p>
          <a:r>
            <a:rPr lang="en-US" dirty="0"/>
            <a:t>Evaluate existing resources</a:t>
          </a:r>
        </a:p>
      </dgm:t>
    </dgm:pt>
    <dgm:pt modelId="{1529FEB7-D3EA-914D-8F44-937298B2B581}" type="parTrans" cxnId="{87DB52C4-E44C-2545-AFEB-D438F234C746}">
      <dgm:prSet/>
      <dgm:spPr/>
      <dgm:t>
        <a:bodyPr/>
        <a:lstStyle/>
        <a:p>
          <a:endParaRPr lang="en-US"/>
        </a:p>
      </dgm:t>
    </dgm:pt>
    <dgm:pt modelId="{D4092E47-F8DB-B34D-A757-7264BC8B1E64}" type="sibTrans" cxnId="{87DB52C4-E44C-2545-AFEB-D438F234C746}">
      <dgm:prSet/>
      <dgm:spPr/>
      <dgm:t>
        <a:bodyPr/>
        <a:lstStyle/>
        <a:p>
          <a:endParaRPr lang="en-US"/>
        </a:p>
      </dgm:t>
    </dgm:pt>
    <dgm:pt modelId="{BA329076-C214-F145-950C-423B1B219012}">
      <dgm:prSet phldrT="[Text]"/>
      <dgm:spPr/>
      <dgm:t>
        <a:bodyPr/>
        <a:lstStyle/>
        <a:p>
          <a:r>
            <a:rPr lang="en-US" dirty="0"/>
            <a:t>What operational and data systems can be leveraged</a:t>
          </a:r>
        </a:p>
        <a:p>
          <a:endParaRPr lang="en-US" dirty="0"/>
        </a:p>
      </dgm:t>
    </dgm:pt>
    <dgm:pt modelId="{F510A4A9-E427-3F4E-A52A-03B38F332FD7}" type="parTrans" cxnId="{3059A961-246E-464B-9A5C-9ADC1FCFEAD3}">
      <dgm:prSet/>
      <dgm:spPr/>
      <dgm:t>
        <a:bodyPr/>
        <a:lstStyle/>
        <a:p>
          <a:endParaRPr lang="en-US"/>
        </a:p>
      </dgm:t>
    </dgm:pt>
    <dgm:pt modelId="{5E9E5208-B83F-AF43-B8D6-15FE3934D5E8}" type="sibTrans" cxnId="{3059A961-246E-464B-9A5C-9ADC1FCFEAD3}">
      <dgm:prSet/>
      <dgm:spPr/>
      <dgm:t>
        <a:bodyPr/>
        <a:lstStyle/>
        <a:p>
          <a:endParaRPr lang="en-US"/>
        </a:p>
      </dgm:t>
    </dgm:pt>
    <dgm:pt modelId="{CC8D9746-A882-4D40-B887-277B713177D9}">
      <dgm:prSet/>
      <dgm:spPr>
        <a:solidFill>
          <a:srgbClr val="E7002C"/>
        </a:solidFill>
      </dgm:spPr>
      <dgm:t>
        <a:bodyPr/>
        <a:lstStyle/>
        <a:p>
          <a:r>
            <a:rPr lang="en-US" dirty="0"/>
            <a:t>Protocol</a:t>
          </a:r>
        </a:p>
      </dgm:t>
    </dgm:pt>
    <dgm:pt modelId="{DAD62E69-8E86-4B4D-9D4C-F4420AB77A9E}" type="parTrans" cxnId="{2A1A4600-B203-4146-9F5C-2888B4B9FAEC}">
      <dgm:prSet/>
      <dgm:spPr/>
      <dgm:t>
        <a:bodyPr/>
        <a:lstStyle/>
        <a:p>
          <a:endParaRPr lang="en-US"/>
        </a:p>
      </dgm:t>
    </dgm:pt>
    <dgm:pt modelId="{690CD7C0-93AF-FB43-BBEA-99846D892367}" type="sibTrans" cxnId="{2A1A4600-B203-4146-9F5C-2888B4B9FAEC}">
      <dgm:prSet/>
      <dgm:spPr/>
      <dgm:t>
        <a:bodyPr/>
        <a:lstStyle/>
        <a:p>
          <a:endParaRPr lang="en-US"/>
        </a:p>
      </dgm:t>
    </dgm:pt>
    <dgm:pt modelId="{AAA36F6A-ECFF-014C-B4A4-2AF78CA46E54}">
      <dgm:prSet phldrT="[Text]"/>
      <dgm:spPr/>
      <dgm:t>
        <a:bodyPr/>
        <a:lstStyle/>
        <a:p>
          <a:r>
            <a:rPr lang="en-US" dirty="0"/>
            <a:t>Identify expertise needed</a:t>
          </a:r>
        </a:p>
        <a:p>
          <a:r>
            <a:rPr lang="en-US" dirty="0"/>
            <a:t>Who needs to engage?</a:t>
          </a:r>
        </a:p>
        <a:p>
          <a:r>
            <a:rPr lang="en-US" dirty="0"/>
            <a:t>Develop Milestones</a:t>
          </a:r>
        </a:p>
      </dgm:t>
    </dgm:pt>
    <dgm:pt modelId="{8B3D66E3-3FF1-A74A-BCCF-1FD5895F387F}" type="parTrans" cxnId="{7C153A1B-233C-9749-A4F1-01FAD45503F0}">
      <dgm:prSet/>
      <dgm:spPr/>
      <dgm:t>
        <a:bodyPr/>
        <a:lstStyle/>
        <a:p>
          <a:endParaRPr lang="en-US"/>
        </a:p>
      </dgm:t>
    </dgm:pt>
    <dgm:pt modelId="{E46BD422-46DC-274B-8560-98D5CF65A084}" type="sibTrans" cxnId="{7C153A1B-233C-9749-A4F1-01FAD45503F0}">
      <dgm:prSet/>
      <dgm:spPr/>
      <dgm:t>
        <a:bodyPr/>
        <a:lstStyle/>
        <a:p>
          <a:endParaRPr lang="en-US"/>
        </a:p>
      </dgm:t>
    </dgm:pt>
    <dgm:pt modelId="{E39EBD41-3486-A447-8115-80A4491B4973}" type="pres">
      <dgm:prSet presAssocID="{194956BB-E8C0-3643-BC4F-684B163B84B7}" presName="Name0" presStyleCnt="0">
        <dgm:presLayoutVars>
          <dgm:chMax val="5"/>
          <dgm:chPref val="5"/>
          <dgm:dir/>
          <dgm:animLvl val="lvl"/>
        </dgm:presLayoutVars>
      </dgm:prSet>
      <dgm:spPr/>
      <dgm:t>
        <a:bodyPr/>
        <a:lstStyle/>
        <a:p>
          <a:endParaRPr lang="en-US"/>
        </a:p>
      </dgm:t>
    </dgm:pt>
    <dgm:pt modelId="{52D660A3-0AA2-A642-9522-F36C009569C3}" type="pres">
      <dgm:prSet presAssocID="{12D40BAB-F91F-7E43-A11C-93C528D9DF4C}" presName="parentText1" presStyleLbl="node1" presStyleIdx="0" presStyleCnt="4">
        <dgm:presLayoutVars>
          <dgm:chMax/>
          <dgm:chPref val="3"/>
          <dgm:bulletEnabled val="1"/>
        </dgm:presLayoutVars>
      </dgm:prSet>
      <dgm:spPr/>
      <dgm:t>
        <a:bodyPr/>
        <a:lstStyle/>
        <a:p>
          <a:endParaRPr lang="en-US"/>
        </a:p>
      </dgm:t>
    </dgm:pt>
    <dgm:pt modelId="{86F87968-3ABE-BD47-B5DA-2211CD73FBD5}" type="pres">
      <dgm:prSet presAssocID="{12D40BAB-F91F-7E43-A11C-93C528D9DF4C}" presName="childText1" presStyleLbl="solidAlignAcc1" presStyleIdx="0" presStyleCnt="4">
        <dgm:presLayoutVars>
          <dgm:chMax val="0"/>
          <dgm:chPref val="0"/>
          <dgm:bulletEnabled val="1"/>
        </dgm:presLayoutVars>
      </dgm:prSet>
      <dgm:spPr/>
      <dgm:t>
        <a:bodyPr/>
        <a:lstStyle/>
        <a:p>
          <a:endParaRPr lang="en-US"/>
        </a:p>
      </dgm:t>
    </dgm:pt>
    <dgm:pt modelId="{95119C9F-AA2E-2444-8A36-65F4AE8EA033}" type="pres">
      <dgm:prSet presAssocID="{CC8D9746-A882-4D40-B887-277B713177D9}" presName="parentText2" presStyleLbl="node1" presStyleIdx="1" presStyleCnt="4">
        <dgm:presLayoutVars>
          <dgm:chMax/>
          <dgm:chPref val="3"/>
          <dgm:bulletEnabled val="1"/>
        </dgm:presLayoutVars>
      </dgm:prSet>
      <dgm:spPr/>
      <dgm:t>
        <a:bodyPr/>
        <a:lstStyle/>
        <a:p>
          <a:endParaRPr lang="en-US"/>
        </a:p>
      </dgm:t>
    </dgm:pt>
    <dgm:pt modelId="{3BB6FEC5-29BC-C246-A671-B71F1E671320}" type="pres">
      <dgm:prSet presAssocID="{CC8D9746-A882-4D40-B887-277B713177D9}" presName="childText2" presStyleLbl="solidAlignAcc1" presStyleIdx="1" presStyleCnt="4">
        <dgm:presLayoutVars>
          <dgm:chMax val="0"/>
          <dgm:chPref val="0"/>
          <dgm:bulletEnabled val="1"/>
        </dgm:presLayoutVars>
      </dgm:prSet>
      <dgm:spPr/>
      <dgm:t>
        <a:bodyPr/>
        <a:lstStyle/>
        <a:p>
          <a:endParaRPr lang="en-US"/>
        </a:p>
      </dgm:t>
    </dgm:pt>
    <dgm:pt modelId="{C6F69A52-9A50-234C-8177-4E9C05BE7D60}" type="pres">
      <dgm:prSet presAssocID="{8DBB1BEC-B5FE-9941-A862-1F4D3F6A111E}" presName="parentText3" presStyleLbl="node1" presStyleIdx="2" presStyleCnt="4">
        <dgm:presLayoutVars>
          <dgm:chMax/>
          <dgm:chPref val="3"/>
          <dgm:bulletEnabled val="1"/>
        </dgm:presLayoutVars>
      </dgm:prSet>
      <dgm:spPr/>
      <dgm:t>
        <a:bodyPr/>
        <a:lstStyle/>
        <a:p>
          <a:endParaRPr lang="en-US"/>
        </a:p>
      </dgm:t>
    </dgm:pt>
    <dgm:pt modelId="{33BE7F28-BEC5-9E4D-A262-D31095F68EDF}" type="pres">
      <dgm:prSet presAssocID="{8DBB1BEC-B5FE-9941-A862-1F4D3F6A111E}" presName="childText3" presStyleLbl="solidAlignAcc1" presStyleIdx="2" presStyleCnt="4">
        <dgm:presLayoutVars>
          <dgm:chMax val="0"/>
          <dgm:chPref val="0"/>
          <dgm:bulletEnabled val="1"/>
        </dgm:presLayoutVars>
      </dgm:prSet>
      <dgm:spPr/>
      <dgm:t>
        <a:bodyPr/>
        <a:lstStyle/>
        <a:p>
          <a:endParaRPr lang="en-US"/>
        </a:p>
      </dgm:t>
    </dgm:pt>
    <dgm:pt modelId="{7A7BF49D-0118-1047-B9DC-292B7B180305}" type="pres">
      <dgm:prSet presAssocID="{04B5F07C-9AFA-0E49-8364-45A877C77DD1}" presName="parentText4" presStyleLbl="node1" presStyleIdx="3" presStyleCnt="4">
        <dgm:presLayoutVars>
          <dgm:chMax/>
          <dgm:chPref val="3"/>
          <dgm:bulletEnabled val="1"/>
        </dgm:presLayoutVars>
      </dgm:prSet>
      <dgm:spPr/>
      <dgm:t>
        <a:bodyPr/>
        <a:lstStyle/>
        <a:p>
          <a:endParaRPr lang="en-US"/>
        </a:p>
      </dgm:t>
    </dgm:pt>
    <dgm:pt modelId="{3CAAAB8F-D2D5-8C4D-BB58-7EF70DBF0AD7}" type="pres">
      <dgm:prSet presAssocID="{04B5F07C-9AFA-0E49-8364-45A877C77DD1}" presName="childText4" presStyleLbl="solidAlignAcc1" presStyleIdx="3" presStyleCnt="4">
        <dgm:presLayoutVars>
          <dgm:chMax val="0"/>
          <dgm:chPref val="0"/>
          <dgm:bulletEnabled val="1"/>
        </dgm:presLayoutVars>
      </dgm:prSet>
      <dgm:spPr/>
      <dgm:t>
        <a:bodyPr/>
        <a:lstStyle/>
        <a:p>
          <a:endParaRPr lang="en-US"/>
        </a:p>
      </dgm:t>
    </dgm:pt>
  </dgm:ptLst>
  <dgm:cxnLst>
    <dgm:cxn modelId="{87DB52C4-E44C-2545-AFEB-D438F234C746}" srcId="{04B5F07C-9AFA-0E49-8364-45A877C77DD1}" destId="{F93B408C-776D-6B4E-A523-56E499937ABB}" srcOrd="0" destOrd="0" parTransId="{1529FEB7-D3EA-914D-8F44-937298B2B581}" sibTransId="{D4092E47-F8DB-B34D-A757-7264BC8B1E64}"/>
    <dgm:cxn modelId="{043F0303-1C2F-C840-9AB1-1D15C390FC14}" srcId="{8DBB1BEC-B5FE-9941-A862-1F4D3F6A111E}" destId="{6A0D0B33-A307-5A4A-A683-72E568DEA989}" srcOrd="0" destOrd="0" parTransId="{E04A14FE-48E7-B744-AFBC-DE48545A7650}" sibTransId="{D1EB9D2F-E1AE-5B4D-9717-AA3FE7358542}"/>
    <dgm:cxn modelId="{FE5EFF1B-AF92-E74E-9C15-F2E0714BBB91}" type="presOf" srcId="{04B5F07C-9AFA-0E49-8364-45A877C77DD1}" destId="{7A7BF49D-0118-1047-B9DC-292B7B180305}" srcOrd="0" destOrd="0" presId="urn:microsoft.com/office/officeart/2009/3/layout/IncreasingArrowsProcess"/>
    <dgm:cxn modelId="{A9AFA07D-789D-A342-A92A-AD209E2FADD9}" type="presOf" srcId="{AAA36F6A-ECFF-014C-B4A4-2AF78CA46E54}" destId="{3BB6FEC5-29BC-C246-A671-B71F1E671320}" srcOrd="0" destOrd="0" presId="urn:microsoft.com/office/officeart/2009/3/layout/IncreasingArrowsProcess"/>
    <dgm:cxn modelId="{0FAF8251-07DC-E044-8354-FBDC94927FA3}" type="presOf" srcId="{194956BB-E8C0-3643-BC4F-684B163B84B7}" destId="{E39EBD41-3486-A447-8115-80A4491B4973}" srcOrd="0" destOrd="0" presId="urn:microsoft.com/office/officeart/2009/3/layout/IncreasingArrowsProcess"/>
    <dgm:cxn modelId="{2A1A4600-B203-4146-9F5C-2888B4B9FAEC}" srcId="{194956BB-E8C0-3643-BC4F-684B163B84B7}" destId="{CC8D9746-A882-4D40-B887-277B713177D9}" srcOrd="1" destOrd="0" parTransId="{DAD62E69-8E86-4B4D-9D4C-F4420AB77A9E}" sibTransId="{690CD7C0-93AF-FB43-BBEA-99846D892367}"/>
    <dgm:cxn modelId="{47A49941-11AD-0244-8DCD-454DA45F1599}" type="presOf" srcId="{8DBB1BEC-B5FE-9941-A862-1F4D3F6A111E}" destId="{C6F69A52-9A50-234C-8177-4E9C05BE7D60}" srcOrd="0" destOrd="0" presId="urn:microsoft.com/office/officeart/2009/3/layout/IncreasingArrowsProcess"/>
    <dgm:cxn modelId="{3C5E7F21-AFB7-A840-BC49-69AE293AA20F}" srcId="{194956BB-E8C0-3643-BC4F-684B163B84B7}" destId="{12D40BAB-F91F-7E43-A11C-93C528D9DF4C}" srcOrd="0" destOrd="0" parTransId="{7D662EBA-7C62-4947-B643-0618E66F0F09}" sibTransId="{E01D66EB-AACC-664C-9852-2AB864F2159F}"/>
    <dgm:cxn modelId="{504BE989-19EC-D54D-800E-BD65C0B38C68}" type="presOf" srcId="{BA329076-C214-F145-950C-423B1B219012}" destId="{3CAAAB8F-D2D5-8C4D-BB58-7EF70DBF0AD7}" srcOrd="0" destOrd="1" presId="urn:microsoft.com/office/officeart/2009/3/layout/IncreasingArrowsProcess"/>
    <dgm:cxn modelId="{38875D9D-08AE-444C-8856-AE233C37A89D}" type="presOf" srcId="{CC8D9746-A882-4D40-B887-277B713177D9}" destId="{95119C9F-AA2E-2444-8A36-65F4AE8EA033}" srcOrd="0" destOrd="0" presId="urn:microsoft.com/office/officeart/2009/3/layout/IncreasingArrowsProcess"/>
    <dgm:cxn modelId="{FE215E5B-1FD4-6149-89A4-7D2F2751ED61}" srcId="{194956BB-E8C0-3643-BC4F-684B163B84B7}" destId="{04B5F07C-9AFA-0E49-8364-45A877C77DD1}" srcOrd="3" destOrd="0" parTransId="{BB007AC3-B0B2-7E46-BEB0-C0022DE1E683}" sibTransId="{4E34BCD9-A320-0D4A-8761-804547467CAF}"/>
    <dgm:cxn modelId="{F470A766-2838-5E4B-A259-E332CCC1F3EF}" type="presOf" srcId="{221A96AC-EA24-8241-BDD0-4F2F4767A266}" destId="{86F87968-3ABE-BD47-B5DA-2211CD73FBD5}" srcOrd="0" destOrd="0" presId="urn:microsoft.com/office/officeart/2009/3/layout/IncreasingArrowsProcess"/>
    <dgm:cxn modelId="{70B4DED9-FFDA-A246-978C-A90154A608E3}" srcId="{194956BB-E8C0-3643-BC4F-684B163B84B7}" destId="{8DBB1BEC-B5FE-9941-A862-1F4D3F6A111E}" srcOrd="2" destOrd="0" parTransId="{C3297E5D-61AE-074F-9B63-F698727E1FDF}" sibTransId="{00FB9166-4758-124C-8D6E-F755C243A6FE}"/>
    <dgm:cxn modelId="{2C065968-E76B-044D-8A65-4DE2F0008D37}" type="presOf" srcId="{F93B408C-776D-6B4E-A523-56E499937ABB}" destId="{3CAAAB8F-D2D5-8C4D-BB58-7EF70DBF0AD7}" srcOrd="0" destOrd="0" presId="urn:microsoft.com/office/officeart/2009/3/layout/IncreasingArrowsProcess"/>
    <dgm:cxn modelId="{79A34E72-39D9-5245-AD1C-6415CD17D329}" type="presOf" srcId="{6A0D0B33-A307-5A4A-A683-72E568DEA989}" destId="{33BE7F28-BEC5-9E4D-A262-D31095F68EDF}" srcOrd="0" destOrd="0" presId="urn:microsoft.com/office/officeart/2009/3/layout/IncreasingArrowsProcess"/>
    <dgm:cxn modelId="{8A714FC4-A129-1A4D-BF74-837BAB1C1ACA}" srcId="{12D40BAB-F91F-7E43-A11C-93C528D9DF4C}" destId="{221A96AC-EA24-8241-BDD0-4F2F4767A266}" srcOrd="0" destOrd="0" parTransId="{A5A267AF-CACB-0641-A976-76157AE83D55}" sibTransId="{ED5D3AF6-CE5A-AB4E-959D-D0A6E3D97E07}"/>
    <dgm:cxn modelId="{3059A961-246E-464B-9A5C-9ADC1FCFEAD3}" srcId="{04B5F07C-9AFA-0E49-8364-45A877C77DD1}" destId="{BA329076-C214-F145-950C-423B1B219012}" srcOrd="1" destOrd="0" parTransId="{F510A4A9-E427-3F4E-A52A-03B38F332FD7}" sibTransId="{5E9E5208-B83F-AF43-B8D6-15FE3934D5E8}"/>
    <dgm:cxn modelId="{7C153A1B-233C-9749-A4F1-01FAD45503F0}" srcId="{CC8D9746-A882-4D40-B887-277B713177D9}" destId="{AAA36F6A-ECFF-014C-B4A4-2AF78CA46E54}" srcOrd="0" destOrd="0" parTransId="{8B3D66E3-3FF1-A74A-BCCF-1FD5895F387F}" sibTransId="{E46BD422-46DC-274B-8560-98D5CF65A084}"/>
    <dgm:cxn modelId="{1603E40B-55FB-4346-8773-6692F211E921}" type="presOf" srcId="{12D40BAB-F91F-7E43-A11C-93C528D9DF4C}" destId="{52D660A3-0AA2-A642-9522-F36C009569C3}" srcOrd="0" destOrd="0" presId="urn:microsoft.com/office/officeart/2009/3/layout/IncreasingArrowsProcess"/>
    <dgm:cxn modelId="{5A7B2F2D-BF2A-364F-A870-523F8C2EE247}" type="presParOf" srcId="{E39EBD41-3486-A447-8115-80A4491B4973}" destId="{52D660A3-0AA2-A642-9522-F36C009569C3}" srcOrd="0" destOrd="0" presId="urn:microsoft.com/office/officeart/2009/3/layout/IncreasingArrowsProcess"/>
    <dgm:cxn modelId="{E0A8ADBB-EA2C-524D-81D8-A6B1C1668444}" type="presParOf" srcId="{E39EBD41-3486-A447-8115-80A4491B4973}" destId="{86F87968-3ABE-BD47-B5DA-2211CD73FBD5}" srcOrd="1" destOrd="0" presId="urn:microsoft.com/office/officeart/2009/3/layout/IncreasingArrowsProcess"/>
    <dgm:cxn modelId="{6EBDBF09-6921-4D42-A7CB-509E58A7B58D}" type="presParOf" srcId="{E39EBD41-3486-A447-8115-80A4491B4973}" destId="{95119C9F-AA2E-2444-8A36-65F4AE8EA033}" srcOrd="2" destOrd="0" presId="urn:microsoft.com/office/officeart/2009/3/layout/IncreasingArrowsProcess"/>
    <dgm:cxn modelId="{BF7AFEFF-CBA3-3848-B82B-8F62D060CB86}" type="presParOf" srcId="{E39EBD41-3486-A447-8115-80A4491B4973}" destId="{3BB6FEC5-29BC-C246-A671-B71F1E671320}" srcOrd="3" destOrd="0" presId="urn:microsoft.com/office/officeart/2009/3/layout/IncreasingArrowsProcess"/>
    <dgm:cxn modelId="{3BCC589E-37E8-DD44-8C15-785DF59A31F4}" type="presParOf" srcId="{E39EBD41-3486-A447-8115-80A4491B4973}" destId="{C6F69A52-9A50-234C-8177-4E9C05BE7D60}" srcOrd="4" destOrd="0" presId="urn:microsoft.com/office/officeart/2009/3/layout/IncreasingArrowsProcess"/>
    <dgm:cxn modelId="{E274D839-4E18-B648-AF18-549F59BC0A44}" type="presParOf" srcId="{E39EBD41-3486-A447-8115-80A4491B4973}" destId="{33BE7F28-BEC5-9E4D-A262-D31095F68EDF}" srcOrd="5" destOrd="0" presId="urn:microsoft.com/office/officeart/2009/3/layout/IncreasingArrowsProcess"/>
    <dgm:cxn modelId="{755CE520-BF65-0240-B30C-EBCBF76E03D0}" type="presParOf" srcId="{E39EBD41-3486-A447-8115-80A4491B4973}" destId="{7A7BF49D-0118-1047-B9DC-292B7B180305}" srcOrd="6" destOrd="0" presId="urn:microsoft.com/office/officeart/2009/3/layout/IncreasingArrowsProcess"/>
    <dgm:cxn modelId="{1D5B38E5-65A8-B74E-B3CA-A17C589CAD6F}" type="presParOf" srcId="{E39EBD41-3486-A447-8115-80A4491B4973}" destId="{3CAAAB8F-D2D5-8C4D-BB58-7EF70DBF0AD7}" srcOrd="7" destOrd="0" presId="urn:microsoft.com/office/officeart/2009/3/layout/IncreasingArrows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876D6E-8B71-4CBD-B1E9-6200576EAAFB}" type="doc">
      <dgm:prSet loTypeId="urn:microsoft.com/office/officeart/2008/layout/VerticalCurvedList" loCatId="list" qsTypeId="urn:microsoft.com/office/officeart/2005/8/quickstyle/simple2" qsCatId="simple" csTypeId="urn:microsoft.com/office/officeart/2005/8/colors/colorful1" csCatId="colorful" phldr="1"/>
      <dgm:spPr/>
      <dgm:t>
        <a:bodyPr/>
        <a:lstStyle/>
        <a:p>
          <a:endParaRPr lang="en-US"/>
        </a:p>
      </dgm:t>
    </dgm:pt>
    <dgm:pt modelId="{3E8A14FE-060C-41B9-8C53-A7358665D289}">
      <dgm:prSet phldrT="[Text]" custT="1"/>
      <dgm:spPr/>
      <dgm:t>
        <a:bodyPr/>
        <a:lstStyle/>
        <a:p>
          <a:pPr>
            <a:lnSpc>
              <a:spcPct val="100000"/>
            </a:lnSpc>
            <a:spcAft>
              <a:spcPts val="0"/>
            </a:spcAft>
          </a:pPr>
          <a:r>
            <a:rPr lang="en-US" sz="2400" dirty="0" smtClean="0"/>
            <a:t>Describe how the simulation framework was developed</a:t>
          </a:r>
          <a:endParaRPr lang="en-US" sz="2400" dirty="0"/>
        </a:p>
      </dgm:t>
    </dgm:pt>
    <dgm:pt modelId="{797E06A8-FC38-4C8F-93B6-E11EF2A89E21}" type="parTrans" cxnId="{761A8D6F-3445-486B-A4CA-688B707DC792}">
      <dgm:prSet/>
      <dgm:spPr/>
      <dgm:t>
        <a:bodyPr/>
        <a:lstStyle/>
        <a:p>
          <a:endParaRPr lang="en-US" sz="2400"/>
        </a:p>
      </dgm:t>
    </dgm:pt>
    <dgm:pt modelId="{574235EC-476D-4D32-89BA-D1A10BCE7C2F}" type="sibTrans" cxnId="{761A8D6F-3445-486B-A4CA-688B707DC792}">
      <dgm:prSet/>
      <dgm:spPr/>
      <dgm:t>
        <a:bodyPr/>
        <a:lstStyle/>
        <a:p>
          <a:endParaRPr lang="en-US" sz="2400"/>
        </a:p>
      </dgm:t>
    </dgm:pt>
    <dgm:pt modelId="{021A9104-2E98-40E3-9C68-B71942AB0837}">
      <dgm:prSet phldrT="[Text]" custT="1"/>
      <dgm:spPr/>
      <dgm:t>
        <a:bodyPr/>
        <a:lstStyle/>
        <a:p>
          <a:pPr>
            <a:lnSpc>
              <a:spcPct val="100000"/>
            </a:lnSpc>
            <a:spcAft>
              <a:spcPts val="0"/>
            </a:spcAft>
          </a:pPr>
          <a:r>
            <a:rPr lang="en-US" sz="2400" dirty="0" smtClean="0"/>
            <a:t>Examine individual trial trajectories</a:t>
          </a:r>
          <a:endParaRPr lang="en-US" sz="2400" dirty="0"/>
        </a:p>
      </dgm:t>
    </dgm:pt>
    <dgm:pt modelId="{3C28BD7C-DF6A-41E6-8506-9E68B013BA01}" type="parTrans" cxnId="{103FAE74-15CF-42B5-961F-913C913C8561}">
      <dgm:prSet/>
      <dgm:spPr/>
      <dgm:t>
        <a:bodyPr/>
        <a:lstStyle/>
        <a:p>
          <a:endParaRPr lang="en-US" sz="2400"/>
        </a:p>
      </dgm:t>
    </dgm:pt>
    <dgm:pt modelId="{4CF81643-8D78-453D-905F-B2354CE3E221}" type="sibTrans" cxnId="{103FAE74-15CF-42B5-961F-913C913C8561}">
      <dgm:prSet/>
      <dgm:spPr/>
      <dgm:t>
        <a:bodyPr/>
        <a:lstStyle/>
        <a:p>
          <a:endParaRPr lang="en-US" sz="2400"/>
        </a:p>
      </dgm:t>
    </dgm:pt>
    <dgm:pt modelId="{76552569-511B-4934-9C16-666AA465D94C}">
      <dgm:prSet phldrT="[Text]" custT="1"/>
      <dgm:spPr/>
      <dgm:t>
        <a:bodyPr/>
        <a:lstStyle/>
        <a:p>
          <a:pPr>
            <a:lnSpc>
              <a:spcPct val="100000"/>
            </a:lnSpc>
            <a:spcAft>
              <a:spcPts val="0"/>
            </a:spcAft>
          </a:pPr>
          <a:r>
            <a:rPr lang="en-US" sz="2400" dirty="0" smtClean="0"/>
            <a:t>Summary of trial characteristics for a single scenario</a:t>
          </a:r>
          <a:endParaRPr lang="en-US" sz="2400" dirty="0"/>
        </a:p>
      </dgm:t>
    </dgm:pt>
    <dgm:pt modelId="{C8E018B4-A7B2-458C-AD8D-2CF86EFCC800}" type="parTrans" cxnId="{C0913CA2-11F2-40E9-8AD7-F36214CAFDD4}">
      <dgm:prSet/>
      <dgm:spPr/>
      <dgm:t>
        <a:bodyPr/>
        <a:lstStyle/>
        <a:p>
          <a:endParaRPr lang="en-US" sz="2400"/>
        </a:p>
      </dgm:t>
    </dgm:pt>
    <dgm:pt modelId="{2F261F4B-D340-4833-A2CE-FCA6AA89F2C9}" type="sibTrans" cxnId="{C0913CA2-11F2-40E9-8AD7-F36214CAFDD4}">
      <dgm:prSet/>
      <dgm:spPr/>
      <dgm:t>
        <a:bodyPr/>
        <a:lstStyle/>
        <a:p>
          <a:endParaRPr lang="en-US" sz="2400"/>
        </a:p>
      </dgm:t>
    </dgm:pt>
    <dgm:pt modelId="{0F730E4C-C9ED-4451-8F24-8929D4D66ECA}">
      <dgm:prSet phldrT="[Text]" custT="1"/>
      <dgm:spPr/>
      <dgm:t>
        <a:bodyPr/>
        <a:lstStyle/>
        <a:p>
          <a:r>
            <a:rPr lang="en-US" sz="2400" dirty="0" smtClean="0"/>
            <a:t>Summary of trial characteristics across multiple scenarios</a:t>
          </a:r>
          <a:endParaRPr lang="en-US" sz="2400" dirty="0"/>
        </a:p>
      </dgm:t>
    </dgm:pt>
    <dgm:pt modelId="{FB7F5BC9-8B2D-41BA-A506-3B6D9860C8C8}" type="parTrans" cxnId="{C4A930DD-B4EB-420D-8744-87BAE3936FDE}">
      <dgm:prSet/>
      <dgm:spPr/>
      <dgm:t>
        <a:bodyPr/>
        <a:lstStyle/>
        <a:p>
          <a:endParaRPr lang="en-US" sz="2400"/>
        </a:p>
      </dgm:t>
    </dgm:pt>
    <dgm:pt modelId="{4908A6B5-C83D-418A-A4AB-70AF4B141DC1}" type="sibTrans" cxnId="{C4A930DD-B4EB-420D-8744-87BAE3936FDE}">
      <dgm:prSet/>
      <dgm:spPr/>
      <dgm:t>
        <a:bodyPr/>
        <a:lstStyle/>
        <a:p>
          <a:endParaRPr lang="en-US" sz="2400"/>
        </a:p>
      </dgm:t>
    </dgm:pt>
    <dgm:pt modelId="{D9EB6D42-67C4-483F-B1E5-C8AC290E8B50}" type="pres">
      <dgm:prSet presAssocID="{A9876D6E-8B71-4CBD-B1E9-6200576EAAFB}" presName="Name0" presStyleCnt="0">
        <dgm:presLayoutVars>
          <dgm:chMax val="7"/>
          <dgm:chPref val="7"/>
          <dgm:dir/>
        </dgm:presLayoutVars>
      </dgm:prSet>
      <dgm:spPr/>
      <dgm:t>
        <a:bodyPr/>
        <a:lstStyle/>
        <a:p>
          <a:endParaRPr lang="en-US"/>
        </a:p>
      </dgm:t>
    </dgm:pt>
    <dgm:pt modelId="{74D97B5A-345A-4532-B8CB-A6FD00415062}" type="pres">
      <dgm:prSet presAssocID="{A9876D6E-8B71-4CBD-B1E9-6200576EAAFB}" presName="Name1" presStyleCnt="0"/>
      <dgm:spPr/>
    </dgm:pt>
    <dgm:pt modelId="{F5FA6E8A-0C84-4A7D-BF6B-83846D2143DC}" type="pres">
      <dgm:prSet presAssocID="{A9876D6E-8B71-4CBD-B1E9-6200576EAAFB}" presName="cycle" presStyleCnt="0"/>
      <dgm:spPr/>
    </dgm:pt>
    <dgm:pt modelId="{8B53B8BE-E2F1-4ED4-B9C5-2669649D1711}" type="pres">
      <dgm:prSet presAssocID="{A9876D6E-8B71-4CBD-B1E9-6200576EAAFB}" presName="srcNode" presStyleLbl="node1" presStyleIdx="0" presStyleCnt="4"/>
      <dgm:spPr/>
    </dgm:pt>
    <dgm:pt modelId="{2B7DD391-9427-4C49-A19C-3F48A108FA7F}" type="pres">
      <dgm:prSet presAssocID="{A9876D6E-8B71-4CBD-B1E9-6200576EAAFB}" presName="conn" presStyleLbl="parChTrans1D2" presStyleIdx="0" presStyleCnt="1"/>
      <dgm:spPr/>
      <dgm:t>
        <a:bodyPr/>
        <a:lstStyle/>
        <a:p>
          <a:endParaRPr lang="en-US"/>
        </a:p>
      </dgm:t>
    </dgm:pt>
    <dgm:pt modelId="{904BD749-8263-4AF3-8E45-BEC950C80FB8}" type="pres">
      <dgm:prSet presAssocID="{A9876D6E-8B71-4CBD-B1E9-6200576EAAFB}" presName="extraNode" presStyleLbl="node1" presStyleIdx="0" presStyleCnt="4"/>
      <dgm:spPr/>
    </dgm:pt>
    <dgm:pt modelId="{840231DF-FD50-4BFF-AA96-BD3841370520}" type="pres">
      <dgm:prSet presAssocID="{A9876D6E-8B71-4CBD-B1E9-6200576EAAFB}" presName="dstNode" presStyleLbl="node1" presStyleIdx="0" presStyleCnt="4"/>
      <dgm:spPr/>
    </dgm:pt>
    <dgm:pt modelId="{BC59C470-AE66-4AAE-8AB8-B6DDBE99778C}" type="pres">
      <dgm:prSet presAssocID="{3E8A14FE-060C-41B9-8C53-A7358665D289}" presName="text_1" presStyleLbl="node1" presStyleIdx="0" presStyleCnt="4">
        <dgm:presLayoutVars>
          <dgm:bulletEnabled val="1"/>
        </dgm:presLayoutVars>
      </dgm:prSet>
      <dgm:spPr/>
      <dgm:t>
        <a:bodyPr/>
        <a:lstStyle/>
        <a:p>
          <a:endParaRPr lang="en-US"/>
        </a:p>
      </dgm:t>
    </dgm:pt>
    <dgm:pt modelId="{38E2BE5A-30FC-42D8-BD83-B69FE62B084D}" type="pres">
      <dgm:prSet presAssocID="{3E8A14FE-060C-41B9-8C53-A7358665D289}" presName="accent_1" presStyleCnt="0"/>
      <dgm:spPr/>
    </dgm:pt>
    <dgm:pt modelId="{EEEBD782-BC36-4632-8C13-E9950B07BC0F}" type="pres">
      <dgm:prSet presAssocID="{3E8A14FE-060C-41B9-8C53-A7358665D289}" presName="accentRepeatNode" presStyleLbl="solidFgAcc1" presStyleIdx="0" presStyleCnt="4"/>
      <dgm:spPr/>
    </dgm:pt>
    <dgm:pt modelId="{D8C8C235-F46C-4FF9-92AE-CD2E85779729}" type="pres">
      <dgm:prSet presAssocID="{021A9104-2E98-40E3-9C68-B71942AB0837}" presName="text_2" presStyleLbl="node1" presStyleIdx="1" presStyleCnt="4">
        <dgm:presLayoutVars>
          <dgm:bulletEnabled val="1"/>
        </dgm:presLayoutVars>
      </dgm:prSet>
      <dgm:spPr/>
      <dgm:t>
        <a:bodyPr/>
        <a:lstStyle/>
        <a:p>
          <a:endParaRPr lang="en-US"/>
        </a:p>
      </dgm:t>
    </dgm:pt>
    <dgm:pt modelId="{0F74A1B5-3ECB-4348-9A2A-212FE02D81DA}" type="pres">
      <dgm:prSet presAssocID="{021A9104-2E98-40E3-9C68-B71942AB0837}" presName="accent_2" presStyleCnt="0"/>
      <dgm:spPr/>
    </dgm:pt>
    <dgm:pt modelId="{BFD3C035-4C49-437B-A722-3FD43CCC8FA0}" type="pres">
      <dgm:prSet presAssocID="{021A9104-2E98-40E3-9C68-B71942AB0837}" presName="accentRepeatNode" presStyleLbl="solidFgAcc1" presStyleIdx="1" presStyleCnt="4"/>
      <dgm:spPr/>
    </dgm:pt>
    <dgm:pt modelId="{B5277574-37DC-4101-A600-F6D30D056EE7}" type="pres">
      <dgm:prSet presAssocID="{76552569-511B-4934-9C16-666AA465D94C}" presName="text_3" presStyleLbl="node1" presStyleIdx="2" presStyleCnt="4">
        <dgm:presLayoutVars>
          <dgm:bulletEnabled val="1"/>
        </dgm:presLayoutVars>
      </dgm:prSet>
      <dgm:spPr/>
      <dgm:t>
        <a:bodyPr/>
        <a:lstStyle/>
        <a:p>
          <a:endParaRPr lang="en-US"/>
        </a:p>
      </dgm:t>
    </dgm:pt>
    <dgm:pt modelId="{79D69101-AF00-47D6-9E67-5017E6368CD6}" type="pres">
      <dgm:prSet presAssocID="{76552569-511B-4934-9C16-666AA465D94C}" presName="accent_3" presStyleCnt="0"/>
      <dgm:spPr/>
    </dgm:pt>
    <dgm:pt modelId="{0F51DEB4-EFD6-46D6-B240-794E3FC0F8A5}" type="pres">
      <dgm:prSet presAssocID="{76552569-511B-4934-9C16-666AA465D94C}" presName="accentRepeatNode" presStyleLbl="solidFgAcc1" presStyleIdx="2" presStyleCnt="4"/>
      <dgm:spPr/>
    </dgm:pt>
    <dgm:pt modelId="{6D71BCFC-035B-4D87-9B90-F086A8AB870E}" type="pres">
      <dgm:prSet presAssocID="{0F730E4C-C9ED-4451-8F24-8929D4D66ECA}" presName="text_4" presStyleLbl="node1" presStyleIdx="3" presStyleCnt="4">
        <dgm:presLayoutVars>
          <dgm:bulletEnabled val="1"/>
        </dgm:presLayoutVars>
      </dgm:prSet>
      <dgm:spPr/>
      <dgm:t>
        <a:bodyPr/>
        <a:lstStyle/>
        <a:p>
          <a:endParaRPr lang="en-US"/>
        </a:p>
      </dgm:t>
    </dgm:pt>
    <dgm:pt modelId="{4E30717F-D1EE-44DC-8320-C6473A21DDFA}" type="pres">
      <dgm:prSet presAssocID="{0F730E4C-C9ED-4451-8F24-8929D4D66ECA}" presName="accent_4" presStyleCnt="0"/>
      <dgm:spPr/>
    </dgm:pt>
    <dgm:pt modelId="{A26C4C38-FCA3-448A-86AE-EFF250BBF49C}" type="pres">
      <dgm:prSet presAssocID="{0F730E4C-C9ED-4451-8F24-8929D4D66ECA}" presName="accentRepeatNode" presStyleLbl="solidFgAcc1" presStyleIdx="3" presStyleCnt="4"/>
      <dgm:spPr/>
    </dgm:pt>
  </dgm:ptLst>
  <dgm:cxnLst>
    <dgm:cxn modelId="{C4A930DD-B4EB-420D-8744-87BAE3936FDE}" srcId="{A9876D6E-8B71-4CBD-B1E9-6200576EAAFB}" destId="{0F730E4C-C9ED-4451-8F24-8929D4D66ECA}" srcOrd="3" destOrd="0" parTransId="{FB7F5BC9-8B2D-41BA-A506-3B6D9860C8C8}" sibTransId="{4908A6B5-C83D-418A-A4AB-70AF4B141DC1}"/>
    <dgm:cxn modelId="{08BE6218-5EBC-469F-944C-EAFCD4CB1F2B}" type="presOf" srcId="{A9876D6E-8B71-4CBD-B1E9-6200576EAAFB}" destId="{D9EB6D42-67C4-483F-B1E5-C8AC290E8B50}" srcOrd="0" destOrd="0" presId="urn:microsoft.com/office/officeart/2008/layout/VerticalCurvedList"/>
    <dgm:cxn modelId="{598B1227-C0ED-437B-AB12-4EC68F35F9D3}" type="presOf" srcId="{574235EC-476D-4D32-89BA-D1A10BCE7C2F}" destId="{2B7DD391-9427-4C49-A19C-3F48A108FA7F}" srcOrd="0" destOrd="0" presId="urn:microsoft.com/office/officeart/2008/layout/VerticalCurvedList"/>
    <dgm:cxn modelId="{761A8D6F-3445-486B-A4CA-688B707DC792}" srcId="{A9876D6E-8B71-4CBD-B1E9-6200576EAAFB}" destId="{3E8A14FE-060C-41B9-8C53-A7358665D289}" srcOrd="0" destOrd="0" parTransId="{797E06A8-FC38-4C8F-93B6-E11EF2A89E21}" sibTransId="{574235EC-476D-4D32-89BA-D1A10BCE7C2F}"/>
    <dgm:cxn modelId="{103FAE74-15CF-42B5-961F-913C913C8561}" srcId="{A9876D6E-8B71-4CBD-B1E9-6200576EAAFB}" destId="{021A9104-2E98-40E3-9C68-B71942AB0837}" srcOrd="1" destOrd="0" parTransId="{3C28BD7C-DF6A-41E6-8506-9E68B013BA01}" sibTransId="{4CF81643-8D78-453D-905F-B2354CE3E221}"/>
    <dgm:cxn modelId="{C0913CA2-11F2-40E9-8AD7-F36214CAFDD4}" srcId="{A9876D6E-8B71-4CBD-B1E9-6200576EAAFB}" destId="{76552569-511B-4934-9C16-666AA465D94C}" srcOrd="2" destOrd="0" parTransId="{C8E018B4-A7B2-458C-AD8D-2CF86EFCC800}" sibTransId="{2F261F4B-D340-4833-A2CE-FCA6AA89F2C9}"/>
    <dgm:cxn modelId="{98326C11-7157-45C7-8D40-0F179A559EDC}" type="presOf" srcId="{3E8A14FE-060C-41B9-8C53-A7358665D289}" destId="{BC59C470-AE66-4AAE-8AB8-B6DDBE99778C}" srcOrd="0" destOrd="0" presId="urn:microsoft.com/office/officeart/2008/layout/VerticalCurvedList"/>
    <dgm:cxn modelId="{F78A480B-B4DC-43FB-9E3F-4DA6581AF730}" type="presOf" srcId="{0F730E4C-C9ED-4451-8F24-8929D4D66ECA}" destId="{6D71BCFC-035B-4D87-9B90-F086A8AB870E}" srcOrd="0" destOrd="0" presId="urn:microsoft.com/office/officeart/2008/layout/VerticalCurvedList"/>
    <dgm:cxn modelId="{28450C3C-8B36-4FA6-8A0B-BC758C1489C0}" type="presOf" srcId="{76552569-511B-4934-9C16-666AA465D94C}" destId="{B5277574-37DC-4101-A600-F6D30D056EE7}" srcOrd="0" destOrd="0" presId="urn:microsoft.com/office/officeart/2008/layout/VerticalCurvedList"/>
    <dgm:cxn modelId="{BA10812B-90D8-48AA-9C75-A2571FB033B7}" type="presOf" srcId="{021A9104-2E98-40E3-9C68-B71942AB0837}" destId="{D8C8C235-F46C-4FF9-92AE-CD2E85779729}" srcOrd="0" destOrd="0" presId="urn:microsoft.com/office/officeart/2008/layout/VerticalCurvedList"/>
    <dgm:cxn modelId="{BAECDC12-B878-4093-95D8-AF677CDE7852}" type="presParOf" srcId="{D9EB6D42-67C4-483F-B1E5-C8AC290E8B50}" destId="{74D97B5A-345A-4532-B8CB-A6FD00415062}" srcOrd="0" destOrd="0" presId="urn:microsoft.com/office/officeart/2008/layout/VerticalCurvedList"/>
    <dgm:cxn modelId="{4A924011-A2C7-4E08-894B-71D1D18253F4}" type="presParOf" srcId="{74D97B5A-345A-4532-B8CB-A6FD00415062}" destId="{F5FA6E8A-0C84-4A7D-BF6B-83846D2143DC}" srcOrd="0" destOrd="0" presId="urn:microsoft.com/office/officeart/2008/layout/VerticalCurvedList"/>
    <dgm:cxn modelId="{4954A3B5-26C3-47F5-AEA6-BB16711131E8}" type="presParOf" srcId="{F5FA6E8A-0C84-4A7D-BF6B-83846D2143DC}" destId="{8B53B8BE-E2F1-4ED4-B9C5-2669649D1711}" srcOrd="0" destOrd="0" presId="urn:microsoft.com/office/officeart/2008/layout/VerticalCurvedList"/>
    <dgm:cxn modelId="{E0A79F35-55D4-4115-8B08-C982E6FF0653}" type="presParOf" srcId="{F5FA6E8A-0C84-4A7D-BF6B-83846D2143DC}" destId="{2B7DD391-9427-4C49-A19C-3F48A108FA7F}" srcOrd="1" destOrd="0" presId="urn:microsoft.com/office/officeart/2008/layout/VerticalCurvedList"/>
    <dgm:cxn modelId="{10634A74-7A44-447B-9BE9-A3F8D50A29E0}" type="presParOf" srcId="{F5FA6E8A-0C84-4A7D-BF6B-83846D2143DC}" destId="{904BD749-8263-4AF3-8E45-BEC950C80FB8}" srcOrd="2" destOrd="0" presId="urn:microsoft.com/office/officeart/2008/layout/VerticalCurvedList"/>
    <dgm:cxn modelId="{F813C0D5-034C-4893-9C66-9AB8C2A04FE9}" type="presParOf" srcId="{F5FA6E8A-0C84-4A7D-BF6B-83846D2143DC}" destId="{840231DF-FD50-4BFF-AA96-BD3841370520}" srcOrd="3" destOrd="0" presId="urn:microsoft.com/office/officeart/2008/layout/VerticalCurvedList"/>
    <dgm:cxn modelId="{CCCFA75F-C589-4266-A20B-87FE9943412C}" type="presParOf" srcId="{74D97B5A-345A-4532-B8CB-A6FD00415062}" destId="{BC59C470-AE66-4AAE-8AB8-B6DDBE99778C}" srcOrd="1" destOrd="0" presId="urn:microsoft.com/office/officeart/2008/layout/VerticalCurvedList"/>
    <dgm:cxn modelId="{39B86C2E-89E2-4996-A94B-507754798D98}" type="presParOf" srcId="{74D97B5A-345A-4532-B8CB-A6FD00415062}" destId="{38E2BE5A-30FC-42D8-BD83-B69FE62B084D}" srcOrd="2" destOrd="0" presId="urn:microsoft.com/office/officeart/2008/layout/VerticalCurvedList"/>
    <dgm:cxn modelId="{BFC9373A-7C39-4981-93B8-9469CD4E217C}" type="presParOf" srcId="{38E2BE5A-30FC-42D8-BD83-B69FE62B084D}" destId="{EEEBD782-BC36-4632-8C13-E9950B07BC0F}" srcOrd="0" destOrd="0" presId="urn:microsoft.com/office/officeart/2008/layout/VerticalCurvedList"/>
    <dgm:cxn modelId="{0B267062-9980-4503-A548-B644B047BE66}" type="presParOf" srcId="{74D97B5A-345A-4532-B8CB-A6FD00415062}" destId="{D8C8C235-F46C-4FF9-92AE-CD2E85779729}" srcOrd="3" destOrd="0" presId="urn:microsoft.com/office/officeart/2008/layout/VerticalCurvedList"/>
    <dgm:cxn modelId="{ED058D57-92FA-4528-B4C3-29BBA2FEBB6C}" type="presParOf" srcId="{74D97B5A-345A-4532-B8CB-A6FD00415062}" destId="{0F74A1B5-3ECB-4348-9A2A-212FE02D81DA}" srcOrd="4" destOrd="0" presId="urn:microsoft.com/office/officeart/2008/layout/VerticalCurvedList"/>
    <dgm:cxn modelId="{A79CF8D3-1296-4827-AC00-F746EBA821F0}" type="presParOf" srcId="{0F74A1B5-3ECB-4348-9A2A-212FE02D81DA}" destId="{BFD3C035-4C49-437B-A722-3FD43CCC8FA0}" srcOrd="0" destOrd="0" presId="urn:microsoft.com/office/officeart/2008/layout/VerticalCurvedList"/>
    <dgm:cxn modelId="{53B0D061-BFFC-439C-B134-0BB870031E22}" type="presParOf" srcId="{74D97B5A-345A-4532-B8CB-A6FD00415062}" destId="{B5277574-37DC-4101-A600-F6D30D056EE7}" srcOrd="5" destOrd="0" presId="urn:microsoft.com/office/officeart/2008/layout/VerticalCurvedList"/>
    <dgm:cxn modelId="{00C54601-9381-41E4-B39B-7C1028F80D58}" type="presParOf" srcId="{74D97B5A-345A-4532-B8CB-A6FD00415062}" destId="{79D69101-AF00-47D6-9E67-5017E6368CD6}" srcOrd="6" destOrd="0" presId="urn:microsoft.com/office/officeart/2008/layout/VerticalCurvedList"/>
    <dgm:cxn modelId="{8BBEB00D-78AC-4335-A64A-F81D5C7BF095}" type="presParOf" srcId="{79D69101-AF00-47D6-9E67-5017E6368CD6}" destId="{0F51DEB4-EFD6-46D6-B240-794E3FC0F8A5}" srcOrd="0" destOrd="0" presId="urn:microsoft.com/office/officeart/2008/layout/VerticalCurvedList"/>
    <dgm:cxn modelId="{9EDED19D-CB4B-437A-BC6C-BFBF6763DC93}" type="presParOf" srcId="{74D97B5A-345A-4532-B8CB-A6FD00415062}" destId="{6D71BCFC-035B-4D87-9B90-F086A8AB870E}" srcOrd="7" destOrd="0" presId="urn:microsoft.com/office/officeart/2008/layout/VerticalCurvedList"/>
    <dgm:cxn modelId="{B9BCDD49-9880-4DF4-8405-D0CEC5360943}" type="presParOf" srcId="{74D97B5A-345A-4532-B8CB-A6FD00415062}" destId="{4E30717F-D1EE-44DC-8320-C6473A21DDFA}" srcOrd="8" destOrd="0" presId="urn:microsoft.com/office/officeart/2008/layout/VerticalCurvedList"/>
    <dgm:cxn modelId="{154F8B88-F099-4942-B35F-E6ABB16FF18A}" type="presParOf" srcId="{4E30717F-D1EE-44DC-8320-C6473A21DDFA}" destId="{A26C4C38-FCA3-448A-86AE-EFF250BBF49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C069F9-991A-42E8-86A2-FC7EA5AD599B}" type="doc">
      <dgm:prSet loTypeId="urn:microsoft.com/office/officeart/2005/8/layout/process1" loCatId="process" qsTypeId="urn:microsoft.com/office/officeart/2005/8/quickstyle/simple2" qsCatId="simple" csTypeId="urn:microsoft.com/office/officeart/2005/8/colors/colorful1" csCatId="colorful" phldr="1"/>
      <dgm:spPr/>
    </dgm:pt>
    <dgm:pt modelId="{F6BEC886-30F2-4208-8E1A-0030B6DE4FE3}">
      <dgm:prSet phldrT="[Text]" custT="1"/>
      <dgm:spPr/>
      <dgm:t>
        <a:bodyPr/>
        <a:lstStyle/>
        <a:p>
          <a:r>
            <a:rPr lang="en-US" sz="2200" dirty="0" smtClean="0"/>
            <a:t>Establish high-level objectives, secure buy-in</a:t>
          </a:r>
          <a:endParaRPr lang="en-US" sz="2200" dirty="0"/>
        </a:p>
      </dgm:t>
    </dgm:pt>
    <dgm:pt modelId="{C8AF5F42-C9A7-4B93-B386-962BF71AE308}" type="parTrans" cxnId="{BA097B2B-82E9-46BB-A0E3-7AF0BDFC750E}">
      <dgm:prSet/>
      <dgm:spPr/>
      <dgm:t>
        <a:bodyPr/>
        <a:lstStyle/>
        <a:p>
          <a:endParaRPr lang="en-US"/>
        </a:p>
      </dgm:t>
    </dgm:pt>
    <dgm:pt modelId="{32CE1303-BD15-48D0-85CD-AFAF321347B7}" type="sibTrans" cxnId="{BA097B2B-82E9-46BB-A0E3-7AF0BDFC750E}">
      <dgm:prSet/>
      <dgm:spPr>
        <a:solidFill>
          <a:srgbClr val="A6A6A6"/>
        </a:solidFill>
        <a:effectLst/>
      </dgm:spPr>
      <dgm:t>
        <a:bodyPr/>
        <a:lstStyle/>
        <a:p>
          <a:endParaRPr lang="en-US"/>
        </a:p>
      </dgm:t>
    </dgm:pt>
    <dgm:pt modelId="{27B77386-B17D-42EC-8464-4EA618C8EE49}">
      <dgm:prSet phldrT="[Text]" custT="1"/>
      <dgm:spPr/>
      <dgm:t>
        <a:bodyPr/>
        <a:lstStyle/>
        <a:p>
          <a:r>
            <a:rPr lang="en-US" sz="2200" dirty="0" smtClean="0"/>
            <a:t>Develop protocol synopsis, and study schedule of activities</a:t>
          </a:r>
          <a:endParaRPr lang="en-US" sz="2200" dirty="0"/>
        </a:p>
      </dgm:t>
    </dgm:pt>
    <dgm:pt modelId="{12A39723-4EDA-4B82-A740-B1A0C0B061E4}" type="parTrans" cxnId="{69CF81F5-5001-4104-A3BC-6A5101DCCD00}">
      <dgm:prSet/>
      <dgm:spPr/>
      <dgm:t>
        <a:bodyPr/>
        <a:lstStyle/>
        <a:p>
          <a:endParaRPr lang="en-US"/>
        </a:p>
      </dgm:t>
    </dgm:pt>
    <dgm:pt modelId="{5BF783EC-FBC1-434C-BB26-D34B0C741564}" type="sibTrans" cxnId="{69CF81F5-5001-4104-A3BC-6A5101DCCD00}">
      <dgm:prSet/>
      <dgm:spPr>
        <a:solidFill>
          <a:srgbClr val="A6A6A6"/>
        </a:solidFill>
        <a:effectLst/>
      </dgm:spPr>
      <dgm:t>
        <a:bodyPr/>
        <a:lstStyle/>
        <a:p>
          <a:endParaRPr lang="en-US"/>
        </a:p>
      </dgm:t>
    </dgm:pt>
    <dgm:pt modelId="{67D17B17-FAC6-40F5-A482-2220F61C739A}">
      <dgm:prSet phldrT="[Text]" custT="1"/>
      <dgm:spPr/>
      <dgm:t>
        <a:bodyPr/>
        <a:lstStyle/>
        <a:p>
          <a:r>
            <a:rPr lang="en-US" sz="2200" dirty="0" smtClean="0"/>
            <a:t>Draft the master protocol document and complete cross-functional review</a:t>
          </a:r>
          <a:endParaRPr lang="en-US" sz="2200" dirty="0"/>
        </a:p>
      </dgm:t>
    </dgm:pt>
    <dgm:pt modelId="{25E229C7-4086-4B02-8E45-CB617841CC2F}" type="parTrans" cxnId="{D95717C9-C720-4437-BB26-4AE72D74E41F}">
      <dgm:prSet/>
      <dgm:spPr/>
      <dgm:t>
        <a:bodyPr/>
        <a:lstStyle/>
        <a:p>
          <a:endParaRPr lang="en-US"/>
        </a:p>
      </dgm:t>
    </dgm:pt>
    <dgm:pt modelId="{C297B5A7-4F1D-4C03-ACA8-48E2DBA7ACA6}" type="sibTrans" cxnId="{D95717C9-C720-4437-BB26-4AE72D74E41F}">
      <dgm:prSet/>
      <dgm:spPr/>
      <dgm:t>
        <a:bodyPr/>
        <a:lstStyle/>
        <a:p>
          <a:endParaRPr lang="en-US"/>
        </a:p>
      </dgm:t>
    </dgm:pt>
    <dgm:pt modelId="{D98F6923-E681-4E20-9422-526B10FA3A25}" type="pres">
      <dgm:prSet presAssocID="{D3C069F9-991A-42E8-86A2-FC7EA5AD599B}" presName="Name0" presStyleCnt="0">
        <dgm:presLayoutVars>
          <dgm:dir/>
          <dgm:resizeHandles val="exact"/>
        </dgm:presLayoutVars>
      </dgm:prSet>
      <dgm:spPr/>
    </dgm:pt>
    <dgm:pt modelId="{CA625A07-E75B-4870-96AD-675F62BC6CBF}" type="pres">
      <dgm:prSet presAssocID="{F6BEC886-30F2-4208-8E1A-0030B6DE4FE3}" presName="node" presStyleLbl="node1" presStyleIdx="0" presStyleCnt="3" custScaleX="146798" custScaleY="120425">
        <dgm:presLayoutVars>
          <dgm:bulletEnabled val="1"/>
        </dgm:presLayoutVars>
      </dgm:prSet>
      <dgm:spPr/>
      <dgm:t>
        <a:bodyPr/>
        <a:lstStyle/>
        <a:p>
          <a:endParaRPr lang="en-US"/>
        </a:p>
      </dgm:t>
    </dgm:pt>
    <dgm:pt modelId="{CAB9B549-6D1F-4E21-8C43-461623EE2311}" type="pres">
      <dgm:prSet presAssocID="{32CE1303-BD15-48D0-85CD-AFAF321347B7}" presName="sibTrans" presStyleLbl="sibTrans2D1" presStyleIdx="0" presStyleCnt="2" custScaleY="40377"/>
      <dgm:spPr/>
      <dgm:t>
        <a:bodyPr/>
        <a:lstStyle/>
        <a:p>
          <a:endParaRPr lang="en-US"/>
        </a:p>
      </dgm:t>
    </dgm:pt>
    <dgm:pt modelId="{A094A748-2C68-4B66-A171-0D30219AF44C}" type="pres">
      <dgm:prSet presAssocID="{32CE1303-BD15-48D0-85CD-AFAF321347B7}" presName="connectorText" presStyleLbl="sibTrans2D1" presStyleIdx="0" presStyleCnt="2"/>
      <dgm:spPr/>
      <dgm:t>
        <a:bodyPr/>
        <a:lstStyle/>
        <a:p>
          <a:endParaRPr lang="en-US"/>
        </a:p>
      </dgm:t>
    </dgm:pt>
    <dgm:pt modelId="{4FA65002-0CA7-44BA-9CA9-E2388B6549CA}" type="pres">
      <dgm:prSet presAssocID="{27B77386-B17D-42EC-8464-4EA618C8EE49}" presName="node" presStyleLbl="node1" presStyleIdx="1" presStyleCnt="3" custScaleX="146798" custScaleY="130330">
        <dgm:presLayoutVars>
          <dgm:bulletEnabled val="1"/>
        </dgm:presLayoutVars>
      </dgm:prSet>
      <dgm:spPr/>
      <dgm:t>
        <a:bodyPr/>
        <a:lstStyle/>
        <a:p>
          <a:endParaRPr lang="en-US"/>
        </a:p>
      </dgm:t>
    </dgm:pt>
    <dgm:pt modelId="{4595E406-939E-4DD6-A4B1-DED9F1343044}" type="pres">
      <dgm:prSet presAssocID="{5BF783EC-FBC1-434C-BB26-D34B0C741564}" presName="sibTrans" presStyleLbl="sibTrans2D1" presStyleIdx="1" presStyleCnt="2" custScaleY="40377"/>
      <dgm:spPr/>
      <dgm:t>
        <a:bodyPr/>
        <a:lstStyle/>
        <a:p>
          <a:endParaRPr lang="en-US"/>
        </a:p>
      </dgm:t>
    </dgm:pt>
    <dgm:pt modelId="{3868A08A-9FDB-43D7-9EC4-F9E8EF813300}" type="pres">
      <dgm:prSet presAssocID="{5BF783EC-FBC1-434C-BB26-D34B0C741564}" presName="connectorText" presStyleLbl="sibTrans2D1" presStyleIdx="1" presStyleCnt="2"/>
      <dgm:spPr/>
      <dgm:t>
        <a:bodyPr/>
        <a:lstStyle/>
        <a:p>
          <a:endParaRPr lang="en-US"/>
        </a:p>
      </dgm:t>
    </dgm:pt>
    <dgm:pt modelId="{980C7391-B022-477B-9EAB-BED9DF0D0DD4}" type="pres">
      <dgm:prSet presAssocID="{67D17B17-FAC6-40F5-A482-2220F61C739A}" presName="node" presStyleLbl="node1" presStyleIdx="2" presStyleCnt="3" custScaleX="146798" custScaleY="126261">
        <dgm:presLayoutVars>
          <dgm:bulletEnabled val="1"/>
        </dgm:presLayoutVars>
      </dgm:prSet>
      <dgm:spPr/>
      <dgm:t>
        <a:bodyPr/>
        <a:lstStyle/>
        <a:p>
          <a:endParaRPr lang="en-US"/>
        </a:p>
      </dgm:t>
    </dgm:pt>
  </dgm:ptLst>
  <dgm:cxnLst>
    <dgm:cxn modelId="{5EAED17A-13F9-4973-BACE-D353FC72A1A5}" type="presOf" srcId="{D3C069F9-991A-42E8-86A2-FC7EA5AD599B}" destId="{D98F6923-E681-4E20-9422-526B10FA3A25}" srcOrd="0" destOrd="0" presId="urn:microsoft.com/office/officeart/2005/8/layout/process1"/>
    <dgm:cxn modelId="{B67FBF38-1FC9-4300-A296-1A58BA730491}" type="presOf" srcId="{F6BEC886-30F2-4208-8E1A-0030B6DE4FE3}" destId="{CA625A07-E75B-4870-96AD-675F62BC6CBF}" srcOrd="0" destOrd="0" presId="urn:microsoft.com/office/officeart/2005/8/layout/process1"/>
    <dgm:cxn modelId="{69CF81F5-5001-4104-A3BC-6A5101DCCD00}" srcId="{D3C069F9-991A-42E8-86A2-FC7EA5AD599B}" destId="{27B77386-B17D-42EC-8464-4EA618C8EE49}" srcOrd="1" destOrd="0" parTransId="{12A39723-4EDA-4B82-A740-B1A0C0B061E4}" sibTransId="{5BF783EC-FBC1-434C-BB26-D34B0C741564}"/>
    <dgm:cxn modelId="{94CB8F4E-E934-403B-AF55-6257E34267C8}" type="presOf" srcId="{32CE1303-BD15-48D0-85CD-AFAF321347B7}" destId="{A094A748-2C68-4B66-A171-0D30219AF44C}" srcOrd="1" destOrd="0" presId="urn:microsoft.com/office/officeart/2005/8/layout/process1"/>
    <dgm:cxn modelId="{BA097B2B-82E9-46BB-A0E3-7AF0BDFC750E}" srcId="{D3C069F9-991A-42E8-86A2-FC7EA5AD599B}" destId="{F6BEC886-30F2-4208-8E1A-0030B6DE4FE3}" srcOrd="0" destOrd="0" parTransId="{C8AF5F42-C9A7-4B93-B386-962BF71AE308}" sibTransId="{32CE1303-BD15-48D0-85CD-AFAF321347B7}"/>
    <dgm:cxn modelId="{1D0D2448-85D8-4DB1-BA1C-D837D6AE5B79}" type="presOf" srcId="{67D17B17-FAC6-40F5-A482-2220F61C739A}" destId="{980C7391-B022-477B-9EAB-BED9DF0D0DD4}" srcOrd="0" destOrd="0" presId="urn:microsoft.com/office/officeart/2005/8/layout/process1"/>
    <dgm:cxn modelId="{D95717C9-C720-4437-BB26-4AE72D74E41F}" srcId="{D3C069F9-991A-42E8-86A2-FC7EA5AD599B}" destId="{67D17B17-FAC6-40F5-A482-2220F61C739A}" srcOrd="2" destOrd="0" parTransId="{25E229C7-4086-4B02-8E45-CB617841CC2F}" sibTransId="{C297B5A7-4F1D-4C03-ACA8-48E2DBA7ACA6}"/>
    <dgm:cxn modelId="{2FFE39EB-6023-4A7F-8EC0-5DEB557EDD26}" type="presOf" srcId="{5BF783EC-FBC1-434C-BB26-D34B0C741564}" destId="{3868A08A-9FDB-43D7-9EC4-F9E8EF813300}" srcOrd="1" destOrd="0" presId="urn:microsoft.com/office/officeart/2005/8/layout/process1"/>
    <dgm:cxn modelId="{2654B680-C4E4-4A0C-93A1-97CD9270DBDA}" type="presOf" srcId="{27B77386-B17D-42EC-8464-4EA618C8EE49}" destId="{4FA65002-0CA7-44BA-9CA9-E2388B6549CA}" srcOrd="0" destOrd="0" presId="urn:microsoft.com/office/officeart/2005/8/layout/process1"/>
    <dgm:cxn modelId="{2FEDA2C8-0F3C-4313-9B35-3865BA121F4D}" type="presOf" srcId="{5BF783EC-FBC1-434C-BB26-D34B0C741564}" destId="{4595E406-939E-4DD6-A4B1-DED9F1343044}" srcOrd="0" destOrd="0" presId="urn:microsoft.com/office/officeart/2005/8/layout/process1"/>
    <dgm:cxn modelId="{3C78F6A1-6831-4116-9125-46A1FC0E15A2}" type="presOf" srcId="{32CE1303-BD15-48D0-85CD-AFAF321347B7}" destId="{CAB9B549-6D1F-4E21-8C43-461623EE2311}" srcOrd="0" destOrd="0" presId="urn:microsoft.com/office/officeart/2005/8/layout/process1"/>
    <dgm:cxn modelId="{C51F1BC1-2442-4B51-937C-F2F72F946640}" type="presParOf" srcId="{D98F6923-E681-4E20-9422-526B10FA3A25}" destId="{CA625A07-E75B-4870-96AD-675F62BC6CBF}" srcOrd="0" destOrd="0" presId="urn:microsoft.com/office/officeart/2005/8/layout/process1"/>
    <dgm:cxn modelId="{FC6900A2-B3A4-4FFF-9E7F-15A375668AF9}" type="presParOf" srcId="{D98F6923-E681-4E20-9422-526B10FA3A25}" destId="{CAB9B549-6D1F-4E21-8C43-461623EE2311}" srcOrd="1" destOrd="0" presId="urn:microsoft.com/office/officeart/2005/8/layout/process1"/>
    <dgm:cxn modelId="{E2B52CD6-6205-4F8A-895F-250EE61E8BA8}" type="presParOf" srcId="{CAB9B549-6D1F-4E21-8C43-461623EE2311}" destId="{A094A748-2C68-4B66-A171-0D30219AF44C}" srcOrd="0" destOrd="0" presId="urn:microsoft.com/office/officeart/2005/8/layout/process1"/>
    <dgm:cxn modelId="{1CBBF94C-E10B-401E-AFB0-E8DBCEEB06FA}" type="presParOf" srcId="{D98F6923-E681-4E20-9422-526B10FA3A25}" destId="{4FA65002-0CA7-44BA-9CA9-E2388B6549CA}" srcOrd="2" destOrd="0" presId="urn:microsoft.com/office/officeart/2005/8/layout/process1"/>
    <dgm:cxn modelId="{83A1244B-9B61-4D1D-8868-2198AE742E6A}" type="presParOf" srcId="{D98F6923-E681-4E20-9422-526B10FA3A25}" destId="{4595E406-939E-4DD6-A4B1-DED9F1343044}" srcOrd="3" destOrd="0" presId="urn:microsoft.com/office/officeart/2005/8/layout/process1"/>
    <dgm:cxn modelId="{A44D16FB-FA9B-4312-9BA2-56FEE2CE6241}" type="presParOf" srcId="{4595E406-939E-4DD6-A4B1-DED9F1343044}" destId="{3868A08A-9FDB-43D7-9EC4-F9E8EF813300}" srcOrd="0" destOrd="0" presId="urn:microsoft.com/office/officeart/2005/8/layout/process1"/>
    <dgm:cxn modelId="{4F304A50-4226-42D3-8B95-622C43389B27}" type="presParOf" srcId="{D98F6923-E681-4E20-9422-526B10FA3A25}" destId="{980C7391-B022-477B-9EAB-BED9DF0D0DD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C2B3E-BAB6-694D-A59C-7BDBF3BCCE4C}">
      <dsp:nvSpPr>
        <dsp:cNvPr id="0" name=""/>
        <dsp:cNvSpPr/>
      </dsp:nvSpPr>
      <dsp:spPr>
        <a:xfrm>
          <a:off x="0" y="0"/>
          <a:ext cx="6769768" cy="92503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Describe an issue related to a novel, time-sensitive topic	</a:t>
          </a:r>
          <a:endParaRPr lang="en-US" sz="2300" kern="1200" dirty="0"/>
        </a:p>
      </dsp:txBody>
      <dsp:txXfrm>
        <a:off x="27093" y="27093"/>
        <a:ext cx="5693417" cy="870850"/>
      </dsp:txXfrm>
    </dsp:sp>
    <dsp:sp modelId="{1AFA7A2F-CB32-714F-861D-48A15A4DC093}">
      <dsp:nvSpPr>
        <dsp:cNvPr id="0" name=""/>
        <dsp:cNvSpPr/>
      </dsp:nvSpPr>
      <dsp:spPr>
        <a:xfrm>
          <a:off x="566968" y="1093224"/>
          <a:ext cx="6769768" cy="925036"/>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Convene experts</a:t>
          </a:r>
          <a:endParaRPr lang="en-US" sz="2300" kern="1200" dirty="0"/>
        </a:p>
      </dsp:txBody>
      <dsp:txXfrm>
        <a:off x="594061" y="1120317"/>
        <a:ext cx="5547341" cy="870850"/>
      </dsp:txXfrm>
    </dsp:sp>
    <dsp:sp modelId="{BA1089E4-8D3D-BC46-A075-EB72B662FF4A}">
      <dsp:nvSpPr>
        <dsp:cNvPr id="0" name=""/>
        <dsp:cNvSpPr/>
      </dsp:nvSpPr>
      <dsp:spPr>
        <a:xfrm>
          <a:off x="1125474" y="2186449"/>
          <a:ext cx="6769768" cy="9250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Identify specific challenges and potential solutions</a:t>
          </a:r>
          <a:endParaRPr lang="en-US" sz="2300" kern="1200" dirty="0"/>
        </a:p>
      </dsp:txBody>
      <dsp:txXfrm>
        <a:off x="1152567" y="2213542"/>
        <a:ext cx="5555803" cy="870850"/>
      </dsp:txXfrm>
    </dsp:sp>
    <dsp:sp modelId="{4A862807-D894-9542-AB75-E62303DFCA4A}">
      <dsp:nvSpPr>
        <dsp:cNvPr id="0" name=""/>
        <dsp:cNvSpPr/>
      </dsp:nvSpPr>
      <dsp:spPr>
        <a:xfrm>
          <a:off x="1692442" y="3279673"/>
          <a:ext cx="6769768" cy="925036"/>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Share emerging best practices</a:t>
          </a:r>
          <a:endParaRPr lang="en-US" sz="2300" kern="1200" dirty="0"/>
        </a:p>
      </dsp:txBody>
      <dsp:txXfrm>
        <a:off x="1719535" y="3306766"/>
        <a:ext cx="5547341" cy="870850"/>
      </dsp:txXfrm>
    </dsp:sp>
    <dsp:sp modelId="{05745928-3D90-9E41-8AC4-2369B49D00ED}">
      <dsp:nvSpPr>
        <dsp:cNvPr id="0" name=""/>
        <dsp:cNvSpPr/>
      </dsp:nvSpPr>
      <dsp:spPr>
        <a:xfrm>
          <a:off x="6168495" y="708493"/>
          <a:ext cx="601273" cy="601273"/>
        </a:xfrm>
        <a:prstGeom prst="downArrow">
          <a:avLst>
            <a:gd name="adj1" fmla="val 55000"/>
            <a:gd name="adj2" fmla="val 45000"/>
          </a:avLst>
        </a:prstGeom>
        <a:solidFill>
          <a:schemeClr val="bg1">
            <a:lumMod val="75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6303781" y="708493"/>
        <a:ext cx="330701" cy="452458"/>
      </dsp:txXfrm>
    </dsp:sp>
    <dsp:sp modelId="{19FE7739-2227-244A-8DD9-B7A9E4467F75}">
      <dsp:nvSpPr>
        <dsp:cNvPr id="0" name=""/>
        <dsp:cNvSpPr/>
      </dsp:nvSpPr>
      <dsp:spPr>
        <a:xfrm>
          <a:off x="6735463" y="1801718"/>
          <a:ext cx="601273" cy="601273"/>
        </a:xfrm>
        <a:prstGeom prst="downArrow">
          <a:avLst>
            <a:gd name="adj1" fmla="val 55000"/>
            <a:gd name="adj2" fmla="val 45000"/>
          </a:avLst>
        </a:prstGeom>
        <a:solidFill>
          <a:schemeClr val="bg1">
            <a:lumMod val="75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6870749" y="1801718"/>
        <a:ext cx="330701" cy="452458"/>
      </dsp:txXfrm>
    </dsp:sp>
    <dsp:sp modelId="{62BA8671-F3B8-C64D-BF89-95C4D5A08DBF}">
      <dsp:nvSpPr>
        <dsp:cNvPr id="0" name=""/>
        <dsp:cNvSpPr/>
      </dsp:nvSpPr>
      <dsp:spPr>
        <a:xfrm>
          <a:off x="7293969" y="2894942"/>
          <a:ext cx="601273" cy="601273"/>
        </a:xfrm>
        <a:prstGeom prst="downArrow">
          <a:avLst>
            <a:gd name="adj1" fmla="val 55000"/>
            <a:gd name="adj2" fmla="val 45000"/>
          </a:avLst>
        </a:prstGeom>
        <a:solidFill>
          <a:schemeClr val="bg1">
            <a:lumMod val="75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7429255" y="2894942"/>
        <a:ext cx="330701" cy="452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D6005-0201-CD42-80FE-3E6BCF04599C}">
      <dsp:nvSpPr>
        <dsp:cNvPr id="0" name=""/>
        <dsp:cNvSpPr/>
      </dsp:nvSpPr>
      <dsp:spPr>
        <a:xfrm>
          <a:off x="103" y="356141"/>
          <a:ext cx="1031849" cy="412739"/>
        </a:xfrm>
        <a:prstGeom prst="chevron">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October</a:t>
          </a:r>
          <a:endParaRPr lang="en-US" sz="900" kern="1200" dirty="0"/>
        </a:p>
      </dsp:txBody>
      <dsp:txXfrm>
        <a:off x="206473" y="356141"/>
        <a:ext cx="619110" cy="412739"/>
      </dsp:txXfrm>
    </dsp:sp>
    <dsp:sp modelId="{01EA51D1-76A1-C84E-A4BF-E6197962B616}">
      <dsp:nvSpPr>
        <dsp:cNvPr id="0" name=""/>
        <dsp:cNvSpPr/>
      </dsp:nvSpPr>
      <dsp:spPr>
        <a:xfrm>
          <a:off x="928768" y="356141"/>
          <a:ext cx="1031849" cy="412739"/>
        </a:xfrm>
        <a:prstGeom prst="chevron">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November</a:t>
          </a:r>
          <a:endParaRPr lang="en-US" sz="900" kern="1200" dirty="0"/>
        </a:p>
      </dsp:txBody>
      <dsp:txXfrm>
        <a:off x="1135138" y="356141"/>
        <a:ext cx="619110" cy="412739"/>
      </dsp:txXfrm>
    </dsp:sp>
    <dsp:sp modelId="{869B947F-694B-1142-930B-5C94434F7EF0}">
      <dsp:nvSpPr>
        <dsp:cNvPr id="0" name=""/>
        <dsp:cNvSpPr/>
      </dsp:nvSpPr>
      <dsp:spPr>
        <a:xfrm>
          <a:off x="1857432" y="356141"/>
          <a:ext cx="1031849" cy="41273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December</a:t>
          </a:r>
          <a:endParaRPr lang="en-US" sz="900" kern="1200" dirty="0"/>
        </a:p>
      </dsp:txBody>
      <dsp:txXfrm>
        <a:off x="2063802" y="356141"/>
        <a:ext cx="619110" cy="412739"/>
      </dsp:txXfrm>
    </dsp:sp>
    <dsp:sp modelId="{BFFAA58E-256A-264E-A3B7-11ACB935527D}">
      <dsp:nvSpPr>
        <dsp:cNvPr id="0" name=""/>
        <dsp:cNvSpPr/>
      </dsp:nvSpPr>
      <dsp:spPr>
        <a:xfrm>
          <a:off x="2786097" y="356141"/>
          <a:ext cx="1031849" cy="41273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January</a:t>
          </a:r>
          <a:endParaRPr lang="en-US" sz="900" kern="1200" dirty="0"/>
        </a:p>
      </dsp:txBody>
      <dsp:txXfrm>
        <a:off x="2992467" y="356141"/>
        <a:ext cx="619110" cy="412739"/>
      </dsp:txXfrm>
    </dsp:sp>
    <dsp:sp modelId="{0AD08B37-837D-5E47-B87E-0BC4327F3891}">
      <dsp:nvSpPr>
        <dsp:cNvPr id="0" name=""/>
        <dsp:cNvSpPr/>
      </dsp:nvSpPr>
      <dsp:spPr>
        <a:xfrm>
          <a:off x="3714762" y="356141"/>
          <a:ext cx="1031849" cy="41273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February</a:t>
          </a:r>
          <a:endParaRPr lang="en-US" sz="900" kern="1200" dirty="0"/>
        </a:p>
      </dsp:txBody>
      <dsp:txXfrm>
        <a:off x="3921132" y="356141"/>
        <a:ext cx="619110" cy="412739"/>
      </dsp:txXfrm>
    </dsp:sp>
    <dsp:sp modelId="{7392B9F7-36B9-B745-B643-90E0FEBA22DA}">
      <dsp:nvSpPr>
        <dsp:cNvPr id="0" name=""/>
        <dsp:cNvSpPr/>
      </dsp:nvSpPr>
      <dsp:spPr>
        <a:xfrm>
          <a:off x="4643427" y="356141"/>
          <a:ext cx="1031849" cy="41273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March</a:t>
          </a:r>
          <a:endParaRPr lang="en-US" sz="900" kern="1200" dirty="0"/>
        </a:p>
      </dsp:txBody>
      <dsp:txXfrm>
        <a:off x="4849797" y="356141"/>
        <a:ext cx="619110" cy="412739"/>
      </dsp:txXfrm>
    </dsp:sp>
    <dsp:sp modelId="{3BA25705-CEA5-E748-9E90-884C50153EED}">
      <dsp:nvSpPr>
        <dsp:cNvPr id="0" name=""/>
        <dsp:cNvSpPr/>
      </dsp:nvSpPr>
      <dsp:spPr>
        <a:xfrm>
          <a:off x="5572092" y="356141"/>
          <a:ext cx="1031849" cy="412739"/>
        </a:xfrm>
        <a:prstGeom prst="chevron">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April</a:t>
          </a:r>
          <a:endParaRPr lang="en-US" sz="900" kern="1200" dirty="0"/>
        </a:p>
      </dsp:txBody>
      <dsp:txXfrm>
        <a:off x="5778462" y="356141"/>
        <a:ext cx="619110" cy="412739"/>
      </dsp:txXfrm>
    </dsp:sp>
    <dsp:sp modelId="{8CEE6745-D164-2045-AE66-BE58BF62B1DD}">
      <dsp:nvSpPr>
        <dsp:cNvPr id="0" name=""/>
        <dsp:cNvSpPr/>
      </dsp:nvSpPr>
      <dsp:spPr>
        <a:xfrm>
          <a:off x="6500757" y="356141"/>
          <a:ext cx="1031849" cy="41273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May</a:t>
          </a:r>
          <a:endParaRPr lang="en-US" sz="900" kern="1200" dirty="0"/>
        </a:p>
      </dsp:txBody>
      <dsp:txXfrm>
        <a:off x="6707127" y="356141"/>
        <a:ext cx="619110" cy="412739"/>
      </dsp:txXfrm>
    </dsp:sp>
    <dsp:sp modelId="{D94FE6BD-A6DB-A347-8C10-58D9607C1E63}">
      <dsp:nvSpPr>
        <dsp:cNvPr id="0" name=""/>
        <dsp:cNvSpPr/>
      </dsp:nvSpPr>
      <dsp:spPr>
        <a:xfrm>
          <a:off x="7429421" y="356141"/>
          <a:ext cx="1031849" cy="412739"/>
        </a:xfrm>
        <a:prstGeom prst="chevron">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en-US" sz="900" kern="1200" dirty="0" smtClean="0"/>
            <a:t>June</a:t>
          </a:r>
          <a:endParaRPr lang="en-US" sz="900" kern="1200" dirty="0"/>
        </a:p>
      </dsp:txBody>
      <dsp:txXfrm>
        <a:off x="7635791" y="356141"/>
        <a:ext cx="619110" cy="4127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660A3-0AA2-A642-9522-F36C009569C3}">
      <dsp:nvSpPr>
        <dsp:cNvPr id="0" name=""/>
        <dsp:cNvSpPr/>
      </dsp:nvSpPr>
      <dsp:spPr>
        <a:xfrm>
          <a:off x="189710" y="18822"/>
          <a:ext cx="4037624" cy="587817"/>
        </a:xfrm>
        <a:prstGeom prst="rightArrow">
          <a:avLst>
            <a:gd name="adj1" fmla="val 50000"/>
            <a:gd name="adj2" fmla="val 50000"/>
          </a:avLst>
        </a:prstGeom>
        <a:solidFill>
          <a:srgbClr val="E700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93316" numCol="1" spcCol="1270" anchor="ctr" anchorCtr="0">
          <a:noAutofit/>
        </a:bodyPr>
        <a:lstStyle/>
        <a:p>
          <a:pPr lvl="0" algn="l" defTabSz="488950">
            <a:lnSpc>
              <a:spcPct val="90000"/>
            </a:lnSpc>
            <a:spcBef>
              <a:spcPct val="0"/>
            </a:spcBef>
            <a:spcAft>
              <a:spcPct val="35000"/>
            </a:spcAft>
          </a:pPr>
          <a:r>
            <a:rPr lang="en-US" sz="1100" kern="1200" dirty="0"/>
            <a:t>Stakeholder Engagement</a:t>
          </a:r>
        </a:p>
      </dsp:txBody>
      <dsp:txXfrm>
        <a:off x="189710" y="165776"/>
        <a:ext cx="3890670" cy="293909"/>
      </dsp:txXfrm>
    </dsp:sp>
    <dsp:sp modelId="{86F87968-3ABE-BD47-B5DA-2211CD73FBD5}">
      <dsp:nvSpPr>
        <dsp:cNvPr id="0" name=""/>
        <dsp:cNvSpPr/>
      </dsp:nvSpPr>
      <dsp:spPr>
        <a:xfrm>
          <a:off x="189710" y="473073"/>
          <a:ext cx="930672" cy="108728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dirty="0"/>
            <a:t>Identify champions</a:t>
          </a:r>
        </a:p>
        <a:p>
          <a:pPr lvl="0" algn="l" defTabSz="355600">
            <a:lnSpc>
              <a:spcPct val="90000"/>
            </a:lnSpc>
            <a:spcBef>
              <a:spcPct val="0"/>
            </a:spcBef>
            <a:spcAft>
              <a:spcPct val="35000"/>
            </a:spcAft>
          </a:pPr>
          <a:r>
            <a:rPr lang="en-US" sz="800" kern="1200" dirty="0"/>
            <a:t>Understand concerns</a:t>
          </a:r>
        </a:p>
        <a:p>
          <a:pPr lvl="0" algn="l" defTabSz="355600">
            <a:lnSpc>
              <a:spcPct val="90000"/>
            </a:lnSpc>
            <a:spcBef>
              <a:spcPct val="0"/>
            </a:spcBef>
            <a:spcAft>
              <a:spcPct val="35000"/>
            </a:spcAft>
          </a:pPr>
          <a:r>
            <a:rPr lang="en-US" sz="800" kern="1200" dirty="0"/>
            <a:t>Communications</a:t>
          </a:r>
        </a:p>
        <a:p>
          <a:pPr lvl="0" algn="l" defTabSz="355600">
            <a:lnSpc>
              <a:spcPct val="90000"/>
            </a:lnSpc>
            <a:spcBef>
              <a:spcPct val="0"/>
            </a:spcBef>
            <a:spcAft>
              <a:spcPct val="35000"/>
            </a:spcAft>
          </a:pPr>
          <a:r>
            <a:rPr lang="en-US" sz="800" kern="1200" dirty="0"/>
            <a:t>Where will funding come from?</a:t>
          </a:r>
        </a:p>
      </dsp:txBody>
      <dsp:txXfrm>
        <a:off x="189710" y="473073"/>
        <a:ext cx="930672" cy="1087285"/>
      </dsp:txXfrm>
    </dsp:sp>
    <dsp:sp modelId="{95119C9F-AA2E-2444-8A36-65F4AE8EA033}">
      <dsp:nvSpPr>
        <dsp:cNvPr id="0" name=""/>
        <dsp:cNvSpPr/>
      </dsp:nvSpPr>
      <dsp:spPr>
        <a:xfrm>
          <a:off x="1120383" y="214692"/>
          <a:ext cx="3106951" cy="587817"/>
        </a:xfrm>
        <a:prstGeom prst="rightArrow">
          <a:avLst>
            <a:gd name="adj1" fmla="val 50000"/>
            <a:gd name="adj2" fmla="val 50000"/>
          </a:avLst>
        </a:prstGeom>
        <a:solidFill>
          <a:srgbClr val="E700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93316" numCol="1" spcCol="1270" anchor="ctr" anchorCtr="0">
          <a:noAutofit/>
        </a:bodyPr>
        <a:lstStyle/>
        <a:p>
          <a:pPr lvl="0" algn="l" defTabSz="488950">
            <a:lnSpc>
              <a:spcPct val="90000"/>
            </a:lnSpc>
            <a:spcBef>
              <a:spcPct val="0"/>
            </a:spcBef>
            <a:spcAft>
              <a:spcPct val="35000"/>
            </a:spcAft>
          </a:pPr>
          <a:r>
            <a:rPr lang="en-US" sz="1100" kern="1200" dirty="0"/>
            <a:t>Protocol</a:t>
          </a:r>
        </a:p>
      </dsp:txBody>
      <dsp:txXfrm>
        <a:off x="1120383" y="361646"/>
        <a:ext cx="2959997" cy="293909"/>
      </dsp:txXfrm>
    </dsp:sp>
    <dsp:sp modelId="{3BB6FEC5-29BC-C246-A671-B71F1E671320}">
      <dsp:nvSpPr>
        <dsp:cNvPr id="0" name=""/>
        <dsp:cNvSpPr/>
      </dsp:nvSpPr>
      <dsp:spPr>
        <a:xfrm>
          <a:off x="1120383" y="668943"/>
          <a:ext cx="930672" cy="105957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dirty="0"/>
            <a:t>Identify expertise needed</a:t>
          </a:r>
        </a:p>
        <a:p>
          <a:pPr lvl="0" algn="l" defTabSz="355600">
            <a:lnSpc>
              <a:spcPct val="90000"/>
            </a:lnSpc>
            <a:spcBef>
              <a:spcPct val="0"/>
            </a:spcBef>
            <a:spcAft>
              <a:spcPct val="35000"/>
            </a:spcAft>
          </a:pPr>
          <a:r>
            <a:rPr lang="en-US" sz="800" kern="1200" dirty="0"/>
            <a:t>Who needs to engage?</a:t>
          </a:r>
        </a:p>
        <a:p>
          <a:pPr lvl="0" algn="l" defTabSz="355600">
            <a:lnSpc>
              <a:spcPct val="90000"/>
            </a:lnSpc>
            <a:spcBef>
              <a:spcPct val="0"/>
            </a:spcBef>
            <a:spcAft>
              <a:spcPct val="35000"/>
            </a:spcAft>
          </a:pPr>
          <a:r>
            <a:rPr lang="en-US" sz="800" kern="1200" dirty="0"/>
            <a:t>Develop Milestones</a:t>
          </a:r>
        </a:p>
      </dsp:txBody>
      <dsp:txXfrm>
        <a:off x="1120383" y="668943"/>
        <a:ext cx="930672" cy="1059571"/>
      </dsp:txXfrm>
    </dsp:sp>
    <dsp:sp modelId="{C6F69A52-9A50-234C-8177-4E9C05BE7D60}">
      <dsp:nvSpPr>
        <dsp:cNvPr id="0" name=""/>
        <dsp:cNvSpPr/>
      </dsp:nvSpPr>
      <dsp:spPr>
        <a:xfrm>
          <a:off x="2051055" y="410562"/>
          <a:ext cx="2176279" cy="587817"/>
        </a:xfrm>
        <a:prstGeom prst="rightArrow">
          <a:avLst>
            <a:gd name="adj1" fmla="val 50000"/>
            <a:gd name="adj2" fmla="val 50000"/>
          </a:avLst>
        </a:prstGeom>
        <a:solidFill>
          <a:srgbClr val="E700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93316" numCol="1" spcCol="1270" anchor="ctr" anchorCtr="0">
          <a:noAutofit/>
        </a:bodyPr>
        <a:lstStyle/>
        <a:p>
          <a:pPr lvl="0" algn="l" defTabSz="488950">
            <a:lnSpc>
              <a:spcPct val="90000"/>
            </a:lnSpc>
            <a:spcBef>
              <a:spcPct val="0"/>
            </a:spcBef>
            <a:spcAft>
              <a:spcPct val="35000"/>
            </a:spcAft>
          </a:pPr>
          <a:r>
            <a:rPr lang="en-US" sz="1100" kern="1200" dirty="0"/>
            <a:t>Governance</a:t>
          </a:r>
        </a:p>
      </dsp:txBody>
      <dsp:txXfrm>
        <a:off x="2051055" y="557516"/>
        <a:ext cx="2029325" cy="293909"/>
      </dsp:txXfrm>
    </dsp:sp>
    <dsp:sp modelId="{33BE7F28-BEC5-9E4D-A262-D31095F68EDF}">
      <dsp:nvSpPr>
        <dsp:cNvPr id="0" name=""/>
        <dsp:cNvSpPr/>
      </dsp:nvSpPr>
      <dsp:spPr>
        <a:xfrm>
          <a:off x="2051055" y="864813"/>
          <a:ext cx="930672" cy="106665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dirty="0"/>
            <a:t>Who will legally own the Master IND?</a:t>
          </a:r>
        </a:p>
        <a:p>
          <a:pPr lvl="0" algn="l" defTabSz="355600">
            <a:lnSpc>
              <a:spcPct val="90000"/>
            </a:lnSpc>
            <a:spcBef>
              <a:spcPct val="0"/>
            </a:spcBef>
            <a:spcAft>
              <a:spcPct val="35000"/>
            </a:spcAft>
          </a:pPr>
          <a:r>
            <a:rPr lang="en-US" sz="800" kern="1200" dirty="0"/>
            <a:t>How to embed stakeholder input?</a:t>
          </a:r>
        </a:p>
      </dsp:txBody>
      <dsp:txXfrm>
        <a:off x="2051055" y="864813"/>
        <a:ext cx="930672" cy="1066656"/>
      </dsp:txXfrm>
    </dsp:sp>
    <dsp:sp modelId="{7A7BF49D-0118-1047-B9DC-292B7B180305}">
      <dsp:nvSpPr>
        <dsp:cNvPr id="0" name=""/>
        <dsp:cNvSpPr/>
      </dsp:nvSpPr>
      <dsp:spPr>
        <a:xfrm>
          <a:off x="2981728" y="606431"/>
          <a:ext cx="1245607" cy="587817"/>
        </a:xfrm>
        <a:prstGeom prst="rightArrow">
          <a:avLst>
            <a:gd name="adj1" fmla="val 50000"/>
            <a:gd name="adj2" fmla="val 50000"/>
          </a:avLst>
        </a:prstGeom>
        <a:solidFill>
          <a:srgbClr val="E7002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93316" numCol="1" spcCol="1270" anchor="ctr" anchorCtr="0">
          <a:noAutofit/>
        </a:bodyPr>
        <a:lstStyle/>
        <a:p>
          <a:pPr lvl="0" algn="l" defTabSz="488950">
            <a:lnSpc>
              <a:spcPct val="90000"/>
            </a:lnSpc>
            <a:spcBef>
              <a:spcPct val="0"/>
            </a:spcBef>
            <a:spcAft>
              <a:spcPct val="35000"/>
            </a:spcAft>
          </a:pPr>
          <a:r>
            <a:rPr lang="en-US" sz="1100" kern="1200" dirty="0"/>
            <a:t>Site network</a:t>
          </a:r>
        </a:p>
      </dsp:txBody>
      <dsp:txXfrm>
        <a:off x="2981728" y="753385"/>
        <a:ext cx="1098653" cy="293909"/>
      </dsp:txXfrm>
    </dsp:sp>
    <dsp:sp modelId="{3CAAAB8F-D2D5-8C4D-BB58-7EF70DBF0AD7}">
      <dsp:nvSpPr>
        <dsp:cNvPr id="0" name=""/>
        <dsp:cNvSpPr/>
      </dsp:nvSpPr>
      <dsp:spPr>
        <a:xfrm>
          <a:off x="2981728" y="1060682"/>
          <a:ext cx="939151" cy="107915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l" defTabSz="355600">
            <a:lnSpc>
              <a:spcPct val="90000"/>
            </a:lnSpc>
            <a:spcBef>
              <a:spcPct val="0"/>
            </a:spcBef>
            <a:spcAft>
              <a:spcPct val="35000"/>
            </a:spcAft>
          </a:pPr>
          <a:r>
            <a:rPr lang="en-US" sz="800" kern="1200" dirty="0"/>
            <a:t>Evaluate existing resources</a:t>
          </a:r>
        </a:p>
        <a:p>
          <a:pPr lvl="0" algn="l" defTabSz="355600">
            <a:lnSpc>
              <a:spcPct val="90000"/>
            </a:lnSpc>
            <a:spcBef>
              <a:spcPct val="0"/>
            </a:spcBef>
            <a:spcAft>
              <a:spcPct val="35000"/>
            </a:spcAft>
          </a:pPr>
          <a:r>
            <a:rPr lang="en-US" sz="800" kern="1200" dirty="0"/>
            <a:t>What operational and data systems can be leveraged</a:t>
          </a:r>
        </a:p>
        <a:p>
          <a:pPr lvl="0" algn="l" defTabSz="355600">
            <a:lnSpc>
              <a:spcPct val="90000"/>
            </a:lnSpc>
            <a:spcBef>
              <a:spcPct val="0"/>
            </a:spcBef>
            <a:spcAft>
              <a:spcPct val="35000"/>
            </a:spcAft>
          </a:pPr>
          <a:endParaRPr lang="en-US" sz="800" kern="1200" dirty="0"/>
        </a:p>
      </dsp:txBody>
      <dsp:txXfrm>
        <a:off x="2981728" y="1060682"/>
        <a:ext cx="939151" cy="10791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DD391-9427-4C49-A19C-3F48A108FA7F}">
      <dsp:nvSpPr>
        <dsp:cNvPr id="0" name=""/>
        <dsp:cNvSpPr/>
      </dsp:nvSpPr>
      <dsp:spPr>
        <a:xfrm>
          <a:off x="-5006405" y="-767053"/>
          <a:ext cx="5962324" cy="5962324"/>
        </a:xfrm>
        <a:prstGeom prst="blockArc">
          <a:avLst>
            <a:gd name="adj1" fmla="val 18900000"/>
            <a:gd name="adj2" fmla="val 2700000"/>
            <a:gd name="adj3" fmla="val 362"/>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59C470-AE66-4AAE-8AB8-B6DDBE99778C}">
      <dsp:nvSpPr>
        <dsp:cNvPr id="0" name=""/>
        <dsp:cNvSpPr/>
      </dsp:nvSpPr>
      <dsp:spPr>
        <a:xfrm>
          <a:off x="500559" y="340441"/>
          <a:ext cx="7899876" cy="681237"/>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40732" tIns="60960" rIns="60960" bIns="60960" numCol="1" spcCol="1270" anchor="ctr" anchorCtr="0">
          <a:noAutofit/>
        </a:bodyPr>
        <a:lstStyle/>
        <a:p>
          <a:pPr lvl="0" algn="l" defTabSz="1066800">
            <a:lnSpc>
              <a:spcPct val="100000"/>
            </a:lnSpc>
            <a:spcBef>
              <a:spcPct val="0"/>
            </a:spcBef>
            <a:spcAft>
              <a:spcPts val="0"/>
            </a:spcAft>
          </a:pPr>
          <a:r>
            <a:rPr lang="en-US" sz="2400" kern="1200" dirty="0" smtClean="0"/>
            <a:t>Describe how the simulation framework was developed</a:t>
          </a:r>
          <a:endParaRPr lang="en-US" sz="2400" kern="1200" dirty="0"/>
        </a:p>
      </dsp:txBody>
      <dsp:txXfrm>
        <a:off x="500559" y="340441"/>
        <a:ext cx="7899876" cy="681237"/>
      </dsp:txXfrm>
    </dsp:sp>
    <dsp:sp modelId="{EEEBD782-BC36-4632-8C13-E9950B07BC0F}">
      <dsp:nvSpPr>
        <dsp:cNvPr id="0" name=""/>
        <dsp:cNvSpPr/>
      </dsp:nvSpPr>
      <dsp:spPr>
        <a:xfrm>
          <a:off x="74785" y="255286"/>
          <a:ext cx="851546" cy="85154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8C235-F46C-4FF9-92AE-CD2E85779729}">
      <dsp:nvSpPr>
        <dsp:cNvPr id="0" name=""/>
        <dsp:cNvSpPr/>
      </dsp:nvSpPr>
      <dsp:spPr>
        <a:xfrm>
          <a:off x="891127" y="1362474"/>
          <a:ext cx="7509308" cy="681237"/>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40732" tIns="60960" rIns="60960" bIns="60960" numCol="1" spcCol="1270" anchor="ctr" anchorCtr="0">
          <a:noAutofit/>
        </a:bodyPr>
        <a:lstStyle/>
        <a:p>
          <a:pPr lvl="0" algn="l" defTabSz="1066800">
            <a:lnSpc>
              <a:spcPct val="100000"/>
            </a:lnSpc>
            <a:spcBef>
              <a:spcPct val="0"/>
            </a:spcBef>
            <a:spcAft>
              <a:spcPts val="0"/>
            </a:spcAft>
          </a:pPr>
          <a:r>
            <a:rPr lang="en-US" sz="2400" kern="1200" dirty="0" smtClean="0"/>
            <a:t>Examine individual trial trajectories</a:t>
          </a:r>
          <a:endParaRPr lang="en-US" sz="2400" kern="1200" dirty="0"/>
        </a:p>
      </dsp:txBody>
      <dsp:txXfrm>
        <a:off x="891127" y="1362474"/>
        <a:ext cx="7509308" cy="681237"/>
      </dsp:txXfrm>
    </dsp:sp>
    <dsp:sp modelId="{BFD3C035-4C49-437B-A722-3FD43CCC8FA0}">
      <dsp:nvSpPr>
        <dsp:cNvPr id="0" name=""/>
        <dsp:cNvSpPr/>
      </dsp:nvSpPr>
      <dsp:spPr>
        <a:xfrm>
          <a:off x="465354" y="1277319"/>
          <a:ext cx="851546" cy="85154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277574-37DC-4101-A600-F6D30D056EE7}">
      <dsp:nvSpPr>
        <dsp:cNvPr id="0" name=""/>
        <dsp:cNvSpPr/>
      </dsp:nvSpPr>
      <dsp:spPr>
        <a:xfrm>
          <a:off x="891127" y="2384506"/>
          <a:ext cx="7509308" cy="681237"/>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40732" tIns="60960" rIns="60960" bIns="60960" numCol="1" spcCol="1270" anchor="ctr" anchorCtr="0">
          <a:noAutofit/>
        </a:bodyPr>
        <a:lstStyle/>
        <a:p>
          <a:pPr lvl="0" algn="l" defTabSz="1066800">
            <a:lnSpc>
              <a:spcPct val="100000"/>
            </a:lnSpc>
            <a:spcBef>
              <a:spcPct val="0"/>
            </a:spcBef>
            <a:spcAft>
              <a:spcPts val="0"/>
            </a:spcAft>
          </a:pPr>
          <a:r>
            <a:rPr lang="en-US" sz="2400" kern="1200" dirty="0" smtClean="0"/>
            <a:t>Summary of trial characteristics for a single scenario</a:t>
          </a:r>
          <a:endParaRPr lang="en-US" sz="2400" kern="1200" dirty="0"/>
        </a:p>
      </dsp:txBody>
      <dsp:txXfrm>
        <a:off x="891127" y="2384506"/>
        <a:ext cx="7509308" cy="681237"/>
      </dsp:txXfrm>
    </dsp:sp>
    <dsp:sp modelId="{0F51DEB4-EFD6-46D6-B240-794E3FC0F8A5}">
      <dsp:nvSpPr>
        <dsp:cNvPr id="0" name=""/>
        <dsp:cNvSpPr/>
      </dsp:nvSpPr>
      <dsp:spPr>
        <a:xfrm>
          <a:off x="465354" y="2299352"/>
          <a:ext cx="851546" cy="85154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71BCFC-035B-4D87-9B90-F086A8AB870E}">
      <dsp:nvSpPr>
        <dsp:cNvPr id="0" name=""/>
        <dsp:cNvSpPr/>
      </dsp:nvSpPr>
      <dsp:spPr>
        <a:xfrm>
          <a:off x="500559" y="3406539"/>
          <a:ext cx="7899876" cy="681237"/>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40732" tIns="60960" rIns="60960" bIns="60960" numCol="1" spcCol="1270" anchor="ctr" anchorCtr="0">
          <a:noAutofit/>
        </a:bodyPr>
        <a:lstStyle/>
        <a:p>
          <a:pPr lvl="0" algn="l" defTabSz="1066800">
            <a:lnSpc>
              <a:spcPct val="90000"/>
            </a:lnSpc>
            <a:spcBef>
              <a:spcPct val="0"/>
            </a:spcBef>
            <a:spcAft>
              <a:spcPct val="35000"/>
            </a:spcAft>
          </a:pPr>
          <a:r>
            <a:rPr lang="en-US" sz="2400" kern="1200" dirty="0" smtClean="0"/>
            <a:t>Summary of trial characteristics across multiple scenarios</a:t>
          </a:r>
          <a:endParaRPr lang="en-US" sz="2400" kern="1200" dirty="0"/>
        </a:p>
      </dsp:txBody>
      <dsp:txXfrm>
        <a:off x="500559" y="3406539"/>
        <a:ext cx="7899876" cy="681237"/>
      </dsp:txXfrm>
    </dsp:sp>
    <dsp:sp modelId="{A26C4C38-FCA3-448A-86AE-EFF250BBF49C}">
      <dsp:nvSpPr>
        <dsp:cNvPr id="0" name=""/>
        <dsp:cNvSpPr/>
      </dsp:nvSpPr>
      <dsp:spPr>
        <a:xfrm>
          <a:off x="74785" y="3321384"/>
          <a:ext cx="851546" cy="85154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25A07-E75B-4870-96AD-675F62BC6CBF}">
      <dsp:nvSpPr>
        <dsp:cNvPr id="0" name=""/>
        <dsp:cNvSpPr/>
      </dsp:nvSpPr>
      <dsp:spPr>
        <a:xfrm>
          <a:off x="4646" y="1057219"/>
          <a:ext cx="2384248" cy="214324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Establish high-level objectives, secure buy-in</a:t>
          </a:r>
          <a:endParaRPr lang="en-US" sz="2200" kern="1200" dirty="0"/>
        </a:p>
      </dsp:txBody>
      <dsp:txXfrm>
        <a:off x="67420" y="1119993"/>
        <a:ext cx="2258700" cy="2017698"/>
      </dsp:txXfrm>
    </dsp:sp>
    <dsp:sp modelId="{CAB9B549-6D1F-4E21-8C43-461623EE2311}">
      <dsp:nvSpPr>
        <dsp:cNvPr id="0" name=""/>
        <dsp:cNvSpPr/>
      </dsp:nvSpPr>
      <dsp:spPr>
        <a:xfrm>
          <a:off x="2551312" y="2047524"/>
          <a:ext cx="344323" cy="162636"/>
        </a:xfrm>
        <a:prstGeom prst="rightArrow">
          <a:avLst>
            <a:gd name="adj1" fmla="val 60000"/>
            <a:gd name="adj2" fmla="val 50000"/>
          </a:avLst>
        </a:prstGeom>
        <a:solidFill>
          <a:srgbClr val="A6A6A6"/>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2551312" y="2080051"/>
        <a:ext cx="295532" cy="97582"/>
      </dsp:txXfrm>
    </dsp:sp>
    <dsp:sp modelId="{4FA65002-0CA7-44BA-9CA9-E2388B6549CA}">
      <dsp:nvSpPr>
        <dsp:cNvPr id="0" name=""/>
        <dsp:cNvSpPr/>
      </dsp:nvSpPr>
      <dsp:spPr>
        <a:xfrm>
          <a:off x="3038563" y="969078"/>
          <a:ext cx="2384248" cy="2319528"/>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Develop protocol synopsis, and study schedule of activities</a:t>
          </a:r>
          <a:endParaRPr lang="en-US" sz="2200" kern="1200" dirty="0"/>
        </a:p>
      </dsp:txBody>
      <dsp:txXfrm>
        <a:off x="3106500" y="1037015"/>
        <a:ext cx="2248374" cy="2183654"/>
      </dsp:txXfrm>
    </dsp:sp>
    <dsp:sp modelId="{4595E406-939E-4DD6-A4B1-DED9F1343044}">
      <dsp:nvSpPr>
        <dsp:cNvPr id="0" name=""/>
        <dsp:cNvSpPr/>
      </dsp:nvSpPr>
      <dsp:spPr>
        <a:xfrm>
          <a:off x="5585228" y="2047524"/>
          <a:ext cx="344323" cy="162636"/>
        </a:xfrm>
        <a:prstGeom prst="rightArrow">
          <a:avLst>
            <a:gd name="adj1" fmla="val 60000"/>
            <a:gd name="adj2" fmla="val 50000"/>
          </a:avLst>
        </a:prstGeom>
        <a:solidFill>
          <a:srgbClr val="A6A6A6"/>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a:off x="5585228" y="2080051"/>
        <a:ext cx="295532" cy="97582"/>
      </dsp:txXfrm>
    </dsp:sp>
    <dsp:sp modelId="{980C7391-B022-477B-9EAB-BED9DF0D0DD4}">
      <dsp:nvSpPr>
        <dsp:cNvPr id="0" name=""/>
        <dsp:cNvSpPr/>
      </dsp:nvSpPr>
      <dsp:spPr>
        <a:xfrm>
          <a:off x="6072479" y="1005287"/>
          <a:ext cx="2384248" cy="2247111"/>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Draft the master protocol document and complete cross-functional review</a:t>
          </a:r>
          <a:endParaRPr lang="en-US" sz="2200" kern="1200" dirty="0"/>
        </a:p>
      </dsp:txBody>
      <dsp:txXfrm>
        <a:off x="6138295" y="1071103"/>
        <a:ext cx="2252616" cy="211547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BC6BA4-6F62-0142-A058-244A6439A3A3}" type="datetimeFigureOut">
              <a:rPr lang="en-US" smtClean="0"/>
              <a:pPr/>
              <a:t>6/22/2021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7E7B2C-7CF5-B246-A93D-EE643629E7CD}" type="slidenum">
              <a:rPr lang="en-US" smtClean="0"/>
              <a:pPr/>
              <a:t>‹#›</a:t>
            </a:fld>
            <a:endParaRPr lang="en-US"/>
          </a:p>
        </p:txBody>
      </p:sp>
    </p:spTree>
    <p:extLst>
      <p:ext uri="{BB962C8B-B14F-4D97-AF65-F5344CB8AC3E}">
        <p14:creationId xmlns:p14="http://schemas.microsoft.com/office/powerpoint/2010/main" val="5921982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D2FAE-A00E-8E4D-9069-1B7A3C05A879}" type="slidenum">
              <a:rPr lang="en-US" smtClean="0"/>
              <a:t>5</a:t>
            </a:fld>
            <a:endParaRPr lang="en-US" dirty="0"/>
          </a:p>
        </p:txBody>
      </p:sp>
    </p:spTree>
    <p:extLst>
      <p:ext uri="{BB962C8B-B14F-4D97-AF65-F5344CB8AC3E}">
        <p14:creationId xmlns:p14="http://schemas.microsoft.com/office/powerpoint/2010/main" val="126443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3C6E60C-5DB7-8240-987A-C3EEDCD68455}" type="slidenum">
              <a:rPr kumimoji="0" lang="en-US" sz="1200" b="0" i="0" u="none" strike="noStrike" kern="1200" cap="none" spc="0" normalizeH="0" baseline="0" noProof="0" smtClean="0">
                <a:ln>
                  <a:noFill/>
                </a:ln>
                <a:solidFill>
                  <a:prstClr val="black"/>
                </a:solidFill>
                <a:effectLst/>
                <a:uLnTx/>
                <a:uFillTx/>
                <a:latin typeface="Century Gothic"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entury Gothic" charset="0"/>
              <a:ea typeface="ＭＳ Ｐゴシック" charset="0"/>
            </a:endParaRPr>
          </a:p>
        </p:txBody>
      </p:sp>
    </p:spTree>
    <p:extLst>
      <p:ext uri="{BB962C8B-B14F-4D97-AF65-F5344CB8AC3E}">
        <p14:creationId xmlns:p14="http://schemas.microsoft.com/office/powerpoint/2010/main" val="133855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3C6E60C-5DB7-8240-987A-C3EEDCD68455}" type="slidenum">
              <a:rPr kumimoji="0" lang="en-US" sz="1200" b="0" i="0" u="none" strike="noStrike" kern="1200" cap="none" spc="0" normalizeH="0" baseline="0" noProof="0" smtClean="0">
                <a:ln>
                  <a:noFill/>
                </a:ln>
                <a:solidFill>
                  <a:prstClr val="black"/>
                </a:solidFill>
                <a:effectLst/>
                <a:uLnTx/>
                <a:uFillTx/>
                <a:latin typeface="Century Gothic"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entury Gothic" charset="0"/>
              <a:ea typeface="ＭＳ Ｐゴシック" charset="0"/>
            </a:endParaRPr>
          </a:p>
        </p:txBody>
      </p:sp>
    </p:spTree>
    <p:extLst>
      <p:ext uri="{BB962C8B-B14F-4D97-AF65-F5344CB8AC3E}">
        <p14:creationId xmlns:p14="http://schemas.microsoft.com/office/powerpoint/2010/main" val="3158933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3C6E60C-5DB7-8240-987A-C3EEDCD68455}" type="slidenum">
              <a:rPr kumimoji="0" lang="en-US" sz="1200" b="0" i="0" u="none" strike="noStrike" kern="1200" cap="none" spc="0" normalizeH="0" baseline="0" noProof="0" smtClean="0">
                <a:ln>
                  <a:noFill/>
                </a:ln>
                <a:solidFill>
                  <a:prstClr val="black"/>
                </a:solidFill>
                <a:effectLst/>
                <a:uLnTx/>
                <a:uFillTx/>
                <a:latin typeface="Century Gothic"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entury Gothic" charset="0"/>
              <a:ea typeface="ＭＳ Ｐゴシック" charset="0"/>
            </a:endParaRPr>
          </a:p>
        </p:txBody>
      </p:sp>
    </p:spTree>
    <p:extLst>
      <p:ext uri="{BB962C8B-B14F-4D97-AF65-F5344CB8AC3E}">
        <p14:creationId xmlns:p14="http://schemas.microsoft.com/office/powerpoint/2010/main" val="3228274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764D98A-746A-4E96-9B65-BFF20AA80F02}"/>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F878E14A-92EF-4DBF-A1E9-151B31A20D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32265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315215F7-852B-4FCD-A49B-EB5979864F8E}"/>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889C9E29-96BD-4DAB-A857-5AFDDC7694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02968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01DE081-84C8-4542-A0C6-C1FE774A2BC7}"/>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48487B61-B7A3-47F4-BB95-6CAD13A852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62803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EE7AAC5-9689-47F9-ADB2-E3C0CD228327}"/>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7A8496D9-9A2D-4F4D-A603-EA4AA4B985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30380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95F579-8D91-4C38-A0F6-655015F0B1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8842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1143000" y="685800"/>
            <a:ext cx="4572000" cy="3429000"/>
          </a:xfrm>
          <a:ln/>
        </p:spPr>
      </p:sp>
      <p:sp>
        <p:nvSpPr>
          <p:cNvPr id="26627" name="Notes Placeholder 2"/>
          <p:cNvSpPr>
            <a:spLocks noGrp="1"/>
          </p:cNvSpPr>
          <p:nvPr>
            <p:ph type="body" idx="1"/>
          </p:nvPr>
        </p:nvSpPr>
        <p:spPr>
          <a:noFill/>
        </p:spPr>
        <p:txBody>
          <a:bodyPr/>
          <a:lstStyle/>
          <a:p>
            <a:endParaRPr lang="en-US" altLang="en-US" dirty="0"/>
          </a:p>
        </p:txBody>
      </p:sp>
      <p:sp>
        <p:nvSpPr>
          <p:cNvPr id="26628" name="Slide Number Placeholder 3"/>
          <p:cNvSpPr>
            <a:spLocks noGrp="1"/>
          </p:cNvSpPr>
          <p:nvPr>
            <p:ph type="sldNum" sz="quarter" idx="5"/>
          </p:nvPr>
        </p:nvSpPr>
        <p:spPr>
          <a:noFill/>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6E4F6D-1E5D-41AC-84DC-0EE17F1C76CD}" type="slidenum">
              <a:rPr kumimoji="0" lang="en-GB"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7113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D4C72C83-B795-4B60-9DAF-6906C1B778B1}"/>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7DA18863-0040-44AA-A2BF-5CA536E2F842}"/>
              </a:ext>
            </a:extLst>
          </p:cNvPr>
          <p:cNvSpPr>
            <a:spLocks noGrp="1" noChangeArrowheads="1"/>
          </p:cNvSpPr>
          <p:nvPr>
            <p:ph type="body" idx="1"/>
          </p:nvPr>
        </p:nvSpPr>
        <p:spPr>
          <a:noFill/>
        </p:spPr>
        <p:txBody>
          <a:bodyPr/>
          <a:lstStyle/>
          <a:p>
            <a:endParaRPr lang="en-GB"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E5FBEA9B-45A6-440D-8B3F-9565FB0AFB7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54843EC-5BD5-46BC-8A31-C261557521E5}"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152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E7B2C-7CF5-B246-A93D-EE643629E7CD}"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114487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F57E7B2C-7CF5-B246-A93D-EE643629E7CD}" type="slidenum">
              <a:rPr lang="en-US" smtClean="0"/>
              <a:pPr/>
              <a:t>15</a:t>
            </a:fld>
            <a:endParaRPr lang="en-US"/>
          </a:p>
        </p:txBody>
      </p:sp>
    </p:spTree>
    <p:extLst>
      <p:ext uri="{BB962C8B-B14F-4D97-AF65-F5344CB8AC3E}">
        <p14:creationId xmlns:p14="http://schemas.microsoft.com/office/powerpoint/2010/main" val="3180321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E7B2C-7CF5-B246-A93D-EE643629E7CD}" type="slidenum">
              <a:rPr lang="en-US" smtClean="0"/>
              <a:pPr/>
              <a:t>16</a:t>
            </a:fld>
            <a:endParaRPr lang="en-US"/>
          </a:p>
        </p:txBody>
      </p:sp>
    </p:spTree>
    <p:extLst>
      <p:ext uri="{BB962C8B-B14F-4D97-AF65-F5344CB8AC3E}">
        <p14:creationId xmlns:p14="http://schemas.microsoft.com/office/powerpoint/2010/main" val="1454242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E7B2C-7CF5-B246-A93D-EE643629E7CD}" type="slidenum">
              <a:rPr lang="en-US" smtClean="0"/>
              <a:pPr/>
              <a:t>17</a:t>
            </a:fld>
            <a:endParaRPr lang="en-US"/>
          </a:p>
        </p:txBody>
      </p:sp>
    </p:spTree>
    <p:extLst>
      <p:ext uri="{BB962C8B-B14F-4D97-AF65-F5344CB8AC3E}">
        <p14:creationId xmlns:p14="http://schemas.microsoft.com/office/powerpoint/2010/main" val="2406357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E7B2C-7CF5-B246-A93D-EE643629E7CD}" type="slidenum">
              <a:rPr lang="en-US" smtClean="0"/>
              <a:pPr/>
              <a:t>19</a:t>
            </a:fld>
            <a:endParaRPr lang="en-US"/>
          </a:p>
        </p:txBody>
      </p:sp>
    </p:spTree>
    <p:extLst>
      <p:ext uri="{BB962C8B-B14F-4D97-AF65-F5344CB8AC3E}">
        <p14:creationId xmlns:p14="http://schemas.microsoft.com/office/powerpoint/2010/main" val="1542754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7E7B2C-7CF5-B246-A93D-EE643629E7CD}" type="slidenum">
              <a:rPr lang="en-US" smtClean="0"/>
              <a:pPr/>
              <a:t>24</a:t>
            </a:fld>
            <a:endParaRPr lang="en-US"/>
          </a:p>
        </p:txBody>
      </p:sp>
    </p:spTree>
    <p:extLst>
      <p:ext uri="{BB962C8B-B14F-4D97-AF65-F5344CB8AC3E}">
        <p14:creationId xmlns:p14="http://schemas.microsoft.com/office/powerpoint/2010/main" val="2285966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E7B2C-7CF5-B246-A93D-EE643629E7CD}" type="slidenum">
              <a:rPr lang="en-US" smtClean="0"/>
              <a:pPr/>
              <a:t>26</a:t>
            </a:fld>
            <a:endParaRPr lang="en-US"/>
          </a:p>
        </p:txBody>
      </p:sp>
    </p:spTree>
    <p:extLst>
      <p:ext uri="{BB962C8B-B14F-4D97-AF65-F5344CB8AC3E}">
        <p14:creationId xmlns:p14="http://schemas.microsoft.com/office/powerpoint/2010/main" val="928926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E7B2C-7CF5-B246-A93D-EE643629E7CD}" type="slidenum">
              <a:rPr lang="en-US" smtClean="0"/>
              <a:pPr/>
              <a:t>38</a:t>
            </a:fld>
            <a:endParaRPr lang="en-US"/>
          </a:p>
        </p:txBody>
      </p:sp>
    </p:spTree>
    <p:extLst>
      <p:ext uri="{BB962C8B-B14F-4D97-AF65-F5344CB8AC3E}">
        <p14:creationId xmlns:p14="http://schemas.microsoft.com/office/powerpoint/2010/main" val="2421372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2.emf"/><Relationship Id="rId7"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Master" Target="../slideMasters/slideMaster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emf"/><Relationship Id="rId7"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Master" Target="../slideMasters/slideMaster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74.xml.rels><?xml version="1.0" encoding="UTF-8" standalone="yes"?>
<Relationships xmlns="http://schemas.openxmlformats.org/package/2006/relationships"><Relationship Id="rId8" Type="http://schemas.openxmlformats.org/officeDocument/2006/relationships/hyperlink" Target="https://twitter.com/cytel" TargetMode="External"/><Relationship Id="rId13" Type="http://schemas.openxmlformats.org/officeDocument/2006/relationships/image" Target="../media/image32.png"/><Relationship Id="rId3" Type="http://schemas.openxmlformats.org/officeDocument/2006/relationships/image" Target="../media/image35.emf"/><Relationship Id="rId7" Type="http://schemas.openxmlformats.org/officeDocument/2006/relationships/image" Target="../media/image29.png"/><Relationship Id="rId12" Type="http://schemas.openxmlformats.org/officeDocument/2006/relationships/hyperlink" Target="http://www.linkedin.com/company/cytel" TargetMode="External"/><Relationship Id="rId2" Type="http://schemas.openxmlformats.org/officeDocument/2006/relationships/image" Target="../media/image23.jpeg"/><Relationship Id="rId1" Type="http://schemas.openxmlformats.org/officeDocument/2006/relationships/slideMaster" Target="../slideMasters/slideMaster7.xml"/><Relationship Id="rId6" Type="http://schemas.openxmlformats.org/officeDocument/2006/relationships/hyperlink" Target="https://plus.google.com/+Cytel" TargetMode="External"/><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hyperlink" Target="http://cytel.hs-sites.com/blog" TargetMode="External"/><Relationship Id="rId4" Type="http://schemas.openxmlformats.org/officeDocument/2006/relationships/hyperlink" Target="http://www.facebook.com/Cytel" TargetMode="External"/><Relationship Id="rId9" Type="http://schemas.openxmlformats.org/officeDocument/2006/relationships/image" Target="../media/image30.png"/><Relationship Id="rId14" Type="http://schemas.openxmlformats.org/officeDocument/2006/relationships/image" Target="../media/image3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2016ARlandscape-4alt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972" y="397301"/>
            <a:ext cx="3348038" cy="1286030"/>
          </a:xfrm>
          <a:prstGeom prst="rect">
            <a:avLst/>
          </a:prstGeom>
        </p:spPr>
      </p:pic>
      <p:sp>
        <p:nvSpPr>
          <p:cNvPr id="2" name="Title 1"/>
          <p:cNvSpPr>
            <a:spLocks noGrp="1"/>
          </p:cNvSpPr>
          <p:nvPr>
            <p:ph type="ctrTitle" hasCustomPrompt="1"/>
          </p:nvPr>
        </p:nvSpPr>
        <p:spPr>
          <a:xfrm>
            <a:off x="945442" y="3618663"/>
            <a:ext cx="7511568" cy="881872"/>
          </a:xfrm>
        </p:spPr>
        <p:txBody>
          <a:bodyPr anchor="ctr">
            <a:noAutofit/>
          </a:bodyPr>
          <a:lstStyle>
            <a:lvl1pPr>
              <a:defRPr>
                <a:solidFill>
                  <a:schemeClr val="accent3"/>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945442" y="4704407"/>
            <a:ext cx="7511567" cy="675325"/>
          </a:xfrm>
        </p:spPr>
        <p:txBody>
          <a:bodyPr anchor="ctr" anchorCtr="0">
            <a:noAutofit/>
          </a:bodyPr>
          <a:lstStyle>
            <a:lvl1pPr marL="0" indent="0" algn="l">
              <a:buNone/>
              <a:defRPr sz="2000" b="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Info</a:t>
            </a:r>
            <a:endParaRPr lang="en-US" dirty="0"/>
          </a:p>
        </p:txBody>
      </p:sp>
      <p:sp>
        <p:nvSpPr>
          <p:cNvPr id="9" name="Text Placeholder 8"/>
          <p:cNvSpPr>
            <a:spLocks noGrp="1"/>
          </p:cNvSpPr>
          <p:nvPr>
            <p:ph type="body" sz="quarter" idx="10" hasCustomPrompt="1"/>
          </p:nvPr>
        </p:nvSpPr>
        <p:spPr>
          <a:xfrm>
            <a:off x="6040244" y="1598665"/>
            <a:ext cx="2416765" cy="419224"/>
          </a:xfrm>
        </p:spPr>
        <p:txBody>
          <a:bodyPr anchor="ctr"/>
          <a:lstStyle>
            <a:lvl1pPr marL="0" marR="0" indent="0" algn="l" defTabSz="457200" rtl="0" eaLnBrk="1" fontAlgn="auto" latinLnBrk="0" hangingPunct="1">
              <a:lnSpc>
                <a:spcPct val="95000"/>
              </a:lnSpc>
              <a:spcBef>
                <a:spcPts val="1400"/>
              </a:spcBef>
              <a:spcAft>
                <a:spcPts val="0"/>
              </a:spcAft>
              <a:buClrTx/>
              <a:buSzPct val="130000"/>
              <a:buFontTx/>
              <a:buNone/>
              <a:tabLst/>
              <a:defRPr sz="1400" i="1">
                <a:solidFill>
                  <a:schemeClr val="accent3">
                    <a:lumMod val="60000"/>
                    <a:lumOff val="40000"/>
                  </a:schemeClr>
                </a:solidFill>
              </a:defRPr>
            </a:lvl1pPr>
          </a:lstStyle>
          <a:p>
            <a:pPr marL="0" marR="0" lvl="0" indent="0" algn="l" defTabSz="457200" rtl="0" eaLnBrk="1" fontAlgn="auto" latinLnBrk="0" hangingPunct="1">
              <a:lnSpc>
                <a:spcPct val="95000"/>
              </a:lnSpc>
              <a:spcBef>
                <a:spcPts val="1400"/>
              </a:spcBef>
              <a:spcAft>
                <a:spcPts val="0"/>
              </a:spcAft>
              <a:buClrTx/>
              <a:buSzPct val="130000"/>
              <a:buFontTx/>
              <a:buNone/>
              <a:tabLst/>
              <a:defRPr/>
            </a:pPr>
            <a:r>
              <a:rPr lang="en-US" dirty="0" smtClean="0">
                <a:solidFill>
                  <a:schemeClr val="accent2"/>
                </a:solidFill>
              </a:rPr>
              <a:t>Month Day, Year</a:t>
            </a:r>
          </a:p>
        </p:txBody>
      </p:sp>
      <p:pic>
        <p:nvPicPr>
          <p:cNvPr id="13" name="Picture 12" descr="2016ARlandscape-4alt3_Artboard 4.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spTree>
    <p:extLst>
      <p:ext uri="{BB962C8B-B14F-4D97-AF65-F5344CB8AC3E}">
        <p14:creationId xmlns:p14="http://schemas.microsoft.com/office/powerpoint/2010/main" val="957934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16AC-CB01-B74D-9CB1-DE5417B6EB3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3A11F7E-1E74-EB48-83CC-3D29BDE503D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BCFCC91-B3D5-9C4D-9226-04EC55AA5558}"/>
              </a:ext>
            </a:extLst>
          </p:cNvPr>
          <p:cNvSpPr>
            <a:spLocks noGrp="1"/>
          </p:cNvSpPr>
          <p:nvPr>
            <p:ph type="dt" sz="half" idx="10"/>
          </p:nvPr>
        </p:nvSpPr>
        <p:spPr/>
        <p:txBody>
          <a:bodyPr/>
          <a:lstStyle/>
          <a:p>
            <a:r>
              <a:rPr lang="en-US"/>
              <a:t>© 2019 DIA, Inc. All rights reserved.</a:t>
            </a:r>
            <a:endParaRPr lang="en-US" dirty="0"/>
          </a:p>
        </p:txBody>
      </p:sp>
      <p:sp>
        <p:nvSpPr>
          <p:cNvPr id="5" name="Footer Placeholder 4">
            <a:extLst>
              <a:ext uri="{FF2B5EF4-FFF2-40B4-BE49-F238E27FC236}">
                <a16:creationId xmlns:a16="http://schemas.microsoft.com/office/drawing/2014/main" id="{42F328FD-4C16-D246-8422-3E55112C3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5B883-0EA4-9C4B-9547-F16DFAE25EED}"/>
              </a:ext>
            </a:extLst>
          </p:cNvPr>
          <p:cNvSpPr>
            <a:spLocks noGrp="1"/>
          </p:cNvSpPr>
          <p:nvPr>
            <p:ph type="sldNum" sz="quarter" idx="12"/>
          </p:nvPr>
        </p:nvSpPr>
        <p:spPr/>
        <p:txBody>
          <a:bodyPr/>
          <a:lstStyle/>
          <a:p>
            <a:r>
              <a:rPr lang="en-US"/>
              <a:t>Page </a:t>
            </a:r>
            <a:fld id="{127D9164-07AF-9947-BAED-B5CA6D2A48F4}" type="slidenum">
              <a:rPr lang="en-US" smtClean="0"/>
              <a:pPr/>
              <a:t>‹#›</a:t>
            </a:fld>
            <a:endParaRPr lang="en-US" dirty="0"/>
          </a:p>
        </p:txBody>
      </p:sp>
    </p:spTree>
    <p:extLst>
      <p:ext uri="{BB962C8B-B14F-4D97-AF65-F5344CB8AC3E}">
        <p14:creationId xmlns:p14="http://schemas.microsoft.com/office/powerpoint/2010/main" val="2428777788"/>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49263" y="2266949"/>
            <a:ext cx="8240712" cy="730251"/>
          </a:xfrm>
        </p:spPr>
        <p:txBody>
          <a:bodyPr wrap="square"/>
          <a:lstStyle>
            <a:lvl1pPr>
              <a:lnSpc>
                <a:spcPct val="85000"/>
              </a:lnSpc>
              <a:defRPr sz="4400">
                <a:solidFill>
                  <a:schemeClr val="tx1"/>
                </a:solidFill>
              </a:defRPr>
            </a:lvl1pPr>
          </a:lstStyle>
          <a:p>
            <a:pPr lvl="0"/>
            <a:r>
              <a:rPr lang="en-US" altLang="en-US" noProof="0"/>
              <a:t>Click to edit Master title style</a:t>
            </a:r>
            <a:endParaRPr lang="en-GB" altLang="en-US" noProof="0" dirty="0"/>
          </a:p>
        </p:txBody>
      </p:sp>
      <p:sp>
        <p:nvSpPr>
          <p:cNvPr id="3075" name="Rectangle 3"/>
          <p:cNvSpPr>
            <a:spLocks noGrp="1" noChangeArrowheads="1"/>
          </p:cNvSpPr>
          <p:nvPr>
            <p:ph type="subTitle" idx="1"/>
          </p:nvPr>
        </p:nvSpPr>
        <p:spPr>
          <a:xfrm>
            <a:off x="449263" y="3183485"/>
            <a:ext cx="8240712" cy="549815"/>
          </a:xfrm>
        </p:spPr>
        <p:txBody>
          <a:bodyPr wrap="none" anchor="t" anchorCtr="0"/>
          <a:lstStyle>
            <a:lvl1pPr>
              <a:defRPr sz="2400">
                <a:solidFill>
                  <a:schemeClr val="tx1"/>
                </a:solidFill>
              </a:defRPr>
            </a:lvl1pPr>
          </a:lstStyle>
          <a:p>
            <a:pPr lvl="0"/>
            <a:r>
              <a:rPr lang="en-US" altLang="en-US" noProof="0"/>
              <a:t>Click to edit Master subtitle style</a:t>
            </a:r>
            <a:endParaRPr lang="en-GB" altLang="en-US" noProof="0" dirty="0"/>
          </a:p>
        </p:txBody>
      </p:sp>
      <p:pic>
        <p:nvPicPr>
          <p:cNvPr id="7" name="Picture 22" descr="MHRA_Regulating_logo_strapline_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965" y="361272"/>
            <a:ext cx="3335337" cy="11207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794" y="367243"/>
            <a:ext cx="3450519" cy="882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28037"/>
            <a:ext cx="9144000" cy="2314576"/>
          </a:xfrm>
          <a:prstGeom prst="rect">
            <a:avLst/>
          </a:prstGeom>
        </p:spPr>
      </p:pic>
    </p:spTree>
    <p:extLst>
      <p:ext uri="{BB962C8B-B14F-4D97-AF65-F5344CB8AC3E}">
        <p14:creationId xmlns:p14="http://schemas.microsoft.com/office/powerpoint/2010/main" val="3772637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3129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wrap="square"/>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29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78" y="1619251"/>
            <a:ext cx="3863975"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50" y="1619251"/>
            <a:ext cx="3865563"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9069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53135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01600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494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3"/>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8842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5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801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09"/>
            <a:ext cx="8462210" cy="770467"/>
          </a:xfrm>
        </p:spPr>
        <p:txBody>
          <a:bodyPr/>
          <a:lstStyle/>
          <a:p>
            <a:r>
              <a:rPr lang="en-US" dirty="0" smtClean="0"/>
              <a:t>Click to edit Master title style</a:t>
            </a:r>
            <a:endParaRPr lang="en-US" dirty="0"/>
          </a:p>
        </p:txBody>
      </p:sp>
      <p:sp>
        <p:nvSpPr>
          <p:cNvPr id="6" name="Text Placeholder 2"/>
          <p:cNvSpPr>
            <a:spLocks noGrp="1"/>
          </p:cNvSpPr>
          <p:nvPr>
            <p:ph idx="1"/>
          </p:nvPr>
        </p:nvSpPr>
        <p:spPr>
          <a:xfrm>
            <a:off x="347579" y="1452478"/>
            <a:ext cx="8462210" cy="4373555"/>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1263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62734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0500" y="358777"/>
            <a:ext cx="1970088" cy="55784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58777"/>
            <a:ext cx="5759450" cy="5578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5903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58777"/>
            <a:ext cx="7881938" cy="719139"/>
          </a:xfrm>
        </p:spPr>
        <p:txBody>
          <a:bodyPr/>
          <a:lstStyle/>
          <a:p>
            <a:r>
              <a:rPr lang="en-US"/>
              <a:t>Click to edit Master title style</a:t>
            </a:r>
            <a:endParaRPr lang="en-GB"/>
          </a:p>
        </p:txBody>
      </p:sp>
      <p:sp>
        <p:nvSpPr>
          <p:cNvPr id="3" name="Text Placeholder 2"/>
          <p:cNvSpPr>
            <a:spLocks noGrp="1"/>
          </p:cNvSpPr>
          <p:nvPr>
            <p:ph type="body" sz="half" idx="1"/>
          </p:nvPr>
        </p:nvSpPr>
        <p:spPr>
          <a:xfrm>
            <a:off x="628678" y="1619251"/>
            <a:ext cx="3863975"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50" y="1619251"/>
            <a:ext cx="3865563"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90333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28650" y="358777"/>
            <a:ext cx="7881938" cy="719139"/>
          </a:xfrm>
        </p:spPr>
        <p:txBody>
          <a:bodyPr/>
          <a:lstStyle/>
          <a:p>
            <a:r>
              <a:rPr lang="en-US"/>
              <a:t>Click to edit Master title style</a:t>
            </a:r>
            <a:endParaRPr lang="en-GB"/>
          </a:p>
        </p:txBody>
      </p:sp>
      <p:sp>
        <p:nvSpPr>
          <p:cNvPr id="3" name="SmartArt Placeholder 2"/>
          <p:cNvSpPr>
            <a:spLocks noGrp="1"/>
          </p:cNvSpPr>
          <p:nvPr>
            <p:ph type="dgm" idx="1"/>
          </p:nvPr>
        </p:nvSpPr>
        <p:spPr>
          <a:xfrm>
            <a:off x="628650" y="1619251"/>
            <a:ext cx="7881938" cy="4318000"/>
          </a:xfrm>
        </p:spPr>
        <p:txBody>
          <a:bodyPr/>
          <a:lstStyle/>
          <a:p>
            <a:r>
              <a:rPr lang="en-US" dirty="0"/>
              <a:t>Click icon to add SmartArt graphic</a:t>
            </a:r>
            <a:endParaRPr lang="en-GB" dirty="0"/>
          </a:p>
        </p:txBody>
      </p:sp>
    </p:spTree>
    <p:extLst>
      <p:ext uri="{BB962C8B-B14F-4D97-AF65-F5344CB8AC3E}">
        <p14:creationId xmlns:p14="http://schemas.microsoft.com/office/powerpoint/2010/main" val="4007493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intro">
    <p:spTree>
      <p:nvGrpSpPr>
        <p:cNvPr id="1" name=""/>
        <p:cNvGrpSpPr/>
        <p:nvPr/>
      </p:nvGrpSpPr>
      <p:grpSpPr>
        <a:xfrm>
          <a:off x="0" y="0"/>
          <a:ext cx="0" cy="0"/>
          <a:chOff x="0" y="0"/>
          <a:chExt cx="0" cy="0"/>
        </a:xfrm>
      </p:grpSpPr>
      <p:sp>
        <p:nvSpPr>
          <p:cNvPr id="11" name="Text Placeholder 9"/>
          <p:cNvSpPr>
            <a:spLocks noGrp="1"/>
          </p:cNvSpPr>
          <p:nvPr>
            <p:ph type="body" sz="quarter" idx="14"/>
          </p:nvPr>
        </p:nvSpPr>
        <p:spPr>
          <a:xfrm>
            <a:off x="360000" y="2661381"/>
            <a:ext cx="6120000" cy="1007531"/>
          </a:xfrm>
        </p:spPr>
        <p:txBody>
          <a:bodyPr anchor="b"/>
          <a:lstStyle>
            <a:lvl1pPr>
              <a:lnSpc>
                <a:spcPts val="2400"/>
              </a:lnSpc>
              <a:spcAft>
                <a:spcPts val="0"/>
              </a:spcAft>
              <a:defRPr sz="2100" b="0">
                <a:solidFill>
                  <a:srgbClr val="003399"/>
                </a:solidFill>
              </a:defRPr>
            </a:lvl1pPr>
          </a:lstStyle>
          <a:p>
            <a:pPr lvl="0"/>
            <a:r>
              <a:rPr lang="en-US"/>
              <a:t>Click to edit Master text styles</a:t>
            </a:r>
          </a:p>
        </p:txBody>
      </p:sp>
      <p:sp>
        <p:nvSpPr>
          <p:cNvPr id="13" name="Text Placeholder 12"/>
          <p:cNvSpPr>
            <a:spLocks noGrp="1"/>
          </p:cNvSpPr>
          <p:nvPr>
            <p:ph type="body" sz="quarter" idx="15"/>
          </p:nvPr>
        </p:nvSpPr>
        <p:spPr>
          <a:xfrm>
            <a:off x="360363" y="3909055"/>
            <a:ext cx="6119812" cy="2303364"/>
          </a:xfrm>
        </p:spPr>
        <p:txBody>
          <a:bodyPr/>
          <a:lstStyle>
            <a:lvl1pP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ftr" sz="quarter" idx="16"/>
          </p:nvPr>
        </p:nvSpPr>
        <p:spPr>
          <a:xfrm>
            <a:off x="719149" y="6405035"/>
            <a:ext cx="6478587" cy="292100"/>
          </a:xfrm>
          <a:prstGeom prst="rect">
            <a:avLst/>
          </a:prstGeom>
          <a:ln/>
        </p:spPr>
        <p:txBody>
          <a:bodyPr/>
          <a:lstStyle>
            <a:lvl1pPr>
              <a:defRPr/>
            </a:lvl1pPr>
          </a:lstStyle>
          <a:p>
            <a:pPr>
              <a:defRPr/>
            </a:pPr>
            <a:r>
              <a:rPr lang="en-GB" altLang="en-US"/>
              <a:t>Progress update on the Development of the EU Portal and Database</a:t>
            </a:r>
          </a:p>
        </p:txBody>
      </p:sp>
      <p:sp>
        <p:nvSpPr>
          <p:cNvPr id="5" name="Rectangle 5"/>
          <p:cNvSpPr>
            <a:spLocks noGrp="1" noChangeArrowheads="1"/>
          </p:cNvSpPr>
          <p:nvPr>
            <p:ph type="sldNum" sz="quarter" idx="17"/>
          </p:nvPr>
        </p:nvSpPr>
        <p:spPr>
          <a:xfrm>
            <a:off x="360365" y="6405033"/>
            <a:ext cx="307975" cy="239184"/>
          </a:xfrm>
          <a:prstGeom prst="rect">
            <a:avLst/>
          </a:prstGeom>
          <a:ln/>
        </p:spPr>
        <p:txBody>
          <a:bodyPr/>
          <a:lstStyle>
            <a:lvl1pPr>
              <a:defRPr/>
            </a:lvl1pPr>
          </a:lstStyle>
          <a:p>
            <a:pPr>
              <a:defRPr/>
            </a:pPr>
            <a:fld id="{65F9B204-80D4-4CDA-934D-B9EFF2C1888B}" type="slidenum">
              <a:rPr lang="en-GB" altLang="en-US"/>
              <a:pPr>
                <a:defRPr/>
              </a:pPr>
              <a:t>‹#›</a:t>
            </a:fld>
            <a:endParaRPr lang="en-GB" altLang="en-US"/>
          </a:p>
        </p:txBody>
      </p:sp>
      <p:sp>
        <p:nvSpPr>
          <p:cNvPr id="6" name="Rectangle 8"/>
          <p:cNvSpPr>
            <a:spLocks noGrp="1" noChangeArrowheads="1"/>
          </p:cNvSpPr>
          <p:nvPr>
            <p:ph type="dt" sz="half" idx="18"/>
          </p:nvPr>
        </p:nvSpPr>
        <p:spPr>
          <a:xfrm>
            <a:off x="7343784" y="6405035"/>
            <a:ext cx="1439863" cy="241300"/>
          </a:xfrm>
          <a:prstGeom prst="rect">
            <a:avLst/>
          </a:prstGeom>
          <a:ln/>
        </p:spPr>
        <p:txBody>
          <a:bodyPr/>
          <a:lstStyle>
            <a:lvl1pPr>
              <a:defRPr/>
            </a:lvl1pPr>
          </a:lstStyle>
          <a:p>
            <a:pPr>
              <a:defRPr/>
            </a:pPr>
            <a:fld id="{DAD50ED9-6408-409B-86B1-F025AF5D202E}" type="datetime4">
              <a:rPr lang="en-GB" altLang="en-US"/>
              <a:pPr>
                <a:defRPr/>
              </a:pPr>
              <a:t>22 June 2021</a:t>
            </a:fld>
            <a:endParaRPr lang="en-GB" altLang="en-US"/>
          </a:p>
        </p:txBody>
      </p:sp>
    </p:spTree>
    <p:extLst>
      <p:ext uri="{BB962C8B-B14F-4D97-AF65-F5344CB8AC3E}">
        <p14:creationId xmlns:p14="http://schemas.microsoft.com/office/powerpoint/2010/main" val="1295859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177928"/>
            <a:ext cx="7772400" cy="679449"/>
          </a:xfrm>
          <a:prstGeom prst="rect">
            <a:avLst/>
          </a:prstGeom>
        </p:spPr>
        <p:txBody>
          <a:bodyPr/>
          <a:lstStyle>
            <a:lvl1pPr algn="l">
              <a:defRPr sz="2700" b="1" baseline="0">
                <a:solidFill>
                  <a:srgbClr val="005EB8"/>
                </a:solidFill>
              </a:defRPr>
            </a:lvl1pPr>
          </a:lstStyle>
          <a:p>
            <a:r>
              <a:rPr lang="en-US" dirty="0"/>
              <a:t>Slide title – Arial, 36, Bold</a:t>
            </a:r>
          </a:p>
        </p:txBody>
      </p:sp>
      <p:sp>
        <p:nvSpPr>
          <p:cNvPr id="10" name="Text Placeholder 7"/>
          <p:cNvSpPr>
            <a:spLocks noGrp="1"/>
          </p:cNvSpPr>
          <p:nvPr>
            <p:ph type="body" sz="quarter" idx="13" hasCustomPrompt="1"/>
          </p:nvPr>
        </p:nvSpPr>
        <p:spPr>
          <a:xfrm>
            <a:off x="457202" y="1954925"/>
            <a:ext cx="7839075" cy="3720663"/>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46016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773606" y="6355260"/>
            <a:ext cx="2133600" cy="365125"/>
          </a:xfrm>
        </p:spPr>
        <p:txBody>
          <a:bodyPr/>
          <a:lstStyle/>
          <a:p>
            <a:fld id="{A349544A-F1CD-3844-BFB3-6D230A0137DD}" type="datetimeFigureOut">
              <a:rPr lang="en-US" smtClean="0"/>
              <a:t>6/22/2021</a:t>
            </a:fld>
            <a:endParaRPr lang="en-US" dirty="0"/>
          </a:p>
        </p:txBody>
      </p:sp>
      <p:pic>
        <p:nvPicPr>
          <p:cNvPr id="8" name="Picture 7" descr="FDA_B&amp;W_Primary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0947" y="261425"/>
            <a:ext cx="2703422" cy="563312"/>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Tree>
    <p:extLst>
      <p:ext uri="{BB962C8B-B14F-4D97-AF65-F5344CB8AC3E}">
        <p14:creationId xmlns:p14="http://schemas.microsoft.com/office/powerpoint/2010/main" val="3044025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49" y="1023679"/>
            <a:ext cx="8509103" cy="926020"/>
          </a:xfrm>
        </p:spPr>
        <p:txBody>
          <a:bodyPr/>
          <a:lstStyle/>
          <a:p>
            <a:r>
              <a:rPr lang="en-US"/>
              <a:t>Click to edit Master title style</a:t>
            </a:r>
          </a:p>
        </p:txBody>
      </p:sp>
      <p:sp>
        <p:nvSpPr>
          <p:cNvPr id="3" name="Content Placeholder 2"/>
          <p:cNvSpPr>
            <a:spLocks noGrp="1"/>
          </p:cNvSpPr>
          <p:nvPr>
            <p:ph idx="1"/>
          </p:nvPr>
        </p:nvSpPr>
        <p:spPr>
          <a:xfrm>
            <a:off x="323850" y="2009775"/>
            <a:ext cx="8509103" cy="42860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676650" y="6375400"/>
            <a:ext cx="2133600" cy="365125"/>
          </a:xfrm>
        </p:spPr>
        <p:txBody>
          <a:bodyPr/>
          <a:lstStyle>
            <a:lvl1pPr algn="ctr">
              <a:defRPr/>
            </a:lvl1pPr>
          </a:lstStyle>
          <a:p>
            <a:fld id="{A349544A-F1CD-3844-BFB3-6D230A0137DD}" type="datetimeFigureOut">
              <a:rPr lang="en-US" smtClean="0"/>
              <a:pPr/>
              <a:t>6/22/2021</a:t>
            </a:fld>
            <a:endParaRPr lang="en-US" dirty="0"/>
          </a:p>
        </p:txBody>
      </p:sp>
      <p:sp>
        <p:nvSpPr>
          <p:cNvPr id="5" name="Footer Placeholder 4"/>
          <p:cNvSpPr>
            <a:spLocks noGrp="1"/>
          </p:cNvSpPr>
          <p:nvPr>
            <p:ph type="ftr" sz="quarter" idx="11"/>
          </p:nvPr>
        </p:nvSpPr>
        <p:spPr>
          <a:xfrm>
            <a:off x="24765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TextBox 8"/>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2340513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62375" y="6334125"/>
            <a:ext cx="2133600" cy="365125"/>
          </a:xfrm>
        </p:spPr>
        <p:txBody>
          <a:bodyPr/>
          <a:lstStyle/>
          <a:p>
            <a:fld id="{A349544A-F1CD-3844-BFB3-6D230A0137DD}" type="datetimeFigureOut">
              <a:rPr lang="en-US" smtClean="0"/>
              <a:t>6/22/2021</a:t>
            </a:fld>
            <a:endParaRPr lang="en-US"/>
          </a:p>
        </p:txBody>
      </p:sp>
      <p:sp>
        <p:nvSpPr>
          <p:cNvPr id="6"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Tree>
    <p:extLst>
      <p:ext uri="{BB962C8B-B14F-4D97-AF65-F5344CB8AC3E}">
        <p14:creationId xmlns:p14="http://schemas.microsoft.com/office/powerpoint/2010/main" val="1296932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609834" y="6349336"/>
            <a:ext cx="2133600" cy="365125"/>
          </a:xfrm>
        </p:spPr>
        <p:txBody>
          <a:bodyPr/>
          <a:lstStyle/>
          <a:p>
            <a:fld id="{A349544A-F1CD-3844-BFB3-6D230A0137DD}" type="datetimeFigureOut">
              <a:rPr lang="en-US" smtClean="0"/>
              <a:t>6/22/2021</a:t>
            </a:fld>
            <a:endParaRPr lang="en-US"/>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69796"/>
            <a:ext cx="620543" cy="743080"/>
          </a:xfrm>
          <a:prstGeom prst="rect">
            <a:avLst/>
          </a:prstGeom>
        </p:spPr>
      </p:pic>
      <p:sp>
        <p:nvSpPr>
          <p:cNvPr id="8"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0" name="TextBox 9"/>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212917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47579" y="1508163"/>
            <a:ext cx="4038600" cy="4499678"/>
          </a:xfrm>
        </p:spPr>
        <p:txBody>
          <a:bodyPr>
            <a:normAutofit/>
          </a:bodyPr>
          <a:lstStyle>
            <a:lvl1pPr>
              <a:defRPr sz="2000"/>
            </a:lvl1pPr>
            <a:lvl2pPr marL="690563" indent="-285750" defTabSz="454025">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71189" y="1527756"/>
            <a:ext cx="4038600" cy="4480085"/>
          </a:xfrm>
        </p:spPr>
        <p:txBody>
          <a:bodyPr>
            <a:normAutofit/>
          </a:bodyPr>
          <a:lstStyle>
            <a:lvl1pPr>
              <a:defRPr sz="2000"/>
            </a:lvl1pPr>
            <a:lvl2pPr marL="690563" indent="-285750">
              <a:defRPr sz="1800"/>
            </a:lvl2pPr>
            <a:lvl3pPr marL="969963" indent="-228600">
              <a:defRPr sz="1600"/>
            </a:lvl3pPr>
            <a:lvl4pPr marL="1254125" indent="-228600">
              <a:defRPr sz="1400"/>
            </a:lvl4pPr>
            <a:lvl5pPr marL="1482725" indent="-228600">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82297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514307" y="6380336"/>
            <a:ext cx="2133600" cy="365125"/>
          </a:xfrm>
        </p:spPr>
        <p:txBody>
          <a:bodyPr/>
          <a:lstStyle/>
          <a:p>
            <a:fld id="{A349544A-F1CD-3844-BFB3-6D230A0137DD}" type="datetimeFigureOut">
              <a:rPr lang="en-US" smtClean="0"/>
              <a:t>6/22/2021</a:t>
            </a:fld>
            <a:endParaRPr lang="en-US"/>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9940036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886200" y="6384925"/>
            <a:ext cx="2133600" cy="365125"/>
          </a:xfrm>
        </p:spPr>
        <p:txBody>
          <a:bodyPr/>
          <a:lstStyle/>
          <a:p>
            <a:fld id="{A349544A-F1CD-3844-BFB3-6D230A0137DD}" type="datetimeFigureOut">
              <a:rPr lang="en-US" smtClean="0"/>
              <a:t>6/22/2021</a:t>
            </a:fld>
            <a:endParaRPr lang="en-US" dirty="0"/>
          </a:p>
        </p:txBody>
      </p:sp>
      <p:pic>
        <p:nvPicPr>
          <p:cNvPr id="10" name="Picture 9"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11"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3" name="TextBox 12"/>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2383897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596185" y="6391749"/>
            <a:ext cx="2133600" cy="365125"/>
          </a:xfrm>
        </p:spPr>
        <p:txBody>
          <a:bodyPr/>
          <a:lstStyle/>
          <a:p>
            <a:fld id="{A349544A-F1CD-3844-BFB3-6D230A0137DD}" type="datetimeFigureOut">
              <a:rPr lang="en-US" smtClean="0"/>
              <a:t>6/22/2021</a:t>
            </a:fld>
            <a:endParaRPr lang="en-US"/>
          </a:p>
        </p:txBody>
      </p:sp>
      <p:pic>
        <p:nvPicPr>
          <p:cNvPr id="6" name="Picture 5"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7"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9" name="TextBox 8"/>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761995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65513" y="6349337"/>
            <a:ext cx="2133600" cy="365125"/>
          </a:xfrm>
        </p:spPr>
        <p:txBody>
          <a:bodyPr/>
          <a:lstStyle/>
          <a:p>
            <a:fld id="{A349544A-F1CD-3844-BFB3-6D230A0137DD}" type="datetimeFigureOut">
              <a:rPr lang="en-US" smtClean="0"/>
              <a:t>6/22/2021</a:t>
            </a:fld>
            <a:endParaRPr lang="en-US"/>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2119733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719014" y="6384925"/>
            <a:ext cx="2133600" cy="365125"/>
          </a:xfrm>
        </p:spPr>
        <p:txBody>
          <a:bodyPr/>
          <a:lstStyle/>
          <a:p>
            <a:fld id="{A349544A-F1CD-3844-BFB3-6D230A0137DD}" type="datetimeFigureOut">
              <a:rPr lang="en-US" smtClean="0"/>
              <a:t>6/22/2021</a:t>
            </a:fld>
            <a:endParaRPr lang="en-US"/>
          </a:p>
        </p:txBody>
      </p:sp>
      <p:pic>
        <p:nvPicPr>
          <p:cNvPr id="8" name="Picture 7"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2410" y="242500"/>
            <a:ext cx="620543" cy="743080"/>
          </a:xfrm>
          <a:prstGeom prst="rect">
            <a:avLst/>
          </a:prstGeom>
        </p:spPr>
      </p:pic>
      <p:sp>
        <p:nvSpPr>
          <p:cNvPr id="9"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11" name="TextBox 10"/>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738674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55241" y="6356350"/>
            <a:ext cx="2133600" cy="365125"/>
          </a:xfrm>
        </p:spPr>
        <p:txBody>
          <a:bodyPr/>
          <a:lstStyle/>
          <a:p>
            <a:fld id="{A349544A-F1CD-3844-BFB3-6D230A0137DD}" type="datetimeFigureOut">
              <a:rPr lang="en-US" smtClean="0"/>
              <a:t>6/22/2021</a:t>
            </a:fld>
            <a:endParaRPr lang="en-US"/>
          </a:p>
        </p:txBody>
      </p:sp>
      <p:pic>
        <p:nvPicPr>
          <p:cNvPr id="7" name="Picture 6"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231470" y="5291167"/>
            <a:ext cx="620543" cy="743080"/>
          </a:xfrm>
          <a:prstGeom prst="rect">
            <a:avLst/>
          </a:prstGeom>
        </p:spPr>
      </p:pic>
      <p:sp>
        <p:nvSpPr>
          <p:cNvPr id="9" name="Footer Placeholder 4"/>
          <p:cNvSpPr>
            <a:spLocks noGrp="1"/>
          </p:cNvSpPr>
          <p:nvPr>
            <p:ph type="ftr" sz="quarter" idx="11"/>
          </p:nvPr>
        </p:nvSpPr>
        <p:spPr>
          <a:xfrm rot="5400000">
            <a:off x="-1161972" y="1451193"/>
            <a:ext cx="2895600" cy="365125"/>
          </a:xfrm>
        </p:spPr>
        <p:txBody>
          <a:bodyPr/>
          <a:lstStyle/>
          <a:p>
            <a:pPr algn="l"/>
            <a:r>
              <a:rPr lang="en-US" b="1" dirty="0">
                <a:solidFill>
                  <a:schemeClr val="tx2">
                    <a:lumMod val="60000"/>
                    <a:lumOff val="40000"/>
                  </a:schemeClr>
                </a:solidFill>
                <a:latin typeface="Helvetica"/>
                <a:cs typeface="Helvetica"/>
              </a:rPr>
              <a:t>www.fda.gov</a:t>
            </a:r>
          </a:p>
        </p:txBody>
      </p:sp>
      <p:sp>
        <p:nvSpPr>
          <p:cNvPr id="8" name="TextBox 7"/>
          <p:cNvSpPr txBox="1"/>
          <p:nvPr userDrawn="1"/>
        </p:nvSpPr>
        <p:spPr>
          <a:xfrm rot="5400000">
            <a:off x="117044" y="6376216"/>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3738126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500650" y="6354123"/>
            <a:ext cx="2133600" cy="365125"/>
          </a:xfrm>
        </p:spPr>
        <p:txBody>
          <a:bodyPr/>
          <a:lstStyle/>
          <a:p>
            <a:fld id="{A349544A-F1CD-3844-BFB3-6D230A0137DD}" type="datetimeFigureOut">
              <a:rPr lang="en-US" smtClean="0"/>
              <a:t>6/22/2021</a:t>
            </a:fld>
            <a:endParaRPr lang="en-US"/>
          </a:p>
        </p:txBody>
      </p:sp>
      <p:sp>
        <p:nvSpPr>
          <p:cNvPr id="7" name="Footer Placeholder 4"/>
          <p:cNvSpPr>
            <a:spLocks noGrp="1"/>
          </p:cNvSpPr>
          <p:nvPr>
            <p:ph type="ftr" sz="quarter" idx="11"/>
          </p:nvPr>
        </p:nvSpPr>
        <p:spPr>
          <a:xfrm>
            <a:off x="304800" y="6384925"/>
            <a:ext cx="2895600" cy="365125"/>
          </a:xfrm>
        </p:spPr>
        <p:txBody>
          <a:bodyPr/>
          <a:lstStyle/>
          <a:p>
            <a:pPr algn="l"/>
            <a:r>
              <a:rPr lang="en-US" b="1" dirty="0">
                <a:solidFill>
                  <a:schemeClr val="tx2">
                    <a:lumMod val="60000"/>
                    <a:lumOff val="40000"/>
                  </a:schemeClr>
                </a:solidFill>
                <a:latin typeface="Helvetica"/>
                <a:cs typeface="Helvetica"/>
              </a:rPr>
              <a:t>www.fda.gov</a:t>
            </a:r>
          </a:p>
        </p:txBody>
      </p:sp>
      <p:pic>
        <p:nvPicPr>
          <p:cNvPr id="9" name="Picture 8" descr="FDA_FullColor_Monogram.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218888" y="5307876"/>
            <a:ext cx="620543" cy="743080"/>
          </a:xfrm>
          <a:prstGeom prst="rect">
            <a:avLst/>
          </a:prstGeom>
        </p:spPr>
      </p:pic>
      <p:sp>
        <p:nvSpPr>
          <p:cNvPr id="10" name="TextBox 9"/>
          <p:cNvSpPr txBox="1"/>
          <p:nvPr userDrawn="1"/>
        </p:nvSpPr>
        <p:spPr>
          <a:xfrm>
            <a:off x="8547979" y="6409772"/>
            <a:ext cx="372218" cy="276999"/>
          </a:xfrm>
          <a:prstGeom prst="rect">
            <a:avLst/>
          </a:prstGeom>
          <a:noFill/>
        </p:spPr>
        <p:txBody>
          <a:bodyPr wrap="none" rtlCol="0">
            <a:spAutoFit/>
          </a:bodyPr>
          <a:lstStyle/>
          <a:p>
            <a:pPr algn="r"/>
            <a:fld id="{42D067E6-6582-4AD4-8521-F7089C370E58}" type="slidenum">
              <a:rPr lang="en-US" sz="1200" smtClean="0">
                <a:solidFill>
                  <a:schemeClr val="tx2">
                    <a:lumMod val="60000"/>
                    <a:lumOff val="40000"/>
                  </a:schemeClr>
                </a:solidFill>
                <a:latin typeface="Helvetica"/>
                <a:cs typeface="Helvetica"/>
              </a:rPr>
              <a:t>‹#›</a:t>
            </a:fld>
            <a:endParaRPr lang="en-US" sz="1200" dirty="0">
              <a:solidFill>
                <a:schemeClr val="tx2">
                  <a:lumMod val="60000"/>
                  <a:lumOff val="40000"/>
                </a:schemeClr>
              </a:solidFill>
              <a:latin typeface="Helvetica"/>
              <a:cs typeface="Helvetica"/>
            </a:endParaRPr>
          </a:p>
        </p:txBody>
      </p:sp>
    </p:spTree>
    <p:extLst>
      <p:ext uri="{BB962C8B-B14F-4D97-AF65-F5344CB8AC3E}">
        <p14:creationId xmlns:p14="http://schemas.microsoft.com/office/powerpoint/2010/main" val="1482148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FDA_B&amp;W_Primary_log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236" y="2648601"/>
            <a:ext cx="4198518" cy="874845"/>
          </a:xfrm>
          <a:prstGeom prst="rect">
            <a:avLst/>
          </a:prstGeom>
        </p:spPr>
      </p:pic>
    </p:spTree>
    <p:extLst>
      <p:ext uri="{BB962C8B-B14F-4D97-AF65-F5344CB8AC3E}">
        <p14:creationId xmlns:p14="http://schemas.microsoft.com/office/powerpoint/2010/main" val="1053899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C468-D72F-46AA-B75F-8CA06732F63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CF9182B-0CA3-4072-8E55-4D2E91E9FED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D2E7BD3-690C-4C6A-9409-52F07F49AE1E}"/>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5" name="Footer Placeholder 4">
            <a:extLst>
              <a:ext uri="{FF2B5EF4-FFF2-40B4-BE49-F238E27FC236}">
                <a16:creationId xmlns:a16="http://schemas.microsoft.com/office/drawing/2014/main" id="{BEDED792-4434-467C-BBF7-8CAAD5E7DB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F7465C-C6F0-4140-BC6F-28943EFE2FA9}"/>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916979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5EEA-3397-4E88-8448-B78DB442A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590835-2AC5-4CCD-AE0B-584CB4DE3F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315CE-C2A7-46C2-8B95-DCF93B144912}"/>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5" name="Footer Placeholder 4">
            <a:extLst>
              <a:ext uri="{FF2B5EF4-FFF2-40B4-BE49-F238E27FC236}">
                <a16:creationId xmlns:a16="http://schemas.microsoft.com/office/drawing/2014/main" id="{953B8DAD-D08E-48AB-A5CA-D703A75108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C009FC-7301-4085-A17A-E4B8E0151A41}"/>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531342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6263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064F-35B9-447F-990A-6CFEC7AB841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374B0AD-33E3-4020-8106-88B24D71E6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85D6F5-CD24-42A7-A983-59CF95DCF2B9}"/>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5" name="Footer Placeholder 4">
            <a:extLst>
              <a:ext uri="{FF2B5EF4-FFF2-40B4-BE49-F238E27FC236}">
                <a16:creationId xmlns:a16="http://schemas.microsoft.com/office/drawing/2014/main" id="{C1021D2C-9803-4BC4-8E7F-3D20FDB7DA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E33B0E-78B2-4A12-947D-6B2DD917A74B}"/>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664069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42A9-6848-4998-83A2-8360CA6F8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E3977-3C54-4900-A796-B40695D490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CF3BB0-0F3B-44B6-B1D9-3BF86B00053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027B-77E5-43BF-A017-44CEF8161AB7}"/>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6" name="Footer Placeholder 5">
            <a:extLst>
              <a:ext uri="{FF2B5EF4-FFF2-40B4-BE49-F238E27FC236}">
                <a16:creationId xmlns:a16="http://schemas.microsoft.com/office/drawing/2014/main" id="{6D8F91C5-A63E-4E11-9A3D-86FD82F8D5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79C9EB8-8C1C-45E7-AE7F-DC2B110DBF63}"/>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591275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2AAE2-CDF3-4250-A7F0-C4105F9895E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80FF6-753D-4086-8FBB-E4607FFDC18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917A6-92D3-4794-82D3-6E6AD7B1E08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0E8D4B-E7B4-494D-A99F-99A57EA10C5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3B63F0-227A-478A-B841-AEE8655436A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B0559F-F02C-43AD-951B-9249BCBD11E0}"/>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8" name="Footer Placeholder 7">
            <a:extLst>
              <a:ext uri="{FF2B5EF4-FFF2-40B4-BE49-F238E27FC236}">
                <a16:creationId xmlns:a16="http://schemas.microsoft.com/office/drawing/2014/main" id="{A8266C65-8610-4BFA-A8CB-E1B0801484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D4D9186-DF31-4BD5-BA11-9A97AEB7C152}"/>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3149876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66164-4D8A-4A1C-8734-51E4D6A694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928DD1-05F3-4346-AF32-9112664396A6}"/>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4" name="Footer Placeholder 3">
            <a:extLst>
              <a:ext uri="{FF2B5EF4-FFF2-40B4-BE49-F238E27FC236}">
                <a16:creationId xmlns:a16="http://schemas.microsoft.com/office/drawing/2014/main" id="{A06875E8-F6ED-4BAD-A0EA-A01078EFE7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97CDA0-8C4A-41CE-B437-7D731FB3CB7D}"/>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3285824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7BB244-5C7A-4E09-B8BC-2249B386A163}"/>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3" name="Footer Placeholder 2">
            <a:extLst>
              <a:ext uri="{FF2B5EF4-FFF2-40B4-BE49-F238E27FC236}">
                <a16:creationId xmlns:a16="http://schemas.microsoft.com/office/drawing/2014/main" id="{1F7809A9-6D79-47DE-B525-BEE1C36CF5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733775D-6BED-43DC-B07D-0C5751941F8D}"/>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714229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0290-B72E-4285-9D6A-D2393BA0989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6E54CB-BC36-433C-985D-91AD6C6C607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15F95D-1E09-479A-8498-278DBA0304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D19C07-BE50-4918-B646-764651EF754B}"/>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6" name="Footer Placeholder 5">
            <a:extLst>
              <a:ext uri="{FF2B5EF4-FFF2-40B4-BE49-F238E27FC236}">
                <a16:creationId xmlns:a16="http://schemas.microsoft.com/office/drawing/2014/main" id="{B0418555-1518-49CB-8426-D6EAD1CA40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DD1621-27F0-4659-A5E3-AC194DA0A654}"/>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208028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85E6-F96D-4876-9D4F-CF519F7290B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CE340D-78AD-40A3-A9C0-8094A36A19A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B1A41A97-50F3-46FA-9424-73A805A5A8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236C45B-7BBC-46E8-843E-3942A04BB75D}"/>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6" name="Footer Placeholder 5">
            <a:extLst>
              <a:ext uri="{FF2B5EF4-FFF2-40B4-BE49-F238E27FC236}">
                <a16:creationId xmlns:a16="http://schemas.microsoft.com/office/drawing/2014/main" id="{9F7FE986-CB3A-47AE-8966-34BEB41EE0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10FC4F-C9E7-46E3-819C-673B8B7F5BD8}"/>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326753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3759-61C8-4B15-96FC-8AF0746B4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53C12A-A76D-447A-83A5-F097CEE14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B2443-23A0-41C0-9DDD-DA6D18F1BA29}"/>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5" name="Footer Placeholder 4">
            <a:extLst>
              <a:ext uri="{FF2B5EF4-FFF2-40B4-BE49-F238E27FC236}">
                <a16:creationId xmlns:a16="http://schemas.microsoft.com/office/drawing/2014/main" id="{08A9D7B5-E869-472F-B9CC-F2D7C88E27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E64C7F-5B9C-47D7-93E6-64063515C57E}"/>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234608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11CAD0-B52E-4CC7-AE7A-A9215928872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E830F-EC79-4849-B380-A33EA564750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4A227-853E-48AD-9521-7D254BEAF0C8}"/>
              </a:ext>
            </a:extLst>
          </p:cNvPr>
          <p:cNvSpPr>
            <a:spLocks noGrp="1"/>
          </p:cNvSpPr>
          <p:nvPr>
            <p:ph type="dt" sz="half" idx="10"/>
          </p:nvPr>
        </p:nvSpPr>
        <p:spPr/>
        <p:txBody>
          <a:bodyPr/>
          <a:lstStyle/>
          <a:p>
            <a:fld id="{BCC186D9-031E-4357-8B64-078A08831F70}" type="datetimeFigureOut">
              <a:rPr lang="en-US" smtClean="0"/>
              <a:t>6/22/2021</a:t>
            </a:fld>
            <a:endParaRPr lang="en-US" dirty="0"/>
          </a:p>
        </p:txBody>
      </p:sp>
      <p:sp>
        <p:nvSpPr>
          <p:cNvPr id="5" name="Footer Placeholder 4">
            <a:extLst>
              <a:ext uri="{FF2B5EF4-FFF2-40B4-BE49-F238E27FC236}">
                <a16:creationId xmlns:a16="http://schemas.microsoft.com/office/drawing/2014/main" id="{8CA6A9C6-6983-4130-8FF7-19FCDFB52D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EDEABF-A741-4E37-8B31-E3CB23242A56}"/>
              </a:ext>
            </a:extLst>
          </p:cNvPr>
          <p:cNvSpPr>
            <a:spLocks noGrp="1"/>
          </p:cNvSpPr>
          <p:nvPr>
            <p:ph type="sldNum" sz="quarter" idx="12"/>
          </p:nvPr>
        </p:nvSpPr>
        <p:spPr/>
        <p:txBody>
          <a:bodyPr/>
          <a:lstStyle/>
          <a:p>
            <a:fld id="{5574E287-BB07-45EC-85A8-866F26537EEE}" type="slidenum">
              <a:rPr lang="en-US" smtClean="0"/>
              <a:t>‹#›</a:t>
            </a:fld>
            <a:endParaRPr lang="en-US" dirty="0"/>
          </a:p>
        </p:txBody>
      </p:sp>
    </p:spTree>
    <p:extLst>
      <p:ext uri="{BB962C8B-B14F-4D97-AF65-F5344CB8AC3E}">
        <p14:creationId xmlns:p14="http://schemas.microsoft.com/office/powerpoint/2010/main" val="25588198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098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58"/>
            <a:ext cx="8462210" cy="487645"/>
          </a:xfrm>
        </p:spPr>
        <p:txBody>
          <a:bodyPr/>
          <a:lstStyle>
            <a:lvl1pPr>
              <a:defRPr sz="2400"/>
            </a:lvl1pPr>
          </a:lstStyle>
          <a:p>
            <a:r>
              <a:rPr lang="en-US" dirty="0"/>
              <a:t>Click to edit Master title style</a:t>
            </a:r>
          </a:p>
        </p:txBody>
      </p:sp>
      <p:sp>
        <p:nvSpPr>
          <p:cNvPr id="5" name="Content Placeholder 4"/>
          <p:cNvSpPr>
            <a:spLocks noGrp="1"/>
          </p:cNvSpPr>
          <p:nvPr>
            <p:ph sz="quarter" idx="11"/>
          </p:nvPr>
        </p:nvSpPr>
        <p:spPr>
          <a:xfrm>
            <a:off x="347663" y="4588933"/>
            <a:ext cx="8461375" cy="1608667"/>
          </a:xfrm>
        </p:spPr>
        <p:txBody>
          <a:bodyPr/>
          <a:lstStyle>
            <a:lvl1pPr marL="0" indent="0">
              <a:buFont typeface="Arial"/>
              <a:buNone/>
              <a:defRPr sz="2000"/>
            </a:lvl1pPr>
            <a:lvl2pPr marL="404812" indent="0">
              <a:buNone/>
              <a:defRPr sz="2000"/>
            </a:lvl2pPr>
            <a:lvl3pPr marL="847725"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CTTI_Final_abb_JUN1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3" name="Straight Connector 12"/>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2016ARlandscape-4al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3764280"/>
          </a:xfrm>
          <a:prstGeom prst="rect">
            <a:avLst/>
          </a:prstGeom>
        </p:spPr>
      </p:pic>
    </p:spTree>
    <p:extLst>
      <p:ext uri="{BB962C8B-B14F-4D97-AF65-F5344CB8AC3E}">
        <p14:creationId xmlns:p14="http://schemas.microsoft.com/office/powerpoint/2010/main" val="35916057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30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00050" y="1323975"/>
            <a:ext cx="5411391" cy="523875"/>
          </a:xfrm>
          <a:prstGeom prst="rect">
            <a:avLst/>
          </a:prstGeom>
        </p:spPr>
        <p:txBody>
          <a:bodyPr/>
          <a:lstStyle>
            <a:lvl1pPr marL="0" indent="0">
              <a:buFontTx/>
              <a:buNone/>
              <a:defRPr sz="2023" b="1">
                <a:solidFill>
                  <a:schemeClr val="accent2"/>
                </a:solidFill>
                <a:latin typeface="Fira Sans" panose="020B0503050000020004" pitchFamily="34" charset="0"/>
              </a:defRPr>
            </a:lvl1pPr>
          </a:lstStyle>
          <a:p>
            <a:pPr lvl="0"/>
            <a:r>
              <a:rPr lang="en-GB"/>
              <a:t>Click to edit Master text styles</a:t>
            </a:r>
          </a:p>
        </p:txBody>
      </p:sp>
      <p:sp>
        <p:nvSpPr>
          <p:cNvPr id="5" name="Picture Placeholder 4"/>
          <p:cNvSpPr>
            <a:spLocks noGrp="1"/>
          </p:cNvSpPr>
          <p:nvPr>
            <p:ph type="pic" sz="quarter" idx="11"/>
          </p:nvPr>
        </p:nvSpPr>
        <p:spPr>
          <a:xfrm>
            <a:off x="392907" y="2114553"/>
            <a:ext cx="8351044" cy="2852737"/>
          </a:xfrm>
          <a:prstGeom prst="rect">
            <a:avLst/>
          </a:prstGeom>
        </p:spPr>
        <p:txBody>
          <a:bodyPr/>
          <a:lstStyle/>
          <a:p>
            <a:pPr lvl="0"/>
            <a:endParaRPr lang="en-GB" noProof="0" dirty="0"/>
          </a:p>
        </p:txBody>
      </p:sp>
      <p:sp>
        <p:nvSpPr>
          <p:cNvPr id="7" name="Text Placeholder 6"/>
          <p:cNvSpPr>
            <a:spLocks noGrp="1"/>
          </p:cNvSpPr>
          <p:nvPr>
            <p:ph type="body" sz="quarter" idx="12"/>
          </p:nvPr>
        </p:nvSpPr>
        <p:spPr>
          <a:xfrm>
            <a:off x="382191" y="5167315"/>
            <a:ext cx="8336757" cy="1390650"/>
          </a:xfrm>
          <a:prstGeom prst="rect">
            <a:avLst/>
          </a:prstGeom>
        </p:spPr>
        <p:txBody>
          <a:bodyPr/>
          <a:lstStyle>
            <a:lvl1pPr marL="0" indent="0" algn="just">
              <a:buNone/>
              <a:defRPr sz="1123">
                <a:latin typeface="Fira Sans" panose="020B0503050000020004" pitchFamily="34" charset="0"/>
              </a:defRPr>
            </a:lvl1pPr>
          </a:lstStyle>
          <a:p>
            <a:pPr lvl="0"/>
            <a:r>
              <a:rPr lang="en-GB"/>
              <a:t>Click to edit Master text styles</a:t>
            </a:r>
          </a:p>
        </p:txBody>
      </p:sp>
    </p:spTree>
    <p:extLst>
      <p:ext uri="{BB962C8B-B14F-4D97-AF65-F5344CB8AC3E}">
        <p14:creationId xmlns:p14="http://schemas.microsoft.com/office/powerpoint/2010/main" val="947527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A">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179BC48A-5CC9-904A-A80A-DAED02A0E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47" t="230" r="11697"/>
          <a:stretch>
            <a:fillRect/>
          </a:stretch>
        </p:blipFill>
        <p:spPr bwMode="auto">
          <a:xfrm>
            <a:off x="0" y="0"/>
            <a:ext cx="9272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24788" y="2116119"/>
            <a:ext cx="7047860" cy="2053567"/>
          </a:xfrm>
        </p:spPr>
        <p:txBody>
          <a:bodyPr/>
          <a:lstStyle>
            <a:lvl1pPr algn="ctr">
              <a:defRPr sz="2800" b="1">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224788" y="4382159"/>
            <a:ext cx="7047860" cy="1752600"/>
          </a:xfrm>
        </p:spPr>
        <p:txBody>
          <a:bodyPr>
            <a:normAutofit/>
          </a:bodyPr>
          <a:lstStyle>
            <a:lvl1pPr marL="0" indent="0" algn="ctr">
              <a:buNone/>
              <a:defRPr sz="2000">
                <a:solidFill>
                  <a:schemeClr val="bg1"/>
                </a:solidFill>
              </a:defRPr>
            </a:lvl1pPr>
            <a:lvl2pPr marL="251705" indent="0" algn="ctr">
              <a:buNone/>
              <a:defRPr>
                <a:solidFill>
                  <a:schemeClr val="tx1">
                    <a:tint val="75000"/>
                  </a:schemeClr>
                </a:solidFill>
              </a:defRPr>
            </a:lvl2pPr>
            <a:lvl3pPr marL="503410" indent="0" algn="ctr">
              <a:buNone/>
              <a:defRPr>
                <a:solidFill>
                  <a:schemeClr val="tx1">
                    <a:tint val="75000"/>
                  </a:schemeClr>
                </a:solidFill>
              </a:defRPr>
            </a:lvl3pPr>
            <a:lvl4pPr marL="755114" indent="0" algn="ctr">
              <a:buNone/>
              <a:defRPr>
                <a:solidFill>
                  <a:schemeClr val="tx1">
                    <a:tint val="75000"/>
                  </a:schemeClr>
                </a:solidFill>
              </a:defRPr>
            </a:lvl4pPr>
            <a:lvl5pPr marL="1006819" indent="0" algn="ctr">
              <a:buNone/>
              <a:defRPr>
                <a:solidFill>
                  <a:schemeClr val="tx1">
                    <a:tint val="75000"/>
                  </a:schemeClr>
                </a:solidFill>
              </a:defRPr>
            </a:lvl5pPr>
            <a:lvl6pPr marL="1258523" indent="0" algn="ctr">
              <a:buNone/>
              <a:defRPr>
                <a:solidFill>
                  <a:schemeClr val="tx1">
                    <a:tint val="75000"/>
                  </a:schemeClr>
                </a:solidFill>
              </a:defRPr>
            </a:lvl6pPr>
            <a:lvl7pPr marL="1510228" indent="0" algn="ctr">
              <a:buNone/>
              <a:defRPr>
                <a:solidFill>
                  <a:schemeClr val="tx1">
                    <a:tint val="75000"/>
                  </a:schemeClr>
                </a:solidFill>
              </a:defRPr>
            </a:lvl7pPr>
            <a:lvl8pPr marL="1761932" indent="0" algn="ctr">
              <a:buNone/>
              <a:defRPr>
                <a:solidFill>
                  <a:schemeClr val="tx1">
                    <a:tint val="75000"/>
                  </a:schemeClr>
                </a:solidFill>
              </a:defRPr>
            </a:lvl8pPr>
            <a:lvl9pPr marL="2013637" indent="0" algn="ctr">
              <a:buNone/>
              <a:defRPr>
                <a:solidFill>
                  <a:schemeClr val="tx1">
                    <a:tint val="75000"/>
                  </a:schemeClr>
                </a:solidFill>
              </a:defRPr>
            </a:lvl9pPr>
          </a:lstStyle>
          <a:p>
            <a:r>
              <a:rPr lang="en-US" dirty="0"/>
              <a:t>Click to edit Master subtitle style</a:t>
            </a:r>
          </a:p>
        </p:txBody>
      </p:sp>
      <p:pic>
        <p:nvPicPr>
          <p:cNvPr id="6" name="Picture 5">
            <a:extLst>
              <a:ext uri="{FF2B5EF4-FFF2-40B4-BE49-F238E27FC236}">
                <a16:creationId xmlns:a16="http://schemas.microsoft.com/office/drawing/2014/main" id="{A050D22D-C6C7-5844-9EF2-F83265ABFEA3}"/>
              </a:ext>
            </a:extLst>
          </p:cNvPr>
          <p:cNvPicPr>
            <a:picLocks noChangeAspect="1"/>
          </p:cNvPicPr>
          <p:nvPr userDrawn="1"/>
        </p:nvPicPr>
        <p:blipFill>
          <a:blip r:embed="rId3"/>
          <a:stretch>
            <a:fillRect/>
          </a:stretch>
        </p:blipFill>
        <p:spPr>
          <a:xfrm>
            <a:off x="7510515" y="658286"/>
            <a:ext cx="1263600" cy="816239"/>
          </a:xfrm>
          <a:prstGeom prst="rect">
            <a:avLst/>
          </a:prstGeom>
        </p:spPr>
      </p:pic>
    </p:spTree>
    <p:extLst>
      <p:ext uri="{BB962C8B-B14F-4D97-AF65-F5344CB8AC3E}">
        <p14:creationId xmlns:p14="http://schemas.microsoft.com/office/powerpoint/2010/main" val="1644366078"/>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 minimal">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normAutofit/>
          </a:bodyPr>
          <a:lstStyle>
            <a:lvl1pPr algn="ctr">
              <a:defRPr sz="28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393456F9-3D24-A344-A6BD-42A414B2B71A}"/>
              </a:ext>
            </a:extLst>
          </p:cNvPr>
          <p:cNvSpPr>
            <a:spLocks noGrp="1"/>
          </p:cNvSpPr>
          <p:nvPr>
            <p:ph type="dt" sz="half" idx="10"/>
          </p:nvPr>
        </p:nvSpPr>
        <p:spPr/>
        <p:txBody>
          <a:bodyPr/>
          <a:lstStyle>
            <a:lvl1pPr>
              <a:defRPr/>
            </a:lvl1pPr>
          </a:lstStyle>
          <a:p>
            <a:pPr>
              <a:defRPr/>
            </a:pPr>
            <a:fld id="{A2A5249A-8C2E-1246-ADB9-0845DB356266}" type="datetime1">
              <a:rPr lang="en-US" smtClean="0"/>
              <a:pPr>
                <a:defRPr/>
              </a:pPr>
              <a:t>6/22/2021</a:t>
            </a:fld>
            <a:endParaRPr lang="en-US"/>
          </a:p>
        </p:txBody>
      </p:sp>
      <p:sp>
        <p:nvSpPr>
          <p:cNvPr id="5" name="Footer Placeholder 4">
            <a:extLst>
              <a:ext uri="{FF2B5EF4-FFF2-40B4-BE49-F238E27FC236}">
                <a16:creationId xmlns:a16="http://schemas.microsoft.com/office/drawing/2014/main" id="{92DCE943-DE8F-8E46-9EDE-E8769C5CF94D}"/>
              </a:ext>
            </a:extLst>
          </p:cNvPr>
          <p:cNvSpPr>
            <a:spLocks noGrp="1"/>
          </p:cNvSpPr>
          <p:nvPr>
            <p:ph type="ftr" sz="quarter" idx="11"/>
          </p:nvPr>
        </p:nvSpPr>
        <p:spPr/>
        <p:txBody>
          <a:bodyPr/>
          <a:lstStyle>
            <a:lvl1pPr>
              <a:defRPr/>
            </a:lvl1pPr>
          </a:lstStyle>
          <a:p>
            <a:pPr>
              <a:defRPr/>
            </a:pPr>
            <a:r>
              <a:rPr lang="en-US"/>
              <a:t>Cytel Inc.</a:t>
            </a:r>
          </a:p>
        </p:txBody>
      </p:sp>
      <p:sp>
        <p:nvSpPr>
          <p:cNvPr id="6" name="Slide Number Placeholder 5">
            <a:extLst>
              <a:ext uri="{FF2B5EF4-FFF2-40B4-BE49-F238E27FC236}">
                <a16:creationId xmlns:a16="http://schemas.microsoft.com/office/drawing/2014/main" id="{C3915559-9845-D449-91D3-06DAF1270E1E}"/>
              </a:ext>
            </a:extLst>
          </p:cNvPr>
          <p:cNvSpPr>
            <a:spLocks noGrp="1"/>
          </p:cNvSpPr>
          <p:nvPr>
            <p:ph type="sldNum" sz="quarter" idx="12"/>
          </p:nvPr>
        </p:nvSpPr>
        <p:spPr/>
        <p:txBody>
          <a:bodyPr/>
          <a:lstStyle>
            <a:lvl1pPr>
              <a:defRPr/>
            </a:lvl1pPr>
          </a:lstStyle>
          <a:p>
            <a:pPr>
              <a:defRPr/>
            </a:pPr>
            <a:fld id="{19082618-0B38-F94E-8749-526579495538}" type="slidenum">
              <a:rPr lang="en-US" smtClean="0"/>
              <a:pPr>
                <a:defRPr/>
              </a:pPr>
              <a:t>‹#›</a:t>
            </a:fld>
            <a:endParaRPr lang="en-US"/>
          </a:p>
        </p:txBody>
      </p:sp>
      <p:pic>
        <p:nvPicPr>
          <p:cNvPr id="7" name="Picture 6" descr="Cytel_logo_blue_eps.eps">
            <a:extLst>
              <a:ext uri="{FF2B5EF4-FFF2-40B4-BE49-F238E27FC236}">
                <a16:creationId xmlns:a16="http://schemas.microsoft.com/office/drawing/2014/main" id="{1F137DA7-F512-4149-B30D-6D1D82AB18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604923"/>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 vintage">
    <p:spTree>
      <p:nvGrpSpPr>
        <p:cNvPr id="1" name=""/>
        <p:cNvGrpSpPr/>
        <p:nvPr/>
      </p:nvGrpSpPr>
      <p:grpSpPr>
        <a:xfrm>
          <a:off x="0" y="0"/>
          <a:ext cx="0" cy="0"/>
          <a:chOff x="0" y="0"/>
          <a:chExt cx="0" cy="0"/>
        </a:xfrm>
      </p:grpSpPr>
      <p:pic>
        <p:nvPicPr>
          <p:cNvPr id="4" name="Picture 7" descr="oddballs.jpeg">
            <a:extLst>
              <a:ext uri="{FF2B5EF4-FFF2-40B4-BE49-F238E27FC236}">
                <a16:creationId xmlns:a16="http://schemas.microsoft.com/office/drawing/2014/main" id="{6450F4D9-AF89-9D45-8029-12B738675D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63500"/>
            <a:ext cx="9248775" cy="693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72172" y="2224890"/>
            <a:ext cx="4241432" cy="2053567"/>
          </a:xfrm>
        </p:spPr>
        <p:txBody>
          <a:bodyPr/>
          <a:lstStyle>
            <a:lvl1pPr algn="ctr">
              <a:defRPr/>
            </a:lvl1pPr>
          </a:lstStyle>
          <a:p>
            <a:r>
              <a:rPr lang="en-US" dirty="0"/>
              <a:t>Click to edit Master title style</a:t>
            </a:r>
          </a:p>
        </p:txBody>
      </p:sp>
      <p:sp>
        <p:nvSpPr>
          <p:cNvPr id="8" name="Subtitle 2"/>
          <p:cNvSpPr>
            <a:spLocks noGrp="1"/>
          </p:cNvSpPr>
          <p:nvPr>
            <p:ph type="subTitle" idx="1"/>
          </p:nvPr>
        </p:nvSpPr>
        <p:spPr>
          <a:xfrm>
            <a:off x="4672172" y="4490928"/>
            <a:ext cx="4241432" cy="1752600"/>
          </a:xfrm>
        </p:spPr>
        <p:txBody>
          <a:bodyPr>
            <a:normAutofit/>
          </a:bodyPr>
          <a:lstStyle>
            <a:lvl1pPr marL="0" indent="0" algn="ctr">
              <a:buNone/>
              <a:defRPr sz="1350">
                <a:solidFill>
                  <a:schemeClr val="tx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pic>
        <p:nvPicPr>
          <p:cNvPr id="9" name="Picture 8">
            <a:extLst>
              <a:ext uri="{FF2B5EF4-FFF2-40B4-BE49-F238E27FC236}">
                <a16:creationId xmlns:a16="http://schemas.microsoft.com/office/drawing/2014/main" id="{4A8F56E4-BC9E-1F44-9DE2-EA1EBB70596B}"/>
              </a:ext>
            </a:extLst>
          </p:cNvPr>
          <p:cNvPicPr>
            <a:picLocks noChangeAspect="1"/>
          </p:cNvPicPr>
          <p:nvPr userDrawn="1"/>
        </p:nvPicPr>
        <p:blipFill>
          <a:blip r:embed="rId3"/>
          <a:stretch>
            <a:fillRect/>
          </a:stretch>
        </p:blipFill>
        <p:spPr>
          <a:xfrm>
            <a:off x="7583721" y="351687"/>
            <a:ext cx="1263600" cy="816239"/>
          </a:xfrm>
          <a:prstGeom prst="rect">
            <a:avLst/>
          </a:prstGeom>
        </p:spPr>
      </p:pic>
    </p:spTree>
    <p:extLst>
      <p:ext uri="{BB962C8B-B14F-4D97-AF65-F5344CB8AC3E}">
        <p14:creationId xmlns:p14="http://schemas.microsoft.com/office/powerpoint/2010/main" val="2379608944"/>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8CAFAB62-F4EE-DF40-8DF8-5E6C8139E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47" t="230" r="11697" b="22508"/>
          <a:stretch>
            <a:fillRect/>
          </a:stretch>
        </p:blipFill>
        <p:spPr bwMode="auto">
          <a:xfrm>
            <a:off x="0" y="0"/>
            <a:ext cx="9144000" cy="531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A505545-17E8-0A40-BFA3-E0E245AF93F0}"/>
              </a:ext>
            </a:extLst>
          </p:cNvPr>
          <p:cNvSpPr/>
          <p:nvPr/>
        </p:nvSpPr>
        <p:spPr>
          <a:xfrm>
            <a:off x="0" y="5310717"/>
            <a:ext cx="9144000" cy="1547283"/>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lIns="47047" tIns="23523" rIns="47047" bIns="23523" anchor="ctr"/>
          <a:lstStyle/>
          <a:p>
            <a:pPr algn="ctr" eaLnBrk="1" hangingPunct="1">
              <a:defRPr/>
            </a:pPr>
            <a:endParaRPr lang="en-US" sz="1800"/>
          </a:p>
        </p:txBody>
      </p:sp>
      <p:sp>
        <p:nvSpPr>
          <p:cNvPr id="10" name="Title 1"/>
          <p:cNvSpPr>
            <a:spLocks noGrp="1"/>
          </p:cNvSpPr>
          <p:nvPr>
            <p:ph type="title"/>
          </p:nvPr>
        </p:nvSpPr>
        <p:spPr>
          <a:xfrm>
            <a:off x="441402" y="5706980"/>
            <a:ext cx="8332419" cy="754888"/>
          </a:xfrm>
        </p:spPr>
        <p:txBody>
          <a:bodyPr/>
          <a:lstStyle>
            <a:lvl1pPr algn="ctr">
              <a:defRPr sz="2400" b="0" i="1">
                <a:solidFill>
                  <a:srgbClr val="083773"/>
                </a:solidFill>
              </a:defRPr>
            </a:lvl1pPr>
          </a:lstStyle>
          <a:p>
            <a:r>
              <a:rPr lang="en-US" dirty="0"/>
              <a:t>Click to edit Master title style</a:t>
            </a:r>
          </a:p>
        </p:txBody>
      </p:sp>
    </p:spTree>
    <p:extLst>
      <p:ext uri="{BB962C8B-B14F-4D97-AF65-F5344CB8AC3E}">
        <p14:creationId xmlns:p14="http://schemas.microsoft.com/office/powerpoint/2010/main" val="3415147545"/>
      </p:ext>
    </p:extLst>
  </p:cSld>
  <p:clrMapOvr>
    <a:masterClrMapping/>
  </p:clrMapOvr>
  <p:hf hdr="0"/>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title - minimal">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24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72C6C1F-A921-2744-B566-6C0D387661BE}"/>
              </a:ext>
            </a:extLst>
          </p:cNvPr>
          <p:cNvSpPr>
            <a:spLocks noGrp="1"/>
          </p:cNvSpPr>
          <p:nvPr>
            <p:ph type="dt" sz="half" idx="10"/>
          </p:nvPr>
        </p:nvSpPr>
        <p:spPr/>
        <p:txBody>
          <a:bodyPr/>
          <a:lstStyle>
            <a:lvl1pPr>
              <a:defRPr/>
            </a:lvl1pPr>
          </a:lstStyle>
          <a:p>
            <a:pPr>
              <a:defRPr/>
            </a:pPr>
            <a:fld id="{A2A5249A-8C2E-1246-ADB9-0845DB356266}" type="datetime1">
              <a:rPr lang="en-US" smtClean="0"/>
              <a:pPr>
                <a:defRPr/>
              </a:pPr>
              <a:t>6/22/2021</a:t>
            </a:fld>
            <a:endParaRPr lang="en-US"/>
          </a:p>
        </p:txBody>
      </p:sp>
      <p:sp>
        <p:nvSpPr>
          <p:cNvPr id="5" name="Footer Placeholder 4">
            <a:extLst>
              <a:ext uri="{FF2B5EF4-FFF2-40B4-BE49-F238E27FC236}">
                <a16:creationId xmlns:a16="http://schemas.microsoft.com/office/drawing/2014/main" id="{70D920D2-5F11-B34A-9FFC-DE27C5A45A28}"/>
              </a:ext>
            </a:extLst>
          </p:cNvPr>
          <p:cNvSpPr>
            <a:spLocks noGrp="1"/>
          </p:cNvSpPr>
          <p:nvPr>
            <p:ph type="ftr" sz="quarter" idx="11"/>
          </p:nvPr>
        </p:nvSpPr>
        <p:spPr/>
        <p:txBody>
          <a:bodyPr/>
          <a:lstStyle>
            <a:lvl1pPr>
              <a:defRPr/>
            </a:lvl1pPr>
          </a:lstStyle>
          <a:p>
            <a:pPr>
              <a:defRPr/>
            </a:pPr>
            <a:r>
              <a:rPr lang="en-US"/>
              <a:t>Cytel Inc.</a:t>
            </a:r>
          </a:p>
        </p:txBody>
      </p:sp>
      <p:sp>
        <p:nvSpPr>
          <p:cNvPr id="6" name="Slide Number Placeholder 5">
            <a:extLst>
              <a:ext uri="{FF2B5EF4-FFF2-40B4-BE49-F238E27FC236}">
                <a16:creationId xmlns:a16="http://schemas.microsoft.com/office/drawing/2014/main" id="{9231CBBB-2C2E-6B4F-81B0-465CFFB490A3}"/>
              </a:ext>
            </a:extLst>
          </p:cNvPr>
          <p:cNvSpPr>
            <a:spLocks noGrp="1"/>
          </p:cNvSpPr>
          <p:nvPr>
            <p:ph type="sldNum" sz="quarter" idx="12"/>
          </p:nvPr>
        </p:nvSpPr>
        <p:spPr/>
        <p:txBody>
          <a:bodyPr/>
          <a:lstStyle>
            <a:lvl1pPr>
              <a:defRPr/>
            </a:lvl1pPr>
          </a:lstStyle>
          <a:p>
            <a:pPr>
              <a:defRPr/>
            </a:pPr>
            <a:fld id="{19082618-0B38-F94E-8749-526579495538}" type="slidenum">
              <a:rPr lang="en-US" smtClean="0"/>
              <a:pPr>
                <a:defRPr/>
              </a:pPr>
              <a:t>‹#›</a:t>
            </a:fld>
            <a:endParaRPr lang="en-US"/>
          </a:p>
        </p:txBody>
      </p:sp>
      <p:pic>
        <p:nvPicPr>
          <p:cNvPr id="7" name="Picture 6" descr="Cytel_logo_blue_eps.eps">
            <a:extLst>
              <a:ext uri="{FF2B5EF4-FFF2-40B4-BE49-F238E27FC236}">
                <a16:creationId xmlns:a16="http://schemas.microsoft.com/office/drawing/2014/main" id="{1F497DDB-4EF1-F04A-8214-75EFB49041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484953"/>
      </p:ext>
    </p:extLst>
  </p:cSld>
  <p:clrMapOvr>
    <a:masterClrMapping/>
  </p:clrMapOvr>
  <p:hf hdr="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1ED7-A795-D744-8ACF-B2AEACCA4DC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3F2CEAD-338D-534C-A05A-01D461B236EB}"/>
              </a:ext>
            </a:extLst>
          </p:cNvPr>
          <p:cNvSpPr>
            <a:spLocks noGrp="1"/>
          </p:cNvSpPr>
          <p:nvPr>
            <p:ph type="dt" sz="half" idx="10"/>
          </p:nvPr>
        </p:nvSpPr>
        <p:spPr/>
        <p:txBody>
          <a:bodyPr/>
          <a:lstStyle/>
          <a:p>
            <a:pPr>
              <a:defRPr/>
            </a:pPr>
            <a:fld id="{A2A5249A-8C2E-1246-ADB9-0845DB356266}" type="datetime1">
              <a:rPr lang="en-US" smtClean="0"/>
              <a:pPr>
                <a:defRPr/>
              </a:pPr>
              <a:t>6/22/2021</a:t>
            </a:fld>
            <a:endParaRPr lang="en-US"/>
          </a:p>
        </p:txBody>
      </p:sp>
      <p:sp>
        <p:nvSpPr>
          <p:cNvPr id="4" name="Footer Placeholder 3">
            <a:extLst>
              <a:ext uri="{FF2B5EF4-FFF2-40B4-BE49-F238E27FC236}">
                <a16:creationId xmlns:a16="http://schemas.microsoft.com/office/drawing/2014/main" id="{5EA4901C-37BA-FB4A-915A-536208D263C2}"/>
              </a:ext>
            </a:extLst>
          </p:cNvPr>
          <p:cNvSpPr>
            <a:spLocks noGrp="1"/>
          </p:cNvSpPr>
          <p:nvPr>
            <p:ph type="ftr" sz="quarter" idx="11"/>
          </p:nvPr>
        </p:nvSpPr>
        <p:spPr/>
        <p:txBody>
          <a:bodyPr/>
          <a:lstStyle/>
          <a:p>
            <a:pPr>
              <a:defRPr/>
            </a:pPr>
            <a:r>
              <a:rPr lang="en-US"/>
              <a:t>Cytel Inc.</a:t>
            </a:r>
          </a:p>
        </p:txBody>
      </p:sp>
      <p:sp>
        <p:nvSpPr>
          <p:cNvPr id="5" name="Slide Number Placeholder 4">
            <a:extLst>
              <a:ext uri="{FF2B5EF4-FFF2-40B4-BE49-F238E27FC236}">
                <a16:creationId xmlns:a16="http://schemas.microsoft.com/office/drawing/2014/main" id="{80783C13-682A-2B4A-8986-C5B6545A980F}"/>
              </a:ext>
            </a:extLst>
          </p:cNvPr>
          <p:cNvSpPr>
            <a:spLocks noGrp="1"/>
          </p:cNvSpPr>
          <p:nvPr>
            <p:ph type="sldNum" sz="quarter" idx="12"/>
          </p:nvPr>
        </p:nvSpPr>
        <p:spPr/>
        <p:txBody>
          <a:bodyPr/>
          <a:lstStyle/>
          <a:p>
            <a:pPr>
              <a:defRPr/>
            </a:pPr>
            <a:fld id="{19082618-0B38-F94E-8749-526579495538}" type="slidenum">
              <a:rPr lang="en-US" smtClean="0"/>
              <a:pPr>
                <a:defRPr/>
              </a:pPr>
              <a:t>‹#›</a:t>
            </a:fld>
            <a:endParaRPr lang="en-US"/>
          </a:p>
        </p:txBody>
      </p:sp>
      <p:sp>
        <p:nvSpPr>
          <p:cNvPr id="7" name="Text Placeholder 2">
            <a:extLst>
              <a:ext uri="{FF2B5EF4-FFF2-40B4-BE49-F238E27FC236}">
                <a16:creationId xmlns:a16="http://schemas.microsoft.com/office/drawing/2014/main" id="{103A598E-D281-354B-9AFA-1267BB557192}"/>
              </a:ext>
            </a:extLst>
          </p:cNvPr>
          <p:cNvSpPr>
            <a:spLocks noGrp="1"/>
          </p:cNvSpPr>
          <p:nvPr>
            <p:ph idx="1" hasCustomPrompt="1"/>
          </p:nvPr>
        </p:nvSpPr>
        <p:spPr bwMode="auto">
          <a:xfrm>
            <a:off x="457200" y="1600202"/>
            <a:ext cx="8229600" cy="437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8" name="Picture 6" descr="Cytel_logo_blue_eps.eps">
            <a:extLst>
              <a:ext uri="{FF2B5EF4-FFF2-40B4-BE49-F238E27FC236}">
                <a16:creationId xmlns:a16="http://schemas.microsoft.com/office/drawing/2014/main" id="{99E9909B-AEE4-2C4D-89C5-4D15622FB4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619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1ED7-A795-D744-8ACF-B2AEACCA4DC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3F2CEAD-338D-534C-A05A-01D461B236EB}"/>
              </a:ext>
            </a:extLst>
          </p:cNvPr>
          <p:cNvSpPr>
            <a:spLocks noGrp="1"/>
          </p:cNvSpPr>
          <p:nvPr>
            <p:ph type="dt" sz="half" idx="10"/>
          </p:nvPr>
        </p:nvSpPr>
        <p:spPr/>
        <p:txBody>
          <a:bodyPr/>
          <a:lstStyle/>
          <a:p>
            <a:pPr>
              <a:defRPr/>
            </a:pPr>
            <a:fld id="{A2A5249A-8C2E-1246-ADB9-0845DB356266}" type="datetime1">
              <a:rPr lang="en-US" smtClean="0"/>
              <a:pPr>
                <a:defRPr/>
              </a:pPr>
              <a:t>6/22/2021</a:t>
            </a:fld>
            <a:endParaRPr lang="en-US"/>
          </a:p>
        </p:txBody>
      </p:sp>
      <p:sp>
        <p:nvSpPr>
          <p:cNvPr id="4" name="Footer Placeholder 3">
            <a:extLst>
              <a:ext uri="{FF2B5EF4-FFF2-40B4-BE49-F238E27FC236}">
                <a16:creationId xmlns:a16="http://schemas.microsoft.com/office/drawing/2014/main" id="{5EA4901C-37BA-FB4A-915A-536208D263C2}"/>
              </a:ext>
            </a:extLst>
          </p:cNvPr>
          <p:cNvSpPr>
            <a:spLocks noGrp="1"/>
          </p:cNvSpPr>
          <p:nvPr>
            <p:ph type="ftr" sz="quarter" idx="11"/>
          </p:nvPr>
        </p:nvSpPr>
        <p:spPr/>
        <p:txBody>
          <a:bodyPr/>
          <a:lstStyle/>
          <a:p>
            <a:pPr>
              <a:defRPr/>
            </a:pPr>
            <a:r>
              <a:rPr lang="en-US"/>
              <a:t>Cytel Inc.</a:t>
            </a:r>
          </a:p>
        </p:txBody>
      </p:sp>
      <p:sp>
        <p:nvSpPr>
          <p:cNvPr id="5" name="Slide Number Placeholder 4">
            <a:extLst>
              <a:ext uri="{FF2B5EF4-FFF2-40B4-BE49-F238E27FC236}">
                <a16:creationId xmlns:a16="http://schemas.microsoft.com/office/drawing/2014/main" id="{80783C13-682A-2B4A-8986-C5B6545A980F}"/>
              </a:ext>
            </a:extLst>
          </p:cNvPr>
          <p:cNvSpPr>
            <a:spLocks noGrp="1"/>
          </p:cNvSpPr>
          <p:nvPr>
            <p:ph type="sldNum" sz="quarter" idx="12"/>
          </p:nvPr>
        </p:nvSpPr>
        <p:spPr/>
        <p:txBody>
          <a:bodyPr/>
          <a:lstStyle/>
          <a:p>
            <a:pPr>
              <a:defRPr/>
            </a:pPr>
            <a:fld id="{19082618-0B38-F94E-8749-526579495538}" type="slidenum">
              <a:rPr lang="en-US" smtClean="0"/>
              <a:pPr>
                <a:defRPr/>
              </a:pPr>
              <a:t>‹#›</a:t>
            </a:fld>
            <a:endParaRPr lang="en-US"/>
          </a:p>
        </p:txBody>
      </p:sp>
      <p:sp>
        <p:nvSpPr>
          <p:cNvPr id="7" name="Text Placeholder 2">
            <a:extLst>
              <a:ext uri="{FF2B5EF4-FFF2-40B4-BE49-F238E27FC236}">
                <a16:creationId xmlns:a16="http://schemas.microsoft.com/office/drawing/2014/main" id="{103A598E-D281-354B-9AFA-1267BB557192}"/>
              </a:ext>
            </a:extLst>
          </p:cNvPr>
          <p:cNvSpPr>
            <a:spLocks noGrp="1"/>
          </p:cNvSpPr>
          <p:nvPr>
            <p:ph idx="1" hasCustomPrompt="1"/>
          </p:nvPr>
        </p:nvSpPr>
        <p:spPr bwMode="auto">
          <a:xfrm>
            <a:off x="457200" y="1600202"/>
            <a:ext cx="8229600" cy="437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lvl1pPr>
            <a:lvl2pPr>
              <a:defRPr/>
            </a:lvl2pPr>
            <a:lvl3pPr>
              <a:defRPr/>
            </a:lvl3pPr>
            <a:lvl4pPr>
              <a:defRPr/>
            </a:lvl4pPr>
            <a:lvl5pPr>
              <a:defRPr/>
            </a:lvl5p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830621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ps and Trick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3D0FA6-B0EC-B84E-9908-95234E7266ED}"/>
              </a:ext>
            </a:extLst>
          </p:cNvPr>
          <p:cNvSpPr/>
          <p:nvPr/>
        </p:nvSpPr>
        <p:spPr>
          <a:xfrm>
            <a:off x="342903" y="1162053"/>
            <a:ext cx="3889375" cy="3053785"/>
          </a:xfrm>
          <a:prstGeom prst="rect">
            <a:avLst/>
          </a:prstGeom>
        </p:spPr>
        <p:txBody>
          <a:bodyPr>
            <a:spAutoFit/>
          </a:bodyPr>
          <a:lstStyle/>
          <a:p>
            <a:pPr marL="192881" indent="-192881" eaLnBrk="1" hangingPunct="1">
              <a:spcBef>
                <a:spcPct val="20000"/>
              </a:spcBef>
              <a:buFont typeface="Arial" panose="020B0604020202020204" pitchFamily="34" charset="0"/>
              <a:buNone/>
              <a:defRPr/>
            </a:pPr>
            <a:r>
              <a:rPr lang="en-US" sz="1800" b="1" dirty="0">
                <a:solidFill>
                  <a:srgbClr val="034886"/>
                </a:solidFill>
                <a:latin typeface="Calibri" panose="020F0502020204030204" pitchFamily="34" charset="0"/>
                <a:cs typeface="Calibri" panose="020F0502020204030204" pitchFamily="34" charset="0"/>
              </a:rPr>
              <a:t>Keep it Simple </a:t>
            </a:r>
          </a:p>
          <a:p>
            <a:pPr marL="192881" indent="-192881" eaLnBrk="1" hangingPunct="1">
              <a:spcBef>
                <a:spcPct val="20000"/>
              </a:spcBef>
              <a:buFont typeface="Arial" panose="020B0604020202020204" pitchFamily="34" charset="0"/>
              <a:buNone/>
              <a:defRPr/>
            </a:pPr>
            <a:r>
              <a:rPr lang="en-US" sz="563" b="1" dirty="0">
                <a:solidFill>
                  <a:srgbClr val="17B3EA"/>
                </a:solidFill>
                <a:latin typeface="Calibri" panose="020F0502020204030204" pitchFamily="34" charset="0"/>
                <a:cs typeface="Calibri" panose="020F0502020204030204" pitchFamily="34" charset="0"/>
              </a:rPr>
              <a:t>Less is often more, let your viewer focus on your content.</a:t>
            </a:r>
          </a:p>
          <a:p>
            <a:pPr marL="192881" indent="-192881" eaLnBrk="1" hangingPunct="1">
              <a:spcBef>
                <a:spcPct val="20000"/>
              </a:spcBef>
              <a:buFont typeface="Arial" panose="020B0604020202020204" pitchFamily="34" charset="0"/>
              <a:buNone/>
              <a:defRPr/>
            </a:pPr>
            <a:r>
              <a:rPr lang="en-US" sz="563" dirty="0">
                <a:latin typeface="Calibri" panose="020F0502020204030204" pitchFamily="34" charset="0"/>
                <a:cs typeface="Calibri" panose="020F0502020204030204" pitchFamily="34" charset="0"/>
              </a:rPr>
              <a:t>Don’t be afraid of white space!</a:t>
            </a:r>
          </a:p>
          <a:p>
            <a:pPr marL="192881" indent="-192881" eaLnBrk="1" hangingPunct="1">
              <a:spcBef>
                <a:spcPct val="20000"/>
              </a:spcBef>
              <a:buFont typeface="Arial" panose="020B0604020202020204" pitchFamily="34" charset="0"/>
              <a:buNone/>
              <a:defRPr/>
            </a:pPr>
            <a:r>
              <a:rPr lang="en-US" sz="563" i="1" dirty="0">
                <a:solidFill>
                  <a:schemeClr val="bg1">
                    <a:lumMod val="50000"/>
                  </a:schemeClr>
                </a:solidFill>
                <a:latin typeface="Calibri" panose="020F0502020204030204" pitchFamily="34" charset="0"/>
                <a:cs typeface="Calibri" panose="020F0502020204030204" pitchFamily="34" charset="0"/>
              </a:rPr>
              <a:t>There are two types of slide shows:</a:t>
            </a:r>
          </a:p>
          <a:p>
            <a:pPr marL="160735" indent="-257175" eaLnBrk="1" hangingPunct="1">
              <a:spcBef>
                <a:spcPct val="20000"/>
              </a:spcBef>
              <a:buFont typeface="+mj-lt"/>
              <a:buAutoNum type="arabicPeriod"/>
              <a:defRPr/>
            </a:pPr>
            <a:r>
              <a:rPr lang="en-US" sz="563" i="1" dirty="0">
                <a:solidFill>
                  <a:schemeClr val="bg1">
                    <a:lumMod val="50000"/>
                  </a:schemeClr>
                </a:solidFill>
                <a:latin typeface="Calibri" panose="020F0502020204030204" pitchFamily="34" charset="0"/>
                <a:cs typeface="Calibri" panose="020F0502020204030204" pitchFamily="34" charset="0"/>
              </a:rPr>
              <a:t>supports your verbal presentation – less text</a:t>
            </a:r>
          </a:p>
          <a:p>
            <a:pPr marL="160735" indent="-257175" eaLnBrk="1" hangingPunct="1">
              <a:spcBef>
                <a:spcPct val="20000"/>
              </a:spcBef>
              <a:buFont typeface="+mj-lt"/>
              <a:buAutoNum type="arabicPeriod"/>
              <a:defRPr/>
            </a:pPr>
            <a:r>
              <a:rPr lang="en-US" sz="563" i="1" dirty="0">
                <a:solidFill>
                  <a:schemeClr val="bg1">
                    <a:lumMod val="50000"/>
                  </a:schemeClr>
                </a:solidFill>
                <a:latin typeface="Calibri" panose="020F0502020204030204" pitchFamily="34" charset="0"/>
                <a:cs typeface="Calibri" panose="020F0502020204030204" pitchFamily="34" charset="0"/>
              </a:rPr>
              <a:t>must stand on its own – more text</a:t>
            </a:r>
            <a:endParaRPr lang="en-US" sz="1800" b="1" i="1" dirty="0">
              <a:solidFill>
                <a:schemeClr val="bg1">
                  <a:lumMod val="50000"/>
                </a:schemeClr>
              </a:solidFill>
              <a:latin typeface="Calibri" panose="020F0502020204030204" pitchFamily="34" charset="0"/>
              <a:cs typeface="Calibri" panose="020F0502020204030204" pitchFamily="34" charset="0"/>
            </a:endParaRPr>
          </a:p>
          <a:p>
            <a:pPr eaLnBrk="1" hangingPunct="1">
              <a:defRPr/>
            </a:pPr>
            <a:endParaRPr lang="en-US" sz="1800" b="1" dirty="0">
              <a:solidFill>
                <a:srgbClr val="034886"/>
              </a:solidFill>
              <a:latin typeface="Calibri" panose="020F0502020204030204" pitchFamily="34" charset="0"/>
              <a:cs typeface="Calibri" panose="020F0502020204030204" pitchFamily="34" charset="0"/>
            </a:endParaRPr>
          </a:p>
          <a:p>
            <a:pPr eaLnBrk="1" hangingPunct="1">
              <a:defRPr/>
            </a:pPr>
            <a:r>
              <a:rPr lang="en-US" sz="1800" b="1" dirty="0">
                <a:solidFill>
                  <a:srgbClr val="034886"/>
                </a:solidFill>
                <a:latin typeface="Calibri" panose="020F0502020204030204" pitchFamily="34" charset="0"/>
                <a:cs typeface="Calibri" panose="020F0502020204030204" pitchFamily="34" charset="0"/>
              </a:rPr>
              <a:t>Use Color wisely</a:t>
            </a:r>
          </a:p>
          <a:p>
            <a:pPr eaLnBrk="1" hangingPunct="1">
              <a:defRPr/>
            </a:pPr>
            <a:r>
              <a:rPr lang="en-US" sz="563" b="1" dirty="0">
                <a:solidFill>
                  <a:srgbClr val="17B3EA"/>
                </a:solidFill>
                <a:latin typeface="Calibri" panose="020F0502020204030204" pitchFamily="34" charset="0"/>
                <a:cs typeface="Calibri" panose="020F0502020204030204" pitchFamily="34" charset="0"/>
              </a:rPr>
              <a:t>Stick to the standard colors in this template</a:t>
            </a:r>
            <a:endParaRPr lang="en-US" sz="563" dirty="0">
              <a:solidFill>
                <a:srgbClr val="242424"/>
              </a:solidFill>
              <a:latin typeface="Calibri" panose="020F0502020204030204" pitchFamily="34" charset="0"/>
              <a:cs typeface="Calibri" panose="020F0502020204030204" pitchFamily="34" charset="0"/>
            </a:endParaRPr>
          </a:p>
          <a:p>
            <a:pPr eaLnBrk="1" hangingPunct="1">
              <a:buFont typeface="Arial" panose="020B0604020202020204" pitchFamily="34" charset="0"/>
              <a:buNone/>
              <a:defRPr/>
            </a:pPr>
            <a:r>
              <a:rPr lang="en-US" sz="563" dirty="0">
                <a:solidFill>
                  <a:srgbClr val="242424"/>
                </a:solidFill>
                <a:latin typeface="Calibri" panose="020F0502020204030204" pitchFamily="34" charset="0"/>
                <a:cs typeface="Calibri" panose="020F0502020204030204" pitchFamily="34" charset="0"/>
              </a:rPr>
              <a:t>use the colors on the side for reference</a:t>
            </a:r>
          </a:p>
          <a:p>
            <a:pPr eaLnBrk="1" hangingPunct="1">
              <a:buFont typeface="Arial" panose="020B0604020202020204" pitchFamily="34" charset="0"/>
              <a:buNone/>
              <a:defRPr/>
            </a:pPr>
            <a:r>
              <a:rPr lang="en-US" sz="563" i="1" dirty="0">
                <a:solidFill>
                  <a:schemeClr val="bg1">
                    <a:lumMod val="50000"/>
                  </a:schemeClr>
                </a:solidFill>
                <a:latin typeface="Calibri" panose="020F0502020204030204" pitchFamily="34" charset="0"/>
                <a:cs typeface="Calibri" panose="020F0502020204030204" pitchFamily="34" charset="0"/>
              </a:rPr>
              <a:t>Use the blue gradient to show variation of a single topic (ex. population density). Use the brand colors to show distinct groups (ex. therapeutic areas). Yellow is a great highlight and a good alternative to red. Use this sparingly, no more than 10% per slide</a:t>
            </a:r>
          </a:p>
          <a:p>
            <a:pPr eaLnBrk="1" hangingPunct="1">
              <a:defRPr/>
            </a:pPr>
            <a:endParaRPr lang="en-US" sz="1800" b="1" dirty="0">
              <a:solidFill>
                <a:srgbClr val="034886"/>
              </a:solidFill>
              <a:latin typeface="Calibri" panose="020F0502020204030204" pitchFamily="34" charset="0"/>
              <a:cs typeface="Calibri" panose="020F0502020204030204" pitchFamily="34" charset="0"/>
            </a:endParaRPr>
          </a:p>
          <a:p>
            <a:pPr eaLnBrk="1" hangingPunct="1">
              <a:defRPr/>
            </a:pPr>
            <a:r>
              <a:rPr lang="en-US" sz="1800" b="1" dirty="0">
                <a:solidFill>
                  <a:srgbClr val="034886"/>
                </a:solidFill>
                <a:latin typeface="Calibri" panose="020F0502020204030204" pitchFamily="34" charset="0"/>
                <a:cs typeface="Calibri" panose="020F0502020204030204" pitchFamily="34" charset="0"/>
              </a:rPr>
              <a:t>Fonts </a:t>
            </a:r>
          </a:p>
          <a:p>
            <a:pPr eaLnBrk="1" hangingPunct="1">
              <a:defRPr/>
            </a:pPr>
            <a:r>
              <a:rPr lang="en-US" sz="563" b="1" dirty="0">
                <a:solidFill>
                  <a:srgbClr val="17B3EA"/>
                </a:solidFill>
                <a:latin typeface="Calibri" panose="020F0502020204030204" pitchFamily="34" charset="0"/>
                <a:cs typeface="Calibri" panose="020F0502020204030204" pitchFamily="34" charset="0"/>
              </a:rPr>
              <a:t>Stick to brand fonts</a:t>
            </a:r>
          </a:p>
          <a:p>
            <a:pPr marL="96441" indent="-96441" eaLnBrk="1" hangingPunct="1">
              <a:buFont typeface="Arial" panose="020B0604020202020204" pitchFamily="34" charset="0"/>
              <a:buChar char="•"/>
              <a:defRPr/>
            </a:pPr>
            <a:r>
              <a:rPr lang="en-US" sz="563" dirty="0">
                <a:solidFill>
                  <a:srgbClr val="242424"/>
                </a:solidFill>
                <a:latin typeface="Calibri" panose="020F0502020204030204" pitchFamily="34" charset="0"/>
                <a:cs typeface="Calibri" panose="020F0502020204030204" pitchFamily="34" charset="0"/>
              </a:rPr>
              <a:t>Century gothic - titles </a:t>
            </a:r>
          </a:p>
          <a:p>
            <a:pPr marL="96441" indent="-96441" eaLnBrk="1" hangingPunct="1">
              <a:buFont typeface="Arial" panose="020B0604020202020204" pitchFamily="34" charset="0"/>
              <a:buChar char="•"/>
              <a:defRPr/>
            </a:pPr>
            <a:r>
              <a:rPr lang="en-US" sz="563" dirty="0">
                <a:solidFill>
                  <a:srgbClr val="242424"/>
                </a:solidFill>
                <a:latin typeface="Calibri" panose="020F0502020204030204" pitchFamily="34" charset="0"/>
                <a:cs typeface="Calibri" panose="020F0502020204030204" pitchFamily="34" charset="0"/>
              </a:rPr>
              <a:t>Calibri - body text</a:t>
            </a:r>
          </a:p>
          <a:p>
            <a:pPr marL="96441" indent="-96441" eaLnBrk="1" hangingPunct="1">
              <a:buFont typeface="Arial" panose="020B0604020202020204" pitchFamily="34" charset="0"/>
              <a:buChar char="•"/>
              <a:defRPr/>
            </a:pPr>
            <a:r>
              <a:rPr lang="en-US" sz="563" dirty="0">
                <a:solidFill>
                  <a:srgbClr val="242424"/>
                </a:solidFill>
                <a:latin typeface="Calibri" panose="020F0502020204030204" pitchFamily="34" charset="0"/>
                <a:cs typeface="Calibri" panose="020F0502020204030204" pitchFamily="34" charset="0"/>
              </a:rPr>
              <a:t>Use only one method of highlighting at a time (Bold, Italic, </a:t>
            </a:r>
            <a:r>
              <a:rPr lang="en-US" sz="563" u="sng" dirty="0">
                <a:solidFill>
                  <a:srgbClr val="242424"/>
                </a:solidFill>
                <a:latin typeface="Calibri" panose="020F0502020204030204" pitchFamily="34" charset="0"/>
                <a:cs typeface="Calibri" panose="020F0502020204030204" pitchFamily="34" charset="0"/>
              </a:rPr>
              <a:t>or</a:t>
            </a:r>
            <a:r>
              <a:rPr lang="en-US" sz="563" dirty="0">
                <a:solidFill>
                  <a:srgbClr val="242424"/>
                </a:solidFill>
                <a:latin typeface="Calibri" panose="020F0502020204030204" pitchFamily="34" charset="0"/>
                <a:cs typeface="Calibri" panose="020F0502020204030204" pitchFamily="34" charset="0"/>
              </a:rPr>
              <a:t> Underline)</a:t>
            </a:r>
          </a:p>
          <a:p>
            <a:pPr marL="96441" indent="-96441" eaLnBrk="1" hangingPunct="1">
              <a:buFont typeface="Arial" panose="020B0604020202020204" pitchFamily="34" charset="0"/>
              <a:buChar char="•"/>
              <a:defRPr/>
            </a:pPr>
            <a:r>
              <a:rPr lang="en-US" sz="563" dirty="0">
                <a:solidFill>
                  <a:srgbClr val="242424"/>
                </a:solidFill>
                <a:latin typeface="Calibri" panose="020F0502020204030204" pitchFamily="34" charset="0"/>
                <a:cs typeface="Calibri" panose="020F0502020204030204" pitchFamily="34" charset="0"/>
              </a:rPr>
              <a:t>Color is a great way to highlight text - make sure it is from our pallet</a:t>
            </a:r>
          </a:p>
          <a:p>
            <a:pPr marL="96441" indent="-96441" eaLnBrk="1" hangingPunct="1">
              <a:buFont typeface="Arial" panose="020B0604020202020204" pitchFamily="34" charset="0"/>
              <a:buChar char="•"/>
              <a:defRPr/>
            </a:pPr>
            <a:r>
              <a:rPr lang="en-US" sz="563" dirty="0">
                <a:solidFill>
                  <a:srgbClr val="242424"/>
                </a:solidFill>
                <a:latin typeface="Calibri" panose="020F0502020204030204" pitchFamily="34" charset="0"/>
                <a:cs typeface="Calibri" panose="020F0502020204030204" pitchFamily="34" charset="0"/>
              </a:rPr>
              <a:t>If you are having trouble seeing the text due to a background image, place a color box behind your next  - DON’T outline your text.</a:t>
            </a:r>
          </a:p>
          <a:p>
            <a:pPr eaLnBrk="1" hangingPunct="1">
              <a:defRPr/>
            </a:pPr>
            <a:endParaRPr lang="en-US" sz="675" dirty="0">
              <a:solidFill>
                <a:srgbClr val="242424"/>
              </a:solidFill>
              <a:latin typeface="Open Sans" panose="020B0606030504020204" pitchFamily="34" charset="0"/>
            </a:endParaRPr>
          </a:p>
        </p:txBody>
      </p:sp>
      <p:sp>
        <p:nvSpPr>
          <p:cNvPr id="4" name="Rectangle 3">
            <a:extLst>
              <a:ext uri="{FF2B5EF4-FFF2-40B4-BE49-F238E27FC236}">
                <a16:creationId xmlns:a16="http://schemas.microsoft.com/office/drawing/2014/main" id="{EDAE5E3A-E1DC-E34A-A56A-26545F4835AB}"/>
              </a:ext>
            </a:extLst>
          </p:cNvPr>
          <p:cNvSpPr/>
          <p:nvPr/>
        </p:nvSpPr>
        <p:spPr>
          <a:xfrm>
            <a:off x="4765678" y="1162054"/>
            <a:ext cx="4149725" cy="3029291"/>
          </a:xfrm>
          <a:prstGeom prst="rect">
            <a:avLst/>
          </a:prstGeom>
        </p:spPr>
        <p:txBody>
          <a:bodyPr>
            <a:spAutoFit/>
          </a:bodyPr>
          <a:lstStyle/>
          <a:p>
            <a:pPr eaLnBrk="1" hangingPunct="1">
              <a:spcBef>
                <a:spcPct val="20000"/>
              </a:spcBef>
              <a:buFont typeface="Arial" panose="020B0604020202020204" pitchFamily="34" charset="0"/>
              <a:buNone/>
              <a:defRPr/>
            </a:pPr>
            <a:r>
              <a:rPr lang="en-US" sz="1800" b="1" dirty="0">
                <a:solidFill>
                  <a:srgbClr val="034886"/>
                </a:solidFill>
                <a:latin typeface="Calibri" panose="020F0502020204030204" pitchFamily="34" charset="0"/>
                <a:cs typeface="Calibri" panose="020F0502020204030204" pitchFamily="34" charset="0"/>
              </a:rPr>
              <a:t>Grids</a:t>
            </a:r>
          </a:p>
          <a:p>
            <a:pPr eaLnBrk="1" hangingPunct="1">
              <a:spcBef>
                <a:spcPct val="20000"/>
              </a:spcBef>
              <a:buFont typeface="Arial" panose="020B0604020202020204" pitchFamily="34" charset="0"/>
              <a:buNone/>
              <a:defRPr/>
            </a:pPr>
            <a:r>
              <a:rPr lang="en-US" sz="563" b="1" dirty="0">
                <a:solidFill>
                  <a:srgbClr val="17B3EA"/>
                </a:solidFill>
                <a:latin typeface="Calibri" panose="020F0502020204030204" pitchFamily="34" charset="0"/>
                <a:cs typeface="Calibri" panose="020F0502020204030204" pitchFamily="34" charset="0"/>
              </a:rPr>
              <a:t>Make order out of chaos</a:t>
            </a:r>
            <a:r>
              <a:rPr lang="en-US" sz="563" dirty="0">
                <a:solidFill>
                  <a:srgbClr val="000000"/>
                </a:solidFill>
                <a:latin typeface="Calibri" panose="020F0502020204030204" pitchFamily="34" charset="0"/>
                <a:cs typeface="Calibri" panose="020F0502020204030204" pitchFamily="34" charset="0"/>
              </a:rPr>
              <a:t>. </a:t>
            </a:r>
          </a:p>
          <a:p>
            <a:pPr eaLnBrk="1" hangingPunct="1">
              <a:spcBef>
                <a:spcPct val="20000"/>
              </a:spcBef>
              <a:buFont typeface="Arial" panose="020B0604020202020204" pitchFamily="34" charset="0"/>
              <a:buNone/>
              <a:defRPr/>
            </a:pPr>
            <a:r>
              <a:rPr lang="en-US" sz="563" dirty="0">
                <a:solidFill>
                  <a:srgbClr val="000000"/>
                </a:solidFill>
                <a:latin typeface="Calibri" panose="020F0502020204030204" pitchFamily="34" charset="0"/>
                <a:cs typeface="Calibri" panose="020F0502020204030204" pitchFamily="34" charset="0"/>
              </a:rPr>
              <a:t>Wherever possible align the text boxes, tables, and images.</a:t>
            </a:r>
          </a:p>
          <a:p>
            <a:pPr eaLnBrk="1" hangingPunct="1">
              <a:spcBef>
                <a:spcPct val="20000"/>
              </a:spcBef>
              <a:buFont typeface="Arial" panose="020B0604020202020204" pitchFamily="34" charset="0"/>
              <a:buNone/>
              <a:defRPr/>
            </a:pPr>
            <a:endParaRPr lang="en-US" sz="1800" b="1" dirty="0">
              <a:solidFill>
                <a:srgbClr val="034886"/>
              </a:solidFill>
              <a:latin typeface="Calibri" panose="020F0502020204030204" pitchFamily="34" charset="0"/>
              <a:cs typeface="Calibri" panose="020F0502020204030204" pitchFamily="34" charset="0"/>
            </a:endParaRPr>
          </a:p>
          <a:p>
            <a:pPr eaLnBrk="1" hangingPunct="1">
              <a:spcBef>
                <a:spcPct val="20000"/>
              </a:spcBef>
              <a:buFont typeface="Arial" panose="020B0604020202020204" pitchFamily="34" charset="0"/>
              <a:buNone/>
              <a:defRPr/>
            </a:pPr>
            <a:r>
              <a:rPr lang="en-US" sz="1800" b="1" dirty="0">
                <a:solidFill>
                  <a:srgbClr val="034886"/>
                </a:solidFill>
                <a:latin typeface="Calibri" panose="020F0502020204030204" pitchFamily="34" charset="0"/>
                <a:cs typeface="Calibri" panose="020F0502020204030204" pitchFamily="34" charset="0"/>
              </a:rPr>
              <a:t>Hierarchy of Information</a:t>
            </a:r>
          </a:p>
          <a:p>
            <a:pPr eaLnBrk="1" hangingPunct="1">
              <a:spcBef>
                <a:spcPct val="20000"/>
              </a:spcBef>
              <a:buFont typeface="Arial" panose="020B0604020202020204" pitchFamily="34" charset="0"/>
              <a:buNone/>
              <a:defRPr/>
            </a:pPr>
            <a:r>
              <a:rPr lang="en-US" sz="563" b="1" dirty="0">
                <a:solidFill>
                  <a:srgbClr val="17B3EA"/>
                </a:solidFill>
                <a:latin typeface="Calibri" panose="020F0502020204030204" pitchFamily="34" charset="0"/>
                <a:cs typeface="Calibri" panose="020F0502020204030204" pitchFamily="34" charset="0"/>
              </a:rPr>
              <a:t>Guide the viewer through your slide </a:t>
            </a:r>
            <a:endParaRPr lang="en-US" sz="563" dirty="0">
              <a:solidFill>
                <a:srgbClr val="000000"/>
              </a:solidFill>
              <a:latin typeface="Calibri" panose="020F0502020204030204" pitchFamily="34" charset="0"/>
              <a:cs typeface="Calibri" panose="020F0502020204030204" pitchFamily="34" charset="0"/>
            </a:endParaRPr>
          </a:p>
          <a:p>
            <a:pPr eaLnBrk="1" hangingPunct="1">
              <a:spcBef>
                <a:spcPct val="20000"/>
              </a:spcBef>
              <a:buFont typeface="Arial" panose="020B0604020202020204" pitchFamily="34" charset="0"/>
              <a:buNone/>
              <a:defRPr/>
            </a:pPr>
            <a:r>
              <a:rPr lang="en-US" sz="563" dirty="0">
                <a:solidFill>
                  <a:srgbClr val="000000"/>
                </a:solidFill>
                <a:latin typeface="Calibri" panose="020F0502020204030204" pitchFamily="34" charset="0"/>
                <a:cs typeface="Calibri" panose="020F0502020204030204" pitchFamily="34" charset="0"/>
              </a:rPr>
              <a:t>Show the order of importance with size, color and placement. </a:t>
            </a:r>
          </a:p>
          <a:p>
            <a:pPr eaLnBrk="1" hangingPunct="1">
              <a:spcBef>
                <a:spcPct val="20000"/>
              </a:spcBef>
              <a:buFont typeface="Arial" panose="020B0604020202020204" pitchFamily="34" charset="0"/>
              <a:buNone/>
              <a:defRPr/>
            </a:pPr>
            <a:r>
              <a:rPr lang="en-US" sz="563" i="1" dirty="0">
                <a:solidFill>
                  <a:schemeClr val="bg1">
                    <a:lumMod val="50000"/>
                  </a:schemeClr>
                </a:solidFill>
                <a:latin typeface="Calibri" panose="020F0502020204030204" pitchFamily="34" charset="0"/>
                <a:cs typeface="Calibri" panose="020F0502020204030204" pitchFamily="34" charset="0"/>
              </a:rPr>
              <a:t>Remember, if everything is shouted, nothing is heard.</a:t>
            </a:r>
          </a:p>
          <a:p>
            <a:pPr marL="192881" indent="-192881" eaLnBrk="1" hangingPunct="1">
              <a:spcBef>
                <a:spcPct val="20000"/>
              </a:spcBef>
              <a:buFont typeface="Arial" panose="020B0604020202020204" pitchFamily="34" charset="0"/>
              <a:buNone/>
              <a:defRPr/>
            </a:pPr>
            <a:endParaRPr lang="en-US" sz="563" i="1" dirty="0">
              <a:solidFill>
                <a:schemeClr val="bg1">
                  <a:lumMod val="50000"/>
                </a:schemeClr>
              </a:solidFill>
              <a:latin typeface="Calibri" panose="020F0502020204030204" pitchFamily="34" charset="0"/>
              <a:cs typeface="Calibri" panose="020F0502020204030204" pitchFamily="34" charset="0"/>
            </a:endParaRPr>
          </a:p>
          <a:p>
            <a:pPr marL="192881" indent="-192881" eaLnBrk="1" hangingPunct="1">
              <a:spcBef>
                <a:spcPct val="20000"/>
              </a:spcBef>
              <a:buFont typeface="Arial" panose="020B0604020202020204" pitchFamily="34" charset="0"/>
              <a:buNone/>
              <a:defRPr/>
            </a:pPr>
            <a:r>
              <a:rPr lang="en-US" sz="1800" b="1" dirty="0">
                <a:solidFill>
                  <a:srgbClr val="034886"/>
                </a:solidFill>
                <a:latin typeface="Calibri" panose="020F0502020204030204" pitchFamily="34" charset="0"/>
                <a:cs typeface="Calibri" panose="020F0502020204030204" pitchFamily="34" charset="0"/>
              </a:rPr>
              <a:t>Chose your charts wisely:</a:t>
            </a:r>
          </a:p>
          <a:p>
            <a:pPr eaLnBrk="1" hangingPunct="1">
              <a:defRPr/>
            </a:pPr>
            <a:r>
              <a:rPr lang="en-US" sz="675" b="1" dirty="0">
                <a:solidFill>
                  <a:srgbClr val="00B0F0"/>
                </a:solidFill>
                <a:latin typeface="Calibri" panose="020F0502020204030204" pitchFamily="34" charset="0"/>
                <a:cs typeface="Calibri" panose="020F0502020204030204" pitchFamily="34" charset="0"/>
              </a:rPr>
              <a:t>Pie Charts</a:t>
            </a:r>
          </a:p>
          <a:p>
            <a:pPr eaLnBrk="1" hangingPunct="1">
              <a:defRPr/>
            </a:pPr>
            <a:r>
              <a:rPr lang="en-US" sz="563" dirty="0">
                <a:solidFill>
                  <a:srgbClr val="242424"/>
                </a:solidFill>
                <a:latin typeface="Calibri" panose="020F0502020204030204" pitchFamily="34" charset="0"/>
                <a:cs typeface="Calibri" panose="020F0502020204030204" pitchFamily="34" charset="0"/>
              </a:rPr>
              <a:t>Used to show percentages of a whole. Limit the slices to 4-6 and contrast the most important slice either with color or by exploding the slice.</a:t>
            </a:r>
          </a:p>
          <a:p>
            <a:pPr eaLnBrk="1" hangingPunct="1">
              <a:defRPr/>
            </a:pPr>
            <a:r>
              <a:rPr lang="en-US" sz="675" b="1" dirty="0">
                <a:solidFill>
                  <a:srgbClr val="00B0F0"/>
                </a:solidFill>
                <a:latin typeface="Calibri" panose="020F0502020204030204" pitchFamily="34" charset="0"/>
                <a:cs typeface="Calibri" panose="020F0502020204030204" pitchFamily="34" charset="0"/>
              </a:rPr>
              <a:t>Vertical Bar Charts</a:t>
            </a:r>
          </a:p>
          <a:p>
            <a:pPr eaLnBrk="1" hangingPunct="1">
              <a:defRPr/>
            </a:pPr>
            <a:r>
              <a:rPr lang="en-US" sz="563" dirty="0">
                <a:solidFill>
                  <a:srgbClr val="242424"/>
                </a:solidFill>
                <a:latin typeface="Calibri" panose="020F0502020204030204" pitchFamily="34" charset="0"/>
                <a:cs typeface="Calibri" panose="020F0502020204030204" pitchFamily="34" charset="0"/>
              </a:rPr>
              <a:t>Used to show changes in quantity over time. Best if you limit the bars to 4-8.</a:t>
            </a:r>
          </a:p>
          <a:p>
            <a:pPr eaLnBrk="1" hangingPunct="1">
              <a:defRPr/>
            </a:pPr>
            <a:r>
              <a:rPr lang="en-US" sz="675" b="1" dirty="0">
                <a:solidFill>
                  <a:srgbClr val="00B0F0"/>
                </a:solidFill>
                <a:latin typeface="Calibri" panose="020F0502020204030204" pitchFamily="34" charset="0"/>
                <a:cs typeface="Calibri" panose="020F0502020204030204" pitchFamily="34" charset="0"/>
              </a:rPr>
              <a:t>Horizontal Bar Charts</a:t>
            </a:r>
          </a:p>
          <a:p>
            <a:pPr eaLnBrk="1" hangingPunct="1">
              <a:defRPr/>
            </a:pPr>
            <a:r>
              <a:rPr lang="en-US" sz="563" dirty="0">
                <a:solidFill>
                  <a:srgbClr val="242424"/>
                </a:solidFill>
                <a:latin typeface="Calibri" panose="020F0502020204030204" pitchFamily="34" charset="0"/>
                <a:cs typeface="Calibri" panose="020F0502020204030204" pitchFamily="34" charset="0"/>
              </a:rPr>
              <a:t>Used to compare quantities. For example, comparing sales figures among the four regions of the company.</a:t>
            </a:r>
          </a:p>
          <a:p>
            <a:pPr eaLnBrk="1" hangingPunct="1">
              <a:defRPr/>
            </a:pPr>
            <a:r>
              <a:rPr lang="en-US" sz="675" b="1" dirty="0">
                <a:solidFill>
                  <a:srgbClr val="00B0F0"/>
                </a:solidFill>
                <a:latin typeface="Calibri" panose="020F0502020204030204" pitchFamily="34" charset="0"/>
                <a:cs typeface="Calibri" panose="020F0502020204030204" pitchFamily="34" charset="0"/>
              </a:rPr>
              <a:t>Line Charts</a:t>
            </a:r>
          </a:p>
          <a:p>
            <a:pPr eaLnBrk="1" hangingPunct="1">
              <a:defRPr/>
            </a:pPr>
            <a:r>
              <a:rPr lang="en-US" sz="563" dirty="0">
                <a:solidFill>
                  <a:srgbClr val="242424"/>
                </a:solidFill>
                <a:latin typeface="Calibri" panose="020F0502020204030204" pitchFamily="34" charset="0"/>
                <a:cs typeface="Calibri" panose="020F0502020204030204" pitchFamily="34" charset="0"/>
              </a:rPr>
              <a:t>Used to demonstrate trends. For example, here is a simple line chart showing that our sales have gone up every year. The trend is good. The arrow comes in later to underscore the point: Our future looks good!</a:t>
            </a:r>
            <a:endParaRPr lang="en-US" sz="675" dirty="0">
              <a:solidFill>
                <a:srgbClr val="242424"/>
              </a:solidFill>
              <a:latin typeface="Calibri" panose="020F0502020204030204" pitchFamily="34" charset="0"/>
              <a:cs typeface="Calibri" panose="020F0502020204030204" pitchFamily="34" charset="0"/>
            </a:endParaRPr>
          </a:p>
          <a:p>
            <a:pPr eaLnBrk="1" hangingPunct="1">
              <a:defRPr/>
            </a:pPr>
            <a:endParaRPr lang="en-US" sz="675" dirty="0">
              <a:solidFill>
                <a:srgbClr val="242424"/>
              </a:solidFill>
              <a:latin typeface="Open Sans" panose="020B0606030504020204" pitchFamily="34" charset="0"/>
            </a:endParaRPr>
          </a:p>
        </p:txBody>
      </p:sp>
      <p:sp>
        <p:nvSpPr>
          <p:cNvPr id="2" name="Title 1"/>
          <p:cNvSpPr>
            <a:spLocks noGrp="1"/>
          </p:cNvSpPr>
          <p:nvPr>
            <p:ph type="title"/>
          </p:nvPr>
        </p:nvSpPr>
        <p:spPr>
          <a:xfrm>
            <a:off x="342900" y="274639"/>
            <a:ext cx="8343900" cy="685800"/>
          </a:xfrm>
        </p:spPr>
        <p:txBody>
          <a:body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A3B2C8D9-13A9-3C4B-B328-A898B92FD93C}"/>
              </a:ext>
            </a:extLst>
          </p:cNvPr>
          <p:cNvSpPr>
            <a:spLocks noGrp="1"/>
          </p:cNvSpPr>
          <p:nvPr>
            <p:ph type="dt" sz="half" idx="10"/>
          </p:nvPr>
        </p:nvSpPr>
        <p:spPr/>
        <p:txBody>
          <a:bodyPr/>
          <a:lstStyle>
            <a:lvl1pPr>
              <a:defRPr/>
            </a:lvl1pPr>
          </a:lstStyle>
          <a:p>
            <a:pPr>
              <a:defRPr/>
            </a:pPr>
            <a:fld id="{A2A5249A-8C2E-1246-ADB9-0845DB356266}" type="datetime1">
              <a:rPr lang="en-US" smtClean="0"/>
              <a:pPr>
                <a:defRPr/>
              </a:pPr>
              <a:t>6/22/2021</a:t>
            </a:fld>
            <a:endParaRPr lang="en-US"/>
          </a:p>
        </p:txBody>
      </p:sp>
      <p:sp>
        <p:nvSpPr>
          <p:cNvPr id="6" name="Footer Placeholder 4">
            <a:extLst>
              <a:ext uri="{FF2B5EF4-FFF2-40B4-BE49-F238E27FC236}">
                <a16:creationId xmlns:a16="http://schemas.microsoft.com/office/drawing/2014/main" id="{4ACA0FAD-8C1B-1D4D-BE2C-0643F30F1031}"/>
              </a:ext>
            </a:extLst>
          </p:cNvPr>
          <p:cNvSpPr>
            <a:spLocks noGrp="1"/>
          </p:cNvSpPr>
          <p:nvPr>
            <p:ph type="ftr" sz="quarter" idx="11"/>
          </p:nvPr>
        </p:nvSpPr>
        <p:spPr/>
        <p:txBody>
          <a:bodyPr/>
          <a:lstStyle>
            <a:lvl1pPr>
              <a:defRPr/>
            </a:lvl1pPr>
          </a:lstStyle>
          <a:p>
            <a:pPr>
              <a:defRPr/>
            </a:pPr>
            <a:r>
              <a:rPr lang="en-US"/>
              <a:t>Cytel Inc.</a:t>
            </a:r>
          </a:p>
        </p:txBody>
      </p:sp>
      <p:sp>
        <p:nvSpPr>
          <p:cNvPr id="7" name="Slide Number Placeholder 5">
            <a:extLst>
              <a:ext uri="{FF2B5EF4-FFF2-40B4-BE49-F238E27FC236}">
                <a16:creationId xmlns:a16="http://schemas.microsoft.com/office/drawing/2014/main" id="{F81F0AEC-25BC-A544-A065-F030B320BBCE}"/>
              </a:ext>
            </a:extLst>
          </p:cNvPr>
          <p:cNvSpPr>
            <a:spLocks noGrp="1"/>
          </p:cNvSpPr>
          <p:nvPr>
            <p:ph type="sldNum" sz="quarter" idx="12"/>
          </p:nvPr>
        </p:nvSpPr>
        <p:spPr/>
        <p:txBody>
          <a:bodyPr/>
          <a:lstStyle>
            <a:lvl1pPr>
              <a:defRPr/>
            </a:lvl1pPr>
          </a:lstStyle>
          <a:p>
            <a:pPr>
              <a:defRPr/>
            </a:pPr>
            <a:fld id="{19082618-0B38-F94E-8749-526579495538}" type="slidenum">
              <a:rPr lang="en-US" smtClean="0"/>
              <a:pPr>
                <a:defRPr/>
              </a:pPr>
              <a:t>‹#›</a:t>
            </a:fld>
            <a:endParaRPr lang="en-US"/>
          </a:p>
        </p:txBody>
      </p:sp>
      <p:pic>
        <p:nvPicPr>
          <p:cNvPr id="8" name="Picture 6" descr="Cytel_logo_blue_eps.eps">
            <a:extLst>
              <a:ext uri="{FF2B5EF4-FFF2-40B4-BE49-F238E27FC236}">
                <a16:creationId xmlns:a16="http://schemas.microsoft.com/office/drawing/2014/main" id="{1B82BBBA-44E2-2847-9EFD-9ADAE2ED23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10709"/>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014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893188-8EC7-AA47-9892-D4DDCDAA2CD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354"/>
          <a:stretch/>
        </p:blipFill>
        <p:spPr>
          <a:xfrm>
            <a:off x="4579824" y="0"/>
            <a:ext cx="4572177" cy="6858000"/>
          </a:xfrm>
          <a:prstGeom prst="rect">
            <a:avLst/>
          </a:prstGeom>
          <a:effectLst/>
        </p:spPr>
      </p:pic>
      <p:sp>
        <p:nvSpPr>
          <p:cNvPr id="9" name="Rectangle 8">
            <a:extLst>
              <a:ext uri="{FF2B5EF4-FFF2-40B4-BE49-F238E27FC236}">
                <a16:creationId xmlns:a16="http://schemas.microsoft.com/office/drawing/2014/main" id="{BC5A8EF1-6BC0-B14F-9895-7918D3328EA4}"/>
              </a:ext>
            </a:extLst>
          </p:cNvPr>
          <p:cNvSpPr/>
          <p:nvPr userDrawn="1"/>
        </p:nvSpPr>
        <p:spPr>
          <a:xfrm>
            <a:off x="228601" y="960968"/>
            <a:ext cx="8029575" cy="5119193"/>
          </a:xfrm>
          <a:prstGeom prst="rect">
            <a:avLst/>
          </a:prstGeom>
          <a:solidFill>
            <a:schemeClr val="bg1">
              <a:alpha val="89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title" hasCustomPrompt="1"/>
          </p:nvPr>
        </p:nvSpPr>
        <p:spPr/>
        <p:txBody>
          <a:bodyPr/>
          <a:lstStyle/>
          <a:p>
            <a:r>
              <a:rPr lang="en-US" dirty="0"/>
              <a:t>Agenda</a:t>
            </a:r>
          </a:p>
        </p:txBody>
      </p:sp>
      <p:sp>
        <p:nvSpPr>
          <p:cNvPr id="3" name="Content Placeholder 2"/>
          <p:cNvSpPr>
            <a:spLocks noGrp="1"/>
          </p:cNvSpPr>
          <p:nvPr>
            <p:ph idx="1" hasCustomPrompt="1"/>
          </p:nvPr>
        </p:nvSpPr>
        <p:spPr>
          <a:xfrm>
            <a:off x="457201" y="1145864"/>
            <a:ext cx="828674" cy="4874877"/>
          </a:xfrm>
        </p:spPr>
        <p:txBody>
          <a:bodyPr/>
          <a:lstStyle>
            <a:lvl1pPr>
              <a:defRPr b="1">
                <a:solidFill>
                  <a:srgbClr val="00B5E7"/>
                </a:solidFill>
              </a:defRPr>
            </a:lvl1pPr>
          </a:lstStyle>
          <a:p>
            <a:pPr lvl="0"/>
            <a:r>
              <a:rPr lang="en-US" dirty="0"/>
              <a:t>Time</a:t>
            </a:r>
          </a:p>
        </p:txBody>
      </p:sp>
      <p:sp>
        <p:nvSpPr>
          <p:cNvPr id="4" name="Date Placeholder 3">
            <a:extLst>
              <a:ext uri="{FF2B5EF4-FFF2-40B4-BE49-F238E27FC236}">
                <a16:creationId xmlns:a16="http://schemas.microsoft.com/office/drawing/2014/main" id="{E271C6A8-0387-554A-8E81-3BDBC5B5F489}"/>
              </a:ext>
            </a:extLst>
          </p:cNvPr>
          <p:cNvSpPr>
            <a:spLocks noGrp="1"/>
          </p:cNvSpPr>
          <p:nvPr>
            <p:ph type="dt" sz="half" idx="10"/>
          </p:nvPr>
        </p:nvSpPr>
        <p:spPr/>
        <p:txBody>
          <a:bodyPr/>
          <a:lstStyle>
            <a:lvl1pPr>
              <a:defRPr/>
            </a:lvl1pPr>
          </a:lstStyle>
          <a:p>
            <a:pPr>
              <a:defRPr/>
            </a:pPr>
            <a:fld id="{63E55A28-D364-404B-8106-423E92DC6495}" type="datetime1">
              <a:rPr lang="en-US" smtClean="0"/>
              <a:pPr>
                <a:defRPr/>
              </a:pPr>
              <a:t>6/22/2021</a:t>
            </a:fld>
            <a:endParaRPr lang="en-US"/>
          </a:p>
        </p:txBody>
      </p:sp>
      <p:sp>
        <p:nvSpPr>
          <p:cNvPr id="5" name="Footer Placeholder 4">
            <a:extLst>
              <a:ext uri="{FF2B5EF4-FFF2-40B4-BE49-F238E27FC236}">
                <a16:creationId xmlns:a16="http://schemas.microsoft.com/office/drawing/2014/main" id="{A6ABB5A6-A219-1148-B016-9C5E69D278BA}"/>
              </a:ext>
            </a:extLst>
          </p:cNvPr>
          <p:cNvSpPr>
            <a:spLocks noGrp="1"/>
          </p:cNvSpPr>
          <p:nvPr>
            <p:ph type="ftr" sz="quarter" idx="11"/>
          </p:nvPr>
        </p:nvSpPr>
        <p:spPr/>
        <p:txBody>
          <a:bodyPr/>
          <a:lstStyle>
            <a:lvl1pPr>
              <a:defRPr/>
            </a:lvl1pPr>
          </a:lstStyle>
          <a:p>
            <a:pPr>
              <a:defRPr/>
            </a:pPr>
            <a:r>
              <a:rPr lang="en-US"/>
              <a:t>Cytel Inc.</a:t>
            </a:r>
          </a:p>
        </p:txBody>
      </p:sp>
      <p:sp>
        <p:nvSpPr>
          <p:cNvPr id="6" name="Slide Number Placeholder 5">
            <a:extLst>
              <a:ext uri="{FF2B5EF4-FFF2-40B4-BE49-F238E27FC236}">
                <a16:creationId xmlns:a16="http://schemas.microsoft.com/office/drawing/2014/main" id="{FD90D6F4-DC15-5843-B1DF-E7AC6BE187BD}"/>
              </a:ext>
            </a:extLst>
          </p:cNvPr>
          <p:cNvSpPr>
            <a:spLocks noGrp="1"/>
          </p:cNvSpPr>
          <p:nvPr>
            <p:ph type="sldNum" sz="quarter" idx="12"/>
          </p:nvPr>
        </p:nvSpPr>
        <p:spPr/>
        <p:txBody>
          <a:bodyPr/>
          <a:lstStyle>
            <a:lvl1pPr>
              <a:defRPr/>
            </a:lvl1pPr>
          </a:lstStyle>
          <a:p>
            <a:pPr>
              <a:defRPr/>
            </a:pPr>
            <a:fld id="{4A76715B-95A0-6B40-94B5-6A3E42FE920E}" type="slidenum">
              <a:rPr lang="en-US" smtClean="0"/>
              <a:pPr>
                <a:defRPr/>
              </a:pPr>
              <a:t>‹#›</a:t>
            </a:fld>
            <a:endParaRPr lang="en-US"/>
          </a:p>
        </p:txBody>
      </p:sp>
      <p:sp>
        <p:nvSpPr>
          <p:cNvPr id="10" name="Content Placeholder 2">
            <a:extLst>
              <a:ext uri="{FF2B5EF4-FFF2-40B4-BE49-F238E27FC236}">
                <a16:creationId xmlns:a16="http://schemas.microsoft.com/office/drawing/2014/main" id="{0F6F2982-9DB4-B74E-9854-F0CB9F03549F}"/>
              </a:ext>
            </a:extLst>
          </p:cNvPr>
          <p:cNvSpPr>
            <a:spLocks noGrp="1"/>
          </p:cNvSpPr>
          <p:nvPr>
            <p:ph idx="13" hasCustomPrompt="1"/>
          </p:nvPr>
        </p:nvSpPr>
        <p:spPr>
          <a:xfrm>
            <a:off x="1285875" y="1145864"/>
            <a:ext cx="2886076" cy="4874877"/>
          </a:xfrm>
        </p:spPr>
        <p:txBody>
          <a:bodyPr/>
          <a:lstStyle>
            <a:lvl1pPr>
              <a:defRPr sz="1800" b="1">
                <a:solidFill>
                  <a:srgbClr val="004A84"/>
                </a:solidFill>
              </a:defRPr>
            </a:lvl1pPr>
          </a:lstStyle>
          <a:p>
            <a:pPr lvl="0"/>
            <a:r>
              <a:rPr lang="en-US" dirty="0"/>
              <a:t>Agenda Item</a:t>
            </a:r>
          </a:p>
        </p:txBody>
      </p:sp>
      <p:sp>
        <p:nvSpPr>
          <p:cNvPr id="13" name="Content Placeholder 2">
            <a:extLst>
              <a:ext uri="{FF2B5EF4-FFF2-40B4-BE49-F238E27FC236}">
                <a16:creationId xmlns:a16="http://schemas.microsoft.com/office/drawing/2014/main" id="{8B53D207-F9FE-864A-91DC-C05D2AABB11D}"/>
              </a:ext>
            </a:extLst>
          </p:cNvPr>
          <p:cNvSpPr>
            <a:spLocks noGrp="1"/>
          </p:cNvSpPr>
          <p:nvPr>
            <p:ph idx="14" hasCustomPrompt="1"/>
          </p:nvPr>
        </p:nvSpPr>
        <p:spPr>
          <a:xfrm>
            <a:off x="4543425" y="1145864"/>
            <a:ext cx="828674" cy="4874877"/>
          </a:xfrm>
        </p:spPr>
        <p:txBody>
          <a:bodyPr/>
          <a:lstStyle>
            <a:lvl1pPr>
              <a:defRPr b="1">
                <a:solidFill>
                  <a:srgbClr val="00B5E7"/>
                </a:solidFill>
              </a:defRPr>
            </a:lvl1pPr>
          </a:lstStyle>
          <a:p>
            <a:pPr lvl="0"/>
            <a:r>
              <a:rPr lang="en-US" dirty="0"/>
              <a:t>Time</a:t>
            </a:r>
          </a:p>
        </p:txBody>
      </p:sp>
      <p:sp>
        <p:nvSpPr>
          <p:cNvPr id="14" name="Content Placeholder 2">
            <a:extLst>
              <a:ext uri="{FF2B5EF4-FFF2-40B4-BE49-F238E27FC236}">
                <a16:creationId xmlns:a16="http://schemas.microsoft.com/office/drawing/2014/main" id="{4D59FEF8-44F9-4444-9AA8-81D0B108B1C7}"/>
              </a:ext>
            </a:extLst>
          </p:cNvPr>
          <p:cNvSpPr>
            <a:spLocks noGrp="1"/>
          </p:cNvSpPr>
          <p:nvPr>
            <p:ph idx="15" hasCustomPrompt="1"/>
          </p:nvPr>
        </p:nvSpPr>
        <p:spPr>
          <a:xfrm>
            <a:off x="5372099" y="1145864"/>
            <a:ext cx="2886076" cy="4874877"/>
          </a:xfrm>
        </p:spPr>
        <p:txBody>
          <a:bodyPr/>
          <a:lstStyle>
            <a:lvl1pPr>
              <a:defRPr sz="1800" b="1">
                <a:solidFill>
                  <a:srgbClr val="004A84"/>
                </a:solidFill>
              </a:defRPr>
            </a:lvl1pPr>
          </a:lstStyle>
          <a:p>
            <a:pPr lvl="0"/>
            <a:r>
              <a:rPr lang="en-US" dirty="0"/>
              <a:t>Agenda Item</a:t>
            </a:r>
          </a:p>
        </p:txBody>
      </p:sp>
    </p:spTree>
    <p:extLst>
      <p:ext uri="{BB962C8B-B14F-4D97-AF65-F5344CB8AC3E}">
        <p14:creationId xmlns:p14="http://schemas.microsoft.com/office/powerpoint/2010/main" val="2284244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29949"/>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3"/>
            <a:ext cx="4038600" cy="4429948"/>
          </a:xfrm>
        </p:spPr>
        <p:txBody>
          <a:bodyPr/>
          <a:lstStyle>
            <a:lvl1pPr>
              <a:defRPr sz="2000"/>
            </a:lvl1pPr>
            <a:lvl2pPr>
              <a:defRPr sz="1800"/>
            </a:lvl2pPr>
            <a:lvl3pPr>
              <a:defRPr sz="1600"/>
            </a:lvl3pPr>
            <a:lvl4pPr>
              <a:defRPr sz="1200"/>
            </a:lvl4pPr>
            <a:lvl5pPr>
              <a:defRPr sz="1200"/>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DA9AAF43-1D6C-014D-8B64-388E881F113C}"/>
              </a:ext>
            </a:extLst>
          </p:cNvPr>
          <p:cNvSpPr>
            <a:spLocks noGrp="1"/>
          </p:cNvSpPr>
          <p:nvPr>
            <p:ph type="dt" sz="half" idx="10"/>
          </p:nvPr>
        </p:nvSpPr>
        <p:spPr/>
        <p:txBody>
          <a:bodyPr/>
          <a:lstStyle>
            <a:lvl1pPr>
              <a:defRPr/>
            </a:lvl1pPr>
          </a:lstStyle>
          <a:p>
            <a:pPr>
              <a:defRPr/>
            </a:pPr>
            <a:fld id="{A2A5249A-8C2E-1246-ADB9-0845DB356266}" type="datetime1">
              <a:rPr lang="en-US" smtClean="0"/>
              <a:pPr>
                <a:defRPr/>
              </a:pPr>
              <a:t>6/22/2021</a:t>
            </a:fld>
            <a:endParaRPr lang="en-US"/>
          </a:p>
        </p:txBody>
      </p:sp>
      <p:sp>
        <p:nvSpPr>
          <p:cNvPr id="6" name="Footer Placeholder 4">
            <a:extLst>
              <a:ext uri="{FF2B5EF4-FFF2-40B4-BE49-F238E27FC236}">
                <a16:creationId xmlns:a16="http://schemas.microsoft.com/office/drawing/2014/main" id="{DB11AB1C-917C-244A-AD76-1AC246B0A3BB}"/>
              </a:ext>
            </a:extLst>
          </p:cNvPr>
          <p:cNvSpPr>
            <a:spLocks noGrp="1"/>
          </p:cNvSpPr>
          <p:nvPr>
            <p:ph type="ftr" sz="quarter" idx="11"/>
          </p:nvPr>
        </p:nvSpPr>
        <p:spPr/>
        <p:txBody>
          <a:bodyPr/>
          <a:lstStyle>
            <a:lvl1pPr>
              <a:defRPr/>
            </a:lvl1pPr>
          </a:lstStyle>
          <a:p>
            <a:pPr>
              <a:defRPr/>
            </a:pPr>
            <a:r>
              <a:rPr lang="en-US"/>
              <a:t>Cytel Inc.</a:t>
            </a:r>
          </a:p>
        </p:txBody>
      </p:sp>
      <p:sp>
        <p:nvSpPr>
          <p:cNvPr id="7" name="Slide Number Placeholder 5">
            <a:extLst>
              <a:ext uri="{FF2B5EF4-FFF2-40B4-BE49-F238E27FC236}">
                <a16:creationId xmlns:a16="http://schemas.microsoft.com/office/drawing/2014/main" id="{58C37834-1493-EC43-A28B-C51556A85915}"/>
              </a:ext>
            </a:extLst>
          </p:cNvPr>
          <p:cNvSpPr>
            <a:spLocks noGrp="1"/>
          </p:cNvSpPr>
          <p:nvPr>
            <p:ph type="sldNum" sz="quarter" idx="12"/>
          </p:nvPr>
        </p:nvSpPr>
        <p:spPr/>
        <p:txBody>
          <a:bodyPr/>
          <a:lstStyle>
            <a:lvl1pPr>
              <a:defRPr/>
            </a:lvl1pPr>
          </a:lstStyle>
          <a:p>
            <a:pPr>
              <a:defRPr/>
            </a:pPr>
            <a:fld id="{19082618-0B38-F94E-8749-526579495538}" type="slidenum">
              <a:rPr lang="en-US" smtClean="0"/>
              <a:pPr>
                <a:defRPr/>
              </a:pPr>
              <a:t>‹#›</a:t>
            </a:fld>
            <a:endParaRPr lang="en-US"/>
          </a:p>
        </p:txBody>
      </p:sp>
      <p:pic>
        <p:nvPicPr>
          <p:cNvPr id="8" name="Picture 6" descr="Cytel_logo_blue_eps.eps">
            <a:extLst>
              <a:ext uri="{FF2B5EF4-FFF2-40B4-BE49-F238E27FC236}">
                <a16:creationId xmlns:a16="http://schemas.microsoft.com/office/drawing/2014/main" id="{78B63D49-6F9B-BB4C-BF61-1568C6426B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228743"/>
      </p:ext>
    </p:extLst>
  </p:cSld>
  <p:clrMapOvr>
    <a:masterClrMapping/>
  </p:clrMapOvr>
  <p:hf hdr="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lumn 2/3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5224874" cy="4411133"/>
          </a:xfrm>
        </p:spPr>
        <p:txBody>
          <a:bodyPr/>
          <a:lstStyle>
            <a:lvl1pPr>
              <a:defRPr sz="1800"/>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p:txBody>
      </p:sp>
      <p:sp>
        <p:nvSpPr>
          <p:cNvPr id="4" name="Content Placeholder 3"/>
          <p:cNvSpPr>
            <a:spLocks noGrp="1"/>
          </p:cNvSpPr>
          <p:nvPr>
            <p:ph sz="half" idx="2"/>
          </p:nvPr>
        </p:nvSpPr>
        <p:spPr>
          <a:xfrm>
            <a:off x="6019800" y="1600200"/>
            <a:ext cx="2667000" cy="4411133"/>
          </a:xfrm>
        </p:spPr>
        <p:txBody>
          <a:bodyPr/>
          <a:lstStyle>
            <a:lvl1pPr>
              <a:defRPr sz="1800"/>
            </a:lvl1pPr>
            <a:lvl2pPr>
              <a:defRPr sz="160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p:txBody>
      </p:sp>
      <p:sp>
        <p:nvSpPr>
          <p:cNvPr id="5" name="Date Placeholder 3">
            <a:extLst>
              <a:ext uri="{FF2B5EF4-FFF2-40B4-BE49-F238E27FC236}">
                <a16:creationId xmlns:a16="http://schemas.microsoft.com/office/drawing/2014/main" id="{49EFD051-F8A3-2448-9CA3-DE3340AF41FB}"/>
              </a:ext>
            </a:extLst>
          </p:cNvPr>
          <p:cNvSpPr>
            <a:spLocks noGrp="1"/>
          </p:cNvSpPr>
          <p:nvPr>
            <p:ph type="dt" sz="half" idx="10"/>
          </p:nvPr>
        </p:nvSpPr>
        <p:spPr/>
        <p:txBody>
          <a:bodyPr/>
          <a:lstStyle>
            <a:lvl1pPr>
              <a:defRPr/>
            </a:lvl1pPr>
          </a:lstStyle>
          <a:p>
            <a:pPr>
              <a:defRPr/>
            </a:pPr>
            <a:fld id="{A2A5249A-8C2E-1246-ADB9-0845DB356266}" type="datetime1">
              <a:rPr lang="en-US" smtClean="0"/>
              <a:pPr>
                <a:defRPr/>
              </a:pPr>
              <a:t>6/22/2021</a:t>
            </a:fld>
            <a:endParaRPr lang="en-US"/>
          </a:p>
        </p:txBody>
      </p:sp>
      <p:sp>
        <p:nvSpPr>
          <p:cNvPr id="6" name="Footer Placeholder 4">
            <a:extLst>
              <a:ext uri="{FF2B5EF4-FFF2-40B4-BE49-F238E27FC236}">
                <a16:creationId xmlns:a16="http://schemas.microsoft.com/office/drawing/2014/main" id="{F49904C9-CB90-294B-B0E0-AC49E01BA939}"/>
              </a:ext>
            </a:extLst>
          </p:cNvPr>
          <p:cNvSpPr>
            <a:spLocks noGrp="1"/>
          </p:cNvSpPr>
          <p:nvPr>
            <p:ph type="ftr" sz="quarter" idx="11"/>
          </p:nvPr>
        </p:nvSpPr>
        <p:spPr/>
        <p:txBody>
          <a:bodyPr/>
          <a:lstStyle>
            <a:lvl1pPr>
              <a:defRPr/>
            </a:lvl1pPr>
          </a:lstStyle>
          <a:p>
            <a:pPr>
              <a:defRPr/>
            </a:pPr>
            <a:r>
              <a:rPr lang="en-US"/>
              <a:t>Cytel Inc.</a:t>
            </a:r>
          </a:p>
        </p:txBody>
      </p:sp>
      <p:sp>
        <p:nvSpPr>
          <p:cNvPr id="7" name="Slide Number Placeholder 5">
            <a:extLst>
              <a:ext uri="{FF2B5EF4-FFF2-40B4-BE49-F238E27FC236}">
                <a16:creationId xmlns:a16="http://schemas.microsoft.com/office/drawing/2014/main" id="{58AA7F11-2A92-D04E-B647-79494310EC7D}"/>
              </a:ext>
            </a:extLst>
          </p:cNvPr>
          <p:cNvSpPr>
            <a:spLocks noGrp="1"/>
          </p:cNvSpPr>
          <p:nvPr>
            <p:ph type="sldNum" sz="quarter" idx="12"/>
          </p:nvPr>
        </p:nvSpPr>
        <p:spPr/>
        <p:txBody>
          <a:bodyPr/>
          <a:lstStyle>
            <a:lvl1pPr>
              <a:defRPr/>
            </a:lvl1pPr>
          </a:lstStyle>
          <a:p>
            <a:pPr>
              <a:defRPr/>
            </a:pPr>
            <a:fld id="{19082618-0B38-F94E-8749-526579495538}" type="slidenum">
              <a:rPr lang="en-US" smtClean="0"/>
              <a:pPr>
                <a:defRPr/>
              </a:pPr>
              <a:t>‹#›</a:t>
            </a:fld>
            <a:endParaRPr lang="en-US"/>
          </a:p>
        </p:txBody>
      </p:sp>
      <p:pic>
        <p:nvPicPr>
          <p:cNvPr id="8" name="Picture 6" descr="Cytel_logo_blue_eps.eps">
            <a:extLst>
              <a:ext uri="{FF2B5EF4-FFF2-40B4-BE49-F238E27FC236}">
                <a16:creationId xmlns:a16="http://schemas.microsoft.com/office/drawing/2014/main" id="{8E7DF824-E736-8449-939F-C9F9472D6E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827441"/>
      </p:ext>
    </p:extLst>
  </p:cSld>
  <p:clrMapOvr>
    <a:masterClrMapping/>
  </p:clrMapOvr>
  <p:hf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54BD0BD-9775-3144-9EBD-1EDD5936E063}"/>
              </a:ext>
            </a:extLst>
          </p:cNvPr>
          <p:cNvSpPr>
            <a:spLocks noGrp="1"/>
          </p:cNvSpPr>
          <p:nvPr>
            <p:ph type="dt" sz="half" idx="10"/>
          </p:nvPr>
        </p:nvSpPr>
        <p:spPr/>
        <p:txBody>
          <a:bodyPr/>
          <a:lstStyle>
            <a:lvl1pPr>
              <a:defRPr/>
            </a:lvl1pPr>
          </a:lstStyle>
          <a:p>
            <a:pPr>
              <a:defRPr/>
            </a:pPr>
            <a:fld id="{0C4B6647-A235-4240-AE17-02B7E9C25666}" type="datetime1">
              <a:rPr lang="en-US" smtClean="0"/>
              <a:pPr>
                <a:defRPr/>
              </a:pPr>
              <a:t>6/22/2021</a:t>
            </a:fld>
            <a:endParaRPr lang="en-US"/>
          </a:p>
        </p:txBody>
      </p:sp>
      <p:sp>
        <p:nvSpPr>
          <p:cNvPr id="4" name="Footer Placeholder 4">
            <a:extLst>
              <a:ext uri="{FF2B5EF4-FFF2-40B4-BE49-F238E27FC236}">
                <a16:creationId xmlns:a16="http://schemas.microsoft.com/office/drawing/2014/main" id="{1744A3A3-7803-EF4A-979B-92D141950F99}"/>
              </a:ext>
            </a:extLst>
          </p:cNvPr>
          <p:cNvSpPr>
            <a:spLocks noGrp="1"/>
          </p:cNvSpPr>
          <p:nvPr>
            <p:ph type="ftr" sz="quarter" idx="11"/>
          </p:nvPr>
        </p:nvSpPr>
        <p:spPr/>
        <p:txBody>
          <a:bodyPr/>
          <a:lstStyle>
            <a:lvl1pPr>
              <a:defRPr/>
            </a:lvl1pPr>
          </a:lstStyle>
          <a:p>
            <a:pPr>
              <a:defRPr/>
            </a:pPr>
            <a:r>
              <a:rPr lang="en-US"/>
              <a:t>Cytel Inc.</a:t>
            </a:r>
          </a:p>
        </p:txBody>
      </p:sp>
      <p:sp>
        <p:nvSpPr>
          <p:cNvPr id="5" name="Slide Number Placeholder 5">
            <a:extLst>
              <a:ext uri="{FF2B5EF4-FFF2-40B4-BE49-F238E27FC236}">
                <a16:creationId xmlns:a16="http://schemas.microsoft.com/office/drawing/2014/main" id="{992C250E-8154-784B-9D38-F1131E04C26A}"/>
              </a:ext>
            </a:extLst>
          </p:cNvPr>
          <p:cNvSpPr>
            <a:spLocks noGrp="1"/>
          </p:cNvSpPr>
          <p:nvPr>
            <p:ph type="sldNum" sz="quarter" idx="12"/>
          </p:nvPr>
        </p:nvSpPr>
        <p:spPr/>
        <p:txBody>
          <a:bodyPr/>
          <a:lstStyle>
            <a:lvl1pPr>
              <a:defRPr/>
            </a:lvl1pPr>
          </a:lstStyle>
          <a:p>
            <a:pPr>
              <a:defRPr/>
            </a:pPr>
            <a:fld id="{786D5B67-8052-0C4F-835D-55DD7310F0E2}" type="slidenum">
              <a:rPr lang="en-US" smtClean="0"/>
              <a:pPr>
                <a:defRPr/>
              </a:pPr>
              <a:t>‹#›</a:t>
            </a:fld>
            <a:endParaRPr lang="en-US"/>
          </a:p>
        </p:txBody>
      </p:sp>
      <p:pic>
        <p:nvPicPr>
          <p:cNvPr id="6" name="Picture 6" descr="Cytel_logo_blue_eps.eps">
            <a:extLst>
              <a:ext uri="{FF2B5EF4-FFF2-40B4-BE49-F238E27FC236}">
                <a16:creationId xmlns:a16="http://schemas.microsoft.com/office/drawing/2014/main" id="{A3F35771-127B-5F4B-84B0-6262022AD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258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C3155F-357C-3E40-9D72-C82544054280}"/>
              </a:ext>
            </a:extLst>
          </p:cNvPr>
          <p:cNvSpPr>
            <a:spLocks noGrp="1"/>
          </p:cNvSpPr>
          <p:nvPr>
            <p:ph type="dt" sz="half" idx="10"/>
          </p:nvPr>
        </p:nvSpPr>
        <p:spPr/>
        <p:txBody>
          <a:bodyPr/>
          <a:lstStyle>
            <a:lvl1pPr>
              <a:defRPr/>
            </a:lvl1pPr>
          </a:lstStyle>
          <a:p>
            <a:pPr>
              <a:defRPr/>
            </a:pPr>
            <a:fld id="{6D039184-21A5-8246-8D2F-7ECFD4710EF2}" type="datetime1">
              <a:rPr lang="en-US" smtClean="0"/>
              <a:pPr>
                <a:defRPr/>
              </a:pPr>
              <a:t>6/22/2021</a:t>
            </a:fld>
            <a:endParaRPr lang="en-US"/>
          </a:p>
        </p:txBody>
      </p:sp>
      <p:sp>
        <p:nvSpPr>
          <p:cNvPr id="3" name="Footer Placeholder 4">
            <a:extLst>
              <a:ext uri="{FF2B5EF4-FFF2-40B4-BE49-F238E27FC236}">
                <a16:creationId xmlns:a16="http://schemas.microsoft.com/office/drawing/2014/main" id="{5A9DCE78-D4BF-6348-BF27-F62A1B4C45CA}"/>
              </a:ext>
            </a:extLst>
          </p:cNvPr>
          <p:cNvSpPr>
            <a:spLocks noGrp="1"/>
          </p:cNvSpPr>
          <p:nvPr>
            <p:ph type="ftr" sz="quarter" idx="11"/>
          </p:nvPr>
        </p:nvSpPr>
        <p:spPr/>
        <p:txBody>
          <a:bodyPr/>
          <a:lstStyle>
            <a:lvl1pPr>
              <a:defRPr/>
            </a:lvl1pPr>
          </a:lstStyle>
          <a:p>
            <a:pPr>
              <a:defRPr/>
            </a:pPr>
            <a:r>
              <a:rPr lang="en-US"/>
              <a:t>Cytel Inc.</a:t>
            </a:r>
          </a:p>
        </p:txBody>
      </p:sp>
      <p:sp>
        <p:nvSpPr>
          <p:cNvPr id="4" name="Slide Number Placeholder 5">
            <a:extLst>
              <a:ext uri="{FF2B5EF4-FFF2-40B4-BE49-F238E27FC236}">
                <a16:creationId xmlns:a16="http://schemas.microsoft.com/office/drawing/2014/main" id="{1662CACF-E1CB-254D-8979-3EBFB3DB7EA0}"/>
              </a:ext>
            </a:extLst>
          </p:cNvPr>
          <p:cNvSpPr>
            <a:spLocks noGrp="1"/>
          </p:cNvSpPr>
          <p:nvPr>
            <p:ph type="sldNum" sz="quarter" idx="12"/>
          </p:nvPr>
        </p:nvSpPr>
        <p:spPr/>
        <p:txBody>
          <a:bodyPr/>
          <a:lstStyle>
            <a:lvl1pPr>
              <a:defRPr/>
            </a:lvl1pPr>
          </a:lstStyle>
          <a:p>
            <a:pPr>
              <a:defRPr/>
            </a:pPr>
            <a:fld id="{8EC121A4-64D1-3442-B198-3D9C0368774A}" type="slidenum">
              <a:rPr lang="en-US" smtClean="0"/>
              <a:pPr>
                <a:defRPr/>
              </a:pPr>
              <a:t>‹#›</a:t>
            </a:fld>
            <a:endParaRPr lang="en-US"/>
          </a:p>
        </p:txBody>
      </p:sp>
      <p:pic>
        <p:nvPicPr>
          <p:cNvPr id="5" name="Picture 6" descr="Cytel_logo_blue_eps.eps">
            <a:extLst>
              <a:ext uri="{FF2B5EF4-FFF2-40B4-BE49-F238E27FC236}">
                <a16:creationId xmlns:a16="http://schemas.microsoft.com/office/drawing/2014/main" id="{043F5B6F-F626-1241-8052-8591BCE5B3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7860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C3155F-357C-3E40-9D72-C82544054280}"/>
              </a:ext>
            </a:extLst>
          </p:cNvPr>
          <p:cNvSpPr>
            <a:spLocks noGrp="1"/>
          </p:cNvSpPr>
          <p:nvPr>
            <p:ph type="dt" sz="half" idx="10"/>
          </p:nvPr>
        </p:nvSpPr>
        <p:spPr/>
        <p:txBody>
          <a:bodyPr/>
          <a:lstStyle>
            <a:lvl1pPr>
              <a:defRPr/>
            </a:lvl1pPr>
          </a:lstStyle>
          <a:p>
            <a:pPr>
              <a:defRPr/>
            </a:pPr>
            <a:fld id="{6D039184-21A5-8246-8D2F-7ECFD4710EF2}" type="datetime1">
              <a:rPr lang="en-US" smtClean="0"/>
              <a:pPr>
                <a:defRPr/>
              </a:pPr>
              <a:t>6/22/2021</a:t>
            </a:fld>
            <a:endParaRPr lang="en-US"/>
          </a:p>
        </p:txBody>
      </p:sp>
      <p:sp>
        <p:nvSpPr>
          <p:cNvPr id="3" name="Footer Placeholder 4">
            <a:extLst>
              <a:ext uri="{FF2B5EF4-FFF2-40B4-BE49-F238E27FC236}">
                <a16:creationId xmlns:a16="http://schemas.microsoft.com/office/drawing/2014/main" id="{5A9DCE78-D4BF-6348-BF27-F62A1B4C45CA}"/>
              </a:ext>
            </a:extLst>
          </p:cNvPr>
          <p:cNvSpPr>
            <a:spLocks noGrp="1"/>
          </p:cNvSpPr>
          <p:nvPr>
            <p:ph type="ftr" sz="quarter" idx="11"/>
          </p:nvPr>
        </p:nvSpPr>
        <p:spPr/>
        <p:txBody>
          <a:bodyPr/>
          <a:lstStyle>
            <a:lvl1pPr>
              <a:defRPr/>
            </a:lvl1pPr>
          </a:lstStyle>
          <a:p>
            <a:pPr>
              <a:defRPr/>
            </a:pPr>
            <a:r>
              <a:rPr lang="en-US"/>
              <a:t>Cytel Inc.</a:t>
            </a:r>
          </a:p>
        </p:txBody>
      </p:sp>
      <p:sp>
        <p:nvSpPr>
          <p:cNvPr id="4" name="Slide Number Placeholder 5">
            <a:extLst>
              <a:ext uri="{FF2B5EF4-FFF2-40B4-BE49-F238E27FC236}">
                <a16:creationId xmlns:a16="http://schemas.microsoft.com/office/drawing/2014/main" id="{1662CACF-E1CB-254D-8979-3EBFB3DB7EA0}"/>
              </a:ext>
            </a:extLst>
          </p:cNvPr>
          <p:cNvSpPr>
            <a:spLocks noGrp="1"/>
          </p:cNvSpPr>
          <p:nvPr>
            <p:ph type="sldNum" sz="quarter" idx="12"/>
          </p:nvPr>
        </p:nvSpPr>
        <p:spPr/>
        <p:txBody>
          <a:bodyPr/>
          <a:lstStyle>
            <a:lvl1pPr>
              <a:defRPr/>
            </a:lvl1pPr>
          </a:lstStyle>
          <a:p>
            <a:pPr>
              <a:defRPr/>
            </a:pPr>
            <a:fld id="{8EC121A4-64D1-3442-B198-3D9C0368774A}" type="slidenum">
              <a:rPr lang="en-US" smtClean="0"/>
              <a:pPr>
                <a:defRPr/>
              </a:pPr>
              <a:t>‹#›</a:t>
            </a:fld>
            <a:endParaRPr lang="en-US"/>
          </a:p>
        </p:txBody>
      </p:sp>
    </p:spTree>
    <p:extLst>
      <p:ext uri="{BB962C8B-B14F-4D97-AF65-F5344CB8AC3E}">
        <p14:creationId xmlns:p14="http://schemas.microsoft.com/office/powerpoint/2010/main" val="29682150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1125" b="1"/>
            </a:lvl1pPr>
          </a:lstStyle>
          <a:p>
            <a:r>
              <a:rPr lang="en-US"/>
              <a:t>Click to edit Master title style</a:t>
            </a:r>
            <a:endParaRPr lang="en-US" dirty="0"/>
          </a:p>
        </p:txBody>
      </p:sp>
      <p:sp>
        <p:nvSpPr>
          <p:cNvPr id="3" name="Content Placeholder 2"/>
          <p:cNvSpPr>
            <a:spLocks noGrp="1"/>
          </p:cNvSpPr>
          <p:nvPr>
            <p:ph idx="1"/>
          </p:nvPr>
        </p:nvSpPr>
        <p:spPr>
          <a:xfrm>
            <a:off x="3575050" y="273053"/>
            <a:ext cx="5111750" cy="575709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5950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3">
            <a:extLst>
              <a:ext uri="{FF2B5EF4-FFF2-40B4-BE49-F238E27FC236}">
                <a16:creationId xmlns:a16="http://schemas.microsoft.com/office/drawing/2014/main" id="{6B27E8B4-945A-8046-BEFB-34337667CD24}"/>
              </a:ext>
            </a:extLst>
          </p:cNvPr>
          <p:cNvSpPr>
            <a:spLocks noGrp="1"/>
          </p:cNvSpPr>
          <p:nvPr>
            <p:ph type="dt" sz="half" idx="10"/>
          </p:nvPr>
        </p:nvSpPr>
        <p:spPr/>
        <p:txBody>
          <a:bodyPr/>
          <a:lstStyle>
            <a:lvl1pPr>
              <a:defRPr/>
            </a:lvl1pPr>
          </a:lstStyle>
          <a:p>
            <a:pPr>
              <a:defRPr/>
            </a:pPr>
            <a:fld id="{432061CC-F3F6-504C-A9A0-06BFE75D7B7E}" type="datetime1">
              <a:rPr lang="en-US" smtClean="0"/>
              <a:pPr>
                <a:defRPr/>
              </a:pPr>
              <a:t>6/22/2021</a:t>
            </a:fld>
            <a:endParaRPr lang="en-US"/>
          </a:p>
        </p:txBody>
      </p:sp>
      <p:sp>
        <p:nvSpPr>
          <p:cNvPr id="6" name="Footer Placeholder 4">
            <a:extLst>
              <a:ext uri="{FF2B5EF4-FFF2-40B4-BE49-F238E27FC236}">
                <a16:creationId xmlns:a16="http://schemas.microsoft.com/office/drawing/2014/main" id="{D3F17DB9-5816-7A48-9164-2D7775352DB5}"/>
              </a:ext>
            </a:extLst>
          </p:cNvPr>
          <p:cNvSpPr>
            <a:spLocks noGrp="1"/>
          </p:cNvSpPr>
          <p:nvPr>
            <p:ph type="ftr" sz="quarter" idx="11"/>
          </p:nvPr>
        </p:nvSpPr>
        <p:spPr/>
        <p:txBody>
          <a:bodyPr/>
          <a:lstStyle>
            <a:lvl1pPr>
              <a:defRPr/>
            </a:lvl1pPr>
          </a:lstStyle>
          <a:p>
            <a:pPr>
              <a:defRPr/>
            </a:pPr>
            <a:r>
              <a:rPr lang="en-US"/>
              <a:t>Cytel Inc.</a:t>
            </a:r>
          </a:p>
        </p:txBody>
      </p:sp>
      <p:sp>
        <p:nvSpPr>
          <p:cNvPr id="7" name="Slide Number Placeholder 5">
            <a:extLst>
              <a:ext uri="{FF2B5EF4-FFF2-40B4-BE49-F238E27FC236}">
                <a16:creationId xmlns:a16="http://schemas.microsoft.com/office/drawing/2014/main" id="{9F1EB809-8BD0-D14A-A97C-68E52B36A6E8}"/>
              </a:ext>
            </a:extLst>
          </p:cNvPr>
          <p:cNvSpPr>
            <a:spLocks noGrp="1"/>
          </p:cNvSpPr>
          <p:nvPr>
            <p:ph type="sldNum" sz="quarter" idx="12"/>
          </p:nvPr>
        </p:nvSpPr>
        <p:spPr/>
        <p:txBody>
          <a:bodyPr/>
          <a:lstStyle>
            <a:lvl1pPr>
              <a:defRPr/>
            </a:lvl1pPr>
          </a:lstStyle>
          <a:p>
            <a:pPr>
              <a:defRPr/>
            </a:pPr>
            <a:fld id="{D01A5073-1963-584A-8B1A-AD408C5058A5}" type="slidenum">
              <a:rPr lang="en-US" smtClean="0"/>
              <a:pPr>
                <a:defRPr/>
              </a:pPr>
              <a:t>‹#›</a:t>
            </a:fld>
            <a:endParaRPr lang="en-US"/>
          </a:p>
        </p:txBody>
      </p:sp>
      <p:pic>
        <p:nvPicPr>
          <p:cNvPr id="8" name="Picture 6" descr="Cytel_logo_blue_eps.eps">
            <a:extLst>
              <a:ext uri="{FF2B5EF4-FFF2-40B4-BE49-F238E27FC236}">
                <a16:creationId xmlns:a16="http://schemas.microsoft.com/office/drawing/2014/main" id="{0CCC6025-4389-4641-A855-294A4FAC1A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9538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
        <p:nvSpPr>
          <p:cNvPr id="5" name="Date Placeholder 3">
            <a:extLst>
              <a:ext uri="{FF2B5EF4-FFF2-40B4-BE49-F238E27FC236}">
                <a16:creationId xmlns:a16="http://schemas.microsoft.com/office/drawing/2014/main" id="{A7BA93F5-6600-F64D-AF02-ECABA92A91B7}"/>
              </a:ext>
            </a:extLst>
          </p:cNvPr>
          <p:cNvSpPr>
            <a:spLocks noGrp="1"/>
          </p:cNvSpPr>
          <p:nvPr>
            <p:ph type="dt" sz="half" idx="10"/>
          </p:nvPr>
        </p:nvSpPr>
        <p:spPr/>
        <p:txBody>
          <a:bodyPr/>
          <a:lstStyle>
            <a:lvl1pPr>
              <a:defRPr/>
            </a:lvl1pPr>
          </a:lstStyle>
          <a:p>
            <a:pPr>
              <a:defRPr/>
            </a:pPr>
            <a:fld id="{D133DC0F-03DA-864E-8245-600145FEFAD4}" type="datetime1">
              <a:rPr lang="en-US" smtClean="0"/>
              <a:pPr>
                <a:defRPr/>
              </a:pPr>
              <a:t>6/22/2021</a:t>
            </a:fld>
            <a:endParaRPr lang="en-US"/>
          </a:p>
        </p:txBody>
      </p:sp>
      <p:sp>
        <p:nvSpPr>
          <p:cNvPr id="6" name="Footer Placeholder 4">
            <a:extLst>
              <a:ext uri="{FF2B5EF4-FFF2-40B4-BE49-F238E27FC236}">
                <a16:creationId xmlns:a16="http://schemas.microsoft.com/office/drawing/2014/main" id="{3B1FE0F6-7A86-3845-AD1F-1A825A9B279A}"/>
              </a:ext>
            </a:extLst>
          </p:cNvPr>
          <p:cNvSpPr>
            <a:spLocks noGrp="1"/>
          </p:cNvSpPr>
          <p:nvPr>
            <p:ph type="ftr" sz="quarter" idx="11"/>
          </p:nvPr>
        </p:nvSpPr>
        <p:spPr/>
        <p:txBody>
          <a:bodyPr/>
          <a:lstStyle>
            <a:lvl1pPr>
              <a:defRPr/>
            </a:lvl1pPr>
          </a:lstStyle>
          <a:p>
            <a:pPr>
              <a:defRPr/>
            </a:pPr>
            <a:r>
              <a:rPr lang="en-US"/>
              <a:t>Cytel Inc.</a:t>
            </a:r>
          </a:p>
        </p:txBody>
      </p:sp>
      <p:sp>
        <p:nvSpPr>
          <p:cNvPr id="7" name="Slide Number Placeholder 5">
            <a:extLst>
              <a:ext uri="{FF2B5EF4-FFF2-40B4-BE49-F238E27FC236}">
                <a16:creationId xmlns:a16="http://schemas.microsoft.com/office/drawing/2014/main" id="{E7DFDB63-A644-E44C-83FB-F34F0C649A5D}"/>
              </a:ext>
            </a:extLst>
          </p:cNvPr>
          <p:cNvSpPr>
            <a:spLocks noGrp="1"/>
          </p:cNvSpPr>
          <p:nvPr>
            <p:ph type="sldNum" sz="quarter" idx="12"/>
          </p:nvPr>
        </p:nvSpPr>
        <p:spPr/>
        <p:txBody>
          <a:bodyPr/>
          <a:lstStyle>
            <a:lvl1pPr>
              <a:defRPr/>
            </a:lvl1pPr>
          </a:lstStyle>
          <a:p>
            <a:pPr>
              <a:defRPr/>
            </a:pPr>
            <a:fld id="{4CBBD990-EE44-554B-BC1E-A1F7D8049B35}" type="slidenum">
              <a:rPr lang="en-US" smtClean="0"/>
              <a:pPr>
                <a:defRPr/>
              </a:pPr>
              <a:t>‹#›</a:t>
            </a:fld>
            <a:endParaRPr lang="en-US"/>
          </a:p>
        </p:txBody>
      </p:sp>
      <p:pic>
        <p:nvPicPr>
          <p:cNvPr id="8" name="Picture 6" descr="Cytel_logo_blue_eps.eps">
            <a:extLst>
              <a:ext uri="{FF2B5EF4-FFF2-40B4-BE49-F238E27FC236}">
                <a16:creationId xmlns:a16="http://schemas.microsoft.com/office/drawing/2014/main" id="{56D44697-3002-5D4D-B1BE-A67EC600D0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99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Examples">
    <p:spTree>
      <p:nvGrpSpPr>
        <p:cNvPr id="1" name=""/>
        <p:cNvGrpSpPr/>
        <p:nvPr/>
      </p:nvGrpSpPr>
      <p:grpSpPr>
        <a:xfrm>
          <a:off x="0" y="0"/>
          <a:ext cx="0" cy="0"/>
          <a:chOff x="0" y="0"/>
          <a:chExt cx="0" cy="0"/>
        </a:xfrm>
      </p:grpSpPr>
      <p:sp>
        <p:nvSpPr>
          <p:cNvPr id="16" name="Content Placeholder 3"/>
          <p:cNvSpPr>
            <a:spLocks noGrp="1"/>
          </p:cNvSpPr>
          <p:nvPr>
            <p:ph sz="quarter" idx="17" hasCustomPrompt="1"/>
          </p:nvPr>
        </p:nvSpPr>
        <p:spPr>
          <a:xfrm>
            <a:off x="4800609" y="1499953"/>
            <a:ext cx="4114800" cy="274320"/>
          </a:xfrm>
          <a:prstGeom prst="rect">
            <a:avLst/>
          </a:prstGeom>
          <a:solidFill>
            <a:schemeClr val="bg1">
              <a:lumMod val="85000"/>
            </a:schemeClr>
          </a:solidFill>
          <a:effectLst/>
        </p:spPr>
        <p:txBody>
          <a:bodyPr lIns="98379" tIns="49191" rIns="98379" bIns="49191" anchor="ctr"/>
          <a:lstStyle>
            <a:lvl1pPr algn="ctr">
              <a:defRPr sz="720" b="1">
                <a:solidFill>
                  <a:schemeClr val="bg1"/>
                </a:solidFill>
                <a:latin typeface="+mj-lt"/>
              </a:defRPr>
            </a:lvl1pPr>
          </a:lstStyle>
          <a:p>
            <a:pPr lvl="0"/>
            <a:endParaRPr lang="en-US" dirty="0"/>
          </a:p>
        </p:txBody>
      </p:sp>
      <p:sp>
        <p:nvSpPr>
          <p:cNvPr id="17" name="Content Placeholder 3"/>
          <p:cNvSpPr>
            <a:spLocks noGrp="1"/>
          </p:cNvSpPr>
          <p:nvPr>
            <p:ph sz="quarter" idx="18" hasCustomPrompt="1"/>
          </p:nvPr>
        </p:nvSpPr>
        <p:spPr>
          <a:xfrm>
            <a:off x="4800609" y="3842764"/>
            <a:ext cx="4114800" cy="274320"/>
          </a:xfrm>
          <a:prstGeom prst="rect">
            <a:avLst/>
          </a:prstGeom>
          <a:solidFill>
            <a:schemeClr val="bg1">
              <a:lumMod val="85000"/>
            </a:schemeClr>
          </a:solidFill>
          <a:effectLst/>
        </p:spPr>
        <p:txBody>
          <a:bodyPr lIns="98379" tIns="49191" rIns="98379" bIns="49191" anchor="ctr"/>
          <a:lstStyle>
            <a:lvl1pPr algn="ctr">
              <a:defRPr sz="720" b="1">
                <a:solidFill>
                  <a:schemeClr val="bg1"/>
                </a:solidFill>
                <a:latin typeface="+mj-lt"/>
              </a:defRPr>
            </a:lvl1pPr>
          </a:lstStyle>
          <a:p>
            <a:pPr lvl="0"/>
            <a:endParaRPr lang="en-US" dirty="0"/>
          </a:p>
        </p:txBody>
      </p:sp>
      <p:sp>
        <p:nvSpPr>
          <p:cNvPr id="23" name="Text Placeholder 5"/>
          <p:cNvSpPr>
            <a:spLocks noGrp="1"/>
          </p:cNvSpPr>
          <p:nvPr>
            <p:ph type="body" sz="quarter" idx="20" hasCustomPrompt="1"/>
          </p:nvPr>
        </p:nvSpPr>
        <p:spPr>
          <a:xfrm>
            <a:off x="228601" y="1823798"/>
            <a:ext cx="4114800" cy="1966036"/>
          </a:xfrm>
          <a:prstGeom prst="rect">
            <a:avLst/>
          </a:prstGeom>
        </p:spPr>
        <p:txBody>
          <a:bodyPr lIns="98379" tIns="49191" rIns="98379" bIns="49191"/>
          <a:lstStyle>
            <a:lvl1pPr marL="94904" indent="-94904">
              <a:buFont typeface="Arial" panose="020B0604020202020204" pitchFamily="34" charset="0"/>
              <a:buChar char="•"/>
              <a:defRPr sz="617">
                <a:solidFill>
                  <a:srgbClr val="4B4B4B"/>
                </a:solidFill>
                <a:latin typeface="+mj-lt"/>
              </a:defRPr>
            </a:lvl1pPr>
            <a:lvl2pPr marL="284717" indent="-94904" defTabSz="284717">
              <a:buFont typeface="Gill Sans MT" panose="020B0502020104020203" pitchFamily="34" charset="0"/>
              <a:buChar char="&gt;"/>
              <a:tabLst>
                <a:tab pos="158177" algn="l"/>
                <a:tab pos="347995" algn="l"/>
              </a:tabLst>
              <a:defRPr sz="515">
                <a:solidFill>
                  <a:srgbClr val="4B4B4B"/>
                </a:solidFill>
                <a:latin typeface="+mj-lt"/>
              </a:defRPr>
            </a:lvl2pPr>
            <a:lvl3pPr marL="474530" indent="-94904">
              <a:buClrTx/>
              <a:buSzPct val="100000"/>
              <a:buFont typeface="Calibri" panose="020F0502020204030204" pitchFamily="34" charset="0"/>
              <a:buChar char="–"/>
              <a:defRPr sz="515">
                <a:solidFill>
                  <a:srgbClr val="4B4B4B"/>
                </a:solidFill>
                <a:latin typeface="+mj-lt"/>
              </a:defRPr>
            </a:lvl3pPr>
          </a:lstStyle>
          <a:p>
            <a:pPr lvl="0"/>
            <a:endParaRPr lang="en-US" dirty="0"/>
          </a:p>
        </p:txBody>
      </p:sp>
      <p:sp>
        <p:nvSpPr>
          <p:cNvPr id="24" name="Text Placeholder 5"/>
          <p:cNvSpPr>
            <a:spLocks noGrp="1"/>
          </p:cNvSpPr>
          <p:nvPr>
            <p:ph type="body" sz="quarter" idx="21" hasCustomPrompt="1"/>
          </p:nvPr>
        </p:nvSpPr>
        <p:spPr>
          <a:xfrm>
            <a:off x="4800609" y="1823798"/>
            <a:ext cx="4114800" cy="1957121"/>
          </a:xfrm>
          <a:prstGeom prst="rect">
            <a:avLst/>
          </a:prstGeom>
        </p:spPr>
        <p:txBody>
          <a:bodyPr lIns="98379" tIns="49191" rIns="98379" bIns="49191"/>
          <a:lstStyle>
            <a:lvl1pPr marL="94904" indent="-94904">
              <a:buFont typeface="Arial" panose="020B0604020202020204" pitchFamily="34" charset="0"/>
              <a:buChar char="•"/>
              <a:defRPr sz="617">
                <a:solidFill>
                  <a:srgbClr val="4B4B4B"/>
                </a:solidFill>
                <a:latin typeface="+mj-lt"/>
              </a:defRPr>
            </a:lvl1pPr>
            <a:lvl2pPr marL="284717" indent="-94904" defTabSz="284717">
              <a:buFont typeface="Gill Sans MT" panose="020B0502020104020203" pitchFamily="34" charset="0"/>
              <a:buChar char="&gt;"/>
              <a:tabLst>
                <a:tab pos="158177" algn="l"/>
                <a:tab pos="347995" algn="l"/>
              </a:tabLst>
              <a:defRPr sz="515">
                <a:solidFill>
                  <a:srgbClr val="4B4B4B"/>
                </a:solidFill>
                <a:latin typeface="+mj-lt"/>
              </a:defRPr>
            </a:lvl2pPr>
            <a:lvl3pPr marL="474530" indent="-94904">
              <a:buClrTx/>
              <a:buSzPct val="100000"/>
              <a:buFont typeface="Calibri" panose="020F0502020204030204" pitchFamily="34" charset="0"/>
              <a:buChar char="–"/>
              <a:defRPr sz="515">
                <a:solidFill>
                  <a:srgbClr val="4B4B4B"/>
                </a:solidFill>
                <a:latin typeface="+mj-lt"/>
              </a:defRPr>
            </a:lvl3pPr>
          </a:lstStyle>
          <a:p>
            <a:pPr lvl="0"/>
            <a:endParaRPr lang="en-US" dirty="0"/>
          </a:p>
        </p:txBody>
      </p:sp>
      <p:sp>
        <p:nvSpPr>
          <p:cNvPr id="26" name="Text Placeholder 5"/>
          <p:cNvSpPr>
            <a:spLocks noGrp="1"/>
          </p:cNvSpPr>
          <p:nvPr>
            <p:ph type="body" sz="quarter" idx="22" hasCustomPrompt="1"/>
          </p:nvPr>
        </p:nvSpPr>
        <p:spPr>
          <a:xfrm>
            <a:off x="228601" y="4171378"/>
            <a:ext cx="4114800" cy="1957121"/>
          </a:xfrm>
          <a:prstGeom prst="rect">
            <a:avLst/>
          </a:prstGeom>
        </p:spPr>
        <p:txBody>
          <a:bodyPr lIns="98379" tIns="49191" rIns="98379" bIns="49191"/>
          <a:lstStyle>
            <a:lvl1pPr marL="94904" indent="-94904">
              <a:buFont typeface="Arial" panose="020B0604020202020204" pitchFamily="34" charset="0"/>
              <a:buChar char="•"/>
              <a:defRPr sz="617">
                <a:solidFill>
                  <a:srgbClr val="4B4B4B"/>
                </a:solidFill>
                <a:latin typeface="+mj-lt"/>
              </a:defRPr>
            </a:lvl1pPr>
            <a:lvl2pPr marL="284717" indent="-94904" defTabSz="284717">
              <a:buFont typeface="Gill Sans MT" panose="020B0502020104020203" pitchFamily="34" charset="0"/>
              <a:buChar char="&gt;"/>
              <a:tabLst>
                <a:tab pos="158177" algn="l"/>
                <a:tab pos="347995" algn="l"/>
              </a:tabLst>
              <a:defRPr sz="515">
                <a:solidFill>
                  <a:srgbClr val="4B4B4B"/>
                </a:solidFill>
                <a:latin typeface="+mj-lt"/>
              </a:defRPr>
            </a:lvl2pPr>
            <a:lvl3pPr marL="474530" indent="-94904">
              <a:buClrTx/>
              <a:buSzPct val="100000"/>
              <a:buFont typeface="Calibri" panose="020F0502020204030204" pitchFamily="34" charset="0"/>
              <a:buChar char="–"/>
              <a:defRPr sz="515">
                <a:solidFill>
                  <a:srgbClr val="4B4B4B"/>
                </a:solidFill>
                <a:latin typeface="+mj-lt"/>
              </a:defRPr>
            </a:lvl3pPr>
          </a:lstStyle>
          <a:p>
            <a:pPr lvl="0"/>
            <a:endParaRPr lang="en-US" dirty="0"/>
          </a:p>
        </p:txBody>
      </p:sp>
      <p:sp>
        <p:nvSpPr>
          <p:cNvPr id="27" name="Text Placeholder 5"/>
          <p:cNvSpPr>
            <a:spLocks noGrp="1"/>
          </p:cNvSpPr>
          <p:nvPr>
            <p:ph type="body" sz="quarter" idx="23" hasCustomPrompt="1"/>
          </p:nvPr>
        </p:nvSpPr>
        <p:spPr>
          <a:xfrm>
            <a:off x="4800609" y="4171378"/>
            <a:ext cx="4114800" cy="1957121"/>
          </a:xfrm>
          <a:prstGeom prst="rect">
            <a:avLst/>
          </a:prstGeom>
        </p:spPr>
        <p:txBody>
          <a:bodyPr lIns="98379" tIns="49191" rIns="98379" bIns="49191"/>
          <a:lstStyle>
            <a:lvl1pPr marL="94904" indent="-94904">
              <a:buFont typeface="Arial" panose="020B0604020202020204" pitchFamily="34" charset="0"/>
              <a:buChar char="•"/>
              <a:defRPr sz="617">
                <a:solidFill>
                  <a:srgbClr val="4B4B4B"/>
                </a:solidFill>
                <a:latin typeface="+mj-lt"/>
              </a:defRPr>
            </a:lvl1pPr>
            <a:lvl2pPr marL="284717" indent="-94904" defTabSz="284717">
              <a:buFont typeface="Gill Sans MT" panose="020B0502020104020203" pitchFamily="34" charset="0"/>
              <a:buChar char="&gt;"/>
              <a:tabLst>
                <a:tab pos="158177" algn="l"/>
                <a:tab pos="347995" algn="l"/>
              </a:tabLst>
              <a:defRPr sz="515">
                <a:solidFill>
                  <a:srgbClr val="4B4B4B"/>
                </a:solidFill>
                <a:latin typeface="+mj-lt"/>
              </a:defRPr>
            </a:lvl2pPr>
            <a:lvl3pPr marL="474530" indent="-94904">
              <a:buClrTx/>
              <a:buSzPct val="100000"/>
              <a:buFont typeface="Calibri" panose="020F0502020204030204" pitchFamily="34" charset="0"/>
              <a:buChar char="–"/>
              <a:defRPr sz="515">
                <a:solidFill>
                  <a:srgbClr val="4B4B4B"/>
                </a:solidFill>
                <a:latin typeface="+mj-lt"/>
              </a:defRPr>
            </a:lvl3pPr>
          </a:lstStyle>
          <a:p>
            <a:pPr lvl="0"/>
            <a:endParaRPr lang="en-US" dirty="0"/>
          </a:p>
        </p:txBody>
      </p:sp>
      <p:sp>
        <p:nvSpPr>
          <p:cNvPr id="28" name="Content Placeholder 3"/>
          <p:cNvSpPr>
            <a:spLocks noGrp="1"/>
          </p:cNvSpPr>
          <p:nvPr>
            <p:ph sz="quarter" idx="16" hasCustomPrompt="1"/>
          </p:nvPr>
        </p:nvSpPr>
        <p:spPr>
          <a:xfrm>
            <a:off x="228601" y="1499953"/>
            <a:ext cx="4114800" cy="274320"/>
          </a:xfrm>
          <a:prstGeom prst="rect">
            <a:avLst/>
          </a:prstGeom>
          <a:solidFill>
            <a:schemeClr val="bg1">
              <a:lumMod val="85000"/>
            </a:schemeClr>
          </a:solidFill>
          <a:effectLst/>
        </p:spPr>
        <p:txBody>
          <a:bodyPr lIns="98379" tIns="49191" rIns="98379" bIns="49191" anchor="ctr"/>
          <a:lstStyle>
            <a:lvl1pPr algn="ctr">
              <a:defRPr sz="720" b="1">
                <a:solidFill>
                  <a:schemeClr val="bg1"/>
                </a:solidFill>
                <a:latin typeface="+mj-lt"/>
              </a:defRPr>
            </a:lvl1pPr>
          </a:lstStyle>
          <a:p>
            <a:pPr lvl="0"/>
            <a:endParaRPr lang="en-US" dirty="0"/>
          </a:p>
        </p:txBody>
      </p:sp>
      <p:sp>
        <p:nvSpPr>
          <p:cNvPr id="29" name="Content Placeholder 3"/>
          <p:cNvSpPr>
            <a:spLocks noGrp="1"/>
          </p:cNvSpPr>
          <p:nvPr>
            <p:ph sz="quarter" idx="19" hasCustomPrompt="1"/>
          </p:nvPr>
        </p:nvSpPr>
        <p:spPr>
          <a:xfrm>
            <a:off x="228601" y="3842764"/>
            <a:ext cx="4114800" cy="274320"/>
          </a:xfrm>
          <a:prstGeom prst="rect">
            <a:avLst/>
          </a:prstGeom>
          <a:solidFill>
            <a:schemeClr val="bg1">
              <a:lumMod val="85000"/>
            </a:schemeClr>
          </a:solidFill>
          <a:effectLst/>
        </p:spPr>
        <p:txBody>
          <a:bodyPr lIns="98379" tIns="49191" rIns="98379" bIns="49191" anchor="ctr"/>
          <a:lstStyle>
            <a:lvl1pPr algn="ctr">
              <a:defRPr sz="720" b="1">
                <a:solidFill>
                  <a:schemeClr val="bg1"/>
                </a:solidFill>
                <a:latin typeface="+mj-lt"/>
              </a:defRPr>
            </a:lvl1pPr>
          </a:lstStyle>
          <a:p>
            <a:pPr lvl="0"/>
            <a:endParaRPr lang="en-US" dirty="0"/>
          </a:p>
        </p:txBody>
      </p:sp>
      <p:sp>
        <p:nvSpPr>
          <p:cNvPr id="32" name="Text Placeholder 7"/>
          <p:cNvSpPr>
            <a:spLocks noGrp="1"/>
          </p:cNvSpPr>
          <p:nvPr>
            <p:ph type="body" sz="quarter" idx="13"/>
          </p:nvPr>
        </p:nvSpPr>
        <p:spPr>
          <a:xfrm>
            <a:off x="228614" y="959699"/>
            <a:ext cx="8686800" cy="310896"/>
          </a:xfrm>
          <a:prstGeom prst="rect">
            <a:avLst/>
          </a:prstGeom>
        </p:spPr>
        <p:txBody>
          <a:bodyPr lIns="0" tIns="49191" rIns="98379" bIns="49191" anchor="t">
            <a:noAutofit/>
          </a:bodyPr>
          <a:lstStyle>
            <a:lvl1pPr marL="0" indent="0">
              <a:spcBef>
                <a:spcPts val="0"/>
              </a:spcBef>
              <a:buFontTx/>
              <a:buNone/>
              <a:defRPr sz="824" b="0">
                <a:solidFill>
                  <a:srgbClr val="4B4B4B"/>
                </a:solidFill>
                <a:latin typeface="+mj-lt"/>
              </a:defRPr>
            </a:lvl1pPr>
          </a:lstStyle>
          <a:p>
            <a:pPr lvl="0"/>
            <a:r>
              <a:rPr lang="en-US" sz="772" b="1">
                <a:solidFill>
                  <a:schemeClr val="tx1"/>
                </a:solidFill>
              </a:rPr>
              <a:t>Edit Master text styles</a:t>
            </a:r>
          </a:p>
        </p:txBody>
      </p:sp>
      <p:sp>
        <p:nvSpPr>
          <p:cNvPr id="13" name="Title 1">
            <a:extLst>
              <a:ext uri="{FF2B5EF4-FFF2-40B4-BE49-F238E27FC236}">
                <a16:creationId xmlns:a16="http://schemas.microsoft.com/office/drawing/2014/main" id="{9DFE9BBD-F50C-F446-91C6-E971E36FC1D6}"/>
              </a:ext>
            </a:extLst>
          </p:cNvPr>
          <p:cNvSpPr>
            <a:spLocks noGrp="1"/>
          </p:cNvSpPr>
          <p:nvPr>
            <p:ph type="title"/>
          </p:nvPr>
        </p:nvSpPr>
        <p:spPr>
          <a:xfrm>
            <a:off x="228601" y="212052"/>
            <a:ext cx="8229600" cy="685800"/>
          </a:xfrm>
        </p:spPr>
        <p:txBody>
          <a:bodyPr/>
          <a:lstStyle/>
          <a:p>
            <a:r>
              <a:rPr lang="en-US"/>
              <a:t>Click to edit Master title style</a:t>
            </a:r>
            <a:endParaRPr lang="en-US" dirty="0"/>
          </a:p>
        </p:txBody>
      </p:sp>
      <p:pic>
        <p:nvPicPr>
          <p:cNvPr id="12" name="Picture 6" descr="Cytel_logo_blue_eps.eps">
            <a:extLst>
              <a:ext uri="{FF2B5EF4-FFF2-40B4-BE49-F238E27FC236}">
                <a16:creationId xmlns:a16="http://schemas.microsoft.com/office/drawing/2014/main" id="{6AA66F72-97BB-8445-8C95-1539DF6DBF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6078" y="6125633"/>
            <a:ext cx="989013" cy="60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288288"/>
      </p:ext>
    </p:extLst>
  </p:cSld>
  <p:clrMapOvr>
    <a:masterClrMapping/>
  </p:clrMapOvr>
  <p:hf hdr="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7" descr="oddball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8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Cytel_logo_blue_ep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7515" y="427039"/>
            <a:ext cx="1990725"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72172" y="2224889"/>
            <a:ext cx="4241432" cy="2053567"/>
          </a:xfrm>
        </p:spPr>
        <p:txBody>
          <a:bodyPr/>
          <a:lstStyle>
            <a:lvl1pPr algn="r">
              <a:defRPr/>
            </a:lvl1pPr>
          </a:lstStyle>
          <a:p>
            <a:r>
              <a:rPr lang="en-US"/>
              <a:t>Click to edit Master title style</a:t>
            </a:r>
            <a:endParaRPr lang="en-US" dirty="0"/>
          </a:p>
        </p:txBody>
      </p:sp>
      <p:sp>
        <p:nvSpPr>
          <p:cNvPr id="8" name="Subtitle 2"/>
          <p:cNvSpPr>
            <a:spLocks noGrp="1"/>
          </p:cNvSpPr>
          <p:nvPr>
            <p:ph type="subTitle" idx="1"/>
          </p:nvPr>
        </p:nvSpPr>
        <p:spPr>
          <a:xfrm>
            <a:off x="4672172" y="4490928"/>
            <a:ext cx="4241432" cy="1752600"/>
          </a:xfrm>
        </p:spPr>
        <p:txBody>
          <a:bodyPr>
            <a:normAutofit/>
          </a:bodyPr>
          <a:lstStyle>
            <a:lvl1pPr marL="0" indent="0" algn="r">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75445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1792288" y="5520267"/>
            <a:ext cx="5486400" cy="651933"/>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 (insert footnote/disclaimer text here)</a:t>
            </a:r>
          </a:p>
        </p:txBody>
      </p:sp>
      <p:pic>
        <p:nvPicPr>
          <p:cNvPr id="6" name="Picture 5" descr="CTTI_Final_abb_JUN1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7" name="Straight Connector 6"/>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 name="Picture 7" descr="umbre-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1688407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7" descr="oddball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9159875"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Cytel Consulting Logo_wordmark_taglin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8550" y="263525"/>
            <a:ext cx="28448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72172" y="2224889"/>
            <a:ext cx="4241432" cy="2053567"/>
          </a:xfrm>
        </p:spPr>
        <p:txBody>
          <a:bodyPr/>
          <a:lstStyle>
            <a:lvl1pPr algn="r">
              <a:defRPr/>
            </a:lvl1pPr>
          </a:lstStyle>
          <a:p>
            <a:r>
              <a:rPr lang="en-US"/>
              <a:t>Click to edit Master title style</a:t>
            </a:r>
            <a:endParaRPr lang="en-US" dirty="0"/>
          </a:p>
        </p:txBody>
      </p:sp>
      <p:sp>
        <p:nvSpPr>
          <p:cNvPr id="8" name="Subtitle 2"/>
          <p:cNvSpPr>
            <a:spLocks noGrp="1"/>
          </p:cNvSpPr>
          <p:nvPr>
            <p:ph type="subTitle" idx="1"/>
          </p:nvPr>
        </p:nvSpPr>
        <p:spPr>
          <a:xfrm>
            <a:off x="4672172" y="4490928"/>
            <a:ext cx="4241432" cy="1752600"/>
          </a:xfrm>
        </p:spPr>
        <p:txBody>
          <a:bodyPr>
            <a:normAutofit/>
          </a:bodyPr>
          <a:lstStyle>
            <a:lvl1pPr marL="0" indent="0" algn="r">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433020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7" descr="oddball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9159875"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Cytel Services Logo_wordmar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5313" y="741363"/>
            <a:ext cx="19685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7415215" y="292100"/>
            <a:ext cx="15319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1800">
                <a:solidFill>
                  <a:schemeClr val="tx2"/>
                </a:solidFill>
              </a:rPr>
              <a:t>Quality First</a:t>
            </a:r>
          </a:p>
        </p:txBody>
      </p:sp>
      <p:sp>
        <p:nvSpPr>
          <p:cNvPr id="2" name="Title 1"/>
          <p:cNvSpPr>
            <a:spLocks noGrp="1"/>
          </p:cNvSpPr>
          <p:nvPr>
            <p:ph type="title"/>
          </p:nvPr>
        </p:nvSpPr>
        <p:spPr>
          <a:xfrm>
            <a:off x="4672172" y="2224889"/>
            <a:ext cx="4241432" cy="2053567"/>
          </a:xfrm>
        </p:spPr>
        <p:txBody>
          <a:bodyPr/>
          <a:lstStyle>
            <a:lvl1pPr algn="r">
              <a:defRPr/>
            </a:lvl1pPr>
          </a:lstStyle>
          <a:p>
            <a:r>
              <a:rPr lang="en-US"/>
              <a:t>Click to edit Master title style</a:t>
            </a:r>
            <a:endParaRPr lang="en-US" dirty="0"/>
          </a:p>
        </p:txBody>
      </p:sp>
      <p:sp>
        <p:nvSpPr>
          <p:cNvPr id="8" name="Subtitle 2"/>
          <p:cNvSpPr>
            <a:spLocks noGrp="1"/>
          </p:cNvSpPr>
          <p:nvPr>
            <p:ph type="subTitle" idx="1"/>
          </p:nvPr>
        </p:nvSpPr>
        <p:spPr>
          <a:xfrm>
            <a:off x="4672172" y="4490928"/>
            <a:ext cx="4241432" cy="1752600"/>
          </a:xfrm>
        </p:spPr>
        <p:txBody>
          <a:bodyPr>
            <a:normAutofit/>
          </a:bodyPr>
          <a:lstStyle>
            <a:lvl1pPr marL="0" indent="0" algn="r">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060466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7" descr="oddball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8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Cytel_logo_blue_ep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7515" y="427039"/>
            <a:ext cx="1990725"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Facebook-Icon-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5938"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Google-plus-icon-5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0913"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twitter icon 5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37475"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2" descr="blog icon 50.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2450"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3" descr="linkedin-icon-5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09013"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 descr="Youtube-icon 50.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94450"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72172" y="2224889"/>
            <a:ext cx="4241432" cy="2053567"/>
          </a:xfrm>
        </p:spPr>
        <p:txBody>
          <a:bodyPr/>
          <a:lstStyle>
            <a:lvl1pPr algn="r">
              <a:defRPr baseline="0"/>
            </a:lvl1pPr>
          </a:lstStyle>
          <a:p>
            <a:r>
              <a:rPr lang="en-US"/>
              <a:t>Click to edit Master title style</a:t>
            </a:r>
            <a:endParaRPr lang="en-US" dirty="0"/>
          </a:p>
        </p:txBody>
      </p:sp>
      <p:sp>
        <p:nvSpPr>
          <p:cNvPr id="8" name="Subtitle 2"/>
          <p:cNvSpPr>
            <a:spLocks noGrp="1"/>
          </p:cNvSpPr>
          <p:nvPr>
            <p:ph type="subTitle" idx="1"/>
          </p:nvPr>
        </p:nvSpPr>
        <p:spPr>
          <a:xfrm>
            <a:off x="4672172" y="4490929"/>
            <a:ext cx="4241432" cy="955961"/>
          </a:xfrm>
        </p:spPr>
        <p:txBody>
          <a:bodyPr>
            <a:normAutofit/>
          </a:bodyPr>
          <a:lstStyle>
            <a:lvl1pPr marL="0" indent="0" algn="r">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543311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7" descr="oddball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9159875"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Cytel Consulting Logo_wordmark_taglin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8550" y="263525"/>
            <a:ext cx="28448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Facebook-Icon-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5938"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Google-plus-icon-5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00913"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twitter icon 50.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37475"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2" descr="blog icon 50.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2450"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3" descr="linkedin-icon-5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09013"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 descr="Youtube-icon 50.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94450"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72172" y="2224889"/>
            <a:ext cx="4241432" cy="2053567"/>
          </a:xfrm>
        </p:spPr>
        <p:txBody>
          <a:bodyPr/>
          <a:lstStyle>
            <a:lvl1pPr algn="r">
              <a:defRPr/>
            </a:lvl1pPr>
          </a:lstStyle>
          <a:p>
            <a:r>
              <a:rPr lang="en-US"/>
              <a:t>Click to edit Master title style</a:t>
            </a:r>
            <a:endParaRPr lang="en-US" dirty="0"/>
          </a:p>
        </p:txBody>
      </p:sp>
      <p:sp>
        <p:nvSpPr>
          <p:cNvPr id="8" name="Subtitle 2"/>
          <p:cNvSpPr>
            <a:spLocks noGrp="1"/>
          </p:cNvSpPr>
          <p:nvPr>
            <p:ph type="subTitle" idx="1"/>
          </p:nvPr>
        </p:nvSpPr>
        <p:spPr>
          <a:xfrm>
            <a:off x="4672172" y="4490929"/>
            <a:ext cx="4241432" cy="880703"/>
          </a:xfrm>
        </p:spPr>
        <p:txBody>
          <a:bodyPr>
            <a:normAutofit/>
          </a:bodyPr>
          <a:lstStyle>
            <a:lvl1pPr marL="0" indent="0" algn="r">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92581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7" descr="oddballs.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9159875"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Cytel Services Logo_wordmar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5313" y="741363"/>
            <a:ext cx="19685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7415215" y="292100"/>
            <a:ext cx="15319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1800">
                <a:solidFill>
                  <a:schemeClr val="tx2"/>
                </a:solidFill>
              </a:rPr>
              <a:t>Quality First</a:t>
            </a:r>
          </a:p>
        </p:txBody>
      </p:sp>
      <p:pic>
        <p:nvPicPr>
          <p:cNvPr id="7" name="Picture 10" descr="Facebook-Icon-50.png">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65938"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Google-plus-icon-50.png">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0913"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2" descr="twitter icon 50.png">
            <a:hlinkClick r:id="rId8"/>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37475"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3" descr="blog icon 50.png">
            <a:hlinkClick r:id="rId10"/>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72450"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 descr="linkedin-icon-50.png">
            <a:hlinkClick r:id="rId12"/>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609013"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5" descr="Youtube-icon 50.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394450" y="5751513"/>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72172" y="2224889"/>
            <a:ext cx="4241432" cy="2053567"/>
          </a:xfrm>
        </p:spPr>
        <p:txBody>
          <a:bodyPr/>
          <a:lstStyle>
            <a:lvl1pPr algn="r">
              <a:defRPr/>
            </a:lvl1pPr>
          </a:lstStyle>
          <a:p>
            <a:r>
              <a:rPr lang="en-US"/>
              <a:t>Click to edit Master title style</a:t>
            </a:r>
            <a:endParaRPr lang="en-US" dirty="0"/>
          </a:p>
        </p:txBody>
      </p:sp>
      <p:sp>
        <p:nvSpPr>
          <p:cNvPr id="8" name="Subtitle 2"/>
          <p:cNvSpPr>
            <a:spLocks noGrp="1"/>
          </p:cNvSpPr>
          <p:nvPr>
            <p:ph type="subTitle" idx="1"/>
          </p:nvPr>
        </p:nvSpPr>
        <p:spPr>
          <a:xfrm>
            <a:off x="3687705" y="4490930"/>
            <a:ext cx="5225901" cy="984183"/>
          </a:xfrm>
        </p:spPr>
        <p:txBody>
          <a:bodyPr>
            <a:normAutofit/>
          </a:bodyPr>
          <a:lstStyle>
            <a:lvl1pPr marL="0" indent="0" algn="r">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06516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553D-B6C6-D34B-A934-02EC3836299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5EED5C6-123F-CD46-823B-AA6D65E38F6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55765B9-F552-1F43-ABB9-09162F575DD4}"/>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5" name="Footer Placeholder 4">
            <a:extLst>
              <a:ext uri="{FF2B5EF4-FFF2-40B4-BE49-F238E27FC236}">
                <a16:creationId xmlns:a16="http://schemas.microsoft.com/office/drawing/2014/main" id="{09E1C156-0938-AB4C-AABA-C1FE4609B4B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6A4627-EB08-044F-ADF0-F0B124B194A3}"/>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29804833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7A2B-58C7-7F47-AB42-7C93A39F5A85}"/>
              </a:ext>
            </a:extLst>
          </p:cNvPr>
          <p:cNvSpPr>
            <a:spLocks noGrp="1"/>
          </p:cNvSpPr>
          <p:nvPr>
            <p:ph type="title"/>
          </p:nvPr>
        </p:nvSpPr>
        <p:spPr>
          <a:xfrm>
            <a:off x="628650" y="365126"/>
            <a:ext cx="7886700" cy="924179"/>
          </a:xfrm>
        </p:spPr>
        <p:txBody>
          <a:bodyPr/>
          <a:lstStyle>
            <a:lvl1pPr>
              <a:defRPr b="1" i="0" baseline="0">
                <a:latin typeface="Corbel" panose="020B05030202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93042CC-3537-3F4C-875B-191812F080E4}"/>
              </a:ext>
            </a:extLst>
          </p:cNvPr>
          <p:cNvSpPr>
            <a:spLocks noGrp="1"/>
          </p:cNvSpPr>
          <p:nvPr>
            <p:ph idx="1"/>
          </p:nvPr>
        </p:nvSpPr>
        <p:spPr>
          <a:xfrm>
            <a:off x="628650" y="1371601"/>
            <a:ext cx="7886700" cy="4805363"/>
          </a:xfrm>
        </p:spPr>
        <p:txBody>
          <a:bodyPr/>
          <a:lstStyle>
            <a:lvl1pPr>
              <a:lnSpc>
                <a:spcPct val="100000"/>
              </a:lnSpc>
              <a:spcBef>
                <a:spcPts val="1800"/>
              </a:spcBef>
              <a:defRPr lang="en-US" sz="2100" kern="1200" baseline="0" dirty="0" smtClean="0">
                <a:solidFill>
                  <a:schemeClr val="tx1"/>
                </a:solidFill>
                <a:latin typeface="Arial" panose="020B0604020202020204" pitchFamily="34" charset="0"/>
                <a:ea typeface="+mn-ea"/>
                <a:cs typeface="+mn-cs"/>
              </a:defRPr>
            </a:lvl1pPr>
            <a:lvl2pPr marL="342900">
              <a:lnSpc>
                <a:spcPct val="100000"/>
              </a:lnSpc>
              <a:defRPr baseline="0">
                <a:latin typeface="Arial" panose="020B0604020202020204" pitchFamily="34" charset="0"/>
              </a:defRPr>
            </a:lvl2pPr>
            <a:lvl3pPr marL="514350">
              <a:lnSpc>
                <a:spcPct val="100000"/>
              </a:lnSpc>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4CA8BC0-5A96-F341-98D7-8FE0E41618D1}"/>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5" name="Footer Placeholder 4">
            <a:extLst>
              <a:ext uri="{FF2B5EF4-FFF2-40B4-BE49-F238E27FC236}">
                <a16:creationId xmlns:a16="http://schemas.microsoft.com/office/drawing/2014/main" id="{13B0EF85-C644-3E49-944E-568CFB9096F4}"/>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9042E8-CCB4-2A4C-A717-992CEB4E2040}"/>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26009099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69F9-0255-A943-AEC8-546827D1CE8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7B332A0-4CD1-6A4B-9E33-BF4AD3EBA50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CECB04F-9B50-BB43-8F86-7C59CCAB880C}"/>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5" name="Footer Placeholder 4">
            <a:extLst>
              <a:ext uri="{FF2B5EF4-FFF2-40B4-BE49-F238E27FC236}">
                <a16:creationId xmlns:a16="http://schemas.microsoft.com/office/drawing/2014/main" id="{62BF1144-C272-3245-A7A1-FC6BFED500C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3E493A-8E56-C142-AD5B-7D3F668E43F9}"/>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605462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0A610-4122-784B-9D4C-7C1850375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D75F7-3CF6-224E-B806-FDE10170CC30}"/>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668508-7094-0145-B753-739426BD95E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68D7DA-45A3-8F49-B6A0-014FF34998F9}"/>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6" name="Footer Placeholder 5">
            <a:extLst>
              <a:ext uri="{FF2B5EF4-FFF2-40B4-BE49-F238E27FC236}">
                <a16:creationId xmlns:a16="http://schemas.microsoft.com/office/drawing/2014/main" id="{0EC8B8BC-618B-BF45-9B3F-30F7B4A011F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1CB09CB-C92C-F14B-9C1A-20E3321FF2F9}"/>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3404542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FED78-F12C-D048-BB06-A2BAB5C4578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985E9A-9E72-674F-BB42-CA2019308A1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6D0700D-70DF-9144-83A4-62FA3392324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558E-246D-0747-8A7A-AE0D61CE147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3F88479-84CB-4040-8024-5F204A53B92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34585-BA0B-9E48-B682-BD998AF8750E}"/>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8" name="Footer Placeholder 7">
            <a:extLst>
              <a:ext uri="{FF2B5EF4-FFF2-40B4-BE49-F238E27FC236}">
                <a16:creationId xmlns:a16="http://schemas.microsoft.com/office/drawing/2014/main" id="{83A7A38D-0B1A-6945-94D5-EF4398C9C2A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938986-6B94-B949-86D2-58954D30B56B}"/>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3257848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You Slide">
    <p:spTree>
      <p:nvGrpSpPr>
        <p:cNvPr id="1" name=""/>
        <p:cNvGrpSpPr/>
        <p:nvPr/>
      </p:nvGrpSpPr>
      <p:grpSpPr>
        <a:xfrm>
          <a:off x="0" y="0"/>
          <a:ext cx="0" cy="0"/>
          <a:chOff x="0" y="0"/>
          <a:chExt cx="0" cy="0"/>
        </a:xfrm>
      </p:grpSpPr>
      <p:pic>
        <p:nvPicPr>
          <p:cNvPr id="25" name="Picture 24" descr="2016ARlandscape-4alt3_Artboard 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2" y="5922818"/>
            <a:ext cx="9166225" cy="93518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1400" y="1806642"/>
            <a:ext cx="4521200" cy="1736658"/>
          </a:xfrm>
          <a:prstGeom prst="rect">
            <a:avLst/>
          </a:prstGeom>
        </p:spPr>
      </p:pic>
      <p:sp>
        <p:nvSpPr>
          <p:cNvPr id="16" name="Text Placeholder 15"/>
          <p:cNvSpPr>
            <a:spLocks noGrp="1"/>
          </p:cNvSpPr>
          <p:nvPr>
            <p:ph type="body" sz="quarter" idx="10" hasCustomPrompt="1"/>
          </p:nvPr>
        </p:nvSpPr>
        <p:spPr>
          <a:xfrm>
            <a:off x="2311400" y="3839632"/>
            <a:ext cx="4521200" cy="817034"/>
          </a:xfrm>
        </p:spPr>
        <p:txBody>
          <a:bodyPr/>
          <a:lstStyle>
            <a:lvl1pPr marL="0" indent="0">
              <a:buNone/>
              <a:defRPr sz="1800" baseline="0">
                <a:solidFill>
                  <a:schemeClr val="accent3"/>
                </a:solidFill>
              </a:defRPr>
            </a:lvl1pPr>
          </a:lstStyle>
          <a:p>
            <a:pPr lvl="0"/>
            <a:r>
              <a:rPr lang="en-US" dirty="0"/>
              <a:t>Presenter’s contact info goes here.</a:t>
            </a:r>
          </a:p>
        </p:txBody>
      </p:sp>
      <p:sp>
        <p:nvSpPr>
          <p:cNvPr id="17" name="Subtitle 7"/>
          <p:cNvSpPr txBox="1">
            <a:spLocks/>
          </p:cNvSpPr>
          <p:nvPr userDrawn="1"/>
        </p:nvSpPr>
        <p:spPr>
          <a:xfrm>
            <a:off x="2844800" y="5455735"/>
            <a:ext cx="3454400" cy="453189"/>
          </a:xfrm>
          <a:prstGeom prst="rect">
            <a:avLst/>
          </a:prstGeom>
        </p:spPr>
        <p:txBody>
          <a:bodyPr vert="horz" lIns="0" tIns="0" rIns="0" bIns="0" rtlCol="0" anchor="t" anchorCtr="0">
            <a:noAutofit/>
          </a:bodyPr>
          <a:lstStyle>
            <a:lvl1pPr marL="0" indent="0" algn="l" defTabSz="457200" rtl="0" eaLnBrk="1" latinLnBrk="0" hangingPunct="1">
              <a:lnSpc>
                <a:spcPct val="95000"/>
              </a:lnSpc>
              <a:spcBef>
                <a:spcPts val="1000"/>
              </a:spcBef>
              <a:buSzPct val="130000"/>
              <a:buFontTx/>
              <a:buNone/>
              <a:defRPr sz="2000" b="0" i="1" kern="1200">
                <a:solidFill>
                  <a:schemeClr val="bg2"/>
                </a:solidFill>
                <a:latin typeface="+mn-lt"/>
                <a:ea typeface="+mn-ea"/>
                <a:cs typeface="+mn-cs"/>
              </a:defRPr>
            </a:lvl1pPr>
            <a:lvl2pPr marL="457200" indent="0" algn="ctr" defTabSz="457200" rtl="0" eaLnBrk="1" latinLnBrk="0" hangingPunct="1">
              <a:lnSpc>
                <a:spcPct val="95000"/>
              </a:lnSpc>
              <a:spcBef>
                <a:spcPts val="500"/>
              </a:spcBef>
              <a:buClr>
                <a:schemeClr val="accent2"/>
              </a:buClr>
              <a:buFont typeface="Wingdings" charset="2"/>
              <a:buNone/>
              <a:defRPr sz="2400" kern="1200">
                <a:solidFill>
                  <a:schemeClr val="tx1">
                    <a:tint val="75000"/>
                  </a:schemeClr>
                </a:solidFill>
                <a:latin typeface="+mn-lt"/>
                <a:ea typeface="+mn-ea"/>
                <a:cs typeface="+mn-cs"/>
              </a:defRPr>
            </a:lvl2pPr>
            <a:lvl3pPr marL="914400" indent="0" algn="ctr" defTabSz="457200" rtl="0" eaLnBrk="1" latinLnBrk="0" hangingPunct="1">
              <a:lnSpc>
                <a:spcPct val="95000"/>
              </a:lnSpc>
              <a:spcBef>
                <a:spcPts val="300"/>
              </a:spcBef>
              <a:buClr>
                <a:schemeClr val="accent1"/>
              </a:buClr>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4pPr>
            <a:lvl5pPr marL="1828800" indent="0" algn="ctr" defTabSz="457200" rtl="0" eaLnBrk="1" latinLnBrk="0" hangingPunct="1">
              <a:lnSpc>
                <a:spcPct val="95000"/>
              </a:lnSpc>
              <a:spcBef>
                <a:spcPts val="300"/>
              </a:spcBef>
              <a:buFont typeface="Arial"/>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600" b="0" i="0" cap="none" spc="100" dirty="0" err="1">
                <a:solidFill>
                  <a:schemeClr val="accent1"/>
                </a:solidFill>
              </a:rPr>
              <a:t>www.ctti-clinicaltrials.org</a:t>
            </a:r>
            <a:endParaRPr lang="en-US" sz="1600" b="0" i="0" cap="none" spc="100" dirty="0">
              <a:solidFill>
                <a:schemeClr val="accent1"/>
              </a:solidFill>
            </a:endParaRPr>
          </a:p>
        </p:txBody>
      </p:sp>
      <p:sp>
        <p:nvSpPr>
          <p:cNvPr id="20" name="TextBox 19"/>
          <p:cNvSpPr txBox="1"/>
          <p:nvPr userDrawn="1"/>
        </p:nvSpPr>
        <p:spPr>
          <a:xfrm>
            <a:off x="2311400" y="700142"/>
            <a:ext cx="4521200" cy="923330"/>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sz="5400" dirty="0" smtClean="0">
                <a:solidFill>
                  <a:schemeClr val="accent1"/>
                </a:solidFill>
              </a:rPr>
              <a:t>THANK YOU.</a:t>
            </a:r>
            <a:endParaRPr lang="en-US" sz="5400" dirty="0">
              <a:solidFill>
                <a:schemeClr val="accent1"/>
              </a:solidFill>
            </a:endParaRPr>
          </a:p>
        </p:txBody>
      </p:sp>
      <p:grpSp>
        <p:nvGrpSpPr>
          <p:cNvPr id="2" name="Group 1"/>
          <p:cNvGrpSpPr/>
          <p:nvPr userDrawn="1"/>
        </p:nvGrpSpPr>
        <p:grpSpPr>
          <a:xfrm>
            <a:off x="3757336" y="4820363"/>
            <a:ext cx="1629329" cy="508000"/>
            <a:chOff x="3530598" y="4820363"/>
            <a:chExt cx="1629329" cy="508000"/>
          </a:xfrm>
        </p:grpSpPr>
        <p:pic>
          <p:nvPicPr>
            <p:cNvPr id="19" name="Picture 18" descr="linkedi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30598" y="4820363"/>
              <a:ext cx="508000" cy="508000"/>
            </a:xfrm>
            <a:prstGeom prst="rect">
              <a:avLst/>
            </a:prstGeom>
          </p:spPr>
        </p:pic>
        <p:pic>
          <p:nvPicPr>
            <p:cNvPr id="21" name="Picture 20" descr="twitte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89397" y="4820363"/>
              <a:ext cx="508000" cy="508000"/>
            </a:xfrm>
            <a:prstGeom prst="rect">
              <a:avLst/>
            </a:prstGeom>
          </p:spPr>
        </p:pic>
        <p:pic>
          <p:nvPicPr>
            <p:cNvPr id="23" name="Picture 22" descr="vimeo.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51927" y="4820363"/>
              <a:ext cx="508000" cy="508000"/>
            </a:xfrm>
            <a:prstGeom prst="rect">
              <a:avLst/>
            </a:prstGeom>
          </p:spPr>
        </p:pic>
      </p:grpSp>
      <p:pic>
        <p:nvPicPr>
          <p:cNvPr id="24" name="Picture 23" descr="umbre-01.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6972043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3ED5-8C7F-0A4E-A70F-B22B4A97A7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E7AE1-BAB2-CB4C-9C0A-C0BF0F7E7FE5}"/>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4" name="Footer Placeholder 3">
            <a:extLst>
              <a:ext uri="{FF2B5EF4-FFF2-40B4-BE49-F238E27FC236}">
                <a16:creationId xmlns:a16="http://schemas.microsoft.com/office/drawing/2014/main" id="{442D8C45-A8B1-AB44-880E-E94231FF40B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03D6F8-59BB-F54B-8AA2-A60AEDE17254}"/>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1909613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C74B3F-7BCB-A446-8E59-0E86932270B7}"/>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3" name="Footer Placeholder 2">
            <a:extLst>
              <a:ext uri="{FF2B5EF4-FFF2-40B4-BE49-F238E27FC236}">
                <a16:creationId xmlns:a16="http://schemas.microsoft.com/office/drawing/2014/main" id="{0A8C4F9E-0A13-2D41-BE4A-8F2CDDD5627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23A049-599C-4347-B927-E93DC2241442}"/>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1847882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77A7-691A-ED4C-BC48-6F3CCC320D7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4FE062-14D1-B740-897D-0914D31B538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868ACA-27AF-D14A-8F35-C5366FDFC3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933D59F-5B83-D149-B553-FE4383452BCA}"/>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6" name="Footer Placeholder 5">
            <a:extLst>
              <a:ext uri="{FF2B5EF4-FFF2-40B4-BE49-F238E27FC236}">
                <a16:creationId xmlns:a16="http://schemas.microsoft.com/office/drawing/2014/main" id="{52ED7266-CA81-2E42-89D0-A699065DD172}"/>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543EB2-1DA3-AC4F-8A9C-187EE53C1DF0}"/>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1972865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86E25-2AC5-2F47-A109-1B10302425E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944A30B-A0B5-5E47-8D41-D11625CE691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9B7F3FF-947A-7D4E-9DF1-228A2861AB2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3366E31-AE8D-704A-9078-1B6FA906BD68}"/>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6" name="Footer Placeholder 5">
            <a:extLst>
              <a:ext uri="{FF2B5EF4-FFF2-40B4-BE49-F238E27FC236}">
                <a16:creationId xmlns:a16="http://schemas.microsoft.com/office/drawing/2014/main" id="{086C6F90-4513-C740-A128-8039271C6F8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4536E0-E690-B544-8E74-C153A71DA30F}"/>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259149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04F16-371F-5141-B283-3AB3A21A55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B18583-0424-134D-B36E-C3CA99DB49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85947-30F6-9D48-AD8D-CDAD25D51728}"/>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5" name="Footer Placeholder 4">
            <a:extLst>
              <a:ext uri="{FF2B5EF4-FFF2-40B4-BE49-F238E27FC236}">
                <a16:creationId xmlns:a16="http://schemas.microsoft.com/office/drawing/2014/main" id="{2723040F-ECB8-C845-AEDA-8F1AF8BB447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DB6DE7-C266-8C45-9A2F-DCF21868CF2F}"/>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842589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F9A873-E883-9D4D-8583-1DD3AE0D823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5ED0FC-3028-3447-A816-3BD37939D49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5334F-9485-C646-A676-5F7AEC0EC95A}"/>
              </a:ext>
            </a:extLst>
          </p:cNvPr>
          <p:cNvSpPr>
            <a:spLocks noGrp="1"/>
          </p:cNvSpPr>
          <p:nvPr>
            <p:ph type="dt" sz="half" idx="10"/>
          </p:nvPr>
        </p:nvSpPr>
        <p:spPr>
          <a:xfrm>
            <a:off x="628650" y="6356351"/>
            <a:ext cx="2057400" cy="365125"/>
          </a:xfrm>
          <a:prstGeom prst="rect">
            <a:avLst/>
          </a:prstGeom>
        </p:spPr>
        <p:txBody>
          <a:bodyPr/>
          <a:lstStyle/>
          <a:p>
            <a:fld id="{FBEA3ECE-C535-CC41-9714-C967E703AC05}" type="datetimeFigureOut">
              <a:rPr lang="en-US" smtClean="0"/>
              <a:t>6/22/2021</a:t>
            </a:fld>
            <a:endParaRPr lang="en-US"/>
          </a:p>
        </p:txBody>
      </p:sp>
      <p:sp>
        <p:nvSpPr>
          <p:cNvPr id="5" name="Footer Placeholder 4">
            <a:extLst>
              <a:ext uri="{FF2B5EF4-FFF2-40B4-BE49-F238E27FC236}">
                <a16:creationId xmlns:a16="http://schemas.microsoft.com/office/drawing/2014/main" id="{936FF3C4-C621-1D4F-8825-0682624C2F8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514D00-B095-3D46-944D-78B1AF63BAFE}"/>
              </a:ext>
            </a:extLst>
          </p:cNvPr>
          <p:cNvSpPr>
            <a:spLocks noGrp="1"/>
          </p:cNvSpPr>
          <p:nvPr>
            <p:ph type="sldNum" sz="quarter" idx="12"/>
          </p:nvPr>
        </p:nvSpPr>
        <p:spPr>
          <a:xfrm>
            <a:off x="6457950" y="6356351"/>
            <a:ext cx="2057400" cy="365125"/>
          </a:xfrm>
          <a:prstGeom prst="rect">
            <a:avLst/>
          </a:prstGeom>
        </p:spPr>
        <p:txBody>
          <a:bodyPr/>
          <a:lstStyle/>
          <a:p>
            <a:fld id="{05C77D6E-ECB8-EF47-B923-C7070492ED5F}" type="slidenum">
              <a:rPr lang="en-US" smtClean="0"/>
              <a:t>‹#›</a:t>
            </a:fld>
            <a:endParaRPr lang="en-US"/>
          </a:p>
        </p:txBody>
      </p:sp>
    </p:spTree>
    <p:extLst>
      <p:ext uri="{BB962C8B-B14F-4D97-AF65-F5344CB8AC3E}">
        <p14:creationId xmlns:p14="http://schemas.microsoft.com/office/powerpoint/2010/main" val="275671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09"/>
            <a:ext cx="8462210" cy="770467"/>
          </a:xfrm>
        </p:spPr>
        <p:txBody>
          <a:bodyPr/>
          <a:lstStyle/>
          <a:p>
            <a:r>
              <a:rPr lang="en-US" dirty="0"/>
              <a:t>Click to edit Master title style</a:t>
            </a:r>
          </a:p>
        </p:txBody>
      </p:sp>
      <p:sp>
        <p:nvSpPr>
          <p:cNvPr id="3" name="Content Placeholder 2"/>
          <p:cNvSpPr>
            <a:spLocks noGrp="1"/>
          </p:cNvSpPr>
          <p:nvPr>
            <p:ph idx="1"/>
          </p:nvPr>
        </p:nvSpPr>
        <p:spPr>
          <a:xfrm>
            <a:off x="347579" y="1452479"/>
            <a:ext cx="8462210" cy="4046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0" hasCustomPrompt="1"/>
          </p:nvPr>
        </p:nvSpPr>
        <p:spPr>
          <a:xfrm>
            <a:off x="347579" y="5499463"/>
            <a:ext cx="8462126" cy="639308"/>
          </a:xfrm>
        </p:spPr>
        <p:txBody>
          <a:bodyPr/>
          <a:lstStyle>
            <a:lvl1pPr marL="0" marR="0" indent="0" algn="l" defTabSz="457200" rtl="0" eaLnBrk="1" fontAlgn="auto" latinLnBrk="0" hangingPunct="1">
              <a:lnSpc>
                <a:spcPct val="95000"/>
              </a:lnSpc>
              <a:spcBef>
                <a:spcPts val="1400"/>
              </a:spcBef>
              <a:spcAft>
                <a:spcPts val="0"/>
              </a:spcAft>
              <a:buClrTx/>
              <a:buSzPct val="130000"/>
              <a:buFontTx/>
              <a:buNone/>
              <a:tabLst/>
              <a:defRPr/>
            </a:lvl1pPr>
          </a:lstStyle>
          <a:p>
            <a:pPr marL="0" marR="0" lvl="0" indent="0" algn="l" defTabSz="457200" rtl="0" eaLnBrk="1" fontAlgn="auto" latinLnBrk="0" hangingPunct="1">
              <a:lnSpc>
                <a:spcPct val="95000"/>
              </a:lnSpc>
              <a:spcBef>
                <a:spcPts val="1400"/>
              </a:spcBef>
              <a:spcAft>
                <a:spcPts val="0"/>
              </a:spcAft>
              <a:buClrTx/>
              <a:buSzPct val="130000"/>
              <a:buFontTx/>
              <a:buNone/>
              <a:tabLst/>
              <a:defRPr/>
            </a:pPr>
            <a:r>
              <a:rPr lang="en-US" dirty="0"/>
              <a:t>Footnote/Disclaimer text</a:t>
            </a:r>
          </a:p>
          <a:p>
            <a:pPr lvl="0"/>
            <a:endParaRPr lang="en-US" dirty="0"/>
          </a:p>
        </p:txBody>
      </p:sp>
    </p:spTree>
    <p:extLst>
      <p:ext uri="{BB962C8B-B14F-4D97-AF65-F5344CB8AC3E}">
        <p14:creationId xmlns:p14="http://schemas.microsoft.com/office/powerpoint/2010/main" val="216461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1.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5.xml"/><Relationship Id="rId1" Type="http://schemas.openxmlformats.org/officeDocument/2006/relationships/slideLayout" Target="../slideLayouts/slideLayout49.xml"/><Relationship Id="rId5" Type="http://schemas.openxmlformats.org/officeDocument/2006/relationships/image" Target="../media/image19.jpeg"/><Relationship Id="rId4" Type="http://schemas.openxmlformats.org/officeDocument/2006/relationships/image" Target="../media/image18.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9.jpeg"/><Relationship Id="rId4" Type="http://schemas.openxmlformats.org/officeDocument/2006/relationships/image" Target="../media/image18.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heme" Target="../theme/theme7.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 y="6244178"/>
            <a:ext cx="9144000" cy="613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347579" y="454377"/>
            <a:ext cx="8462210" cy="787400"/>
          </a:xfrm>
          <a:prstGeom prst="rect">
            <a:avLst/>
          </a:prstGeom>
        </p:spPr>
        <p:txBody>
          <a:bodyPr vert="horz" lIns="0" tIns="0" rIns="0" bIns="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7579" y="1452478"/>
            <a:ext cx="8462210" cy="4373555"/>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CTTI_Final_abb_JUN13.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074744" y="6354455"/>
            <a:ext cx="735045" cy="424948"/>
          </a:xfrm>
          <a:prstGeom prst="rect">
            <a:avLst/>
          </a:prstGeom>
        </p:spPr>
      </p:pic>
      <p:cxnSp>
        <p:nvCxnSpPr>
          <p:cNvPr id="16" name="Straight Connector 15"/>
          <p:cNvCxnSpPr/>
          <p:nvPr userDrawn="1"/>
        </p:nvCxnSpPr>
        <p:spPr bwMode="auto">
          <a:xfrm>
            <a:off x="4449" y="6261111"/>
            <a:ext cx="914400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 name="Picture 8" descr="umbre-01.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9148449" cy="355600"/>
          </a:xfrm>
          <a:prstGeom prst="rect">
            <a:avLst/>
          </a:prstGeom>
        </p:spPr>
      </p:pic>
    </p:spTree>
    <p:extLst>
      <p:ext uri="{BB962C8B-B14F-4D97-AF65-F5344CB8AC3E}">
        <p14:creationId xmlns:p14="http://schemas.microsoft.com/office/powerpoint/2010/main" val="228175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2" r:id="rId5"/>
    <p:sldLayoutId id="2147483655" r:id="rId6"/>
    <p:sldLayoutId id="2147483657" r:id="rId7"/>
    <p:sldLayoutId id="2147483663" r:id="rId8"/>
    <p:sldLayoutId id="2147483664" r:id="rId9"/>
    <p:sldLayoutId id="2147483665" r:id="rId10"/>
  </p:sldLayoutIdLst>
  <p:hf hdr="0" dt="0"/>
  <p:txStyles>
    <p:titleStyle>
      <a:lvl1pPr algn="l" defTabSz="457200" rtl="0" eaLnBrk="1" latinLnBrk="0" hangingPunct="1">
        <a:spcBef>
          <a:spcPct val="0"/>
        </a:spcBef>
        <a:buNone/>
        <a:defRPr sz="3400" b="1" kern="1200">
          <a:solidFill>
            <a:schemeClr val="accent2"/>
          </a:solidFill>
          <a:latin typeface="+mj-lt"/>
          <a:ea typeface="+mj-ea"/>
          <a:cs typeface="+mj-cs"/>
        </a:defRPr>
      </a:lvl1pPr>
    </p:titleStyle>
    <p:bodyStyle>
      <a:lvl1pPr marL="227013" indent="-227013" algn="l" defTabSz="457200" rtl="0" eaLnBrk="1" latinLnBrk="0" hangingPunct="1">
        <a:lnSpc>
          <a:spcPct val="95000"/>
        </a:lnSpc>
        <a:spcBef>
          <a:spcPts val="1400"/>
        </a:spcBef>
        <a:buSzPct val="130000"/>
        <a:buFontTx/>
        <a:buBlip>
          <a:blip r:embed="rId14"/>
        </a:buBlip>
        <a:defRPr sz="2400" kern="1200">
          <a:solidFill>
            <a:srgbClr val="58595B"/>
          </a:solidFill>
          <a:latin typeface="+mn-lt"/>
          <a:ea typeface="+mn-ea"/>
          <a:cs typeface="+mn-cs"/>
        </a:defRPr>
      </a:lvl1pPr>
      <a:lvl2pPr marL="628650" indent="-223838" algn="l" defTabSz="457200" rtl="0" eaLnBrk="1" latinLnBrk="0" hangingPunct="1">
        <a:lnSpc>
          <a:spcPct val="95000"/>
        </a:lnSpc>
        <a:spcBef>
          <a:spcPts val="500"/>
        </a:spcBef>
        <a:buClr>
          <a:schemeClr val="accent2"/>
        </a:buClr>
        <a:buFont typeface="Wingdings" charset="2"/>
        <a:buChar char="§"/>
        <a:defRPr sz="2400" kern="1200">
          <a:solidFill>
            <a:srgbClr val="58595B"/>
          </a:solidFill>
          <a:latin typeface="+mn-lt"/>
          <a:ea typeface="+mn-ea"/>
          <a:cs typeface="+mn-cs"/>
        </a:defRPr>
      </a:lvl2pPr>
      <a:lvl3pPr marL="1082675" indent="-234950" algn="l" defTabSz="457200" rtl="0" eaLnBrk="1" latinLnBrk="0" hangingPunct="1">
        <a:lnSpc>
          <a:spcPct val="95000"/>
        </a:lnSpc>
        <a:spcBef>
          <a:spcPts val="300"/>
        </a:spcBef>
        <a:buClr>
          <a:schemeClr val="accent1"/>
        </a:buClr>
        <a:buFont typeface="Arial"/>
        <a:buChar char="•"/>
        <a:defRPr sz="2400" kern="1200">
          <a:solidFill>
            <a:srgbClr val="58595B"/>
          </a:solidFill>
          <a:latin typeface="+mn-lt"/>
          <a:ea typeface="+mn-ea"/>
          <a:cs typeface="+mn-cs"/>
        </a:defRPr>
      </a:lvl3pPr>
      <a:lvl4pPr marL="16002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4pPr>
      <a:lvl5pPr marL="2057400" indent="-228600" algn="l" defTabSz="457200" rtl="0" eaLnBrk="1" latinLnBrk="0" hangingPunct="1">
        <a:lnSpc>
          <a:spcPct val="95000"/>
        </a:lnSpc>
        <a:spcBef>
          <a:spcPts val="300"/>
        </a:spcBef>
        <a:buFont typeface="Arial"/>
        <a:buChar char="»"/>
        <a:defRPr sz="2400" kern="1200">
          <a:solidFill>
            <a:srgbClr val="58595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297615"/>
            <a:ext cx="9144000" cy="561976"/>
          </a:xfrm>
          <a:prstGeom prst="rect">
            <a:avLst/>
          </a:prstGeom>
        </p:spPr>
      </p:pic>
      <p:sp>
        <p:nvSpPr>
          <p:cNvPr id="1033" name="Rectangle 9"/>
          <p:cNvSpPr>
            <a:spLocks noGrp="1" noChangeArrowheads="1"/>
          </p:cNvSpPr>
          <p:nvPr>
            <p:ph type="body" idx="1"/>
          </p:nvPr>
        </p:nvSpPr>
        <p:spPr bwMode="auto">
          <a:xfrm>
            <a:off x="628650" y="1619251"/>
            <a:ext cx="7881938"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
        <p:nvSpPr>
          <p:cNvPr id="1034" name="Rectangle 10"/>
          <p:cNvSpPr>
            <a:spLocks noGrp="1" noChangeArrowheads="1"/>
          </p:cNvSpPr>
          <p:nvPr>
            <p:ph type="title"/>
          </p:nvPr>
        </p:nvSpPr>
        <p:spPr bwMode="auto">
          <a:xfrm>
            <a:off x="628650" y="358777"/>
            <a:ext cx="7881938" cy="71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39" name="Text Box 15"/>
          <p:cNvSpPr txBox="1">
            <a:spLocks noChangeArrowheads="1"/>
          </p:cNvSpPr>
          <p:nvPr/>
        </p:nvSpPr>
        <p:spPr bwMode="auto">
          <a:xfrm>
            <a:off x="0" y="6308727"/>
            <a:ext cx="539750" cy="55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0" rIns="0" bIns="0" anchor="ctr"/>
          <a:lstStyle/>
          <a:p>
            <a:pPr fontAlgn="base">
              <a:spcBef>
                <a:spcPct val="0"/>
              </a:spcBef>
              <a:spcAft>
                <a:spcPct val="0"/>
              </a:spcAft>
            </a:pPr>
            <a:fld id="{166BB1DC-219A-4E7B-874B-530C91748C51}" type="slidenum">
              <a:rPr lang="en-GB" altLang="en-US" sz="2000">
                <a:solidFill>
                  <a:srgbClr val="FFFFFF"/>
                </a:solidFill>
              </a:rPr>
              <a:pPr fontAlgn="base">
                <a:spcBef>
                  <a:spcPct val="0"/>
                </a:spcBef>
                <a:spcAft>
                  <a:spcPct val="0"/>
                </a:spcAft>
              </a:pPr>
              <a:t>‹#›</a:t>
            </a:fld>
            <a:endParaRPr lang="en-GB" altLang="en-US" sz="2000" dirty="0">
              <a:solidFill>
                <a:srgbClr val="FFFFFF"/>
              </a:solidFill>
            </a:endParaRPr>
          </a:p>
        </p:txBody>
      </p:sp>
    </p:spTree>
    <p:extLst>
      <p:ext uri="{BB962C8B-B14F-4D97-AF65-F5344CB8AC3E}">
        <p14:creationId xmlns:p14="http://schemas.microsoft.com/office/powerpoint/2010/main" val="31458656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hdr="0" ftr="0" dt="0"/>
  <p:txStyles>
    <p:titleStyle>
      <a:lvl1pPr algn="l" rtl="0" eaLnBrk="1" fontAlgn="base" hangingPunct="1">
        <a:spcBef>
          <a:spcPct val="0"/>
        </a:spcBef>
        <a:spcAft>
          <a:spcPct val="0"/>
        </a:spcAft>
        <a:defRPr sz="36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2200">
          <a:solidFill>
            <a:schemeClr val="tx1"/>
          </a:solidFill>
          <a:latin typeface="+mn-lt"/>
        </a:defRPr>
      </a:lvl3pPr>
      <a:lvl4pPr marL="881063" indent="-258763" algn="l" rtl="0" eaLnBrk="1" fontAlgn="base" hangingPunct="1">
        <a:spcBef>
          <a:spcPct val="20000"/>
        </a:spcBef>
        <a:spcAft>
          <a:spcPct val="0"/>
        </a:spcAft>
        <a:buFont typeface="Arial" charset="0"/>
        <a:buChar char="–"/>
        <a:defRPr sz="2200">
          <a:solidFill>
            <a:schemeClr val="tx1"/>
          </a:solidFill>
          <a:latin typeface="+mn-lt"/>
        </a:defRPr>
      </a:lvl4pPr>
      <a:lvl5pPr marL="1120775" indent="-238125" algn="l" rtl="0" eaLnBrk="1" fontAlgn="base" hangingPunct="1">
        <a:spcBef>
          <a:spcPct val="20000"/>
        </a:spcBef>
        <a:spcAft>
          <a:spcPct val="0"/>
        </a:spcAft>
        <a:buFont typeface="Arial" charset="0"/>
        <a:buChar char="–"/>
        <a:defRPr sz="22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9544A-F1CD-3844-BFB3-6D230A0137DD}" type="datetimeFigureOut">
              <a:rPr lang="en-US" smtClean="0"/>
              <a:t>6/22/2021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71F5F-C8AF-484B-B19A-A0CBCE8C7764}" type="slidenum">
              <a:rPr lang="en-US" smtClean="0"/>
              <a:t>‹#›</a:t>
            </a:fld>
            <a:endParaRPr lang="en-US"/>
          </a:p>
        </p:txBody>
      </p:sp>
    </p:spTree>
    <p:extLst>
      <p:ext uri="{BB962C8B-B14F-4D97-AF65-F5344CB8AC3E}">
        <p14:creationId xmlns:p14="http://schemas.microsoft.com/office/powerpoint/2010/main" val="2849601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B9850B-63C7-403A-B61B-574A637D508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6F8075-0B21-42FC-BB87-E3415C1B829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842B2-8F4D-4581-8208-39BC88C24C3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CC186D9-031E-4357-8B64-078A08831F70}" type="datetimeFigureOut">
              <a:rPr lang="en-US" smtClean="0"/>
              <a:t>6/22/2021</a:t>
            </a:fld>
            <a:endParaRPr lang="en-US" dirty="0"/>
          </a:p>
        </p:txBody>
      </p:sp>
      <p:sp>
        <p:nvSpPr>
          <p:cNvPr id="5" name="Footer Placeholder 4">
            <a:extLst>
              <a:ext uri="{FF2B5EF4-FFF2-40B4-BE49-F238E27FC236}">
                <a16:creationId xmlns:a16="http://schemas.microsoft.com/office/drawing/2014/main" id="{405AD6D6-39F9-460A-BAD1-BEE9BE7D3F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D32033-565A-4BDF-A767-784FBD7D987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74E287-BB07-45EC-85A8-866F26537EEE}" type="slidenum">
              <a:rPr lang="en-US" smtClean="0"/>
              <a:t>‹#›</a:t>
            </a:fld>
            <a:endParaRPr lang="en-US" dirty="0"/>
          </a:p>
        </p:txBody>
      </p:sp>
    </p:spTree>
    <p:extLst>
      <p:ext uri="{BB962C8B-B14F-4D97-AF65-F5344CB8AC3E}">
        <p14:creationId xmlns:p14="http://schemas.microsoft.com/office/powerpoint/2010/main" val="414909231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RWattsDSC_0055_retouchedforPP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861449"/>
            <a:ext cx="9144000" cy="599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ox_small_cmyk_pos_rect.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64130" y="189754"/>
            <a:ext cx="1611078" cy="49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3675" y="127622"/>
            <a:ext cx="1903389" cy="61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51417"/>
      </p:ext>
    </p:extLst>
  </p:cSld>
  <p:clrMap bg1="lt1" tx1="dk1" bg2="lt2" tx2="dk2" accent1="accent1" accent2="accent2" accent3="accent3" accent4="accent4" accent5="accent5" accent6="accent6" hlink="hlink" folHlink="folHlink"/>
  <p:sldLayoutIdLst>
    <p:sldLayoutId id="2147483732" r:id="rId1"/>
  </p:sldLayoutIdLst>
  <p:timing>
    <p:tnLst>
      <p:par>
        <p:cTn id="1" dur="indefinite" restart="never" nodeType="tmRoot"/>
      </p:par>
    </p:tnLst>
  </p:timing>
  <p:txStyles>
    <p:titleStyle>
      <a:lvl1pPr algn="ctr" defTabSz="456758" rtl="0" eaLnBrk="0" fontAlgn="base" hangingPunct="0">
        <a:spcBef>
          <a:spcPct val="0"/>
        </a:spcBef>
        <a:spcAft>
          <a:spcPct val="0"/>
        </a:spcAft>
        <a:defRPr sz="4443" kern="1200">
          <a:solidFill>
            <a:schemeClr val="tx1"/>
          </a:solidFill>
          <a:latin typeface="+mj-lt"/>
          <a:ea typeface="+mj-ea"/>
          <a:cs typeface="+mj-cs"/>
        </a:defRPr>
      </a:lvl1pPr>
      <a:lvl2pPr algn="ctr" defTabSz="456758" rtl="0" eaLnBrk="0" fontAlgn="base" hangingPunct="0">
        <a:spcBef>
          <a:spcPct val="0"/>
        </a:spcBef>
        <a:spcAft>
          <a:spcPct val="0"/>
        </a:spcAft>
        <a:defRPr sz="4443">
          <a:solidFill>
            <a:schemeClr val="tx1"/>
          </a:solidFill>
          <a:latin typeface="Calibri" charset="0"/>
        </a:defRPr>
      </a:lvl2pPr>
      <a:lvl3pPr algn="ctr" defTabSz="456758" rtl="0" eaLnBrk="0" fontAlgn="base" hangingPunct="0">
        <a:spcBef>
          <a:spcPct val="0"/>
        </a:spcBef>
        <a:spcAft>
          <a:spcPct val="0"/>
        </a:spcAft>
        <a:defRPr sz="4443">
          <a:solidFill>
            <a:schemeClr val="tx1"/>
          </a:solidFill>
          <a:latin typeface="Calibri" charset="0"/>
        </a:defRPr>
      </a:lvl3pPr>
      <a:lvl4pPr algn="ctr" defTabSz="456758" rtl="0" eaLnBrk="0" fontAlgn="base" hangingPunct="0">
        <a:spcBef>
          <a:spcPct val="0"/>
        </a:spcBef>
        <a:spcAft>
          <a:spcPct val="0"/>
        </a:spcAft>
        <a:defRPr sz="4443">
          <a:solidFill>
            <a:schemeClr val="tx1"/>
          </a:solidFill>
          <a:latin typeface="Calibri" charset="0"/>
        </a:defRPr>
      </a:lvl4pPr>
      <a:lvl5pPr algn="ctr" defTabSz="456758" rtl="0" eaLnBrk="0" fontAlgn="base" hangingPunct="0">
        <a:spcBef>
          <a:spcPct val="0"/>
        </a:spcBef>
        <a:spcAft>
          <a:spcPct val="0"/>
        </a:spcAft>
        <a:defRPr sz="4443">
          <a:solidFill>
            <a:schemeClr val="tx1"/>
          </a:solidFill>
          <a:latin typeface="Calibri" charset="0"/>
        </a:defRPr>
      </a:lvl5pPr>
      <a:lvl6pPr marL="483626" algn="ctr" defTabSz="456758" rtl="0" fontAlgn="base">
        <a:spcBef>
          <a:spcPct val="0"/>
        </a:spcBef>
        <a:spcAft>
          <a:spcPct val="0"/>
        </a:spcAft>
        <a:defRPr sz="4443">
          <a:solidFill>
            <a:schemeClr val="tx1"/>
          </a:solidFill>
          <a:latin typeface="Calibri" charset="0"/>
        </a:defRPr>
      </a:lvl6pPr>
      <a:lvl7pPr marL="967252" algn="ctr" defTabSz="456758" rtl="0" fontAlgn="base">
        <a:spcBef>
          <a:spcPct val="0"/>
        </a:spcBef>
        <a:spcAft>
          <a:spcPct val="0"/>
        </a:spcAft>
        <a:defRPr sz="4443">
          <a:solidFill>
            <a:schemeClr val="tx1"/>
          </a:solidFill>
          <a:latin typeface="Calibri" charset="0"/>
        </a:defRPr>
      </a:lvl7pPr>
      <a:lvl8pPr marL="1450878" algn="ctr" defTabSz="456758" rtl="0" fontAlgn="base">
        <a:spcBef>
          <a:spcPct val="0"/>
        </a:spcBef>
        <a:spcAft>
          <a:spcPct val="0"/>
        </a:spcAft>
        <a:defRPr sz="4443">
          <a:solidFill>
            <a:schemeClr val="tx1"/>
          </a:solidFill>
          <a:latin typeface="Calibri" charset="0"/>
        </a:defRPr>
      </a:lvl8pPr>
      <a:lvl9pPr marL="1934505" algn="ctr" defTabSz="456758" rtl="0" fontAlgn="base">
        <a:spcBef>
          <a:spcPct val="0"/>
        </a:spcBef>
        <a:spcAft>
          <a:spcPct val="0"/>
        </a:spcAft>
        <a:defRPr sz="4443">
          <a:solidFill>
            <a:schemeClr val="tx1"/>
          </a:solidFill>
          <a:latin typeface="Calibri" charset="0"/>
        </a:defRPr>
      </a:lvl9pPr>
    </p:titleStyle>
    <p:bodyStyle>
      <a:lvl1pPr marL="342569" indent="-342569" algn="l" defTabSz="456758" rtl="0" eaLnBrk="0" fontAlgn="base" hangingPunct="0">
        <a:spcBef>
          <a:spcPct val="20000"/>
        </a:spcBef>
        <a:spcAft>
          <a:spcPct val="0"/>
        </a:spcAft>
        <a:buFont typeface="Arial" panose="020B0604020202020204" pitchFamily="34" charset="0"/>
        <a:buChar char="•"/>
        <a:defRPr sz="3173" kern="1200">
          <a:solidFill>
            <a:schemeClr val="tx1"/>
          </a:solidFill>
          <a:latin typeface="+mn-lt"/>
          <a:ea typeface="+mn-ea"/>
          <a:cs typeface="+mn-cs"/>
        </a:defRPr>
      </a:lvl1pPr>
      <a:lvl2pPr marL="742232" indent="-285474" algn="l" defTabSz="456758" rtl="0" eaLnBrk="0" fontAlgn="base" hangingPunct="0">
        <a:spcBef>
          <a:spcPct val="20000"/>
        </a:spcBef>
        <a:spcAft>
          <a:spcPct val="0"/>
        </a:spcAft>
        <a:buFont typeface="Arial" panose="020B0604020202020204" pitchFamily="34" charset="0"/>
        <a:buChar char="–"/>
        <a:defRPr sz="2750" kern="1200">
          <a:solidFill>
            <a:schemeClr val="tx1"/>
          </a:solidFill>
          <a:latin typeface="+mn-lt"/>
          <a:ea typeface="+mn-ea"/>
          <a:cs typeface="+mn-cs"/>
        </a:defRPr>
      </a:lvl2pPr>
      <a:lvl3pPr marL="1141895" indent="-228379" algn="l" defTabSz="456758" rtl="0" eaLnBrk="0" fontAlgn="base" hangingPunct="0">
        <a:spcBef>
          <a:spcPct val="20000"/>
        </a:spcBef>
        <a:spcAft>
          <a:spcPct val="0"/>
        </a:spcAft>
        <a:buFont typeface="Arial" panose="020B0604020202020204" pitchFamily="34" charset="0"/>
        <a:buChar char="•"/>
        <a:defRPr sz="2433" kern="1200">
          <a:solidFill>
            <a:schemeClr val="tx1"/>
          </a:solidFill>
          <a:latin typeface="+mn-lt"/>
          <a:ea typeface="+mn-ea"/>
          <a:cs typeface="+mn-cs"/>
        </a:defRPr>
      </a:lvl3pPr>
      <a:lvl4pPr marL="1598653" indent="-228379" algn="l" defTabSz="456758" rtl="0" eaLnBrk="0" fontAlgn="base" hangingPunct="0">
        <a:spcBef>
          <a:spcPct val="20000"/>
        </a:spcBef>
        <a:spcAft>
          <a:spcPct val="0"/>
        </a:spcAft>
        <a:buFont typeface="Arial" panose="020B0604020202020204" pitchFamily="34" charset="0"/>
        <a:buChar char="–"/>
        <a:defRPr sz="2010" kern="1200">
          <a:solidFill>
            <a:schemeClr val="tx1"/>
          </a:solidFill>
          <a:latin typeface="+mn-lt"/>
          <a:ea typeface="+mn-ea"/>
          <a:cs typeface="+mn-cs"/>
        </a:defRPr>
      </a:lvl4pPr>
      <a:lvl5pPr marL="2055411" indent="-228379" algn="l" defTabSz="456758" rtl="0" eaLnBrk="0" fontAlgn="base" hangingPunct="0">
        <a:spcBef>
          <a:spcPct val="20000"/>
        </a:spcBef>
        <a:spcAft>
          <a:spcPct val="0"/>
        </a:spcAft>
        <a:buFont typeface="Arial" panose="020B0604020202020204" pitchFamily="34" charset="0"/>
        <a:buChar char="»"/>
        <a:defRPr sz="2010" kern="1200">
          <a:solidFill>
            <a:schemeClr val="tx1"/>
          </a:solidFill>
          <a:latin typeface="+mn-lt"/>
          <a:ea typeface="+mn-ea"/>
          <a:cs typeface="+mn-cs"/>
        </a:defRPr>
      </a:lvl5pPr>
      <a:lvl6pPr marL="2513912" indent="-228538" algn="l" defTabSz="457075" rtl="0" eaLnBrk="1" latinLnBrk="0" hangingPunct="1">
        <a:spcBef>
          <a:spcPct val="20000"/>
        </a:spcBef>
        <a:buFont typeface="Arial"/>
        <a:buChar char="•"/>
        <a:defRPr sz="2010" kern="1200">
          <a:solidFill>
            <a:schemeClr val="tx1"/>
          </a:solidFill>
          <a:latin typeface="+mn-lt"/>
          <a:ea typeface="+mn-ea"/>
          <a:cs typeface="+mn-cs"/>
        </a:defRPr>
      </a:lvl6pPr>
      <a:lvl7pPr marL="2970988" indent="-228538" algn="l" defTabSz="457075" rtl="0" eaLnBrk="1" latinLnBrk="0" hangingPunct="1">
        <a:spcBef>
          <a:spcPct val="20000"/>
        </a:spcBef>
        <a:buFont typeface="Arial"/>
        <a:buChar char="•"/>
        <a:defRPr sz="2010" kern="1200">
          <a:solidFill>
            <a:schemeClr val="tx1"/>
          </a:solidFill>
          <a:latin typeface="+mn-lt"/>
          <a:ea typeface="+mn-ea"/>
          <a:cs typeface="+mn-cs"/>
        </a:defRPr>
      </a:lvl7pPr>
      <a:lvl8pPr marL="3428063" indent="-228538" algn="l" defTabSz="457075" rtl="0" eaLnBrk="1" latinLnBrk="0" hangingPunct="1">
        <a:spcBef>
          <a:spcPct val="20000"/>
        </a:spcBef>
        <a:buFont typeface="Arial"/>
        <a:buChar char="•"/>
        <a:defRPr sz="2010" kern="1200">
          <a:solidFill>
            <a:schemeClr val="tx1"/>
          </a:solidFill>
          <a:latin typeface="+mn-lt"/>
          <a:ea typeface="+mn-ea"/>
          <a:cs typeface="+mn-cs"/>
        </a:defRPr>
      </a:lvl8pPr>
      <a:lvl9pPr marL="3885139" indent="-228538" algn="l" defTabSz="457075" rtl="0" eaLnBrk="1" latinLnBrk="0" hangingPunct="1">
        <a:spcBef>
          <a:spcPct val="20000"/>
        </a:spcBef>
        <a:buFont typeface="Arial"/>
        <a:buChar char="•"/>
        <a:defRPr sz="2010" kern="1200">
          <a:solidFill>
            <a:schemeClr val="tx1"/>
          </a:solidFill>
          <a:latin typeface="+mn-lt"/>
          <a:ea typeface="+mn-ea"/>
          <a:cs typeface="+mn-cs"/>
        </a:defRPr>
      </a:lvl9pPr>
    </p:bodyStyle>
    <p:otherStyle>
      <a:defPPr>
        <a:defRPr lang="en-US"/>
      </a:defPPr>
      <a:lvl1pPr marL="0" algn="l" defTabSz="457075" rtl="0" eaLnBrk="1" latinLnBrk="0" hangingPunct="1">
        <a:defRPr sz="1798" kern="1200">
          <a:solidFill>
            <a:schemeClr val="tx1"/>
          </a:solidFill>
          <a:latin typeface="+mn-lt"/>
          <a:ea typeface="+mn-ea"/>
          <a:cs typeface="+mn-cs"/>
        </a:defRPr>
      </a:lvl1pPr>
      <a:lvl2pPr marL="457075" algn="l" defTabSz="457075" rtl="0" eaLnBrk="1" latinLnBrk="0" hangingPunct="1">
        <a:defRPr sz="1798" kern="1200">
          <a:solidFill>
            <a:schemeClr val="tx1"/>
          </a:solidFill>
          <a:latin typeface="+mn-lt"/>
          <a:ea typeface="+mn-ea"/>
          <a:cs typeface="+mn-cs"/>
        </a:defRPr>
      </a:lvl2pPr>
      <a:lvl3pPr marL="914150" algn="l" defTabSz="457075" rtl="0" eaLnBrk="1" latinLnBrk="0" hangingPunct="1">
        <a:defRPr sz="1798" kern="1200">
          <a:solidFill>
            <a:schemeClr val="tx1"/>
          </a:solidFill>
          <a:latin typeface="+mn-lt"/>
          <a:ea typeface="+mn-ea"/>
          <a:cs typeface="+mn-cs"/>
        </a:defRPr>
      </a:lvl3pPr>
      <a:lvl4pPr marL="1371225" algn="l" defTabSz="457075" rtl="0" eaLnBrk="1" latinLnBrk="0" hangingPunct="1">
        <a:defRPr sz="1798" kern="1200">
          <a:solidFill>
            <a:schemeClr val="tx1"/>
          </a:solidFill>
          <a:latin typeface="+mn-lt"/>
          <a:ea typeface="+mn-ea"/>
          <a:cs typeface="+mn-cs"/>
        </a:defRPr>
      </a:lvl4pPr>
      <a:lvl5pPr marL="1828300" algn="l" defTabSz="457075" rtl="0" eaLnBrk="1" latinLnBrk="0" hangingPunct="1">
        <a:defRPr sz="1798" kern="1200">
          <a:solidFill>
            <a:schemeClr val="tx1"/>
          </a:solidFill>
          <a:latin typeface="+mn-lt"/>
          <a:ea typeface="+mn-ea"/>
          <a:cs typeface="+mn-cs"/>
        </a:defRPr>
      </a:lvl5pPr>
      <a:lvl6pPr marL="2285376" algn="l" defTabSz="457075" rtl="0" eaLnBrk="1" latinLnBrk="0" hangingPunct="1">
        <a:defRPr sz="1798" kern="1200">
          <a:solidFill>
            <a:schemeClr val="tx1"/>
          </a:solidFill>
          <a:latin typeface="+mn-lt"/>
          <a:ea typeface="+mn-ea"/>
          <a:cs typeface="+mn-cs"/>
        </a:defRPr>
      </a:lvl6pPr>
      <a:lvl7pPr marL="2742450" algn="l" defTabSz="457075" rtl="0" eaLnBrk="1" latinLnBrk="0" hangingPunct="1">
        <a:defRPr sz="1798" kern="1200">
          <a:solidFill>
            <a:schemeClr val="tx1"/>
          </a:solidFill>
          <a:latin typeface="+mn-lt"/>
          <a:ea typeface="+mn-ea"/>
          <a:cs typeface="+mn-cs"/>
        </a:defRPr>
      </a:lvl7pPr>
      <a:lvl8pPr marL="3199526" algn="l" defTabSz="457075" rtl="0" eaLnBrk="1" latinLnBrk="0" hangingPunct="1">
        <a:defRPr sz="1798" kern="1200">
          <a:solidFill>
            <a:schemeClr val="tx1"/>
          </a:solidFill>
          <a:latin typeface="+mn-lt"/>
          <a:ea typeface="+mn-ea"/>
          <a:cs typeface="+mn-cs"/>
        </a:defRPr>
      </a:lvl8pPr>
      <a:lvl9pPr marL="3656601" algn="l" defTabSz="457075" rtl="0" eaLnBrk="1" latinLnBrk="0" hangingPunct="1">
        <a:defRPr sz="17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ox_small_cmyk_pos_rect.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64130" y="189754"/>
            <a:ext cx="1611078" cy="49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
          <p:cNvSpPr>
            <a:spLocks noChangeArrowheads="1"/>
          </p:cNvSpPr>
          <p:nvPr userDrawn="1"/>
        </p:nvSpPr>
        <p:spPr bwMode="auto">
          <a:xfrm>
            <a:off x="1" y="861449"/>
            <a:ext cx="9144000" cy="5996551"/>
          </a:xfrm>
          <a:prstGeom prst="rect">
            <a:avLst/>
          </a:prstGeom>
          <a:solidFill>
            <a:srgbClr val="D9D9D9"/>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en-US" altLang="en-US" sz="1904">
              <a:solidFill>
                <a:srgbClr val="FFFFFF"/>
              </a:solidFill>
            </a:endParaRPr>
          </a:p>
        </p:txBody>
      </p:sp>
      <p:pic>
        <p:nvPicPr>
          <p:cNvPr id="3076" name="Picture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3675" y="127622"/>
            <a:ext cx="1903389" cy="61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582323"/>
      </p:ext>
    </p:extLst>
  </p:cSld>
  <p:clrMap bg1="lt1" tx1="dk1" bg2="lt2" tx2="dk2" accent1="accent1" accent2="accent2" accent3="accent3" accent4="accent4" accent5="accent5" accent6="accent6" hlink="hlink" folHlink="folHlink"/>
  <p:sldLayoutIdLst>
    <p:sldLayoutId id="2147483734" r:id="rId1"/>
    <p:sldLayoutId id="2147483735" r:id="rId2"/>
  </p:sldLayoutIdLst>
  <p:timing>
    <p:tnLst>
      <p:par>
        <p:cTn id="1" dur="indefinite" restart="never" nodeType="tmRoot"/>
      </p:par>
    </p:tnLst>
  </p:timing>
  <p:txStyles>
    <p:titleStyle>
      <a:lvl1pPr algn="ctr" defTabSz="456758" rtl="0" eaLnBrk="0" fontAlgn="base" hangingPunct="0">
        <a:spcBef>
          <a:spcPct val="0"/>
        </a:spcBef>
        <a:spcAft>
          <a:spcPct val="0"/>
        </a:spcAft>
        <a:defRPr sz="4443" kern="1200">
          <a:solidFill>
            <a:schemeClr val="tx1"/>
          </a:solidFill>
          <a:latin typeface="+mj-lt"/>
          <a:ea typeface="+mj-ea"/>
          <a:cs typeface="+mj-cs"/>
        </a:defRPr>
      </a:lvl1pPr>
      <a:lvl2pPr algn="ctr" defTabSz="456758" rtl="0" eaLnBrk="0" fontAlgn="base" hangingPunct="0">
        <a:spcBef>
          <a:spcPct val="0"/>
        </a:spcBef>
        <a:spcAft>
          <a:spcPct val="0"/>
        </a:spcAft>
        <a:defRPr sz="4443">
          <a:solidFill>
            <a:schemeClr val="tx1"/>
          </a:solidFill>
          <a:latin typeface="Calibri" charset="0"/>
        </a:defRPr>
      </a:lvl2pPr>
      <a:lvl3pPr algn="ctr" defTabSz="456758" rtl="0" eaLnBrk="0" fontAlgn="base" hangingPunct="0">
        <a:spcBef>
          <a:spcPct val="0"/>
        </a:spcBef>
        <a:spcAft>
          <a:spcPct val="0"/>
        </a:spcAft>
        <a:defRPr sz="4443">
          <a:solidFill>
            <a:schemeClr val="tx1"/>
          </a:solidFill>
          <a:latin typeface="Calibri" charset="0"/>
        </a:defRPr>
      </a:lvl3pPr>
      <a:lvl4pPr algn="ctr" defTabSz="456758" rtl="0" eaLnBrk="0" fontAlgn="base" hangingPunct="0">
        <a:spcBef>
          <a:spcPct val="0"/>
        </a:spcBef>
        <a:spcAft>
          <a:spcPct val="0"/>
        </a:spcAft>
        <a:defRPr sz="4443">
          <a:solidFill>
            <a:schemeClr val="tx1"/>
          </a:solidFill>
          <a:latin typeface="Calibri" charset="0"/>
        </a:defRPr>
      </a:lvl4pPr>
      <a:lvl5pPr algn="ctr" defTabSz="456758" rtl="0" eaLnBrk="0" fontAlgn="base" hangingPunct="0">
        <a:spcBef>
          <a:spcPct val="0"/>
        </a:spcBef>
        <a:spcAft>
          <a:spcPct val="0"/>
        </a:spcAft>
        <a:defRPr sz="4443">
          <a:solidFill>
            <a:schemeClr val="tx1"/>
          </a:solidFill>
          <a:latin typeface="Calibri" charset="0"/>
        </a:defRPr>
      </a:lvl5pPr>
      <a:lvl6pPr marL="483626" algn="ctr" defTabSz="456758" rtl="0" fontAlgn="base">
        <a:spcBef>
          <a:spcPct val="0"/>
        </a:spcBef>
        <a:spcAft>
          <a:spcPct val="0"/>
        </a:spcAft>
        <a:defRPr sz="4443">
          <a:solidFill>
            <a:schemeClr val="tx1"/>
          </a:solidFill>
          <a:latin typeface="Calibri" charset="0"/>
        </a:defRPr>
      </a:lvl6pPr>
      <a:lvl7pPr marL="967252" algn="ctr" defTabSz="456758" rtl="0" fontAlgn="base">
        <a:spcBef>
          <a:spcPct val="0"/>
        </a:spcBef>
        <a:spcAft>
          <a:spcPct val="0"/>
        </a:spcAft>
        <a:defRPr sz="4443">
          <a:solidFill>
            <a:schemeClr val="tx1"/>
          </a:solidFill>
          <a:latin typeface="Calibri" charset="0"/>
        </a:defRPr>
      </a:lvl7pPr>
      <a:lvl8pPr marL="1450878" algn="ctr" defTabSz="456758" rtl="0" fontAlgn="base">
        <a:spcBef>
          <a:spcPct val="0"/>
        </a:spcBef>
        <a:spcAft>
          <a:spcPct val="0"/>
        </a:spcAft>
        <a:defRPr sz="4443">
          <a:solidFill>
            <a:schemeClr val="tx1"/>
          </a:solidFill>
          <a:latin typeface="Calibri" charset="0"/>
        </a:defRPr>
      </a:lvl8pPr>
      <a:lvl9pPr marL="1934505" algn="ctr" defTabSz="456758" rtl="0" fontAlgn="base">
        <a:spcBef>
          <a:spcPct val="0"/>
        </a:spcBef>
        <a:spcAft>
          <a:spcPct val="0"/>
        </a:spcAft>
        <a:defRPr sz="4443">
          <a:solidFill>
            <a:schemeClr val="tx1"/>
          </a:solidFill>
          <a:latin typeface="Calibri" charset="0"/>
        </a:defRPr>
      </a:lvl9pPr>
    </p:titleStyle>
    <p:bodyStyle>
      <a:lvl1pPr marL="342569" indent="-342569" algn="l" defTabSz="456758" rtl="0" eaLnBrk="0" fontAlgn="base" hangingPunct="0">
        <a:spcBef>
          <a:spcPct val="20000"/>
        </a:spcBef>
        <a:spcAft>
          <a:spcPct val="0"/>
        </a:spcAft>
        <a:buFont typeface="Arial" panose="020B0604020202020204" pitchFamily="34" charset="0"/>
        <a:buChar char="•"/>
        <a:defRPr sz="3173" kern="1200">
          <a:solidFill>
            <a:schemeClr val="tx1"/>
          </a:solidFill>
          <a:latin typeface="+mn-lt"/>
          <a:ea typeface="+mn-ea"/>
          <a:cs typeface="+mn-cs"/>
        </a:defRPr>
      </a:lvl1pPr>
      <a:lvl2pPr marL="742232" indent="-285474" algn="l" defTabSz="456758" rtl="0" eaLnBrk="0" fontAlgn="base" hangingPunct="0">
        <a:spcBef>
          <a:spcPct val="20000"/>
        </a:spcBef>
        <a:spcAft>
          <a:spcPct val="0"/>
        </a:spcAft>
        <a:buFont typeface="Arial" panose="020B0604020202020204" pitchFamily="34" charset="0"/>
        <a:buChar char="–"/>
        <a:defRPr sz="2750" kern="1200">
          <a:solidFill>
            <a:schemeClr val="tx1"/>
          </a:solidFill>
          <a:latin typeface="+mn-lt"/>
          <a:ea typeface="+mn-ea"/>
          <a:cs typeface="+mn-cs"/>
        </a:defRPr>
      </a:lvl2pPr>
      <a:lvl3pPr marL="1141895" indent="-228379" algn="l" defTabSz="456758" rtl="0" eaLnBrk="0" fontAlgn="base" hangingPunct="0">
        <a:spcBef>
          <a:spcPct val="20000"/>
        </a:spcBef>
        <a:spcAft>
          <a:spcPct val="0"/>
        </a:spcAft>
        <a:buFont typeface="Arial" panose="020B0604020202020204" pitchFamily="34" charset="0"/>
        <a:buChar char="•"/>
        <a:defRPr sz="2433" kern="1200">
          <a:solidFill>
            <a:schemeClr val="tx1"/>
          </a:solidFill>
          <a:latin typeface="+mn-lt"/>
          <a:ea typeface="+mn-ea"/>
          <a:cs typeface="+mn-cs"/>
        </a:defRPr>
      </a:lvl3pPr>
      <a:lvl4pPr marL="1598653" indent="-228379" algn="l" defTabSz="456758" rtl="0" eaLnBrk="0" fontAlgn="base" hangingPunct="0">
        <a:spcBef>
          <a:spcPct val="20000"/>
        </a:spcBef>
        <a:spcAft>
          <a:spcPct val="0"/>
        </a:spcAft>
        <a:buFont typeface="Arial" panose="020B0604020202020204" pitchFamily="34" charset="0"/>
        <a:buChar char="–"/>
        <a:defRPr sz="2010" kern="1200">
          <a:solidFill>
            <a:schemeClr val="tx1"/>
          </a:solidFill>
          <a:latin typeface="+mn-lt"/>
          <a:ea typeface="+mn-ea"/>
          <a:cs typeface="+mn-cs"/>
        </a:defRPr>
      </a:lvl4pPr>
      <a:lvl5pPr marL="2055411" indent="-228379" algn="l" defTabSz="456758" rtl="0" eaLnBrk="0" fontAlgn="base" hangingPunct="0">
        <a:spcBef>
          <a:spcPct val="20000"/>
        </a:spcBef>
        <a:spcAft>
          <a:spcPct val="0"/>
        </a:spcAft>
        <a:buFont typeface="Arial" panose="020B0604020202020204" pitchFamily="34" charset="0"/>
        <a:buChar char="»"/>
        <a:defRPr sz="2010" kern="1200">
          <a:solidFill>
            <a:schemeClr val="tx1"/>
          </a:solidFill>
          <a:latin typeface="+mn-lt"/>
          <a:ea typeface="+mn-ea"/>
          <a:cs typeface="+mn-cs"/>
        </a:defRPr>
      </a:lvl5pPr>
      <a:lvl6pPr marL="2513912" indent="-228538" algn="l" defTabSz="457075" rtl="0" eaLnBrk="1" latinLnBrk="0" hangingPunct="1">
        <a:spcBef>
          <a:spcPct val="20000"/>
        </a:spcBef>
        <a:buFont typeface="Arial"/>
        <a:buChar char="•"/>
        <a:defRPr sz="2010" kern="1200">
          <a:solidFill>
            <a:schemeClr val="tx1"/>
          </a:solidFill>
          <a:latin typeface="+mn-lt"/>
          <a:ea typeface="+mn-ea"/>
          <a:cs typeface="+mn-cs"/>
        </a:defRPr>
      </a:lvl6pPr>
      <a:lvl7pPr marL="2970988" indent="-228538" algn="l" defTabSz="457075" rtl="0" eaLnBrk="1" latinLnBrk="0" hangingPunct="1">
        <a:spcBef>
          <a:spcPct val="20000"/>
        </a:spcBef>
        <a:buFont typeface="Arial"/>
        <a:buChar char="•"/>
        <a:defRPr sz="2010" kern="1200">
          <a:solidFill>
            <a:schemeClr val="tx1"/>
          </a:solidFill>
          <a:latin typeface="+mn-lt"/>
          <a:ea typeface="+mn-ea"/>
          <a:cs typeface="+mn-cs"/>
        </a:defRPr>
      </a:lvl7pPr>
      <a:lvl8pPr marL="3428063" indent="-228538" algn="l" defTabSz="457075" rtl="0" eaLnBrk="1" latinLnBrk="0" hangingPunct="1">
        <a:spcBef>
          <a:spcPct val="20000"/>
        </a:spcBef>
        <a:buFont typeface="Arial"/>
        <a:buChar char="•"/>
        <a:defRPr sz="2010" kern="1200">
          <a:solidFill>
            <a:schemeClr val="tx1"/>
          </a:solidFill>
          <a:latin typeface="+mn-lt"/>
          <a:ea typeface="+mn-ea"/>
          <a:cs typeface="+mn-cs"/>
        </a:defRPr>
      </a:lvl8pPr>
      <a:lvl9pPr marL="3885139" indent="-228538" algn="l" defTabSz="457075" rtl="0" eaLnBrk="1" latinLnBrk="0" hangingPunct="1">
        <a:spcBef>
          <a:spcPct val="20000"/>
        </a:spcBef>
        <a:buFont typeface="Arial"/>
        <a:buChar char="•"/>
        <a:defRPr sz="2010" kern="1200">
          <a:solidFill>
            <a:schemeClr val="tx1"/>
          </a:solidFill>
          <a:latin typeface="+mn-lt"/>
          <a:ea typeface="+mn-ea"/>
          <a:cs typeface="+mn-cs"/>
        </a:defRPr>
      </a:lvl9pPr>
    </p:bodyStyle>
    <p:otherStyle>
      <a:defPPr>
        <a:defRPr lang="en-US"/>
      </a:defPPr>
      <a:lvl1pPr marL="0" algn="l" defTabSz="457075" rtl="0" eaLnBrk="1" latinLnBrk="0" hangingPunct="1">
        <a:defRPr sz="1798" kern="1200">
          <a:solidFill>
            <a:schemeClr val="tx1"/>
          </a:solidFill>
          <a:latin typeface="+mn-lt"/>
          <a:ea typeface="+mn-ea"/>
          <a:cs typeface="+mn-cs"/>
        </a:defRPr>
      </a:lvl1pPr>
      <a:lvl2pPr marL="457075" algn="l" defTabSz="457075" rtl="0" eaLnBrk="1" latinLnBrk="0" hangingPunct="1">
        <a:defRPr sz="1798" kern="1200">
          <a:solidFill>
            <a:schemeClr val="tx1"/>
          </a:solidFill>
          <a:latin typeface="+mn-lt"/>
          <a:ea typeface="+mn-ea"/>
          <a:cs typeface="+mn-cs"/>
        </a:defRPr>
      </a:lvl2pPr>
      <a:lvl3pPr marL="914150" algn="l" defTabSz="457075" rtl="0" eaLnBrk="1" latinLnBrk="0" hangingPunct="1">
        <a:defRPr sz="1798" kern="1200">
          <a:solidFill>
            <a:schemeClr val="tx1"/>
          </a:solidFill>
          <a:latin typeface="+mn-lt"/>
          <a:ea typeface="+mn-ea"/>
          <a:cs typeface="+mn-cs"/>
        </a:defRPr>
      </a:lvl3pPr>
      <a:lvl4pPr marL="1371225" algn="l" defTabSz="457075" rtl="0" eaLnBrk="1" latinLnBrk="0" hangingPunct="1">
        <a:defRPr sz="1798" kern="1200">
          <a:solidFill>
            <a:schemeClr val="tx1"/>
          </a:solidFill>
          <a:latin typeface="+mn-lt"/>
          <a:ea typeface="+mn-ea"/>
          <a:cs typeface="+mn-cs"/>
        </a:defRPr>
      </a:lvl4pPr>
      <a:lvl5pPr marL="1828300" algn="l" defTabSz="457075" rtl="0" eaLnBrk="1" latinLnBrk="0" hangingPunct="1">
        <a:defRPr sz="1798" kern="1200">
          <a:solidFill>
            <a:schemeClr val="tx1"/>
          </a:solidFill>
          <a:latin typeface="+mn-lt"/>
          <a:ea typeface="+mn-ea"/>
          <a:cs typeface="+mn-cs"/>
        </a:defRPr>
      </a:lvl5pPr>
      <a:lvl6pPr marL="2285376" algn="l" defTabSz="457075" rtl="0" eaLnBrk="1" latinLnBrk="0" hangingPunct="1">
        <a:defRPr sz="1798" kern="1200">
          <a:solidFill>
            <a:schemeClr val="tx1"/>
          </a:solidFill>
          <a:latin typeface="+mn-lt"/>
          <a:ea typeface="+mn-ea"/>
          <a:cs typeface="+mn-cs"/>
        </a:defRPr>
      </a:lvl6pPr>
      <a:lvl7pPr marL="2742450" algn="l" defTabSz="457075" rtl="0" eaLnBrk="1" latinLnBrk="0" hangingPunct="1">
        <a:defRPr sz="1798" kern="1200">
          <a:solidFill>
            <a:schemeClr val="tx1"/>
          </a:solidFill>
          <a:latin typeface="+mn-lt"/>
          <a:ea typeface="+mn-ea"/>
          <a:cs typeface="+mn-cs"/>
        </a:defRPr>
      </a:lvl7pPr>
      <a:lvl8pPr marL="3199526" algn="l" defTabSz="457075" rtl="0" eaLnBrk="1" latinLnBrk="0" hangingPunct="1">
        <a:defRPr sz="1798" kern="1200">
          <a:solidFill>
            <a:schemeClr val="tx1"/>
          </a:solidFill>
          <a:latin typeface="+mn-lt"/>
          <a:ea typeface="+mn-ea"/>
          <a:cs typeface="+mn-cs"/>
        </a:defRPr>
      </a:lvl8pPr>
      <a:lvl9pPr marL="3656601" algn="l" defTabSz="457075" rtl="0" eaLnBrk="1" latinLnBrk="0" hangingPunct="1">
        <a:defRPr sz="179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219C86E-CBDD-4A4A-840D-DD1C381CDB7E}"/>
              </a:ext>
            </a:extLst>
          </p:cNvPr>
          <p:cNvSpPr>
            <a:spLocks noGrp="1"/>
          </p:cNvSpPr>
          <p:nvPr>
            <p:ph type="title"/>
          </p:nvPr>
        </p:nvSpPr>
        <p:spPr bwMode="auto">
          <a:xfrm>
            <a:off x="457200" y="275166"/>
            <a:ext cx="8229600" cy="95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EB005779-F17B-804A-95D5-85371B01FEBB}"/>
              </a:ext>
            </a:extLst>
          </p:cNvPr>
          <p:cNvSpPr>
            <a:spLocks noGrp="1"/>
          </p:cNvSpPr>
          <p:nvPr>
            <p:ph type="body" idx="1"/>
          </p:nvPr>
        </p:nvSpPr>
        <p:spPr bwMode="auto">
          <a:xfrm>
            <a:off x="457200" y="1600202"/>
            <a:ext cx="8229600" cy="437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AD161B94-617E-894B-9496-F72470188253}"/>
              </a:ext>
            </a:extLst>
          </p:cNvPr>
          <p:cNvSpPr>
            <a:spLocks noGrp="1"/>
          </p:cNvSpPr>
          <p:nvPr>
            <p:ph type="dt" sz="half" idx="2"/>
          </p:nvPr>
        </p:nvSpPr>
        <p:spPr>
          <a:xfrm>
            <a:off x="457200" y="6356353"/>
            <a:ext cx="21336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675">
                <a:solidFill>
                  <a:srgbClr val="898989"/>
                </a:solidFill>
              </a:defRPr>
            </a:lvl1pPr>
          </a:lstStyle>
          <a:p>
            <a:pPr>
              <a:defRPr/>
            </a:pPr>
            <a:fld id="{A2A5249A-8C2E-1246-ADB9-0845DB356266}" type="datetime1">
              <a:rPr lang="en-US" smtClean="0"/>
              <a:pPr>
                <a:defRPr/>
              </a:pPr>
              <a:t>6/22/2021</a:t>
            </a:fld>
            <a:endParaRPr lang="en-US"/>
          </a:p>
        </p:txBody>
      </p:sp>
      <p:sp>
        <p:nvSpPr>
          <p:cNvPr id="5" name="Footer Placeholder 4">
            <a:extLst>
              <a:ext uri="{FF2B5EF4-FFF2-40B4-BE49-F238E27FC236}">
                <a16:creationId xmlns:a16="http://schemas.microsoft.com/office/drawing/2014/main" id="{684B3010-384D-7549-AB23-9F17EEF68957}"/>
              </a:ext>
            </a:extLst>
          </p:cNvPr>
          <p:cNvSpPr>
            <a:spLocks noGrp="1"/>
          </p:cNvSpPr>
          <p:nvPr>
            <p:ph type="ftr" sz="quarter" idx="3"/>
          </p:nvPr>
        </p:nvSpPr>
        <p:spPr>
          <a:xfrm>
            <a:off x="3124200" y="6356353"/>
            <a:ext cx="2895600" cy="366183"/>
          </a:xfrm>
          <a:prstGeom prst="rect">
            <a:avLst/>
          </a:prstGeom>
        </p:spPr>
        <p:txBody>
          <a:bodyPr vert="horz" lIns="91440" tIns="45720" rIns="91440" bIns="45720" rtlCol="0" anchor="ctr"/>
          <a:lstStyle>
            <a:lvl1pPr algn="ctr" eaLnBrk="1" fontAlgn="auto" hangingPunct="1">
              <a:spcBef>
                <a:spcPts val="0"/>
              </a:spcBef>
              <a:spcAft>
                <a:spcPts val="0"/>
              </a:spcAft>
              <a:defRPr sz="675">
                <a:solidFill>
                  <a:schemeClr val="tx1">
                    <a:tint val="75000"/>
                  </a:schemeClr>
                </a:solidFill>
                <a:latin typeface="+mn-lt"/>
                <a:ea typeface="+mn-ea"/>
                <a:cs typeface="+mn-cs"/>
              </a:defRPr>
            </a:lvl1pPr>
          </a:lstStyle>
          <a:p>
            <a:pPr>
              <a:defRPr/>
            </a:pPr>
            <a:r>
              <a:rPr lang="en-US"/>
              <a:t>Cytel Inc.</a:t>
            </a:r>
          </a:p>
        </p:txBody>
      </p:sp>
      <p:sp>
        <p:nvSpPr>
          <p:cNvPr id="6" name="Slide Number Placeholder 5">
            <a:extLst>
              <a:ext uri="{FF2B5EF4-FFF2-40B4-BE49-F238E27FC236}">
                <a16:creationId xmlns:a16="http://schemas.microsoft.com/office/drawing/2014/main" id="{57E28FB7-5C5F-654C-A3D3-B69FAC78B45B}"/>
              </a:ext>
            </a:extLst>
          </p:cNvPr>
          <p:cNvSpPr>
            <a:spLocks noGrp="1"/>
          </p:cNvSpPr>
          <p:nvPr>
            <p:ph type="sldNum" sz="quarter" idx="4"/>
          </p:nvPr>
        </p:nvSpPr>
        <p:spPr>
          <a:xfrm>
            <a:off x="6553203" y="6356353"/>
            <a:ext cx="963613"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a:solidFill>
                  <a:srgbClr val="898989"/>
                </a:solidFill>
              </a:defRPr>
            </a:lvl1pPr>
          </a:lstStyle>
          <a:p>
            <a:pPr>
              <a:defRPr/>
            </a:pPr>
            <a:fld id="{19082618-0B38-F94E-8749-526579495538}" type="slidenum">
              <a:rPr lang="en-US" smtClean="0"/>
              <a:pPr>
                <a:defRPr/>
              </a:pPr>
              <a:t>‹#›</a:t>
            </a:fld>
            <a:endParaRPr lang="en-US"/>
          </a:p>
        </p:txBody>
      </p:sp>
      <p:sp>
        <p:nvSpPr>
          <p:cNvPr id="8" name="Rectangle 7">
            <a:extLst>
              <a:ext uri="{FF2B5EF4-FFF2-40B4-BE49-F238E27FC236}">
                <a16:creationId xmlns:a16="http://schemas.microsoft.com/office/drawing/2014/main" id="{3FEFCC42-B356-B946-8A98-885B1D220CAB}"/>
              </a:ext>
            </a:extLst>
          </p:cNvPr>
          <p:cNvSpPr/>
          <p:nvPr/>
        </p:nvSpPr>
        <p:spPr>
          <a:xfrm>
            <a:off x="-835025" y="1430867"/>
            <a:ext cx="609600" cy="457200"/>
          </a:xfrm>
          <a:prstGeom prst="rect">
            <a:avLst/>
          </a:prstGeom>
          <a:solidFill>
            <a:srgbClr val="034986"/>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0</a:t>
            </a:r>
          </a:p>
          <a:p>
            <a:pPr algn="ctr" eaLnBrk="1" hangingPunct="1">
              <a:defRPr/>
            </a:pPr>
            <a:r>
              <a:rPr lang="en-US" sz="463" b="1" dirty="0">
                <a:solidFill>
                  <a:prstClr val="white"/>
                </a:solidFill>
              </a:rPr>
              <a:t>82</a:t>
            </a:r>
          </a:p>
          <a:p>
            <a:pPr algn="ctr" eaLnBrk="1" hangingPunct="1">
              <a:defRPr/>
            </a:pPr>
            <a:r>
              <a:rPr lang="en-US" sz="463" b="1" dirty="0">
                <a:solidFill>
                  <a:prstClr val="white"/>
                </a:solidFill>
              </a:rPr>
              <a:t>186</a:t>
            </a:r>
          </a:p>
        </p:txBody>
      </p:sp>
      <p:sp>
        <p:nvSpPr>
          <p:cNvPr id="9" name="Rectangle 8">
            <a:extLst>
              <a:ext uri="{FF2B5EF4-FFF2-40B4-BE49-F238E27FC236}">
                <a16:creationId xmlns:a16="http://schemas.microsoft.com/office/drawing/2014/main" id="{979B5A19-2453-2349-A7FB-C6AB4C350A18}"/>
              </a:ext>
            </a:extLst>
          </p:cNvPr>
          <p:cNvSpPr/>
          <p:nvPr/>
        </p:nvSpPr>
        <p:spPr>
          <a:xfrm>
            <a:off x="-1614488" y="1430867"/>
            <a:ext cx="609600" cy="457200"/>
          </a:xfrm>
          <a:prstGeom prst="rect">
            <a:avLst/>
          </a:prstGeom>
          <a:solidFill>
            <a:schemeClr val="accent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4</a:t>
            </a:r>
          </a:p>
          <a:p>
            <a:pPr algn="ctr" eaLnBrk="1" hangingPunct="1">
              <a:defRPr/>
            </a:pPr>
            <a:r>
              <a:rPr lang="en-US" sz="463" b="1" dirty="0">
                <a:solidFill>
                  <a:prstClr val="white"/>
                </a:solidFill>
              </a:rPr>
              <a:t>27</a:t>
            </a:r>
          </a:p>
          <a:p>
            <a:pPr algn="ctr" eaLnBrk="1" hangingPunct="1">
              <a:defRPr/>
            </a:pPr>
            <a:r>
              <a:rPr lang="en-US" sz="463" b="1" dirty="0">
                <a:solidFill>
                  <a:prstClr val="white"/>
                </a:solidFill>
              </a:rPr>
              <a:t>58</a:t>
            </a:r>
          </a:p>
        </p:txBody>
      </p:sp>
      <p:sp>
        <p:nvSpPr>
          <p:cNvPr id="10" name="Rectangle 9">
            <a:extLst>
              <a:ext uri="{FF2B5EF4-FFF2-40B4-BE49-F238E27FC236}">
                <a16:creationId xmlns:a16="http://schemas.microsoft.com/office/drawing/2014/main" id="{7E1884D9-39A4-2546-957F-B44749186C99}"/>
              </a:ext>
            </a:extLst>
          </p:cNvPr>
          <p:cNvSpPr/>
          <p:nvPr/>
        </p:nvSpPr>
        <p:spPr>
          <a:xfrm>
            <a:off x="-1614488" y="2563284"/>
            <a:ext cx="609600" cy="457200"/>
          </a:xfrm>
          <a:prstGeom prst="rect">
            <a:avLst/>
          </a:prstGeom>
          <a:solidFill>
            <a:schemeClr val="tx2">
              <a:lumMod val="40000"/>
              <a:lumOff val="60000"/>
            </a:schemeClr>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142</a:t>
            </a:r>
          </a:p>
          <a:p>
            <a:pPr algn="ctr" eaLnBrk="1" hangingPunct="1">
              <a:defRPr/>
            </a:pPr>
            <a:r>
              <a:rPr lang="en-US" sz="463" b="1" dirty="0">
                <a:solidFill>
                  <a:srgbClr val="4B4B4B"/>
                </a:solidFill>
              </a:rPr>
              <a:t>180</a:t>
            </a:r>
          </a:p>
          <a:p>
            <a:pPr algn="ctr" eaLnBrk="1" hangingPunct="1">
              <a:defRPr/>
            </a:pPr>
            <a:r>
              <a:rPr lang="en-US" sz="463" b="1" dirty="0">
                <a:solidFill>
                  <a:srgbClr val="4B4B4B"/>
                </a:solidFill>
              </a:rPr>
              <a:t>227</a:t>
            </a:r>
          </a:p>
        </p:txBody>
      </p:sp>
      <p:sp>
        <p:nvSpPr>
          <p:cNvPr id="11" name="Rectangle 10">
            <a:extLst>
              <a:ext uri="{FF2B5EF4-FFF2-40B4-BE49-F238E27FC236}">
                <a16:creationId xmlns:a16="http://schemas.microsoft.com/office/drawing/2014/main" id="{6D3163B1-AC5C-DB42-B8E9-BA6FBA6FEDD7}"/>
              </a:ext>
            </a:extLst>
          </p:cNvPr>
          <p:cNvSpPr/>
          <p:nvPr/>
        </p:nvSpPr>
        <p:spPr>
          <a:xfrm>
            <a:off x="-1614488" y="3128433"/>
            <a:ext cx="609600" cy="457200"/>
          </a:xfrm>
          <a:prstGeom prst="rect">
            <a:avLst/>
          </a:prstGeom>
          <a:solidFill>
            <a:schemeClr val="tx2">
              <a:lumMod val="20000"/>
              <a:lumOff val="80000"/>
            </a:schemeClr>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198</a:t>
            </a:r>
          </a:p>
          <a:p>
            <a:pPr algn="ctr" eaLnBrk="1" hangingPunct="1">
              <a:defRPr/>
            </a:pPr>
            <a:r>
              <a:rPr lang="en-US" sz="463" b="1" dirty="0">
                <a:solidFill>
                  <a:srgbClr val="4B4B4B"/>
                </a:solidFill>
              </a:rPr>
              <a:t>217</a:t>
            </a:r>
          </a:p>
          <a:p>
            <a:pPr algn="ctr" eaLnBrk="1" hangingPunct="1">
              <a:defRPr/>
            </a:pPr>
            <a:r>
              <a:rPr lang="en-US" sz="463" b="1" dirty="0">
                <a:solidFill>
                  <a:srgbClr val="4B4B4B"/>
                </a:solidFill>
              </a:rPr>
              <a:t>241</a:t>
            </a:r>
          </a:p>
        </p:txBody>
      </p:sp>
      <p:sp>
        <p:nvSpPr>
          <p:cNvPr id="12" name="Rectangle 11">
            <a:extLst>
              <a:ext uri="{FF2B5EF4-FFF2-40B4-BE49-F238E27FC236}">
                <a16:creationId xmlns:a16="http://schemas.microsoft.com/office/drawing/2014/main" id="{AF484DC4-D53B-2A4E-AAD8-C8108E3EEE67}"/>
              </a:ext>
            </a:extLst>
          </p:cNvPr>
          <p:cNvSpPr/>
          <p:nvPr/>
        </p:nvSpPr>
        <p:spPr>
          <a:xfrm>
            <a:off x="-1614488" y="3695700"/>
            <a:ext cx="609600" cy="457200"/>
          </a:xfrm>
          <a:prstGeom prst="rect">
            <a:avLst/>
          </a:prstGeom>
          <a:solidFill>
            <a:srgbClr val="4B4B4B"/>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75</a:t>
            </a:r>
          </a:p>
          <a:p>
            <a:pPr algn="ctr" eaLnBrk="1" hangingPunct="1">
              <a:defRPr/>
            </a:pPr>
            <a:r>
              <a:rPr lang="en-US" sz="463" b="1" dirty="0">
                <a:solidFill>
                  <a:prstClr val="white"/>
                </a:solidFill>
              </a:rPr>
              <a:t>75</a:t>
            </a:r>
          </a:p>
          <a:p>
            <a:pPr algn="ctr" eaLnBrk="1" hangingPunct="1">
              <a:defRPr/>
            </a:pPr>
            <a:r>
              <a:rPr lang="en-US" sz="463" b="1" dirty="0">
                <a:solidFill>
                  <a:prstClr val="white"/>
                </a:solidFill>
              </a:rPr>
              <a:t>75</a:t>
            </a:r>
          </a:p>
        </p:txBody>
      </p:sp>
      <p:sp>
        <p:nvSpPr>
          <p:cNvPr id="13" name="Rectangle 12">
            <a:extLst>
              <a:ext uri="{FF2B5EF4-FFF2-40B4-BE49-F238E27FC236}">
                <a16:creationId xmlns:a16="http://schemas.microsoft.com/office/drawing/2014/main" id="{4AFB60AE-3A95-2742-8394-7AC4618E88CD}"/>
              </a:ext>
            </a:extLst>
          </p:cNvPr>
          <p:cNvSpPr/>
          <p:nvPr/>
        </p:nvSpPr>
        <p:spPr>
          <a:xfrm>
            <a:off x="-835025" y="3122084"/>
            <a:ext cx="609600" cy="457200"/>
          </a:xfrm>
          <a:prstGeom prst="rect">
            <a:avLst/>
          </a:prstGeom>
          <a:solidFill>
            <a:srgbClr val="969696"/>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150</a:t>
            </a:r>
          </a:p>
          <a:p>
            <a:pPr algn="ctr" eaLnBrk="1" hangingPunct="1">
              <a:defRPr/>
            </a:pPr>
            <a:r>
              <a:rPr lang="en-US" sz="463" b="1" dirty="0">
                <a:solidFill>
                  <a:prstClr val="white"/>
                </a:solidFill>
              </a:rPr>
              <a:t>150</a:t>
            </a:r>
          </a:p>
          <a:p>
            <a:pPr algn="ctr" eaLnBrk="1" hangingPunct="1">
              <a:defRPr/>
            </a:pPr>
            <a:r>
              <a:rPr lang="en-US" sz="463" b="1" dirty="0">
                <a:solidFill>
                  <a:prstClr val="white"/>
                </a:solidFill>
              </a:rPr>
              <a:t>150</a:t>
            </a:r>
          </a:p>
        </p:txBody>
      </p:sp>
      <p:sp>
        <p:nvSpPr>
          <p:cNvPr id="14" name="Rectangle 13">
            <a:extLst>
              <a:ext uri="{FF2B5EF4-FFF2-40B4-BE49-F238E27FC236}">
                <a16:creationId xmlns:a16="http://schemas.microsoft.com/office/drawing/2014/main" id="{CC481988-601D-5745-9AA5-4B550A2C0E0A}"/>
              </a:ext>
            </a:extLst>
          </p:cNvPr>
          <p:cNvSpPr/>
          <p:nvPr/>
        </p:nvSpPr>
        <p:spPr>
          <a:xfrm>
            <a:off x="-1614488" y="4260851"/>
            <a:ext cx="609600" cy="457200"/>
          </a:xfrm>
          <a:prstGeom prst="rect">
            <a:avLst/>
          </a:prstGeom>
          <a:solidFill>
            <a:srgbClr val="E6E6E6"/>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230</a:t>
            </a:r>
          </a:p>
          <a:p>
            <a:pPr algn="ctr" eaLnBrk="1" hangingPunct="1">
              <a:defRPr/>
            </a:pPr>
            <a:r>
              <a:rPr lang="en-US" sz="463" b="1" dirty="0">
                <a:solidFill>
                  <a:srgbClr val="4B4B4B"/>
                </a:solidFill>
              </a:rPr>
              <a:t>230</a:t>
            </a:r>
          </a:p>
          <a:p>
            <a:pPr algn="ctr" eaLnBrk="1" hangingPunct="1">
              <a:defRPr/>
            </a:pPr>
            <a:r>
              <a:rPr lang="en-US" sz="463" b="1" dirty="0">
                <a:solidFill>
                  <a:srgbClr val="4B4B4B"/>
                </a:solidFill>
              </a:rPr>
              <a:t>230</a:t>
            </a:r>
          </a:p>
        </p:txBody>
      </p:sp>
      <p:sp>
        <p:nvSpPr>
          <p:cNvPr id="15" name="Rectangle 14">
            <a:extLst>
              <a:ext uri="{FF2B5EF4-FFF2-40B4-BE49-F238E27FC236}">
                <a16:creationId xmlns:a16="http://schemas.microsoft.com/office/drawing/2014/main" id="{A67AFA0F-06C9-EC49-8268-470F395AC7E3}"/>
              </a:ext>
            </a:extLst>
          </p:cNvPr>
          <p:cNvSpPr/>
          <p:nvPr/>
        </p:nvSpPr>
        <p:spPr>
          <a:xfrm>
            <a:off x="-835025" y="1996017"/>
            <a:ext cx="609600" cy="457200"/>
          </a:xfrm>
          <a:prstGeom prst="rect">
            <a:avLst/>
          </a:prstGeom>
          <a:solidFill>
            <a:srgbClr val="E6A225"/>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230</a:t>
            </a:r>
          </a:p>
          <a:p>
            <a:pPr algn="ctr" eaLnBrk="1" hangingPunct="1">
              <a:defRPr/>
            </a:pPr>
            <a:r>
              <a:rPr lang="en-US" sz="463" b="1" dirty="0">
                <a:solidFill>
                  <a:srgbClr val="4B4B4B"/>
                </a:solidFill>
              </a:rPr>
              <a:t>162</a:t>
            </a:r>
          </a:p>
          <a:p>
            <a:pPr algn="ctr" eaLnBrk="1" hangingPunct="1">
              <a:defRPr/>
            </a:pPr>
            <a:r>
              <a:rPr lang="en-US" sz="463" b="1" dirty="0">
                <a:solidFill>
                  <a:srgbClr val="4B4B4B"/>
                </a:solidFill>
              </a:rPr>
              <a:t>37</a:t>
            </a:r>
          </a:p>
        </p:txBody>
      </p:sp>
      <p:sp>
        <p:nvSpPr>
          <p:cNvPr id="16" name="Rectangle 15">
            <a:extLst>
              <a:ext uri="{FF2B5EF4-FFF2-40B4-BE49-F238E27FC236}">
                <a16:creationId xmlns:a16="http://schemas.microsoft.com/office/drawing/2014/main" id="{C98495D6-F069-8345-8151-6EB4180E9EA2}"/>
              </a:ext>
            </a:extLst>
          </p:cNvPr>
          <p:cNvSpPr/>
          <p:nvPr/>
        </p:nvSpPr>
        <p:spPr>
          <a:xfrm>
            <a:off x="-1614488" y="1996017"/>
            <a:ext cx="609600" cy="457200"/>
          </a:xfrm>
          <a:prstGeom prst="rect">
            <a:avLst/>
          </a:prstGeom>
          <a:solidFill>
            <a:schemeClr val="tx2">
              <a:lumMod val="60000"/>
              <a:lumOff val="40000"/>
            </a:schemeClr>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85</a:t>
            </a:r>
          </a:p>
          <a:p>
            <a:pPr algn="ctr" eaLnBrk="1" hangingPunct="1">
              <a:defRPr/>
            </a:pPr>
            <a:r>
              <a:rPr lang="en-US" sz="463" b="1" dirty="0">
                <a:solidFill>
                  <a:prstClr val="white"/>
                </a:solidFill>
              </a:rPr>
              <a:t>142</a:t>
            </a:r>
          </a:p>
          <a:p>
            <a:pPr algn="ctr" eaLnBrk="1" hangingPunct="1">
              <a:defRPr/>
            </a:pPr>
            <a:r>
              <a:rPr lang="en-US" sz="463" b="1" dirty="0">
                <a:solidFill>
                  <a:prstClr val="white"/>
                </a:solidFill>
              </a:rPr>
              <a:t>213</a:t>
            </a:r>
          </a:p>
        </p:txBody>
      </p:sp>
      <p:sp>
        <p:nvSpPr>
          <p:cNvPr id="17" name="Rectangle 16">
            <a:extLst>
              <a:ext uri="{FF2B5EF4-FFF2-40B4-BE49-F238E27FC236}">
                <a16:creationId xmlns:a16="http://schemas.microsoft.com/office/drawing/2014/main" id="{2892C68B-72F0-AB42-A95B-CEBFD21EE711}"/>
              </a:ext>
            </a:extLst>
          </p:cNvPr>
          <p:cNvSpPr/>
          <p:nvPr/>
        </p:nvSpPr>
        <p:spPr>
          <a:xfrm>
            <a:off x="-835025" y="2559051"/>
            <a:ext cx="609600" cy="457200"/>
          </a:xfrm>
          <a:prstGeom prst="rect">
            <a:avLst/>
          </a:prstGeom>
          <a:solidFill>
            <a:srgbClr val="17B3E9"/>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23</a:t>
            </a:r>
          </a:p>
          <a:p>
            <a:pPr algn="ctr" eaLnBrk="1" hangingPunct="1">
              <a:defRPr/>
            </a:pPr>
            <a:r>
              <a:rPr lang="en-US" sz="463" b="1" dirty="0">
                <a:solidFill>
                  <a:srgbClr val="4B4B4B"/>
                </a:solidFill>
              </a:rPr>
              <a:t>179</a:t>
            </a:r>
          </a:p>
          <a:p>
            <a:pPr algn="ctr" eaLnBrk="1" hangingPunct="1">
              <a:defRPr/>
            </a:pPr>
            <a:r>
              <a:rPr lang="en-US" sz="463" b="1" dirty="0">
                <a:solidFill>
                  <a:srgbClr val="4B4B4B"/>
                </a:solidFill>
              </a:rPr>
              <a:t>233</a:t>
            </a:r>
          </a:p>
        </p:txBody>
      </p:sp>
      <p:sp>
        <p:nvSpPr>
          <p:cNvPr id="18" name="Rectangle 17">
            <a:extLst>
              <a:ext uri="{FF2B5EF4-FFF2-40B4-BE49-F238E27FC236}">
                <a16:creationId xmlns:a16="http://schemas.microsoft.com/office/drawing/2014/main" id="{201B5CFA-C876-ED4C-BD3A-1251F39267AF}"/>
              </a:ext>
            </a:extLst>
          </p:cNvPr>
          <p:cNvSpPr/>
          <p:nvPr/>
        </p:nvSpPr>
        <p:spPr>
          <a:xfrm>
            <a:off x="-835025" y="1430339"/>
            <a:ext cx="609600" cy="457200"/>
          </a:xfrm>
          <a:prstGeom prst="rect">
            <a:avLst/>
          </a:prstGeom>
          <a:solidFill>
            <a:srgbClr val="034986"/>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0</a:t>
            </a:r>
          </a:p>
          <a:p>
            <a:pPr algn="ctr" eaLnBrk="1" hangingPunct="1">
              <a:defRPr/>
            </a:pPr>
            <a:r>
              <a:rPr lang="en-US" sz="463" b="1" dirty="0">
                <a:solidFill>
                  <a:prstClr val="white"/>
                </a:solidFill>
              </a:rPr>
              <a:t>82</a:t>
            </a:r>
          </a:p>
          <a:p>
            <a:pPr algn="ctr" eaLnBrk="1" hangingPunct="1">
              <a:defRPr/>
            </a:pPr>
            <a:r>
              <a:rPr lang="en-US" sz="463" b="1" dirty="0">
                <a:solidFill>
                  <a:prstClr val="white"/>
                </a:solidFill>
              </a:rPr>
              <a:t>156</a:t>
            </a:r>
          </a:p>
        </p:txBody>
      </p:sp>
      <p:sp>
        <p:nvSpPr>
          <p:cNvPr id="19" name="Rectangle 18">
            <a:extLst>
              <a:ext uri="{FF2B5EF4-FFF2-40B4-BE49-F238E27FC236}">
                <a16:creationId xmlns:a16="http://schemas.microsoft.com/office/drawing/2014/main" id="{772C8346-DA05-BE45-A849-F0E2A5F19DBB}"/>
              </a:ext>
            </a:extLst>
          </p:cNvPr>
          <p:cNvSpPr/>
          <p:nvPr/>
        </p:nvSpPr>
        <p:spPr>
          <a:xfrm>
            <a:off x="-1614488" y="1430339"/>
            <a:ext cx="609600" cy="457200"/>
          </a:xfrm>
          <a:prstGeom prst="rect">
            <a:avLst/>
          </a:prstGeom>
          <a:solidFill>
            <a:schemeClr val="accent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4</a:t>
            </a:r>
          </a:p>
          <a:p>
            <a:pPr algn="ctr" eaLnBrk="1" hangingPunct="1">
              <a:defRPr/>
            </a:pPr>
            <a:r>
              <a:rPr lang="en-US" sz="463" b="1" dirty="0">
                <a:solidFill>
                  <a:prstClr val="white"/>
                </a:solidFill>
              </a:rPr>
              <a:t>27</a:t>
            </a:r>
          </a:p>
          <a:p>
            <a:pPr algn="ctr" eaLnBrk="1" hangingPunct="1">
              <a:defRPr/>
            </a:pPr>
            <a:r>
              <a:rPr lang="en-US" sz="463" b="1" dirty="0">
                <a:solidFill>
                  <a:prstClr val="white"/>
                </a:solidFill>
              </a:rPr>
              <a:t>58</a:t>
            </a:r>
          </a:p>
        </p:txBody>
      </p:sp>
      <p:sp>
        <p:nvSpPr>
          <p:cNvPr id="20" name="Rectangle 19">
            <a:extLst>
              <a:ext uri="{FF2B5EF4-FFF2-40B4-BE49-F238E27FC236}">
                <a16:creationId xmlns:a16="http://schemas.microsoft.com/office/drawing/2014/main" id="{480313E1-0DE7-3E42-8B55-D2F10D6C1FF9}"/>
              </a:ext>
            </a:extLst>
          </p:cNvPr>
          <p:cNvSpPr/>
          <p:nvPr/>
        </p:nvSpPr>
        <p:spPr>
          <a:xfrm>
            <a:off x="-1614488" y="2563813"/>
            <a:ext cx="609600" cy="457200"/>
          </a:xfrm>
          <a:prstGeom prst="rect">
            <a:avLst/>
          </a:prstGeom>
          <a:solidFill>
            <a:schemeClr val="tx2">
              <a:lumMod val="40000"/>
              <a:lumOff val="60000"/>
            </a:schemeClr>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142</a:t>
            </a:r>
          </a:p>
          <a:p>
            <a:pPr algn="ctr" eaLnBrk="1" hangingPunct="1">
              <a:defRPr/>
            </a:pPr>
            <a:r>
              <a:rPr lang="en-US" sz="463" b="1" dirty="0">
                <a:solidFill>
                  <a:srgbClr val="4B4B4B"/>
                </a:solidFill>
              </a:rPr>
              <a:t>180</a:t>
            </a:r>
          </a:p>
          <a:p>
            <a:pPr algn="ctr" eaLnBrk="1" hangingPunct="1">
              <a:defRPr/>
            </a:pPr>
            <a:r>
              <a:rPr lang="en-US" sz="463" b="1" dirty="0">
                <a:solidFill>
                  <a:srgbClr val="4B4B4B"/>
                </a:solidFill>
              </a:rPr>
              <a:t>227</a:t>
            </a:r>
          </a:p>
        </p:txBody>
      </p:sp>
      <p:sp>
        <p:nvSpPr>
          <p:cNvPr id="21" name="Rectangle 20">
            <a:extLst>
              <a:ext uri="{FF2B5EF4-FFF2-40B4-BE49-F238E27FC236}">
                <a16:creationId xmlns:a16="http://schemas.microsoft.com/office/drawing/2014/main" id="{D62C7DDE-6D78-734A-B6BF-4E57C2150359}"/>
              </a:ext>
            </a:extLst>
          </p:cNvPr>
          <p:cNvSpPr/>
          <p:nvPr/>
        </p:nvSpPr>
        <p:spPr>
          <a:xfrm>
            <a:off x="-1614488" y="3128963"/>
            <a:ext cx="609600" cy="457200"/>
          </a:xfrm>
          <a:prstGeom prst="rect">
            <a:avLst/>
          </a:prstGeom>
          <a:solidFill>
            <a:schemeClr val="tx2">
              <a:lumMod val="20000"/>
              <a:lumOff val="80000"/>
            </a:schemeClr>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198</a:t>
            </a:r>
          </a:p>
          <a:p>
            <a:pPr algn="ctr" eaLnBrk="1" hangingPunct="1">
              <a:defRPr/>
            </a:pPr>
            <a:r>
              <a:rPr lang="en-US" sz="463" b="1" dirty="0">
                <a:solidFill>
                  <a:srgbClr val="4B4B4B"/>
                </a:solidFill>
              </a:rPr>
              <a:t>217</a:t>
            </a:r>
          </a:p>
          <a:p>
            <a:pPr algn="ctr" eaLnBrk="1" hangingPunct="1">
              <a:defRPr/>
            </a:pPr>
            <a:r>
              <a:rPr lang="en-US" sz="463" b="1" dirty="0">
                <a:solidFill>
                  <a:srgbClr val="4B4B4B"/>
                </a:solidFill>
              </a:rPr>
              <a:t>241</a:t>
            </a:r>
          </a:p>
        </p:txBody>
      </p:sp>
      <p:sp>
        <p:nvSpPr>
          <p:cNvPr id="22" name="Rectangle 21">
            <a:extLst>
              <a:ext uri="{FF2B5EF4-FFF2-40B4-BE49-F238E27FC236}">
                <a16:creationId xmlns:a16="http://schemas.microsoft.com/office/drawing/2014/main" id="{7D7D1E5A-9091-4A4A-8632-3F83D5FDAFEC}"/>
              </a:ext>
            </a:extLst>
          </p:cNvPr>
          <p:cNvSpPr/>
          <p:nvPr/>
        </p:nvSpPr>
        <p:spPr>
          <a:xfrm>
            <a:off x="-1614488" y="3695700"/>
            <a:ext cx="609600" cy="457200"/>
          </a:xfrm>
          <a:prstGeom prst="rect">
            <a:avLst/>
          </a:prstGeom>
          <a:solidFill>
            <a:srgbClr val="4B4B4B"/>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75</a:t>
            </a:r>
          </a:p>
          <a:p>
            <a:pPr algn="ctr" eaLnBrk="1" hangingPunct="1">
              <a:defRPr/>
            </a:pPr>
            <a:r>
              <a:rPr lang="en-US" sz="463" b="1" dirty="0">
                <a:solidFill>
                  <a:prstClr val="white"/>
                </a:solidFill>
              </a:rPr>
              <a:t>75</a:t>
            </a:r>
          </a:p>
          <a:p>
            <a:pPr algn="ctr" eaLnBrk="1" hangingPunct="1">
              <a:defRPr/>
            </a:pPr>
            <a:r>
              <a:rPr lang="en-US" sz="463" b="1" dirty="0">
                <a:solidFill>
                  <a:prstClr val="white"/>
                </a:solidFill>
              </a:rPr>
              <a:t>75</a:t>
            </a:r>
          </a:p>
        </p:txBody>
      </p:sp>
      <p:sp>
        <p:nvSpPr>
          <p:cNvPr id="23" name="Rectangle 22">
            <a:extLst>
              <a:ext uri="{FF2B5EF4-FFF2-40B4-BE49-F238E27FC236}">
                <a16:creationId xmlns:a16="http://schemas.microsoft.com/office/drawing/2014/main" id="{04C64DBF-9AEF-ED42-AFA3-E440BBCB5C28}"/>
              </a:ext>
            </a:extLst>
          </p:cNvPr>
          <p:cNvSpPr/>
          <p:nvPr/>
        </p:nvSpPr>
        <p:spPr>
          <a:xfrm>
            <a:off x="-835025" y="3121025"/>
            <a:ext cx="609600" cy="457200"/>
          </a:xfrm>
          <a:prstGeom prst="rect">
            <a:avLst/>
          </a:prstGeom>
          <a:solidFill>
            <a:srgbClr val="969696"/>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150</a:t>
            </a:r>
          </a:p>
          <a:p>
            <a:pPr algn="ctr" eaLnBrk="1" hangingPunct="1">
              <a:defRPr/>
            </a:pPr>
            <a:r>
              <a:rPr lang="en-US" sz="463" b="1" dirty="0">
                <a:solidFill>
                  <a:prstClr val="white"/>
                </a:solidFill>
              </a:rPr>
              <a:t>150</a:t>
            </a:r>
          </a:p>
          <a:p>
            <a:pPr algn="ctr" eaLnBrk="1" hangingPunct="1">
              <a:defRPr/>
            </a:pPr>
            <a:r>
              <a:rPr lang="en-US" sz="463" b="1" dirty="0">
                <a:solidFill>
                  <a:prstClr val="white"/>
                </a:solidFill>
              </a:rPr>
              <a:t>150</a:t>
            </a:r>
          </a:p>
        </p:txBody>
      </p:sp>
      <p:sp>
        <p:nvSpPr>
          <p:cNvPr id="24" name="Rectangle 23">
            <a:extLst>
              <a:ext uri="{FF2B5EF4-FFF2-40B4-BE49-F238E27FC236}">
                <a16:creationId xmlns:a16="http://schemas.microsoft.com/office/drawing/2014/main" id="{B8C1A114-3E1E-0C49-9C17-1DFF531DD03E}"/>
              </a:ext>
            </a:extLst>
          </p:cNvPr>
          <p:cNvSpPr/>
          <p:nvPr/>
        </p:nvSpPr>
        <p:spPr>
          <a:xfrm>
            <a:off x="-1614488" y="4260851"/>
            <a:ext cx="609600" cy="457200"/>
          </a:xfrm>
          <a:prstGeom prst="rect">
            <a:avLst/>
          </a:prstGeom>
          <a:solidFill>
            <a:srgbClr val="E6E6E6"/>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230</a:t>
            </a:r>
          </a:p>
          <a:p>
            <a:pPr algn="ctr" eaLnBrk="1" hangingPunct="1">
              <a:defRPr/>
            </a:pPr>
            <a:r>
              <a:rPr lang="en-US" sz="463" b="1" dirty="0">
                <a:solidFill>
                  <a:srgbClr val="4B4B4B"/>
                </a:solidFill>
              </a:rPr>
              <a:t>230</a:t>
            </a:r>
          </a:p>
          <a:p>
            <a:pPr algn="ctr" eaLnBrk="1" hangingPunct="1">
              <a:defRPr/>
            </a:pPr>
            <a:r>
              <a:rPr lang="en-US" sz="463" b="1" dirty="0">
                <a:solidFill>
                  <a:srgbClr val="4B4B4B"/>
                </a:solidFill>
              </a:rPr>
              <a:t>230</a:t>
            </a:r>
          </a:p>
        </p:txBody>
      </p:sp>
      <p:sp>
        <p:nvSpPr>
          <p:cNvPr id="25" name="Rectangle 24">
            <a:extLst>
              <a:ext uri="{FF2B5EF4-FFF2-40B4-BE49-F238E27FC236}">
                <a16:creationId xmlns:a16="http://schemas.microsoft.com/office/drawing/2014/main" id="{2D6BBEFA-D530-8049-8FB7-DD9B99313985}"/>
              </a:ext>
            </a:extLst>
          </p:cNvPr>
          <p:cNvSpPr/>
          <p:nvPr/>
        </p:nvSpPr>
        <p:spPr>
          <a:xfrm>
            <a:off x="-835025" y="1997075"/>
            <a:ext cx="609600" cy="457200"/>
          </a:xfrm>
          <a:prstGeom prst="rect">
            <a:avLst/>
          </a:prstGeom>
          <a:solidFill>
            <a:srgbClr val="E6A225"/>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230</a:t>
            </a:r>
          </a:p>
          <a:p>
            <a:pPr algn="ctr" eaLnBrk="1" hangingPunct="1">
              <a:defRPr/>
            </a:pPr>
            <a:r>
              <a:rPr lang="en-US" sz="463" b="1" dirty="0">
                <a:solidFill>
                  <a:srgbClr val="4B4B4B"/>
                </a:solidFill>
              </a:rPr>
              <a:t>162</a:t>
            </a:r>
          </a:p>
          <a:p>
            <a:pPr algn="ctr" eaLnBrk="1" hangingPunct="1">
              <a:defRPr/>
            </a:pPr>
            <a:r>
              <a:rPr lang="en-US" sz="463" b="1" dirty="0">
                <a:solidFill>
                  <a:srgbClr val="4B4B4B"/>
                </a:solidFill>
              </a:rPr>
              <a:t>37</a:t>
            </a:r>
          </a:p>
        </p:txBody>
      </p:sp>
      <p:sp>
        <p:nvSpPr>
          <p:cNvPr id="26" name="Rectangle 25">
            <a:extLst>
              <a:ext uri="{FF2B5EF4-FFF2-40B4-BE49-F238E27FC236}">
                <a16:creationId xmlns:a16="http://schemas.microsoft.com/office/drawing/2014/main" id="{74810A86-5458-3047-8EFC-DA4A86822555}"/>
              </a:ext>
            </a:extLst>
          </p:cNvPr>
          <p:cNvSpPr/>
          <p:nvPr/>
        </p:nvSpPr>
        <p:spPr>
          <a:xfrm>
            <a:off x="-1614488" y="1997075"/>
            <a:ext cx="609600" cy="457200"/>
          </a:xfrm>
          <a:prstGeom prst="rect">
            <a:avLst/>
          </a:prstGeom>
          <a:solidFill>
            <a:schemeClr val="tx2">
              <a:lumMod val="60000"/>
              <a:lumOff val="40000"/>
            </a:schemeClr>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prstClr val="white"/>
                </a:solidFill>
              </a:rPr>
              <a:t>85</a:t>
            </a:r>
          </a:p>
          <a:p>
            <a:pPr algn="ctr" eaLnBrk="1" hangingPunct="1">
              <a:defRPr/>
            </a:pPr>
            <a:r>
              <a:rPr lang="en-US" sz="463" b="1" dirty="0">
                <a:solidFill>
                  <a:prstClr val="white"/>
                </a:solidFill>
              </a:rPr>
              <a:t>142</a:t>
            </a:r>
          </a:p>
          <a:p>
            <a:pPr algn="ctr" eaLnBrk="1" hangingPunct="1">
              <a:defRPr/>
            </a:pPr>
            <a:r>
              <a:rPr lang="en-US" sz="463" b="1" dirty="0">
                <a:solidFill>
                  <a:prstClr val="white"/>
                </a:solidFill>
              </a:rPr>
              <a:t>213</a:t>
            </a:r>
          </a:p>
        </p:txBody>
      </p:sp>
      <p:sp>
        <p:nvSpPr>
          <p:cNvPr id="27" name="Rectangle 26">
            <a:extLst>
              <a:ext uri="{FF2B5EF4-FFF2-40B4-BE49-F238E27FC236}">
                <a16:creationId xmlns:a16="http://schemas.microsoft.com/office/drawing/2014/main" id="{F7E68F68-5EB7-4945-979B-14F9B02F1AD9}"/>
              </a:ext>
            </a:extLst>
          </p:cNvPr>
          <p:cNvSpPr/>
          <p:nvPr/>
        </p:nvSpPr>
        <p:spPr>
          <a:xfrm>
            <a:off x="-835025" y="2559051"/>
            <a:ext cx="609600" cy="457200"/>
          </a:xfrm>
          <a:prstGeom prst="rect">
            <a:avLst/>
          </a:prstGeom>
          <a:solidFill>
            <a:srgbClr val="17B3E9"/>
          </a:solidFill>
          <a:ln>
            <a:noFill/>
          </a:ln>
          <a:effectLst/>
        </p:spPr>
        <p:style>
          <a:lnRef idx="1">
            <a:schemeClr val="accent2"/>
          </a:lnRef>
          <a:fillRef idx="3">
            <a:schemeClr val="accent2"/>
          </a:fillRef>
          <a:effectRef idx="2">
            <a:schemeClr val="accent2"/>
          </a:effectRef>
          <a:fontRef idx="minor">
            <a:schemeClr val="lt1"/>
          </a:fontRef>
        </p:style>
        <p:txBody>
          <a:bodyPr lIns="50617" tIns="25310" rIns="50617" bIns="25310" anchor="ctr"/>
          <a:lstStyle/>
          <a:p>
            <a:pPr algn="ctr" eaLnBrk="1" hangingPunct="1">
              <a:defRPr/>
            </a:pPr>
            <a:r>
              <a:rPr lang="en-US" sz="463" b="1" dirty="0">
                <a:solidFill>
                  <a:srgbClr val="4B4B4B"/>
                </a:solidFill>
              </a:rPr>
              <a:t>32</a:t>
            </a:r>
          </a:p>
          <a:p>
            <a:pPr algn="ctr" eaLnBrk="1" hangingPunct="1">
              <a:defRPr/>
            </a:pPr>
            <a:r>
              <a:rPr lang="en-US" sz="463" b="1" dirty="0">
                <a:solidFill>
                  <a:srgbClr val="4B4B4B"/>
                </a:solidFill>
              </a:rPr>
              <a:t>177</a:t>
            </a:r>
          </a:p>
          <a:p>
            <a:pPr algn="ctr" eaLnBrk="1" hangingPunct="1">
              <a:defRPr/>
            </a:pPr>
            <a:r>
              <a:rPr lang="en-US" sz="463" b="1" dirty="0">
                <a:solidFill>
                  <a:srgbClr val="4B4B4B"/>
                </a:solidFill>
              </a:rPr>
              <a:t>231</a:t>
            </a:r>
          </a:p>
        </p:txBody>
      </p:sp>
    </p:spTree>
    <p:extLst>
      <p:ext uri="{BB962C8B-B14F-4D97-AF65-F5344CB8AC3E}">
        <p14:creationId xmlns:p14="http://schemas.microsoft.com/office/powerpoint/2010/main" val="12870709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Lst>
  <p:hf hdr="0"/>
  <p:txStyles>
    <p:titleStyle>
      <a:lvl1pPr algn="l" defTabSz="257175" rtl="0" eaLnBrk="1" fontAlgn="base" hangingPunct="1">
        <a:spcBef>
          <a:spcPct val="0"/>
        </a:spcBef>
        <a:spcAft>
          <a:spcPct val="0"/>
        </a:spcAft>
        <a:defRPr sz="2400" b="1" kern="1200">
          <a:solidFill>
            <a:srgbClr val="083773"/>
          </a:solidFill>
          <a:latin typeface="Century Gothic"/>
          <a:ea typeface="ＭＳ Ｐゴシック" charset="0"/>
          <a:cs typeface="Century Gothic"/>
        </a:defRPr>
      </a:lvl1pPr>
      <a:lvl2pPr algn="l" defTabSz="257175" rtl="0" eaLnBrk="1" fontAlgn="base" hangingPunct="1">
        <a:spcBef>
          <a:spcPct val="0"/>
        </a:spcBef>
        <a:spcAft>
          <a:spcPct val="0"/>
        </a:spcAft>
        <a:defRPr sz="2025" b="1">
          <a:solidFill>
            <a:srgbClr val="083773"/>
          </a:solidFill>
          <a:latin typeface="Century Gothic" charset="0"/>
          <a:ea typeface="ＭＳ Ｐゴシック" charset="0"/>
          <a:cs typeface="Century Gothic" panose="020B0502020202020204" pitchFamily="34" charset="0"/>
        </a:defRPr>
      </a:lvl2pPr>
      <a:lvl3pPr algn="l" defTabSz="257175" rtl="0" eaLnBrk="1" fontAlgn="base" hangingPunct="1">
        <a:spcBef>
          <a:spcPct val="0"/>
        </a:spcBef>
        <a:spcAft>
          <a:spcPct val="0"/>
        </a:spcAft>
        <a:defRPr sz="2025" b="1">
          <a:solidFill>
            <a:srgbClr val="083773"/>
          </a:solidFill>
          <a:latin typeface="Century Gothic" charset="0"/>
          <a:ea typeface="ＭＳ Ｐゴシック" charset="0"/>
          <a:cs typeface="Century Gothic" panose="020B0502020202020204" pitchFamily="34" charset="0"/>
        </a:defRPr>
      </a:lvl3pPr>
      <a:lvl4pPr algn="l" defTabSz="257175" rtl="0" eaLnBrk="1" fontAlgn="base" hangingPunct="1">
        <a:spcBef>
          <a:spcPct val="0"/>
        </a:spcBef>
        <a:spcAft>
          <a:spcPct val="0"/>
        </a:spcAft>
        <a:defRPr sz="2025" b="1">
          <a:solidFill>
            <a:srgbClr val="083773"/>
          </a:solidFill>
          <a:latin typeface="Century Gothic" charset="0"/>
          <a:ea typeface="ＭＳ Ｐゴシック" charset="0"/>
          <a:cs typeface="Century Gothic" panose="020B0502020202020204" pitchFamily="34" charset="0"/>
        </a:defRPr>
      </a:lvl4pPr>
      <a:lvl5pPr algn="l" defTabSz="257175" rtl="0" eaLnBrk="1" fontAlgn="base" hangingPunct="1">
        <a:spcBef>
          <a:spcPct val="0"/>
        </a:spcBef>
        <a:spcAft>
          <a:spcPct val="0"/>
        </a:spcAft>
        <a:defRPr sz="2025" b="1">
          <a:solidFill>
            <a:srgbClr val="083773"/>
          </a:solidFill>
          <a:latin typeface="Century Gothic" charset="0"/>
          <a:ea typeface="ＭＳ Ｐゴシック" charset="0"/>
          <a:cs typeface="Century Gothic" panose="020B0502020202020204" pitchFamily="34" charset="0"/>
        </a:defRPr>
      </a:lvl5pPr>
      <a:lvl6pPr marL="257175" algn="l" defTabSz="257175" rtl="0" eaLnBrk="1" fontAlgn="base" hangingPunct="1">
        <a:spcBef>
          <a:spcPct val="0"/>
        </a:spcBef>
        <a:spcAft>
          <a:spcPct val="0"/>
        </a:spcAft>
        <a:defRPr sz="2025" b="1">
          <a:solidFill>
            <a:srgbClr val="083773"/>
          </a:solidFill>
          <a:latin typeface="Century Gothic" charset="0"/>
          <a:ea typeface="ＭＳ Ｐゴシック" charset="0"/>
        </a:defRPr>
      </a:lvl6pPr>
      <a:lvl7pPr marL="514350" algn="l" defTabSz="257175" rtl="0" eaLnBrk="1" fontAlgn="base" hangingPunct="1">
        <a:spcBef>
          <a:spcPct val="0"/>
        </a:spcBef>
        <a:spcAft>
          <a:spcPct val="0"/>
        </a:spcAft>
        <a:defRPr sz="2025" b="1">
          <a:solidFill>
            <a:srgbClr val="083773"/>
          </a:solidFill>
          <a:latin typeface="Century Gothic" charset="0"/>
          <a:ea typeface="ＭＳ Ｐゴシック" charset="0"/>
        </a:defRPr>
      </a:lvl7pPr>
      <a:lvl8pPr marL="771525" algn="l" defTabSz="257175" rtl="0" eaLnBrk="1" fontAlgn="base" hangingPunct="1">
        <a:spcBef>
          <a:spcPct val="0"/>
        </a:spcBef>
        <a:spcAft>
          <a:spcPct val="0"/>
        </a:spcAft>
        <a:defRPr sz="2025" b="1">
          <a:solidFill>
            <a:srgbClr val="083773"/>
          </a:solidFill>
          <a:latin typeface="Century Gothic" charset="0"/>
          <a:ea typeface="ＭＳ Ｐゴシック" charset="0"/>
        </a:defRPr>
      </a:lvl8pPr>
      <a:lvl9pPr marL="1028700" algn="l" defTabSz="257175" rtl="0" eaLnBrk="1" fontAlgn="base" hangingPunct="1">
        <a:spcBef>
          <a:spcPct val="0"/>
        </a:spcBef>
        <a:spcAft>
          <a:spcPct val="0"/>
        </a:spcAft>
        <a:defRPr sz="2025" b="1">
          <a:solidFill>
            <a:srgbClr val="083773"/>
          </a:solidFill>
          <a:latin typeface="Century Gothic" charset="0"/>
          <a:ea typeface="ＭＳ Ｐゴシック" charset="0"/>
        </a:defRPr>
      </a:lvl9pPr>
    </p:titleStyle>
    <p:bodyStyle>
      <a:lvl1pPr marL="192881" indent="-192881" algn="l" defTabSz="257175" rtl="0" eaLnBrk="1" fontAlgn="base" hangingPunct="1">
        <a:spcBef>
          <a:spcPts val="600"/>
        </a:spcBef>
        <a:spcAft>
          <a:spcPts val="600"/>
        </a:spcAft>
        <a:buFont typeface="Arial" panose="020B0604020202020204" pitchFamily="34" charset="0"/>
        <a:defRPr sz="2400" kern="1200">
          <a:solidFill>
            <a:schemeClr val="tx1"/>
          </a:solidFill>
          <a:latin typeface="Calibri" panose="020F0502020204030204" pitchFamily="34" charset="0"/>
          <a:ea typeface="ＭＳ Ｐゴシック" charset="0"/>
          <a:cs typeface="Calibri" panose="020F0502020204030204" pitchFamily="34" charset="0"/>
        </a:defRPr>
      </a:lvl1pPr>
      <a:lvl2pPr marL="417910" indent="-160735" algn="l" defTabSz="257175" rtl="0" eaLnBrk="1" fontAlgn="base" hangingPunct="1">
        <a:spcBef>
          <a:spcPts val="600"/>
        </a:spcBef>
        <a:spcAft>
          <a:spcPts val="600"/>
        </a:spcAft>
        <a:buFont typeface="Arial" panose="020B0604020202020204" pitchFamily="34" charset="0"/>
        <a:buChar char="•"/>
        <a:defRPr sz="2000" kern="1200">
          <a:solidFill>
            <a:schemeClr val="tx1"/>
          </a:solidFill>
          <a:latin typeface="Calibri" panose="020F0502020204030204" pitchFamily="34" charset="0"/>
          <a:ea typeface="ＭＳ Ｐゴシック" charset="0"/>
          <a:cs typeface="Calibri" panose="020F0502020204030204" pitchFamily="34" charset="0"/>
        </a:defRPr>
      </a:lvl2pPr>
      <a:lvl3pPr marL="642938" indent="-128588" algn="l" defTabSz="257175" rtl="0" eaLnBrk="1" fontAlgn="base" hangingPunct="1">
        <a:spcBef>
          <a:spcPts val="600"/>
        </a:spcBef>
        <a:spcAft>
          <a:spcPts val="600"/>
        </a:spcAft>
        <a:buClr>
          <a:srgbClr val="083773"/>
        </a:buClr>
        <a:buSzPct val="60000"/>
        <a:buFont typeface="Courier New" panose="02070309020205020404" pitchFamily="49" charset="0"/>
        <a:buChar char="o"/>
        <a:defRPr sz="1800" kern="1200">
          <a:solidFill>
            <a:schemeClr val="tx1"/>
          </a:solidFill>
          <a:latin typeface="Calibri" panose="020F0502020204030204" pitchFamily="34" charset="0"/>
          <a:ea typeface="ＭＳ Ｐゴシック" charset="0"/>
          <a:cs typeface="Calibri" panose="020F0502020204030204" pitchFamily="34" charset="0"/>
        </a:defRPr>
      </a:lvl3pPr>
      <a:lvl4pPr marL="900113" indent="-128588" algn="l" defTabSz="257175" rtl="0" eaLnBrk="1" fontAlgn="base" hangingPunct="1">
        <a:spcBef>
          <a:spcPts val="600"/>
        </a:spcBef>
        <a:spcAft>
          <a:spcPts val="600"/>
        </a:spcAft>
        <a:buClr>
          <a:srgbClr val="083773"/>
        </a:buClr>
        <a:buFont typeface="Arial" panose="020B0604020202020204" pitchFamily="34" charset="0"/>
        <a:buChar char="•"/>
        <a:defRPr sz="1400" kern="1200">
          <a:solidFill>
            <a:schemeClr val="tx1"/>
          </a:solidFill>
          <a:latin typeface="Calibri" panose="020F0502020204030204" pitchFamily="34" charset="0"/>
          <a:ea typeface="ＭＳ Ｐゴシック" charset="0"/>
          <a:cs typeface="Calibri" panose="020F0502020204030204" pitchFamily="34" charset="0"/>
        </a:defRPr>
      </a:lvl4pPr>
      <a:lvl5pPr marL="1157288" indent="-128588" algn="l" defTabSz="257175" rtl="0" eaLnBrk="1" fontAlgn="base" hangingPunct="1">
        <a:spcBef>
          <a:spcPts val="600"/>
        </a:spcBef>
        <a:spcAft>
          <a:spcPts val="600"/>
        </a:spcAft>
        <a:buFont typeface="Lucida Grande" panose="020B0600040502020204" pitchFamily="34" charset="0"/>
        <a:buChar char="-"/>
        <a:defRPr sz="1400" kern="1200">
          <a:solidFill>
            <a:schemeClr val="tx1"/>
          </a:solidFill>
          <a:latin typeface="Calibri" panose="020F0502020204030204" pitchFamily="34" charset="0"/>
          <a:ea typeface="ＭＳ Ｐゴシック" charset="0"/>
          <a:cs typeface="Calibri" panose="020F0502020204030204" pitchFamily="34" charset="0"/>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964307-5027-D442-A88A-308608A117C2}"/>
              </a:ext>
            </a:extLst>
          </p:cNvPr>
          <p:cNvSpPr>
            <a:spLocks noGrp="1"/>
          </p:cNvSpPr>
          <p:nvPr>
            <p:ph type="title"/>
          </p:nvPr>
        </p:nvSpPr>
        <p:spPr>
          <a:xfrm>
            <a:off x="628650" y="365126"/>
            <a:ext cx="7886700" cy="7961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0FB273C-0EE7-3349-BEF9-824BC4D3F1D0}"/>
              </a:ext>
            </a:extLst>
          </p:cNvPr>
          <p:cNvSpPr>
            <a:spLocks noGrp="1"/>
          </p:cNvSpPr>
          <p:nvPr>
            <p:ph type="body" idx="1"/>
          </p:nvPr>
        </p:nvSpPr>
        <p:spPr>
          <a:xfrm>
            <a:off x="628650" y="1316736"/>
            <a:ext cx="7886700" cy="5367528"/>
          </a:xfrm>
          <a:prstGeom prst="rect">
            <a:avLst/>
          </a:prstGeom>
        </p:spPr>
        <p:txBody>
          <a:bodyPr vert="horz" lIns="91440" tIns="45720" rIns="91440" bIns="45720" rtlCol="0">
            <a:normAutofit/>
          </a:bodyPr>
          <a:lstStyle/>
          <a:p>
            <a:pPr lvl="0">
              <a:lnSpc>
                <a:spcPct val="100000"/>
              </a:lnSpc>
              <a:spcBef>
                <a:spcPts val="1650"/>
              </a:spcBef>
            </a:pPr>
            <a:r>
              <a:rPr lang="en-US" dirty="0"/>
              <a:t>Edit Master text styles</a:t>
            </a:r>
          </a:p>
          <a:p>
            <a:pPr marL="342900" lvl="1">
              <a:lnSpc>
                <a:spcPct val="100000"/>
              </a:lnSpc>
            </a:pPr>
            <a:r>
              <a:rPr lang="en-US" dirty="0"/>
              <a:t>Second level</a:t>
            </a:r>
          </a:p>
          <a:p>
            <a:pPr marL="514350" lvl="2">
              <a:lnSpc>
                <a:spcPct val="100000"/>
              </a:lnSpc>
            </a:pPr>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22645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1" latinLnBrk="0" hangingPunct="1">
        <a:lnSpc>
          <a:spcPct val="90000"/>
        </a:lnSpc>
        <a:spcBef>
          <a:spcPct val="0"/>
        </a:spcBef>
        <a:buNone/>
        <a:defRPr lang="en-US" sz="3300" b="1" i="0" kern="1200" baseline="0" dirty="0" smtClean="0">
          <a:solidFill>
            <a:schemeClr val="tx1"/>
          </a:solidFill>
          <a:latin typeface="Corbel" panose="020B0503020204020204" pitchFamily="34" charset="0"/>
          <a:ea typeface="+mj-ea"/>
          <a:cs typeface="+mj-cs"/>
        </a:defRPr>
      </a:lvl1pPr>
    </p:titleStyle>
    <p:bodyStyle>
      <a:lvl1pPr marL="171450" indent="-171450" algn="l" defTabSz="685800" rtl="0" eaLnBrk="1" latinLnBrk="0" hangingPunct="1">
        <a:lnSpc>
          <a:spcPct val="90000"/>
        </a:lnSpc>
        <a:spcBef>
          <a:spcPts val="1800"/>
        </a:spcBef>
        <a:buFont typeface="Arial" panose="020B0604020202020204" pitchFamily="34" charset="0"/>
        <a:buChar char="•"/>
        <a:defRPr lang="en-US" sz="2100" kern="1200" baseline="0" smtClean="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en-US" sz="1800" kern="1200" baseline="0" smtClean="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en-US" sz="1500" kern="1200" baseline="0" smtClean="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en-US" sz="1350" kern="1200" baseline="0" smtClean="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en-US" sz="1350" kern="1200" baseline="0" smtClean="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55.png"/><Relationship Id="rId7" Type="http://schemas.openxmlformats.org/officeDocument/2006/relationships/diagramLayout" Target="../diagrams/layout4.xml"/><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diagramData" Target="../diagrams/data4.xml"/><Relationship Id="rId11" Type="http://schemas.openxmlformats.org/officeDocument/2006/relationships/image" Target="../media/image58.emf"/><Relationship Id="rId5" Type="http://schemas.openxmlformats.org/officeDocument/2006/relationships/image" Target="../media/image57.png"/><Relationship Id="rId10" Type="http://schemas.microsoft.com/office/2007/relationships/diagramDrawing" Target="../diagrams/drawing4.xml"/><Relationship Id="rId4" Type="http://schemas.openxmlformats.org/officeDocument/2006/relationships/image" Target="../media/image56.png"/><Relationship Id="rId9" Type="http://schemas.openxmlformats.org/officeDocument/2006/relationships/diagramColors" Target="../diagrams/colors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62.jp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chart" Target="../charts/char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58.xml"/><Relationship Id="rId5" Type="http://schemas.openxmlformats.org/officeDocument/2006/relationships/chart" Target="../charts/chart3.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69.jpg"/></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hyperlink" Target="https://www.nihr.ac.uk/covid-19/"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www.ema.europa.eu/en/documents/other/call-pool-eu-research-resources-large-scale-multi-centre-multi-arm-clinical-trials-against-covid-19_en.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5.png"/><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6.png"/><Relationship Id="rId1" Type="http://schemas.openxmlformats.org/officeDocument/2006/relationships/slideLayout" Target="../slideLayouts/slideLayout76.xml"/></Relationships>
</file>

<file path=ppt/slides/_rels/slide8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7.emf"/><Relationship Id="rId1" Type="http://schemas.openxmlformats.org/officeDocument/2006/relationships/slideLayout" Target="../slideLayouts/slideLayout76.xml"/><Relationship Id="rId4" Type="http://schemas.openxmlformats.org/officeDocument/2006/relationships/image" Target="../media/image78.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CTTI Master Protocol Expert Meeting</a:t>
            </a:r>
            <a:endParaRPr lang="en-US" dirty="0"/>
          </a:p>
        </p:txBody>
      </p:sp>
      <p:sp>
        <p:nvSpPr>
          <p:cNvPr id="4" name="Text Placeholder 3"/>
          <p:cNvSpPr>
            <a:spLocks noGrp="1"/>
          </p:cNvSpPr>
          <p:nvPr>
            <p:ph type="body" sz="quarter" idx="10"/>
          </p:nvPr>
        </p:nvSpPr>
        <p:spPr/>
        <p:txBody>
          <a:bodyPr/>
          <a:lstStyle/>
          <a:p>
            <a:r>
              <a:rPr lang="en-US" dirty="0" smtClean="0"/>
              <a:t>April 20, 2020</a:t>
            </a:r>
            <a:endParaRPr lang="en-US" dirty="0"/>
          </a:p>
        </p:txBody>
      </p:sp>
    </p:spTree>
    <p:extLst>
      <p:ext uri="{BB962C8B-B14F-4D97-AF65-F5344CB8AC3E}">
        <p14:creationId xmlns:p14="http://schemas.microsoft.com/office/powerpoint/2010/main" val="1090384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400" dirty="0" smtClean="0"/>
              <a:t>Project Overview</a:t>
            </a:r>
            <a:endParaRPr lang="en-US" sz="3400" dirty="0"/>
          </a:p>
        </p:txBody>
      </p:sp>
      <p:sp>
        <p:nvSpPr>
          <p:cNvPr id="6" name="Content Placeholder 5"/>
          <p:cNvSpPr>
            <a:spLocks noGrp="1"/>
          </p:cNvSpPr>
          <p:nvPr>
            <p:ph sz="quarter" idx="11"/>
          </p:nvPr>
        </p:nvSpPr>
        <p:spPr/>
        <p:txBody>
          <a:bodyPr/>
          <a:lstStyle/>
          <a:p>
            <a:endParaRPr lang="en-US"/>
          </a:p>
        </p:txBody>
      </p:sp>
    </p:spTree>
    <p:extLst>
      <p:ext uri="{BB962C8B-B14F-4D97-AF65-F5344CB8AC3E}">
        <p14:creationId xmlns:p14="http://schemas.microsoft.com/office/powerpoint/2010/main" val="3642532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4294967295"/>
          </p:nvPr>
        </p:nvSpPr>
        <p:spPr>
          <a:xfrm>
            <a:off x="347579" y="1452563"/>
            <a:ext cx="8461375" cy="4046537"/>
          </a:xfrm>
        </p:spPr>
        <p:txBody>
          <a:bodyPr/>
          <a:lstStyle/>
          <a:p>
            <a:r>
              <a:rPr lang="en-US" dirty="0"/>
              <a:t>Provide diverse stakeholders with a roadmap for the successful design and implementation of master protocols</a:t>
            </a:r>
          </a:p>
          <a:p>
            <a:pPr marL="0" indent="0">
              <a:buNone/>
            </a:pPr>
            <a:endParaRPr lang="en-US" dirty="0"/>
          </a:p>
        </p:txBody>
      </p:sp>
    </p:spTree>
    <p:extLst>
      <p:ext uri="{BB962C8B-B14F-4D97-AF65-F5344CB8AC3E}">
        <p14:creationId xmlns:p14="http://schemas.microsoft.com/office/powerpoint/2010/main" val="2764140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a:t>
            </a:r>
            <a:endParaRPr lang="en-US" dirty="0"/>
          </a:p>
        </p:txBody>
      </p:sp>
      <p:sp>
        <p:nvSpPr>
          <p:cNvPr id="5" name="Content Placeholder 4"/>
          <p:cNvSpPr>
            <a:spLocks noGrp="1"/>
          </p:cNvSpPr>
          <p:nvPr>
            <p:ph idx="4294967295"/>
          </p:nvPr>
        </p:nvSpPr>
        <p:spPr>
          <a:xfrm>
            <a:off x="347579" y="1241425"/>
            <a:ext cx="8461375" cy="4508500"/>
          </a:xfrm>
        </p:spPr>
        <p:txBody>
          <a:bodyPr/>
          <a:lstStyle/>
          <a:p>
            <a:pPr marL="457200" lvl="0" indent="-457200">
              <a:buSzPct val="100000"/>
              <a:buFont typeface="+mj-lt"/>
              <a:buAutoNum type="arabicPeriod"/>
            </a:pPr>
            <a:r>
              <a:rPr lang="en-US" dirty="0"/>
              <a:t>Compare and contrast the distinct design and operational features of basket, umbrella, and platform </a:t>
            </a:r>
            <a:r>
              <a:rPr lang="en-US" dirty="0" smtClean="0"/>
              <a:t>studies.</a:t>
            </a:r>
            <a:endParaRPr lang="en-US" dirty="0"/>
          </a:p>
          <a:p>
            <a:pPr marL="457200" lvl="0" indent="-457200">
              <a:buSzPct val="100000"/>
              <a:buFont typeface="+mj-lt"/>
              <a:buAutoNum type="arabicPeriod"/>
            </a:pPr>
            <a:r>
              <a:rPr lang="en-US" dirty="0"/>
              <a:t>Identify emerging best practices for the design and conduct of master protocol studies. </a:t>
            </a:r>
          </a:p>
          <a:p>
            <a:pPr marL="0" indent="0">
              <a:buNone/>
            </a:pPr>
            <a:endParaRPr lang="en-US" dirty="0"/>
          </a:p>
        </p:txBody>
      </p:sp>
    </p:spTree>
    <p:extLst>
      <p:ext uri="{BB962C8B-B14F-4D97-AF65-F5344CB8AC3E}">
        <p14:creationId xmlns:p14="http://schemas.microsoft.com/office/powerpoint/2010/main" val="3447451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VeloCTTI Project Methodology</a:t>
            </a:r>
            <a:endParaRPr lang="en-US" dirty="0"/>
          </a:p>
        </p:txBody>
      </p:sp>
      <p:graphicFrame>
        <p:nvGraphicFramePr>
          <p:cNvPr id="6" name="Content Placeholder 3"/>
          <p:cNvGraphicFramePr>
            <a:graphicFrameLocks noGrp="1"/>
          </p:cNvGraphicFramePr>
          <p:nvPr>
            <p:ph idx="4294967295"/>
            <p:extLst>
              <p:ext uri="{D42A27DB-BD31-4B8C-83A1-F6EECF244321}">
                <p14:modId xmlns:p14="http://schemas.microsoft.com/office/powerpoint/2010/main" val="3355242482"/>
              </p:ext>
            </p:extLst>
          </p:nvPr>
        </p:nvGraphicFramePr>
        <p:xfrm>
          <a:off x="347579" y="1452563"/>
          <a:ext cx="8462211" cy="4204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8446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 Meeting Series</a:t>
            </a:r>
            <a:endParaRPr lang="en-US" dirty="0"/>
          </a:p>
        </p:txBody>
      </p:sp>
      <p:sp>
        <p:nvSpPr>
          <p:cNvPr id="3" name="Content Placeholder 2"/>
          <p:cNvSpPr>
            <a:spLocks noGrp="1"/>
          </p:cNvSpPr>
          <p:nvPr>
            <p:ph idx="4294967295"/>
          </p:nvPr>
        </p:nvSpPr>
        <p:spPr>
          <a:xfrm>
            <a:off x="347579" y="1403062"/>
            <a:ext cx="8461375" cy="4508500"/>
          </a:xfrm>
        </p:spPr>
        <p:txBody>
          <a:bodyPr/>
          <a:lstStyle/>
          <a:p>
            <a:r>
              <a:rPr lang="en-US" dirty="0" smtClean="0"/>
              <a:t>Identify and clarify how various stakeholders experience challenges related to the design and implementation of master protocol studies</a:t>
            </a:r>
          </a:p>
          <a:p>
            <a:r>
              <a:rPr lang="en-US" dirty="0" smtClean="0"/>
              <a:t>Develop creative forums to share emerging best practices</a:t>
            </a:r>
          </a:p>
        </p:txBody>
      </p:sp>
    </p:spTree>
    <p:extLst>
      <p:ext uri="{BB962C8B-B14F-4D97-AF65-F5344CB8AC3E}">
        <p14:creationId xmlns:p14="http://schemas.microsoft.com/office/powerpoint/2010/main" val="3271117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ECC540-207C-9146-9E89-157FC066BDE3}"/>
              </a:ext>
            </a:extLst>
          </p:cNvPr>
          <p:cNvPicPr>
            <a:picLocks noChangeAspect="1"/>
          </p:cNvPicPr>
          <p:nvPr/>
        </p:nvPicPr>
        <p:blipFill>
          <a:blip r:embed="rId3"/>
          <a:stretch>
            <a:fillRect/>
          </a:stretch>
        </p:blipFill>
        <p:spPr>
          <a:xfrm>
            <a:off x="340895" y="1879780"/>
            <a:ext cx="8462211" cy="3942023"/>
          </a:xfrm>
          <a:prstGeom prst="rect">
            <a:avLst/>
          </a:prstGeom>
        </p:spPr>
      </p:pic>
      <p:sp>
        <p:nvSpPr>
          <p:cNvPr id="2" name="Title 1"/>
          <p:cNvSpPr>
            <a:spLocks noGrp="1"/>
          </p:cNvSpPr>
          <p:nvPr>
            <p:ph type="title"/>
          </p:nvPr>
        </p:nvSpPr>
        <p:spPr/>
        <p:txBody>
          <a:bodyPr/>
          <a:lstStyle/>
          <a:p>
            <a:r>
              <a:rPr lang="en-US" dirty="0"/>
              <a:t>How Can We Strengthen the Landscape?</a:t>
            </a:r>
          </a:p>
        </p:txBody>
      </p:sp>
      <p:sp>
        <p:nvSpPr>
          <p:cNvPr id="7" name="TextBox 6">
            <a:extLst>
              <a:ext uri="{FF2B5EF4-FFF2-40B4-BE49-F238E27FC236}">
                <a16:creationId xmlns:a16="http://schemas.microsoft.com/office/drawing/2014/main" id="{CDD5E461-B949-BF46-942C-0B26F3D10AE5}"/>
              </a:ext>
            </a:extLst>
          </p:cNvPr>
          <p:cNvSpPr txBox="1"/>
          <p:nvPr/>
        </p:nvSpPr>
        <p:spPr>
          <a:xfrm>
            <a:off x="189188" y="1879781"/>
            <a:ext cx="1997422" cy="1193352"/>
          </a:xfrm>
          <a:prstGeom prst="rect">
            <a:avLst/>
          </a:prstGeom>
          <a:noFill/>
        </p:spPr>
        <p:txBody>
          <a:bodyPr wrap="square" lIns="137160" rIns="137160" rtlCol="0" anchor="ctr" anchorCtr="0">
            <a:noAutofit/>
          </a:bodyPr>
          <a:lstStyle/>
          <a:p>
            <a:pPr lvl="0" algn="r">
              <a:lnSpc>
                <a:spcPct val="90000"/>
              </a:lnSpc>
            </a:pPr>
            <a:r>
              <a:rPr lang="en-US" sz="2000" b="1" dirty="0">
                <a:solidFill>
                  <a:schemeClr val="bg1"/>
                </a:solidFill>
              </a:rPr>
              <a:t>Demystify </a:t>
            </a:r>
            <a:br>
              <a:rPr lang="en-US" sz="2000" b="1" dirty="0">
                <a:solidFill>
                  <a:schemeClr val="bg1"/>
                </a:solidFill>
              </a:rPr>
            </a:br>
            <a:r>
              <a:rPr lang="en-US" sz="2000" b="1" dirty="0">
                <a:solidFill>
                  <a:schemeClr val="bg1"/>
                </a:solidFill>
              </a:rPr>
              <a:t>the Process</a:t>
            </a:r>
          </a:p>
        </p:txBody>
      </p:sp>
      <p:sp>
        <p:nvSpPr>
          <p:cNvPr id="8" name="TextBox 7">
            <a:extLst>
              <a:ext uri="{FF2B5EF4-FFF2-40B4-BE49-F238E27FC236}">
                <a16:creationId xmlns:a16="http://schemas.microsoft.com/office/drawing/2014/main" id="{B1B9B802-65D2-AB4A-902A-C6167C61766A}"/>
              </a:ext>
            </a:extLst>
          </p:cNvPr>
          <p:cNvSpPr txBox="1"/>
          <p:nvPr/>
        </p:nvSpPr>
        <p:spPr>
          <a:xfrm>
            <a:off x="189187" y="4602388"/>
            <a:ext cx="1997423" cy="1213945"/>
          </a:xfrm>
          <a:prstGeom prst="rect">
            <a:avLst/>
          </a:prstGeom>
          <a:noFill/>
        </p:spPr>
        <p:txBody>
          <a:bodyPr wrap="square" lIns="137160" rIns="137160" rtlCol="0" anchor="ctr" anchorCtr="0">
            <a:noAutofit/>
          </a:bodyPr>
          <a:lstStyle/>
          <a:p>
            <a:pPr lvl="0" algn="r">
              <a:lnSpc>
                <a:spcPct val="90000"/>
              </a:lnSpc>
            </a:pPr>
            <a:r>
              <a:rPr lang="en-US" sz="2000" b="1" dirty="0">
                <a:solidFill>
                  <a:schemeClr val="bg1"/>
                </a:solidFill>
              </a:rPr>
              <a:t>Provide Educational Programs</a:t>
            </a:r>
          </a:p>
        </p:txBody>
      </p:sp>
      <p:sp>
        <p:nvSpPr>
          <p:cNvPr id="9" name="TextBox 8">
            <a:extLst>
              <a:ext uri="{FF2B5EF4-FFF2-40B4-BE49-F238E27FC236}">
                <a16:creationId xmlns:a16="http://schemas.microsoft.com/office/drawing/2014/main" id="{CC204DED-FB21-0C48-AE61-28B5A884C076}"/>
              </a:ext>
            </a:extLst>
          </p:cNvPr>
          <p:cNvSpPr txBox="1"/>
          <p:nvPr/>
        </p:nvSpPr>
        <p:spPr>
          <a:xfrm>
            <a:off x="6957391" y="1879781"/>
            <a:ext cx="1971884" cy="1193352"/>
          </a:xfrm>
          <a:prstGeom prst="rect">
            <a:avLst/>
          </a:prstGeom>
          <a:noFill/>
        </p:spPr>
        <p:txBody>
          <a:bodyPr wrap="square" lIns="137160" rIns="137160" rtlCol="0" anchor="ctr" anchorCtr="0">
            <a:noAutofit/>
          </a:bodyPr>
          <a:lstStyle/>
          <a:p>
            <a:pPr lvl="0">
              <a:lnSpc>
                <a:spcPct val="90000"/>
              </a:lnSpc>
            </a:pPr>
            <a:r>
              <a:rPr lang="en-US" sz="2000" b="1" dirty="0">
                <a:solidFill>
                  <a:schemeClr val="bg1"/>
                </a:solidFill>
              </a:rPr>
              <a:t>Create Forums for Discussion</a:t>
            </a:r>
          </a:p>
        </p:txBody>
      </p:sp>
      <p:sp>
        <p:nvSpPr>
          <p:cNvPr id="10" name="TextBox 9">
            <a:extLst>
              <a:ext uri="{FF2B5EF4-FFF2-40B4-BE49-F238E27FC236}">
                <a16:creationId xmlns:a16="http://schemas.microsoft.com/office/drawing/2014/main" id="{F909F114-340C-CE49-8520-B4EEB639897D}"/>
              </a:ext>
            </a:extLst>
          </p:cNvPr>
          <p:cNvSpPr txBox="1"/>
          <p:nvPr/>
        </p:nvSpPr>
        <p:spPr>
          <a:xfrm>
            <a:off x="6957391" y="4602388"/>
            <a:ext cx="1971884" cy="1213944"/>
          </a:xfrm>
          <a:prstGeom prst="rect">
            <a:avLst/>
          </a:prstGeom>
          <a:noFill/>
        </p:spPr>
        <p:txBody>
          <a:bodyPr wrap="square" lIns="137160" rIns="137160" rtlCol="0" anchor="ctr" anchorCtr="0">
            <a:noAutofit/>
          </a:bodyPr>
          <a:lstStyle/>
          <a:p>
            <a:pPr lvl="0">
              <a:lnSpc>
                <a:spcPct val="90000"/>
              </a:lnSpc>
            </a:pPr>
            <a:r>
              <a:rPr lang="en-US" sz="2000" b="1" dirty="0">
                <a:solidFill>
                  <a:schemeClr val="bg1"/>
                </a:solidFill>
              </a:rPr>
              <a:t>Drive Knowledge Sharing</a:t>
            </a:r>
          </a:p>
        </p:txBody>
      </p:sp>
      <p:sp>
        <p:nvSpPr>
          <p:cNvPr id="11" name="TextBox 10" descr="Graphic describes ways to strengthen the landscape: demystify the process, create forums for discussion, drive knowledge sharing, provide educational programs. " title="How to strengthen the landscape">
            <a:extLst>
              <a:ext uri="{FF2B5EF4-FFF2-40B4-BE49-F238E27FC236}">
                <a16:creationId xmlns:a16="http://schemas.microsoft.com/office/drawing/2014/main" id="{21060C7D-3134-0442-8482-B56267325F15}"/>
              </a:ext>
            </a:extLst>
          </p:cNvPr>
          <p:cNvSpPr txBox="1"/>
          <p:nvPr/>
        </p:nvSpPr>
        <p:spPr>
          <a:xfrm>
            <a:off x="3432313" y="3272077"/>
            <a:ext cx="2279374" cy="1213944"/>
          </a:xfrm>
          <a:prstGeom prst="rect">
            <a:avLst/>
          </a:prstGeom>
          <a:noFill/>
        </p:spPr>
        <p:txBody>
          <a:bodyPr wrap="square" lIns="228600" rIns="228600" rtlCol="0" anchor="ctr" anchorCtr="0">
            <a:noAutofit/>
          </a:bodyPr>
          <a:lstStyle/>
          <a:p>
            <a:pPr lvl="0" algn="ctr">
              <a:lnSpc>
                <a:spcPct val="90000"/>
              </a:lnSpc>
            </a:pPr>
            <a:r>
              <a:rPr lang="en-US" sz="2400" b="1" dirty="0">
                <a:solidFill>
                  <a:schemeClr val="accent4"/>
                </a:solidFill>
              </a:rPr>
              <a:t>Strengthen the Landscape</a:t>
            </a:r>
          </a:p>
        </p:txBody>
      </p:sp>
      <p:pic>
        <p:nvPicPr>
          <p:cNvPr id="21" name="Picture 20" descr="Graphic describes ways to strengthen the landscape: demystify the process, create forums for discussion, drive knowledge sharing, provide educational programs. " title="How to strengthen the landscape">
            <a:extLst>
              <a:ext uri="{FF2B5EF4-FFF2-40B4-BE49-F238E27FC236}">
                <a16:creationId xmlns:a16="http://schemas.microsoft.com/office/drawing/2014/main" id="{EE3D5C1B-78AC-8F43-97E2-89D3439E2633}"/>
              </a:ext>
            </a:extLst>
          </p:cNvPr>
          <p:cNvPicPr>
            <a:picLocks noChangeAspect="1"/>
          </p:cNvPicPr>
          <p:nvPr/>
        </p:nvPicPr>
        <p:blipFill>
          <a:blip r:embed="rId4"/>
          <a:stretch>
            <a:fillRect/>
          </a:stretch>
        </p:blipFill>
        <p:spPr>
          <a:xfrm>
            <a:off x="2325694" y="4954959"/>
            <a:ext cx="653576" cy="463828"/>
          </a:xfrm>
          <a:prstGeom prst="rect">
            <a:avLst/>
          </a:prstGeom>
        </p:spPr>
      </p:pic>
      <p:pic>
        <p:nvPicPr>
          <p:cNvPr id="22" name="Picture 21" descr="Graphic describes ways to strengthen the landscape: demystify the process, create forums for discussion, drive knowledge sharing, provide educational programs. " title="How to strengthen the landscape">
            <a:extLst>
              <a:ext uri="{FF2B5EF4-FFF2-40B4-BE49-F238E27FC236}">
                <a16:creationId xmlns:a16="http://schemas.microsoft.com/office/drawing/2014/main" id="{40309A87-8E82-3448-870E-16EF6BBE4852}"/>
              </a:ext>
            </a:extLst>
          </p:cNvPr>
          <p:cNvPicPr>
            <a:picLocks noChangeAspect="1"/>
          </p:cNvPicPr>
          <p:nvPr/>
        </p:nvPicPr>
        <p:blipFill>
          <a:blip r:embed="rId5"/>
          <a:stretch>
            <a:fillRect/>
          </a:stretch>
        </p:blipFill>
        <p:spPr>
          <a:xfrm>
            <a:off x="6153150" y="2198482"/>
            <a:ext cx="635381" cy="597728"/>
          </a:xfrm>
          <a:prstGeom prst="rect">
            <a:avLst/>
          </a:prstGeom>
        </p:spPr>
      </p:pic>
      <p:pic>
        <p:nvPicPr>
          <p:cNvPr id="24" name="Picture 23" descr="Graphic describes ways to strengthen the landscape: demystify the process, create forums for discussion, drive knowledge sharing, provide educational programs. " title="How to strengthen the landscape">
            <a:extLst>
              <a:ext uri="{FF2B5EF4-FFF2-40B4-BE49-F238E27FC236}">
                <a16:creationId xmlns:a16="http://schemas.microsoft.com/office/drawing/2014/main" id="{5385C55F-6FD6-5648-8099-CAC1992D9790}"/>
              </a:ext>
            </a:extLst>
          </p:cNvPr>
          <p:cNvPicPr>
            <a:picLocks noChangeAspect="1"/>
          </p:cNvPicPr>
          <p:nvPr/>
        </p:nvPicPr>
        <p:blipFill>
          <a:blip r:embed="rId6"/>
          <a:stretch>
            <a:fillRect/>
          </a:stretch>
        </p:blipFill>
        <p:spPr>
          <a:xfrm>
            <a:off x="2340365" y="2157305"/>
            <a:ext cx="638905" cy="638905"/>
          </a:xfrm>
          <a:prstGeom prst="rect">
            <a:avLst/>
          </a:prstGeom>
        </p:spPr>
      </p:pic>
      <p:pic>
        <p:nvPicPr>
          <p:cNvPr id="27" name="Picture 26" descr="Graphic describes ways to strengthen the landscape: demystify the process, create forums for discussion, drive knowledge sharing, provide educational programs. " title="How to strengthen the landscape">
            <a:extLst>
              <a:ext uri="{FF2B5EF4-FFF2-40B4-BE49-F238E27FC236}">
                <a16:creationId xmlns:a16="http://schemas.microsoft.com/office/drawing/2014/main" id="{30CD2F7E-8711-B845-84B4-433DAE09F8FC}"/>
              </a:ext>
            </a:extLst>
          </p:cNvPr>
          <p:cNvPicPr>
            <a:picLocks noChangeAspect="1"/>
          </p:cNvPicPr>
          <p:nvPr/>
        </p:nvPicPr>
        <p:blipFill>
          <a:blip r:embed="rId7"/>
          <a:stretch>
            <a:fillRect/>
          </a:stretch>
        </p:blipFill>
        <p:spPr>
          <a:xfrm>
            <a:off x="6147670" y="4860824"/>
            <a:ext cx="726372" cy="704022"/>
          </a:xfrm>
          <a:prstGeom prst="rect">
            <a:avLst/>
          </a:prstGeom>
        </p:spPr>
      </p:pic>
    </p:spTree>
    <p:extLst>
      <p:ext uri="{BB962C8B-B14F-4D97-AF65-F5344CB8AC3E}">
        <p14:creationId xmlns:p14="http://schemas.microsoft.com/office/powerpoint/2010/main" val="756681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ioritizing roadblocks and identifying potential strategies leads to developing tools." title="Tool development processs">
            <a:extLst>
              <a:ext uri="{FF2B5EF4-FFF2-40B4-BE49-F238E27FC236}">
                <a16:creationId xmlns:a16="http://schemas.microsoft.com/office/drawing/2014/main" id="{D1353490-7972-6F44-8157-A999760457C9}"/>
              </a:ext>
            </a:extLst>
          </p:cNvPr>
          <p:cNvPicPr>
            <a:picLocks noChangeAspect="1"/>
          </p:cNvPicPr>
          <p:nvPr/>
        </p:nvPicPr>
        <p:blipFill rotWithShape="1">
          <a:blip r:embed="rId3"/>
          <a:srcRect t="22475" b="23886"/>
          <a:stretch/>
        </p:blipFill>
        <p:spPr>
          <a:xfrm>
            <a:off x="2154454" y="2732285"/>
            <a:ext cx="4432300" cy="2043641"/>
          </a:xfrm>
          <a:prstGeom prst="rect">
            <a:avLst/>
          </a:prstGeom>
        </p:spPr>
      </p:pic>
      <p:sp>
        <p:nvSpPr>
          <p:cNvPr id="2" name="Title 1"/>
          <p:cNvSpPr>
            <a:spLocks noGrp="1"/>
          </p:cNvSpPr>
          <p:nvPr>
            <p:ph type="title"/>
          </p:nvPr>
        </p:nvSpPr>
        <p:spPr/>
        <p:txBody>
          <a:bodyPr/>
          <a:lstStyle/>
          <a:p>
            <a:r>
              <a:rPr lang="en-US" dirty="0" smtClean="0"/>
              <a:t>Tool Development Process</a:t>
            </a:r>
            <a:endParaRPr lang="en-US" dirty="0"/>
          </a:p>
        </p:txBody>
      </p:sp>
      <p:sp>
        <p:nvSpPr>
          <p:cNvPr id="4" name="Rounded Rectangle 3"/>
          <p:cNvSpPr/>
          <p:nvPr/>
        </p:nvSpPr>
        <p:spPr>
          <a:xfrm>
            <a:off x="475953" y="4215101"/>
            <a:ext cx="2609243" cy="1897320"/>
          </a:xfrm>
          <a:prstGeom prst="roundRect">
            <a:avLst/>
          </a:prstGeom>
          <a:ln/>
        </p:spPr>
        <p:style>
          <a:lnRef idx="3">
            <a:schemeClr val="lt1"/>
          </a:lnRef>
          <a:fillRef idx="1">
            <a:schemeClr val="accent1"/>
          </a:fillRef>
          <a:effectRef idx="1">
            <a:schemeClr val="accent1"/>
          </a:effectRef>
          <a:fontRef idx="minor">
            <a:schemeClr val="lt1"/>
          </a:fontRef>
        </p:style>
        <p:txBody>
          <a:bodyPr wrap="none" tIns="137160" bIns="182880" rtlCol="0" anchor="t" anchorCtr="0"/>
          <a:lstStyle/>
          <a:p>
            <a:pPr algn="ctr"/>
            <a:r>
              <a:rPr lang="en-US" sz="2000" b="1" dirty="0"/>
              <a:t>Identify Potential </a:t>
            </a:r>
            <a:br>
              <a:rPr lang="en-US" sz="2000" b="1" dirty="0"/>
            </a:br>
            <a:r>
              <a:rPr lang="en-US" sz="2000" b="1" dirty="0"/>
              <a:t>STRATEGIES</a:t>
            </a:r>
          </a:p>
        </p:txBody>
      </p:sp>
      <p:sp>
        <p:nvSpPr>
          <p:cNvPr id="7" name="Rounded Rectangle 6"/>
          <p:cNvSpPr/>
          <p:nvPr/>
        </p:nvSpPr>
        <p:spPr>
          <a:xfrm>
            <a:off x="471961" y="1354009"/>
            <a:ext cx="2617227" cy="1896293"/>
          </a:xfrm>
          <a:prstGeom prst="roundRect">
            <a:avLst/>
          </a:prstGeom>
          <a:ln/>
        </p:spPr>
        <p:style>
          <a:lnRef idx="3">
            <a:schemeClr val="lt1"/>
          </a:lnRef>
          <a:fillRef idx="1">
            <a:schemeClr val="dk1"/>
          </a:fillRef>
          <a:effectRef idx="1">
            <a:schemeClr val="dk1"/>
          </a:effectRef>
          <a:fontRef idx="minor">
            <a:schemeClr val="lt1"/>
          </a:fontRef>
        </p:style>
        <p:txBody>
          <a:bodyPr wrap="none" tIns="137160" bIns="182880" rtlCol="0" anchor="t" anchorCtr="0"/>
          <a:lstStyle/>
          <a:p>
            <a:pPr algn="ctr"/>
            <a:r>
              <a:rPr lang="en-US" sz="2000" b="1" dirty="0"/>
              <a:t>Priortiize </a:t>
            </a:r>
            <a:br>
              <a:rPr lang="en-US" sz="2000" b="1" dirty="0"/>
            </a:br>
            <a:r>
              <a:rPr lang="en-US" sz="2000" b="1" dirty="0"/>
              <a:t>ROADBLOCKS</a:t>
            </a:r>
          </a:p>
        </p:txBody>
      </p:sp>
      <p:sp>
        <p:nvSpPr>
          <p:cNvPr id="11" name="Rounded Rectangle 10">
            <a:extLst>
              <a:ext uri="{FF2B5EF4-FFF2-40B4-BE49-F238E27FC236}">
                <a16:creationId xmlns:a16="http://schemas.microsoft.com/office/drawing/2014/main" id="{C7DAC515-27E6-584A-AEC0-B87597F15972}"/>
              </a:ext>
            </a:extLst>
          </p:cNvPr>
          <p:cNvSpPr/>
          <p:nvPr/>
        </p:nvSpPr>
        <p:spPr>
          <a:xfrm>
            <a:off x="6677592" y="2805848"/>
            <a:ext cx="2068427" cy="1889245"/>
          </a:xfrm>
          <a:prstGeom prst="roundRect">
            <a:avLst/>
          </a:prstGeom>
          <a:ln/>
        </p:spPr>
        <p:style>
          <a:lnRef idx="3">
            <a:schemeClr val="lt1"/>
          </a:lnRef>
          <a:fillRef idx="1">
            <a:schemeClr val="accent4"/>
          </a:fillRef>
          <a:effectRef idx="1">
            <a:schemeClr val="accent4"/>
          </a:effectRef>
          <a:fontRef idx="minor">
            <a:schemeClr val="lt1"/>
          </a:fontRef>
        </p:style>
        <p:txBody>
          <a:bodyPr wrap="none" tIns="137160" bIns="182880" anchor="t" anchorCtr="0">
            <a:noAutofit/>
          </a:bodyPr>
          <a:lstStyle/>
          <a:p>
            <a:pPr lvl="0" algn="ctr">
              <a:lnSpc>
                <a:spcPct val="96000"/>
              </a:lnSpc>
            </a:pPr>
            <a:r>
              <a:rPr lang="en-US" sz="2000" b="1" dirty="0" smtClean="0">
                <a:solidFill>
                  <a:schemeClr val="bg1"/>
                </a:solidFill>
              </a:rPr>
              <a:t>Develop</a:t>
            </a:r>
            <a:r>
              <a:rPr lang="en-US" sz="2000" b="1" dirty="0">
                <a:solidFill>
                  <a:schemeClr val="bg1"/>
                </a:solidFill>
              </a:rPr>
              <a:t/>
            </a:r>
            <a:br>
              <a:rPr lang="en-US" sz="2000" b="1" dirty="0">
                <a:solidFill>
                  <a:schemeClr val="bg1"/>
                </a:solidFill>
              </a:rPr>
            </a:br>
            <a:r>
              <a:rPr lang="en-US" sz="2000" b="1" dirty="0">
                <a:solidFill>
                  <a:schemeClr val="bg1"/>
                </a:solidFill>
              </a:rPr>
              <a:t>TOOLS</a:t>
            </a:r>
          </a:p>
        </p:txBody>
      </p:sp>
      <p:pic>
        <p:nvPicPr>
          <p:cNvPr id="6" name="Picture 5" descr="Prioritizing roadblocks and identifying potential strategies leads to developing tools." title="Tool development processs">
            <a:extLst>
              <a:ext uri="{FF2B5EF4-FFF2-40B4-BE49-F238E27FC236}">
                <a16:creationId xmlns:a16="http://schemas.microsoft.com/office/drawing/2014/main" id="{E7C9CA22-E45E-6649-B602-E6399785744A}"/>
              </a:ext>
            </a:extLst>
          </p:cNvPr>
          <p:cNvPicPr>
            <a:picLocks noChangeAspect="1"/>
          </p:cNvPicPr>
          <p:nvPr/>
        </p:nvPicPr>
        <p:blipFill>
          <a:blip r:embed="rId4">
            <a:biLevel thresh="25000"/>
          </a:blip>
          <a:stretch>
            <a:fillRect/>
          </a:stretch>
        </p:blipFill>
        <p:spPr>
          <a:xfrm>
            <a:off x="1387273" y="2289703"/>
            <a:ext cx="786603" cy="786603"/>
          </a:xfrm>
          <a:prstGeom prst="rect">
            <a:avLst/>
          </a:prstGeom>
        </p:spPr>
      </p:pic>
      <p:pic>
        <p:nvPicPr>
          <p:cNvPr id="8" name="Picture 7">
            <a:extLst>
              <a:ext uri="{FF2B5EF4-FFF2-40B4-BE49-F238E27FC236}">
                <a16:creationId xmlns:a16="http://schemas.microsoft.com/office/drawing/2014/main" id="{E5225ADC-1815-6448-85BB-2A7BA7DB3E44}"/>
              </a:ext>
            </a:extLst>
          </p:cNvPr>
          <p:cNvPicPr>
            <a:picLocks noChangeAspect="1"/>
          </p:cNvPicPr>
          <p:nvPr/>
        </p:nvPicPr>
        <p:blipFill>
          <a:blip r:embed="rId5">
            <a:biLevel thresh="25000"/>
          </a:blip>
          <a:stretch>
            <a:fillRect/>
          </a:stretch>
        </p:blipFill>
        <p:spPr>
          <a:xfrm>
            <a:off x="7387162" y="3778400"/>
            <a:ext cx="740217" cy="740217"/>
          </a:xfrm>
          <a:prstGeom prst="rect">
            <a:avLst/>
          </a:prstGeom>
        </p:spPr>
      </p:pic>
      <p:pic>
        <p:nvPicPr>
          <p:cNvPr id="12" name="Picture 11">
            <a:extLst>
              <a:ext uri="{FF2B5EF4-FFF2-40B4-BE49-F238E27FC236}">
                <a16:creationId xmlns:a16="http://schemas.microsoft.com/office/drawing/2014/main" id="{BC15BC4E-6431-A642-9FEF-9162CB04E0B7}"/>
              </a:ext>
            </a:extLst>
          </p:cNvPr>
          <p:cNvPicPr>
            <a:picLocks noChangeAspect="1"/>
          </p:cNvPicPr>
          <p:nvPr/>
        </p:nvPicPr>
        <p:blipFill>
          <a:blip r:embed="rId6">
            <a:biLevel thresh="25000"/>
          </a:blip>
          <a:stretch>
            <a:fillRect/>
          </a:stretch>
        </p:blipFill>
        <p:spPr>
          <a:xfrm>
            <a:off x="1398230" y="5246519"/>
            <a:ext cx="764689" cy="764689"/>
          </a:xfrm>
          <a:prstGeom prst="rect">
            <a:avLst/>
          </a:prstGeom>
        </p:spPr>
      </p:pic>
    </p:spTree>
    <p:extLst>
      <p:ext uri="{BB962C8B-B14F-4D97-AF65-F5344CB8AC3E}">
        <p14:creationId xmlns:p14="http://schemas.microsoft.com/office/powerpoint/2010/main" val="1734750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Tool Development Timeline</a:t>
            </a:r>
            <a:endParaRPr lang="en-US" dirty="0"/>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830118598"/>
              </p:ext>
            </p:extLst>
          </p:nvPr>
        </p:nvGraphicFramePr>
        <p:xfrm>
          <a:off x="347579" y="1452560"/>
          <a:ext cx="8461375" cy="1125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420846832"/>
              </p:ext>
            </p:extLst>
          </p:nvPr>
        </p:nvGraphicFramePr>
        <p:xfrm>
          <a:off x="348415" y="3210260"/>
          <a:ext cx="8461374" cy="1584960"/>
        </p:xfrm>
        <a:graphic>
          <a:graphicData uri="http://schemas.openxmlformats.org/drawingml/2006/table">
            <a:tbl>
              <a:tblPr firstRow="1" bandRow="1">
                <a:tableStyleId>{5C22544A-7EE6-4342-B048-85BDC9FD1C3A}</a:tableStyleId>
              </a:tblPr>
              <a:tblGrid>
                <a:gridCol w="2820458">
                  <a:extLst>
                    <a:ext uri="{9D8B030D-6E8A-4147-A177-3AD203B41FA5}">
                      <a16:colId xmlns:a16="http://schemas.microsoft.com/office/drawing/2014/main" val="20000"/>
                    </a:ext>
                  </a:extLst>
                </a:gridCol>
                <a:gridCol w="2820458">
                  <a:extLst>
                    <a:ext uri="{9D8B030D-6E8A-4147-A177-3AD203B41FA5}">
                      <a16:colId xmlns:a16="http://schemas.microsoft.com/office/drawing/2014/main" val="20001"/>
                    </a:ext>
                  </a:extLst>
                </a:gridCol>
                <a:gridCol w="2820458">
                  <a:extLst>
                    <a:ext uri="{9D8B030D-6E8A-4147-A177-3AD203B41FA5}">
                      <a16:colId xmlns:a16="http://schemas.microsoft.com/office/drawing/2014/main" val="20002"/>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accent2"/>
                          </a:solidFill>
                        </a:rPr>
                        <a:t>October – November</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chemeClr val="accent3"/>
                          </a:solidFill>
                        </a:rPr>
                        <a:t>December – April</a:t>
                      </a:r>
                    </a:p>
                  </a:txBody>
                  <a:tcPr>
                    <a:lnR w="12700" cmpd="sng">
                      <a:noFill/>
                    </a:lnR>
                    <a:noFill/>
                  </a:tcPr>
                </a:tc>
                <a:tc>
                  <a:txBody>
                    <a:bodyPr/>
                    <a:lstStyle/>
                    <a:p>
                      <a:r>
                        <a:rPr lang="en-US" sz="2000" b="1" kern="0" dirty="0" smtClean="0">
                          <a:solidFill>
                            <a:schemeClr val="accent4"/>
                          </a:solidFill>
                        </a:rPr>
                        <a:t>May – June</a:t>
                      </a:r>
                      <a:endParaRPr lang="en-US" sz="2000" dirty="0">
                        <a:solidFill>
                          <a:schemeClr val="accent4"/>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accent3">
                              <a:lumMod val="75000"/>
                            </a:schemeClr>
                          </a:solidFill>
                        </a:rPr>
                        <a:t>Tools prioritized and refined</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424344"/>
                          </a:solidFill>
                        </a:rPr>
                        <a:t>Structure defined,  content developed, request feedback on drafts</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0" dirty="0" smtClean="0">
                          <a:solidFill>
                            <a:srgbClr val="424344"/>
                          </a:solidFill>
                        </a:rPr>
                        <a:t>Tools finalized and prepared for public release</a:t>
                      </a:r>
                    </a:p>
                  </a:txBody>
                  <a:tcPr>
                    <a:lnT w="38100" cmpd="sng">
                      <a:noFill/>
                    </a:lnT>
                    <a:solidFill>
                      <a:schemeClr val="bg1"/>
                    </a:solidFill>
                  </a:tcPr>
                </a:tc>
                <a:extLst>
                  <a:ext uri="{0D108BD9-81ED-4DB2-BD59-A6C34878D82A}">
                    <a16:rowId xmlns:a16="http://schemas.microsoft.com/office/drawing/2014/main" val="10001"/>
                  </a:ext>
                </a:extLst>
              </a:tr>
            </a:tbl>
          </a:graphicData>
        </a:graphic>
      </p:graphicFrame>
      <p:sp>
        <p:nvSpPr>
          <p:cNvPr id="9" name="Left Bracket 8"/>
          <p:cNvSpPr/>
          <p:nvPr/>
        </p:nvSpPr>
        <p:spPr>
          <a:xfrm rot="16200000">
            <a:off x="1130270" y="1565377"/>
            <a:ext cx="230352" cy="1794062"/>
          </a:xfrm>
          <a:prstGeom prst="leftBracket">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ket 9" descr="Timeline shows the progress of tool development, from October through June. The timeline begins with tool prioritization and goes through the finalization process and release to public. " title="Tool development timeline"/>
          <p:cNvSpPr/>
          <p:nvPr/>
        </p:nvSpPr>
        <p:spPr>
          <a:xfrm rot="16200000">
            <a:off x="4394284" y="198060"/>
            <a:ext cx="230351" cy="4528695"/>
          </a:xfrm>
          <a:prstGeom prst="leftBracket">
            <a:avLst/>
          </a:prstGeom>
          <a:ln w="19050" cmpd="sng">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p:cNvSpPr/>
          <p:nvPr/>
        </p:nvSpPr>
        <p:spPr>
          <a:xfrm rot="16200000">
            <a:off x="7658774" y="1565376"/>
            <a:ext cx="230352" cy="1794062"/>
          </a:xfrm>
          <a:prstGeom prst="leftBracket">
            <a:avLst/>
          </a:prstGeom>
          <a:ln w="19050" cmpd="sng">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descr="Timeline shows the progress of tool development, from October through June. The timeline begins with tool prioritization and goes through the finalization process and release to public. " title="Tool development timeline"/>
          <p:cNvCxnSpPr/>
          <p:nvPr/>
        </p:nvCxnSpPr>
        <p:spPr>
          <a:xfrm>
            <a:off x="1244431" y="2577584"/>
            <a:ext cx="0" cy="510075"/>
          </a:xfrm>
          <a:prstGeom prst="line">
            <a:avLst/>
          </a:prstGeom>
          <a:ln w="19050" cmpd="sng">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descr="Timeline shows the progress of tool development, from October through June. The timeline begins with tool prioritization and goes through the finalization process and release to public. " title="Tool development timeline"/>
          <p:cNvCxnSpPr/>
          <p:nvPr/>
        </p:nvCxnSpPr>
        <p:spPr>
          <a:xfrm>
            <a:off x="4386030" y="2577584"/>
            <a:ext cx="0" cy="510075"/>
          </a:xfrm>
          <a:prstGeom prst="line">
            <a:avLst/>
          </a:prstGeom>
          <a:ln w="19050" cmpd="sng">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descr="Timeline shows the progress of tool development, from October through June. The timeline begins with tool prioritization and goes through the finalization process and release to public. " title="Tool development timeline"/>
          <p:cNvCxnSpPr/>
          <p:nvPr/>
        </p:nvCxnSpPr>
        <p:spPr>
          <a:xfrm>
            <a:off x="7221281" y="2577583"/>
            <a:ext cx="0" cy="510075"/>
          </a:xfrm>
          <a:prstGeom prst="line">
            <a:avLst/>
          </a:prstGeom>
          <a:ln w="19050" cmpd="sng">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50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3494314"/>
            <a:ext cx="8462210" cy="938789"/>
          </a:xfrm>
        </p:spPr>
        <p:txBody>
          <a:bodyPr/>
          <a:lstStyle/>
          <a:p>
            <a:r>
              <a:rPr lang="en-US" sz="3400" dirty="0" smtClean="0"/>
              <a:t>High-Level Roadmap: Study Development Deliverables &amp; </a:t>
            </a:r>
            <a:r>
              <a:rPr lang="en-US" sz="3400" dirty="0"/>
              <a:t>Challenges</a:t>
            </a:r>
          </a:p>
        </p:txBody>
      </p:sp>
      <p:sp>
        <p:nvSpPr>
          <p:cNvPr id="3" name="Content Placeholder 2"/>
          <p:cNvSpPr>
            <a:spLocks noGrp="1"/>
          </p:cNvSpPr>
          <p:nvPr>
            <p:ph sz="quarter" idx="11"/>
          </p:nvPr>
        </p:nvSpPr>
        <p:spPr>
          <a:xfrm>
            <a:off x="347663" y="4833257"/>
            <a:ext cx="8461375" cy="1364343"/>
          </a:xfrm>
        </p:spPr>
        <p:txBody>
          <a:bodyPr/>
          <a:lstStyle/>
          <a:p>
            <a:endParaRPr lang="en-US" dirty="0"/>
          </a:p>
        </p:txBody>
      </p:sp>
    </p:spTree>
    <p:extLst>
      <p:ext uri="{BB962C8B-B14F-4D97-AF65-F5344CB8AC3E}">
        <p14:creationId xmlns:p14="http://schemas.microsoft.com/office/powerpoint/2010/main" val="36569444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Study Development Process</a:t>
            </a:r>
          </a:p>
        </p:txBody>
      </p:sp>
      <p:grpSp>
        <p:nvGrpSpPr>
          <p:cNvPr id="2" name="Group 1"/>
          <p:cNvGrpSpPr/>
          <p:nvPr/>
        </p:nvGrpSpPr>
        <p:grpSpPr>
          <a:xfrm>
            <a:off x="138257" y="2681458"/>
            <a:ext cx="8548684" cy="2082020"/>
            <a:chOff x="138257" y="2700996"/>
            <a:chExt cx="8548684" cy="2082020"/>
          </a:xfrm>
        </p:grpSpPr>
        <p:sp>
          <p:nvSpPr>
            <p:cNvPr id="12" name="Rounded Rectangle 11">
              <a:extLst>
                <a:ext uri="{FF2B5EF4-FFF2-40B4-BE49-F238E27FC236}">
                  <a16:creationId xmlns:a16="http://schemas.microsoft.com/office/drawing/2014/main" id="{E9F85D51-6BB8-994D-A836-369304C736E5}"/>
                </a:ext>
              </a:extLst>
            </p:cNvPr>
            <p:cNvSpPr/>
            <p:nvPr/>
          </p:nvSpPr>
          <p:spPr>
            <a:xfrm>
              <a:off x="6255787" y="2700996"/>
              <a:ext cx="2431154" cy="2082019"/>
            </a:xfrm>
            <a:prstGeom prst="roundRect">
              <a:avLst/>
            </a:prstGeom>
            <a:ln/>
          </p:spPr>
          <p:style>
            <a:lnRef idx="3">
              <a:schemeClr val="lt1"/>
            </a:lnRef>
            <a:fillRef idx="1">
              <a:schemeClr val="accent4"/>
            </a:fillRef>
            <a:effectRef idx="1">
              <a:schemeClr val="accent4"/>
            </a:effectRef>
            <a:fontRef idx="minor">
              <a:schemeClr val="lt1"/>
            </a:fontRef>
          </p:style>
          <p:txBody>
            <a:bodyPr wrap="none" anchor="ctr" anchorCtr="0">
              <a:noAutofit/>
            </a:bodyPr>
            <a:lstStyle/>
            <a:p>
              <a:pPr lvl="0" algn="ctr">
                <a:lnSpc>
                  <a:spcPct val="96000"/>
                </a:lnSpc>
              </a:pPr>
              <a:r>
                <a:rPr lang="en-US" sz="2800" b="1" dirty="0">
                  <a:solidFill>
                    <a:schemeClr val="bg1"/>
                  </a:solidFill>
                </a:rPr>
                <a:t/>
              </a:r>
              <a:br>
                <a:rPr lang="en-US" sz="2800" b="1" dirty="0">
                  <a:solidFill>
                    <a:schemeClr val="bg1"/>
                  </a:solidFill>
                </a:rPr>
              </a:br>
              <a:r>
                <a:rPr lang="en-US" sz="2800" b="1" dirty="0">
                  <a:solidFill>
                    <a:schemeClr val="bg1"/>
                  </a:solidFill>
                </a:rPr>
                <a:t/>
              </a:r>
              <a:br>
                <a:rPr lang="en-US" sz="2800" b="1" dirty="0">
                  <a:solidFill>
                    <a:schemeClr val="bg1"/>
                  </a:solidFill>
                </a:rPr>
              </a:br>
              <a:endParaRPr lang="en-US" sz="2800" b="1" dirty="0">
                <a:solidFill>
                  <a:schemeClr val="bg1"/>
                </a:solidFill>
              </a:endParaRPr>
            </a:p>
          </p:txBody>
        </p:sp>
        <p:grpSp>
          <p:nvGrpSpPr>
            <p:cNvPr id="13" name="Group 12">
              <a:extLst>
                <a:ext uri="{FF2B5EF4-FFF2-40B4-BE49-F238E27FC236}">
                  <a16:creationId xmlns:a16="http://schemas.microsoft.com/office/drawing/2014/main" id="{37CF87CE-EC13-C64D-95B9-11EDB8BAAE3C}"/>
                </a:ext>
              </a:extLst>
            </p:cNvPr>
            <p:cNvGrpSpPr/>
            <p:nvPr/>
          </p:nvGrpSpPr>
          <p:grpSpPr>
            <a:xfrm>
              <a:off x="347579" y="2700997"/>
              <a:ext cx="6113001" cy="2082019"/>
              <a:chOff x="759213" y="2840780"/>
              <a:chExt cx="6120033" cy="1891418"/>
            </a:xfrm>
            <a:effectLst>
              <a:outerShdw blurRad="114300" dist="50800" dir="2700000" algn="tl" rotWithShape="0">
                <a:prstClr val="black">
                  <a:alpha val="40000"/>
                </a:prstClr>
              </a:outerShdw>
            </a:effectLst>
          </p:grpSpPr>
          <p:sp>
            <p:nvSpPr>
              <p:cNvPr id="14" name="Chevron 12">
                <a:extLst>
                  <a:ext uri="{FF2B5EF4-FFF2-40B4-BE49-F238E27FC236}">
                    <a16:creationId xmlns:a16="http://schemas.microsoft.com/office/drawing/2014/main" id="{1B3E5272-9AF4-7F43-A238-96704C8BBF86}"/>
                  </a:ext>
                </a:extLst>
              </p:cNvPr>
              <p:cNvSpPr/>
              <p:nvPr/>
            </p:nvSpPr>
            <p:spPr>
              <a:xfrm>
                <a:off x="7592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246" h="1891418">
                    <a:moveTo>
                      <a:pt x="0" y="0"/>
                    </a:moveTo>
                    <a:lnTo>
                      <a:pt x="2823715" y="0"/>
                    </a:lnTo>
                    <a:lnTo>
                      <a:pt x="3657246" y="939408"/>
                    </a:lnTo>
                    <a:lnTo>
                      <a:pt x="2823715" y="1891418"/>
                    </a:lnTo>
                    <a:lnTo>
                      <a:pt x="0" y="1891418"/>
                    </a:lnTo>
                    <a:lnTo>
                      <a:pt x="0" y="0"/>
                    </a:lnTo>
                    <a:close/>
                  </a:path>
                </a:pathLst>
              </a:cu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5" name="Chevron 12">
                <a:extLst>
                  <a:ext uri="{FF2B5EF4-FFF2-40B4-BE49-F238E27FC236}">
                    <a16:creationId xmlns:a16="http://schemas.microsoft.com/office/drawing/2014/main" id="{F57C47C3-ACC8-2F4A-8BF3-597A3AB61675}"/>
                  </a:ext>
                </a:extLst>
              </p:cNvPr>
              <p:cNvSpPr/>
              <p:nvPr/>
            </p:nvSpPr>
            <p:spPr>
              <a:xfrm>
                <a:off x="35024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246" h="1891418">
                    <a:moveTo>
                      <a:pt x="0" y="0"/>
                    </a:moveTo>
                    <a:lnTo>
                      <a:pt x="2823715" y="0"/>
                    </a:lnTo>
                    <a:lnTo>
                      <a:pt x="3657246" y="939408"/>
                    </a:lnTo>
                    <a:lnTo>
                      <a:pt x="2823715" y="1891418"/>
                    </a:lnTo>
                    <a:lnTo>
                      <a:pt x="0" y="1891418"/>
                    </a:lnTo>
                    <a:lnTo>
                      <a:pt x="828144" y="939178"/>
                    </a:lnTo>
                    <a:lnTo>
                      <a:pt x="0" y="0"/>
                    </a:ln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D4A3122-7DA8-FF46-8829-461DA194787E}"/>
                </a:ext>
              </a:extLst>
            </p:cNvPr>
            <p:cNvSpPr/>
            <p:nvPr/>
          </p:nvSpPr>
          <p:spPr>
            <a:xfrm>
              <a:off x="138257" y="4082093"/>
              <a:ext cx="3165004" cy="505972"/>
            </a:xfrm>
            <a:prstGeom prst="rect">
              <a:avLst/>
            </a:prstGeom>
          </p:spPr>
          <p:txBody>
            <a:bodyPr wrap="square" lIns="182880" rIns="182880">
              <a:spAutoFit/>
            </a:bodyPr>
            <a:lstStyle/>
            <a:p>
              <a:pPr lvl="0" algn="ctr">
                <a:lnSpc>
                  <a:spcPct val="96000"/>
                </a:lnSpc>
              </a:pPr>
              <a:r>
                <a:rPr lang="en-US" sz="2800" b="1" dirty="0">
                  <a:solidFill>
                    <a:schemeClr val="bg1"/>
                  </a:solidFill>
                </a:rPr>
                <a:t>Pre-Planning</a:t>
              </a:r>
            </a:p>
          </p:txBody>
        </p:sp>
        <p:sp>
          <p:nvSpPr>
            <p:cNvPr id="17" name="Rectangle 16">
              <a:extLst>
                <a:ext uri="{FF2B5EF4-FFF2-40B4-BE49-F238E27FC236}">
                  <a16:creationId xmlns:a16="http://schemas.microsoft.com/office/drawing/2014/main" id="{E19ADCD9-77A5-0141-82F6-BC9B2FD72743}"/>
                </a:ext>
              </a:extLst>
            </p:cNvPr>
            <p:cNvSpPr/>
            <p:nvPr/>
          </p:nvSpPr>
          <p:spPr>
            <a:xfrm>
              <a:off x="3322592" y="4082093"/>
              <a:ext cx="2632916" cy="505972"/>
            </a:xfrm>
            <a:prstGeom prst="rect">
              <a:avLst/>
            </a:prstGeom>
          </p:spPr>
          <p:txBody>
            <a:bodyPr wrap="square" lIns="182880" rIns="182880">
              <a:spAutoFit/>
            </a:bodyPr>
            <a:lstStyle/>
            <a:p>
              <a:pPr lvl="0" algn="ctr">
                <a:lnSpc>
                  <a:spcPct val="96000"/>
                </a:lnSpc>
              </a:pPr>
              <a:r>
                <a:rPr lang="en-US" sz="2800" b="1" dirty="0">
                  <a:solidFill>
                    <a:schemeClr val="bg1"/>
                  </a:solidFill>
                </a:rPr>
                <a:t>Planning</a:t>
              </a:r>
            </a:p>
          </p:txBody>
        </p:sp>
        <p:pic>
          <p:nvPicPr>
            <p:cNvPr id="18" name="Picture 17">
              <a:extLst>
                <a:ext uri="{FF2B5EF4-FFF2-40B4-BE49-F238E27FC236}">
                  <a16:creationId xmlns:a16="http://schemas.microsoft.com/office/drawing/2014/main" id="{47C1A719-ABFB-0842-A11B-826600EC113F}"/>
                </a:ext>
              </a:extLst>
            </p:cNvPr>
            <p:cNvPicPr>
              <a:picLocks noChangeAspect="1"/>
            </p:cNvPicPr>
            <p:nvPr/>
          </p:nvPicPr>
          <p:blipFill>
            <a:blip r:embed="rId3">
              <a:biLevel thresh="25000"/>
            </a:blip>
            <a:stretch>
              <a:fillRect/>
            </a:stretch>
          </p:blipFill>
          <p:spPr>
            <a:xfrm>
              <a:off x="6981111" y="2906637"/>
              <a:ext cx="980505" cy="980505"/>
            </a:xfrm>
            <a:prstGeom prst="rect">
              <a:avLst/>
            </a:prstGeom>
          </p:spPr>
        </p:pic>
        <p:pic>
          <p:nvPicPr>
            <p:cNvPr id="19" name="Picture 18">
              <a:extLst>
                <a:ext uri="{FF2B5EF4-FFF2-40B4-BE49-F238E27FC236}">
                  <a16:creationId xmlns:a16="http://schemas.microsoft.com/office/drawing/2014/main" id="{967D1069-05BF-9E4C-92BF-5659DDD498A2}"/>
                </a:ext>
              </a:extLst>
            </p:cNvPr>
            <p:cNvPicPr>
              <a:picLocks noChangeAspect="1"/>
            </p:cNvPicPr>
            <p:nvPr/>
          </p:nvPicPr>
          <p:blipFill>
            <a:blip r:embed="rId4">
              <a:biLevel thresh="25000"/>
            </a:blip>
            <a:stretch>
              <a:fillRect/>
            </a:stretch>
          </p:blipFill>
          <p:spPr>
            <a:xfrm>
              <a:off x="1253488" y="2909974"/>
              <a:ext cx="977922" cy="977922"/>
            </a:xfrm>
            <a:prstGeom prst="rect">
              <a:avLst/>
            </a:prstGeom>
          </p:spPr>
        </p:pic>
        <p:pic>
          <p:nvPicPr>
            <p:cNvPr id="20" name="Picture 19">
              <a:extLst>
                <a:ext uri="{FF2B5EF4-FFF2-40B4-BE49-F238E27FC236}">
                  <a16:creationId xmlns:a16="http://schemas.microsoft.com/office/drawing/2014/main" id="{483B7324-E19D-0145-BBFE-96D2428FB928}"/>
                </a:ext>
              </a:extLst>
            </p:cNvPr>
            <p:cNvPicPr>
              <a:picLocks noChangeAspect="1"/>
            </p:cNvPicPr>
            <p:nvPr/>
          </p:nvPicPr>
          <p:blipFill>
            <a:blip r:embed="rId5">
              <a:biLevel thresh="25000"/>
            </a:blip>
            <a:stretch>
              <a:fillRect/>
            </a:stretch>
          </p:blipFill>
          <p:spPr>
            <a:xfrm>
              <a:off x="4175825" y="2909974"/>
              <a:ext cx="926450" cy="977920"/>
            </a:xfrm>
            <a:prstGeom prst="rect">
              <a:avLst/>
            </a:prstGeom>
          </p:spPr>
        </p:pic>
        <p:sp>
          <p:nvSpPr>
            <p:cNvPr id="21" name="Rectangle 20">
              <a:extLst>
                <a:ext uri="{FF2B5EF4-FFF2-40B4-BE49-F238E27FC236}">
                  <a16:creationId xmlns:a16="http://schemas.microsoft.com/office/drawing/2014/main" id="{8ACA289C-4ED2-E748-B548-2BFA9935CA14}"/>
                </a:ext>
              </a:extLst>
            </p:cNvPr>
            <p:cNvSpPr/>
            <p:nvPr/>
          </p:nvSpPr>
          <p:spPr>
            <a:xfrm>
              <a:off x="6255787" y="4082093"/>
              <a:ext cx="2431154" cy="505972"/>
            </a:xfrm>
            <a:prstGeom prst="rect">
              <a:avLst/>
            </a:prstGeom>
          </p:spPr>
          <p:txBody>
            <a:bodyPr wrap="square" lIns="182880" rIns="182880">
              <a:spAutoFit/>
            </a:bodyPr>
            <a:lstStyle/>
            <a:p>
              <a:pPr algn="ctr">
                <a:lnSpc>
                  <a:spcPct val="96000"/>
                </a:lnSpc>
              </a:pPr>
              <a:r>
                <a:rPr lang="en-US" sz="2800" b="1" dirty="0">
                  <a:solidFill>
                    <a:schemeClr val="bg1"/>
                  </a:solidFill>
                </a:rPr>
                <a:t>Execution</a:t>
              </a:r>
            </a:p>
          </p:txBody>
        </p:sp>
      </p:grpSp>
    </p:spTree>
    <p:extLst>
      <p:ext uri="{BB962C8B-B14F-4D97-AF65-F5344CB8AC3E}">
        <p14:creationId xmlns:p14="http://schemas.microsoft.com/office/powerpoint/2010/main" val="2418777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Text Placeholder 2"/>
          <p:cNvSpPr>
            <a:spLocks noGrp="1"/>
          </p:cNvSpPr>
          <p:nvPr>
            <p:ph idx="1"/>
          </p:nvPr>
        </p:nvSpPr>
        <p:spPr>
          <a:xfrm>
            <a:off x="347579" y="1241776"/>
            <a:ext cx="8462210" cy="4894981"/>
          </a:xfrm>
        </p:spPr>
        <p:txBody>
          <a:bodyPr/>
          <a:lstStyle/>
          <a:p>
            <a:r>
              <a:rPr lang="en-US" sz="1800" dirty="0" smtClean="0"/>
              <a:t>Once you’ve logged into Zoom, please select one of the following options:</a:t>
            </a:r>
          </a:p>
          <a:p>
            <a:pPr lvl="1"/>
            <a:r>
              <a:rPr lang="en-US" sz="1800" dirty="0" smtClean="0"/>
              <a:t>Join with Computer Audio</a:t>
            </a:r>
          </a:p>
          <a:p>
            <a:pPr lvl="1"/>
            <a:r>
              <a:rPr lang="en-US" sz="1800" dirty="0" smtClean="0"/>
              <a:t>Join with Phone</a:t>
            </a:r>
          </a:p>
          <a:p>
            <a:pPr lvl="2"/>
            <a:r>
              <a:rPr lang="en-US" sz="1800" dirty="0" smtClean="0"/>
              <a:t>Dial call-in number</a:t>
            </a:r>
          </a:p>
          <a:p>
            <a:pPr lvl="2"/>
            <a:r>
              <a:rPr lang="en-US" sz="1800" dirty="0" smtClean="0"/>
              <a:t>Enter Meeting ID followed by #</a:t>
            </a:r>
          </a:p>
          <a:p>
            <a:pPr lvl="2"/>
            <a:r>
              <a:rPr lang="en-US" sz="1800" dirty="0" smtClean="0"/>
              <a:t>Enter Participant ID followed by #</a:t>
            </a:r>
          </a:p>
          <a:p>
            <a:r>
              <a:rPr lang="en-US" sz="1800" dirty="0" smtClean="0"/>
              <a:t>The webinar is being recorded</a:t>
            </a:r>
          </a:p>
          <a:p>
            <a:r>
              <a:rPr lang="en-US" sz="1800" dirty="0" smtClean="0"/>
              <a:t>All participants are muted on entry. Please stay muted unless called on by the moderator</a:t>
            </a:r>
          </a:p>
          <a:p>
            <a:r>
              <a:rPr lang="en-US" sz="1800" dirty="0" smtClean="0"/>
              <a:t>Unless you are a presenter we ask that you keep your video off</a:t>
            </a:r>
          </a:p>
          <a:p>
            <a:r>
              <a:rPr lang="en-US" sz="1800" dirty="0" smtClean="0"/>
              <a:t>Type questions in the chat box to the host</a:t>
            </a:r>
          </a:p>
          <a:p>
            <a:pPr lvl="1"/>
            <a:r>
              <a:rPr lang="en-US" sz="1800" dirty="0" smtClean="0"/>
              <a:t>The moderator will call on you to unmute yourself and ask your question</a:t>
            </a:r>
          </a:p>
          <a:p>
            <a:pPr lvl="1"/>
            <a:r>
              <a:rPr lang="en-US" sz="1800" dirty="0" smtClean="0"/>
              <a:t>Please introduce yourself and the organization you represent</a:t>
            </a:r>
          </a:p>
          <a:p>
            <a:pPr lvl="1"/>
            <a:r>
              <a:rPr lang="en-US" sz="1800" dirty="0" smtClean="0"/>
              <a:t>We will answer as many questions as possible in the allotted time</a:t>
            </a:r>
          </a:p>
          <a:p>
            <a:pPr marL="1371600" lvl="3" indent="0">
              <a:buNone/>
            </a:pPr>
            <a:endParaRPr lang="en-US" dirty="0"/>
          </a:p>
        </p:txBody>
      </p:sp>
    </p:spTree>
    <p:extLst>
      <p:ext uri="{BB962C8B-B14F-4D97-AF65-F5344CB8AC3E}">
        <p14:creationId xmlns:p14="http://schemas.microsoft.com/office/powerpoint/2010/main" val="2122080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Challenges </a:t>
            </a:r>
            <a:r>
              <a:rPr lang="en-US" dirty="0" smtClean="0"/>
              <a:t>and Problem</a:t>
            </a:r>
            <a:r>
              <a:rPr lang="en-US" dirty="0"/>
              <a:t>-Solving Approaches</a:t>
            </a:r>
          </a:p>
        </p:txBody>
      </p:sp>
      <p:sp>
        <p:nvSpPr>
          <p:cNvPr id="18" name="Rounded Rectangle 17">
            <a:extLst>
              <a:ext uri="{FF2B5EF4-FFF2-40B4-BE49-F238E27FC236}">
                <a16:creationId xmlns:a16="http://schemas.microsoft.com/office/drawing/2014/main" id="{599142CC-6088-9443-B961-D0E84D6E2522}"/>
              </a:ext>
            </a:extLst>
          </p:cNvPr>
          <p:cNvSpPr/>
          <p:nvPr/>
        </p:nvSpPr>
        <p:spPr>
          <a:xfrm>
            <a:off x="6255787" y="2700996"/>
            <a:ext cx="2431154" cy="2082019"/>
          </a:xfrm>
          <a:prstGeom prst="roundRect">
            <a:avLst/>
          </a:prstGeom>
          <a:ln/>
        </p:spPr>
        <p:style>
          <a:lnRef idx="3">
            <a:schemeClr val="lt1"/>
          </a:lnRef>
          <a:fillRef idx="1">
            <a:schemeClr val="accent4"/>
          </a:fillRef>
          <a:effectRef idx="1">
            <a:schemeClr val="accent4"/>
          </a:effectRef>
          <a:fontRef idx="minor">
            <a:schemeClr val="lt1"/>
          </a:fontRef>
        </p:style>
        <p:txBody>
          <a:bodyPr wrap="none" anchor="ctr" anchorCtr="0">
            <a:noAutofit/>
          </a:bodyPr>
          <a:lstStyle/>
          <a:p>
            <a:pPr lvl="0" algn="ctr">
              <a:lnSpc>
                <a:spcPct val="96000"/>
              </a:lnSpc>
            </a:pPr>
            <a:r>
              <a:rPr lang="en-US" sz="2800" b="1" dirty="0">
                <a:solidFill>
                  <a:schemeClr val="bg1"/>
                </a:solidFill>
              </a:rPr>
              <a:t/>
            </a:r>
            <a:br>
              <a:rPr lang="en-US" sz="2800" b="1" dirty="0">
                <a:solidFill>
                  <a:schemeClr val="bg1"/>
                </a:solidFill>
              </a:rPr>
            </a:br>
            <a:r>
              <a:rPr lang="en-US" sz="2800" b="1" dirty="0">
                <a:solidFill>
                  <a:schemeClr val="bg1"/>
                </a:solidFill>
              </a:rPr>
              <a:t/>
            </a:r>
            <a:br>
              <a:rPr lang="en-US" sz="2800" b="1" dirty="0">
                <a:solidFill>
                  <a:schemeClr val="bg1"/>
                </a:solidFill>
              </a:rPr>
            </a:br>
            <a:endParaRPr lang="en-US" sz="2800" b="1" dirty="0">
              <a:solidFill>
                <a:schemeClr val="bg1"/>
              </a:solidFill>
            </a:endParaRPr>
          </a:p>
        </p:txBody>
      </p:sp>
      <p:grpSp>
        <p:nvGrpSpPr>
          <p:cNvPr id="19" name="Group 18">
            <a:extLst>
              <a:ext uri="{FF2B5EF4-FFF2-40B4-BE49-F238E27FC236}">
                <a16:creationId xmlns:a16="http://schemas.microsoft.com/office/drawing/2014/main" id="{284F0A98-8CDF-F64F-8471-137A9C24841E}"/>
              </a:ext>
            </a:extLst>
          </p:cNvPr>
          <p:cNvGrpSpPr/>
          <p:nvPr/>
        </p:nvGrpSpPr>
        <p:grpSpPr>
          <a:xfrm>
            <a:off x="347579" y="2700997"/>
            <a:ext cx="6113001" cy="2082019"/>
            <a:chOff x="759213" y="2840780"/>
            <a:chExt cx="6120033" cy="1891418"/>
          </a:xfrm>
          <a:effectLst>
            <a:outerShdw blurRad="114300" dist="50800" dir="2700000" algn="tl" rotWithShape="0">
              <a:prstClr val="black">
                <a:alpha val="40000"/>
              </a:prstClr>
            </a:outerShdw>
          </a:effectLst>
        </p:grpSpPr>
        <p:sp>
          <p:nvSpPr>
            <p:cNvPr id="20" name="Chevron 12">
              <a:extLst>
                <a:ext uri="{FF2B5EF4-FFF2-40B4-BE49-F238E27FC236}">
                  <a16:creationId xmlns:a16="http://schemas.microsoft.com/office/drawing/2014/main" id="{FE6CA5E6-98DB-124B-9978-E9A9F341156C}"/>
                </a:ext>
              </a:extLst>
            </p:cNvPr>
            <p:cNvSpPr/>
            <p:nvPr/>
          </p:nvSpPr>
          <p:spPr>
            <a:xfrm>
              <a:off x="7592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0 w 3657246"/>
                <a:gd name="connsiteY5"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246" h="1891418">
                  <a:moveTo>
                    <a:pt x="0" y="0"/>
                  </a:moveTo>
                  <a:lnTo>
                    <a:pt x="2823715" y="0"/>
                  </a:lnTo>
                  <a:lnTo>
                    <a:pt x="3657246" y="939408"/>
                  </a:lnTo>
                  <a:lnTo>
                    <a:pt x="2823715" y="1891418"/>
                  </a:lnTo>
                  <a:lnTo>
                    <a:pt x="0" y="1891418"/>
                  </a:lnTo>
                  <a:lnTo>
                    <a:pt x="0" y="0"/>
                  </a:lnTo>
                  <a:close/>
                </a:path>
              </a:pathLst>
            </a:cu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1" name="Chevron 12">
              <a:extLst>
                <a:ext uri="{FF2B5EF4-FFF2-40B4-BE49-F238E27FC236}">
                  <a16:creationId xmlns:a16="http://schemas.microsoft.com/office/drawing/2014/main" id="{0171670B-761B-004D-816E-7D266ACCCCE3}"/>
                </a:ext>
              </a:extLst>
            </p:cNvPr>
            <p:cNvSpPr/>
            <p:nvPr/>
          </p:nvSpPr>
          <p:spPr>
            <a:xfrm>
              <a:off x="3502413" y="2840780"/>
              <a:ext cx="3376833" cy="1891418"/>
            </a:xfrm>
            <a:custGeom>
              <a:avLst/>
              <a:gdLst>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945709 w 3769424"/>
                <a:gd name="connsiteY5" fmla="*/ 945709 h 1891418"/>
                <a:gd name="connsiteX6" fmla="*/ 0 w 3769424"/>
                <a:gd name="connsiteY6" fmla="*/ 0 h 1891418"/>
                <a:gd name="connsiteX0" fmla="*/ 0 w 3769424"/>
                <a:gd name="connsiteY0" fmla="*/ 0 h 1891418"/>
                <a:gd name="connsiteX1" fmla="*/ 2823715 w 3769424"/>
                <a:gd name="connsiteY1" fmla="*/ 0 h 1891418"/>
                <a:gd name="connsiteX2" fmla="*/ 3769424 w 3769424"/>
                <a:gd name="connsiteY2" fmla="*/ 945709 h 1891418"/>
                <a:gd name="connsiteX3" fmla="*/ 2823715 w 3769424"/>
                <a:gd name="connsiteY3" fmla="*/ 1891418 h 1891418"/>
                <a:gd name="connsiteX4" fmla="*/ 0 w 3769424"/>
                <a:gd name="connsiteY4" fmla="*/ 1891418 h 1891418"/>
                <a:gd name="connsiteX5" fmla="*/ 828144 w 3769424"/>
                <a:gd name="connsiteY5" fmla="*/ 939178 h 1891418"/>
                <a:gd name="connsiteX6" fmla="*/ 0 w 3769424"/>
                <a:gd name="connsiteY6" fmla="*/ 0 h 1891418"/>
                <a:gd name="connsiteX0" fmla="*/ 0 w 3620568"/>
                <a:gd name="connsiteY0" fmla="*/ 0 h 1891418"/>
                <a:gd name="connsiteX1" fmla="*/ 2823715 w 3620568"/>
                <a:gd name="connsiteY1" fmla="*/ 0 h 1891418"/>
                <a:gd name="connsiteX2" fmla="*/ 3620568 w 3620568"/>
                <a:gd name="connsiteY2" fmla="*/ 956341 h 1891418"/>
                <a:gd name="connsiteX3" fmla="*/ 2823715 w 3620568"/>
                <a:gd name="connsiteY3" fmla="*/ 1891418 h 1891418"/>
                <a:gd name="connsiteX4" fmla="*/ 0 w 3620568"/>
                <a:gd name="connsiteY4" fmla="*/ 1891418 h 1891418"/>
                <a:gd name="connsiteX5" fmla="*/ 828144 w 3620568"/>
                <a:gd name="connsiteY5" fmla="*/ 939178 h 1891418"/>
                <a:gd name="connsiteX6" fmla="*/ 0 w 3620568"/>
                <a:gd name="connsiteY6" fmla="*/ 0 h 1891418"/>
                <a:gd name="connsiteX0" fmla="*/ 0 w 3666416"/>
                <a:gd name="connsiteY0" fmla="*/ 0 h 1891418"/>
                <a:gd name="connsiteX1" fmla="*/ 2823715 w 3666416"/>
                <a:gd name="connsiteY1" fmla="*/ 0 h 1891418"/>
                <a:gd name="connsiteX2" fmla="*/ 3666416 w 3666416"/>
                <a:gd name="connsiteY2" fmla="*/ 964808 h 1891418"/>
                <a:gd name="connsiteX3" fmla="*/ 2823715 w 3666416"/>
                <a:gd name="connsiteY3" fmla="*/ 1891418 h 1891418"/>
                <a:gd name="connsiteX4" fmla="*/ 0 w 3666416"/>
                <a:gd name="connsiteY4" fmla="*/ 1891418 h 1891418"/>
                <a:gd name="connsiteX5" fmla="*/ 828144 w 3666416"/>
                <a:gd name="connsiteY5" fmla="*/ 939178 h 1891418"/>
                <a:gd name="connsiteX6" fmla="*/ 0 w 3666416"/>
                <a:gd name="connsiteY6" fmla="*/ 0 h 1891418"/>
                <a:gd name="connsiteX0" fmla="*/ 0 w 2987856"/>
                <a:gd name="connsiteY0" fmla="*/ 0 h 1891418"/>
                <a:gd name="connsiteX1" fmla="*/ 2823715 w 2987856"/>
                <a:gd name="connsiteY1" fmla="*/ 0 h 1891418"/>
                <a:gd name="connsiteX2" fmla="*/ 2987856 w 2987856"/>
                <a:gd name="connsiteY2" fmla="*/ 956341 h 1891418"/>
                <a:gd name="connsiteX3" fmla="*/ 2823715 w 2987856"/>
                <a:gd name="connsiteY3" fmla="*/ 1891418 h 1891418"/>
                <a:gd name="connsiteX4" fmla="*/ 0 w 2987856"/>
                <a:gd name="connsiteY4" fmla="*/ 1891418 h 1891418"/>
                <a:gd name="connsiteX5" fmla="*/ 828144 w 2987856"/>
                <a:gd name="connsiteY5" fmla="*/ 939178 h 1891418"/>
                <a:gd name="connsiteX6" fmla="*/ 0 w 2987856"/>
                <a:gd name="connsiteY6" fmla="*/ 0 h 1891418"/>
                <a:gd name="connsiteX0" fmla="*/ 0 w 3657246"/>
                <a:gd name="connsiteY0" fmla="*/ 0 h 1891418"/>
                <a:gd name="connsiteX1" fmla="*/ 2823715 w 3657246"/>
                <a:gd name="connsiteY1" fmla="*/ 0 h 1891418"/>
                <a:gd name="connsiteX2" fmla="*/ 3657246 w 3657246"/>
                <a:gd name="connsiteY2" fmla="*/ 939408 h 1891418"/>
                <a:gd name="connsiteX3" fmla="*/ 2823715 w 3657246"/>
                <a:gd name="connsiteY3" fmla="*/ 1891418 h 1891418"/>
                <a:gd name="connsiteX4" fmla="*/ 0 w 3657246"/>
                <a:gd name="connsiteY4" fmla="*/ 1891418 h 1891418"/>
                <a:gd name="connsiteX5" fmla="*/ 828144 w 3657246"/>
                <a:gd name="connsiteY5" fmla="*/ 939178 h 1891418"/>
                <a:gd name="connsiteX6" fmla="*/ 0 w 3657246"/>
                <a:gd name="connsiteY6" fmla="*/ 0 h 18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246" h="1891418">
                  <a:moveTo>
                    <a:pt x="0" y="0"/>
                  </a:moveTo>
                  <a:lnTo>
                    <a:pt x="2823715" y="0"/>
                  </a:lnTo>
                  <a:lnTo>
                    <a:pt x="3657246" y="939408"/>
                  </a:lnTo>
                  <a:lnTo>
                    <a:pt x="2823715" y="1891418"/>
                  </a:lnTo>
                  <a:lnTo>
                    <a:pt x="0" y="1891418"/>
                  </a:lnTo>
                  <a:lnTo>
                    <a:pt x="828144" y="939178"/>
                  </a:lnTo>
                  <a:lnTo>
                    <a:pt x="0" y="0"/>
                  </a:lnTo>
                  <a:close/>
                </a:path>
              </a:pathLst>
            </a:cu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BE65CBC9-C8F5-9643-9AF2-D1EC2F0F707E}"/>
              </a:ext>
            </a:extLst>
          </p:cNvPr>
          <p:cNvSpPr/>
          <p:nvPr/>
        </p:nvSpPr>
        <p:spPr>
          <a:xfrm>
            <a:off x="138257" y="4082093"/>
            <a:ext cx="3165004" cy="505972"/>
          </a:xfrm>
          <a:prstGeom prst="rect">
            <a:avLst/>
          </a:prstGeom>
        </p:spPr>
        <p:txBody>
          <a:bodyPr wrap="square" lIns="182880" rIns="182880">
            <a:spAutoFit/>
          </a:bodyPr>
          <a:lstStyle/>
          <a:p>
            <a:pPr lvl="0" algn="ctr">
              <a:lnSpc>
                <a:spcPct val="96000"/>
              </a:lnSpc>
            </a:pPr>
            <a:r>
              <a:rPr lang="en-US" sz="2800" b="1" dirty="0">
                <a:solidFill>
                  <a:schemeClr val="bg1"/>
                </a:solidFill>
              </a:rPr>
              <a:t>Pre-Planning</a:t>
            </a:r>
          </a:p>
        </p:txBody>
      </p:sp>
      <p:sp>
        <p:nvSpPr>
          <p:cNvPr id="23" name="Rectangle 22" descr="Image describes cyclical process from pre-planning through planning and execution. " title="Study development process">
            <a:extLst>
              <a:ext uri="{FF2B5EF4-FFF2-40B4-BE49-F238E27FC236}">
                <a16:creationId xmlns:a16="http://schemas.microsoft.com/office/drawing/2014/main" id="{4E22EEE7-AA8F-5942-A1CF-2C0811FB769F}"/>
              </a:ext>
            </a:extLst>
          </p:cNvPr>
          <p:cNvSpPr/>
          <p:nvPr/>
        </p:nvSpPr>
        <p:spPr>
          <a:xfrm>
            <a:off x="3322592" y="4082093"/>
            <a:ext cx="2632916" cy="505972"/>
          </a:xfrm>
          <a:prstGeom prst="rect">
            <a:avLst/>
          </a:prstGeom>
        </p:spPr>
        <p:txBody>
          <a:bodyPr wrap="square" lIns="182880" rIns="182880">
            <a:spAutoFit/>
          </a:bodyPr>
          <a:lstStyle/>
          <a:p>
            <a:pPr lvl="0" algn="ctr">
              <a:lnSpc>
                <a:spcPct val="96000"/>
              </a:lnSpc>
            </a:pPr>
            <a:r>
              <a:rPr lang="en-US" sz="2800" b="1" dirty="0">
                <a:solidFill>
                  <a:schemeClr val="bg1"/>
                </a:solidFill>
              </a:rPr>
              <a:t>Planning</a:t>
            </a:r>
          </a:p>
        </p:txBody>
      </p:sp>
      <p:pic>
        <p:nvPicPr>
          <p:cNvPr id="24" name="Picture 23">
            <a:extLst>
              <a:ext uri="{FF2B5EF4-FFF2-40B4-BE49-F238E27FC236}">
                <a16:creationId xmlns:a16="http://schemas.microsoft.com/office/drawing/2014/main" id="{F8F687AE-54EB-A44B-847D-6B5F05BDD4D9}"/>
              </a:ext>
            </a:extLst>
          </p:cNvPr>
          <p:cNvPicPr>
            <a:picLocks noChangeAspect="1"/>
          </p:cNvPicPr>
          <p:nvPr/>
        </p:nvPicPr>
        <p:blipFill>
          <a:blip r:embed="rId2">
            <a:biLevel thresh="25000"/>
          </a:blip>
          <a:stretch>
            <a:fillRect/>
          </a:stretch>
        </p:blipFill>
        <p:spPr>
          <a:xfrm>
            <a:off x="6981111" y="2906637"/>
            <a:ext cx="980505" cy="980505"/>
          </a:xfrm>
          <a:prstGeom prst="rect">
            <a:avLst/>
          </a:prstGeom>
        </p:spPr>
      </p:pic>
      <p:pic>
        <p:nvPicPr>
          <p:cNvPr id="25" name="Picture 24">
            <a:extLst>
              <a:ext uri="{FF2B5EF4-FFF2-40B4-BE49-F238E27FC236}">
                <a16:creationId xmlns:a16="http://schemas.microsoft.com/office/drawing/2014/main" id="{3255906E-359C-D748-AC34-68ADBA60A2CA}"/>
              </a:ext>
            </a:extLst>
          </p:cNvPr>
          <p:cNvPicPr>
            <a:picLocks noChangeAspect="1"/>
          </p:cNvPicPr>
          <p:nvPr/>
        </p:nvPicPr>
        <p:blipFill>
          <a:blip r:embed="rId3">
            <a:biLevel thresh="25000"/>
          </a:blip>
          <a:stretch>
            <a:fillRect/>
          </a:stretch>
        </p:blipFill>
        <p:spPr>
          <a:xfrm>
            <a:off x="1253488" y="2909974"/>
            <a:ext cx="977922" cy="977922"/>
          </a:xfrm>
          <a:prstGeom prst="rect">
            <a:avLst/>
          </a:prstGeom>
        </p:spPr>
      </p:pic>
      <p:pic>
        <p:nvPicPr>
          <p:cNvPr id="26" name="Picture 25" descr="Image describes cyclical process from pre-planning through planning and execution. " title="Study development process">
            <a:extLst>
              <a:ext uri="{FF2B5EF4-FFF2-40B4-BE49-F238E27FC236}">
                <a16:creationId xmlns:a16="http://schemas.microsoft.com/office/drawing/2014/main" id="{B6563CC1-F6BE-0346-BE33-F10A9AC8A8F4}"/>
              </a:ext>
            </a:extLst>
          </p:cNvPr>
          <p:cNvPicPr>
            <a:picLocks noChangeAspect="1"/>
          </p:cNvPicPr>
          <p:nvPr/>
        </p:nvPicPr>
        <p:blipFill>
          <a:blip r:embed="rId4">
            <a:biLevel thresh="25000"/>
          </a:blip>
          <a:stretch>
            <a:fillRect/>
          </a:stretch>
        </p:blipFill>
        <p:spPr>
          <a:xfrm>
            <a:off x="4175825" y="2909974"/>
            <a:ext cx="926450" cy="977920"/>
          </a:xfrm>
          <a:prstGeom prst="rect">
            <a:avLst/>
          </a:prstGeom>
        </p:spPr>
      </p:pic>
      <p:sp>
        <p:nvSpPr>
          <p:cNvPr id="30" name="Rectangle 29">
            <a:extLst>
              <a:ext uri="{FF2B5EF4-FFF2-40B4-BE49-F238E27FC236}">
                <a16:creationId xmlns:a16="http://schemas.microsoft.com/office/drawing/2014/main" id="{64B775E4-537F-144E-A204-3E84C4B49810}"/>
              </a:ext>
            </a:extLst>
          </p:cNvPr>
          <p:cNvSpPr/>
          <p:nvPr/>
        </p:nvSpPr>
        <p:spPr>
          <a:xfrm>
            <a:off x="6255787" y="4082093"/>
            <a:ext cx="2431154" cy="505972"/>
          </a:xfrm>
          <a:prstGeom prst="rect">
            <a:avLst/>
          </a:prstGeom>
        </p:spPr>
        <p:txBody>
          <a:bodyPr wrap="square" lIns="182880" rIns="182880">
            <a:spAutoFit/>
          </a:bodyPr>
          <a:lstStyle/>
          <a:p>
            <a:pPr algn="ctr">
              <a:lnSpc>
                <a:spcPct val="96000"/>
              </a:lnSpc>
            </a:pPr>
            <a:r>
              <a:rPr lang="en-US" sz="2800" b="1" dirty="0">
                <a:solidFill>
                  <a:schemeClr val="bg1"/>
                </a:solidFill>
              </a:rPr>
              <a:t>Execution</a:t>
            </a:r>
          </a:p>
        </p:txBody>
      </p:sp>
      <p:sp>
        <p:nvSpPr>
          <p:cNvPr id="8" name="Arc 7">
            <a:extLst>
              <a:ext uri="{FF2B5EF4-FFF2-40B4-BE49-F238E27FC236}">
                <a16:creationId xmlns:a16="http://schemas.microsoft.com/office/drawing/2014/main" id="{9993959D-A05D-8244-AEB1-DCAC85E1D011}"/>
              </a:ext>
            </a:extLst>
          </p:cNvPr>
          <p:cNvSpPr/>
          <p:nvPr/>
        </p:nvSpPr>
        <p:spPr>
          <a:xfrm rot="19000788">
            <a:off x="1722668" y="1509839"/>
            <a:ext cx="5373588" cy="5373588"/>
          </a:xfrm>
          <a:prstGeom prst="arc">
            <a:avLst/>
          </a:prstGeom>
          <a:ln w="127000" cap="rnd">
            <a:solidFill>
              <a:schemeClr val="accent3">
                <a:lumMod val="60000"/>
                <a:lumOff val="40000"/>
              </a:schemeClr>
            </a:solidFill>
            <a:tailEnd type="arrow" w="lg"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CA9359AF-D7DC-4243-B597-53E48FFFD2E2}"/>
              </a:ext>
            </a:extLst>
          </p:cNvPr>
          <p:cNvSpPr/>
          <p:nvPr/>
        </p:nvSpPr>
        <p:spPr>
          <a:xfrm rot="8100000">
            <a:off x="1842687" y="597551"/>
            <a:ext cx="5373588" cy="5373588"/>
          </a:xfrm>
          <a:prstGeom prst="arc">
            <a:avLst/>
          </a:prstGeom>
          <a:ln w="127000" cap="rnd">
            <a:solidFill>
              <a:schemeClr val="accent3">
                <a:lumMod val="60000"/>
                <a:lumOff val="40000"/>
              </a:schemeClr>
            </a:solidFill>
            <a:tailEnd type="arrow" w="lg"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333919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44253F-92E4-3241-9F35-579FAF6F9343}"/>
              </a:ext>
            </a:extLst>
          </p:cNvPr>
          <p:cNvSpPr/>
          <p:nvPr/>
        </p:nvSpPr>
        <p:spPr>
          <a:xfrm>
            <a:off x="347579" y="4970717"/>
            <a:ext cx="2873923" cy="683264"/>
          </a:xfrm>
          <a:prstGeom prst="rect">
            <a:avLst/>
          </a:prstGeom>
          <a:noFill/>
        </p:spPr>
        <p:txBody>
          <a:bodyPr wrap="square" lIns="0" tIns="45720" rIns="0" bIns="45720" anchor="b" anchorCtr="0">
            <a:spAutoFit/>
          </a:bodyPr>
          <a:lstStyle/>
          <a:p>
            <a:pPr lvl="0">
              <a:lnSpc>
                <a:spcPct val="96000"/>
              </a:lnSpc>
              <a:spcBef>
                <a:spcPts val="1200"/>
              </a:spcBef>
            </a:pPr>
            <a:r>
              <a:rPr lang="en-US" sz="2000" b="1" dirty="0">
                <a:solidFill>
                  <a:schemeClr val="accent3"/>
                </a:solidFill>
              </a:rPr>
              <a:t>MULTI-STAKEHOLDER ENGAGEMENT</a:t>
            </a:r>
            <a:endParaRPr lang="en-US" sz="2400" dirty="0">
              <a:solidFill>
                <a:schemeClr val="accent3"/>
              </a:solidFill>
            </a:endParaRPr>
          </a:p>
        </p:txBody>
      </p:sp>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rgbClr val="005A65">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rgbClr val="005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rgbClr val="005A65">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rgbClr val="005A6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302532"/>
            <a:ext cx="2726415" cy="442172"/>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Rationale</a:t>
            </a:r>
          </a:p>
        </p:txBody>
      </p:sp>
      <p:sp>
        <p:nvSpPr>
          <p:cNvPr id="4" name="Rectangle 3">
            <a:extLst>
              <a:ext uri="{FF2B5EF4-FFF2-40B4-BE49-F238E27FC236}">
                <a16:creationId xmlns:a16="http://schemas.microsoft.com/office/drawing/2014/main" id="{1DDDF8FB-AF79-7A4C-BD33-39772F9CA3A3}"/>
              </a:ext>
            </a:extLst>
          </p:cNvPr>
          <p:cNvSpPr/>
          <p:nvPr/>
        </p:nvSpPr>
        <p:spPr>
          <a:xfrm>
            <a:off x="347578" y="2743200"/>
            <a:ext cx="3150285" cy="615553"/>
          </a:xfrm>
          <a:prstGeom prst="rect">
            <a:avLst/>
          </a:prstGeom>
        </p:spPr>
        <p:txBody>
          <a:bodyPr wrap="square" lIns="0">
            <a:spAutoFit/>
          </a:bodyPr>
          <a:lstStyle/>
          <a:p>
            <a:r>
              <a:rPr lang="en-US" sz="3400" b="1" dirty="0">
                <a:solidFill>
                  <a:srgbClr val="005A65"/>
                </a:solidFill>
                <a:ea typeface="+mj-ea"/>
                <a:cs typeface="+mj-cs"/>
              </a:rPr>
              <a:t>Pre-Planning</a:t>
            </a:r>
            <a:endParaRPr lang="en-US">
              <a:solidFill>
                <a:srgbClr val="005A65"/>
              </a:solidFill>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lvl="0" algn="r">
              <a:lnSpc>
                <a:spcPct val="96000"/>
              </a:lnSpc>
              <a:spcBef>
                <a:spcPts val="1200"/>
              </a:spcBef>
            </a:pPr>
            <a:r>
              <a:rPr lang="en-US" sz="2000" b="1" dirty="0">
                <a:solidFill>
                  <a:schemeClr val="accent3"/>
                </a:solidFill>
              </a:rPr>
              <a:t>DESIGN</a:t>
            </a:r>
            <a:endParaRPr lang="en-US" sz="2400" dirty="0">
              <a:solidFill>
                <a:schemeClr val="accent3"/>
              </a:solidFill>
            </a:endParaRPr>
          </a:p>
        </p:txBody>
      </p:sp>
      <p:cxnSp>
        <p:nvCxnSpPr>
          <p:cNvPr id="8" name="Straight Connector 7">
            <a:extLst>
              <a:ext uri="{FF2B5EF4-FFF2-40B4-BE49-F238E27FC236}">
                <a16:creationId xmlns:a16="http://schemas.microsoft.com/office/drawing/2014/main" id="{7E377E71-3A87-C241-B929-D9D528FD3223}"/>
              </a:ext>
            </a:extLst>
          </p:cNvPr>
          <p:cNvCxnSpPr>
            <a:cxnSpLocks/>
          </p:cNvCxnSpPr>
          <p:nvPr/>
        </p:nvCxnSpPr>
        <p:spPr>
          <a:xfrm flipH="1">
            <a:off x="6569612" y="1233387"/>
            <a:ext cx="224017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descr="In the pre-planning phase, rationale, feasibility and value should be proven through design, operations and multi-stakeholder engagement. " title="Deliverables and roadblocks">
            <a:extLst>
              <a:ext uri="{FF2B5EF4-FFF2-40B4-BE49-F238E27FC236}">
                <a16:creationId xmlns:a16="http://schemas.microsoft.com/office/drawing/2014/main" id="{40C15768-6DAB-F248-B054-D0DAF77C4FEB}"/>
              </a:ext>
            </a:extLst>
          </p:cNvPr>
          <p:cNvSpPr/>
          <p:nvPr/>
        </p:nvSpPr>
        <p:spPr>
          <a:xfrm>
            <a:off x="6614419" y="3356415"/>
            <a:ext cx="2101268" cy="442172"/>
          </a:xfrm>
          <a:prstGeom prst="rect">
            <a:avLst/>
          </a:prstGeom>
          <a:noFill/>
        </p:spPr>
        <p:txBody>
          <a:bodyPr wrap="square" tIns="45720" bIns="45720" anchor="ctr" anchorCtr="0">
            <a:spAutoFit/>
          </a:bodyPr>
          <a:lstStyle/>
          <a:p>
            <a:pPr lvl="0">
              <a:lnSpc>
                <a:spcPct val="101000"/>
              </a:lnSpc>
              <a:spcBef>
                <a:spcPts val="1200"/>
              </a:spcBef>
            </a:pPr>
            <a:r>
              <a:rPr lang="en-US" sz="2400" b="1" dirty="0">
                <a:solidFill>
                  <a:schemeClr val="bg1"/>
                </a:solidFill>
              </a:rPr>
              <a:t>Feasibility</a:t>
            </a:r>
          </a:p>
        </p:txBody>
      </p:sp>
      <p:sp>
        <p:nvSpPr>
          <p:cNvPr id="22" name="Rectangle 21" descr="In the pre-planning phase, rationale, feasibility and value should be proven through design, operations and multi-stakeholder engagement. " title="Deliverables and roadblocks">
            <a:extLst>
              <a:ext uri="{FF2B5EF4-FFF2-40B4-BE49-F238E27FC236}">
                <a16:creationId xmlns:a16="http://schemas.microsoft.com/office/drawing/2014/main" id="{4CDBBB4D-69C5-104A-892C-2ECBF40FD38C}"/>
              </a:ext>
            </a:extLst>
          </p:cNvPr>
          <p:cNvSpPr/>
          <p:nvPr/>
        </p:nvSpPr>
        <p:spPr>
          <a:xfrm>
            <a:off x="3394378" y="4556451"/>
            <a:ext cx="2502492" cy="442172"/>
          </a:xfrm>
          <a:prstGeom prst="rect">
            <a:avLst/>
          </a:prstGeom>
          <a:noFill/>
        </p:spPr>
        <p:txBody>
          <a:bodyPr wrap="square" tIns="45720" bIns="45720" anchor="ctr" anchorCtr="0">
            <a:spAutoFit/>
          </a:bodyPr>
          <a:lstStyle/>
          <a:p>
            <a:pPr algn="ctr">
              <a:lnSpc>
                <a:spcPct val="101000"/>
              </a:lnSpc>
              <a:spcBef>
                <a:spcPts val="1200"/>
              </a:spcBef>
            </a:pPr>
            <a:r>
              <a:rPr lang="en-US" sz="2400" b="1" dirty="0">
                <a:solidFill>
                  <a:schemeClr val="bg1"/>
                </a:solidFill>
              </a:rPr>
              <a:t>Prove value</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109728" tIns="45720" rIns="109728" bIns="45720" anchor="b" anchorCtr="0">
            <a:spAutoFit/>
          </a:bodyPr>
          <a:lstStyle/>
          <a:p>
            <a:pPr lvl="0">
              <a:lnSpc>
                <a:spcPct val="96000"/>
              </a:lnSpc>
              <a:spcBef>
                <a:spcPts val="1200"/>
              </a:spcBef>
            </a:pPr>
            <a:r>
              <a:rPr lang="en-US" sz="2000" b="1" dirty="0">
                <a:solidFill>
                  <a:schemeClr val="accent3"/>
                </a:solidFill>
              </a:rPr>
              <a:t>OPERATIONS</a:t>
            </a:r>
            <a:endParaRPr lang="en-US" sz="2400" dirty="0">
              <a:solidFill>
                <a:schemeClr val="accent3"/>
              </a:solidFill>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4970717"/>
            <a:ext cx="2873923"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19857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30" name="Picture 29" descr="In the pre-planning phase, rationale, feasibility and value should be proven through design, operations and multi-stakeholder engagement. " title="Deliverables and roadblocks">
            <a:extLst>
              <a:ext uri="{FF2B5EF4-FFF2-40B4-BE49-F238E27FC236}">
                <a16:creationId xmlns:a16="http://schemas.microsoft.com/office/drawing/2014/main" id="{27434FC0-08DF-5549-9701-3644192D4805}"/>
              </a:ext>
            </a:extLst>
          </p:cNvPr>
          <p:cNvPicPr>
            <a:picLocks noChangeAspect="1"/>
          </p:cNvPicPr>
          <p:nvPr/>
        </p:nvPicPr>
        <p:blipFill>
          <a:blip r:embed="rId2">
            <a:biLevel thresh="25000"/>
          </a:blip>
          <a:stretch>
            <a:fillRect/>
          </a:stretch>
        </p:blipFill>
        <p:spPr>
          <a:xfrm>
            <a:off x="5172632" y="2976513"/>
            <a:ext cx="934305" cy="934305"/>
          </a:xfrm>
          <a:prstGeom prst="rect">
            <a:avLst/>
          </a:prstGeom>
        </p:spPr>
      </p:pic>
    </p:spTree>
    <p:extLst>
      <p:ext uri="{BB962C8B-B14F-4D97-AF65-F5344CB8AC3E}">
        <p14:creationId xmlns:p14="http://schemas.microsoft.com/office/powerpoint/2010/main" val="3054329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44253F-92E4-3241-9F35-579FAF6F9343}"/>
              </a:ext>
            </a:extLst>
          </p:cNvPr>
          <p:cNvSpPr/>
          <p:nvPr/>
        </p:nvSpPr>
        <p:spPr>
          <a:xfrm>
            <a:off x="347579" y="4970717"/>
            <a:ext cx="2873923" cy="683264"/>
          </a:xfrm>
          <a:prstGeom prst="rect">
            <a:avLst/>
          </a:prstGeom>
          <a:noFill/>
        </p:spPr>
        <p:txBody>
          <a:bodyPr wrap="square" lIns="0" tIns="45720" rIns="0" bIns="45720" anchor="b" anchorCtr="0">
            <a:spAutoFit/>
          </a:bodyPr>
          <a:lstStyle/>
          <a:p>
            <a:pPr lvl="0">
              <a:lnSpc>
                <a:spcPct val="96000"/>
              </a:lnSpc>
              <a:spcBef>
                <a:spcPts val="1200"/>
              </a:spcBef>
            </a:pPr>
            <a:r>
              <a:rPr lang="en-US" sz="2000" b="1" dirty="0">
                <a:solidFill>
                  <a:schemeClr val="accent3"/>
                </a:solidFill>
              </a:rPr>
              <a:t>MULTI-STAKEHOLDER ENGAGEMENT</a:t>
            </a:r>
            <a:endParaRPr lang="en-US" sz="2400" dirty="0">
              <a:solidFill>
                <a:schemeClr val="accent3"/>
              </a:solidFill>
            </a:endParaRPr>
          </a:p>
        </p:txBody>
      </p:sp>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rgbClr val="00A2C5">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rgbClr val="00A2C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rgbClr val="00A2C5">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rgbClr val="00A2C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116007"/>
            <a:ext cx="2726415" cy="815223"/>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Reach consensus</a:t>
            </a:r>
          </a:p>
        </p:txBody>
      </p:sp>
      <p:pic>
        <p:nvPicPr>
          <p:cNvPr id="12" name="Picture 11" descr="In the planning phase, reach consensus, integrate, centralize processes, and education should be proven through design, operations and multi-stakeholder engagement. " title="Planning deliverables &amp; roadblocks">
            <a:extLst>
              <a:ext uri="{FF2B5EF4-FFF2-40B4-BE49-F238E27FC236}">
                <a16:creationId xmlns:a16="http://schemas.microsoft.com/office/drawing/2014/main" id="{7DE2ACC2-44CB-2E49-B3C3-F65D3AE9240C}"/>
              </a:ext>
            </a:extLst>
          </p:cNvPr>
          <p:cNvPicPr>
            <a:picLocks noChangeAspect="1"/>
          </p:cNvPicPr>
          <p:nvPr/>
        </p:nvPicPr>
        <p:blipFill>
          <a:blip r:embed="rId2">
            <a:biLevel thresh="50000"/>
          </a:blip>
          <a:stretch>
            <a:fillRect/>
          </a:stretch>
        </p:blipFill>
        <p:spPr>
          <a:xfrm>
            <a:off x="5172737" y="3026350"/>
            <a:ext cx="874373" cy="922949"/>
          </a:xfrm>
          <a:prstGeom prst="rect">
            <a:avLst/>
          </a:prstGeom>
        </p:spPr>
      </p:pic>
      <p:sp>
        <p:nvSpPr>
          <p:cNvPr id="4" name="Rectangle 3">
            <a:extLst>
              <a:ext uri="{FF2B5EF4-FFF2-40B4-BE49-F238E27FC236}">
                <a16:creationId xmlns:a16="http://schemas.microsoft.com/office/drawing/2014/main" id="{1DDDF8FB-AF79-7A4C-BD33-39772F9CA3A3}"/>
              </a:ext>
            </a:extLst>
          </p:cNvPr>
          <p:cNvSpPr/>
          <p:nvPr/>
        </p:nvSpPr>
        <p:spPr>
          <a:xfrm>
            <a:off x="347579" y="2743200"/>
            <a:ext cx="2741844" cy="615553"/>
          </a:xfrm>
          <a:prstGeom prst="rect">
            <a:avLst/>
          </a:prstGeom>
        </p:spPr>
        <p:txBody>
          <a:bodyPr wrap="square" lIns="0">
            <a:spAutoFit/>
          </a:bodyPr>
          <a:lstStyle/>
          <a:p>
            <a:r>
              <a:rPr lang="en-US" sz="3400" b="1" dirty="0">
                <a:solidFill>
                  <a:srgbClr val="00A2C5"/>
                </a:solidFill>
                <a:ea typeface="+mj-ea"/>
                <a:cs typeface="+mj-cs"/>
              </a:rPr>
              <a:t>Planning</a:t>
            </a:r>
            <a:endParaRPr lang="en-US">
              <a:solidFill>
                <a:srgbClr val="00A2C5"/>
              </a:solidFill>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lvl="0" algn="r">
              <a:lnSpc>
                <a:spcPct val="96000"/>
              </a:lnSpc>
              <a:spcBef>
                <a:spcPts val="1200"/>
              </a:spcBef>
            </a:pPr>
            <a:r>
              <a:rPr lang="en-US" sz="2000" b="1" dirty="0">
                <a:solidFill>
                  <a:schemeClr val="accent3"/>
                </a:solidFill>
              </a:rPr>
              <a:t>DESIGN</a:t>
            </a:r>
            <a:endParaRPr lang="en-US" sz="2400" dirty="0">
              <a:solidFill>
                <a:schemeClr val="accent3"/>
              </a:solidFill>
            </a:endParaRPr>
          </a:p>
        </p:txBody>
      </p:sp>
      <p:cxnSp>
        <p:nvCxnSpPr>
          <p:cNvPr id="8" name="Straight Connector 7">
            <a:extLst>
              <a:ext uri="{FF2B5EF4-FFF2-40B4-BE49-F238E27FC236}">
                <a16:creationId xmlns:a16="http://schemas.microsoft.com/office/drawing/2014/main" id="{7E377E71-3A87-C241-B929-D9D528FD3223}"/>
              </a:ext>
            </a:extLst>
          </p:cNvPr>
          <p:cNvCxnSpPr>
            <a:cxnSpLocks/>
          </p:cNvCxnSpPr>
          <p:nvPr/>
        </p:nvCxnSpPr>
        <p:spPr>
          <a:xfrm flipH="1">
            <a:off x="6569612" y="1233387"/>
            <a:ext cx="224017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C15768-6DAB-F248-B054-D0DAF77C4FEB}"/>
              </a:ext>
            </a:extLst>
          </p:cNvPr>
          <p:cNvSpPr/>
          <p:nvPr/>
        </p:nvSpPr>
        <p:spPr>
          <a:xfrm>
            <a:off x="6614419" y="2983364"/>
            <a:ext cx="2101268" cy="1188274"/>
          </a:xfrm>
          <a:prstGeom prst="rect">
            <a:avLst/>
          </a:prstGeom>
          <a:noFill/>
        </p:spPr>
        <p:txBody>
          <a:bodyPr wrap="square" tIns="45720" bIns="45720" anchor="ctr" anchorCtr="0">
            <a:spAutoFit/>
          </a:bodyPr>
          <a:lstStyle/>
          <a:p>
            <a:pPr lvl="0">
              <a:lnSpc>
                <a:spcPct val="101000"/>
              </a:lnSpc>
              <a:spcBef>
                <a:spcPts val="1200"/>
              </a:spcBef>
            </a:pPr>
            <a:r>
              <a:rPr lang="en-US" sz="2400" b="1" dirty="0">
                <a:solidFill>
                  <a:schemeClr val="bg1"/>
                </a:solidFill>
              </a:rPr>
              <a:t>Integrate, centralize processes</a:t>
            </a:r>
          </a:p>
        </p:txBody>
      </p:sp>
      <p:sp>
        <p:nvSpPr>
          <p:cNvPr id="22" name="Rectangle 21" descr="In the planning phase, reach consensus, integrate, centralize processes, and education should be proven through design, operations and multi-stakeholder engagement. " title="Planning deliverables &amp; roadblocks">
            <a:extLst>
              <a:ext uri="{FF2B5EF4-FFF2-40B4-BE49-F238E27FC236}">
                <a16:creationId xmlns:a16="http://schemas.microsoft.com/office/drawing/2014/main" id="{4CDBBB4D-69C5-104A-892C-2ECBF40FD38C}"/>
              </a:ext>
            </a:extLst>
          </p:cNvPr>
          <p:cNvSpPr/>
          <p:nvPr/>
        </p:nvSpPr>
        <p:spPr>
          <a:xfrm>
            <a:off x="3394378" y="4556451"/>
            <a:ext cx="2502492" cy="442172"/>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Education</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109728" tIns="45720" rIns="109728" bIns="45720" anchor="b" anchorCtr="0">
            <a:spAutoFit/>
          </a:bodyPr>
          <a:lstStyle/>
          <a:p>
            <a:pPr lvl="0">
              <a:lnSpc>
                <a:spcPct val="96000"/>
              </a:lnSpc>
              <a:spcBef>
                <a:spcPts val="1200"/>
              </a:spcBef>
            </a:pPr>
            <a:r>
              <a:rPr lang="en-US" sz="2000" b="1" dirty="0">
                <a:solidFill>
                  <a:schemeClr val="accent3"/>
                </a:solidFill>
              </a:rPr>
              <a:t>OPERATIONS</a:t>
            </a:r>
            <a:endParaRPr lang="en-US" sz="2400" dirty="0">
              <a:solidFill>
                <a:schemeClr val="accent3"/>
              </a:solidFill>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4970717"/>
            <a:ext cx="2873923"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19857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9074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chemeClr val="accent4">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chemeClr val="accent4">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chemeClr val="accent4"/>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116007"/>
            <a:ext cx="2726415" cy="815223"/>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Fidelity,</a:t>
            </a:r>
            <a:br>
              <a:rPr lang="en-US" sz="2400" b="1" dirty="0">
                <a:solidFill>
                  <a:schemeClr val="bg1"/>
                </a:solidFill>
              </a:rPr>
            </a:br>
            <a:r>
              <a:rPr lang="en-US" sz="2400" b="1" dirty="0">
                <a:solidFill>
                  <a:schemeClr val="bg1"/>
                </a:solidFill>
              </a:rPr>
              <a:t>change</a:t>
            </a:r>
          </a:p>
        </p:txBody>
      </p:sp>
      <p:sp>
        <p:nvSpPr>
          <p:cNvPr id="4" name="Rectangle 3">
            <a:extLst>
              <a:ext uri="{FF2B5EF4-FFF2-40B4-BE49-F238E27FC236}">
                <a16:creationId xmlns:a16="http://schemas.microsoft.com/office/drawing/2014/main" id="{1DDDF8FB-AF79-7A4C-BD33-39772F9CA3A3}"/>
              </a:ext>
            </a:extLst>
          </p:cNvPr>
          <p:cNvSpPr/>
          <p:nvPr/>
        </p:nvSpPr>
        <p:spPr>
          <a:xfrm>
            <a:off x="347579" y="2739899"/>
            <a:ext cx="2741844" cy="615553"/>
          </a:xfrm>
          <a:prstGeom prst="rect">
            <a:avLst/>
          </a:prstGeom>
        </p:spPr>
        <p:txBody>
          <a:bodyPr wrap="square" lIns="0">
            <a:spAutoFit/>
          </a:bodyPr>
          <a:lstStyle/>
          <a:p>
            <a:r>
              <a:rPr lang="en-US" sz="3400" b="1" dirty="0">
                <a:solidFill>
                  <a:srgbClr val="ED4036"/>
                </a:solidFill>
                <a:ea typeface="+mj-ea"/>
                <a:cs typeface="+mj-cs"/>
              </a:rPr>
              <a:t>Execution</a:t>
            </a:r>
            <a:endParaRPr lang="en-US">
              <a:solidFill>
                <a:srgbClr val="ED4036"/>
              </a:solidFill>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lvl="0" algn="r">
              <a:lnSpc>
                <a:spcPct val="96000"/>
              </a:lnSpc>
              <a:spcBef>
                <a:spcPts val="1200"/>
              </a:spcBef>
            </a:pPr>
            <a:r>
              <a:rPr lang="en-US" sz="2000" b="1" dirty="0">
                <a:solidFill>
                  <a:schemeClr val="accent3"/>
                </a:solidFill>
              </a:rPr>
              <a:t>DESIGN</a:t>
            </a:r>
            <a:endParaRPr lang="en-US" sz="2400" dirty="0">
              <a:solidFill>
                <a:schemeClr val="accent3"/>
              </a:solidFill>
            </a:endParaRPr>
          </a:p>
        </p:txBody>
      </p:sp>
      <p:cxnSp>
        <p:nvCxnSpPr>
          <p:cNvPr id="8" name="Straight Connector 7">
            <a:extLst>
              <a:ext uri="{FF2B5EF4-FFF2-40B4-BE49-F238E27FC236}">
                <a16:creationId xmlns:a16="http://schemas.microsoft.com/office/drawing/2014/main" id="{7E377E71-3A87-C241-B929-D9D528FD3223}"/>
              </a:ext>
            </a:extLst>
          </p:cNvPr>
          <p:cNvCxnSpPr/>
          <p:nvPr/>
        </p:nvCxnSpPr>
        <p:spPr>
          <a:xfrm flipH="1">
            <a:off x="6614419" y="1233387"/>
            <a:ext cx="219537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C15768-6DAB-F248-B054-D0DAF77C4FEB}"/>
              </a:ext>
            </a:extLst>
          </p:cNvPr>
          <p:cNvSpPr/>
          <p:nvPr/>
        </p:nvSpPr>
        <p:spPr>
          <a:xfrm>
            <a:off x="6487810" y="3173177"/>
            <a:ext cx="2101268" cy="1005596"/>
          </a:xfrm>
          <a:prstGeom prst="rect">
            <a:avLst/>
          </a:prstGeom>
          <a:noFill/>
        </p:spPr>
        <p:txBody>
          <a:bodyPr wrap="square" tIns="45720" bIns="45720" anchor="ctr" anchorCtr="0">
            <a:spAutoFit/>
          </a:bodyPr>
          <a:lstStyle/>
          <a:p>
            <a:pPr lvl="0">
              <a:lnSpc>
                <a:spcPct val="101000"/>
              </a:lnSpc>
              <a:spcBef>
                <a:spcPts val="1200"/>
              </a:spcBef>
            </a:pPr>
            <a:r>
              <a:rPr lang="en-US" sz="2000" b="1" dirty="0">
                <a:solidFill>
                  <a:schemeClr val="bg1"/>
                </a:solidFill>
              </a:rPr>
              <a:t>Centralization,</a:t>
            </a:r>
            <a:br>
              <a:rPr lang="en-US" sz="2000" b="1" dirty="0">
                <a:solidFill>
                  <a:schemeClr val="bg1"/>
                </a:solidFill>
              </a:rPr>
            </a:br>
            <a:r>
              <a:rPr lang="en-US" sz="2000" b="1" dirty="0">
                <a:solidFill>
                  <a:schemeClr val="bg1"/>
                </a:solidFill>
              </a:rPr>
              <a:t>flexibility,</a:t>
            </a:r>
            <a:br>
              <a:rPr lang="en-US" sz="2000" b="1" dirty="0">
                <a:solidFill>
                  <a:schemeClr val="bg1"/>
                </a:solidFill>
              </a:rPr>
            </a:br>
            <a:r>
              <a:rPr lang="en-US" sz="2000" b="1" dirty="0">
                <a:solidFill>
                  <a:schemeClr val="bg1"/>
                </a:solidFill>
              </a:rPr>
              <a:t>communication</a:t>
            </a:r>
          </a:p>
        </p:txBody>
      </p:sp>
      <p:sp>
        <p:nvSpPr>
          <p:cNvPr id="22" name="Rectangle 21" descr="In the execution phase, fidelity, change, centralization, flexibility, communication, cultivate and maintain should occur through design, operations and multi-stakeholder engagement. " title="Execution deliverables &amp; roadblocks">
            <a:extLst>
              <a:ext uri="{FF2B5EF4-FFF2-40B4-BE49-F238E27FC236}">
                <a16:creationId xmlns:a16="http://schemas.microsoft.com/office/drawing/2014/main" id="{4CDBBB4D-69C5-104A-892C-2ECBF40FD38C}"/>
              </a:ext>
            </a:extLst>
          </p:cNvPr>
          <p:cNvSpPr/>
          <p:nvPr/>
        </p:nvSpPr>
        <p:spPr>
          <a:xfrm>
            <a:off x="3394378" y="4369926"/>
            <a:ext cx="2502492" cy="815223"/>
          </a:xfrm>
          <a:prstGeom prst="rect">
            <a:avLst/>
          </a:prstGeom>
          <a:noFill/>
        </p:spPr>
        <p:txBody>
          <a:bodyPr wrap="square" tIns="45720" bIns="45720" anchor="ctr" anchorCtr="0">
            <a:spAutoFit/>
          </a:bodyPr>
          <a:lstStyle/>
          <a:p>
            <a:pPr algn="ctr">
              <a:lnSpc>
                <a:spcPct val="101000"/>
              </a:lnSpc>
              <a:spcBef>
                <a:spcPts val="1200"/>
              </a:spcBef>
            </a:pPr>
            <a:r>
              <a:rPr lang="en-US" sz="2400" b="1" dirty="0">
                <a:solidFill>
                  <a:schemeClr val="bg1"/>
                </a:solidFill>
              </a:rPr>
              <a:t>Cultivate,</a:t>
            </a:r>
            <a:br>
              <a:rPr lang="en-US" sz="2400" b="1" dirty="0">
                <a:solidFill>
                  <a:schemeClr val="bg1"/>
                </a:solidFill>
              </a:rPr>
            </a:br>
            <a:r>
              <a:rPr lang="en-US" sz="2400" b="1" dirty="0">
                <a:solidFill>
                  <a:schemeClr val="bg1"/>
                </a:solidFill>
              </a:rPr>
              <a:t>maintain</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91440" tIns="45720" rIns="91440" bIns="45720" anchor="b" anchorCtr="0">
            <a:spAutoFit/>
          </a:bodyPr>
          <a:lstStyle/>
          <a:p>
            <a:pPr lvl="0">
              <a:lnSpc>
                <a:spcPct val="96000"/>
              </a:lnSpc>
              <a:spcBef>
                <a:spcPts val="1200"/>
              </a:spcBef>
            </a:pPr>
            <a:r>
              <a:rPr lang="en-US" sz="2000" b="1" dirty="0">
                <a:solidFill>
                  <a:schemeClr val="accent3"/>
                </a:solidFill>
              </a:rPr>
              <a:t>OPERATIONS</a:t>
            </a:r>
            <a:endParaRPr lang="en-US" sz="2400" dirty="0">
              <a:solidFill>
                <a:schemeClr val="accent3"/>
              </a:solidFill>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5402223"/>
            <a:ext cx="3074284"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7644253F-92E4-3241-9F35-579FAF6F9343}"/>
              </a:ext>
            </a:extLst>
          </p:cNvPr>
          <p:cNvSpPr/>
          <p:nvPr/>
        </p:nvSpPr>
        <p:spPr>
          <a:xfrm>
            <a:off x="347579" y="5402223"/>
            <a:ext cx="3046799" cy="683264"/>
          </a:xfrm>
          <a:prstGeom prst="rect">
            <a:avLst/>
          </a:prstGeom>
          <a:noFill/>
        </p:spPr>
        <p:txBody>
          <a:bodyPr wrap="square" lIns="0" tIns="45720" rIns="0" bIns="45720" anchor="b" anchorCtr="0">
            <a:spAutoFit/>
          </a:bodyPr>
          <a:lstStyle/>
          <a:p>
            <a:pPr lvl="0">
              <a:lnSpc>
                <a:spcPct val="96000"/>
              </a:lnSpc>
              <a:spcBef>
                <a:spcPts val="1200"/>
              </a:spcBef>
            </a:pPr>
            <a:r>
              <a:rPr lang="en-US" sz="2000" b="1" dirty="0">
                <a:solidFill>
                  <a:schemeClr val="accent3"/>
                </a:solidFill>
              </a:rPr>
              <a:t>MULTI-STAKEHOLDER ENGAGEMENT</a:t>
            </a:r>
            <a:endParaRPr lang="en-US" sz="2400" dirty="0">
              <a:solidFill>
                <a:schemeClr val="accent3"/>
              </a:solidFill>
            </a:endParaRPr>
          </a:p>
        </p:txBody>
      </p: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226715"/>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7" name="Picture 26" descr="In the execution phase, fidelity, change, centralization, flexibility, communication, cultivate and maintain should occur through design, operations and multi-stakeholder engagement. " title="Execution deliverables &amp; roadblocks">
            <a:extLst>
              <a:ext uri="{FF2B5EF4-FFF2-40B4-BE49-F238E27FC236}">
                <a16:creationId xmlns:a16="http://schemas.microsoft.com/office/drawing/2014/main" id="{6CA56075-15BE-8C4D-B996-FA88C904F76D}"/>
              </a:ext>
            </a:extLst>
          </p:cNvPr>
          <p:cNvPicPr>
            <a:picLocks noChangeAspect="1"/>
          </p:cNvPicPr>
          <p:nvPr/>
        </p:nvPicPr>
        <p:blipFill>
          <a:blip r:embed="rId2">
            <a:biLevel thresh="25000"/>
          </a:blip>
          <a:stretch>
            <a:fillRect/>
          </a:stretch>
        </p:blipFill>
        <p:spPr>
          <a:xfrm>
            <a:off x="5167424" y="3027701"/>
            <a:ext cx="890394" cy="890394"/>
          </a:xfrm>
          <a:prstGeom prst="rect">
            <a:avLst/>
          </a:prstGeom>
        </p:spPr>
      </p:pic>
    </p:spTree>
    <p:extLst>
      <p:ext uri="{BB962C8B-B14F-4D97-AF65-F5344CB8AC3E}">
        <p14:creationId xmlns:p14="http://schemas.microsoft.com/office/powerpoint/2010/main" val="3869642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Draft Business Plan Template</a:t>
            </a:r>
            <a:endParaRPr lang="en-US" dirty="0"/>
          </a:p>
        </p:txBody>
      </p:sp>
      <p:sp>
        <p:nvSpPr>
          <p:cNvPr id="5" name="Content Placeholder 4"/>
          <p:cNvSpPr>
            <a:spLocks noGrp="1"/>
          </p:cNvSpPr>
          <p:nvPr>
            <p:ph sz="quarter" idx="11"/>
          </p:nvPr>
        </p:nvSpPr>
        <p:spPr/>
        <p:txBody>
          <a:bodyPr/>
          <a:lstStyle/>
          <a:p>
            <a:r>
              <a:rPr lang="en-US" sz="2400" dirty="0"/>
              <a:t>Daniel Millar, Janssen </a:t>
            </a:r>
            <a:r>
              <a:rPr lang="en-US" sz="2400" dirty="0" smtClean="0"/>
              <a:t>R&amp;D </a:t>
            </a:r>
          </a:p>
          <a:p>
            <a:r>
              <a:rPr lang="en-US" sz="2400" dirty="0" smtClean="0"/>
              <a:t>Abby </a:t>
            </a:r>
            <a:r>
              <a:rPr lang="en-US" sz="2400" dirty="0"/>
              <a:t>Bronson, </a:t>
            </a:r>
            <a:r>
              <a:rPr lang="en-US" sz="2400" dirty="0" smtClean="0"/>
              <a:t>Edgewise Therapeutics  </a:t>
            </a:r>
            <a:endParaRPr lang="en-US" sz="2400" dirty="0"/>
          </a:p>
          <a:p>
            <a:endParaRPr lang="en-US" dirty="0"/>
          </a:p>
        </p:txBody>
      </p:sp>
    </p:spTree>
    <p:extLst>
      <p:ext uri="{BB962C8B-B14F-4D97-AF65-F5344CB8AC3E}">
        <p14:creationId xmlns:p14="http://schemas.microsoft.com/office/powerpoint/2010/main" val="2021461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44253F-92E4-3241-9F35-579FAF6F9343}"/>
              </a:ext>
            </a:extLst>
          </p:cNvPr>
          <p:cNvSpPr/>
          <p:nvPr/>
        </p:nvSpPr>
        <p:spPr>
          <a:xfrm>
            <a:off x="347579" y="4970717"/>
            <a:ext cx="2873923" cy="683264"/>
          </a:xfrm>
          <a:prstGeom prst="rect">
            <a:avLst/>
          </a:prstGeom>
          <a:noFill/>
        </p:spPr>
        <p:txBody>
          <a:bodyPr wrap="square" lIns="0" tIns="45720" rIns="0" bIns="45720" anchor="b" anchorCtr="0">
            <a:spAutoFit/>
          </a:bodyPr>
          <a:lstStyle/>
          <a:p>
            <a:pPr lvl="0">
              <a:lnSpc>
                <a:spcPct val="96000"/>
              </a:lnSpc>
              <a:spcBef>
                <a:spcPts val="1200"/>
              </a:spcBef>
            </a:pPr>
            <a:r>
              <a:rPr lang="en-US" sz="2000" b="1" dirty="0">
                <a:solidFill>
                  <a:schemeClr val="accent3"/>
                </a:solidFill>
              </a:rPr>
              <a:t>MULTI-STAKEHOLDER ENGAGEMENT</a:t>
            </a:r>
            <a:endParaRPr lang="en-US" sz="2400" dirty="0">
              <a:solidFill>
                <a:schemeClr val="accent3"/>
              </a:solidFill>
            </a:endParaRPr>
          </a:p>
        </p:txBody>
      </p:sp>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rgbClr val="005A65">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rgbClr val="005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rgbClr val="005A65">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rgbClr val="005A6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302532"/>
            <a:ext cx="2726415" cy="442172"/>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Rationale</a:t>
            </a:r>
          </a:p>
        </p:txBody>
      </p:sp>
      <p:sp>
        <p:nvSpPr>
          <p:cNvPr id="4" name="Rectangle 3">
            <a:extLst>
              <a:ext uri="{FF2B5EF4-FFF2-40B4-BE49-F238E27FC236}">
                <a16:creationId xmlns:a16="http://schemas.microsoft.com/office/drawing/2014/main" id="{1DDDF8FB-AF79-7A4C-BD33-39772F9CA3A3}"/>
              </a:ext>
            </a:extLst>
          </p:cNvPr>
          <p:cNvSpPr/>
          <p:nvPr/>
        </p:nvSpPr>
        <p:spPr>
          <a:xfrm>
            <a:off x="347578" y="2743200"/>
            <a:ext cx="3150285" cy="615553"/>
          </a:xfrm>
          <a:prstGeom prst="rect">
            <a:avLst/>
          </a:prstGeom>
        </p:spPr>
        <p:txBody>
          <a:bodyPr wrap="square" lIns="0">
            <a:spAutoFit/>
          </a:bodyPr>
          <a:lstStyle/>
          <a:p>
            <a:r>
              <a:rPr lang="en-US" sz="3400" b="1" dirty="0">
                <a:solidFill>
                  <a:srgbClr val="005A65"/>
                </a:solidFill>
                <a:ea typeface="+mj-ea"/>
                <a:cs typeface="+mj-cs"/>
              </a:rPr>
              <a:t>Pre-Planning</a:t>
            </a:r>
            <a:endParaRPr lang="en-US">
              <a:solidFill>
                <a:srgbClr val="005A65"/>
              </a:solidFill>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lvl="0" algn="r">
              <a:lnSpc>
                <a:spcPct val="96000"/>
              </a:lnSpc>
              <a:spcBef>
                <a:spcPts val="1200"/>
              </a:spcBef>
            </a:pPr>
            <a:r>
              <a:rPr lang="en-US" sz="2000" b="1" dirty="0">
                <a:solidFill>
                  <a:schemeClr val="accent3"/>
                </a:solidFill>
              </a:rPr>
              <a:t>DESIGN</a:t>
            </a:r>
            <a:endParaRPr lang="en-US" sz="2400" dirty="0">
              <a:solidFill>
                <a:schemeClr val="accent3"/>
              </a:solidFill>
            </a:endParaRPr>
          </a:p>
        </p:txBody>
      </p:sp>
      <p:cxnSp>
        <p:nvCxnSpPr>
          <p:cNvPr id="8" name="Straight Connector 7">
            <a:extLst>
              <a:ext uri="{FF2B5EF4-FFF2-40B4-BE49-F238E27FC236}">
                <a16:creationId xmlns:a16="http://schemas.microsoft.com/office/drawing/2014/main" id="{7E377E71-3A87-C241-B929-D9D528FD3223}"/>
              </a:ext>
            </a:extLst>
          </p:cNvPr>
          <p:cNvCxnSpPr>
            <a:cxnSpLocks/>
          </p:cNvCxnSpPr>
          <p:nvPr/>
        </p:nvCxnSpPr>
        <p:spPr>
          <a:xfrm flipH="1">
            <a:off x="6569612" y="1233387"/>
            <a:ext cx="224017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C15768-6DAB-F248-B054-D0DAF77C4FEB}"/>
              </a:ext>
            </a:extLst>
          </p:cNvPr>
          <p:cNvSpPr/>
          <p:nvPr/>
        </p:nvSpPr>
        <p:spPr>
          <a:xfrm>
            <a:off x="6614419" y="3356415"/>
            <a:ext cx="2101268" cy="442172"/>
          </a:xfrm>
          <a:prstGeom prst="rect">
            <a:avLst/>
          </a:prstGeom>
          <a:noFill/>
        </p:spPr>
        <p:txBody>
          <a:bodyPr wrap="square" tIns="45720" bIns="45720" anchor="ctr" anchorCtr="0">
            <a:spAutoFit/>
          </a:bodyPr>
          <a:lstStyle/>
          <a:p>
            <a:pPr lvl="0">
              <a:lnSpc>
                <a:spcPct val="101000"/>
              </a:lnSpc>
              <a:spcBef>
                <a:spcPts val="1200"/>
              </a:spcBef>
            </a:pPr>
            <a:r>
              <a:rPr lang="en-US" sz="2400" b="1" dirty="0">
                <a:solidFill>
                  <a:schemeClr val="bg1"/>
                </a:solidFill>
              </a:rPr>
              <a:t>Feasibility</a:t>
            </a:r>
          </a:p>
        </p:txBody>
      </p:sp>
      <p:sp>
        <p:nvSpPr>
          <p:cNvPr id="22" name="Rectangle 21" descr="In the pre-planning phase, rationale, feasibility and value should be proven through design, operations and multi-stakeholder engagement. " title="Deliverables &amp; roadblocks">
            <a:extLst>
              <a:ext uri="{FF2B5EF4-FFF2-40B4-BE49-F238E27FC236}">
                <a16:creationId xmlns:a16="http://schemas.microsoft.com/office/drawing/2014/main" id="{4CDBBB4D-69C5-104A-892C-2ECBF40FD38C}"/>
              </a:ext>
            </a:extLst>
          </p:cNvPr>
          <p:cNvSpPr/>
          <p:nvPr/>
        </p:nvSpPr>
        <p:spPr>
          <a:xfrm>
            <a:off x="3394378" y="4556451"/>
            <a:ext cx="2502492" cy="442172"/>
          </a:xfrm>
          <a:prstGeom prst="rect">
            <a:avLst/>
          </a:prstGeom>
          <a:noFill/>
        </p:spPr>
        <p:txBody>
          <a:bodyPr wrap="square" tIns="45720" bIns="45720" anchor="ctr" anchorCtr="0">
            <a:spAutoFit/>
          </a:bodyPr>
          <a:lstStyle/>
          <a:p>
            <a:pPr algn="ctr">
              <a:lnSpc>
                <a:spcPct val="101000"/>
              </a:lnSpc>
              <a:spcBef>
                <a:spcPts val="1200"/>
              </a:spcBef>
            </a:pPr>
            <a:r>
              <a:rPr lang="en-US" sz="2400" b="1" dirty="0">
                <a:solidFill>
                  <a:schemeClr val="bg1"/>
                </a:solidFill>
              </a:rPr>
              <a:t>Prove value</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109728" tIns="45720" rIns="109728" bIns="45720" anchor="b" anchorCtr="0">
            <a:spAutoFit/>
          </a:bodyPr>
          <a:lstStyle/>
          <a:p>
            <a:pPr lvl="0">
              <a:lnSpc>
                <a:spcPct val="96000"/>
              </a:lnSpc>
              <a:spcBef>
                <a:spcPts val="1200"/>
              </a:spcBef>
            </a:pPr>
            <a:r>
              <a:rPr lang="en-US" sz="2000" b="1" dirty="0">
                <a:solidFill>
                  <a:schemeClr val="accent3"/>
                </a:solidFill>
              </a:rPr>
              <a:t>OPERATIONS</a:t>
            </a:r>
            <a:endParaRPr lang="en-US" sz="2400" dirty="0">
              <a:solidFill>
                <a:schemeClr val="accent3"/>
              </a:solidFill>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4970717"/>
            <a:ext cx="2873923"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19857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30" name="Picture 29" descr="In the pre-planning phase, rationale, feasibility and value should be proven through design, operations and multi-stakeholder engagement. " title="Deliverables &amp; roadblocks">
            <a:extLst>
              <a:ext uri="{FF2B5EF4-FFF2-40B4-BE49-F238E27FC236}">
                <a16:creationId xmlns:a16="http://schemas.microsoft.com/office/drawing/2014/main" id="{27434FC0-08DF-5549-9701-3644192D4805}"/>
              </a:ext>
            </a:extLst>
          </p:cNvPr>
          <p:cNvPicPr>
            <a:picLocks noChangeAspect="1"/>
          </p:cNvPicPr>
          <p:nvPr/>
        </p:nvPicPr>
        <p:blipFill>
          <a:blip r:embed="rId2">
            <a:biLevel thresh="25000"/>
          </a:blip>
          <a:stretch>
            <a:fillRect/>
          </a:stretch>
        </p:blipFill>
        <p:spPr>
          <a:xfrm>
            <a:off x="5172632" y="2976513"/>
            <a:ext cx="934305" cy="934305"/>
          </a:xfrm>
          <a:prstGeom prst="rect">
            <a:avLst/>
          </a:prstGeom>
        </p:spPr>
      </p:pic>
    </p:spTree>
    <p:extLst>
      <p:ext uri="{BB962C8B-B14F-4D97-AF65-F5344CB8AC3E}">
        <p14:creationId xmlns:p14="http://schemas.microsoft.com/office/powerpoint/2010/main" val="3494339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454377"/>
            <a:ext cx="8452774" cy="657189"/>
          </a:xfrm>
        </p:spPr>
        <p:txBody>
          <a:bodyPr anchor="t"/>
          <a:lstStyle/>
          <a:p>
            <a:r>
              <a:rPr lang="en-US" dirty="0" smtClean="0"/>
              <a:t>Business Plan Template Overview </a:t>
            </a:r>
            <a:endParaRPr lang="en-US" dirty="0"/>
          </a:p>
        </p:txBody>
      </p:sp>
      <p:sp>
        <p:nvSpPr>
          <p:cNvPr id="38" name="Rectangle 37"/>
          <p:cNvSpPr/>
          <p:nvPr/>
        </p:nvSpPr>
        <p:spPr>
          <a:xfrm>
            <a:off x="3584485" y="918397"/>
            <a:ext cx="1899087" cy="769441"/>
          </a:xfrm>
          <a:prstGeom prst="rect">
            <a:avLst/>
          </a:prstGeom>
        </p:spPr>
        <p:txBody>
          <a:bodyPr wrap="square">
            <a:spAutoFit/>
          </a:bodyPr>
          <a:lstStyle/>
          <a:p>
            <a:pPr lvl="0" algn="ctr"/>
            <a:r>
              <a:rPr lang="en-US" sz="2200" b="1" dirty="0" smtClean="0">
                <a:solidFill>
                  <a:schemeClr val="bg2"/>
                </a:solidFill>
              </a:rPr>
              <a:t>Patient</a:t>
            </a:r>
          </a:p>
          <a:p>
            <a:pPr lvl="0" algn="ctr"/>
            <a:r>
              <a:rPr lang="en-US" sz="2200" b="1" dirty="0" smtClean="0">
                <a:solidFill>
                  <a:schemeClr val="bg2"/>
                </a:solidFill>
              </a:rPr>
              <a:t>Benefit</a:t>
            </a:r>
            <a:endParaRPr lang="en-US" sz="2200" b="1" dirty="0">
              <a:solidFill>
                <a:schemeClr val="bg2"/>
              </a:solidFill>
            </a:endParaRPr>
          </a:p>
        </p:txBody>
      </p:sp>
      <p:sp>
        <p:nvSpPr>
          <p:cNvPr id="17" name="Oval 16" descr="Articulate the value proposition for patient benefit. " title="Articulate the value proposition"/>
          <p:cNvSpPr/>
          <p:nvPr/>
        </p:nvSpPr>
        <p:spPr>
          <a:xfrm>
            <a:off x="3390511" y="1111566"/>
            <a:ext cx="2514600" cy="2514600"/>
          </a:xfrm>
          <a:prstGeom prst="ellipse">
            <a:avLst/>
          </a:prstGeom>
          <a:solidFill>
            <a:schemeClr val="accent4"/>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pPr algn="ctr"/>
            <a:endParaRPr lang="en-US" sz="2400" dirty="0" smtClean="0"/>
          </a:p>
          <a:p>
            <a:pPr algn="ctr"/>
            <a:r>
              <a:rPr lang="en-US" sz="2400" dirty="0" smtClean="0"/>
              <a:t>Patient Benefit</a:t>
            </a:r>
            <a:endParaRPr lang="en-US" sz="2400" dirty="0"/>
          </a:p>
        </p:txBody>
      </p:sp>
      <p:sp>
        <p:nvSpPr>
          <p:cNvPr id="18" name="Oval 17" descr="Articulate the value proposition for operational feasibility. "/>
          <p:cNvSpPr/>
          <p:nvPr/>
        </p:nvSpPr>
        <p:spPr>
          <a:xfrm>
            <a:off x="3390511" y="3729323"/>
            <a:ext cx="2514600" cy="2514600"/>
          </a:xfrm>
          <a:prstGeom prst="ellipse">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pPr algn="ctr"/>
            <a:endParaRPr lang="en-US" sz="2400" dirty="0" smtClean="0"/>
          </a:p>
          <a:p>
            <a:pPr algn="ctr"/>
            <a:r>
              <a:rPr lang="en-US" sz="2400" dirty="0" smtClean="0"/>
              <a:t>Operational Feasibility </a:t>
            </a:r>
            <a:endParaRPr lang="en-US" sz="2400" dirty="0"/>
          </a:p>
        </p:txBody>
      </p:sp>
      <p:sp>
        <p:nvSpPr>
          <p:cNvPr id="19" name="Oval 18" descr="Articulate the value proposition for scientific rationale. "/>
          <p:cNvSpPr/>
          <p:nvPr/>
        </p:nvSpPr>
        <p:spPr>
          <a:xfrm>
            <a:off x="6089196" y="1121279"/>
            <a:ext cx="2514600" cy="2514600"/>
          </a:xfrm>
          <a:prstGeom prst="ellipse">
            <a:avLst/>
          </a:prstGeom>
          <a:solidFill>
            <a:schemeClr val="accent1"/>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pPr algn="ctr"/>
            <a:endParaRPr lang="en-US" sz="2400" dirty="0"/>
          </a:p>
          <a:p>
            <a:pPr algn="ctr"/>
            <a:r>
              <a:rPr lang="en-US" sz="2400" dirty="0" smtClean="0"/>
              <a:t>Scientific Rationale</a:t>
            </a:r>
          </a:p>
        </p:txBody>
      </p:sp>
      <p:sp>
        <p:nvSpPr>
          <p:cNvPr id="20" name="Oval 19" descr="Articulate the value proposition for economic rationale. "/>
          <p:cNvSpPr/>
          <p:nvPr/>
        </p:nvSpPr>
        <p:spPr>
          <a:xfrm>
            <a:off x="6049255" y="3729323"/>
            <a:ext cx="2514600" cy="2514600"/>
          </a:xfrm>
          <a:prstGeom prst="ellipse">
            <a:avLst/>
          </a:prstGeom>
          <a:solidFill>
            <a:schemeClr val="tx2">
              <a:lumMod val="75000"/>
            </a:schemeClr>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pPr algn="ctr"/>
            <a:endParaRPr lang="en-US" sz="2400" dirty="0" smtClean="0"/>
          </a:p>
          <a:p>
            <a:pPr algn="ctr"/>
            <a:r>
              <a:rPr lang="en-US" sz="2400" dirty="0" smtClean="0"/>
              <a:t>Economic Rationale</a:t>
            </a:r>
            <a:endParaRPr lang="en-US" sz="2400" dirty="0"/>
          </a:p>
        </p:txBody>
      </p:sp>
      <p:sp>
        <p:nvSpPr>
          <p:cNvPr id="3" name="TextBox 2"/>
          <p:cNvSpPr txBox="1"/>
          <p:nvPr/>
        </p:nvSpPr>
        <p:spPr>
          <a:xfrm>
            <a:off x="292923" y="1687838"/>
            <a:ext cx="3107477" cy="707886"/>
          </a:xfrm>
          <a:prstGeom prst="rect">
            <a:avLst/>
          </a:prstGeom>
          <a:noFill/>
          <a:ln>
            <a:solidFill>
              <a:schemeClr val="bg1"/>
            </a:solidFill>
          </a:ln>
        </p:spPr>
        <p:txBody>
          <a:bodyPr wrap="square" rtlCol="0">
            <a:spAutoFit/>
          </a:bodyPr>
          <a:lstStyle/>
          <a:p>
            <a:r>
              <a:rPr lang="en-US" sz="2000" b="1" dirty="0" smtClean="0">
                <a:solidFill>
                  <a:schemeClr val="accent3"/>
                </a:solidFill>
              </a:rPr>
              <a:t>ARTICULATE THE</a:t>
            </a:r>
          </a:p>
          <a:p>
            <a:r>
              <a:rPr lang="en-US" sz="2000" b="1" dirty="0" smtClean="0">
                <a:solidFill>
                  <a:schemeClr val="accent3"/>
                </a:solidFill>
              </a:rPr>
              <a:t>VALUE PROPISITION</a:t>
            </a:r>
            <a:endParaRPr lang="en-US" sz="2000" b="1" dirty="0">
              <a:solidFill>
                <a:schemeClr val="accent3"/>
              </a:solidFill>
            </a:endParaRPr>
          </a:p>
        </p:txBody>
      </p:sp>
      <p:cxnSp>
        <p:nvCxnSpPr>
          <p:cNvPr id="5" name="Straight Connector 4"/>
          <p:cNvCxnSpPr/>
          <p:nvPr/>
        </p:nvCxnSpPr>
        <p:spPr>
          <a:xfrm>
            <a:off x="347580" y="2378579"/>
            <a:ext cx="261684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9019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09"/>
            <a:ext cx="8462210" cy="970033"/>
          </a:xfrm>
        </p:spPr>
        <p:txBody>
          <a:bodyPr anchor="t"/>
          <a:lstStyle/>
          <a:p>
            <a:r>
              <a:rPr lang="en-US" dirty="0" smtClean="0"/>
              <a:t>Key Success Factors</a:t>
            </a:r>
            <a:endParaRPr lang="en-US" dirty="0"/>
          </a:p>
        </p:txBody>
      </p:sp>
      <p:graphicFrame>
        <p:nvGraphicFramePr>
          <p:cNvPr id="6" name="Content Placeholder 5"/>
          <p:cNvGraphicFramePr>
            <a:graphicFrameLocks noGrp="1"/>
          </p:cNvGraphicFramePr>
          <p:nvPr>
            <p:ph sz="quarter" idx="4294967295"/>
            <p:extLst>
              <p:ext uri="{D42A27DB-BD31-4B8C-83A1-F6EECF244321}">
                <p14:modId xmlns:p14="http://schemas.microsoft.com/office/powerpoint/2010/main" val="2369368612"/>
              </p:ext>
            </p:extLst>
          </p:nvPr>
        </p:nvGraphicFramePr>
        <p:xfrm>
          <a:off x="0" y="1701415"/>
          <a:ext cx="9143999" cy="423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descr="Key success factors include design, operational capacity, stakeholder engagement, and governance &amp; decision making. " title="Key success factors"/>
          <p:cNvGraphicFramePr>
            <a:graphicFrameLocks noGrp="1"/>
          </p:cNvGraphicFramePr>
          <p:nvPr>
            <p:ph idx="4294967295"/>
            <p:extLst>
              <p:ext uri="{D42A27DB-BD31-4B8C-83A1-F6EECF244321}">
                <p14:modId xmlns:p14="http://schemas.microsoft.com/office/powerpoint/2010/main" val="4083322036"/>
              </p:ext>
            </p:extLst>
          </p:nvPr>
        </p:nvGraphicFramePr>
        <p:xfrm>
          <a:off x="348413" y="1359589"/>
          <a:ext cx="8461376" cy="4576264"/>
        </p:xfrm>
        <a:graphic>
          <a:graphicData uri="http://schemas.openxmlformats.org/drawingml/2006/table">
            <a:tbl>
              <a:tblPr firstRow="1" bandRow="1">
                <a:tableStyleId>{5C22544A-7EE6-4342-B048-85BDC9FD1C3A}</a:tableStyleId>
              </a:tblPr>
              <a:tblGrid>
                <a:gridCol w="3147485">
                  <a:extLst>
                    <a:ext uri="{9D8B030D-6E8A-4147-A177-3AD203B41FA5}">
                      <a16:colId xmlns:a16="http://schemas.microsoft.com/office/drawing/2014/main" val="1845935670"/>
                    </a:ext>
                  </a:extLst>
                </a:gridCol>
                <a:gridCol w="5313891">
                  <a:extLst>
                    <a:ext uri="{9D8B030D-6E8A-4147-A177-3AD203B41FA5}">
                      <a16:colId xmlns:a16="http://schemas.microsoft.com/office/drawing/2014/main" val="166275800"/>
                    </a:ext>
                  </a:extLst>
                </a:gridCol>
              </a:tblGrid>
              <a:tr h="1144066">
                <a:tc>
                  <a:txBody>
                    <a:bodyPr/>
                    <a:lstStyle/>
                    <a:p>
                      <a:r>
                        <a:rPr lang="en-US" sz="2200" b="1" dirty="0" smtClean="0">
                          <a:solidFill>
                            <a:schemeClr val="accent1"/>
                          </a:solidFill>
                        </a:rPr>
                        <a:t>DESIGN</a:t>
                      </a:r>
                      <a:endParaRPr lang="en-US" sz="2200" b="1" dirty="0">
                        <a:solidFill>
                          <a:schemeClr val="accent1"/>
                        </a:solidFill>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1"/>
                        </a:buClr>
                        <a:buSzPct val="60000"/>
                        <a:buFont typeface="Lucida Grande"/>
                        <a:buChar char="▶"/>
                      </a:pPr>
                      <a:r>
                        <a:rPr lang="en-US" sz="2000" b="0" i="0" u="none" strike="noStrike" kern="1200" baseline="0" dirty="0" smtClean="0">
                          <a:solidFill>
                            <a:schemeClr val="accent3">
                              <a:lumMod val="75000"/>
                            </a:schemeClr>
                          </a:solidFill>
                          <a:latin typeface="+mn-lt"/>
                          <a:ea typeface="+mn-ea"/>
                          <a:cs typeface="+mn-cs"/>
                        </a:rPr>
                        <a:t>Innovative features that respond to unmet patient, scientific, and economic needs</a:t>
                      </a: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8508627"/>
                  </a:ext>
                </a:extLst>
              </a:tr>
              <a:tr h="11440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dirty="0" smtClean="0">
                          <a:solidFill>
                            <a:schemeClr val="accent2"/>
                          </a:solidFill>
                        </a:rPr>
                        <a:t>OPERATIONAL CAPACITY</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2"/>
                        </a:buClr>
                        <a:buSzPct val="60000"/>
                        <a:buFont typeface="Lucida Grande"/>
                        <a:buChar char="▶"/>
                      </a:pPr>
                      <a:r>
                        <a:rPr lang="en-US" sz="2000" baseline="0" dirty="0" smtClean="0">
                          <a:solidFill>
                            <a:schemeClr val="accent3">
                              <a:lumMod val="75000"/>
                            </a:schemeClr>
                          </a:solidFill>
                        </a:rPr>
                        <a:t>Creation of robust, long-term infrastructure to support long-term innovation</a:t>
                      </a: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555649"/>
                  </a:ext>
                </a:extLst>
              </a:tr>
              <a:tr h="11440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dirty="0" smtClean="0">
                          <a:solidFill>
                            <a:schemeClr val="accent3"/>
                          </a:solidFill>
                        </a:rPr>
                        <a:t>STAKEHOLDER ENGAGEMENT </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3"/>
                        </a:buClr>
                        <a:buSzPct val="60000"/>
                        <a:buFont typeface="Lucida Grande"/>
                        <a:buChar char="▶"/>
                      </a:pPr>
                      <a:r>
                        <a:rPr lang="en-US" sz="2000" b="0" i="0" u="none" strike="noStrike" kern="1200" baseline="0" dirty="0" smtClean="0">
                          <a:solidFill>
                            <a:schemeClr val="accent3">
                              <a:lumMod val="75000"/>
                            </a:schemeClr>
                          </a:solidFill>
                          <a:latin typeface="+mn-lt"/>
                          <a:ea typeface="+mn-ea"/>
                          <a:cs typeface="+mn-cs"/>
                        </a:rPr>
                        <a:t>Respond to engagement barriers</a:t>
                      </a:r>
                    </a:p>
                    <a:p>
                      <a:pPr marL="285750" indent="-285750">
                        <a:buClr>
                          <a:schemeClr val="accent3"/>
                        </a:buClr>
                        <a:buSzPct val="60000"/>
                        <a:buFont typeface="Lucida Grande"/>
                        <a:buChar char="▶"/>
                      </a:pPr>
                      <a:r>
                        <a:rPr lang="en-US" sz="2000" b="0" i="0" u="none" strike="noStrike" kern="1200" baseline="0" dirty="0" smtClean="0">
                          <a:solidFill>
                            <a:schemeClr val="accent3">
                              <a:lumMod val="75000"/>
                            </a:schemeClr>
                          </a:solidFill>
                          <a:latin typeface="+mn-lt"/>
                          <a:ea typeface="+mn-ea"/>
                          <a:cs typeface="+mn-cs"/>
                        </a:rPr>
                        <a:t>Address collaboration across distinct and competing stakeholder groups</a:t>
                      </a: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2518241"/>
                  </a:ext>
                </a:extLst>
              </a:tr>
              <a:tr h="114406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dirty="0" smtClean="0">
                          <a:solidFill>
                            <a:schemeClr val="accent4"/>
                          </a:solidFill>
                        </a:rPr>
                        <a:t>GOVERNANCE &amp; DECISION MAKING</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4"/>
                        </a:buClr>
                        <a:buSzPct val="60000"/>
                        <a:buFont typeface="Lucida Grande"/>
                        <a:buChar char="▶"/>
                      </a:pPr>
                      <a:r>
                        <a:rPr lang="en-US" sz="2000" dirty="0" smtClean="0">
                          <a:solidFill>
                            <a:schemeClr val="accent3">
                              <a:lumMod val="75000"/>
                            </a:schemeClr>
                          </a:solidFill>
                        </a:rPr>
                        <a:t>Describe sponsor qualifications</a:t>
                      </a:r>
                    </a:p>
                    <a:p>
                      <a:pPr marL="285750" indent="-285750">
                        <a:buClr>
                          <a:schemeClr val="accent4"/>
                        </a:buClr>
                        <a:buSzPct val="60000"/>
                        <a:buFont typeface="Lucida Grande"/>
                        <a:buChar char="▶"/>
                      </a:pPr>
                      <a:r>
                        <a:rPr lang="en-US" sz="2000" dirty="0" smtClean="0">
                          <a:solidFill>
                            <a:schemeClr val="accent3">
                              <a:lumMod val="75000"/>
                            </a:schemeClr>
                          </a:solidFill>
                        </a:rPr>
                        <a:t>Detail governance structure that will facilitate decision making and collaboration</a:t>
                      </a: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4480432"/>
                  </a:ext>
                </a:extLst>
              </a:tr>
            </a:tbl>
          </a:graphicData>
        </a:graphic>
      </p:graphicFrame>
    </p:spTree>
    <p:extLst>
      <p:ext uri="{BB962C8B-B14F-4D97-AF65-F5344CB8AC3E}">
        <p14:creationId xmlns:p14="http://schemas.microsoft.com/office/powerpoint/2010/main" val="2391266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3597639"/>
            <a:ext cx="8462210" cy="1334125"/>
          </a:xfrm>
        </p:spPr>
        <p:txBody>
          <a:bodyPr/>
          <a:lstStyle/>
          <a:p>
            <a:r>
              <a:rPr lang="en-US" sz="3200" dirty="0" smtClean="0"/>
              <a:t>Tool Strengths &amp; Content Development Needs: Perspective from </a:t>
            </a:r>
            <a:r>
              <a:rPr lang="en-US" sz="3200" dirty="0" err="1" smtClean="0"/>
              <a:t>Duchenne</a:t>
            </a:r>
            <a:r>
              <a:rPr lang="en-US" sz="3200" dirty="0" smtClean="0"/>
              <a:t> Platform Trial</a:t>
            </a:r>
            <a:endParaRPr lang="en-US" sz="3200" dirty="0"/>
          </a:p>
        </p:txBody>
      </p:sp>
      <p:sp>
        <p:nvSpPr>
          <p:cNvPr id="3" name="Content Placeholder 2"/>
          <p:cNvSpPr>
            <a:spLocks noGrp="1"/>
          </p:cNvSpPr>
          <p:nvPr>
            <p:ph sz="quarter" idx="11"/>
          </p:nvPr>
        </p:nvSpPr>
        <p:spPr>
          <a:xfrm>
            <a:off x="347663" y="5396458"/>
            <a:ext cx="8461375" cy="801141"/>
          </a:xfrm>
        </p:spPr>
        <p:txBody>
          <a:bodyPr/>
          <a:lstStyle/>
          <a:p>
            <a:r>
              <a:rPr lang="en-US" dirty="0" smtClean="0"/>
              <a:t>Abby Bronson, Edgewise Therapeutics </a:t>
            </a:r>
            <a:endParaRPr lang="en-US" dirty="0"/>
          </a:p>
        </p:txBody>
      </p:sp>
    </p:spTree>
    <p:extLst>
      <p:ext uri="{BB962C8B-B14F-4D97-AF65-F5344CB8AC3E}">
        <p14:creationId xmlns:p14="http://schemas.microsoft.com/office/powerpoint/2010/main" val="2333983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7579" y="471309"/>
            <a:ext cx="8462210" cy="875353"/>
          </a:xfrm>
        </p:spPr>
        <p:txBody>
          <a:bodyPr/>
          <a:lstStyle/>
          <a:p>
            <a:r>
              <a:rPr lang="en-US" dirty="0"/>
              <a:t>Adaptive Platform Trial for Duchenne Muscular Dystrophy (</a:t>
            </a:r>
            <a:r>
              <a:rPr lang="en-US" i="1" dirty="0"/>
              <a:t>APT-DMD)</a:t>
            </a:r>
          </a:p>
        </p:txBody>
      </p:sp>
      <p:pic>
        <p:nvPicPr>
          <p:cNvPr id="12" name="Picture 11" descr="Details phases of adaptive platform trial for Duchenne Muscular Dystrophy.">
            <a:extLst>
              <a:ext uri="{FF2B5EF4-FFF2-40B4-BE49-F238E27FC236}">
                <a16:creationId xmlns:a16="http://schemas.microsoft.com/office/drawing/2014/main" id="{75921A93-E579-3245-90CC-29AFAE94B7AA}"/>
              </a:ext>
            </a:extLst>
          </p:cNvPr>
          <p:cNvPicPr/>
          <p:nvPr/>
        </p:nvPicPr>
        <p:blipFill>
          <a:blip r:embed="rId2"/>
          <a:stretch>
            <a:fillRect/>
          </a:stretch>
        </p:blipFill>
        <p:spPr>
          <a:xfrm>
            <a:off x="548640" y="2687223"/>
            <a:ext cx="6600306" cy="1949778"/>
          </a:xfrm>
          <a:prstGeom prst="rect">
            <a:avLst/>
          </a:prstGeom>
        </p:spPr>
      </p:pic>
      <p:sp>
        <p:nvSpPr>
          <p:cNvPr id="3" name="TextBox 2">
            <a:extLst>
              <a:ext uri="{FF2B5EF4-FFF2-40B4-BE49-F238E27FC236}">
                <a16:creationId xmlns:a16="http://schemas.microsoft.com/office/drawing/2014/main" id="{4FE3ED0F-E9D9-4141-8279-3C0FDB6BEBAD}"/>
              </a:ext>
            </a:extLst>
          </p:cNvPr>
          <p:cNvSpPr txBox="1"/>
          <p:nvPr/>
        </p:nvSpPr>
        <p:spPr>
          <a:xfrm>
            <a:off x="548640" y="1562793"/>
            <a:ext cx="5923416" cy="646331"/>
          </a:xfrm>
          <a:prstGeom prst="rect">
            <a:avLst/>
          </a:prstGeom>
          <a:noFill/>
        </p:spPr>
        <p:txBody>
          <a:bodyPr wrap="none" rtlCol="0">
            <a:spAutoFit/>
          </a:bodyPr>
          <a:lstStyle/>
          <a:p>
            <a:pPr marL="285750" indent="-285750">
              <a:buFont typeface="Arial" panose="020B0604020202020204" pitchFamily="34" charset="0"/>
              <a:buChar char="•"/>
            </a:pPr>
            <a:r>
              <a:rPr lang="en-US" dirty="0"/>
              <a:t>Phase 2, Phase 3, Phase 2/3 and post-approval trials</a:t>
            </a:r>
          </a:p>
          <a:p>
            <a:pPr marL="285750" indent="-285750">
              <a:buFont typeface="Arial" panose="020B0604020202020204" pitchFamily="34" charset="0"/>
              <a:buChar char="•"/>
            </a:pPr>
            <a:r>
              <a:rPr lang="en-US" dirty="0"/>
              <a:t>Age </a:t>
            </a:r>
            <a:r>
              <a:rPr lang="en-US" u="sng" dirty="0"/>
              <a:t>&gt;</a:t>
            </a:r>
            <a:r>
              <a:rPr lang="en-US" dirty="0"/>
              <a:t> 4</a:t>
            </a:r>
          </a:p>
        </p:txBody>
      </p:sp>
      <p:sp>
        <p:nvSpPr>
          <p:cNvPr id="14" name="TextBox 13">
            <a:extLst>
              <a:ext uri="{FF2B5EF4-FFF2-40B4-BE49-F238E27FC236}">
                <a16:creationId xmlns:a16="http://schemas.microsoft.com/office/drawing/2014/main" id="{538EA266-8EBD-D44D-9ECA-5FF7AAE09BF5}"/>
              </a:ext>
            </a:extLst>
          </p:cNvPr>
          <p:cNvSpPr txBox="1"/>
          <p:nvPr/>
        </p:nvSpPr>
        <p:spPr>
          <a:xfrm>
            <a:off x="684415" y="4668233"/>
            <a:ext cx="7885620" cy="1200329"/>
          </a:xfrm>
          <a:prstGeom prst="rect">
            <a:avLst/>
          </a:prstGeom>
          <a:noFill/>
        </p:spPr>
        <p:txBody>
          <a:bodyPr wrap="none" rtlCol="0">
            <a:spAutoFit/>
          </a:bodyPr>
          <a:lstStyle/>
          <a:p>
            <a:pPr marL="285750" indent="-285750">
              <a:buFont typeface="Arial" panose="020B0604020202020204" pitchFamily="34" charset="0"/>
              <a:buChar char="•"/>
            </a:pPr>
            <a:r>
              <a:rPr lang="en-US" dirty="0"/>
              <a:t>Standard Suite of Endpoints</a:t>
            </a:r>
          </a:p>
          <a:p>
            <a:pPr marL="285750" indent="-285750">
              <a:buFont typeface="Arial" panose="020B0604020202020204" pitchFamily="34" charset="0"/>
              <a:buChar char="•"/>
            </a:pPr>
            <a:r>
              <a:rPr lang="en-US" dirty="0"/>
              <a:t>Interim Analyses and Safety Monitoring across Platform and Within Arms</a:t>
            </a:r>
          </a:p>
          <a:p>
            <a:pPr marL="285750" indent="-285750">
              <a:buFont typeface="Arial" panose="020B0604020202020204" pitchFamily="34" charset="0"/>
              <a:buChar char="•"/>
            </a:pPr>
            <a:r>
              <a:rPr lang="en-US" dirty="0" smtClean="0"/>
              <a:t>Efficiencies </a:t>
            </a:r>
            <a:r>
              <a:rPr lang="en-US" dirty="0"/>
              <a:t>gained from polling placebo data across arm</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68243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416" y="766349"/>
            <a:ext cx="5737768" cy="4171411"/>
          </a:xfrm>
          <a:prstGeom prst="rect">
            <a:avLst/>
          </a:prstGeom>
        </p:spPr>
      </p:pic>
      <p:cxnSp>
        <p:nvCxnSpPr>
          <p:cNvPr id="6" name="Straight Arrow Connector 5"/>
          <p:cNvCxnSpPr/>
          <p:nvPr/>
        </p:nvCxnSpPr>
        <p:spPr>
          <a:xfrm flipV="1">
            <a:off x="312003" y="4994964"/>
            <a:ext cx="0" cy="514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0891" y="5509260"/>
            <a:ext cx="1485900" cy="646331"/>
          </a:xfrm>
          <a:prstGeom prst="rect">
            <a:avLst/>
          </a:prstGeom>
          <a:noFill/>
        </p:spPr>
        <p:txBody>
          <a:bodyPr wrap="square" rtlCol="0">
            <a:spAutoFit/>
          </a:bodyPr>
          <a:lstStyle/>
          <a:p>
            <a:r>
              <a:rPr lang="en-US" sz="1200" dirty="0" smtClean="0"/>
              <a:t>Use to mute and unmute yourself during meeting</a:t>
            </a:r>
            <a:endParaRPr lang="en-US" sz="1200" dirty="0"/>
          </a:p>
        </p:txBody>
      </p:sp>
      <p:cxnSp>
        <p:nvCxnSpPr>
          <p:cNvPr id="10" name="Straight Arrow Connector 9"/>
          <p:cNvCxnSpPr/>
          <p:nvPr/>
        </p:nvCxnSpPr>
        <p:spPr>
          <a:xfrm flipV="1">
            <a:off x="2448735" y="5057802"/>
            <a:ext cx="0" cy="3886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120220" y="5051094"/>
            <a:ext cx="248113" cy="329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773007" y="5566464"/>
            <a:ext cx="1280160" cy="461665"/>
          </a:xfrm>
          <a:prstGeom prst="rect">
            <a:avLst/>
          </a:prstGeom>
          <a:noFill/>
        </p:spPr>
        <p:txBody>
          <a:bodyPr wrap="square" rtlCol="0">
            <a:spAutoFit/>
          </a:bodyPr>
          <a:lstStyle/>
          <a:p>
            <a:r>
              <a:rPr lang="en-US" sz="1200" dirty="0" smtClean="0"/>
              <a:t>Click to expand participant list</a:t>
            </a:r>
            <a:endParaRPr lang="en-US" sz="1200" dirty="0"/>
          </a:p>
        </p:txBody>
      </p:sp>
      <p:sp>
        <p:nvSpPr>
          <p:cNvPr id="19" name="TextBox 18"/>
          <p:cNvSpPr txBox="1"/>
          <p:nvPr/>
        </p:nvSpPr>
        <p:spPr>
          <a:xfrm>
            <a:off x="3155606" y="5566464"/>
            <a:ext cx="1325880" cy="461665"/>
          </a:xfrm>
          <a:prstGeom prst="rect">
            <a:avLst/>
          </a:prstGeom>
          <a:noFill/>
        </p:spPr>
        <p:txBody>
          <a:bodyPr wrap="square" rtlCol="0">
            <a:spAutoFit/>
          </a:bodyPr>
          <a:lstStyle/>
          <a:p>
            <a:r>
              <a:rPr lang="en-US" sz="1200" dirty="0" smtClean="0"/>
              <a:t>Click to open chat box</a:t>
            </a:r>
            <a:endParaRPr lang="en-US" sz="1200" dirty="0"/>
          </a:p>
        </p:txBody>
      </p:sp>
      <p:pic>
        <p:nvPicPr>
          <p:cNvPr id="20" name="Picture 19"/>
          <p:cNvPicPr>
            <a:picLocks noChangeAspect="1"/>
          </p:cNvPicPr>
          <p:nvPr/>
        </p:nvPicPr>
        <p:blipFill>
          <a:blip r:embed="rId3"/>
          <a:stretch>
            <a:fillRect/>
          </a:stretch>
        </p:blipFill>
        <p:spPr>
          <a:xfrm>
            <a:off x="6072214" y="902487"/>
            <a:ext cx="1838595" cy="3433294"/>
          </a:xfrm>
          <a:prstGeom prst="rect">
            <a:avLst/>
          </a:prstGeom>
        </p:spPr>
      </p:pic>
      <p:pic>
        <p:nvPicPr>
          <p:cNvPr id="21" name="Picture 20"/>
          <p:cNvPicPr>
            <a:picLocks noChangeAspect="1"/>
          </p:cNvPicPr>
          <p:nvPr/>
        </p:nvPicPr>
        <p:blipFill>
          <a:blip r:embed="rId4"/>
          <a:stretch>
            <a:fillRect/>
          </a:stretch>
        </p:blipFill>
        <p:spPr>
          <a:xfrm>
            <a:off x="6072214" y="4610209"/>
            <a:ext cx="1935571" cy="1485791"/>
          </a:xfrm>
          <a:prstGeom prst="rect">
            <a:avLst/>
          </a:prstGeom>
        </p:spPr>
      </p:pic>
      <p:sp>
        <p:nvSpPr>
          <p:cNvPr id="25" name="Right Brace 24"/>
          <p:cNvSpPr/>
          <p:nvPr/>
        </p:nvSpPr>
        <p:spPr>
          <a:xfrm rot="16200000">
            <a:off x="6828305" y="468287"/>
            <a:ext cx="326411" cy="868398"/>
          </a:xfrm>
          <a:prstGeom prst="rightBrace">
            <a:avLst>
              <a:gd name="adj1" fmla="val 8333"/>
              <a:gd name="adj2" fmla="val 50833"/>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ight Brace 25"/>
          <p:cNvSpPr/>
          <p:nvPr/>
        </p:nvSpPr>
        <p:spPr>
          <a:xfrm>
            <a:off x="8087442" y="4794912"/>
            <a:ext cx="373387"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6309552" y="334511"/>
            <a:ext cx="1363916" cy="646331"/>
          </a:xfrm>
          <a:prstGeom prst="rect">
            <a:avLst/>
          </a:prstGeom>
          <a:noFill/>
        </p:spPr>
        <p:txBody>
          <a:bodyPr wrap="square" rtlCol="0">
            <a:spAutoFit/>
          </a:bodyPr>
          <a:lstStyle/>
          <a:p>
            <a:r>
              <a:rPr lang="en-US" dirty="0" smtClean="0"/>
              <a:t>Participant List</a:t>
            </a:r>
            <a:endParaRPr lang="en-US" dirty="0"/>
          </a:p>
        </p:txBody>
      </p:sp>
      <p:sp>
        <p:nvSpPr>
          <p:cNvPr id="30" name="TextBox 29"/>
          <p:cNvSpPr txBox="1"/>
          <p:nvPr/>
        </p:nvSpPr>
        <p:spPr>
          <a:xfrm>
            <a:off x="8427503" y="4893409"/>
            <a:ext cx="701040" cy="646331"/>
          </a:xfrm>
          <a:prstGeom prst="rect">
            <a:avLst/>
          </a:prstGeom>
          <a:noFill/>
        </p:spPr>
        <p:txBody>
          <a:bodyPr wrap="square" rtlCol="0">
            <a:spAutoFit/>
          </a:bodyPr>
          <a:lstStyle/>
          <a:p>
            <a:r>
              <a:rPr lang="en-US" dirty="0" smtClean="0"/>
              <a:t>Chat Box</a:t>
            </a:r>
            <a:endParaRPr lang="en-US" dirty="0"/>
          </a:p>
        </p:txBody>
      </p:sp>
    </p:spTree>
    <p:extLst>
      <p:ext uri="{BB962C8B-B14F-4D97-AF65-F5344CB8AC3E}">
        <p14:creationId xmlns:p14="http://schemas.microsoft.com/office/powerpoint/2010/main" val="165545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9" grpId="0"/>
      <p:bldP spid="25" grpId="0" animBg="1"/>
      <p:bldP spid="26" grpId="0" animBg="1"/>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181080-D7C7-47F3-B0E9-8B7CDC438014}"/>
              </a:ext>
            </a:extLst>
          </p:cNvPr>
          <p:cNvSpPr txBox="1"/>
          <p:nvPr/>
        </p:nvSpPr>
        <p:spPr>
          <a:xfrm>
            <a:off x="4534557" y="3094945"/>
            <a:ext cx="4061593" cy="1641475"/>
          </a:xfrm>
          <a:prstGeom prst="rect">
            <a:avLst/>
          </a:prstGeom>
          <a:noFill/>
        </p:spPr>
        <p:txBody>
          <a:bodyPr wrap="square" rtlCol="0">
            <a:spAutoFit/>
          </a:bodyPr>
          <a:lstStyle/>
          <a:p>
            <a:pPr marL="557213" lvl="1" indent="-214313" defTabSz="685800">
              <a:spcBef>
                <a:spcPts val="450"/>
              </a:spcBef>
              <a:buFont typeface="Wingdings" panose="05000000000000000000" pitchFamily="2" charset="2"/>
              <a:buChar char="ü"/>
              <a:defRPr/>
            </a:pPr>
            <a:r>
              <a:rPr lang="en-US" sz="1050" kern="0" dirty="0">
                <a:solidFill>
                  <a:srgbClr val="2A282A"/>
                </a:solidFill>
                <a:latin typeface="Arial" panose="020B0604020202020204" pitchFamily="34" charset="0"/>
                <a:cs typeface="Arial" panose="020B0604020202020204" pitchFamily="34" charset="0"/>
              </a:rPr>
              <a:t>Parent Project Muscular Dystrophy (PPMD) drug development forum, community engagement, </a:t>
            </a:r>
          </a:p>
          <a:p>
            <a:pPr marL="557213" lvl="1" indent="-214313" defTabSz="685800">
              <a:spcBef>
                <a:spcPts val="450"/>
              </a:spcBef>
              <a:buFont typeface="Wingdings" panose="05000000000000000000" pitchFamily="2" charset="2"/>
              <a:buChar char="ü"/>
              <a:defRPr/>
            </a:pPr>
            <a:r>
              <a:rPr lang="en-US" sz="1050" kern="0" dirty="0">
                <a:solidFill>
                  <a:srgbClr val="2A282A"/>
                </a:solidFill>
                <a:latin typeface="Arial" panose="020B0604020202020204" pitchFamily="34" charset="0"/>
                <a:cs typeface="Arial" panose="020B0604020202020204" pitchFamily="34" charset="0"/>
              </a:rPr>
              <a:t>Critical Path Institute (C-Path) Duchenne Regulatory Science Consortium</a:t>
            </a:r>
          </a:p>
          <a:p>
            <a:pPr marL="557213" lvl="1" indent="-214313" defTabSz="685800">
              <a:spcBef>
                <a:spcPts val="450"/>
              </a:spcBef>
              <a:buFont typeface="Wingdings" panose="05000000000000000000" pitchFamily="2" charset="2"/>
              <a:buChar char="ü"/>
              <a:defRPr/>
            </a:pPr>
            <a:r>
              <a:rPr lang="en-US" sz="1050" kern="0" dirty="0">
                <a:solidFill>
                  <a:srgbClr val="2A282A"/>
                </a:solidFill>
                <a:latin typeface="Arial" panose="020B0604020202020204" pitchFamily="34" charset="0"/>
                <a:cs typeface="Arial" panose="020B0604020202020204" pitchFamily="34" charset="0"/>
              </a:rPr>
              <a:t>Berry Consultants: Design, statistics, analysis planning</a:t>
            </a:r>
          </a:p>
          <a:p>
            <a:pPr marL="557213" lvl="1" indent="-214313" defTabSz="685800">
              <a:spcBef>
                <a:spcPts val="450"/>
              </a:spcBef>
              <a:buFont typeface="Wingdings" panose="05000000000000000000" pitchFamily="2" charset="2"/>
              <a:buChar char="ü"/>
              <a:defRPr/>
            </a:pPr>
            <a:r>
              <a:rPr lang="en-US" sz="1050" kern="0" dirty="0">
                <a:solidFill>
                  <a:srgbClr val="2A282A"/>
                </a:solidFill>
                <a:latin typeface="Arial" panose="020B0604020202020204" pitchFamily="34" charset="0"/>
                <a:cs typeface="Arial" panose="020B0604020202020204" pitchFamily="34" charset="0"/>
              </a:rPr>
              <a:t>I-ACT for Children: Master Protocol, Roadmap, Consortium Development</a:t>
            </a:r>
          </a:p>
          <a:p>
            <a:pPr marL="214313" indent="-214313" defTabSz="685800">
              <a:spcBef>
                <a:spcPts val="450"/>
              </a:spcBef>
              <a:buFont typeface="Arial" panose="020B0604020202020204" pitchFamily="34" charset="0"/>
              <a:buChar char="•"/>
              <a:defRPr/>
            </a:pPr>
            <a:endParaRPr lang="en-US" sz="1050" kern="0" dirty="0">
              <a:solidFill>
                <a:srgbClr val="2A282A"/>
              </a:solidFill>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61A9F1A0-B95A-44FE-B06E-A26CAE8EE384}"/>
              </a:ext>
            </a:extLst>
          </p:cNvPr>
          <p:cNvSpPr txBox="1">
            <a:spLocks/>
          </p:cNvSpPr>
          <p:nvPr/>
        </p:nvSpPr>
        <p:spPr>
          <a:xfrm>
            <a:off x="130065" y="913478"/>
            <a:ext cx="8808982" cy="59174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defRPr/>
            </a:pPr>
            <a:r>
              <a:rPr lang="en-US" sz="2700" dirty="0">
                <a:solidFill>
                  <a:prstClr val="white"/>
                </a:solidFill>
                <a:latin typeface="+mj-lt"/>
              </a:rPr>
              <a:t>It Takes a </a:t>
            </a:r>
            <a:r>
              <a:rPr lang="en-US" sz="2700" dirty="0" smtClean="0">
                <a:solidFill>
                  <a:prstClr val="white"/>
                </a:solidFill>
                <a:latin typeface="+mj-lt"/>
              </a:rPr>
              <a:t>Village</a:t>
            </a:r>
            <a:endParaRPr lang="en-US" sz="2700" dirty="0">
              <a:solidFill>
                <a:prstClr val="white"/>
              </a:solidFill>
              <a:latin typeface="+mj-lt"/>
            </a:endParaRPr>
          </a:p>
        </p:txBody>
      </p:sp>
      <p:pic>
        <p:nvPicPr>
          <p:cNvPr id="6" name="Picture 5" descr="A picture containing food&#10;&#10;Description automatically generated">
            <a:extLst>
              <a:ext uri="{FF2B5EF4-FFF2-40B4-BE49-F238E27FC236}">
                <a16:creationId xmlns:a16="http://schemas.microsoft.com/office/drawing/2014/main" id="{2B470E68-266B-471B-A55C-927EC3A6D42A}"/>
              </a:ext>
            </a:extLst>
          </p:cNvPr>
          <p:cNvPicPr>
            <a:picLocks noChangeAspect="1"/>
          </p:cNvPicPr>
          <p:nvPr/>
        </p:nvPicPr>
        <p:blipFill>
          <a:blip r:embed="rId2"/>
          <a:stretch>
            <a:fillRect/>
          </a:stretch>
        </p:blipFill>
        <p:spPr>
          <a:xfrm>
            <a:off x="566286" y="2025325"/>
            <a:ext cx="1153428" cy="673453"/>
          </a:xfrm>
          <a:prstGeom prst="rect">
            <a:avLst/>
          </a:prstGeom>
        </p:spPr>
      </p:pic>
      <p:pic>
        <p:nvPicPr>
          <p:cNvPr id="9" name="Picture 8" descr="Slide lists members of the consortium leadership: Parent Project Muscular Dystrophy, Critical Path Institute, Institute for Advanced Clinical Trials for Children, and Berry Consultants. " title="Consortium leadership">
            <a:extLst>
              <a:ext uri="{FF2B5EF4-FFF2-40B4-BE49-F238E27FC236}">
                <a16:creationId xmlns:a16="http://schemas.microsoft.com/office/drawing/2014/main" id="{1AEA49D9-3690-4F55-A0F1-56D0B1FE6C2E}"/>
              </a:ext>
            </a:extLst>
          </p:cNvPr>
          <p:cNvPicPr>
            <a:picLocks noChangeAspect="1"/>
          </p:cNvPicPr>
          <p:nvPr/>
        </p:nvPicPr>
        <p:blipFill>
          <a:blip r:embed="rId3"/>
          <a:stretch>
            <a:fillRect/>
          </a:stretch>
        </p:blipFill>
        <p:spPr>
          <a:xfrm>
            <a:off x="2003675" y="2054274"/>
            <a:ext cx="1448547" cy="612848"/>
          </a:xfrm>
          <a:prstGeom prst="rect">
            <a:avLst/>
          </a:prstGeom>
        </p:spPr>
      </p:pic>
      <p:pic>
        <p:nvPicPr>
          <p:cNvPr id="10" name="Picture 9">
            <a:extLst>
              <a:ext uri="{FF2B5EF4-FFF2-40B4-BE49-F238E27FC236}">
                <a16:creationId xmlns:a16="http://schemas.microsoft.com/office/drawing/2014/main" id="{7B68B5B3-2740-4DED-A85E-B53C9B564D86}"/>
              </a:ext>
            </a:extLst>
          </p:cNvPr>
          <p:cNvPicPr>
            <a:picLocks noChangeAspect="1"/>
          </p:cNvPicPr>
          <p:nvPr/>
        </p:nvPicPr>
        <p:blipFill>
          <a:blip r:embed="rId4"/>
          <a:stretch>
            <a:fillRect/>
          </a:stretch>
        </p:blipFill>
        <p:spPr>
          <a:xfrm>
            <a:off x="3736185" y="2201288"/>
            <a:ext cx="3679415" cy="334491"/>
          </a:xfrm>
          <a:prstGeom prst="rect">
            <a:avLst/>
          </a:prstGeom>
        </p:spPr>
      </p:pic>
      <p:pic>
        <p:nvPicPr>
          <p:cNvPr id="3" name="Picture 2">
            <a:extLst>
              <a:ext uri="{FF2B5EF4-FFF2-40B4-BE49-F238E27FC236}">
                <a16:creationId xmlns:a16="http://schemas.microsoft.com/office/drawing/2014/main" id="{BF9DBB5E-A301-3945-89A9-3B05D18E95ED}"/>
              </a:ext>
            </a:extLst>
          </p:cNvPr>
          <p:cNvPicPr>
            <a:picLocks noChangeAspect="1"/>
          </p:cNvPicPr>
          <p:nvPr/>
        </p:nvPicPr>
        <p:blipFill>
          <a:blip r:embed="rId5"/>
          <a:stretch>
            <a:fillRect/>
          </a:stretch>
        </p:blipFill>
        <p:spPr>
          <a:xfrm>
            <a:off x="7546055" y="1939909"/>
            <a:ext cx="1285875" cy="857250"/>
          </a:xfrm>
          <a:prstGeom prst="rect">
            <a:avLst/>
          </a:prstGeom>
        </p:spPr>
      </p:pic>
      <p:graphicFrame>
        <p:nvGraphicFramePr>
          <p:cNvPr id="19" name="Diagram 18">
            <a:extLst>
              <a:ext uri="{FF2B5EF4-FFF2-40B4-BE49-F238E27FC236}">
                <a16:creationId xmlns:a16="http://schemas.microsoft.com/office/drawing/2014/main" id="{45F202A4-456B-BA4E-A125-6C5E32BDB3F3}"/>
              </a:ext>
            </a:extLst>
          </p:cNvPr>
          <p:cNvGraphicFramePr/>
          <p:nvPr>
            <p:extLst/>
          </p:nvPr>
        </p:nvGraphicFramePr>
        <p:xfrm>
          <a:off x="117511" y="2984941"/>
          <a:ext cx="4417046" cy="21586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3">
            <a:extLst>
              <a:ext uri="{FF2B5EF4-FFF2-40B4-BE49-F238E27FC236}">
                <a16:creationId xmlns:a16="http://schemas.microsoft.com/office/drawing/2014/main" id="{AA5F475B-EB59-3640-8BA5-753DAFDE7852}"/>
              </a:ext>
            </a:extLst>
          </p:cNvPr>
          <p:cNvPicPr>
            <a:picLocks noChangeAspect="1"/>
          </p:cNvPicPr>
          <p:nvPr/>
        </p:nvPicPr>
        <p:blipFill>
          <a:blip r:embed="rId11"/>
          <a:stretch>
            <a:fillRect/>
          </a:stretch>
        </p:blipFill>
        <p:spPr>
          <a:xfrm>
            <a:off x="130065" y="614609"/>
            <a:ext cx="8737600" cy="927100"/>
          </a:xfrm>
          <a:prstGeom prst="rect">
            <a:avLst/>
          </a:prstGeom>
        </p:spPr>
      </p:pic>
    </p:spTree>
    <p:extLst>
      <p:ext uri="{BB962C8B-B14F-4D97-AF65-F5344CB8AC3E}">
        <p14:creationId xmlns:p14="http://schemas.microsoft.com/office/powerpoint/2010/main" val="25473418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Plan Template Strengths </a:t>
            </a:r>
          </a:p>
        </p:txBody>
      </p:sp>
      <p:sp>
        <p:nvSpPr>
          <p:cNvPr id="3" name="Content Placeholder 2"/>
          <p:cNvSpPr>
            <a:spLocks noGrp="1"/>
          </p:cNvSpPr>
          <p:nvPr>
            <p:ph idx="1"/>
          </p:nvPr>
        </p:nvSpPr>
        <p:spPr>
          <a:xfrm>
            <a:off x="347579" y="1241776"/>
            <a:ext cx="8462210" cy="4638079"/>
          </a:xfrm>
        </p:spPr>
        <p:txBody>
          <a:bodyPr/>
          <a:lstStyle/>
          <a:p>
            <a:r>
              <a:rPr lang="en-US" dirty="0">
                <a:solidFill>
                  <a:schemeClr val="accent3"/>
                </a:solidFill>
              </a:rPr>
              <a:t>Starts with the “Why” – the Value Proposition</a:t>
            </a:r>
          </a:p>
          <a:p>
            <a:pPr lvl="1"/>
            <a:r>
              <a:rPr lang="en-US" dirty="0">
                <a:solidFill>
                  <a:schemeClr val="accent3"/>
                </a:solidFill>
              </a:rPr>
              <a:t>The four components lay the foundation for everything that comes after.</a:t>
            </a:r>
          </a:p>
          <a:p>
            <a:pPr lvl="1"/>
            <a:r>
              <a:rPr lang="en-US" dirty="0">
                <a:solidFill>
                  <a:schemeClr val="accent3"/>
                </a:solidFill>
              </a:rPr>
              <a:t>Focus on the patient </a:t>
            </a:r>
            <a:r>
              <a:rPr lang="en-US" dirty="0" smtClean="0">
                <a:solidFill>
                  <a:schemeClr val="accent3"/>
                </a:solidFill>
              </a:rPr>
              <a:t>benefits</a:t>
            </a:r>
          </a:p>
          <a:p>
            <a:r>
              <a:rPr lang="en-US" dirty="0" smtClean="0">
                <a:solidFill>
                  <a:schemeClr val="accent3"/>
                </a:solidFill>
              </a:rPr>
              <a:t>Emphasizes </a:t>
            </a:r>
            <a:r>
              <a:rPr lang="en-US" dirty="0">
                <a:solidFill>
                  <a:schemeClr val="accent3"/>
                </a:solidFill>
              </a:rPr>
              <a:t>importance of stakeholder engagement  and gaining consensus</a:t>
            </a:r>
          </a:p>
          <a:p>
            <a:r>
              <a:rPr lang="en-US" dirty="0" smtClean="0">
                <a:solidFill>
                  <a:schemeClr val="accent3"/>
                </a:solidFill>
              </a:rPr>
              <a:t>For </a:t>
            </a:r>
            <a:r>
              <a:rPr lang="en-US" dirty="0">
                <a:solidFill>
                  <a:schemeClr val="accent3"/>
                </a:solidFill>
              </a:rPr>
              <a:t>Patient Advocacy Organizations, provides framework for  understanding unique aspects of master protocols</a:t>
            </a:r>
          </a:p>
          <a:p>
            <a:pPr lvl="1"/>
            <a:r>
              <a:rPr lang="en-US" dirty="0">
                <a:solidFill>
                  <a:schemeClr val="accent3"/>
                </a:solidFill>
              </a:rPr>
              <a:t>Governance</a:t>
            </a:r>
          </a:p>
          <a:p>
            <a:pPr lvl="1"/>
            <a:r>
              <a:rPr lang="en-US" dirty="0">
                <a:solidFill>
                  <a:schemeClr val="accent3"/>
                </a:solidFill>
              </a:rPr>
              <a:t>Protocol Design</a:t>
            </a:r>
          </a:p>
        </p:txBody>
      </p:sp>
    </p:spTree>
    <p:extLst>
      <p:ext uri="{BB962C8B-B14F-4D97-AF65-F5344CB8AC3E}">
        <p14:creationId xmlns:p14="http://schemas.microsoft.com/office/powerpoint/2010/main" val="2731506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Plan Template Content Development Needs</a:t>
            </a:r>
          </a:p>
        </p:txBody>
      </p:sp>
      <p:sp>
        <p:nvSpPr>
          <p:cNvPr id="3" name="Content Placeholder 2"/>
          <p:cNvSpPr>
            <a:spLocks noGrp="1"/>
          </p:cNvSpPr>
          <p:nvPr>
            <p:ph idx="1"/>
          </p:nvPr>
        </p:nvSpPr>
        <p:spPr/>
        <p:txBody>
          <a:bodyPr/>
          <a:lstStyle/>
          <a:p>
            <a:r>
              <a:rPr lang="en-US" dirty="0">
                <a:solidFill>
                  <a:schemeClr val="accent3"/>
                </a:solidFill>
              </a:rPr>
              <a:t>Funding, Budgeting and Timeline</a:t>
            </a:r>
          </a:p>
          <a:p>
            <a:pPr lvl="1"/>
            <a:r>
              <a:rPr lang="en-US" dirty="0">
                <a:solidFill>
                  <a:schemeClr val="accent3"/>
                </a:solidFill>
              </a:rPr>
              <a:t>More details on resource requirements to set expectations</a:t>
            </a:r>
          </a:p>
          <a:p>
            <a:r>
              <a:rPr lang="en-US" dirty="0" smtClean="0">
                <a:solidFill>
                  <a:schemeClr val="accent3"/>
                </a:solidFill>
              </a:rPr>
              <a:t>Stakeholder </a:t>
            </a:r>
            <a:r>
              <a:rPr lang="en-US" dirty="0">
                <a:solidFill>
                  <a:schemeClr val="accent3"/>
                </a:solidFill>
              </a:rPr>
              <a:t>Engagement Timing</a:t>
            </a:r>
          </a:p>
          <a:p>
            <a:pPr lvl="1"/>
            <a:r>
              <a:rPr lang="en-US" dirty="0">
                <a:solidFill>
                  <a:schemeClr val="accent3"/>
                </a:solidFill>
              </a:rPr>
              <a:t>Bring All Stakeholders together early and often</a:t>
            </a:r>
          </a:p>
          <a:p>
            <a:r>
              <a:rPr lang="en-US" dirty="0" smtClean="0">
                <a:solidFill>
                  <a:schemeClr val="accent3"/>
                </a:solidFill>
              </a:rPr>
              <a:t>“</a:t>
            </a:r>
            <a:r>
              <a:rPr lang="en-US" dirty="0">
                <a:solidFill>
                  <a:schemeClr val="accent3"/>
                </a:solidFill>
              </a:rPr>
              <a:t>Call-outs” of real life successes of a particular strategy </a:t>
            </a:r>
          </a:p>
          <a:p>
            <a:pPr lvl="1"/>
            <a:r>
              <a:rPr lang="en-US" dirty="0" smtClean="0">
                <a:solidFill>
                  <a:schemeClr val="accent3"/>
                </a:solidFill>
              </a:rPr>
              <a:t>i.e. </a:t>
            </a:r>
            <a:r>
              <a:rPr lang="en-US" dirty="0">
                <a:solidFill>
                  <a:schemeClr val="accent3"/>
                </a:solidFill>
              </a:rPr>
              <a:t>increasing patient engagement, IRB engagement</a:t>
            </a:r>
          </a:p>
          <a:p>
            <a:pPr marL="0" indent="0">
              <a:buNone/>
            </a:pPr>
            <a:endParaRPr lang="en-US" dirty="0"/>
          </a:p>
        </p:txBody>
      </p:sp>
    </p:spTree>
    <p:extLst>
      <p:ext uri="{BB962C8B-B14F-4D97-AF65-F5344CB8AC3E}">
        <p14:creationId xmlns:p14="http://schemas.microsoft.com/office/powerpoint/2010/main" val="42691838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7579" y="3433012"/>
            <a:ext cx="8462210" cy="1000092"/>
          </a:xfrm>
        </p:spPr>
        <p:txBody>
          <a:bodyPr/>
          <a:lstStyle/>
          <a:p>
            <a:r>
              <a:rPr lang="en-US" dirty="0"/>
              <a:t>Master Protocol Trial Simulation:</a:t>
            </a:r>
            <a:br>
              <a:rPr lang="en-US" dirty="0"/>
            </a:br>
            <a:r>
              <a:rPr lang="en-US" dirty="0"/>
              <a:t>Components &amp; Communications Considerations</a:t>
            </a:r>
          </a:p>
        </p:txBody>
      </p:sp>
      <p:sp>
        <p:nvSpPr>
          <p:cNvPr id="6" name="Content Placeholder 5"/>
          <p:cNvSpPr>
            <a:spLocks noGrp="1"/>
          </p:cNvSpPr>
          <p:nvPr>
            <p:ph sz="quarter" idx="11"/>
          </p:nvPr>
        </p:nvSpPr>
        <p:spPr/>
        <p:txBody>
          <a:bodyPr/>
          <a:lstStyle/>
          <a:p>
            <a:r>
              <a:rPr lang="en-US" dirty="0" smtClean="0"/>
              <a:t>Michelle </a:t>
            </a:r>
            <a:r>
              <a:rPr lang="en-US" dirty="0" err="1" smtClean="0"/>
              <a:t>Detry</a:t>
            </a:r>
            <a:r>
              <a:rPr lang="en-US" dirty="0" smtClean="0"/>
              <a:t>, Berry Consultants, LLC</a:t>
            </a:r>
            <a:endParaRPr lang="en-US" dirty="0"/>
          </a:p>
        </p:txBody>
      </p:sp>
    </p:spTree>
    <p:extLst>
      <p:ext uri="{BB962C8B-B14F-4D97-AF65-F5344CB8AC3E}">
        <p14:creationId xmlns:p14="http://schemas.microsoft.com/office/powerpoint/2010/main" val="35116252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44253F-92E4-3241-9F35-579FAF6F9343}"/>
              </a:ext>
            </a:extLst>
          </p:cNvPr>
          <p:cNvSpPr/>
          <p:nvPr/>
        </p:nvSpPr>
        <p:spPr>
          <a:xfrm>
            <a:off x="347579" y="4970717"/>
            <a:ext cx="2873923" cy="683264"/>
          </a:xfrm>
          <a:prstGeom prst="rect">
            <a:avLst/>
          </a:prstGeom>
          <a:noFill/>
        </p:spPr>
        <p:txBody>
          <a:bodyPr wrap="square" lIns="0" tIns="45720" rIns="0" bIns="45720" anchor="b" anchorCtr="0">
            <a:spAutoFit/>
          </a:bodyPr>
          <a:lstStyle/>
          <a:p>
            <a:pPr lvl="0">
              <a:lnSpc>
                <a:spcPct val="96000"/>
              </a:lnSpc>
              <a:spcBef>
                <a:spcPts val="1200"/>
              </a:spcBef>
            </a:pPr>
            <a:r>
              <a:rPr lang="en-US" sz="2000" b="1" dirty="0">
                <a:solidFill>
                  <a:schemeClr val="accent3"/>
                </a:solidFill>
              </a:rPr>
              <a:t>MULTI-STAKEHOLDER ENGAGEMENT</a:t>
            </a:r>
            <a:endParaRPr lang="en-US" sz="2400" dirty="0">
              <a:solidFill>
                <a:schemeClr val="accent3"/>
              </a:solidFill>
            </a:endParaRPr>
          </a:p>
        </p:txBody>
      </p:sp>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rgbClr val="005A65">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rgbClr val="005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rgbClr val="005A65">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rgbClr val="005A6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302532"/>
            <a:ext cx="2726415" cy="442172"/>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Rationale</a:t>
            </a:r>
          </a:p>
        </p:txBody>
      </p:sp>
      <p:sp>
        <p:nvSpPr>
          <p:cNvPr id="4" name="Rectangle 3">
            <a:extLst>
              <a:ext uri="{FF2B5EF4-FFF2-40B4-BE49-F238E27FC236}">
                <a16:creationId xmlns:a16="http://schemas.microsoft.com/office/drawing/2014/main" id="{1DDDF8FB-AF79-7A4C-BD33-39772F9CA3A3}"/>
              </a:ext>
            </a:extLst>
          </p:cNvPr>
          <p:cNvSpPr/>
          <p:nvPr/>
        </p:nvSpPr>
        <p:spPr>
          <a:xfrm>
            <a:off x="347578" y="2743200"/>
            <a:ext cx="3150285" cy="615553"/>
          </a:xfrm>
          <a:prstGeom prst="rect">
            <a:avLst/>
          </a:prstGeom>
        </p:spPr>
        <p:txBody>
          <a:bodyPr wrap="square" lIns="0">
            <a:spAutoFit/>
          </a:bodyPr>
          <a:lstStyle/>
          <a:p>
            <a:r>
              <a:rPr lang="en-US" sz="3400" b="1" dirty="0">
                <a:solidFill>
                  <a:srgbClr val="005A65"/>
                </a:solidFill>
                <a:ea typeface="+mj-ea"/>
                <a:cs typeface="+mj-cs"/>
              </a:rPr>
              <a:t>Pre-Planning</a:t>
            </a:r>
            <a:endParaRPr lang="en-US">
              <a:solidFill>
                <a:srgbClr val="005A65"/>
              </a:solidFill>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lvl="0" algn="r">
              <a:lnSpc>
                <a:spcPct val="96000"/>
              </a:lnSpc>
              <a:spcBef>
                <a:spcPts val="1200"/>
              </a:spcBef>
            </a:pPr>
            <a:r>
              <a:rPr lang="en-US" sz="2000" b="1" dirty="0">
                <a:solidFill>
                  <a:schemeClr val="accent3"/>
                </a:solidFill>
              </a:rPr>
              <a:t>DESIGN</a:t>
            </a:r>
            <a:endParaRPr lang="en-US" sz="2400" dirty="0">
              <a:solidFill>
                <a:schemeClr val="accent3"/>
              </a:solidFill>
            </a:endParaRPr>
          </a:p>
        </p:txBody>
      </p:sp>
      <p:cxnSp>
        <p:nvCxnSpPr>
          <p:cNvPr id="8" name="Straight Connector 7">
            <a:extLst>
              <a:ext uri="{FF2B5EF4-FFF2-40B4-BE49-F238E27FC236}">
                <a16:creationId xmlns:a16="http://schemas.microsoft.com/office/drawing/2014/main" id="{7E377E71-3A87-C241-B929-D9D528FD3223}"/>
              </a:ext>
            </a:extLst>
          </p:cNvPr>
          <p:cNvCxnSpPr>
            <a:cxnSpLocks/>
          </p:cNvCxnSpPr>
          <p:nvPr/>
        </p:nvCxnSpPr>
        <p:spPr>
          <a:xfrm flipH="1">
            <a:off x="6569612" y="1233387"/>
            <a:ext cx="224017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C15768-6DAB-F248-B054-D0DAF77C4FEB}"/>
              </a:ext>
            </a:extLst>
          </p:cNvPr>
          <p:cNvSpPr/>
          <p:nvPr/>
        </p:nvSpPr>
        <p:spPr>
          <a:xfrm>
            <a:off x="6614419" y="3356415"/>
            <a:ext cx="2101268" cy="442172"/>
          </a:xfrm>
          <a:prstGeom prst="rect">
            <a:avLst/>
          </a:prstGeom>
          <a:noFill/>
        </p:spPr>
        <p:txBody>
          <a:bodyPr wrap="square" tIns="45720" bIns="45720" anchor="ctr" anchorCtr="0">
            <a:spAutoFit/>
          </a:bodyPr>
          <a:lstStyle/>
          <a:p>
            <a:pPr lvl="0">
              <a:lnSpc>
                <a:spcPct val="101000"/>
              </a:lnSpc>
              <a:spcBef>
                <a:spcPts val="1200"/>
              </a:spcBef>
            </a:pPr>
            <a:r>
              <a:rPr lang="en-US" sz="2400" b="1" dirty="0">
                <a:solidFill>
                  <a:schemeClr val="bg1"/>
                </a:solidFill>
              </a:rPr>
              <a:t>Feasibility</a:t>
            </a:r>
          </a:p>
        </p:txBody>
      </p:sp>
      <p:sp>
        <p:nvSpPr>
          <p:cNvPr id="22" name="Rectangle 21" descr="In the pre-planning phase, rationale, feasibility and value should be proven through design, operations and multi-stakeholder engagement. ">
            <a:extLst>
              <a:ext uri="{FF2B5EF4-FFF2-40B4-BE49-F238E27FC236}">
                <a16:creationId xmlns:a16="http://schemas.microsoft.com/office/drawing/2014/main" id="{4CDBBB4D-69C5-104A-892C-2ECBF40FD38C}"/>
              </a:ext>
            </a:extLst>
          </p:cNvPr>
          <p:cNvSpPr/>
          <p:nvPr/>
        </p:nvSpPr>
        <p:spPr>
          <a:xfrm>
            <a:off x="3394378" y="4556451"/>
            <a:ext cx="2502492" cy="442172"/>
          </a:xfrm>
          <a:prstGeom prst="rect">
            <a:avLst/>
          </a:prstGeom>
          <a:noFill/>
        </p:spPr>
        <p:txBody>
          <a:bodyPr wrap="square" tIns="45720" bIns="45720" anchor="ctr" anchorCtr="0">
            <a:spAutoFit/>
          </a:bodyPr>
          <a:lstStyle/>
          <a:p>
            <a:pPr algn="ctr">
              <a:lnSpc>
                <a:spcPct val="101000"/>
              </a:lnSpc>
              <a:spcBef>
                <a:spcPts val="1200"/>
              </a:spcBef>
            </a:pPr>
            <a:r>
              <a:rPr lang="en-US" sz="2400" b="1" dirty="0">
                <a:solidFill>
                  <a:schemeClr val="bg1"/>
                </a:solidFill>
              </a:rPr>
              <a:t>Prove value</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109728" tIns="45720" rIns="109728" bIns="45720" anchor="b" anchorCtr="0">
            <a:spAutoFit/>
          </a:bodyPr>
          <a:lstStyle/>
          <a:p>
            <a:pPr lvl="0">
              <a:lnSpc>
                <a:spcPct val="96000"/>
              </a:lnSpc>
              <a:spcBef>
                <a:spcPts val="1200"/>
              </a:spcBef>
            </a:pPr>
            <a:r>
              <a:rPr lang="en-US" sz="2000" b="1" dirty="0">
                <a:solidFill>
                  <a:schemeClr val="accent3"/>
                </a:solidFill>
              </a:rPr>
              <a:t>OPERATIONS</a:t>
            </a:r>
            <a:endParaRPr lang="en-US" sz="2400" dirty="0">
              <a:solidFill>
                <a:schemeClr val="accent3"/>
              </a:solidFill>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4970717"/>
            <a:ext cx="2873923"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19857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30" name="Picture 29" descr="In the pre-planning phase, rationale, feasibility and value should be proven through design, operations and multi-stakeholder engagement. ">
            <a:extLst>
              <a:ext uri="{FF2B5EF4-FFF2-40B4-BE49-F238E27FC236}">
                <a16:creationId xmlns:a16="http://schemas.microsoft.com/office/drawing/2014/main" id="{27434FC0-08DF-5549-9701-3644192D4805}"/>
              </a:ext>
            </a:extLst>
          </p:cNvPr>
          <p:cNvPicPr>
            <a:picLocks noChangeAspect="1"/>
          </p:cNvPicPr>
          <p:nvPr/>
        </p:nvPicPr>
        <p:blipFill>
          <a:blip r:embed="rId2">
            <a:biLevel thresh="25000"/>
          </a:blip>
          <a:stretch>
            <a:fillRect/>
          </a:stretch>
        </p:blipFill>
        <p:spPr>
          <a:xfrm>
            <a:off x="5172632" y="2976513"/>
            <a:ext cx="934305" cy="934305"/>
          </a:xfrm>
          <a:prstGeom prst="rect">
            <a:avLst/>
          </a:prstGeom>
        </p:spPr>
      </p:pic>
    </p:spTree>
    <p:extLst>
      <p:ext uri="{BB962C8B-B14F-4D97-AF65-F5344CB8AC3E}">
        <p14:creationId xmlns:p14="http://schemas.microsoft.com/office/powerpoint/2010/main" val="14871321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44253F-92E4-3241-9F35-579FAF6F9343}"/>
              </a:ext>
            </a:extLst>
          </p:cNvPr>
          <p:cNvSpPr/>
          <p:nvPr/>
        </p:nvSpPr>
        <p:spPr>
          <a:xfrm>
            <a:off x="347579" y="4970717"/>
            <a:ext cx="2873923" cy="683264"/>
          </a:xfrm>
          <a:prstGeom prst="rect">
            <a:avLst/>
          </a:prstGeom>
          <a:noFill/>
        </p:spPr>
        <p:txBody>
          <a:bodyPr wrap="square" lIns="0" tIns="45720" rIns="0" bIns="45720" anchor="b" anchorCtr="0">
            <a:spAutoFit/>
          </a:bodyPr>
          <a:lstStyle/>
          <a:p>
            <a:pPr lvl="0">
              <a:lnSpc>
                <a:spcPct val="96000"/>
              </a:lnSpc>
              <a:spcBef>
                <a:spcPts val="1200"/>
              </a:spcBef>
            </a:pPr>
            <a:r>
              <a:rPr lang="en-US" sz="2000" b="1" dirty="0">
                <a:solidFill>
                  <a:schemeClr val="accent3"/>
                </a:solidFill>
              </a:rPr>
              <a:t>MULTI-STAKEHOLDER ENGAGEMENT</a:t>
            </a:r>
            <a:endParaRPr lang="en-US" sz="2400" dirty="0">
              <a:solidFill>
                <a:schemeClr val="accent3"/>
              </a:solidFill>
            </a:endParaRPr>
          </a:p>
        </p:txBody>
      </p:sp>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rgbClr val="00A2C5">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rgbClr val="00A2C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rgbClr val="00A2C5">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rgbClr val="00A2C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116007"/>
            <a:ext cx="2726415" cy="815223"/>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Reach consensus</a:t>
            </a:r>
          </a:p>
        </p:txBody>
      </p:sp>
      <p:pic>
        <p:nvPicPr>
          <p:cNvPr id="12" name="Picture 11" descr="In the planning phase, design, operations and multi-stakeholder engagement should reach consensus, integrate, centralize processes, and educate.  ">
            <a:extLst>
              <a:ext uri="{FF2B5EF4-FFF2-40B4-BE49-F238E27FC236}">
                <a16:creationId xmlns:a16="http://schemas.microsoft.com/office/drawing/2014/main" id="{7DE2ACC2-44CB-2E49-B3C3-F65D3AE9240C}"/>
              </a:ext>
            </a:extLst>
          </p:cNvPr>
          <p:cNvPicPr>
            <a:picLocks noChangeAspect="1"/>
          </p:cNvPicPr>
          <p:nvPr/>
        </p:nvPicPr>
        <p:blipFill>
          <a:blip r:embed="rId2">
            <a:biLevel thresh="50000"/>
          </a:blip>
          <a:stretch>
            <a:fillRect/>
          </a:stretch>
        </p:blipFill>
        <p:spPr>
          <a:xfrm>
            <a:off x="5172737" y="3026350"/>
            <a:ext cx="874373" cy="922949"/>
          </a:xfrm>
          <a:prstGeom prst="rect">
            <a:avLst/>
          </a:prstGeom>
        </p:spPr>
      </p:pic>
      <p:sp>
        <p:nvSpPr>
          <p:cNvPr id="4" name="Rectangle 3">
            <a:extLst>
              <a:ext uri="{FF2B5EF4-FFF2-40B4-BE49-F238E27FC236}">
                <a16:creationId xmlns:a16="http://schemas.microsoft.com/office/drawing/2014/main" id="{1DDDF8FB-AF79-7A4C-BD33-39772F9CA3A3}"/>
              </a:ext>
            </a:extLst>
          </p:cNvPr>
          <p:cNvSpPr/>
          <p:nvPr/>
        </p:nvSpPr>
        <p:spPr>
          <a:xfrm>
            <a:off x="347579" y="2743200"/>
            <a:ext cx="2741844" cy="615553"/>
          </a:xfrm>
          <a:prstGeom prst="rect">
            <a:avLst/>
          </a:prstGeom>
        </p:spPr>
        <p:txBody>
          <a:bodyPr wrap="square" lIns="0">
            <a:spAutoFit/>
          </a:bodyPr>
          <a:lstStyle/>
          <a:p>
            <a:r>
              <a:rPr lang="en-US" sz="3400" b="1" dirty="0">
                <a:solidFill>
                  <a:srgbClr val="00A2C5"/>
                </a:solidFill>
                <a:ea typeface="+mj-ea"/>
                <a:cs typeface="+mj-cs"/>
              </a:rPr>
              <a:t>Planning</a:t>
            </a:r>
            <a:endParaRPr lang="en-US">
              <a:solidFill>
                <a:srgbClr val="00A2C5"/>
              </a:solidFill>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lvl="0" algn="r">
              <a:lnSpc>
                <a:spcPct val="96000"/>
              </a:lnSpc>
              <a:spcBef>
                <a:spcPts val="1200"/>
              </a:spcBef>
            </a:pPr>
            <a:r>
              <a:rPr lang="en-US" sz="2000" b="1" dirty="0">
                <a:solidFill>
                  <a:schemeClr val="accent3"/>
                </a:solidFill>
              </a:rPr>
              <a:t>DESIGN</a:t>
            </a:r>
            <a:endParaRPr lang="en-US" sz="2400" dirty="0">
              <a:solidFill>
                <a:schemeClr val="accent3"/>
              </a:solidFill>
            </a:endParaRPr>
          </a:p>
        </p:txBody>
      </p:sp>
      <p:cxnSp>
        <p:nvCxnSpPr>
          <p:cNvPr id="8" name="Straight Connector 7">
            <a:extLst>
              <a:ext uri="{FF2B5EF4-FFF2-40B4-BE49-F238E27FC236}">
                <a16:creationId xmlns:a16="http://schemas.microsoft.com/office/drawing/2014/main" id="{7E377E71-3A87-C241-B929-D9D528FD3223}"/>
              </a:ext>
            </a:extLst>
          </p:cNvPr>
          <p:cNvCxnSpPr>
            <a:cxnSpLocks/>
          </p:cNvCxnSpPr>
          <p:nvPr/>
        </p:nvCxnSpPr>
        <p:spPr>
          <a:xfrm flipH="1">
            <a:off x="6569612" y="1233387"/>
            <a:ext cx="224017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40C15768-6DAB-F248-B054-D0DAF77C4FEB}"/>
              </a:ext>
            </a:extLst>
          </p:cNvPr>
          <p:cNvSpPr/>
          <p:nvPr/>
        </p:nvSpPr>
        <p:spPr>
          <a:xfrm>
            <a:off x="6614419" y="2983364"/>
            <a:ext cx="2101268" cy="1188274"/>
          </a:xfrm>
          <a:prstGeom prst="rect">
            <a:avLst/>
          </a:prstGeom>
          <a:noFill/>
        </p:spPr>
        <p:txBody>
          <a:bodyPr wrap="square" tIns="45720" bIns="45720" anchor="ctr" anchorCtr="0">
            <a:spAutoFit/>
          </a:bodyPr>
          <a:lstStyle/>
          <a:p>
            <a:pPr lvl="0">
              <a:lnSpc>
                <a:spcPct val="101000"/>
              </a:lnSpc>
              <a:spcBef>
                <a:spcPts val="1200"/>
              </a:spcBef>
            </a:pPr>
            <a:r>
              <a:rPr lang="en-US" sz="2400" b="1" dirty="0">
                <a:solidFill>
                  <a:schemeClr val="bg1"/>
                </a:solidFill>
              </a:rPr>
              <a:t>Integrate, centralize processes</a:t>
            </a:r>
          </a:p>
        </p:txBody>
      </p:sp>
      <p:sp>
        <p:nvSpPr>
          <p:cNvPr id="22" name="Rectangle 21" descr="In the planning phase, design, operations and multi-stakeholder engagement should reach consensus, integrate, centralize processes, and educate.  ">
            <a:extLst>
              <a:ext uri="{FF2B5EF4-FFF2-40B4-BE49-F238E27FC236}">
                <a16:creationId xmlns:a16="http://schemas.microsoft.com/office/drawing/2014/main" id="{4CDBBB4D-69C5-104A-892C-2ECBF40FD38C}"/>
              </a:ext>
            </a:extLst>
          </p:cNvPr>
          <p:cNvSpPr/>
          <p:nvPr/>
        </p:nvSpPr>
        <p:spPr>
          <a:xfrm>
            <a:off x="3394378" y="4556451"/>
            <a:ext cx="2502492" cy="442172"/>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Education</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109728" tIns="45720" rIns="109728" bIns="45720" anchor="b" anchorCtr="0">
            <a:spAutoFit/>
          </a:bodyPr>
          <a:lstStyle/>
          <a:p>
            <a:pPr lvl="0">
              <a:lnSpc>
                <a:spcPct val="96000"/>
              </a:lnSpc>
              <a:spcBef>
                <a:spcPts val="1200"/>
              </a:spcBef>
            </a:pPr>
            <a:r>
              <a:rPr lang="en-US" sz="2000" b="1" dirty="0">
                <a:solidFill>
                  <a:schemeClr val="accent3"/>
                </a:solidFill>
              </a:rPr>
              <a:t>OPERATIONS</a:t>
            </a:r>
            <a:endParaRPr lang="en-US" sz="2400" dirty="0">
              <a:solidFill>
                <a:schemeClr val="accent3"/>
              </a:solidFill>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4970717"/>
            <a:ext cx="2873923"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19857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9541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p:cNvCxnSpPr/>
          <p:nvPr/>
        </p:nvCxnSpPr>
        <p:spPr>
          <a:xfrm flipV="1">
            <a:off x="6298615" y="3088256"/>
            <a:ext cx="1397585" cy="173174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descr="Key modules of simulation components include definition of plausible scenarios, virtual patient generator, interim analyses module, final analyses module, and module to summarize operating characteristics." title="Key modules of simulation components"/>
          <p:cNvCxnSpPr/>
          <p:nvPr/>
        </p:nvCxnSpPr>
        <p:spPr>
          <a:xfrm>
            <a:off x="2989765" y="5056730"/>
            <a:ext cx="3011349" cy="0"/>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4" name="Straight Connector 63" descr="Key modules of simulation components include definition of plausible scenarios, virtual patient generator, interim analyses module, final analyses module, and module to summarize operating characteristics." title="Key modules of simulation components"/>
          <p:cNvCxnSpPr/>
          <p:nvPr/>
        </p:nvCxnSpPr>
        <p:spPr>
          <a:xfrm>
            <a:off x="1188434" y="2837400"/>
            <a:ext cx="1815909" cy="212087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77612" y="347833"/>
            <a:ext cx="8462210" cy="770467"/>
          </a:xfrm>
        </p:spPr>
        <p:txBody>
          <a:bodyPr/>
          <a:lstStyle/>
          <a:p>
            <a:r>
              <a:rPr lang="en-US" dirty="0" smtClean="0"/>
              <a:t>Simulation Components </a:t>
            </a:r>
            <a:endParaRPr lang="en-US" dirty="0"/>
          </a:p>
        </p:txBody>
      </p:sp>
      <p:cxnSp>
        <p:nvCxnSpPr>
          <p:cNvPr id="62" name="Straight Connector 61" descr="Key modules of simulation components include definition of plausible scenarios, virtual patient generator, interim analyses module, final analyses module, and module to summarize operating characteristics." title="Key modules of simulation components"/>
          <p:cNvCxnSpPr/>
          <p:nvPr/>
        </p:nvCxnSpPr>
        <p:spPr>
          <a:xfrm>
            <a:off x="1177311" y="2063848"/>
            <a:ext cx="999005" cy="1587577"/>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descr="Key modules of simulation components include definition of plausible scenarios, virtual patient generator, interim analyses module, final analyses module, and module to summarize operating characteristics." title="Key modules of simulation components"/>
          <p:cNvCxnSpPr/>
          <p:nvPr/>
        </p:nvCxnSpPr>
        <p:spPr>
          <a:xfrm>
            <a:off x="1233418" y="2935856"/>
            <a:ext cx="6310382" cy="0"/>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325213" y="1702225"/>
            <a:ext cx="8284571" cy="4434377"/>
            <a:chOff x="236837" y="1831260"/>
            <a:chExt cx="8284571" cy="4434377"/>
          </a:xfrm>
        </p:grpSpPr>
        <p:grpSp>
          <p:nvGrpSpPr>
            <p:cNvPr id="96" name="Group 95"/>
            <p:cNvGrpSpPr/>
            <p:nvPr/>
          </p:nvGrpSpPr>
          <p:grpSpPr>
            <a:xfrm>
              <a:off x="236837" y="1877371"/>
              <a:ext cx="2354823" cy="2354822"/>
              <a:chOff x="2482876" y="1082667"/>
              <a:chExt cx="1687039" cy="1687038"/>
            </a:xfrm>
          </p:grpSpPr>
          <p:sp>
            <p:nvSpPr>
              <p:cNvPr id="115" name="Oval 114"/>
              <p:cNvSpPr/>
              <p:nvPr/>
            </p:nvSpPr>
            <p:spPr>
              <a:xfrm>
                <a:off x="2482876" y="1082667"/>
                <a:ext cx="1687039" cy="1687038"/>
              </a:xfrm>
              <a:prstGeom prst="ellipse">
                <a:avLst/>
              </a:prstGeom>
              <a:solidFill>
                <a:schemeClr val="tx2"/>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16" name="Oval 4"/>
              <p:cNvSpPr/>
              <p:nvPr/>
            </p:nvSpPr>
            <p:spPr>
              <a:xfrm>
                <a:off x="2868964" y="1612662"/>
                <a:ext cx="930315" cy="721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622300">
                  <a:lnSpc>
                    <a:spcPct val="90000"/>
                  </a:lnSpc>
                  <a:spcBef>
                    <a:spcPct val="0"/>
                  </a:spcBef>
                  <a:spcAft>
                    <a:spcPct val="35000"/>
                  </a:spcAft>
                </a:pPr>
                <a:r>
                  <a:rPr lang="en-US" sz="2000" b="1" dirty="0">
                    <a:solidFill>
                      <a:schemeClr val="bg2"/>
                    </a:solidFill>
                  </a:rPr>
                  <a:t>Definition of Plausible </a:t>
                </a:r>
                <a:r>
                  <a:rPr lang="en-US" sz="2000" b="1" dirty="0" smtClean="0">
                    <a:solidFill>
                      <a:schemeClr val="bg2"/>
                    </a:solidFill>
                  </a:rPr>
                  <a:t>Scenarios</a:t>
                </a:r>
                <a:endParaRPr lang="en-US" sz="2000" b="1" dirty="0">
                  <a:solidFill>
                    <a:schemeClr val="bg2"/>
                  </a:solidFill>
                </a:endParaRPr>
              </a:p>
            </p:txBody>
          </p:sp>
        </p:grpSp>
        <p:grpSp>
          <p:nvGrpSpPr>
            <p:cNvPr id="97" name="Group 96"/>
            <p:cNvGrpSpPr/>
            <p:nvPr/>
          </p:nvGrpSpPr>
          <p:grpSpPr>
            <a:xfrm>
              <a:off x="457777" y="3977373"/>
              <a:ext cx="3519903" cy="2219631"/>
              <a:chOff x="4059141" y="-478521"/>
              <a:chExt cx="2808887" cy="1771268"/>
            </a:xfrm>
          </p:grpSpPr>
          <p:sp>
            <p:nvSpPr>
              <p:cNvPr id="113" name="Oval 112"/>
              <p:cNvSpPr/>
              <p:nvPr/>
            </p:nvSpPr>
            <p:spPr>
              <a:xfrm>
                <a:off x="5096760" y="-478521"/>
                <a:ext cx="1771268" cy="1771268"/>
              </a:xfrm>
              <a:prstGeom prst="ellipse">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14" name="Oval 4"/>
              <p:cNvSpPr/>
              <p:nvPr/>
            </p:nvSpPr>
            <p:spPr>
              <a:xfrm>
                <a:off x="4059141" y="296866"/>
                <a:ext cx="1025083" cy="6155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900" kern="1200" dirty="0" smtClean="0"/>
                  <a:t>Regulators</a:t>
                </a:r>
                <a:endParaRPr lang="en-US" sz="1900" kern="1200" dirty="0"/>
              </a:p>
            </p:txBody>
          </p:sp>
        </p:grpSp>
        <p:sp>
          <p:nvSpPr>
            <p:cNvPr id="112" name="Oval 4"/>
            <p:cNvSpPr/>
            <p:nvPr/>
          </p:nvSpPr>
          <p:spPr>
            <a:xfrm>
              <a:off x="2177994" y="4762058"/>
              <a:ext cx="1345144" cy="67876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a:r>
                <a:rPr lang="en-US" sz="2000" b="1" dirty="0" smtClean="0">
                  <a:solidFill>
                    <a:schemeClr val="bg2"/>
                  </a:solidFill>
                </a:rPr>
                <a:t>Final Analyses Module</a:t>
              </a:r>
              <a:endParaRPr lang="en-US" sz="2000" b="1" dirty="0">
                <a:solidFill>
                  <a:schemeClr val="bg2"/>
                </a:solidFill>
              </a:endParaRPr>
            </a:p>
          </p:txBody>
        </p:sp>
        <p:sp>
          <p:nvSpPr>
            <p:cNvPr id="109" name="Oval 108"/>
            <p:cNvSpPr/>
            <p:nvPr/>
          </p:nvSpPr>
          <p:spPr>
            <a:xfrm>
              <a:off x="3132757" y="1902938"/>
              <a:ext cx="2310068" cy="2310061"/>
            </a:xfrm>
            <a:prstGeom prst="ellipse">
              <a:avLst/>
            </a:prstGeom>
            <a:solidFill>
              <a:schemeClr val="accent3">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nvGrpSpPr>
            <p:cNvPr id="100" name="Group 99"/>
            <p:cNvGrpSpPr/>
            <p:nvPr/>
          </p:nvGrpSpPr>
          <p:grpSpPr>
            <a:xfrm>
              <a:off x="6210239" y="1831260"/>
              <a:ext cx="2311169" cy="2311168"/>
              <a:chOff x="4065068" y="3802090"/>
              <a:chExt cx="1678871" cy="1678870"/>
            </a:xfrm>
          </p:grpSpPr>
          <p:sp>
            <p:nvSpPr>
              <p:cNvPr id="107" name="Oval 106"/>
              <p:cNvSpPr/>
              <p:nvPr/>
            </p:nvSpPr>
            <p:spPr>
              <a:xfrm>
                <a:off x="4065068" y="3802090"/>
                <a:ext cx="1678871" cy="1678870"/>
              </a:xfrm>
              <a:prstGeom prst="ellipse">
                <a:avLst/>
              </a:prstGeom>
              <a:solidFill>
                <a:schemeClr val="accent6"/>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08" name="Oval 4"/>
              <p:cNvSpPr/>
              <p:nvPr/>
            </p:nvSpPr>
            <p:spPr>
              <a:xfrm>
                <a:off x="4310002" y="4221591"/>
                <a:ext cx="1200959" cy="8492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a:r>
                  <a:rPr lang="en-US" sz="2000" b="1" dirty="0" smtClean="0">
                    <a:solidFill>
                      <a:schemeClr val="bg2"/>
                    </a:solidFill>
                  </a:rPr>
                  <a:t>Interim Analyses Module</a:t>
                </a:r>
                <a:endParaRPr lang="en-US" sz="2000" b="1" dirty="0">
                  <a:solidFill>
                    <a:schemeClr val="bg2"/>
                  </a:solidFill>
                </a:endParaRPr>
              </a:p>
            </p:txBody>
          </p:sp>
        </p:grpSp>
        <p:grpSp>
          <p:nvGrpSpPr>
            <p:cNvPr id="101" name="Group 100"/>
            <p:cNvGrpSpPr/>
            <p:nvPr/>
          </p:nvGrpSpPr>
          <p:grpSpPr>
            <a:xfrm>
              <a:off x="4749064" y="3938289"/>
              <a:ext cx="2327348" cy="2327348"/>
              <a:chOff x="2631374" y="5837854"/>
              <a:chExt cx="1942936" cy="1942936"/>
            </a:xfrm>
          </p:grpSpPr>
          <p:sp>
            <p:nvSpPr>
              <p:cNvPr id="105" name="Oval 104"/>
              <p:cNvSpPr>
                <a:spLocks noChangeAspect="1"/>
              </p:cNvSpPr>
              <p:nvPr/>
            </p:nvSpPr>
            <p:spPr>
              <a:xfrm>
                <a:off x="2631374" y="5837854"/>
                <a:ext cx="1942936" cy="1942936"/>
              </a:xfrm>
              <a:prstGeom prst="ellipse">
                <a:avLst/>
              </a:prstGeom>
              <a:solidFill>
                <a:schemeClr val="accent4"/>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106" name="Oval 4"/>
              <p:cNvSpPr/>
              <p:nvPr/>
            </p:nvSpPr>
            <p:spPr>
              <a:xfrm>
                <a:off x="2738120" y="6481062"/>
                <a:ext cx="1651990" cy="647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a:r>
                  <a:rPr lang="en-US" sz="2000" b="1" dirty="0">
                    <a:solidFill>
                      <a:schemeClr val="bg2"/>
                    </a:solidFill>
                  </a:rPr>
                  <a:t>Module to </a:t>
                </a:r>
                <a:r>
                  <a:rPr lang="en-US" sz="2000" b="1" dirty="0" smtClean="0">
                    <a:solidFill>
                      <a:schemeClr val="bg2"/>
                    </a:solidFill>
                  </a:rPr>
                  <a:t>Summarize Operating</a:t>
                </a:r>
              </a:p>
              <a:p>
                <a:pPr lvl="0" algn="ctr"/>
                <a:r>
                  <a:rPr lang="en-US" sz="2000" b="1" dirty="0" smtClean="0">
                    <a:solidFill>
                      <a:schemeClr val="bg2"/>
                    </a:solidFill>
                  </a:rPr>
                  <a:t>Characteristics</a:t>
                </a:r>
                <a:endParaRPr lang="en-US" sz="2000" b="1" dirty="0">
                  <a:solidFill>
                    <a:schemeClr val="bg2"/>
                  </a:solidFill>
                </a:endParaRPr>
              </a:p>
            </p:txBody>
          </p:sp>
        </p:grpSp>
        <p:sp>
          <p:nvSpPr>
            <p:cNvPr id="104" name="Oval 4"/>
            <p:cNvSpPr/>
            <p:nvPr/>
          </p:nvSpPr>
          <p:spPr>
            <a:xfrm>
              <a:off x="3544215" y="2704848"/>
              <a:ext cx="1493029" cy="720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a:r>
                <a:rPr lang="en-US" sz="2000" b="1" dirty="0">
                  <a:solidFill>
                    <a:schemeClr val="bg2"/>
                  </a:solidFill>
                </a:rPr>
                <a:t>Virtual Patient Generator</a:t>
              </a:r>
            </a:p>
          </p:txBody>
        </p:sp>
      </p:grpSp>
      <p:sp>
        <p:nvSpPr>
          <p:cNvPr id="50" name="Content Placeholder 2"/>
          <p:cNvSpPr>
            <a:spLocks noGrp="1"/>
          </p:cNvSpPr>
          <p:nvPr>
            <p:ph idx="1"/>
          </p:nvPr>
        </p:nvSpPr>
        <p:spPr>
          <a:xfrm>
            <a:off x="347579" y="1164411"/>
            <a:ext cx="8462210" cy="537814"/>
          </a:xfrm>
        </p:spPr>
        <p:txBody>
          <a:bodyPr/>
          <a:lstStyle/>
          <a:p>
            <a:pPr marL="0" lvl="0" indent="0">
              <a:buNone/>
            </a:pPr>
            <a:r>
              <a:rPr lang="en-US" dirty="0" smtClean="0"/>
              <a:t>KEY MODULES</a:t>
            </a:r>
            <a:endParaRPr lang="en-US" dirty="0"/>
          </a:p>
        </p:txBody>
      </p:sp>
      <p:cxnSp>
        <p:nvCxnSpPr>
          <p:cNvPr id="4" name="Straight Connector 3"/>
          <p:cNvCxnSpPr/>
          <p:nvPr/>
        </p:nvCxnSpPr>
        <p:spPr>
          <a:xfrm>
            <a:off x="347579" y="1551214"/>
            <a:ext cx="2216007"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0357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367343"/>
            <a:ext cx="8462210" cy="770467"/>
          </a:xfrm>
        </p:spPr>
        <p:txBody>
          <a:bodyPr/>
          <a:lstStyle/>
          <a:p>
            <a:r>
              <a:rPr lang="en-US" dirty="0"/>
              <a:t>Communicated Simulated Trial Findings: Respond to Stakeholders’ Needs</a:t>
            </a:r>
          </a:p>
        </p:txBody>
      </p:sp>
      <p:graphicFrame>
        <p:nvGraphicFramePr>
          <p:cNvPr id="5" name="Content Placeholder 4" descr="The table lists groups of key stakeholders and their needs. " title="Communicated Simulated Trial Findings: Respond to Stakeholders' needs"/>
          <p:cNvGraphicFramePr>
            <a:graphicFrameLocks noGrp="1"/>
          </p:cNvGraphicFramePr>
          <p:nvPr>
            <p:ph idx="4294967295"/>
            <p:extLst>
              <p:ext uri="{D42A27DB-BD31-4B8C-83A1-F6EECF244321}">
                <p14:modId xmlns:p14="http://schemas.microsoft.com/office/powerpoint/2010/main" val="917418350"/>
              </p:ext>
            </p:extLst>
          </p:nvPr>
        </p:nvGraphicFramePr>
        <p:xfrm>
          <a:off x="348413" y="1359589"/>
          <a:ext cx="8461376" cy="4761812"/>
        </p:xfrm>
        <a:graphic>
          <a:graphicData uri="http://schemas.openxmlformats.org/drawingml/2006/table">
            <a:tbl>
              <a:tblPr firstRow="1" bandRow="1">
                <a:tableStyleId>{5C22544A-7EE6-4342-B048-85BDC9FD1C3A}</a:tableStyleId>
              </a:tblPr>
              <a:tblGrid>
                <a:gridCol w="2356687">
                  <a:extLst>
                    <a:ext uri="{9D8B030D-6E8A-4147-A177-3AD203B41FA5}">
                      <a16:colId xmlns:a16="http://schemas.microsoft.com/office/drawing/2014/main" val="1845935670"/>
                    </a:ext>
                  </a:extLst>
                </a:gridCol>
                <a:gridCol w="6104689">
                  <a:extLst>
                    <a:ext uri="{9D8B030D-6E8A-4147-A177-3AD203B41FA5}">
                      <a16:colId xmlns:a16="http://schemas.microsoft.com/office/drawing/2014/main" val="166275800"/>
                    </a:ext>
                  </a:extLst>
                </a:gridCol>
              </a:tblGrid>
              <a:tr h="358049">
                <a:tc>
                  <a:txBody>
                    <a:bodyPr/>
                    <a:lstStyle/>
                    <a:p>
                      <a:r>
                        <a:rPr lang="en-US" sz="1600" dirty="0">
                          <a:solidFill>
                            <a:schemeClr val="bg1">
                              <a:lumMod val="95000"/>
                            </a:schemeClr>
                          </a:solidFill>
                        </a:rPr>
                        <a:t>Key Stakeholders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600" dirty="0">
                          <a:solidFill>
                            <a:schemeClr val="bg1">
                              <a:lumMod val="95000"/>
                            </a:schemeClr>
                          </a:solidFill>
                        </a:rPr>
                        <a:t>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0308020"/>
                  </a:ext>
                </a:extLst>
              </a:tr>
              <a:tr h="616527">
                <a:tc>
                  <a:txBody>
                    <a:bodyPr/>
                    <a:lstStyle/>
                    <a:p>
                      <a:r>
                        <a:rPr lang="en-US" sz="1600" b="1" dirty="0">
                          <a:solidFill>
                            <a:schemeClr val="accent1"/>
                          </a:solidFill>
                        </a:rPr>
                        <a:t>FUNDERS</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1"/>
                        </a:buClr>
                        <a:buSzPct val="60000"/>
                        <a:buFont typeface="Lucida Grande"/>
                        <a:buChar char="▶"/>
                      </a:pPr>
                      <a:r>
                        <a:rPr lang="en-US" sz="1600" b="0" i="0" u="none" strike="noStrike" kern="1200" baseline="0" dirty="0">
                          <a:solidFill>
                            <a:schemeClr val="accent3">
                              <a:lumMod val="75000"/>
                            </a:schemeClr>
                          </a:solidFill>
                          <a:latin typeface="+mn-lt"/>
                          <a:ea typeface="+mn-ea"/>
                          <a:cs typeface="+mn-cs"/>
                        </a:rPr>
                        <a:t>Succinct summary of how simulation trial results justify the proposed design approach</a:t>
                      </a:r>
                    </a:p>
                  </a:txBody>
                  <a:tcP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8508627"/>
                  </a:ext>
                </a:extLst>
              </a:tr>
              <a:tr h="1409204">
                <a:tc>
                  <a:txBody>
                    <a:bodyPr/>
                    <a:lstStyle/>
                    <a:p>
                      <a:r>
                        <a:rPr lang="en-US" sz="1600" b="1" dirty="0">
                          <a:solidFill>
                            <a:schemeClr val="accent2"/>
                          </a:solidFill>
                        </a:rPr>
                        <a:t>REGULATORS</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58595B"/>
                      </a:solidFill>
                      <a:prstDash val="solid"/>
                      <a:round/>
                      <a:headEnd type="none" w="med" len="med"/>
                      <a:tailEnd type="none" w="med" len="med"/>
                    </a:lnT>
                    <a:lnB w="1905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2"/>
                        </a:buClr>
                        <a:buSzPct val="60000"/>
                        <a:buFont typeface="Lucida Grande"/>
                        <a:buChar char="▶"/>
                      </a:pPr>
                      <a:r>
                        <a:rPr lang="en-US" sz="1600" b="0" baseline="0" dirty="0">
                          <a:solidFill>
                            <a:schemeClr val="accent3"/>
                          </a:solidFill>
                        </a:rPr>
                        <a:t>D</a:t>
                      </a:r>
                      <a:r>
                        <a:rPr lang="en-US" sz="1600" baseline="0" dirty="0">
                          <a:solidFill>
                            <a:schemeClr val="accent3">
                              <a:lumMod val="75000"/>
                            </a:schemeClr>
                          </a:solidFill>
                        </a:rPr>
                        <a:t>emonstrate how key aspects of the trial will work (pre-trial)</a:t>
                      </a:r>
                    </a:p>
                    <a:p>
                      <a:pPr marL="285750" indent="-285750">
                        <a:buClr>
                          <a:schemeClr val="accent2"/>
                        </a:buClr>
                        <a:buSzPct val="60000"/>
                        <a:buFont typeface="Lucida Grande"/>
                        <a:buChar char="▶"/>
                      </a:pPr>
                      <a:r>
                        <a:rPr lang="en-US" sz="1600" baseline="0" dirty="0">
                          <a:solidFill>
                            <a:schemeClr val="accent3">
                              <a:lumMod val="75000"/>
                            </a:schemeClr>
                          </a:solidFill>
                        </a:rPr>
                        <a:t>Demonstrate that the type 1 error risk protection was really maintained (post-trial)</a:t>
                      </a:r>
                    </a:p>
                    <a:p>
                      <a:pPr marL="285750" indent="-285750">
                        <a:buClr>
                          <a:schemeClr val="accent2"/>
                        </a:buClr>
                        <a:buSzPct val="60000"/>
                        <a:buFont typeface="Lucida Grande"/>
                        <a:buChar char="▶"/>
                      </a:pPr>
                      <a:r>
                        <a:rPr lang="en-US" sz="1600" baseline="0" dirty="0">
                          <a:solidFill>
                            <a:schemeClr val="accent3">
                              <a:lumMod val="75000"/>
                            </a:schemeClr>
                          </a:solidFill>
                        </a:rPr>
                        <a:t>Demonstrate that the trial operating characteristics were not impacted adversely (post-trial)</a:t>
                      </a:r>
                    </a:p>
                  </a:txBody>
                  <a:tcPr>
                    <a:lnL w="381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58595B"/>
                      </a:solidFill>
                      <a:prstDash val="solid"/>
                      <a:round/>
                      <a:headEnd type="none" w="med" len="med"/>
                      <a:tailEnd type="none" w="med" len="med"/>
                    </a:lnT>
                    <a:lnB w="1905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555649"/>
                  </a:ext>
                </a:extLst>
              </a:tr>
              <a:tr h="1144978">
                <a:tc>
                  <a:txBody>
                    <a:bodyPr/>
                    <a:lstStyle/>
                    <a:p>
                      <a:r>
                        <a:rPr lang="en-US" sz="1600" b="1" dirty="0">
                          <a:solidFill>
                            <a:schemeClr val="accent3"/>
                          </a:solidFill>
                        </a:rPr>
                        <a:t>IRBs</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58595B"/>
                      </a:solidFill>
                      <a:prstDash val="solid"/>
                      <a:round/>
                      <a:headEnd type="none" w="med" len="med"/>
                      <a:tailEnd type="none" w="med" len="med"/>
                    </a:lnT>
                    <a:lnB w="1905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3"/>
                        </a:buClr>
                        <a:buSzPct val="60000"/>
                        <a:buFont typeface="Lucida Grande"/>
                        <a:buChar char="▶"/>
                      </a:pPr>
                      <a:r>
                        <a:rPr lang="en-US" sz="1600" b="0" i="0" u="none" strike="noStrike" kern="1200" baseline="0" dirty="0">
                          <a:solidFill>
                            <a:schemeClr val="accent3">
                              <a:lumMod val="75000"/>
                            </a:schemeClr>
                          </a:solidFill>
                          <a:latin typeface="+mn-lt"/>
                          <a:ea typeface="+mn-ea"/>
                          <a:cs typeface="+mn-cs"/>
                        </a:rPr>
                        <a:t>Risk benefit balance for individual subjects and how the risk benefit balance might change over time</a:t>
                      </a:r>
                    </a:p>
                    <a:p>
                      <a:pPr marL="285750" indent="-285750">
                        <a:buClr>
                          <a:schemeClr val="accent3"/>
                        </a:buClr>
                        <a:buSzPct val="60000"/>
                        <a:buFont typeface="Lucida Grande"/>
                        <a:buChar char="▶"/>
                      </a:pPr>
                      <a:r>
                        <a:rPr lang="en-US" sz="1600" b="0" i="0" u="none" strike="noStrike" kern="1200" baseline="0" dirty="0">
                          <a:solidFill>
                            <a:schemeClr val="accent3">
                              <a:lumMod val="75000"/>
                            </a:schemeClr>
                          </a:solidFill>
                          <a:latin typeface="+mn-lt"/>
                          <a:ea typeface="+mn-ea"/>
                          <a:cs typeface="+mn-cs"/>
                        </a:rPr>
                        <a:t>Patient burden, ethics and informed consent</a:t>
                      </a:r>
                    </a:p>
                    <a:p>
                      <a:pPr marL="285750" indent="-285750">
                        <a:buClr>
                          <a:schemeClr val="accent3"/>
                        </a:buClr>
                        <a:buSzPct val="60000"/>
                        <a:buFont typeface="Lucida Grande"/>
                        <a:buChar char="▶"/>
                      </a:pPr>
                      <a:r>
                        <a:rPr lang="en-US" sz="1600" b="0" i="0" u="none" strike="noStrike" kern="1200" baseline="0" dirty="0">
                          <a:solidFill>
                            <a:schemeClr val="accent3">
                              <a:lumMod val="75000"/>
                            </a:schemeClr>
                          </a:solidFill>
                          <a:latin typeface="+mn-lt"/>
                          <a:ea typeface="+mn-ea"/>
                          <a:cs typeface="+mn-cs"/>
                        </a:rPr>
                        <a:t>High-level trial performance characteristics</a:t>
                      </a:r>
                    </a:p>
                  </a:txBody>
                  <a:tcPr>
                    <a:lnL w="381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58595B"/>
                      </a:solidFill>
                      <a:prstDash val="solid"/>
                      <a:round/>
                      <a:headEnd type="none" w="med" len="med"/>
                      <a:tailEnd type="none" w="med" len="med"/>
                    </a:lnT>
                    <a:lnB w="1905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2518241"/>
                  </a:ext>
                </a:extLst>
              </a:tr>
              <a:tr h="616527">
                <a:tc>
                  <a:txBody>
                    <a:bodyPr/>
                    <a:lstStyle/>
                    <a:p>
                      <a:r>
                        <a:rPr lang="en-US" sz="1600" b="1" dirty="0">
                          <a:solidFill>
                            <a:schemeClr val="accent4"/>
                          </a:solidFill>
                        </a:rPr>
                        <a:t>SITES</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58595B"/>
                      </a:solidFill>
                      <a:prstDash val="solid"/>
                      <a:round/>
                      <a:headEnd type="none" w="med" len="med"/>
                      <a:tailEnd type="none" w="med" len="med"/>
                    </a:lnT>
                    <a:lnB w="1905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4"/>
                        </a:buClr>
                        <a:buSzPct val="60000"/>
                        <a:buFont typeface="Lucida Grande"/>
                        <a:buChar char="▶"/>
                      </a:pPr>
                      <a:r>
                        <a:rPr lang="en-US" sz="1600" dirty="0">
                          <a:solidFill>
                            <a:schemeClr val="accent3">
                              <a:lumMod val="75000"/>
                            </a:schemeClr>
                          </a:solidFill>
                        </a:rPr>
                        <a:t>Operational implications</a:t>
                      </a:r>
                      <a:r>
                        <a:rPr lang="en-US" sz="1600" baseline="0" dirty="0">
                          <a:solidFill>
                            <a:schemeClr val="accent3">
                              <a:lumMod val="75000"/>
                            </a:schemeClr>
                          </a:solidFill>
                        </a:rPr>
                        <a:t> of the design</a:t>
                      </a:r>
                    </a:p>
                    <a:p>
                      <a:pPr marL="285750" indent="-285750">
                        <a:buClr>
                          <a:schemeClr val="accent4"/>
                        </a:buClr>
                        <a:buSzPct val="60000"/>
                        <a:buFont typeface="Lucida Grande"/>
                        <a:buChar char="▶"/>
                      </a:pPr>
                      <a:r>
                        <a:rPr lang="en-US" sz="1600" baseline="0" dirty="0">
                          <a:solidFill>
                            <a:schemeClr val="accent3">
                              <a:lumMod val="75000"/>
                            </a:schemeClr>
                          </a:solidFill>
                        </a:rPr>
                        <a:t>Patient-centered considerations</a:t>
                      </a:r>
                      <a:endParaRPr lang="en-US" sz="1600" dirty="0">
                        <a:solidFill>
                          <a:schemeClr val="accent3">
                            <a:lumMod val="75000"/>
                          </a:schemeClr>
                        </a:solidFill>
                      </a:endParaRPr>
                    </a:p>
                  </a:txBody>
                  <a:tcPr>
                    <a:lnL w="381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58595B"/>
                      </a:solidFill>
                      <a:prstDash val="solid"/>
                      <a:round/>
                      <a:headEnd type="none" w="med" len="med"/>
                      <a:tailEnd type="none" w="med" len="med"/>
                    </a:lnT>
                    <a:lnB w="19050" cap="flat" cmpd="sng" algn="ctr">
                      <a:solidFill>
                        <a:srgbClr val="58595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4480432"/>
                  </a:ext>
                </a:extLst>
              </a:tr>
              <a:tr h="616527">
                <a:tc>
                  <a:txBody>
                    <a:bodyPr/>
                    <a:lstStyle/>
                    <a:p>
                      <a:r>
                        <a:rPr lang="en-US" sz="1600" b="1" dirty="0">
                          <a:solidFill>
                            <a:schemeClr val="accent6"/>
                          </a:solidFill>
                        </a:rPr>
                        <a:t>Patients</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58595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buClr>
                          <a:schemeClr val="accent6"/>
                        </a:buClr>
                        <a:buSzPct val="60000"/>
                        <a:buFont typeface="Lucida Grande"/>
                        <a:buChar char="▶"/>
                      </a:pPr>
                      <a:r>
                        <a:rPr lang="en-US" sz="1600" dirty="0">
                          <a:solidFill>
                            <a:schemeClr val="accent3">
                              <a:lumMod val="75000"/>
                            </a:schemeClr>
                          </a:solidFill>
                        </a:rPr>
                        <a:t>Vetting of design to include perspectives of all key stakeholders</a:t>
                      </a:r>
                    </a:p>
                  </a:txBody>
                  <a:tcPr>
                    <a:lnL w="381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58595B"/>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145270"/>
                  </a:ext>
                </a:extLst>
              </a:tr>
            </a:tbl>
          </a:graphicData>
        </a:graphic>
      </p:graphicFrame>
    </p:spTree>
    <p:extLst>
      <p:ext uri="{BB962C8B-B14F-4D97-AF65-F5344CB8AC3E}">
        <p14:creationId xmlns:p14="http://schemas.microsoft.com/office/powerpoint/2010/main" val="5260932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Organize the Presentation of Simulated Trial Results</a:t>
            </a:r>
            <a:endParaRPr lang="en-US" dirty="0"/>
          </a:p>
        </p:txBody>
      </p:sp>
      <p:graphicFrame>
        <p:nvGraphicFramePr>
          <p:cNvPr id="5" name="Content Placeholder 4" descr="The graphic shows how to organize the presentation of simulated trial results." title="Organize presentation of simulated trial results"/>
          <p:cNvGraphicFramePr>
            <a:graphicFrameLocks noGrp="1"/>
          </p:cNvGraphicFramePr>
          <p:nvPr>
            <p:ph idx="4294967295"/>
            <p:extLst>
              <p:ext uri="{D42A27DB-BD31-4B8C-83A1-F6EECF244321}">
                <p14:modId xmlns:p14="http://schemas.microsoft.com/office/powerpoint/2010/main" val="2662105410"/>
              </p:ext>
            </p:extLst>
          </p:nvPr>
        </p:nvGraphicFramePr>
        <p:xfrm>
          <a:off x="348414" y="1515949"/>
          <a:ext cx="8461375" cy="4428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884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Tool Feedback</a:t>
            </a:r>
          </a:p>
        </p:txBody>
      </p:sp>
      <p:sp>
        <p:nvSpPr>
          <p:cNvPr id="5" name="Content Placeholder 4"/>
          <p:cNvSpPr>
            <a:spLocks noGrp="1"/>
          </p:cNvSpPr>
          <p:nvPr>
            <p:ph idx="1"/>
          </p:nvPr>
        </p:nvSpPr>
        <p:spPr>
          <a:xfrm>
            <a:off x="347579" y="1241776"/>
            <a:ext cx="8462210" cy="4687064"/>
          </a:xfrm>
        </p:spPr>
        <p:txBody>
          <a:bodyPr/>
          <a:lstStyle/>
          <a:p>
            <a:r>
              <a:rPr lang="en-US" dirty="0"/>
              <a:t>Strengths:</a:t>
            </a:r>
          </a:p>
          <a:p>
            <a:pPr lvl="1"/>
            <a:r>
              <a:rPr lang="en-US" dirty="0"/>
              <a:t>Demonstrates role/benefits of simulation in multiple stages of master protocol design development and uses in interactions with multiple stakeholders</a:t>
            </a:r>
          </a:p>
          <a:p>
            <a:pPr lvl="1"/>
            <a:r>
              <a:rPr lang="en-US" dirty="0"/>
              <a:t>Highlights benefits of simulated single example trials</a:t>
            </a:r>
          </a:p>
          <a:p>
            <a:r>
              <a:rPr lang="en-US" dirty="0"/>
              <a:t>Content Development Needs:</a:t>
            </a:r>
          </a:p>
          <a:p>
            <a:pPr lvl="1"/>
            <a:r>
              <a:rPr lang="en-US" dirty="0"/>
              <a:t>Expand stakeholders to include communication with patients/patient advocacy groups and industry sponsors</a:t>
            </a:r>
          </a:p>
          <a:p>
            <a:pPr lvl="1"/>
            <a:r>
              <a:rPr lang="en-US" dirty="0"/>
              <a:t>Consider providing examples for presentation of simulated trial results</a:t>
            </a:r>
          </a:p>
          <a:p>
            <a:pPr lvl="1"/>
            <a:r>
              <a:rPr lang="en-US" dirty="0"/>
              <a:t>Make clear simulations are used in an iterative process in design creation, not just once and done</a:t>
            </a:r>
          </a:p>
        </p:txBody>
      </p:sp>
    </p:spTree>
    <p:extLst>
      <p:ext uri="{BB962C8B-B14F-4D97-AF65-F5344CB8AC3E}">
        <p14:creationId xmlns:p14="http://schemas.microsoft.com/office/powerpoint/2010/main" val="1327898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7140-6067-114B-A96F-61ACB3A12CEE}"/>
              </a:ext>
            </a:extLst>
          </p:cNvPr>
          <p:cNvSpPr>
            <a:spLocks noGrp="1"/>
          </p:cNvSpPr>
          <p:nvPr>
            <p:ph type="title"/>
          </p:nvPr>
        </p:nvSpPr>
        <p:spPr/>
        <p:txBody>
          <a:bodyPr/>
          <a:lstStyle/>
          <a:p>
            <a:r>
              <a:rPr lang="en-US" dirty="0"/>
              <a:t>Introduction to CTTI</a:t>
            </a:r>
          </a:p>
        </p:txBody>
      </p:sp>
      <p:sp>
        <p:nvSpPr>
          <p:cNvPr id="3" name="Content Placeholder 2">
            <a:extLst>
              <a:ext uri="{FF2B5EF4-FFF2-40B4-BE49-F238E27FC236}">
                <a16:creationId xmlns:a16="http://schemas.microsoft.com/office/drawing/2014/main" id="{949C3C04-11D4-8149-8A1E-5E23DC65E1AF}"/>
              </a:ext>
            </a:extLst>
          </p:cNvPr>
          <p:cNvSpPr>
            <a:spLocks noGrp="1"/>
          </p:cNvSpPr>
          <p:nvPr>
            <p:ph sz="quarter" idx="11"/>
          </p:nvPr>
        </p:nvSpPr>
        <p:spPr/>
        <p:txBody>
          <a:bodyPr/>
          <a:lstStyle/>
          <a:p>
            <a:r>
              <a:rPr lang="en-US" dirty="0" smtClean="0"/>
              <a:t>Pamela Tenaerts, CTTI</a:t>
            </a:r>
            <a:endParaRPr lang="en-US" dirty="0"/>
          </a:p>
        </p:txBody>
      </p:sp>
    </p:spTree>
    <p:extLst>
      <p:ext uri="{BB962C8B-B14F-4D97-AF65-F5344CB8AC3E}">
        <p14:creationId xmlns:p14="http://schemas.microsoft.com/office/powerpoint/2010/main" val="38980995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3945458"/>
            <a:ext cx="8462210" cy="956326"/>
          </a:xfrm>
        </p:spPr>
        <p:txBody>
          <a:bodyPr/>
          <a:lstStyle/>
          <a:p>
            <a:r>
              <a:rPr lang="en-US" dirty="0" smtClean="0"/>
              <a:t>Protocol Development Map &amp; Vendor Assessment Tool</a:t>
            </a:r>
            <a:endParaRPr lang="en-US" dirty="0"/>
          </a:p>
        </p:txBody>
      </p:sp>
      <p:sp>
        <p:nvSpPr>
          <p:cNvPr id="3" name="Content Placeholder 2"/>
          <p:cNvSpPr>
            <a:spLocks noGrp="1"/>
          </p:cNvSpPr>
          <p:nvPr>
            <p:ph sz="quarter" idx="11"/>
          </p:nvPr>
        </p:nvSpPr>
        <p:spPr>
          <a:xfrm>
            <a:off x="347663" y="5141626"/>
            <a:ext cx="8461375" cy="1055973"/>
          </a:xfrm>
        </p:spPr>
        <p:txBody>
          <a:bodyPr/>
          <a:lstStyle/>
          <a:p>
            <a:r>
              <a:rPr lang="en-US" sz="2400" dirty="0" smtClean="0"/>
              <a:t>Marianne Chase, Massachusetts General Hospital </a:t>
            </a:r>
            <a:endParaRPr lang="en-US" sz="2400" dirty="0"/>
          </a:p>
        </p:txBody>
      </p:sp>
    </p:spTree>
    <p:extLst>
      <p:ext uri="{BB962C8B-B14F-4D97-AF65-F5344CB8AC3E}">
        <p14:creationId xmlns:p14="http://schemas.microsoft.com/office/powerpoint/2010/main" val="37501537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44253F-92E4-3241-9F35-579FAF6F9343}"/>
              </a:ext>
            </a:extLst>
          </p:cNvPr>
          <p:cNvSpPr/>
          <p:nvPr/>
        </p:nvSpPr>
        <p:spPr>
          <a:xfrm>
            <a:off x="347579" y="4970717"/>
            <a:ext cx="2873923" cy="683264"/>
          </a:xfrm>
          <a:prstGeom prst="rect">
            <a:avLst/>
          </a:prstGeom>
          <a:noFill/>
        </p:spPr>
        <p:txBody>
          <a:bodyPr wrap="square" lIns="0" tIns="45720" rIns="0" bIns="45720" anchor="b" anchorCtr="0">
            <a:spAutoFit/>
          </a:bodyPr>
          <a:lstStyle/>
          <a:p>
            <a:pPr lvl="0">
              <a:lnSpc>
                <a:spcPct val="96000"/>
              </a:lnSpc>
              <a:spcBef>
                <a:spcPts val="1200"/>
              </a:spcBef>
            </a:pPr>
            <a:r>
              <a:rPr lang="en-US" sz="2000" b="1" dirty="0">
                <a:solidFill>
                  <a:schemeClr val="accent3"/>
                </a:solidFill>
              </a:rPr>
              <a:t>MULTI-STAKEHOLDER ENGAGEMENT</a:t>
            </a:r>
            <a:endParaRPr lang="en-US" sz="2400" dirty="0">
              <a:solidFill>
                <a:schemeClr val="accent3"/>
              </a:solidFill>
            </a:endParaRPr>
          </a:p>
        </p:txBody>
      </p:sp>
      <p:sp>
        <p:nvSpPr>
          <p:cNvPr id="2" name="Title 1"/>
          <p:cNvSpPr>
            <a:spLocks noGrp="1"/>
          </p:cNvSpPr>
          <p:nvPr>
            <p:ph type="title"/>
          </p:nvPr>
        </p:nvSpPr>
        <p:spPr/>
        <p:txBody>
          <a:bodyPr/>
          <a:lstStyle/>
          <a:p>
            <a:r>
              <a:rPr lang="en-US" dirty="0">
                <a:solidFill>
                  <a:schemeClr val="accent3"/>
                </a:solidFill>
              </a:rPr>
              <a:t>Deliverables </a:t>
            </a:r>
            <a:br>
              <a:rPr lang="en-US" dirty="0">
                <a:solidFill>
                  <a:schemeClr val="accent3"/>
                </a:solidFill>
              </a:rPr>
            </a:br>
            <a:r>
              <a:rPr lang="en-US" dirty="0">
                <a:solidFill>
                  <a:schemeClr val="accent3"/>
                </a:solidFill>
              </a:rPr>
              <a:t>&amp; Roadblocks</a:t>
            </a:r>
          </a:p>
        </p:txBody>
      </p:sp>
      <p:grpSp>
        <p:nvGrpSpPr>
          <p:cNvPr id="6" name="Group 5">
            <a:extLst>
              <a:ext uri="{FF2B5EF4-FFF2-40B4-BE49-F238E27FC236}">
                <a16:creationId xmlns:a16="http://schemas.microsoft.com/office/drawing/2014/main" id="{19A53412-7556-BE4A-B36F-1EAFD65C8FD0}"/>
              </a:ext>
            </a:extLst>
          </p:cNvPr>
          <p:cNvGrpSpPr/>
          <p:nvPr/>
        </p:nvGrpSpPr>
        <p:grpSpPr>
          <a:xfrm rot="740607">
            <a:off x="3339769" y="724071"/>
            <a:ext cx="5327169" cy="5548131"/>
            <a:chOff x="3638071" y="1017850"/>
            <a:chExt cx="4991038" cy="5198058"/>
          </a:xfrm>
        </p:grpSpPr>
        <p:sp>
          <p:nvSpPr>
            <p:cNvPr id="5" name="Oval 4">
              <a:extLst>
                <a:ext uri="{FF2B5EF4-FFF2-40B4-BE49-F238E27FC236}">
                  <a16:creationId xmlns:a16="http://schemas.microsoft.com/office/drawing/2014/main" id="{74AC6A71-0190-0244-8A3A-44099832B942}"/>
                </a:ext>
              </a:extLst>
            </p:cNvPr>
            <p:cNvSpPr/>
            <p:nvPr/>
          </p:nvSpPr>
          <p:spPr>
            <a:xfrm>
              <a:off x="3638071" y="1017850"/>
              <a:ext cx="2825496" cy="2825496"/>
            </a:xfrm>
            <a:prstGeom prst="ellipse">
              <a:avLst/>
            </a:prstGeom>
            <a:solidFill>
              <a:srgbClr val="00A2C5">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9526791-324F-E44A-AAE5-4B9C2012A6E8}"/>
                </a:ext>
              </a:extLst>
            </p:cNvPr>
            <p:cNvSpPr/>
            <p:nvPr/>
          </p:nvSpPr>
          <p:spPr>
            <a:xfrm>
              <a:off x="5803613" y="2071446"/>
              <a:ext cx="2825496" cy="2825496"/>
            </a:xfrm>
            <a:prstGeom prst="ellipse">
              <a:avLst/>
            </a:prstGeom>
            <a:solidFill>
              <a:srgbClr val="00A2C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764365-DD27-3643-96A3-4A9DA1D8DA77}"/>
                </a:ext>
              </a:extLst>
            </p:cNvPr>
            <p:cNvSpPr/>
            <p:nvPr/>
          </p:nvSpPr>
          <p:spPr>
            <a:xfrm>
              <a:off x="3843393" y="3389429"/>
              <a:ext cx="2826479" cy="2826479"/>
            </a:xfrm>
            <a:prstGeom prst="ellipse">
              <a:avLst/>
            </a:prstGeom>
            <a:solidFill>
              <a:srgbClr val="00A2C5">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E4AD1D-01C7-1548-B240-71A36D8340A7}"/>
                </a:ext>
              </a:extLst>
            </p:cNvPr>
            <p:cNvSpPr/>
            <p:nvPr/>
          </p:nvSpPr>
          <p:spPr>
            <a:xfrm>
              <a:off x="5048482" y="2954054"/>
              <a:ext cx="1438570" cy="1438570"/>
            </a:xfrm>
            <a:prstGeom prst="ellipse">
              <a:avLst/>
            </a:prstGeom>
            <a:solidFill>
              <a:srgbClr val="00A2C5"/>
            </a:solid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A011D4D-4FF4-524D-B54A-70984D2378E9}"/>
              </a:ext>
            </a:extLst>
          </p:cNvPr>
          <p:cNvSpPr/>
          <p:nvPr/>
        </p:nvSpPr>
        <p:spPr>
          <a:xfrm>
            <a:off x="3724374" y="1116007"/>
            <a:ext cx="2726415" cy="815223"/>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Reach consensus</a:t>
            </a:r>
          </a:p>
        </p:txBody>
      </p:sp>
      <p:pic>
        <p:nvPicPr>
          <p:cNvPr id="12" name="Picture 11" descr="In the planning phase, design, operations and multistakeholder engagement should work to reach consensus, integrate, centralize processes, and educate." title="Deliverables &amp; roadblocks - planning phase">
            <a:extLst>
              <a:ext uri="{FF2B5EF4-FFF2-40B4-BE49-F238E27FC236}">
                <a16:creationId xmlns:a16="http://schemas.microsoft.com/office/drawing/2014/main" id="{7DE2ACC2-44CB-2E49-B3C3-F65D3AE9240C}"/>
              </a:ext>
            </a:extLst>
          </p:cNvPr>
          <p:cNvPicPr>
            <a:picLocks noChangeAspect="1"/>
          </p:cNvPicPr>
          <p:nvPr/>
        </p:nvPicPr>
        <p:blipFill>
          <a:blip r:embed="rId2">
            <a:biLevel thresh="50000"/>
          </a:blip>
          <a:stretch>
            <a:fillRect/>
          </a:stretch>
        </p:blipFill>
        <p:spPr>
          <a:xfrm>
            <a:off x="5172737" y="3026350"/>
            <a:ext cx="874373" cy="922949"/>
          </a:xfrm>
          <a:prstGeom prst="rect">
            <a:avLst/>
          </a:prstGeom>
        </p:spPr>
      </p:pic>
      <p:sp>
        <p:nvSpPr>
          <p:cNvPr id="4" name="Rectangle 3">
            <a:extLst>
              <a:ext uri="{FF2B5EF4-FFF2-40B4-BE49-F238E27FC236}">
                <a16:creationId xmlns:a16="http://schemas.microsoft.com/office/drawing/2014/main" id="{1DDDF8FB-AF79-7A4C-BD33-39772F9CA3A3}"/>
              </a:ext>
            </a:extLst>
          </p:cNvPr>
          <p:cNvSpPr/>
          <p:nvPr/>
        </p:nvSpPr>
        <p:spPr>
          <a:xfrm>
            <a:off x="347579" y="2743200"/>
            <a:ext cx="2741844" cy="615553"/>
          </a:xfrm>
          <a:prstGeom prst="rect">
            <a:avLst/>
          </a:prstGeom>
        </p:spPr>
        <p:txBody>
          <a:bodyPr wrap="square" lIns="0">
            <a:spAutoFit/>
          </a:bodyPr>
          <a:lstStyle/>
          <a:p>
            <a:r>
              <a:rPr lang="en-US" sz="3400" b="1" dirty="0">
                <a:solidFill>
                  <a:srgbClr val="00A2C5"/>
                </a:solidFill>
                <a:ea typeface="+mj-ea"/>
                <a:cs typeface="+mj-cs"/>
              </a:rPr>
              <a:t>Planning</a:t>
            </a:r>
            <a:endParaRPr lang="en-US">
              <a:solidFill>
                <a:srgbClr val="00A2C5"/>
              </a:solidFill>
            </a:endParaRPr>
          </a:p>
        </p:txBody>
      </p:sp>
      <p:sp>
        <p:nvSpPr>
          <p:cNvPr id="20" name="Rectangle 19">
            <a:extLst>
              <a:ext uri="{FF2B5EF4-FFF2-40B4-BE49-F238E27FC236}">
                <a16:creationId xmlns:a16="http://schemas.microsoft.com/office/drawing/2014/main" id="{46BC5DCA-1E4C-A743-8B66-81493B707D19}"/>
              </a:ext>
            </a:extLst>
          </p:cNvPr>
          <p:cNvSpPr/>
          <p:nvPr/>
        </p:nvSpPr>
        <p:spPr>
          <a:xfrm>
            <a:off x="6641904" y="846367"/>
            <a:ext cx="2167885" cy="387798"/>
          </a:xfrm>
          <a:prstGeom prst="rect">
            <a:avLst/>
          </a:prstGeom>
          <a:noFill/>
        </p:spPr>
        <p:txBody>
          <a:bodyPr wrap="square" lIns="0" tIns="45720" rIns="0" bIns="45720" anchor="b" anchorCtr="0">
            <a:spAutoFit/>
          </a:bodyPr>
          <a:lstStyle/>
          <a:p>
            <a:pPr lvl="0" algn="r">
              <a:lnSpc>
                <a:spcPct val="96000"/>
              </a:lnSpc>
              <a:spcBef>
                <a:spcPts val="1200"/>
              </a:spcBef>
            </a:pPr>
            <a:r>
              <a:rPr lang="en-US" sz="2000" b="1" dirty="0">
                <a:solidFill>
                  <a:schemeClr val="accent3"/>
                </a:solidFill>
              </a:rPr>
              <a:t>DESIGN</a:t>
            </a:r>
            <a:endParaRPr lang="en-US" sz="2400" dirty="0">
              <a:solidFill>
                <a:schemeClr val="accent3"/>
              </a:solidFill>
            </a:endParaRPr>
          </a:p>
        </p:txBody>
      </p:sp>
      <p:cxnSp>
        <p:nvCxnSpPr>
          <p:cNvPr id="8" name="Straight Connector 7">
            <a:extLst>
              <a:ext uri="{FF2B5EF4-FFF2-40B4-BE49-F238E27FC236}">
                <a16:creationId xmlns:a16="http://schemas.microsoft.com/office/drawing/2014/main" id="{7E377E71-3A87-C241-B929-D9D528FD3223}"/>
              </a:ext>
            </a:extLst>
          </p:cNvPr>
          <p:cNvCxnSpPr>
            <a:cxnSpLocks/>
          </p:cNvCxnSpPr>
          <p:nvPr/>
        </p:nvCxnSpPr>
        <p:spPr>
          <a:xfrm flipH="1">
            <a:off x="6569612" y="1233387"/>
            <a:ext cx="2240178"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1" name="Rectangle 20" descr="In the planning phase, design, operations and multistakeholder engagement should work to reach consensus, integrate, centralize processes, and educate." title="Deliverables &amp; roadblocks - planning phase">
            <a:extLst>
              <a:ext uri="{FF2B5EF4-FFF2-40B4-BE49-F238E27FC236}">
                <a16:creationId xmlns:a16="http://schemas.microsoft.com/office/drawing/2014/main" id="{40C15768-6DAB-F248-B054-D0DAF77C4FEB}"/>
              </a:ext>
            </a:extLst>
          </p:cNvPr>
          <p:cNvSpPr/>
          <p:nvPr/>
        </p:nvSpPr>
        <p:spPr>
          <a:xfrm>
            <a:off x="6614419" y="2983364"/>
            <a:ext cx="2101268" cy="1188274"/>
          </a:xfrm>
          <a:prstGeom prst="rect">
            <a:avLst/>
          </a:prstGeom>
          <a:noFill/>
        </p:spPr>
        <p:txBody>
          <a:bodyPr wrap="square" tIns="45720" bIns="45720" anchor="ctr" anchorCtr="0">
            <a:spAutoFit/>
          </a:bodyPr>
          <a:lstStyle/>
          <a:p>
            <a:pPr lvl="0">
              <a:lnSpc>
                <a:spcPct val="101000"/>
              </a:lnSpc>
              <a:spcBef>
                <a:spcPts val="1200"/>
              </a:spcBef>
            </a:pPr>
            <a:r>
              <a:rPr lang="en-US" sz="2400" b="1" dirty="0">
                <a:solidFill>
                  <a:schemeClr val="bg1"/>
                </a:solidFill>
              </a:rPr>
              <a:t>Integrate, centralize processes</a:t>
            </a:r>
          </a:p>
        </p:txBody>
      </p:sp>
      <p:sp>
        <p:nvSpPr>
          <p:cNvPr id="22" name="Rectangle 21" descr="In the planning phase, design, operations and multistakeholder engagement should work to reach consensus, integrate, centralize processes, and educate." title="Deliverables &amp; roadblocks - planning phase">
            <a:extLst>
              <a:ext uri="{FF2B5EF4-FFF2-40B4-BE49-F238E27FC236}">
                <a16:creationId xmlns:a16="http://schemas.microsoft.com/office/drawing/2014/main" id="{4CDBBB4D-69C5-104A-892C-2ECBF40FD38C}"/>
              </a:ext>
            </a:extLst>
          </p:cNvPr>
          <p:cNvSpPr/>
          <p:nvPr/>
        </p:nvSpPr>
        <p:spPr>
          <a:xfrm>
            <a:off x="3394378" y="4556451"/>
            <a:ext cx="2502492" cy="442172"/>
          </a:xfrm>
          <a:prstGeom prst="rect">
            <a:avLst/>
          </a:prstGeom>
          <a:noFill/>
        </p:spPr>
        <p:txBody>
          <a:bodyPr wrap="square" tIns="45720" bIns="45720" anchor="ctr" anchorCtr="0">
            <a:spAutoFit/>
          </a:bodyPr>
          <a:lstStyle/>
          <a:p>
            <a:pPr lvl="0" algn="ctr">
              <a:lnSpc>
                <a:spcPct val="101000"/>
              </a:lnSpc>
              <a:spcBef>
                <a:spcPts val="1200"/>
              </a:spcBef>
            </a:pPr>
            <a:r>
              <a:rPr lang="en-US" sz="2400" b="1" dirty="0">
                <a:solidFill>
                  <a:schemeClr val="bg1"/>
                </a:solidFill>
              </a:rPr>
              <a:t>Education</a:t>
            </a:r>
          </a:p>
        </p:txBody>
      </p:sp>
      <p:sp>
        <p:nvSpPr>
          <p:cNvPr id="23" name="Rectangle 22">
            <a:extLst>
              <a:ext uri="{FF2B5EF4-FFF2-40B4-BE49-F238E27FC236}">
                <a16:creationId xmlns:a16="http://schemas.microsoft.com/office/drawing/2014/main" id="{33C20C9B-41B5-D04F-A5AE-87EDD8035351}"/>
              </a:ext>
            </a:extLst>
          </p:cNvPr>
          <p:cNvSpPr/>
          <p:nvPr/>
        </p:nvSpPr>
        <p:spPr>
          <a:xfrm>
            <a:off x="6940428" y="5753276"/>
            <a:ext cx="2167885" cy="387798"/>
          </a:xfrm>
          <a:prstGeom prst="rect">
            <a:avLst/>
          </a:prstGeom>
          <a:noFill/>
        </p:spPr>
        <p:txBody>
          <a:bodyPr wrap="square" lIns="109728" tIns="45720" rIns="109728" bIns="45720" anchor="b" anchorCtr="0">
            <a:spAutoFit/>
          </a:bodyPr>
          <a:lstStyle/>
          <a:p>
            <a:pPr lvl="0">
              <a:lnSpc>
                <a:spcPct val="96000"/>
              </a:lnSpc>
              <a:spcBef>
                <a:spcPts val="1200"/>
              </a:spcBef>
            </a:pPr>
            <a:r>
              <a:rPr lang="en-US" sz="2000" b="1" dirty="0">
                <a:solidFill>
                  <a:schemeClr val="accent3"/>
                </a:solidFill>
              </a:rPr>
              <a:t>OPERATIONS</a:t>
            </a:r>
            <a:endParaRPr lang="en-US" sz="2400" dirty="0">
              <a:solidFill>
                <a:schemeClr val="accent3"/>
              </a:solidFill>
            </a:endParaRPr>
          </a:p>
        </p:txBody>
      </p:sp>
      <p:cxnSp>
        <p:nvCxnSpPr>
          <p:cNvPr id="24" name="Straight Connector 23">
            <a:extLst>
              <a:ext uri="{FF2B5EF4-FFF2-40B4-BE49-F238E27FC236}">
                <a16:creationId xmlns:a16="http://schemas.microsoft.com/office/drawing/2014/main" id="{AC04604F-85A5-4F40-98A9-B1615A3BD079}"/>
              </a:ext>
            </a:extLst>
          </p:cNvPr>
          <p:cNvCxnSpPr>
            <a:cxnSpLocks/>
          </p:cNvCxnSpPr>
          <p:nvPr/>
        </p:nvCxnSpPr>
        <p:spPr>
          <a:xfrm flipH="1">
            <a:off x="347579" y="4970717"/>
            <a:ext cx="2873923"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EC9E929-0980-5C4D-9D67-3C0A057E8D73}"/>
              </a:ext>
            </a:extLst>
          </p:cNvPr>
          <p:cNvCxnSpPr>
            <a:cxnSpLocks/>
          </p:cNvCxnSpPr>
          <p:nvPr/>
        </p:nvCxnSpPr>
        <p:spPr>
          <a:xfrm flipV="1">
            <a:off x="6940428" y="519857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3174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Illustrates key consensus-building deliverables. " title="Protocol Development Map"/>
          <p:cNvGraphicFramePr>
            <a:graphicFrameLocks noGrp="1"/>
          </p:cNvGraphicFramePr>
          <p:nvPr>
            <p:ph sz="quarter" idx="4294967295"/>
            <p:extLst>
              <p:ext uri="{D42A27DB-BD31-4B8C-83A1-F6EECF244321}">
                <p14:modId xmlns:p14="http://schemas.microsoft.com/office/powerpoint/2010/main" val="1469987354"/>
              </p:ext>
            </p:extLst>
          </p:nvPr>
        </p:nvGraphicFramePr>
        <p:xfrm>
          <a:off x="297774" y="1734863"/>
          <a:ext cx="8461375" cy="4257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chor="t"/>
          <a:lstStyle/>
          <a:p>
            <a:r>
              <a:rPr lang="en-US" dirty="0" smtClean="0"/>
              <a:t>Protocol Development Map</a:t>
            </a:r>
            <a:endParaRPr lang="en-US" dirty="0"/>
          </a:p>
        </p:txBody>
      </p:sp>
      <p:sp>
        <p:nvSpPr>
          <p:cNvPr id="9" name="Arc 8">
            <a:extLst>
              <a:ext uri="{FF2B5EF4-FFF2-40B4-BE49-F238E27FC236}">
                <a16:creationId xmlns:a16="http://schemas.microsoft.com/office/drawing/2014/main" id="{CA9359AF-D7DC-4243-B597-53E48FFFD2E2}"/>
              </a:ext>
            </a:extLst>
          </p:cNvPr>
          <p:cNvSpPr/>
          <p:nvPr/>
        </p:nvSpPr>
        <p:spPr>
          <a:xfrm rot="8100000">
            <a:off x="1780462" y="649396"/>
            <a:ext cx="5373588" cy="5373588"/>
          </a:xfrm>
          <a:prstGeom prst="arc">
            <a:avLst/>
          </a:prstGeom>
          <a:ln w="127000" cap="rnd">
            <a:solidFill>
              <a:schemeClr val="accent3">
                <a:lumMod val="60000"/>
                <a:lumOff val="40000"/>
              </a:schemeClr>
            </a:solidFill>
            <a:tailEnd type="arrow" w="lg"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Content Placeholder 2"/>
          <p:cNvSpPr>
            <a:spLocks noGrp="1"/>
          </p:cNvSpPr>
          <p:nvPr>
            <p:ph idx="1"/>
          </p:nvPr>
        </p:nvSpPr>
        <p:spPr>
          <a:xfrm>
            <a:off x="347579" y="1118950"/>
            <a:ext cx="8462210" cy="381881"/>
          </a:xfrm>
        </p:spPr>
        <p:txBody>
          <a:bodyPr/>
          <a:lstStyle/>
          <a:p>
            <a:pPr marL="0" indent="0">
              <a:buNone/>
            </a:pPr>
            <a:r>
              <a:rPr lang="en-US" dirty="0"/>
              <a:t>Illustrates key consensus-building deliverables</a:t>
            </a:r>
            <a:r>
              <a:rPr lang="en-US" dirty="0" smtClean="0"/>
              <a:t>:</a:t>
            </a:r>
            <a:endParaRPr lang="en-US" dirty="0"/>
          </a:p>
        </p:txBody>
      </p:sp>
      <p:sp>
        <p:nvSpPr>
          <p:cNvPr id="7" name="Arc 6">
            <a:extLst>
              <a:ext uri="{FF2B5EF4-FFF2-40B4-BE49-F238E27FC236}">
                <a16:creationId xmlns:a16="http://schemas.microsoft.com/office/drawing/2014/main" id="{CA9359AF-D7DC-4243-B597-53E48FFFD2E2}"/>
              </a:ext>
            </a:extLst>
          </p:cNvPr>
          <p:cNvSpPr/>
          <p:nvPr/>
        </p:nvSpPr>
        <p:spPr>
          <a:xfrm rot="18900000">
            <a:off x="1832833" y="1770755"/>
            <a:ext cx="5373588" cy="5373588"/>
          </a:xfrm>
          <a:prstGeom prst="arc">
            <a:avLst/>
          </a:prstGeom>
          <a:ln w="127000" cap="rnd">
            <a:solidFill>
              <a:schemeClr val="accent3">
                <a:lumMod val="60000"/>
                <a:lumOff val="40000"/>
              </a:schemeClr>
            </a:solidFill>
            <a:tailEnd type="arrow" w="lg"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24460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Connector 90"/>
          <p:cNvCxnSpPr/>
          <p:nvPr/>
        </p:nvCxnSpPr>
        <p:spPr>
          <a:xfrm flipH="1" flipV="1">
            <a:off x="5743650" y="1587576"/>
            <a:ext cx="123319" cy="337185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176316" y="3651425"/>
            <a:ext cx="3875865" cy="1700287"/>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77612" y="347833"/>
            <a:ext cx="8462210" cy="770467"/>
          </a:xfrm>
        </p:spPr>
        <p:txBody>
          <a:bodyPr/>
          <a:lstStyle/>
          <a:p>
            <a:r>
              <a:rPr lang="en-US" dirty="0" smtClean="0"/>
              <a:t>Achieving Consensus</a:t>
            </a:r>
            <a:endParaRPr lang="en-US" dirty="0"/>
          </a:p>
        </p:txBody>
      </p:sp>
      <p:cxnSp>
        <p:nvCxnSpPr>
          <p:cNvPr id="30" name="Straight Connector 29"/>
          <p:cNvCxnSpPr/>
          <p:nvPr/>
        </p:nvCxnSpPr>
        <p:spPr>
          <a:xfrm>
            <a:off x="1137626" y="2063848"/>
            <a:ext cx="3465791" cy="1220653"/>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2176316" y="3284502"/>
            <a:ext cx="2427101" cy="366923"/>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1137626" y="3284502"/>
            <a:ext cx="3465791" cy="1954500"/>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451568" y="1587576"/>
            <a:ext cx="1620180" cy="175391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603417" y="2063848"/>
            <a:ext cx="3426106" cy="122065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603417" y="3284501"/>
            <a:ext cx="1468331" cy="1954501"/>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603417" y="3284501"/>
            <a:ext cx="3426106" cy="1782513"/>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1137626" y="1587576"/>
            <a:ext cx="4934122" cy="476272"/>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177311" y="2063848"/>
            <a:ext cx="6852212" cy="0"/>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137626" y="2063848"/>
            <a:ext cx="6891897" cy="3003166"/>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1177311" y="2062395"/>
            <a:ext cx="4894437" cy="3176607"/>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177311" y="2063848"/>
            <a:ext cx="999005" cy="1587577"/>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1137627" y="2063848"/>
            <a:ext cx="39684" cy="317515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1137626" y="3651425"/>
            <a:ext cx="1038691" cy="1587577"/>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1137627" y="5351712"/>
            <a:ext cx="6891896" cy="0"/>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8029523" y="2062396"/>
            <a:ext cx="0" cy="3176606"/>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5154047" y="2278278"/>
            <a:ext cx="1977342" cy="328786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6052181" y="1430060"/>
            <a:ext cx="0" cy="3921652"/>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052181" y="1587576"/>
            <a:ext cx="1977342" cy="474820"/>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4" name="Group 93" descr="Image shows the groups necessary to achieve consensus: IMP developers, safety experts, regulators, medical writers, data management, clinical scientists, clinical operations, and patients. " title="Achieving consensus"/>
          <p:cNvGrpSpPr/>
          <p:nvPr/>
        </p:nvGrpSpPr>
        <p:grpSpPr>
          <a:xfrm>
            <a:off x="347578" y="946310"/>
            <a:ext cx="8583758" cy="5126669"/>
            <a:chOff x="347578" y="1052150"/>
            <a:chExt cx="8583758" cy="5126669"/>
          </a:xfrm>
        </p:grpSpPr>
        <p:grpSp>
          <p:nvGrpSpPr>
            <p:cNvPr id="95" name="Group 94"/>
            <p:cNvGrpSpPr/>
            <p:nvPr/>
          </p:nvGrpSpPr>
          <p:grpSpPr>
            <a:xfrm>
              <a:off x="3152324" y="2277747"/>
              <a:ext cx="2615176" cy="2388010"/>
              <a:chOff x="3717227" y="1712315"/>
              <a:chExt cx="1573987" cy="1437262"/>
            </a:xfrm>
            <a:solidFill>
              <a:schemeClr val="accent1"/>
            </a:solidFill>
          </p:grpSpPr>
          <p:sp>
            <p:nvSpPr>
              <p:cNvPr id="117" name="Oval 116"/>
              <p:cNvSpPr/>
              <p:nvPr/>
            </p:nvSpPr>
            <p:spPr>
              <a:xfrm>
                <a:off x="3717227" y="1712315"/>
                <a:ext cx="1573987" cy="1437262"/>
              </a:xfrm>
              <a:prstGeom prst="ellipse">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18" name="Oval 4"/>
              <p:cNvSpPr/>
              <p:nvPr/>
            </p:nvSpPr>
            <p:spPr>
              <a:xfrm>
                <a:off x="3852152" y="2294358"/>
                <a:ext cx="1439062" cy="60081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800" kern="1200" dirty="0" smtClean="0"/>
                  <a:t>Patients</a:t>
                </a:r>
                <a:endParaRPr lang="en-US" sz="2800" kern="1200" dirty="0"/>
              </a:p>
            </p:txBody>
          </p:sp>
        </p:grpSp>
        <p:grpSp>
          <p:nvGrpSpPr>
            <p:cNvPr id="96" name="Group 95"/>
            <p:cNvGrpSpPr/>
            <p:nvPr/>
          </p:nvGrpSpPr>
          <p:grpSpPr>
            <a:xfrm>
              <a:off x="347578" y="1316865"/>
              <a:ext cx="1676337" cy="1676337"/>
              <a:chOff x="2562219" y="681108"/>
              <a:chExt cx="1200959" cy="1200959"/>
            </a:xfrm>
          </p:grpSpPr>
          <p:sp>
            <p:nvSpPr>
              <p:cNvPr id="115" name="Oval 114"/>
              <p:cNvSpPr/>
              <p:nvPr/>
            </p:nvSpPr>
            <p:spPr>
              <a:xfrm>
                <a:off x="2562219" y="681108"/>
                <a:ext cx="1200959" cy="1200959"/>
              </a:xfrm>
              <a:prstGeom prst="ellipse">
                <a:avLst/>
              </a:prstGeom>
              <a:solidFill>
                <a:schemeClr val="tx2"/>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16" name="Oval 4"/>
              <p:cNvSpPr/>
              <p:nvPr/>
            </p:nvSpPr>
            <p:spPr>
              <a:xfrm>
                <a:off x="2641168" y="973200"/>
                <a:ext cx="1065637" cy="570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2000" kern="1200" dirty="0" smtClean="0"/>
                  <a:t>IMP Developers</a:t>
                </a:r>
                <a:endParaRPr lang="en-US" sz="2000" kern="1200" dirty="0"/>
              </a:p>
            </p:txBody>
          </p:sp>
        </p:grpSp>
        <p:grpSp>
          <p:nvGrpSpPr>
            <p:cNvPr id="97" name="Group 96"/>
            <p:cNvGrpSpPr/>
            <p:nvPr/>
          </p:nvGrpSpPr>
          <p:grpSpPr>
            <a:xfrm>
              <a:off x="347579" y="4580252"/>
              <a:ext cx="1504959" cy="1504959"/>
              <a:chOff x="3971203" y="2577"/>
              <a:chExt cx="1200959" cy="1200959"/>
            </a:xfrm>
          </p:grpSpPr>
          <p:sp>
            <p:nvSpPr>
              <p:cNvPr id="113" name="Oval 112"/>
              <p:cNvSpPr/>
              <p:nvPr/>
            </p:nvSpPr>
            <p:spPr>
              <a:xfrm>
                <a:off x="3971203" y="2577"/>
                <a:ext cx="1200959" cy="1200959"/>
              </a:xfrm>
              <a:prstGeom prst="ellipse">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14" name="Oval 4"/>
              <p:cNvSpPr/>
              <p:nvPr/>
            </p:nvSpPr>
            <p:spPr>
              <a:xfrm>
                <a:off x="4059141" y="296866"/>
                <a:ext cx="1025083" cy="6155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900" kern="1200" dirty="0" smtClean="0"/>
                  <a:t>Regulators</a:t>
                </a:r>
                <a:endParaRPr lang="en-US" sz="1900" kern="1200" dirty="0"/>
              </a:p>
            </p:txBody>
          </p:sp>
        </p:grpSp>
        <p:grpSp>
          <p:nvGrpSpPr>
            <p:cNvPr id="98" name="Group 97"/>
            <p:cNvGrpSpPr>
              <a:grpSpLocks noChangeAspect="1"/>
            </p:cNvGrpSpPr>
            <p:nvPr/>
          </p:nvGrpSpPr>
          <p:grpSpPr>
            <a:xfrm>
              <a:off x="1429623" y="3043945"/>
              <a:ext cx="1371600" cy="1371600"/>
              <a:chOff x="5380188" y="681108"/>
              <a:chExt cx="1200959" cy="1200959"/>
            </a:xfrm>
            <a:solidFill>
              <a:srgbClr val="00B7D5"/>
            </a:solidFill>
          </p:grpSpPr>
          <p:sp>
            <p:nvSpPr>
              <p:cNvPr id="111" name="Oval 110"/>
              <p:cNvSpPr/>
              <p:nvPr/>
            </p:nvSpPr>
            <p:spPr>
              <a:xfrm>
                <a:off x="5380188" y="681108"/>
                <a:ext cx="1200959" cy="1200959"/>
              </a:xfrm>
              <a:prstGeom prst="ellipse">
                <a:avLst/>
              </a:prstGeom>
              <a:solidFill>
                <a:schemeClr val="accent3">
                  <a:lumMod val="75000"/>
                </a:schemeClr>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12" name="Oval 4"/>
              <p:cNvSpPr/>
              <p:nvPr/>
            </p:nvSpPr>
            <p:spPr>
              <a:xfrm>
                <a:off x="5403353" y="994802"/>
                <a:ext cx="1177794" cy="5943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2000" kern="1200" dirty="0" smtClean="0"/>
                  <a:t>Safety Experts</a:t>
                </a:r>
                <a:endParaRPr lang="en-US" sz="2000" kern="1200" dirty="0"/>
              </a:p>
            </p:txBody>
          </p:sp>
        </p:grpSp>
        <p:grpSp>
          <p:nvGrpSpPr>
            <p:cNvPr id="99" name="Group 98"/>
            <p:cNvGrpSpPr/>
            <p:nvPr/>
          </p:nvGrpSpPr>
          <p:grpSpPr>
            <a:xfrm>
              <a:off x="7153303" y="4303975"/>
              <a:ext cx="1778033" cy="1778028"/>
              <a:chOff x="5728178" y="2205754"/>
              <a:chExt cx="1200959" cy="1200959"/>
            </a:xfrm>
          </p:grpSpPr>
          <p:sp>
            <p:nvSpPr>
              <p:cNvPr id="109" name="Oval 108"/>
              <p:cNvSpPr/>
              <p:nvPr/>
            </p:nvSpPr>
            <p:spPr>
              <a:xfrm>
                <a:off x="5728178" y="2205754"/>
                <a:ext cx="1200959" cy="1200959"/>
              </a:xfrm>
              <a:prstGeom prst="ellipse">
                <a:avLst/>
              </a:prstGeom>
              <a:solidFill>
                <a:schemeClr val="accent3">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0" name="Oval 4"/>
              <p:cNvSpPr/>
              <p:nvPr/>
            </p:nvSpPr>
            <p:spPr>
              <a:xfrm>
                <a:off x="5810782" y="2419675"/>
                <a:ext cx="1025083" cy="7220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2000" kern="1200" dirty="0" smtClean="0"/>
                  <a:t>Clinical Operations</a:t>
                </a:r>
                <a:endParaRPr lang="en-US" sz="2000" kern="1200" dirty="0"/>
              </a:p>
            </p:txBody>
          </p:sp>
        </p:grpSp>
        <p:grpSp>
          <p:nvGrpSpPr>
            <p:cNvPr id="100" name="Group 99"/>
            <p:cNvGrpSpPr/>
            <p:nvPr/>
          </p:nvGrpSpPr>
          <p:grpSpPr>
            <a:xfrm>
              <a:off x="7157441" y="1316865"/>
              <a:ext cx="1653267" cy="1653266"/>
              <a:chOff x="4753130" y="3428425"/>
              <a:chExt cx="1200960" cy="1200959"/>
            </a:xfrm>
          </p:grpSpPr>
          <p:sp>
            <p:nvSpPr>
              <p:cNvPr id="107" name="Oval 106"/>
              <p:cNvSpPr/>
              <p:nvPr/>
            </p:nvSpPr>
            <p:spPr>
              <a:xfrm>
                <a:off x="4753130" y="3428425"/>
                <a:ext cx="1200959" cy="1200959"/>
              </a:xfrm>
              <a:prstGeom prst="ellipse">
                <a:avLst/>
              </a:prstGeom>
              <a:solidFill>
                <a:schemeClr val="accent6"/>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08" name="Oval 4"/>
              <p:cNvSpPr/>
              <p:nvPr/>
            </p:nvSpPr>
            <p:spPr>
              <a:xfrm>
                <a:off x="4753131" y="3565065"/>
                <a:ext cx="1200959" cy="8492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2000" kern="1200" dirty="0" smtClean="0"/>
                  <a:t>Data </a:t>
                </a:r>
                <a:r>
                  <a:rPr lang="en-US" sz="1900" kern="1200" dirty="0" smtClean="0"/>
                  <a:t>Management</a:t>
                </a:r>
                <a:endParaRPr lang="en-US" sz="1900" kern="1200" dirty="0"/>
              </a:p>
            </p:txBody>
          </p:sp>
        </p:grpSp>
        <p:grpSp>
          <p:nvGrpSpPr>
            <p:cNvPr id="101" name="Group 100"/>
            <p:cNvGrpSpPr/>
            <p:nvPr/>
          </p:nvGrpSpPr>
          <p:grpSpPr>
            <a:xfrm>
              <a:off x="5417345" y="1052150"/>
              <a:ext cx="1280159" cy="1280159"/>
              <a:chOff x="3189275" y="3428424"/>
              <a:chExt cx="1068713" cy="1068713"/>
            </a:xfrm>
          </p:grpSpPr>
          <p:sp>
            <p:nvSpPr>
              <p:cNvPr id="105" name="Oval 104"/>
              <p:cNvSpPr>
                <a:spLocks noChangeAspect="1"/>
              </p:cNvSpPr>
              <p:nvPr/>
            </p:nvSpPr>
            <p:spPr>
              <a:xfrm>
                <a:off x="3189275" y="3428424"/>
                <a:ext cx="1068713" cy="1068713"/>
              </a:xfrm>
              <a:prstGeom prst="ellipse">
                <a:avLst/>
              </a:prstGeom>
              <a:solidFill>
                <a:schemeClr val="accent4"/>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106" name="Oval 4"/>
              <p:cNvSpPr/>
              <p:nvPr/>
            </p:nvSpPr>
            <p:spPr>
              <a:xfrm>
                <a:off x="3298894" y="3674467"/>
                <a:ext cx="849207" cy="647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2000" kern="1200" dirty="0" smtClean="0"/>
                  <a:t>Medical Writer</a:t>
                </a:r>
                <a:endParaRPr lang="en-US" sz="2000" kern="1200" dirty="0"/>
              </a:p>
            </p:txBody>
          </p:sp>
        </p:grpSp>
        <p:grpSp>
          <p:nvGrpSpPr>
            <p:cNvPr id="102" name="Group 101"/>
            <p:cNvGrpSpPr/>
            <p:nvPr/>
          </p:nvGrpSpPr>
          <p:grpSpPr>
            <a:xfrm>
              <a:off x="5232153" y="4608769"/>
              <a:ext cx="1570050" cy="1570050"/>
              <a:chOff x="2214228" y="2205754"/>
              <a:chExt cx="1200959" cy="1200959"/>
            </a:xfrm>
          </p:grpSpPr>
          <p:sp>
            <p:nvSpPr>
              <p:cNvPr id="103" name="Oval 102"/>
              <p:cNvSpPr/>
              <p:nvPr/>
            </p:nvSpPr>
            <p:spPr>
              <a:xfrm>
                <a:off x="2214228" y="2205754"/>
                <a:ext cx="1200959" cy="1200959"/>
              </a:xfrm>
              <a:prstGeom prst="ellipse">
                <a:avLst/>
              </a:prstGeom>
              <a:solidFill>
                <a:schemeClr val="accent5"/>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04" name="Oval 4"/>
              <p:cNvSpPr/>
              <p:nvPr/>
            </p:nvSpPr>
            <p:spPr>
              <a:xfrm>
                <a:off x="2390104" y="2512357"/>
                <a:ext cx="849207" cy="5508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2000" kern="1200" dirty="0" smtClean="0"/>
                  <a:t>Clinical Scientists </a:t>
                </a:r>
                <a:endParaRPr lang="en-US" sz="2000" kern="1200" dirty="0"/>
              </a:p>
            </p:txBody>
          </p:sp>
        </p:grpSp>
      </p:grpSp>
      <p:pic>
        <p:nvPicPr>
          <p:cNvPr id="119" name="Picture 118" descr="peeps.eps"/>
          <p:cNvPicPr>
            <a:picLocks noChangeAspect="1"/>
          </p:cNvPicPr>
          <p:nvPr/>
        </p:nvPicPr>
        <p:blipFill>
          <a:blip r:embed="rId2">
            <a:alphaModFix amt="86000"/>
            <a:extLst>
              <a:ext uri="{28A0092B-C50C-407E-A947-70E740481C1C}">
                <a14:useLocalDpi xmlns:a14="http://schemas.microsoft.com/office/drawing/2010/main" val="0"/>
              </a:ext>
            </a:extLst>
          </a:blip>
          <a:stretch>
            <a:fillRect/>
          </a:stretch>
        </p:blipFill>
        <p:spPr>
          <a:xfrm>
            <a:off x="4117145" y="2580722"/>
            <a:ext cx="935896" cy="773128"/>
          </a:xfrm>
          <a:prstGeom prst="rect">
            <a:avLst/>
          </a:prstGeom>
        </p:spPr>
      </p:pic>
      <p:cxnSp>
        <p:nvCxnSpPr>
          <p:cNvPr id="52" name="Straight Connector 51"/>
          <p:cNvCxnSpPr/>
          <p:nvPr/>
        </p:nvCxnSpPr>
        <p:spPr>
          <a:xfrm flipV="1">
            <a:off x="6142718" y="2472351"/>
            <a:ext cx="1092245" cy="2053159"/>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64446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535449"/>
            <a:ext cx="8462210" cy="770467"/>
          </a:xfrm>
        </p:spPr>
        <p:txBody>
          <a:bodyPr anchor="t"/>
          <a:lstStyle/>
          <a:p>
            <a:r>
              <a:rPr lang="en-US" dirty="0" smtClean="0"/>
              <a:t>Unique Aspects of Consensus Building</a:t>
            </a:r>
            <a:endParaRPr lang="en-US" dirty="0"/>
          </a:p>
        </p:txBody>
      </p:sp>
      <p:sp>
        <p:nvSpPr>
          <p:cNvPr id="3" name="Content Placeholder 2"/>
          <p:cNvSpPr>
            <a:spLocks noGrp="1"/>
          </p:cNvSpPr>
          <p:nvPr>
            <p:ph idx="4294967295"/>
          </p:nvPr>
        </p:nvSpPr>
        <p:spPr>
          <a:xfrm>
            <a:off x="347579" y="1411297"/>
            <a:ext cx="8462210" cy="4678498"/>
          </a:xfrm>
        </p:spPr>
        <p:txBody>
          <a:bodyPr/>
          <a:lstStyle/>
          <a:p>
            <a:pPr>
              <a:spcBef>
                <a:spcPts val="2000"/>
              </a:spcBef>
            </a:pPr>
            <a:r>
              <a:rPr lang="en-US" sz="2300" dirty="0" smtClean="0"/>
              <a:t>Reaching consensus takes more time and resources</a:t>
            </a:r>
          </a:p>
          <a:p>
            <a:pPr>
              <a:spcBef>
                <a:spcPts val="2000"/>
              </a:spcBef>
            </a:pPr>
            <a:r>
              <a:rPr lang="en-US" sz="2300" dirty="0" smtClean="0"/>
              <a:t>More stakeholders are required to participate in protocol content development earlier in the process</a:t>
            </a:r>
          </a:p>
          <a:p>
            <a:pPr>
              <a:spcBef>
                <a:spcPts val="2000"/>
              </a:spcBef>
            </a:pPr>
            <a:r>
              <a:rPr lang="en-US" sz="2300" dirty="0" smtClean="0"/>
              <a:t>Consensus building deliverables are not linear; they are iterative and cyclical across the life of a master protocol study</a:t>
            </a:r>
          </a:p>
          <a:p>
            <a:pPr>
              <a:spcBef>
                <a:spcPts val="2000"/>
              </a:spcBef>
            </a:pPr>
            <a:r>
              <a:rPr lang="en-US" sz="2300" dirty="0" smtClean="0"/>
              <a:t>Efficiency is gained over time through preserving content of the master protocol document and allowing for flexibility in sub-protocols</a:t>
            </a:r>
          </a:p>
          <a:p>
            <a:pPr>
              <a:spcBef>
                <a:spcPts val="2000"/>
              </a:spcBef>
            </a:pPr>
            <a:r>
              <a:rPr lang="en-US" sz="2300" dirty="0" smtClean="0"/>
              <a:t>Maintaining the content of the master protocol document should be a guiding principal of the consensus building process</a:t>
            </a:r>
          </a:p>
        </p:txBody>
      </p:sp>
    </p:spTree>
    <p:extLst>
      <p:ext uri="{BB962C8B-B14F-4D97-AF65-F5344CB8AC3E}">
        <p14:creationId xmlns:p14="http://schemas.microsoft.com/office/powerpoint/2010/main" val="1084616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471309"/>
            <a:ext cx="8462210" cy="981254"/>
          </a:xfrm>
        </p:spPr>
        <p:txBody>
          <a:bodyPr/>
          <a:lstStyle/>
          <a:p>
            <a:r>
              <a:rPr lang="en-US" dirty="0"/>
              <a:t>Protocol Development Process is Integral to Vendor Network Development</a:t>
            </a:r>
          </a:p>
        </p:txBody>
      </p:sp>
      <p:sp>
        <p:nvSpPr>
          <p:cNvPr id="4" name="Rectangle 3"/>
          <p:cNvSpPr/>
          <p:nvPr/>
        </p:nvSpPr>
        <p:spPr>
          <a:xfrm>
            <a:off x="2028078" y="3151008"/>
            <a:ext cx="3045536" cy="954107"/>
          </a:xfrm>
          <a:prstGeom prst="rect">
            <a:avLst/>
          </a:prstGeom>
        </p:spPr>
        <p:txBody>
          <a:bodyPr wrap="square">
            <a:spAutoFit/>
          </a:bodyPr>
          <a:lstStyle/>
          <a:p>
            <a:pPr lvl="0" algn="ctr"/>
            <a:r>
              <a:rPr lang="en-US" sz="2800" b="1" dirty="0">
                <a:solidFill>
                  <a:schemeClr val="bg1"/>
                </a:solidFill>
              </a:rPr>
              <a:t>Protocol </a:t>
            </a:r>
          </a:p>
          <a:p>
            <a:pPr lvl="0" algn="ctr"/>
            <a:r>
              <a:rPr lang="en-US" sz="2800" b="1" dirty="0">
                <a:solidFill>
                  <a:schemeClr val="bg1"/>
                </a:solidFill>
              </a:rPr>
              <a:t>Development</a:t>
            </a:r>
          </a:p>
        </p:txBody>
      </p:sp>
      <p:sp>
        <p:nvSpPr>
          <p:cNvPr id="7" name="Rectangle 6"/>
          <p:cNvSpPr/>
          <p:nvPr/>
        </p:nvSpPr>
        <p:spPr>
          <a:xfrm>
            <a:off x="5099799" y="4291858"/>
            <a:ext cx="2559751" cy="830997"/>
          </a:xfrm>
          <a:prstGeom prst="rect">
            <a:avLst/>
          </a:prstGeom>
        </p:spPr>
        <p:txBody>
          <a:bodyPr wrap="square">
            <a:spAutoFit/>
          </a:bodyPr>
          <a:lstStyle/>
          <a:p>
            <a:pPr lvl="0" algn="ctr"/>
            <a:r>
              <a:rPr lang="en-US" sz="2400" b="1" dirty="0">
                <a:solidFill>
                  <a:schemeClr val="bg1"/>
                </a:solidFill>
              </a:rPr>
              <a:t>Vendor </a:t>
            </a:r>
          </a:p>
          <a:p>
            <a:pPr lvl="0" algn="ctr"/>
            <a:r>
              <a:rPr lang="en-US" sz="2400" b="1" dirty="0">
                <a:solidFill>
                  <a:schemeClr val="bg1"/>
                </a:solidFill>
              </a:rPr>
              <a:t>Network</a:t>
            </a:r>
          </a:p>
        </p:txBody>
      </p:sp>
      <p:sp>
        <p:nvSpPr>
          <p:cNvPr id="50" name="Freeform 5">
            <a:extLst>
              <a:ext uri="{FF2B5EF4-FFF2-40B4-BE49-F238E27FC236}">
                <a16:creationId xmlns:a16="http://schemas.microsoft.com/office/drawing/2014/main" id="{B4630FF9-2141-D642-AA13-971FFE1EC012}"/>
              </a:ext>
            </a:extLst>
          </p:cNvPr>
          <p:cNvSpPr>
            <a:spLocks noEditPoints="1"/>
          </p:cNvSpPr>
          <p:nvPr/>
        </p:nvSpPr>
        <p:spPr bwMode="auto">
          <a:xfrm rot="14011493">
            <a:off x="5445672" y="1569999"/>
            <a:ext cx="2482615" cy="2520841"/>
          </a:xfrm>
          <a:custGeom>
            <a:avLst/>
            <a:gdLst>
              <a:gd name="T0" fmla="*/ 548 w 567"/>
              <a:gd name="T1" fmla="*/ 239 h 571"/>
              <a:gd name="T2" fmla="*/ 495 w 567"/>
              <a:gd name="T3" fmla="*/ 210 h 571"/>
              <a:gd name="T4" fmla="*/ 485 w 567"/>
              <a:gd name="T5" fmla="*/ 162 h 571"/>
              <a:gd name="T6" fmla="*/ 506 w 567"/>
              <a:gd name="T7" fmla="*/ 119 h 571"/>
              <a:gd name="T8" fmla="*/ 465 w 567"/>
              <a:gd name="T9" fmla="*/ 66 h 571"/>
              <a:gd name="T10" fmla="*/ 409 w 567"/>
              <a:gd name="T11" fmla="*/ 79 h 571"/>
              <a:gd name="T12" fmla="*/ 355 w 567"/>
              <a:gd name="T13" fmla="*/ 71 h 571"/>
              <a:gd name="T14" fmla="*/ 330 w 567"/>
              <a:gd name="T15" fmla="*/ 19 h 571"/>
              <a:gd name="T16" fmla="*/ 258 w 567"/>
              <a:gd name="T17" fmla="*/ 1 h 571"/>
              <a:gd name="T18" fmla="*/ 227 w 567"/>
              <a:gd name="T19" fmla="*/ 53 h 571"/>
              <a:gd name="T20" fmla="*/ 186 w 567"/>
              <a:gd name="T21" fmla="*/ 83 h 571"/>
              <a:gd name="T22" fmla="*/ 128 w 567"/>
              <a:gd name="T23" fmla="*/ 64 h 571"/>
              <a:gd name="T24" fmla="*/ 66 w 567"/>
              <a:gd name="T25" fmla="*/ 104 h 571"/>
              <a:gd name="T26" fmla="*/ 81 w 567"/>
              <a:gd name="T27" fmla="*/ 159 h 571"/>
              <a:gd name="T28" fmla="*/ 71 w 567"/>
              <a:gd name="T29" fmla="*/ 214 h 571"/>
              <a:gd name="T30" fmla="*/ 20 w 567"/>
              <a:gd name="T31" fmla="*/ 239 h 571"/>
              <a:gd name="T32" fmla="*/ 2 w 567"/>
              <a:gd name="T33" fmla="*/ 312 h 571"/>
              <a:gd name="T34" fmla="*/ 50 w 567"/>
              <a:gd name="T35" fmla="*/ 341 h 571"/>
              <a:gd name="T36" fmla="*/ 82 w 567"/>
              <a:gd name="T37" fmla="*/ 387 h 571"/>
              <a:gd name="T38" fmla="*/ 82 w 567"/>
              <a:gd name="T39" fmla="*/ 408 h 571"/>
              <a:gd name="T40" fmla="*/ 68 w 567"/>
              <a:gd name="T41" fmla="*/ 470 h 571"/>
              <a:gd name="T42" fmla="*/ 103 w 567"/>
              <a:gd name="T43" fmla="*/ 505 h 571"/>
              <a:gd name="T44" fmla="*/ 153 w 567"/>
              <a:gd name="T45" fmla="*/ 494 h 571"/>
              <a:gd name="T46" fmla="*/ 210 w 567"/>
              <a:gd name="T47" fmla="*/ 500 h 571"/>
              <a:gd name="T48" fmla="*/ 238 w 567"/>
              <a:gd name="T49" fmla="*/ 551 h 571"/>
              <a:gd name="T50" fmla="*/ 273 w 567"/>
              <a:gd name="T51" fmla="*/ 571 h 571"/>
              <a:gd name="T52" fmla="*/ 330 w 567"/>
              <a:gd name="T53" fmla="*/ 551 h 571"/>
              <a:gd name="T54" fmla="*/ 356 w 567"/>
              <a:gd name="T55" fmla="*/ 501 h 571"/>
              <a:gd name="T56" fmla="*/ 405 w 567"/>
              <a:gd name="T57" fmla="*/ 489 h 571"/>
              <a:gd name="T58" fmla="*/ 452 w 567"/>
              <a:gd name="T59" fmla="*/ 509 h 571"/>
              <a:gd name="T60" fmla="*/ 501 w 567"/>
              <a:gd name="T61" fmla="*/ 468 h 571"/>
              <a:gd name="T62" fmla="*/ 490 w 567"/>
              <a:gd name="T63" fmla="*/ 417 h 571"/>
              <a:gd name="T64" fmla="*/ 495 w 567"/>
              <a:gd name="T65" fmla="*/ 364 h 571"/>
              <a:gd name="T66" fmla="*/ 548 w 567"/>
              <a:gd name="T67" fmla="*/ 331 h 571"/>
              <a:gd name="T68" fmla="*/ 567 w 567"/>
              <a:gd name="T69" fmla="*/ 275 h 571"/>
              <a:gd name="T70" fmla="*/ 285 w 567"/>
              <a:gd name="T71" fmla="*/ 355 h 571"/>
              <a:gd name="T72" fmla="*/ 285 w 567"/>
              <a:gd name="T73" fmla="*/ 215 h 571"/>
              <a:gd name="T74" fmla="*/ 285 w 567"/>
              <a:gd name="T75" fmla="*/ 355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7" h="571">
                <a:moveTo>
                  <a:pt x="565" y="260"/>
                </a:moveTo>
                <a:cubicBezTo>
                  <a:pt x="566" y="250"/>
                  <a:pt x="557" y="241"/>
                  <a:pt x="548" y="239"/>
                </a:cubicBezTo>
                <a:cubicBezTo>
                  <a:pt x="537" y="236"/>
                  <a:pt x="526" y="232"/>
                  <a:pt x="515" y="229"/>
                </a:cubicBezTo>
                <a:cubicBezTo>
                  <a:pt x="506" y="227"/>
                  <a:pt x="499" y="219"/>
                  <a:pt x="495" y="210"/>
                </a:cubicBezTo>
                <a:cubicBezTo>
                  <a:pt x="492" y="202"/>
                  <a:pt x="489" y="193"/>
                  <a:pt x="486" y="186"/>
                </a:cubicBezTo>
                <a:cubicBezTo>
                  <a:pt x="480" y="177"/>
                  <a:pt x="480" y="170"/>
                  <a:pt x="485" y="162"/>
                </a:cubicBezTo>
                <a:cubicBezTo>
                  <a:pt x="490" y="153"/>
                  <a:pt x="495" y="145"/>
                  <a:pt x="499" y="137"/>
                </a:cubicBezTo>
                <a:cubicBezTo>
                  <a:pt x="502" y="131"/>
                  <a:pt x="506" y="126"/>
                  <a:pt x="506" y="119"/>
                </a:cubicBezTo>
                <a:cubicBezTo>
                  <a:pt x="507" y="106"/>
                  <a:pt x="499" y="98"/>
                  <a:pt x="492" y="91"/>
                </a:cubicBezTo>
                <a:cubicBezTo>
                  <a:pt x="484" y="82"/>
                  <a:pt x="474" y="74"/>
                  <a:pt x="465" y="66"/>
                </a:cubicBezTo>
                <a:cubicBezTo>
                  <a:pt x="457" y="60"/>
                  <a:pt x="449" y="59"/>
                  <a:pt x="440" y="63"/>
                </a:cubicBezTo>
                <a:cubicBezTo>
                  <a:pt x="430" y="68"/>
                  <a:pt x="420" y="74"/>
                  <a:pt x="409" y="79"/>
                </a:cubicBezTo>
                <a:cubicBezTo>
                  <a:pt x="401" y="84"/>
                  <a:pt x="392" y="86"/>
                  <a:pt x="383" y="83"/>
                </a:cubicBezTo>
                <a:cubicBezTo>
                  <a:pt x="373" y="79"/>
                  <a:pt x="363" y="75"/>
                  <a:pt x="355" y="71"/>
                </a:cubicBezTo>
                <a:cubicBezTo>
                  <a:pt x="348" y="67"/>
                  <a:pt x="342" y="61"/>
                  <a:pt x="340" y="54"/>
                </a:cubicBezTo>
                <a:cubicBezTo>
                  <a:pt x="336" y="42"/>
                  <a:pt x="333" y="30"/>
                  <a:pt x="330" y="19"/>
                </a:cubicBezTo>
                <a:cubicBezTo>
                  <a:pt x="327" y="11"/>
                  <a:pt x="318" y="2"/>
                  <a:pt x="310" y="1"/>
                </a:cubicBezTo>
                <a:cubicBezTo>
                  <a:pt x="293" y="0"/>
                  <a:pt x="276" y="0"/>
                  <a:pt x="258" y="1"/>
                </a:cubicBezTo>
                <a:cubicBezTo>
                  <a:pt x="249" y="2"/>
                  <a:pt x="240" y="9"/>
                  <a:pt x="238" y="18"/>
                </a:cubicBezTo>
                <a:cubicBezTo>
                  <a:pt x="234" y="30"/>
                  <a:pt x="231" y="42"/>
                  <a:pt x="227" y="53"/>
                </a:cubicBezTo>
                <a:cubicBezTo>
                  <a:pt x="225" y="61"/>
                  <a:pt x="219" y="68"/>
                  <a:pt x="212" y="71"/>
                </a:cubicBezTo>
                <a:cubicBezTo>
                  <a:pt x="204" y="75"/>
                  <a:pt x="195" y="79"/>
                  <a:pt x="186" y="83"/>
                </a:cubicBezTo>
                <a:cubicBezTo>
                  <a:pt x="177" y="86"/>
                  <a:pt x="167" y="85"/>
                  <a:pt x="159" y="81"/>
                </a:cubicBezTo>
                <a:cubicBezTo>
                  <a:pt x="149" y="76"/>
                  <a:pt x="138" y="69"/>
                  <a:pt x="128" y="64"/>
                </a:cubicBezTo>
                <a:cubicBezTo>
                  <a:pt x="120" y="60"/>
                  <a:pt x="110" y="60"/>
                  <a:pt x="103" y="66"/>
                </a:cubicBezTo>
                <a:cubicBezTo>
                  <a:pt x="89" y="77"/>
                  <a:pt x="76" y="89"/>
                  <a:pt x="66" y="104"/>
                </a:cubicBezTo>
                <a:cubicBezTo>
                  <a:pt x="60" y="111"/>
                  <a:pt x="60" y="120"/>
                  <a:pt x="64" y="129"/>
                </a:cubicBezTo>
                <a:cubicBezTo>
                  <a:pt x="69" y="139"/>
                  <a:pt x="75" y="149"/>
                  <a:pt x="81" y="159"/>
                </a:cubicBezTo>
                <a:cubicBezTo>
                  <a:pt x="85" y="167"/>
                  <a:pt x="86" y="176"/>
                  <a:pt x="83" y="184"/>
                </a:cubicBezTo>
                <a:cubicBezTo>
                  <a:pt x="79" y="193"/>
                  <a:pt x="75" y="204"/>
                  <a:pt x="71" y="214"/>
                </a:cubicBezTo>
                <a:cubicBezTo>
                  <a:pt x="67" y="221"/>
                  <a:pt x="62" y="226"/>
                  <a:pt x="54" y="229"/>
                </a:cubicBezTo>
                <a:cubicBezTo>
                  <a:pt x="43" y="233"/>
                  <a:pt x="32" y="236"/>
                  <a:pt x="20" y="239"/>
                </a:cubicBezTo>
                <a:cubicBezTo>
                  <a:pt x="11" y="241"/>
                  <a:pt x="3" y="249"/>
                  <a:pt x="1" y="260"/>
                </a:cubicBezTo>
                <a:cubicBezTo>
                  <a:pt x="0" y="277"/>
                  <a:pt x="1" y="295"/>
                  <a:pt x="2" y="312"/>
                </a:cubicBezTo>
                <a:cubicBezTo>
                  <a:pt x="3" y="322"/>
                  <a:pt x="10" y="328"/>
                  <a:pt x="18" y="331"/>
                </a:cubicBezTo>
                <a:cubicBezTo>
                  <a:pt x="29" y="335"/>
                  <a:pt x="39" y="338"/>
                  <a:pt x="50" y="341"/>
                </a:cubicBezTo>
                <a:cubicBezTo>
                  <a:pt x="60" y="344"/>
                  <a:pt x="67" y="350"/>
                  <a:pt x="71" y="360"/>
                </a:cubicBezTo>
                <a:cubicBezTo>
                  <a:pt x="75" y="369"/>
                  <a:pt x="79" y="378"/>
                  <a:pt x="82" y="387"/>
                </a:cubicBezTo>
                <a:cubicBezTo>
                  <a:pt x="84" y="391"/>
                  <a:pt x="88" y="395"/>
                  <a:pt x="85" y="400"/>
                </a:cubicBezTo>
                <a:cubicBezTo>
                  <a:pt x="85" y="403"/>
                  <a:pt x="84" y="405"/>
                  <a:pt x="82" y="408"/>
                </a:cubicBezTo>
                <a:cubicBezTo>
                  <a:pt x="77" y="419"/>
                  <a:pt x="71" y="429"/>
                  <a:pt x="65" y="440"/>
                </a:cubicBezTo>
                <a:cubicBezTo>
                  <a:pt x="60" y="452"/>
                  <a:pt x="60" y="461"/>
                  <a:pt x="68" y="470"/>
                </a:cubicBezTo>
                <a:cubicBezTo>
                  <a:pt x="75" y="477"/>
                  <a:pt x="81" y="484"/>
                  <a:pt x="87" y="490"/>
                </a:cubicBezTo>
                <a:cubicBezTo>
                  <a:pt x="93" y="495"/>
                  <a:pt x="97" y="500"/>
                  <a:pt x="103" y="505"/>
                </a:cubicBezTo>
                <a:cubicBezTo>
                  <a:pt x="110" y="512"/>
                  <a:pt x="119" y="511"/>
                  <a:pt x="127" y="508"/>
                </a:cubicBezTo>
                <a:cubicBezTo>
                  <a:pt x="136" y="503"/>
                  <a:pt x="145" y="498"/>
                  <a:pt x="153" y="494"/>
                </a:cubicBezTo>
                <a:cubicBezTo>
                  <a:pt x="163" y="487"/>
                  <a:pt x="173" y="485"/>
                  <a:pt x="184" y="489"/>
                </a:cubicBezTo>
                <a:cubicBezTo>
                  <a:pt x="193" y="493"/>
                  <a:pt x="201" y="496"/>
                  <a:pt x="210" y="500"/>
                </a:cubicBezTo>
                <a:cubicBezTo>
                  <a:pt x="218" y="503"/>
                  <a:pt x="225" y="509"/>
                  <a:pt x="229" y="518"/>
                </a:cubicBezTo>
                <a:cubicBezTo>
                  <a:pt x="232" y="529"/>
                  <a:pt x="235" y="540"/>
                  <a:pt x="238" y="551"/>
                </a:cubicBezTo>
                <a:cubicBezTo>
                  <a:pt x="240" y="559"/>
                  <a:pt x="244" y="565"/>
                  <a:pt x="252" y="568"/>
                </a:cubicBezTo>
                <a:cubicBezTo>
                  <a:pt x="259" y="570"/>
                  <a:pt x="266" y="570"/>
                  <a:pt x="273" y="571"/>
                </a:cubicBezTo>
                <a:cubicBezTo>
                  <a:pt x="285" y="571"/>
                  <a:pt x="298" y="569"/>
                  <a:pt x="310" y="569"/>
                </a:cubicBezTo>
                <a:cubicBezTo>
                  <a:pt x="319" y="569"/>
                  <a:pt x="328" y="559"/>
                  <a:pt x="330" y="551"/>
                </a:cubicBezTo>
                <a:cubicBezTo>
                  <a:pt x="332" y="541"/>
                  <a:pt x="336" y="530"/>
                  <a:pt x="339" y="520"/>
                </a:cubicBezTo>
                <a:cubicBezTo>
                  <a:pt x="342" y="512"/>
                  <a:pt x="348" y="505"/>
                  <a:pt x="356" y="501"/>
                </a:cubicBezTo>
                <a:cubicBezTo>
                  <a:pt x="365" y="497"/>
                  <a:pt x="374" y="494"/>
                  <a:pt x="383" y="490"/>
                </a:cubicBezTo>
                <a:cubicBezTo>
                  <a:pt x="390" y="486"/>
                  <a:pt x="398" y="486"/>
                  <a:pt x="405" y="489"/>
                </a:cubicBezTo>
                <a:cubicBezTo>
                  <a:pt x="414" y="493"/>
                  <a:pt x="422" y="498"/>
                  <a:pt x="430" y="502"/>
                </a:cubicBezTo>
                <a:cubicBezTo>
                  <a:pt x="437" y="505"/>
                  <a:pt x="444" y="511"/>
                  <a:pt x="452" y="509"/>
                </a:cubicBezTo>
                <a:cubicBezTo>
                  <a:pt x="457" y="509"/>
                  <a:pt x="462" y="507"/>
                  <a:pt x="466" y="504"/>
                </a:cubicBezTo>
                <a:cubicBezTo>
                  <a:pt x="479" y="493"/>
                  <a:pt x="490" y="481"/>
                  <a:pt x="501" y="468"/>
                </a:cubicBezTo>
                <a:cubicBezTo>
                  <a:pt x="508" y="460"/>
                  <a:pt x="508" y="452"/>
                  <a:pt x="504" y="442"/>
                </a:cubicBezTo>
                <a:cubicBezTo>
                  <a:pt x="499" y="434"/>
                  <a:pt x="495" y="425"/>
                  <a:pt x="490" y="417"/>
                </a:cubicBezTo>
                <a:cubicBezTo>
                  <a:pt x="483" y="405"/>
                  <a:pt x="482" y="393"/>
                  <a:pt x="488" y="380"/>
                </a:cubicBezTo>
                <a:cubicBezTo>
                  <a:pt x="490" y="376"/>
                  <a:pt x="493" y="371"/>
                  <a:pt x="495" y="364"/>
                </a:cubicBezTo>
                <a:cubicBezTo>
                  <a:pt x="499" y="354"/>
                  <a:pt x="504" y="345"/>
                  <a:pt x="515" y="341"/>
                </a:cubicBezTo>
                <a:cubicBezTo>
                  <a:pt x="526" y="338"/>
                  <a:pt x="537" y="334"/>
                  <a:pt x="548" y="331"/>
                </a:cubicBezTo>
                <a:cubicBezTo>
                  <a:pt x="556" y="329"/>
                  <a:pt x="565" y="320"/>
                  <a:pt x="565" y="312"/>
                </a:cubicBezTo>
                <a:cubicBezTo>
                  <a:pt x="566" y="300"/>
                  <a:pt x="567" y="287"/>
                  <a:pt x="567" y="275"/>
                </a:cubicBezTo>
                <a:cubicBezTo>
                  <a:pt x="567" y="269"/>
                  <a:pt x="565" y="264"/>
                  <a:pt x="565" y="260"/>
                </a:cubicBezTo>
                <a:close/>
                <a:moveTo>
                  <a:pt x="285" y="355"/>
                </a:moveTo>
                <a:cubicBezTo>
                  <a:pt x="246" y="355"/>
                  <a:pt x="215" y="324"/>
                  <a:pt x="215" y="285"/>
                </a:cubicBezTo>
                <a:cubicBezTo>
                  <a:pt x="215" y="246"/>
                  <a:pt x="246" y="215"/>
                  <a:pt x="285" y="215"/>
                </a:cubicBezTo>
                <a:cubicBezTo>
                  <a:pt x="324" y="215"/>
                  <a:pt x="355" y="246"/>
                  <a:pt x="355" y="285"/>
                </a:cubicBezTo>
                <a:cubicBezTo>
                  <a:pt x="355" y="324"/>
                  <a:pt x="324" y="355"/>
                  <a:pt x="285" y="35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51" name="Freeform 5">
            <a:extLst>
              <a:ext uri="{FF2B5EF4-FFF2-40B4-BE49-F238E27FC236}">
                <a16:creationId xmlns:a16="http://schemas.microsoft.com/office/drawing/2014/main" id="{B623FD63-D82D-D44A-AAFE-0B851EF49674}"/>
              </a:ext>
            </a:extLst>
          </p:cNvPr>
          <p:cNvSpPr>
            <a:spLocks noEditPoints="1"/>
          </p:cNvSpPr>
          <p:nvPr/>
        </p:nvSpPr>
        <p:spPr bwMode="auto">
          <a:xfrm rot="2288405">
            <a:off x="2628659" y="2543816"/>
            <a:ext cx="3422890" cy="3475594"/>
          </a:xfrm>
          <a:custGeom>
            <a:avLst/>
            <a:gdLst>
              <a:gd name="T0" fmla="*/ 548 w 567"/>
              <a:gd name="T1" fmla="*/ 239 h 571"/>
              <a:gd name="T2" fmla="*/ 495 w 567"/>
              <a:gd name="T3" fmla="*/ 210 h 571"/>
              <a:gd name="T4" fmla="*/ 485 w 567"/>
              <a:gd name="T5" fmla="*/ 162 h 571"/>
              <a:gd name="T6" fmla="*/ 506 w 567"/>
              <a:gd name="T7" fmla="*/ 119 h 571"/>
              <a:gd name="T8" fmla="*/ 465 w 567"/>
              <a:gd name="T9" fmla="*/ 66 h 571"/>
              <a:gd name="T10" fmla="*/ 409 w 567"/>
              <a:gd name="T11" fmla="*/ 79 h 571"/>
              <a:gd name="T12" fmla="*/ 355 w 567"/>
              <a:gd name="T13" fmla="*/ 71 h 571"/>
              <a:gd name="T14" fmla="*/ 330 w 567"/>
              <a:gd name="T15" fmla="*/ 19 h 571"/>
              <a:gd name="T16" fmla="*/ 258 w 567"/>
              <a:gd name="T17" fmla="*/ 1 h 571"/>
              <a:gd name="T18" fmla="*/ 227 w 567"/>
              <a:gd name="T19" fmla="*/ 53 h 571"/>
              <a:gd name="T20" fmla="*/ 186 w 567"/>
              <a:gd name="T21" fmla="*/ 83 h 571"/>
              <a:gd name="T22" fmla="*/ 128 w 567"/>
              <a:gd name="T23" fmla="*/ 64 h 571"/>
              <a:gd name="T24" fmla="*/ 66 w 567"/>
              <a:gd name="T25" fmla="*/ 104 h 571"/>
              <a:gd name="T26" fmla="*/ 81 w 567"/>
              <a:gd name="T27" fmla="*/ 159 h 571"/>
              <a:gd name="T28" fmla="*/ 71 w 567"/>
              <a:gd name="T29" fmla="*/ 214 h 571"/>
              <a:gd name="T30" fmla="*/ 20 w 567"/>
              <a:gd name="T31" fmla="*/ 239 h 571"/>
              <a:gd name="T32" fmla="*/ 2 w 567"/>
              <a:gd name="T33" fmla="*/ 312 h 571"/>
              <a:gd name="T34" fmla="*/ 50 w 567"/>
              <a:gd name="T35" fmla="*/ 341 h 571"/>
              <a:gd name="T36" fmla="*/ 82 w 567"/>
              <a:gd name="T37" fmla="*/ 387 h 571"/>
              <a:gd name="T38" fmla="*/ 82 w 567"/>
              <a:gd name="T39" fmla="*/ 408 h 571"/>
              <a:gd name="T40" fmla="*/ 68 w 567"/>
              <a:gd name="T41" fmla="*/ 470 h 571"/>
              <a:gd name="T42" fmla="*/ 103 w 567"/>
              <a:gd name="T43" fmla="*/ 505 h 571"/>
              <a:gd name="T44" fmla="*/ 153 w 567"/>
              <a:gd name="T45" fmla="*/ 494 h 571"/>
              <a:gd name="T46" fmla="*/ 210 w 567"/>
              <a:gd name="T47" fmla="*/ 500 h 571"/>
              <a:gd name="T48" fmla="*/ 238 w 567"/>
              <a:gd name="T49" fmla="*/ 551 h 571"/>
              <a:gd name="T50" fmla="*/ 273 w 567"/>
              <a:gd name="T51" fmla="*/ 571 h 571"/>
              <a:gd name="T52" fmla="*/ 330 w 567"/>
              <a:gd name="T53" fmla="*/ 551 h 571"/>
              <a:gd name="T54" fmla="*/ 356 w 567"/>
              <a:gd name="T55" fmla="*/ 501 h 571"/>
              <a:gd name="T56" fmla="*/ 405 w 567"/>
              <a:gd name="T57" fmla="*/ 489 h 571"/>
              <a:gd name="T58" fmla="*/ 452 w 567"/>
              <a:gd name="T59" fmla="*/ 509 h 571"/>
              <a:gd name="T60" fmla="*/ 501 w 567"/>
              <a:gd name="T61" fmla="*/ 468 h 571"/>
              <a:gd name="T62" fmla="*/ 490 w 567"/>
              <a:gd name="T63" fmla="*/ 417 h 571"/>
              <a:gd name="T64" fmla="*/ 495 w 567"/>
              <a:gd name="T65" fmla="*/ 364 h 571"/>
              <a:gd name="T66" fmla="*/ 548 w 567"/>
              <a:gd name="T67" fmla="*/ 331 h 571"/>
              <a:gd name="T68" fmla="*/ 567 w 567"/>
              <a:gd name="T69" fmla="*/ 275 h 571"/>
              <a:gd name="T70" fmla="*/ 285 w 567"/>
              <a:gd name="T71" fmla="*/ 355 h 571"/>
              <a:gd name="T72" fmla="*/ 285 w 567"/>
              <a:gd name="T73" fmla="*/ 215 h 571"/>
              <a:gd name="T74" fmla="*/ 285 w 567"/>
              <a:gd name="T75" fmla="*/ 355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7" h="571">
                <a:moveTo>
                  <a:pt x="565" y="260"/>
                </a:moveTo>
                <a:cubicBezTo>
                  <a:pt x="566" y="250"/>
                  <a:pt x="557" y="241"/>
                  <a:pt x="548" y="239"/>
                </a:cubicBezTo>
                <a:cubicBezTo>
                  <a:pt x="537" y="236"/>
                  <a:pt x="526" y="232"/>
                  <a:pt x="515" y="229"/>
                </a:cubicBezTo>
                <a:cubicBezTo>
                  <a:pt x="506" y="227"/>
                  <a:pt x="499" y="219"/>
                  <a:pt x="495" y="210"/>
                </a:cubicBezTo>
                <a:cubicBezTo>
                  <a:pt x="492" y="202"/>
                  <a:pt x="489" y="193"/>
                  <a:pt x="486" y="186"/>
                </a:cubicBezTo>
                <a:cubicBezTo>
                  <a:pt x="480" y="177"/>
                  <a:pt x="480" y="170"/>
                  <a:pt x="485" y="162"/>
                </a:cubicBezTo>
                <a:cubicBezTo>
                  <a:pt x="490" y="153"/>
                  <a:pt x="495" y="145"/>
                  <a:pt x="499" y="137"/>
                </a:cubicBezTo>
                <a:cubicBezTo>
                  <a:pt x="502" y="131"/>
                  <a:pt x="506" y="126"/>
                  <a:pt x="506" y="119"/>
                </a:cubicBezTo>
                <a:cubicBezTo>
                  <a:pt x="507" y="106"/>
                  <a:pt x="499" y="98"/>
                  <a:pt x="492" y="91"/>
                </a:cubicBezTo>
                <a:cubicBezTo>
                  <a:pt x="484" y="82"/>
                  <a:pt x="474" y="74"/>
                  <a:pt x="465" y="66"/>
                </a:cubicBezTo>
                <a:cubicBezTo>
                  <a:pt x="457" y="60"/>
                  <a:pt x="449" y="59"/>
                  <a:pt x="440" y="63"/>
                </a:cubicBezTo>
                <a:cubicBezTo>
                  <a:pt x="430" y="68"/>
                  <a:pt x="420" y="74"/>
                  <a:pt x="409" y="79"/>
                </a:cubicBezTo>
                <a:cubicBezTo>
                  <a:pt x="401" y="84"/>
                  <a:pt x="392" y="86"/>
                  <a:pt x="383" y="83"/>
                </a:cubicBezTo>
                <a:cubicBezTo>
                  <a:pt x="373" y="79"/>
                  <a:pt x="363" y="75"/>
                  <a:pt x="355" y="71"/>
                </a:cubicBezTo>
                <a:cubicBezTo>
                  <a:pt x="348" y="67"/>
                  <a:pt x="342" y="61"/>
                  <a:pt x="340" y="54"/>
                </a:cubicBezTo>
                <a:cubicBezTo>
                  <a:pt x="336" y="42"/>
                  <a:pt x="333" y="30"/>
                  <a:pt x="330" y="19"/>
                </a:cubicBezTo>
                <a:cubicBezTo>
                  <a:pt x="327" y="11"/>
                  <a:pt x="318" y="2"/>
                  <a:pt x="310" y="1"/>
                </a:cubicBezTo>
                <a:cubicBezTo>
                  <a:pt x="293" y="0"/>
                  <a:pt x="276" y="0"/>
                  <a:pt x="258" y="1"/>
                </a:cubicBezTo>
                <a:cubicBezTo>
                  <a:pt x="249" y="2"/>
                  <a:pt x="240" y="9"/>
                  <a:pt x="238" y="18"/>
                </a:cubicBezTo>
                <a:cubicBezTo>
                  <a:pt x="234" y="30"/>
                  <a:pt x="231" y="42"/>
                  <a:pt x="227" y="53"/>
                </a:cubicBezTo>
                <a:cubicBezTo>
                  <a:pt x="225" y="61"/>
                  <a:pt x="219" y="68"/>
                  <a:pt x="212" y="71"/>
                </a:cubicBezTo>
                <a:cubicBezTo>
                  <a:pt x="204" y="75"/>
                  <a:pt x="195" y="79"/>
                  <a:pt x="186" y="83"/>
                </a:cubicBezTo>
                <a:cubicBezTo>
                  <a:pt x="177" y="86"/>
                  <a:pt x="167" y="85"/>
                  <a:pt x="159" y="81"/>
                </a:cubicBezTo>
                <a:cubicBezTo>
                  <a:pt x="149" y="76"/>
                  <a:pt x="138" y="69"/>
                  <a:pt x="128" y="64"/>
                </a:cubicBezTo>
                <a:cubicBezTo>
                  <a:pt x="120" y="60"/>
                  <a:pt x="110" y="60"/>
                  <a:pt x="103" y="66"/>
                </a:cubicBezTo>
                <a:cubicBezTo>
                  <a:pt x="89" y="77"/>
                  <a:pt x="76" y="89"/>
                  <a:pt x="66" y="104"/>
                </a:cubicBezTo>
                <a:cubicBezTo>
                  <a:pt x="60" y="111"/>
                  <a:pt x="60" y="120"/>
                  <a:pt x="64" y="129"/>
                </a:cubicBezTo>
                <a:cubicBezTo>
                  <a:pt x="69" y="139"/>
                  <a:pt x="75" y="149"/>
                  <a:pt x="81" y="159"/>
                </a:cubicBezTo>
                <a:cubicBezTo>
                  <a:pt x="85" y="167"/>
                  <a:pt x="86" y="176"/>
                  <a:pt x="83" y="184"/>
                </a:cubicBezTo>
                <a:cubicBezTo>
                  <a:pt x="79" y="193"/>
                  <a:pt x="75" y="204"/>
                  <a:pt x="71" y="214"/>
                </a:cubicBezTo>
                <a:cubicBezTo>
                  <a:pt x="67" y="221"/>
                  <a:pt x="62" y="226"/>
                  <a:pt x="54" y="229"/>
                </a:cubicBezTo>
                <a:cubicBezTo>
                  <a:pt x="43" y="233"/>
                  <a:pt x="32" y="236"/>
                  <a:pt x="20" y="239"/>
                </a:cubicBezTo>
                <a:cubicBezTo>
                  <a:pt x="11" y="241"/>
                  <a:pt x="3" y="249"/>
                  <a:pt x="1" y="260"/>
                </a:cubicBezTo>
                <a:cubicBezTo>
                  <a:pt x="0" y="277"/>
                  <a:pt x="1" y="295"/>
                  <a:pt x="2" y="312"/>
                </a:cubicBezTo>
                <a:cubicBezTo>
                  <a:pt x="3" y="322"/>
                  <a:pt x="10" y="328"/>
                  <a:pt x="18" y="331"/>
                </a:cubicBezTo>
                <a:cubicBezTo>
                  <a:pt x="29" y="335"/>
                  <a:pt x="39" y="338"/>
                  <a:pt x="50" y="341"/>
                </a:cubicBezTo>
                <a:cubicBezTo>
                  <a:pt x="60" y="344"/>
                  <a:pt x="67" y="350"/>
                  <a:pt x="71" y="360"/>
                </a:cubicBezTo>
                <a:cubicBezTo>
                  <a:pt x="75" y="369"/>
                  <a:pt x="79" y="378"/>
                  <a:pt x="82" y="387"/>
                </a:cubicBezTo>
                <a:cubicBezTo>
                  <a:pt x="84" y="391"/>
                  <a:pt x="88" y="395"/>
                  <a:pt x="85" y="400"/>
                </a:cubicBezTo>
                <a:cubicBezTo>
                  <a:pt x="85" y="403"/>
                  <a:pt x="84" y="405"/>
                  <a:pt x="82" y="408"/>
                </a:cubicBezTo>
                <a:cubicBezTo>
                  <a:pt x="77" y="419"/>
                  <a:pt x="71" y="429"/>
                  <a:pt x="65" y="440"/>
                </a:cubicBezTo>
                <a:cubicBezTo>
                  <a:pt x="60" y="452"/>
                  <a:pt x="60" y="461"/>
                  <a:pt x="68" y="470"/>
                </a:cubicBezTo>
                <a:cubicBezTo>
                  <a:pt x="75" y="477"/>
                  <a:pt x="81" y="484"/>
                  <a:pt x="87" y="490"/>
                </a:cubicBezTo>
                <a:cubicBezTo>
                  <a:pt x="93" y="495"/>
                  <a:pt x="97" y="500"/>
                  <a:pt x="103" y="505"/>
                </a:cubicBezTo>
                <a:cubicBezTo>
                  <a:pt x="110" y="512"/>
                  <a:pt x="119" y="511"/>
                  <a:pt x="127" y="508"/>
                </a:cubicBezTo>
                <a:cubicBezTo>
                  <a:pt x="136" y="503"/>
                  <a:pt x="145" y="498"/>
                  <a:pt x="153" y="494"/>
                </a:cubicBezTo>
                <a:cubicBezTo>
                  <a:pt x="163" y="487"/>
                  <a:pt x="173" y="485"/>
                  <a:pt x="184" y="489"/>
                </a:cubicBezTo>
                <a:cubicBezTo>
                  <a:pt x="193" y="493"/>
                  <a:pt x="201" y="496"/>
                  <a:pt x="210" y="500"/>
                </a:cubicBezTo>
                <a:cubicBezTo>
                  <a:pt x="218" y="503"/>
                  <a:pt x="225" y="509"/>
                  <a:pt x="229" y="518"/>
                </a:cubicBezTo>
                <a:cubicBezTo>
                  <a:pt x="232" y="529"/>
                  <a:pt x="235" y="540"/>
                  <a:pt x="238" y="551"/>
                </a:cubicBezTo>
                <a:cubicBezTo>
                  <a:pt x="240" y="559"/>
                  <a:pt x="244" y="565"/>
                  <a:pt x="252" y="568"/>
                </a:cubicBezTo>
                <a:cubicBezTo>
                  <a:pt x="259" y="570"/>
                  <a:pt x="266" y="570"/>
                  <a:pt x="273" y="571"/>
                </a:cubicBezTo>
                <a:cubicBezTo>
                  <a:pt x="285" y="571"/>
                  <a:pt x="298" y="569"/>
                  <a:pt x="310" y="569"/>
                </a:cubicBezTo>
                <a:cubicBezTo>
                  <a:pt x="319" y="569"/>
                  <a:pt x="328" y="559"/>
                  <a:pt x="330" y="551"/>
                </a:cubicBezTo>
                <a:cubicBezTo>
                  <a:pt x="332" y="541"/>
                  <a:pt x="336" y="530"/>
                  <a:pt x="339" y="520"/>
                </a:cubicBezTo>
                <a:cubicBezTo>
                  <a:pt x="342" y="512"/>
                  <a:pt x="348" y="505"/>
                  <a:pt x="356" y="501"/>
                </a:cubicBezTo>
                <a:cubicBezTo>
                  <a:pt x="365" y="497"/>
                  <a:pt x="374" y="494"/>
                  <a:pt x="383" y="490"/>
                </a:cubicBezTo>
                <a:cubicBezTo>
                  <a:pt x="390" y="486"/>
                  <a:pt x="398" y="486"/>
                  <a:pt x="405" y="489"/>
                </a:cubicBezTo>
                <a:cubicBezTo>
                  <a:pt x="414" y="493"/>
                  <a:pt x="422" y="498"/>
                  <a:pt x="430" y="502"/>
                </a:cubicBezTo>
                <a:cubicBezTo>
                  <a:pt x="437" y="505"/>
                  <a:pt x="444" y="511"/>
                  <a:pt x="452" y="509"/>
                </a:cubicBezTo>
                <a:cubicBezTo>
                  <a:pt x="457" y="509"/>
                  <a:pt x="462" y="507"/>
                  <a:pt x="466" y="504"/>
                </a:cubicBezTo>
                <a:cubicBezTo>
                  <a:pt x="479" y="493"/>
                  <a:pt x="490" y="481"/>
                  <a:pt x="501" y="468"/>
                </a:cubicBezTo>
                <a:cubicBezTo>
                  <a:pt x="508" y="460"/>
                  <a:pt x="508" y="452"/>
                  <a:pt x="504" y="442"/>
                </a:cubicBezTo>
                <a:cubicBezTo>
                  <a:pt x="499" y="434"/>
                  <a:pt x="495" y="425"/>
                  <a:pt x="490" y="417"/>
                </a:cubicBezTo>
                <a:cubicBezTo>
                  <a:pt x="483" y="405"/>
                  <a:pt x="482" y="393"/>
                  <a:pt x="488" y="380"/>
                </a:cubicBezTo>
                <a:cubicBezTo>
                  <a:pt x="490" y="376"/>
                  <a:pt x="493" y="371"/>
                  <a:pt x="495" y="364"/>
                </a:cubicBezTo>
                <a:cubicBezTo>
                  <a:pt x="499" y="354"/>
                  <a:pt x="504" y="345"/>
                  <a:pt x="515" y="341"/>
                </a:cubicBezTo>
                <a:cubicBezTo>
                  <a:pt x="526" y="338"/>
                  <a:pt x="537" y="334"/>
                  <a:pt x="548" y="331"/>
                </a:cubicBezTo>
                <a:cubicBezTo>
                  <a:pt x="556" y="329"/>
                  <a:pt x="565" y="320"/>
                  <a:pt x="565" y="312"/>
                </a:cubicBezTo>
                <a:cubicBezTo>
                  <a:pt x="566" y="300"/>
                  <a:pt x="567" y="287"/>
                  <a:pt x="567" y="275"/>
                </a:cubicBezTo>
                <a:cubicBezTo>
                  <a:pt x="567" y="269"/>
                  <a:pt x="565" y="264"/>
                  <a:pt x="565" y="260"/>
                </a:cubicBezTo>
                <a:close/>
                <a:moveTo>
                  <a:pt x="285" y="355"/>
                </a:moveTo>
                <a:cubicBezTo>
                  <a:pt x="246" y="355"/>
                  <a:pt x="215" y="324"/>
                  <a:pt x="215" y="285"/>
                </a:cubicBezTo>
                <a:cubicBezTo>
                  <a:pt x="215" y="246"/>
                  <a:pt x="246" y="215"/>
                  <a:pt x="285" y="215"/>
                </a:cubicBezTo>
                <a:cubicBezTo>
                  <a:pt x="324" y="215"/>
                  <a:pt x="355" y="246"/>
                  <a:pt x="355" y="285"/>
                </a:cubicBezTo>
                <a:cubicBezTo>
                  <a:pt x="355" y="324"/>
                  <a:pt x="324" y="355"/>
                  <a:pt x="285" y="355"/>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52" name="Freeform 5">
            <a:extLst>
              <a:ext uri="{FF2B5EF4-FFF2-40B4-BE49-F238E27FC236}">
                <a16:creationId xmlns:a16="http://schemas.microsoft.com/office/drawing/2014/main" id="{1B316A29-E213-DD4E-9A3E-21FE663BC47C}"/>
              </a:ext>
            </a:extLst>
          </p:cNvPr>
          <p:cNvSpPr>
            <a:spLocks/>
          </p:cNvSpPr>
          <p:nvPr/>
        </p:nvSpPr>
        <p:spPr bwMode="auto">
          <a:xfrm rot="18873079">
            <a:off x="4597069" y="2229609"/>
            <a:ext cx="1089906" cy="431122"/>
          </a:xfrm>
          <a:custGeom>
            <a:avLst/>
            <a:gdLst>
              <a:gd name="T0" fmla="*/ 491 w 741"/>
              <a:gd name="T1" fmla="*/ 218 h 288"/>
              <a:gd name="T2" fmla="*/ 535 w 741"/>
              <a:gd name="T3" fmla="*/ 180 h 288"/>
              <a:gd name="T4" fmla="*/ 0 w 741"/>
              <a:gd name="T5" fmla="*/ 122 h 288"/>
              <a:gd name="T6" fmla="*/ 89 w 741"/>
              <a:gd name="T7" fmla="*/ 73 h 288"/>
              <a:gd name="T8" fmla="*/ 602 w 741"/>
              <a:gd name="T9" fmla="*/ 85 h 288"/>
              <a:gd name="T10" fmla="*/ 637 w 741"/>
              <a:gd name="T11" fmla="*/ 79 h 288"/>
              <a:gd name="T12" fmla="*/ 671 w 741"/>
              <a:gd name="T13" fmla="*/ 38 h 288"/>
              <a:gd name="T14" fmla="*/ 679 w 741"/>
              <a:gd name="T15" fmla="*/ 43 h 288"/>
              <a:gd name="T16" fmla="*/ 741 w 741"/>
              <a:gd name="T17" fmla="*/ 288 h 288"/>
              <a:gd name="T18" fmla="*/ 491 w 741"/>
              <a:gd name="T19" fmla="*/ 21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1" h="288">
                <a:moveTo>
                  <a:pt x="491" y="218"/>
                </a:moveTo>
                <a:cubicBezTo>
                  <a:pt x="508" y="203"/>
                  <a:pt x="522" y="192"/>
                  <a:pt x="535" y="180"/>
                </a:cubicBezTo>
                <a:cubicBezTo>
                  <a:pt x="458" y="108"/>
                  <a:pt x="235" y="21"/>
                  <a:pt x="0" y="122"/>
                </a:cubicBezTo>
                <a:cubicBezTo>
                  <a:pt x="30" y="105"/>
                  <a:pt x="58" y="86"/>
                  <a:pt x="89" y="73"/>
                </a:cubicBezTo>
                <a:cubicBezTo>
                  <a:pt x="262" y="0"/>
                  <a:pt x="433" y="5"/>
                  <a:pt x="602" y="85"/>
                </a:cubicBezTo>
                <a:cubicBezTo>
                  <a:pt x="617" y="93"/>
                  <a:pt x="627" y="92"/>
                  <a:pt x="637" y="79"/>
                </a:cubicBezTo>
                <a:cubicBezTo>
                  <a:pt x="648" y="65"/>
                  <a:pt x="660" y="52"/>
                  <a:pt x="671" y="38"/>
                </a:cubicBezTo>
                <a:cubicBezTo>
                  <a:pt x="674" y="40"/>
                  <a:pt x="676" y="41"/>
                  <a:pt x="679" y="43"/>
                </a:cubicBezTo>
                <a:cubicBezTo>
                  <a:pt x="699" y="123"/>
                  <a:pt x="719" y="203"/>
                  <a:pt x="741" y="288"/>
                </a:cubicBezTo>
                <a:cubicBezTo>
                  <a:pt x="657" y="265"/>
                  <a:pt x="577" y="242"/>
                  <a:pt x="491" y="21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07A7D">
                  <a:lumMod val="60000"/>
                  <a:lumOff val="40000"/>
                </a:srgbClr>
              </a:solidFill>
              <a:latin typeface="Calibri" panose="020F0502020204030204"/>
            </a:endParaRPr>
          </a:p>
        </p:txBody>
      </p:sp>
      <p:cxnSp>
        <p:nvCxnSpPr>
          <p:cNvPr id="69" name="Straight Connector 68">
            <a:extLst>
              <a:ext uri="{FF2B5EF4-FFF2-40B4-BE49-F238E27FC236}">
                <a16:creationId xmlns:a16="http://schemas.microsoft.com/office/drawing/2014/main" id="{BD6382C5-764C-0646-8222-4C11F146A315}"/>
              </a:ext>
            </a:extLst>
          </p:cNvPr>
          <p:cNvCxnSpPr>
            <a:cxnSpLocks/>
          </p:cNvCxnSpPr>
          <p:nvPr/>
        </p:nvCxnSpPr>
        <p:spPr>
          <a:xfrm flipV="1">
            <a:off x="7779877" y="3405311"/>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64BEA47-2998-D644-8FC4-B481C6FE73E2}"/>
              </a:ext>
            </a:extLst>
          </p:cNvPr>
          <p:cNvCxnSpPr>
            <a:cxnSpLocks/>
          </p:cNvCxnSpPr>
          <p:nvPr/>
        </p:nvCxnSpPr>
        <p:spPr>
          <a:xfrm flipV="1">
            <a:off x="3680776" y="2176509"/>
            <a:ext cx="0" cy="858772"/>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71" name="Rectangle 70">
            <a:extLst>
              <a:ext uri="{FF2B5EF4-FFF2-40B4-BE49-F238E27FC236}">
                <a16:creationId xmlns:a16="http://schemas.microsoft.com/office/drawing/2014/main" id="{13C8C369-DFA1-9247-9EB2-88F4BE895076}"/>
              </a:ext>
            </a:extLst>
          </p:cNvPr>
          <p:cNvSpPr/>
          <p:nvPr/>
        </p:nvSpPr>
        <p:spPr>
          <a:xfrm>
            <a:off x="1623394" y="1834952"/>
            <a:ext cx="2311851" cy="1200329"/>
          </a:xfrm>
          <a:prstGeom prst="rect">
            <a:avLst/>
          </a:prstGeom>
        </p:spPr>
        <p:txBody>
          <a:bodyPr wrap="square">
            <a:spAutoFit/>
          </a:bodyPr>
          <a:lstStyle/>
          <a:p>
            <a:r>
              <a:rPr lang="en-US" b="1" dirty="0">
                <a:solidFill>
                  <a:schemeClr val="accent3"/>
                </a:solidFill>
              </a:rPr>
              <a:t>PROTOCAL </a:t>
            </a:r>
          </a:p>
          <a:p>
            <a:r>
              <a:rPr lang="en-US" b="1" dirty="0">
                <a:solidFill>
                  <a:schemeClr val="accent3"/>
                </a:solidFill>
              </a:rPr>
              <a:t>DEVELOPEMENT</a:t>
            </a:r>
          </a:p>
          <a:p>
            <a:r>
              <a:rPr lang="en-US" dirty="0"/>
              <a:t/>
            </a:r>
            <a:br>
              <a:rPr lang="en-US" dirty="0"/>
            </a:br>
            <a:endParaRPr lang="en-US" dirty="0"/>
          </a:p>
        </p:txBody>
      </p:sp>
      <p:sp>
        <p:nvSpPr>
          <p:cNvPr id="72" name="Rectangle 71">
            <a:extLst>
              <a:ext uri="{FF2B5EF4-FFF2-40B4-BE49-F238E27FC236}">
                <a16:creationId xmlns:a16="http://schemas.microsoft.com/office/drawing/2014/main" id="{4D12B3A4-527B-2442-9198-A892987495FD}"/>
              </a:ext>
            </a:extLst>
          </p:cNvPr>
          <p:cNvSpPr/>
          <p:nvPr/>
        </p:nvSpPr>
        <p:spPr>
          <a:xfrm>
            <a:off x="6829635" y="4338024"/>
            <a:ext cx="1980153" cy="923330"/>
          </a:xfrm>
          <a:prstGeom prst="rect">
            <a:avLst/>
          </a:prstGeom>
        </p:spPr>
        <p:txBody>
          <a:bodyPr wrap="square">
            <a:spAutoFit/>
          </a:bodyPr>
          <a:lstStyle/>
          <a:p>
            <a:r>
              <a:rPr lang="en-US" b="1" dirty="0" smtClean="0">
                <a:solidFill>
                  <a:schemeClr val="accent3"/>
                </a:solidFill>
              </a:rPr>
              <a:t>VENDOR</a:t>
            </a:r>
            <a:r>
              <a:rPr lang="en-US" b="1" dirty="0">
                <a:solidFill>
                  <a:schemeClr val="accent3"/>
                </a:solidFill>
              </a:rPr>
              <a:t> </a:t>
            </a:r>
            <a:r>
              <a:rPr lang="en-US" b="1" dirty="0" smtClean="0">
                <a:solidFill>
                  <a:schemeClr val="accent3"/>
                </a:solidFill>
              </a:rPr>
              <a:t>NETWORK DEVELOPMENT</a:t>
            </a:r>
            <a:endParaRPr lang="en-US" b="1" dirty="0">
              <a:solidFill>
                <a:schemeClr val="accent3"/>
              </a:solidFill>
            </a:endParaRPr>
          </a:p>
        </p:txBody>
      </p:sp>
    </p:spTree>
    <p:extLst>
      <p:ext uri="{BB962C8B-B14F-4D97-AF65-F5344CB8AC3E}">
        <p14:creationId xmlns:p14="http://schemas.microsoft.com/office/powerpoint/2010/main" val="4022501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p:cNvCxnSpPr/>
          <p:nvPr/>
        </p:nvCxnSpPr>
        <p:spPr>
          <a:xfrm>
            <a:off x="4102890" y="4340668"/>
            <a:ext cx="1949291" cy="101104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77612" y="347833"/>
            <a:ext cx="8462210" cy="770467"/>
          </a:xfrm>
        </p:spPr>
        <p:txBody>
          <a:bodyPr/>
          <a:lstStyle/>
          <a:p>
            <a:r>
              <a:rPr lang="en-US" dirty="0"/>
              <a:t>Vendor Assessment Tool </a:t>
            </a:r>
          </a:p>
        </p:txBody>
      </p:sp>
      <p:cxnSp>
        <p:nvCxnSpPr>
          <p:cNvPr id="42" name="Straight Connector 41"/>
          <p:cNvCxnSpPr/>
          <p:nvPr/>
        </p:nvCxnSpPr>
        <p:spPr>
          <a:xfrm flipV="1">
            <a:off x="4451568" y="1587576"/>
            <a:ext cx="1620180" cy="175391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4603417" y="2063848"/>
            <a:ext cx="3426106" cy="122065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603417" y="3284501"/>
            <a:ext cx="1468331" cy="1954501"/>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603417" y="3284501"/>
            <a:ext cx="3426106" cy="1782513"/>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869749" y="2832787"/>
            <a:ext cx="999005" cy="1587577"/>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a:off x="6071748" y="5351712"/>
            <a:ext cx="1957775" cy="0"/>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8029523" y="2062396"/>
            <a:ext cx="0" cy="3176606"/>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6052181" y="2063848"/>
            <a:ext cx="1977342" cy="328786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flipV="1">
            <a:off x="6079119" y="1430060"/>
            <a:ext cx="0" cy="3921652"/>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052181" y="1587576"/>
            <a:ext cx="1977342" cy="474820"/>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3294330" y="1075921"/>
            <a:ext cx="5528821" cy="5050588"/>
            <a:chOff x="3376501" y="1052151"/>
            <a:chExt cx="5528821" cy="5050588"/>
          </a:xfrm>
        </p:grpSpPr>
        <p:sp>
          <p:nvSpPr>
            <p:cNvPr id="118" name="Oval 4"/>
            <p:cNvSpPr/>
            <p:nvPr/>
          </p:nvSpPr>
          <p:spPr>
            <a:xfrm>
              <a:off x="3376501" y="3244812"/>
              <a:ext cx="2390998" cy="99824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800" kern="1200" dirty="0" smtClean="0"/>
                <a:t>Patients</a:t>
              </a:r>
              <a:endParaRPr lang="en-US" sz="2800" kern="1200" dirty="0"/>
            </a:p>
          </p:txBody>
        </p:sp>
        <p:grpSp>
          <p:nvGrpSpPr>
            <p:cNvPr id="96" name="Group 95"/>
            <p:cNvGrpSpPr/>
            <p:nvPr/>
          </p:nvGrpSpPr>
          <p:grpSpPr>
            <a:xfrm>
              <a:off x="3677442" y="1676851"/>
              <a:ext cx="1676337" cy="1676337"/>
              <a:chOff x="4947796" y="939009"/>
              <a:chExt cx="1200959" cy="1200959"/>
            </a:xfrm>
          </p:grpSpPr>
          <p:sp>
            <p:nvSpPr>
              <p:cNvPr id="115" name="Oval 114"/>
              <p:cNvSpPr/>
              <p:nvPr/>
            </p:nvSpPr>
            <p:spPr>
              <a:xfrm>
                <a:off x="4947796" y="939009"/>
                <a:ext cx="1200959" cy="1200959"/>
              </a:xfrm>
              <a:prstGeom prst="ellipse">
                <a:avLst/>
              </a:prstGeom>
              <a:solidFill>
                <a:schemeClr val="tx2"/>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116" name="Oval 4"/>
              <p:cNvSpPr/>
              <p:nvPr/>
            </p:nvSpPr>
            <p:spPr>
              <a:xfrm>
                <a:off x="4955178" y="1231101"/>
                <a:ext cx="1161593" cy="5705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622300">
                  <a:lnSpc>
                    <a:spcPct val="90000"/>
                  </a:lnSpc>
                  <a:spcBef>
                    <a:spcPct val="0"/>
                  </a:spcBef>
                  <a:spcAft>
                    <a:spcPct val="35000"/>
                  </a:spcAft>
                </a:pPr>
                <a:r>
                  <a:rPr lang="en-US" sz="2000" dirty="0">
                    <a:solidFill>
                      <a:schemeClr val="bg2"/>
                    </a:solidFill>
                  </a:rPr>
                  <a:t>Safety </a:t>
                </a:r>
              </a:p>
              <a:p>
                <a:pPr lvl="0" algn="ctr" defTabSz="622300">
                  <a:lnSpc>
                    <a:spcPct val="90000"/>
                  </a:lnSpc>
                  <a:spcBef>
                    <a:spcPct val="0"/>
                  </a:spcBef>
                  <a:spcAft>
                    <a:spcPct val="35000"/>
                  </a:spcAft>
                </a:pPr>
                <a:r>
                  <a:rPr lang="en-US" sz="2000" dirty="0">
                    <a:solidFill>
                      <a:schemeClr val="bg2"/>
                    </a:solidFill>
                  </a:rPr>
                  <a:t>Management</a:t>
                </a:r>
              </a:p>
            </p:txBody>
          </p:sp>
        </p:grpSp>
        <p:grpSp>
          <p:nvGrpSpPr>
            <p:cNvPr id="97" name="Group 96"/>
            <p:cNvGrpSpPr/>
            <p:nvPr/>
          </p:nvGrpSpPr>
          <p:grpSpPr>
            <a:xfrm>
              <a:off x="3414812" y="3499003"/>
              <a:ext cx="1687077" cy="1687077"/>
              <a:chOff x="6418857" y="-860260"/>
              <a:chExt cx="1346289" cy="1346289"/>
            </a:xfrm>
          </p:grpSpPr>
          <p:sp>
            <p:nvSpPr>
              <p:cNvPr id="113" name="Oval 112"/>
              <p:cNvSpPr/>
              <p:nvPr/>
            </p:nvSpPr>
            <p:spPr>
              <a:xfrm>
                <a:off x="6418857" y="-860260"/>
                <a:ext cx="1346289" cy="1346289"/>
              </a:xfrm>
              <a:prstGeom prst="ellipse">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14" name="Oval 4"/>
              <p:cNvSpPr/>
              <p:nvPr/>
            </p:nvSpPr>
            <p:spPr>
              <a:xfrm>
                <a:off x="6534524" y="-459886"/>
                <a:ext cx="1025083" cy="6155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900" kern="1200" dirty="0"/>
              </a:p>
            </p:txBody>
          </p:sp>
        </p:grpSp>
        <p:sp>
          <p:nvSpPr>
            <p:cNvPr id="112" name="Oval 4"/>
            <p:cNvSpPr/>
            <p:nvPr/>
          </p:nvSpPr>
          <p:spPr>
            <a:xfrm>
              <a:off x="5196407" y="5133063"/>
              <a:ext cx="1345143" cy="67876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a:endParaRPr lang="en-US" sz="2000" dirty="0">
                <a:solidFill>
                  <a:schemeClr val="bg2"/>
                </a:solidFill>
              </a:endParaRPr>
            </a:p>
          </p:txBody>
        </p:sp>
        <p:grpSp>
          <p:nvGrpSpPr>
            <p:cNvPr id="99" name="Group 98"/>
            <p:cNvGrpSpPr/>
            <p:nvPr/>
          </p:nvGrpSpPr>
          <p:grpSpPr>
            <a:xfrm>
              <a:off x="7127248" y="3749553"/>
              <a:ext cx="1778074" cy="1778069"/>
              <a:chOff x="5710581" y="1831273"/>
              <a:chExt cx="1200987" cy="1200987"/>
            </a:xfrm>
          </p:grpSpPr>
          <p:sp>
            <p:nvSpPr>
              <p:cNvPr id="109" name="Oval 108"/>
              <p:cNvSpPr/>
              <p:nvPr/>
            </p:nvSpPr>
            <p:spPr>
              <a:xfrm>
                <a:off x="5710581" y="1831273"/>
                <a:ext cx="1200987" cy="1200987"/>
              </a:xfrm>
              <a:prstGeom prst="ellipse">
                <a:avLst/>
              </a:prstGeom>
              <a:solidFill>
                <a:schemeClr val="accent3">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10" name="Oval 4"/>
              <p:cNvSpPr/>
              <p:nvPr/>
            </p:nvSpPr>
            <p:spPr>
              <a:xfrm>
                <a:off x="5793185" y="2045222"/>
                <a:ext cx="1025083" cy="7220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a:r>
                  <a:rPr lang="en-US" sz="2000" dirty="0">
                    <a:solidFill>
                      <a:schemeClr val="bg2"/>
                    </a:solidFill>
                  </a:rPr>
                  <a:t>EDC </a:t>
                </a:r>
              </a:p>
              <a:p>
                <a:pPr lvl="0" algn="ctr"/>
                <a:r>
                  <a:rPr lang="en-US" sz="2000" dirty="0">
                    <a:solidFill>
                      <a:schemeClr val="bg2"/>
                    </a:solidFill>
                  </a:rPr>
                  <a:t>&amp; Data Management</a:t>
                </a:r>
              </a:p>
            </p:txBody>
          </p:sp>
        </p:grpSp>
        <p:grpSp>
          <p:nvGrpSpPr>
            <p:cNvPr id="100" name="Group 99"/>
            <p:cNvGrpSpPr/>
            <p:nvPr/>
          </p:nvGrpSpPr>
          <p:grpSpPr>
            <a:xfrm>
              <a:off x="7157444" y="1504967"/>
              <a:ext cx="1671257" cy="1891503"/>
              <a:chOff x="4753131" y="3565065"/>
              <a:chExt cx="1214028" cy="1374018"/>
            </a:xfrm>
          </p:grpSpPr>
          <p:sp>
            <p:nvSpPr>
              <p:cNvPr id="107" name="Oval 106"/>
              <p:cNvSpPr/>
              <p:nvPr/>
            </p:nvSpPr>
            <p:spPr>
              <a:xfrm>
                <a:off x="4766200" y="3738124"/>
                <a:ext cx="1200959" cy="1200959"/>
              </a:xfrm>
              <a:prstGeom prst="ellipse">
                <a:avLst/>
              </a:prstGeom>
              <a:solidFill>
                <a:schemeClr val="accent6"/>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08" name="Oval 4"/>
              <p:cNvSpPr/>
              <p:nvPr/>
            </p:nvSpPr>
            <p:spPr>
              <a:xfrm>
                <a:off x="4753131" y="3565065"/>
                <a:ext cx="1200959" cy="8492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1900" kern="1200" dirty="0"/>
              </a:p>
            </p:txBody>
          </p:sp>
        </p:grpSp>
        <p:grpSp>
          <p:nvGrpSpPr>
            <p:cNvPr id="101" name="Group 100"/>
            <p:cNvGrpSpPr/>
            <p:nvPr/>
          </p:nvGrpSpPr>
          <p:grpSpPr>
            <a:xfrm>
              <a:off x="5417346" y="1052151"/>
              <a:ext cx="1548611" cy="1548611"/>
              <a:chOff x="3189275" y="3428424"/>
              <a:chExt cx="1292824" cy="1292824"/>
            </a:xfrm>
          </p:grpSpPr>
          <p:sp>
            <p:nvSpPr>
              <p:cNvPr id="105" name="Oval 104"/>
              <p:cNvSpPr>
                <a:spLocks noChangeAspect="1"/>
              </p:cNvSpPr>
              <p:nvPr/>
            </p:nvSpPr>
            <p:spPr>
              <a:xfrm>
                <a:off x="3189275" y="3428424"/>
                <a:ext cx="1292824" cy="1292824"/>
              </a:xfrm>
              <a:prstGeom prst="ellipse">
                <a:avLst/>
              </a:prstGeom>
              <a:solidFill>
                <a:schemeClr val="accent4"/>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106" name="Oval 4"/>
              <p:cNvSpPr/>
              <p:nvPr/>
            </p:nvSpPr>
            <p:spPr>
              <a:xfrm>
                <a:off x="3407710" y="3752339"/>
                <a:ext cx="849207" cy="647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a:r>
                  <a:rPr lang="en-US" sz="2000" dirty="0">
                    <a:solidFill>
                      <a:schemeClr val="bg2"/>
                    </a:solidFill>
                  </a:rPr>
                  <a:t>Central</a:t>
                </a:r>
              </a:p>
              <a:p>
                <a:pPr lvl="0" algn="ctr"/>
                <a:r>
                  <a:rPr lang="en-US" sz="2000" dirty="0">
                    <a:solidFill>
                      <a:schemeClr val="bg2"/>
                    </a:solidFill>
                  </a:rPr>
                  <a:t>Lab</a:t>
                </a:r>
              </a:p>
            </p:txBody>
          </p:sp>
        </p:grpSp>
        <p:grpSp>
          <p:nvGrpSpPr>
            <p:cNvPr id="102" name="Group 101"/>
            <p:cNvGrpSpPr/>
            <p:nvPr/>
          </p:nvGrpSpPr>
          <p:grpSpPr>
            <a:xfrm>
              <a:off x="5114947" y="4446665"/>
              <a:ext cx="1656074" cy="1656074"/>
              <a:chOff x="2124574" y="2081758"/>
              <a:chExt cx="1266760" cy="1266760"/>
            </a:xfrm>
          </p:grpSpPr>
          <p:sp>
            <p:nvSpPr>
              <p:cNvPr id="103" name="Oval 102"/>
              <p:cNvSpPr/>
              <p:nvPr/>
            </p:nvSpPr>
            <p:spPr>
              <a:xfrm>
                <a:off x="2124574" y="2081758"/>
                <a:ext cx="1266760" cy="1266760"/>
              </a:xfrm>
              <a:prstGeom prst="ellipse">
                <a:avLst/>
              </a:prstGeom>
              <a:solidFill>
                <a:schemeClr val="accent5"/>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04" name="Oval 4"/>
              <p:cNvSpPr/>
              <p:nvPr/>
            </p:nvSpPr>
            <p:spPr>
              <a:xfrm>
                <a:off x="2390104" y="2512357"/>
                <a:ext cx="849207" cy="5508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endParaRPr lang="en-US" sz="2000" kern="1200" dirty="0"/>
              </a:p>
            </p:txBody>
          </p:sp>
        </p:grpSp>
      </p:grpSp>
      <p:sp>
        <p:nvSpPr>
          <p:cNvPr id="52" name="Content Placeholder 3"/>
          <p:cNvSpPr>
            <a:spLocks noGrp="1"/>
          </p:cNvSpPr>
          <p:nvPr>
            <p:ph idx="1"/>
          </p:nvPr>
        </p:nvSpPr>
        <p:spPr>
          <a:xfrm>
            <a:off x="347579" y="1453243"/>
            <a:ext cx="2650776" cy="4372790"/>
          </a:xfrm>
        </p:spPr>
        <p:txBody>
          <a:bodyPr>
            <a:normAutofit/>
          </a:bodyPr>
          <a:lstStyle/>
          <a:p>
            <a:pPr marL="0" indent="0">
              <a:buNone/>
            </a:pPr>
            <a:r>
              <a:rPr lang="en-US" sz="2500" b="1" dirty="0" smtClean="0"/>
              <a:t>Key Descriptive Elements</a:t>
            </a:r>
          </a:p>
          <a:p>
            <a:r>
              <a:rPr lang="en-US" sz="2500" dirty="0" smtClean="0"/>
              <a:t>Unique </a:t>
            </a:r>
            <a:r>
              <a:rPr lang="en-US" sz="2500" dirty="0"/>
              <a:t>aspects of vendors’ role</a:t>
            </a:r>
          </a:p>
          <a:p>
            <a:r>
              <a:rPr lang="en-US" sz="2500" dirty="0"/>
              <a:t>Key assessment factors</a:t>
            </a:r>
          </a:p>
          <a:p>
            <a:r>
              <a:rPr lang="en-US" sz="2500" dirty="0"/>
              <a:t>Training and capacity building </a:t>
            </a:r>
            <a:r>
              <a:rPr lang="en-US" sz="2500" dirty="0" smtClean="0"/>
              <a:t>needs</a:t>
            </a:r>
            <a:endParaRPr lang="en-US" sz="2500" dirty="0"/>
          </a:p>
        </p:txBody>
      </p:sp>
      <p:sp>
        <p:nvSpPr>
          <p:cNvPr id="5" name="Rectangle 4"/>
          <p:cNvSpPr/>
          <p:nvPr/>
        </p:nvSpPr>
        <p:spPr>
          <a:xfrm>
            <a:off x="7585281" y="2407392"/>
            <a:ext cx="755335" cy="400110"/>
          </a:xfrm>
          <a:prstGeom prst="rect">
            <a:avLst/>
          </a:prstGeom>
        </p:spPr>
        <p:txBody>
          <a:bodyPr wrap="none">
            <a:spAutoFit/>
          </a:bodyPr>
          <a:lstStyle/>
          <a:p>
            <a:r>
              <a:rPr lang="en-US" sz="2000" dirty="0">
                <a:solidFill>
                  <a:schemeClr val="bg2"/>
                </a:solidFill>
              </a:rPr>
              <a:t>CRO</a:t>
            </a:r>
            <a:endParaRPr lang="en-US" sz="2000" dirty="0"/>
          </a:p>
        </p:txBody>
      </p:sp>
      <p:sp>
        <p:nvSpPr>
          <p:cNvPr id="6" name="Rectangle 5"/>
          <p:cNvSpPr/>
          <p:nvPr/>
        </p:nvSpPr>
        <p:spPr>
          <a:xfrm>
            <a:off x="3549981" y="4064234"/>
            <a:ext cx="1232531" cy="707886"/>
          </a:xfrm>
          <a:prstGeom prst="rect">
            <a:avLst/>
          </a:prstGeom>
        </p:spPr>
        <p:txBody>
          <a:bodyPr wrap="square">
            <a:spAutoFit/>
          </a:bodyPr>
          <a:lstStyle/>
          <a:p>
            <a:pPr lvl="0" algn="ctr"/>
            <a:r>
              <a:rPr lang="en-US" sz="2000" dirty="0">
                <a:solidFill>
                  <a:schemeClr val="bg2"/>
                </a:solidFill>
              </a:rPr>
              <a:t>Central </a:t>
            </a:r>
          </a:p>
          <a:p>
            <a:pPr lvl="0" algn="ctr"/>
            <a:r>
              <a:rPr lang="en-US" sz="2000" dirty="0">
                <a:solidFill>
                  <a:schemeClr val="bg2"/>
                </a:solidFill>
              </a:rPr>
              <a:t>EKG</a:t>
            </a:r>
          </a:p>
        </p:txBody>
      </p:sp>
      <p:sp>
        <p:nvSpPr>
          <p:cNvPr id="7" name="Rectangle 6"/>
          <p:cNvSpPr/>
          <p:nvPr/>
        </p:nvSpPr>
        <p:spPr>
          <a:xfrm>
            <a:off x="3559678" y="4959257"/>
            <a:ext cx="4572000" cy="1015663"/>
          </a:xfrm>
          <a:prstGeom prst="rect">
            <a:avLst/>
          </a:prstGeom>
        </p:spPr>
        <p:txBody>
          <a:bodyPr>
            <a:spAutoFit/>
          </a:bodyPr>
          <a:lstStyle/>
          <a:p>
            <a:pPr lvl="0" algn="ctr"/>
            <a:r>
              <a:rPr lang="en-US" sz="2000" dirty="0">
                <a:solidFill>
                  <a:schemeClr val="bg2"/>
                </a:solidFill>
              </a:rPr>
              <a:t>Single </a:t>
            </a:r>
          </a:p>
          <a:p>
            <a:pPr lvl="0" algn="ctr"/>
            <a:r>
              <a:rPr lang="en-US" sz="2000" dirty="0">
                <a:solidFill>
                  <a:schemeClr val="bg2"/>
                </a:solidFill>
              </a:rPr>
              <a:t>IRB</a:t>
            </a:r>
          </a:p>
          <a:p>
            <a:pPr lvl="0" algn="ctr"/>
            <a:endParaRPr lang="en-US" sz="2000" dirty="0">
              <a:solidFill>
                <a:schemeClr val="bg2"/>
              </a:solidFill>
            </a:endParaRPr>
          </a:p>
        </p:txBody>
      </p:sp>
      <p:cxnSp>
        <p:nvCxnSpPr>
          <p:cNvPr id="4" name="Straight Connector 3"/>
          <p:cNvCxnSpPr/>
          <p:nvPr/>
        </p:nvCxnSpPr>
        <p:spPr>
          <a:xfrm>
            <a:off x="347579" y="2239832"/>
            <a:ext cx="265077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934833" y="3040443"/>
            <a:ext cx="2190351" cy="1135314"/>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67267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vendor selection unique in master protocol studies?</a:t>
            </a:r>
            <a:endParaRPr lang="en-US" dirty="0"/>
          </a:p>
        </p:txBody>
      </p:sp>
      <p:sp>
        <p:nvSpPr>
          <p:cNvPr id="3" name="Content Placeholder 2"/>
          <p:cNvSpPr>
            <a:spLocks noGrp="1"/>
          </p:cNvSpPr>
          <p:nvPr>
            <p:ph idx="4294967295"/>
          </p:nvPr>
        </p:nvSpPr>
        <p:spPr>
          <a:xfrm>
            <a:off x="347579" y="1542275"/>
            <a:ext cx="8462210" cy="4708478"/>
          </a:xfrm>
        </p:spPr>
        <p:txBody>
          <a:bodyPr/>
          <a:lstStyle/>
          <a:p>
            <a:r>
              <a:rPr lang="en-US" dirty="0"/>
              <a:t>Master protocol studies iteratively cycle across pre-planning, planning, and execution stages of </a:t>
            </a:r>
            <a:r>
              <a:rPr lang="en-US" dirty="0" smtClean="0"/>
              <a:t>study development as</a:t>
            </a:r>
            <a:endParaRPr lang="en-US" dirty="0"/>
          </a:p>
          <a:p>
            <a:pPr lvl="1"/>
            <a:r>
              <a:rPr lang="en-US" sz="2200" dirty="0" smtClean="0"/>
              <a:t>Vendors will require training and education on the operational implications of the innovative design features of master protocol studies.</a:t>
            </a:r>
          </a:p>
          <a:p>
            <a:r>
              <a:rPr lang="en-US" dirty="0" smtClean="0"/>
              <a:t>Variability </a:t>
            </a:r>
            <a:r>
              <a:rPr lang="en-US" dirty="0"/>
              <a:t>in workflow and budgeting will require vendors to nimbly scale-up and scale-down </a:t>
            </a:r>
            <a:r>
              <a:rPr lang="en-US" dirty="0" smtClean="0"/>
              <a:t>their services </a:t>
            </a:r>
            <a:r>
              <a:rPr lang="en-US" dirty="0"/>
              <a:t>to adjust to changing needs within the </a:t>
            </a:r>
            <a:r>
              <a:rPr lang="en-US" dirty="0" smtClean="0"/>
              <a:t>study</a:t>
            </a:r>
            <a:endParaRPr lang="en-US" dirty="0"/>
          </a:p>
          <a:p>
            <a:pPr lvl="1"/>
            <a:r>
              <a:rPr lang="en-US" sz="2200" dirty="0"/>
              <a:t>Standard business practices may need to adjust to better respond to the complex, changing </a:t>
            </a:r>
            <a:r>
              <a:rPr lang="en-US" sz="2200" dirty="0" smtClean="0"/>
              <a:t>needs</a:t>
            </a:r>
            <a:endParaRPr lang="en-US" sz="2200" dirty="0"/>
          </a:p>
          <a:p>
            <a:r>
              <a:rPr lang="en-US" dirty="0"/>
              <a:t>Flexibility will be required to handle what may be a greater volume of work overall</a:t>
            </a:r>
          </a:p>
        </p:txBody>
      </p:sp>
    </p:spTree>
    <p:extLst>
      <p:ext uri="{BB962C8B-B14F-4D97-AF65-F5344CB8AC3E}">
        <p14:creationId xmlns:p14="http://schemas.microsoft.com/office/powerpoint/2010/main" val="36894519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7579" y="3543182"/>
            <a:ext cx="8462210" cy="1779844"/>
          </a:xfrm>
        </p:spPr>
        <p:txBody>
          <a:bodyPr/>
          <a:lstStyle/>
          <a:p>
            <a:r>
              <a:rPr lang="en-US" dirty="0"/>
              <a:t>Tool Strengths &amp; Content Development Needs: </a:t>
            </a:r>
            <a:r>
              <a:rPr lang="en-US" dirty="0" smtClean="0"/>
              <a:t>Perspective from ALS Adaptive Platform Trial</a:t>
            </a:r>
            <a:endParaRPr lang="en-US" dirty="0"/>
          </a:p>
        </p:txBody>
      </p:sp>
    </p:spTree>
    <p:extLst>
      <p:ext uri="{BB962C8B-B14F-4D97-AF65-F5344CB8AC3E}">
        <p14:creationId xmlns:p14="http://schemas.microsoft.com/office/powerpoint/2010/main" val="1694566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7579" y="391299"/>
            <a:ext cx="8462210" cy="770467"/>
          </a:xfrm>
        </p:spPr>
        <p:txBody>
          <a:bodyPr/>
          <a:lstStyle/>
          <a:p>
            <a:r>
              <a:rPr lang="en-US" sz="2800" dirty="0"/>
              <a:t>HEALEY ALS Platform Trial: </a:t>
            </a:r>
            <a:r>
              <a:rPr lang="en-US" sz="2400" dirty="0"/>
              <a:t>Leveraging Innovative Trial Design to Accelerate Drug Development in ALS</a:t>
            </a:r>
          </a:p>
        </p:txBody>
      </p:sp>
      <p:pic>
        <p:nvPicPr>
          <p:cNvPr id="8" name="Content Placeholder 7"/>
          <p:cNvPicPr>
            <a:picLocks noGrp="1" noChangeAspect="1"/>
          </p:cNvPicPr>
          <p:nvPr>
            <p:ph idx="1"/>
          </p:nvPr>
        </p:nvPicPr>
        <p:blipFill>
          <a:blip r:embed="rId2"/>
          <a:stretch>
            <a:fillRect/>
          </a:stretch>
        </p:blipFill>
        <p:spPr>
          <a:xfrm>
            <a:off x="4578642" y="1469294"/>
            <a:ext cx="4620047" cy="2783955"/>
          </a:xfrm>
          <a:prstGeom prst="rect">
            <a:avLst/>
          </a:prstGeom>
        </p:spPr>
      </p:pic>
      <p:sp>
        <p:nvSpPr>
          <p:cNvPr id="7" name="Content Placeholder 6"/>
          <p:cNvSpPr>
            <a:spLocks noGrp="1"/>
          </p:cNvSpPr>
          <p:nvPr>
            <p:ph sz="quarter" idx="10"/>
          </p:nvPr>
        </p:nvSpPr>
        <p:spPr/>
        <p:txBody>
          <a:bodyPr/>
          <a:lstStyle/>
          <a:p>
            <a:endParaRPr lang="en-US"/>
          </a:p>
        </p:txBody>
      </p:sp>
      <p:pic>
        <p:nvPicPr>
          <p:cNvPr id="9" name="Picture 8"/>
          <p:cNvPicPr>
            <a:picLocks noChangeAspect="1"/>
          </p:cNvPicPr>
          <p:nvPr/>
        </p:nvPicPr>
        <p:blipFill>
          <a:blip r:embed="rId3"/>
          <a:stretch>
            <a:fillRect/>
          </a:stretch>
        </p:blipFill>
        <p:spPr>
          <a:xfrm>
            <a:off x="648923" y="1488573"/>
            <a:ext cx="3498625" cy="3498625"/>
          </a:xfrm>
          <a:prstGeom prst="rect">
            <a:avLst/>
          </a:prstGeom>
        </p:spPr>
      </p:pic>
      <p:sp>
        <p:nvSpPr>
          <p:cNvPr id="10" name="TextBox 9"/>
          <p:cNvSpPr txBox="1"/>
          <p:nvPr/>
        </p:nvSpPr>
        <p:spPr>
          <a:xfrm>
            <a:off x="1707180" y="3053417"/>
            <a:ext cx="1382110" cy="461665"/>
          </a:xfrm>
          <a:prstGeom prst="rect">
            <a:avLst/>
          </a:prstGeom>
          <a:noFill/>
        </p:spPr>
        <p:txBody>
          <a:bodyPr wrap="none" rtlCol="0">
            <a:spAutoFit/>
          </a:bodyPr>
          <a:lstStyle/>
          <a:p>
            <a:r>
              <a:rPr lang="en-US" sz="2400" b="1" dirty="0"/>
              <a:t>Patients</a:t>
            </a:r>
          </a:p>
        </p:txBody>
      </p:sp>
      <p:sp>
        <p:nvSpPr>
          <p:cNvPr id="11" name="TextBox 10"/>
          <p:cNvSpPr txBox="1"/>
          <p:nvPr/>
        </p:nvSpPr>
        <p:spPr>
          <a:xfrm>
            <a:off x="742104" y="1761649"/>
            <a:ext cx="1159292" cy="646331"/>
          </a:xfrm>
          <a:prstGeom prst="rect">
            <a:avLst/>
          </a:prstGeom>
          <a:noFill/>
        </p:spPr>
        <p:txBody>
          <a:bodyPr wrap="none" rtlCol="0">
            <a:spAutoFit/>
          </a:bodyPr>
          <a:lstStyle/>
          <a:p>
            <a:r>
              <a:rPr lang="en-US" b="1" dirty="0">
                <a:solidFill>
                  <a:schemeClr val="tx1">
                    <a:lumMod val="60000"/>
                    <a:lumOff val="40000"/>
                  </a:schemeClr>
                </a:solidFill>
              </a:rPr>
              <a:t>Industry </a:t>
            </a:r>
          </a:p>
          <a:p>
            <a:r>
              <a:rPr lang="en-US" b="1" dirty="0">
                <a:solidFill>
                  <a:schemeClr val="tx1">
                    <a:lumMod val="60000"/>
                    <a:lumOff val="40000"/>
                  </a:schemeClr>
                </a:solidFill>
              </a:rPr>
              <a:t>Partners</a:t>
            </a:r>
          </a:p>
        </p:txBody>
      </p:sp>
      <p:sp>
        <p:nvSpPr>
          <p:cNvPr id="12" name="TextBox 11"/>
          <p:cNvSpPr txBox="1"/>
          <p:nvPr/>
        </p:nvSpPr>
        <p:spPr>
          <a:xfrm>
            <a:off x="3066694" y="2008214"/>
            <a:ext cx="736099" cy="369332"/>
          </a:xfrm>
          <a:prstGeom prst="rect">
            <a:avLst/>
          </a:prstGeom>
          <a:noFill/>
        </p:spPr>
        <p:txBody>
          <a:bodyPr wrap="square" rtlCol="0">
            <a:spAutoFit/>
          </a:bodyPr>
          <a:lstStyle/>
          <a:p>
            <a:r>
              <a:rPr lang="en-US" b="1" dirty="0"/>
              <a:t>Sites</a:t>
            </a:r>
          </a:p>
        </p:txBody>
      </p:sp>
      <p:sp>
        <p:nvSpPr>
          <p:cNvPr id="13" name="TextBox 12"/>
          <p:cNvSpPr txBox="1"/>
          <p:nvPr/>
        </p:nvSpPr>
        <p:spPr>
          <a:xfrm>
            <a:off x="742104" y="4080619"/>
            <a:ext cx="1569660" cy="369332"/>
          </a:xfrm>
          <a:prstGeom prst="rect">
            <a:avLst/>
          </a:prstGeom>
          <a:noFill/>
        </p:spPr>
        <p:txBody>
          <a:bodyPr wrap="none" rtlCol="0">
            <a:spAutoFit/>
          </a:bodyPr>
          <a:lstStyle/>
          <a:p>
            <a:r>
              <a:rPr lang="en-US" b="1" dirty="0"/>
              <a:t>Foundations</a:t>
            </a:r>
          </a:p>
        </p:txBody>
      </p:sp>
      <p:sp>
        <p:nvSpPr>
          <p:cNvPr id="14" name="TextBox 13"/>
          <p:cNvSpPr txBox="1"/>
          <p:nvPr/>
        </p:nvSpPr>
        <p:spPr>
          <a:xfrm>
            <a:off x="3143638" y="4109909"/>
            <a:ext cx="659155" cy="369332"/>
          </a:xfrm>
          <a:prstGeom prst="rect">
            <a:avLst/>
          </a:prstGeom>
          <a:noFill/>
        </p:spPr>
        <p:txBody>
          <a:bodyPr wrap="none" rtlCol="0">
            <a:spAutoFit/>
          </a:bodyPr>
          <a:lstStyle/>
          <a:p>
            <a:r>
              <a:rPr lang="en-US" b="1" dirty="0">
                <a:solidFill>
                  <a:schemeClr val="tx1">
                    <a:lumMod val="60000"/>
                    <a:lumOff val="40000"/>
                  </a:schemeClr>
                </a:solidFill>
              </a:rPr>
              <a:t>FDA</a:t>
            </a:r>
          </a:p>
        </p:txBody>
      </p:sp>
      <p:pic>
        <p:nvPicPr>
          <p:cNvPr id="15" name="Picture 14">
            <a:extLst/>
          </p:cNvPr>
          <p:cNvPicPr>
            <a:picLocks noChangeAspect="1"/>
          </p:cNvPicPr>
          <p:nvPr/>
        </p:nvPicPr>
        <p:blipFill>
          <a:blip r:embed="rId4"/>
          <a:stretch>
            <a:fillRect/>
          </a:stretch>
        </p:blipFill>
        <p:spPr>
          <a:xfrm>
            <a:off x="4578642" y="4399495"/>
            <a:ext cx="3802793" cy="732037"/>
          </a:xfrm>
          <a:prstGeom prst="rect">
            <a:avLst/>
          </a:prstGeom>
        </p:spPr>
      </p:pic>
    </p:spTree>
    <p:extLst>
      <p:ext uri="{BB962C8B-B14F-4D97-AF65-F5344CB8AC3E}">
        <p14:creationId xmlns:p14="http://schemas.microsoft.com/office/powerpoint/2010/main" val="287295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 calcmode="lin" valueType="num">
                                      <p:cBhvr additive="base">
                                        <p:cTn id="1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additive="base">
                                        <p:cTn id="2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1000"/>
                                        <p:tgtEl>
                                          <p:spTgt spid="10">
                                            <p:txEl>
                                              <p:pRg st="0" end="0"/>
                                            </p:txEl>
                                          </p:spTgt>
                                        </p:tgtEl>
                                      </p:cBhvr>
                                    </p:animEffect>
                                    <p:anim calcmode="lin" valueType="num">
                                      <p:cBhvr>
                                        <p:cTn id="4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TTI is a public-private partnership co-founded by Duke University and the FDA. CTTI is comprised of approximately 80+ members and more than 400 organizations participate in CTTI projects. &#10;CTTI's mission is to develop and drive adoption of practices that will increase the quality and efficiency of clinical trial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375" y="1127772"/>
            <a:ext cx="4102046" cy="4085638"/>
          </a:xfrm>
          <a:prstGeom prst="rect">
            <a:avLst/>
          </a:prstGeom>
        </p:spPr>
      </p:pic>
      <p:sp>
        <p:nvSpPr>
          <p:cNvPr id="764" name="TextBox 763"/>
          <p:cNvSpPr txBox="1"/>
          <p:nvPr/>
        </p:nvSpPr>
        <p:spPr>
          <a:xfrm>
            <a:off x="343470" y="2071149"/>
            <a:ext cx="4102046" cy="4001095"/>
          </a:xfrm>
          <a:prstGeom prst="rect">
            <a:avLst/>
          </a:prstGeom>
          <a:noFill/>
        </p:spPr>
        <p:txBody>
          <a:bodyPr wrap="square" lIns="0" tIns="0" rIns="0" bIns="0" rtlCol="0">
            <a:spAutoFit/>
          </a:bodyPr>
          <a:lstStyle/>
          <a:p>
            <a:endParaRPr lang="en-US" sz="2000" dirty="0">
              <a:solidFill>
                <a:srgbClr val="00B7D5"/>
              </a:solidFill>
            </a:endParaRPr>
          </a:p>
          <a:p>
            <a:r>
              <a:rPr lang="en-US" sz="2000" dirty="0">
                <a:solidFill>
                  <a:srgbClr val="00B7D5"/>
                </a:solidFill>
              </a:rPr>
              <a:t>Public-Private Partnership</a:t>
            </a:r>
          </a:p>
          <a:p>
            <a:r>
              <a:rPr lang="en-US" sz="2000" dirty="0">
                <a:solidFill>
                  <a:srgbClr val="00B7D5"/>
                </a:solidFill>
              </a:rPr>
              <a:t>Co-founded by Duke University &amp; FDA </a:t>
            </a:r>
          </a:p>
          <a:p>
            <a:endParaRPr lang="en-US" sz="2000" dirty="0">
              <a:solidFill>
                <a:srgbClr val="00B7D5"/>
              </a:solidFill>
            </a:endParaRPr>
          </a:p>
          <a:p>
            <a:r>
              <a:rPr lang="en-US" sz="2000" dirty="0">
                <a:solidFill>
                  <a:srgbClr val="00B7D5"/>
                </a:solidFill>
              </a:rPr>
              <a:t>Involves all stakeholders</a:t>
            </a:r>
          </a:p>
          <a:p>
            <a:pPr marL="285750" indent="-285750">
              <a:buFontTx/>
              <a:buChar char="-"/>
            </a:pPr>
            <a:r>
              <a:rPr lang="en-US" sz="2000" dirty="0">
                <a:solidFill>
                  <a:srgbClr val="00B7D5"/>
                </a:solidFill>
              </a:rPr>
              <a:t>Approx. 80+ members</a:t>
            </a:r>
          </a:p>
          <a:p>
            <a:pPr marL="285750" indent="-285750">
              <a:buFontTx/>
              <a:buChar char="-"/>
            </a:pPr>
            <a:r>
              <a:rPr lang="en-US" sz="2000" dirty="0">
                <a:solidFill>
                  <a:srgbClr val="00B7D5"/>
                </a:solidFill>
              </a:rPr>
              <a:t>Participation of 400+ more orgs</a:t>
            </a:r>
          </a:p>
          <a:p>
            <a:endParaRPr lang="en-US" sz="2000" b="1" i="1" dirty="0">
              <a:solidFill>
                <a:srgbClr val="00B7D5"/>
              </a:solidFill>
            </a:endParaRPr>
          </a:p>
          <a:p>
            <a:r>
              <a:rPr lang="en-US" sz="2000" b="1" dirty="0"/>
              <a:t>MISSION: To develop and drive adoption of practices that will increase the quality and efficiency of clinical </a:t>
            </a:r>
            <a:r>
              <a:rPr lang="en-US" sz="2000" b="1" dirty="0" smtClean="0"/>
              <a:t>trials</a:t>
            </a:r>
            <a:endParaRPr lang="en-US" sz="2000" b="1" dirty="0"/>
          </a:p>
        </p:txBody>
      </p:sp>
      <p:pic>
        <p:nvPicPr>
          <p:cNvPr id="4" name="Picture 3"/>
          <p:cNvPicPr>
            <a:picLocks noChangeAspect="1"/>
          </p:cNvPicPr>
          <p:nvPr/>
        </p:nvPicPr>
        <p:blipFill>
          <a:blip r:embed="rId4"/>
          <a:stretch>
            <a:fillRect/>
          </a:stretch>
        </p:blipFill>
        <p:spPr>
          <a:xfrm>
            <a:off x="343470" y="597148"/>
            <a:ext cx="3362256" cy="1292935"/>
          </a:xfrm>
          <a:prstGeom prst="rect">
            <a:avLst/>
          </a:prstGeom>
        </p:spPr>
      </p:pic>
    </p:spTree>
    <p:extLst>
      <p:ext uri="{BB962C8B-B14F-4D97-AF65-F5344CB8AC3E}">
        <p14:creationId xmlns:p14="http://schemas.microsoft.com/office/powerpoint/2010/main" val="18375302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of tools</a:t>
            </a:r>
          </a:p>
        </p:txBody>
      </p:sp>
      <p:sp>
        <p:nvSpPr>
          <p:cNvPr id="3" name="Content Placeholder 2"/>
          <p:cNvSpPr>
            <a:spLocks noGrp="1"/>
          </p:cNvSpPr>
          <p:nvPr>
            <p:ph idx="1"/>
          </p:nvPr>
        </p:nvSpPr>
        <p:spPr/>
        <p:txBody>
          <a:bodyPr/>
          <a:lstStyle/>
          <a:p>
            <a:r>
              <a:rPr lang="en-US" b="1" dirty="0">
                <a:solidFill>
                  <a:schemeClr val="accent3"/>
                </a:solidFill>
              </a:rPr>
              <a:t>Protocol Development Tool </a:t>
            </a:r>
          </a:p>
          <a:p>
            <a:pPr lvl="1"/>
            <a:r>
              <a:rPr lang="en-US" dirty="0">
                <a:solidFill>
                  <a:schemeClr val="accent3"/>
                </a:solidFill>
              </a:rPr>
              <a:t>Provides a roadmap of steps that are critical to the process and recommendations for stakeholder input at each stage</a:t>
            </a:r>
          </a:p>
          <a:p>
            <a:r>
              <a:rPr lang="en-US" b="1" dirty="0" smtClean="0">
                <a:solidFill>
                  <a:schemeClr val="accent3"/>
                </a:solidFill>
              </a:rPr>
              <a:t>Vendor </a:t>
            </a:r>
            <a:r>
              <a:rPr lang="en-US" b="1" dirty="0">
                <a:solidFill>
                  <a:schemeClr val="accent3"/>
                </a:solidFill>
              </a:rPr>
              <a:t>Assessment Tool </a:t>
            </a:r>
          </a:p>
          <a:p>
            <a:pPr lvl="1"/>
            <a:r>
              <a:rPr lang="en-US" dirty="0">
                <a:solidFill>
                  <a:schemeClr val="accent3"/>
                </a:solidFill>
              </a:rPr>
              <a:t>Provides description of what is unique about vendor engagement for a Master Protocol</a:t>
            </a:r>
          </a:p>
          <a:p>
            <a:endParaRPr lang="en-US" i="1" dirty="0">
              <a:solidFill>
                <a:srgbClr val="FF0000"/>
              </a:solidFill>
            </a:endParaRPr>
          </a:p>
          <a:p>
            <a:endParaRPr lang="en-US" i="1" dirty="0">
              <a:solidFill>
                <a:srgbClr val="FF0000"/>
              </a:solidFill>
            </a:endParaRPr>
          </a:p>
        </p:txBody>
      </p:sp>
      <p:sp>
        <p:nvSpPr>
          <p:cNvPr id="4" name="Content Placeholder 3"/>
          <p:cNvSpPr>
            <a:spLocks noGrp="1"/>
          </p:cNvSpPr>
          <p:nvPr>
            <p:ph sz="quarter" idx="10"/>
          </p:nvPr>
        </p:nvSpPr>
        <p:spPr/>
        <p:txBody>
          <a:bodyPr/>
          <a:lstStyle/>
          <a:p>
            <a:endParaRPr lang="en-US"/>
          </a:p>
        </p:txBody>
      </p:sp>
    </p:spTree>
    <p:extLst>
      <p:ext uri="{BB962C8B-B14F-4D97-AF65-F5344CB8AC3E}">
        <p14:creationId xmlns:p14="http://schemas.microsoft.com/office/powerpoint/2010/main" val="21308864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Content Development </a:t>
            </a:r>
          </a:p>
        </p:txBody>
      </p:sp>
      <p:sp>
        <p:nvSpPr>
          <p:cNvPr id="3" name="Content Placeholder 2"/>
          <p:cNvSpPr>
            <a:spLocks noGrp="1"/>
          </p:cNvSpPr>
          <p:nvPr>
            <p:ph idx="1"/>
          </p:nvPr>
        </p:nvSpPr>
        <p:spPr>
          <a:xfrm>
            <a:off x="244709" y="1471245"/>
            <a:ext cx="8462210" cy="4046984"/>
          </a:xfrm>
        </p:spPr>
        <p:txBody>
          <a:bodyPr/>
          <a:lstStyle/>
          <a:p>
            <a:r>
              <a:rPr lang="en-US" dirty="0">
                <a:solidFill>
                  <a:schemeClr val="accent3"/>
                </a:solidFill>
              </a:rPr>
              <a:t>Tools developed from the perspective of an academic/ non-profit group designing a Master Protocol </a:t>
            </a:r>
          </a:p>
          <a:p>
            <a:r>
              <a:rPr lang="en-US" dirty="0" smtClean="0">
                <a:solidFill>
                  <a:schemeClr val="accent3"/>
                </a:solidFill>
              </a:rPr>
              <a:t>There </a:t>
            </a:r>
            <a:r>
              <a:rPr lang="en-US" dirty="0">
                <a:solidFill>
                  <a:schemeClr val="accent3"/>
                </a:solidFill>
              </a:rPr>
              <a:t>may be a unique set of challenges for an individual company that is developing a Master Protocol to test multiple drugs within their company</a:t>
            </a:r>
          </a:p>
          <a:p>
            <a:r>
              <a:rPr lang="en-US" dirty="0" smtClean="0">
                <a:solidFill>
                  <a:schemeClr val="accent3"/>
                </a:solidFill>
              </a:rPr>
              <a:t>Development </a:t>
            </a:r>
            <a:r>
              <a:rPr lang="en-US" dirty="0">
                <a:solidFill>
                  <a:schemeClr val="accent3"/>
                </a:solidFill>
              </a:rPr>
              <a:t>companion resources, such as educational tools for various stakeholders</a:t>
            </a:r>
          </a:p>
          <a:p>
            <a:endParaRPr lang="en-US" dirty="0"/>
          </a:p>
        </p:txBody>
      </p:sp>
      <p:sp>
        <p:nvSpPr>
          <p:cNvPr id="4" name="Content Placeholder 3"/>
          <p:cNvSpPr>
            <a:spLocks noGrp="1"/>
          </p:cNvSpPr>
          <p:nvPr>
            <p:ph sz="quarter" idx="10"/>
          </p:nvPr>
        </p:nvSpPr>
        <p:spPr/>
        <p:txBody>
          <a:bodyPr/>
          <a:lstStyle/>
          <a:p>
            <a:endParaRPr lang="en-US" dirty="0"/>
          </a:p>
        </p:txBody>
      </p:sp>
    </p:spTree>
    <p:extLst>
      <p:ext uri="{BB962C8B-B14F-4D97-AF65-F5344CB8AC3E}">
        <p14:creationId xmlns:p14="http://schemas.microsoft.com/office/powerpoint/2010/main" val="26818149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Group Discussion </a:t>
            </a:r>
            <a:endParaRPr lang="en-US" dirty="0"/>
          </a:p>
        </p:txBody>
      </p:sp>
      <p:sp>
        <p:nvSpPr>
          <p:cNvPr id="3" name="Content Placeholder 2"/>
          <p:cNvSpPr>
            <a:spLocks noGrp="1"/>
          </p:cNvSpPr>
          <p:nvPr>
            <p:ph sz="quarter" idx="11"/>
          </p:nvPr>
        </p:nvSpPr>
        <p:spPr/>
        <p:txBody>
          <a:bodyPr/>
          <a:lstStyle/>
          <a:p>
            <a:endParaRPr lang="en-US"/>
          </a:p>
        </p:txBody>
      </p:sp>
    </p:spTree>
    <p:extLst>
      <p:ext uri="{BB962C8B-B14F-4D97-AF65-F5344CB8AC3E}">
        <p14:creationId xmlns:p14="http://schemas.microsoft.com/office/powerpoint/2010/main" val="25820434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Large Group Discussion Questions</a:t>
            </a:r>
            <a:endParaRPr lang="en-US" dirty="0"/>
          </a:p>
        </p:txBody>
      </p:sp>
      <p:sp>
        <p:nvSpPr>
          <p:cNvPr id="5" name="Content Placeholder 4"/>
          <p:cNvSpPr>
            <a:spLocks noGrp="1"/>
          </p:cNvSpPr>
          <p:nvPr>
            <p:ph idx="1"/>
          </p:nvPr>
        </p:nvSpPr>
        <p:spPr/>
        <p:txBody>
          <a:bodyPr/>
          <a:lstStyle/>
          <a:p>
            <a:r>
              <a:rPr lang="en-US" dirty="0"/>
              <a:t>How well do CTTI’s tools address early adopters’ needs? </a:t>
            </a:r>
          </a:p>
          <a:p>
            <a:r>
              <a:rPr lang="en-US" dirty="0" smtClean="0"/>
              <a:t>Are </a:t>
            </a:r>
            <a:r>
              <a:rPr lang="en-US" dirty="0"/>
              <a:t>there critical challenges in the pre-planning and planning stages of a master protocol study’s development that CTTI’s tools do not address? </a:t>
            </a:r>
          </a:p>
          <a:p>
            <a:r>
              <a:rPr lang="en-US" dirty="0" smtClean="0"/>
              <a:t>How </a:t>
            </a:r>
            <a:r>
              <a:rPr lang="en-US" dirty="0"/>
              <a:t>should the clinical trials research community facilitate future opportunities for early adopters to collaborate and problem-solve with more experienced master protocol experts? </a:t>
            </a:r>
          </a:p>
          <a:p>
            <a:endParaRPr lang="en-US" dirty="0"/>
          </a:p>
        </p:txBody>
      </p:sp>
    </p:spTree>
    <p:extLst>
      <p:ext uri="{BB962C8B-B14F-4D97-AF65-F5344CB8AC3E}">
        <p14:creationId xmlns:p14="http://schemas.microsoft.com/office/powerpoint/2010/main" val="3364034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Break (5 min.)</a:t>
            </a:r>
            <a:endParaRPr lang="en-US" dirty="0"/>
          </a:p>
        </p:txBody>
      </p:sp>
      <p:sp>
        <p:nvSpPr>
          <p:cNvPr id="3" name="Content Placeholder 2"/>
          <p:cNvSpPr>
            <a:spLocks noGrp="1"/>
          </p:cNvSpPr>
          <p:nvPr>
            <p:ph sz="quarter" idx="11"/>
          </p:nvPr>
        </p:nvSpPr>
        <p:spPr/>
        <p:txBody>
          <a:bodyPr/>
          <a:lstStyle/>
          <a:p>
            <a:endParaRPr lang="en-US"/>
          </a:p>
        </p:txBody>
      </p:sp>
    </p:spTree>
    <p:extLst>
      <p:ext uri="{BB962C8B-B14F-4D97-AF65-F5344CB8AC3E}">
        <p14:creationId xmlns:p14="http://schemas.microsoft.com/office/powerpoint/2010/main" val="5583725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COVID-19 Panel Discussion</a:t>
            </a:r>
            <a:endParaRPr lang="en-US" dirty="0"/>
          </a:p>
        </p:txBody>
      </p:sp>
      <p:sp>
        <p:nvSpPr>
          <p:cNvPr id="3" name="Content Placeholder 2"/>
          <p:cNvSpPr>
            <a:spLocks noGrp="1"/>
          </p:cNvSpPr>
          <p:nvPr>
            <p:ph sz="quarter" idx="11"/>
          </p:nvPr>
        </p:nvSpPr>
        <p:spPr/>
        <p:txBody>
          <a:bodyPr/>
          <a:lstStyle/>
          <a:p>
            <a:r>
              <a:rPr lang="en-US" dirty="0" smtClean="0"/>
              <a:t>Moderator: Daniel Millar, Janssen R&amp;D</a:t>
            </a:r>
            <a:endParaRPr lang="en-US" dirty="0"/>
          </a:p>
        </p:txBody>
      </p:sp>
    </p:spTree>
    <p:extLst>
      <p:ext uri="{BB962C8B-B14F-4D97-AF65-F5344CB8AC3E}">
        <p14:creationId xmlns:p14="http://schemas.microsoft.com/office/powerpoint/2010/main" val="2759789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 Objectives</a:t>
            </a:r>
            <a:endParaRPr lang="en-US" dirty="0"/>
          </a:p>
        </p:txBody>
      </p:sp>
      <p:sp>
        <p:nvSpPr>
          <p:cNvPr id="3" name="Content Placeholder 2"/>
          <p:cNvSpPr>
            <a:spLocks noGrp="1"/>
          </p:cNvSpPr>
          <p:nvPr>
            <p:ph idx="4294967295"/>
          </p:nvPr>
        </p:nvSpPr>
        <p:spPr>
          <a:xfrm>
            <a:off x="347579" y="1452479"/>
            <a:ext cx="8462210" cy="4531226"/>
          </a:xfrm>
        </p:spPr>
        <p:txBody>
          <a:bodyPr/>
          <a:lstStyle/>
          <a:p>
            <a:r>
              <a:rPr lang="en-US" dirty="0" smtClean="0"/>
              <a:t>Describe </a:t>
            </a:r>
            <a:r>
              <a:rPr lang="en-US" dirty="0"/>
              <a:t>master protocol studies that are being conducted in response to COVID-19</a:t>
            </a:r>
          </a:p>
          <a:p>
            <a:r>
              <a:rPr lang="en-US" dirty="0" smtClean="0"/>
              <a:t>Identify </a:t>
            </a:r>
            <a:r>
              <a:rPr lang="en-US" dirty="0"/>
              <a:t>study-level and enterprise-level resources that are needed to support the efficient use of master protocol studies to develop treatments for COVID-19</a:t>
            </a:r>
          </a:p>
          <a:p>
            <a:endParaRPr lang="en-US" dirty="0"/>
          </a:p>
        </p:txBody>
      </p:sp>
    </p:spTree>
    <p:extLst>
      <p:ext uri="{BB962C8B-B14F-4D97-AF65-F5344CB8AC3E}">
        <p14:creationId xmlns:p14="http://schemas.microsoft.com/office/powerpoint/2010/main" val="1623987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Panelists </a:t>
            </a:r>
            <a:endParaRPr lang="en-US" dirty="0"/>
          </a:p>
        </p:txBody>
      </p:sp>
      <p:sp>
        <p:nvSpPr>
          <p:cNvPr id="3" name="Content Placeholder 2"/>
          <p:cNvSpPr>
            <a:spLocks noGrp="1"/>
          </p:cNvSpPr>
          <p:nvPr>
            <p:ph idx="4294967295"/>
          </p:nvPr>
        </p:nvSpPr>
        <p:spPr>
          <a:xfrm>
            <a:off x="347579" y="1451713"/>
            <a:ext cx="8462210" cy="4643521"/>
          </a:xfrm>
        </p:spPr>
        <p:txBody>
          <a:bodyPr/>
          <a:lstStyle/>
          <a:p>
            <a:r>
              <a:rPr lang="en-US" dirty="0"/>
              <a:t>Louis </a:t>
            </a:r>
            <a:r>
              <a:rPr lang="en-US" dirty="0" err="1"/>
              <a:t>Dron</a:t>
            </a:r>
            <a:r>
              <a:rPr lang="en-US" dirty="0"/>
              <a:t>, </a:t>
            </a:r>
            <a:r>
              <a:rPr lang="en-US" dirty="0" err="1"/>
              <a:t>Cytel</a:t>
            </a:r>
            <a:r>
              <a:rPr lang="en-US" dirty="0"/>
              <a:t> </a:t>
            </a:r>
          </a:p>
          <a:p>
            <a:r>
              <a:rPr lang="en-US" dirty="0" smtClean="0"/>
              <a:t>Tom Fleming, University of Washington</a:t>
            </a:r>
          </a:p>
          <a:p>
            <a:r>
              <a:rPr lang="en-US" dirty="0" smtClean="0"/>
              <a:t>Nicholas Richardson, FDA</a:t>
            </a:r>
          </a:p>
          <a:p>
            <a:r>
              <a:rPr lang="en-US" dirty="0" smtClean="0"/>
              <a:t>Kirsty </a:t>
            </a:r>
            <a:r>
              <a:rPr lang="en-US" dirty="0" err="1"/>
              <a:t>Wydenbach</a:t>
            </a:r>
            <a:r>
              <a:rPr lang="en-US" dirty="0"/>
              <a:t>, </a:t>
            </a:r>
            <a:r>
              <a:rPr lang="en-US" dirty="0" smtClean="0"/>
              <a:t>MHRA</a:t>
            </a:r>
            <a:endParaRPr lang="en-US" dirty="0"/>
          </a:p>
          <a:p>
            <a:r>
              <a:rPr lang="en-US" dirty="0"/>
              <a:t>Christopher Butler, University of </a:t>
            </a:r>
            <a:r>
              <a:rPr lang="en-US" dirty="0" smtClean="0"/>
              <a:t>Oxford</a:t>
            </a:r>
          </a:p>
          <a:p>
            <a:endParaRPr lang="en-US" dirty="0"/>
          </a:p>
          <a:p>
            <a:pPr marL="0" indent="0">
              <a:buNone/>
            </a:pPr>
            <a:endParaRPr lang="en-US" dirty="0"/>
          </a:p>
        </p:txBody>
      </p:sp>
    </p:spTree>
    <p:extLst>
      <p:ext uri="{BB962C8B-B14F-4D97-AF65-F5344CB8AC3E}">
        <p14:creationId xmlns:p14="http://schemas.microsoft.com/office/powerpoint/2010/main" val="1169950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ED9A-5C3D-3147-BC7D-2AFC1651A85D}"/>
              </a:ext>
            </a:extLst>
          </p:cNvPr>
          <p:cNvSpPr>
            <a:spLocks noGrp="1"/>
          </p:cNvSpPr>
          <p:nvPr>
            <p:ph type="title"/>
          </p:nvPr>
        </p:nvSpPr>
        <p:spPr>
          <a:xfrm>
            <a:off x="1013432" y="1836965"/>
            <a:ext cx="7494075" cy="2128889"/>
          </a:xfrm>
        </p:spPr>
        <p:txBody>
          <a:bodyPr/>
          <a:lstStyle/>
          <a:p>
            <a:r>
              <a:rPr lang="en-US" sz="2400" dirty="0"/>
              <a:t>A Global Interventional Trial Tracker for COVID-19</a:t>
            </a:r>
          </a:p>
        </p:txBody>
      </p:sp>
      <p:sp>
        <p:nvSpPr>
          <p:cNvPr id="3" name="Subtitle 2">
            <a:extLst>
              <a:ext uri="{FF2B5EF4-FFF2-40B4-BE49-F238E27FC236}">
                <a16:creationId xmlns:a16="http://schemas.microsoft.com/office/drawing/2014/main" id="{BD66DDBA-3F9A-3844-B897-B6C26FE5A0E8}"/>
              </a:ext>
            </a:extLst>
          </p:cNvPr>
          <p:cNvSpPr>
            <a:spLocks noGrp="1"/>
          </p:cNvSpPr>
          <p:nvPr>
            <p:ph type="subTitle" idx="1"/>
          </p:nvPr>
        </p:nvSpPr>
        <p:spPr/>
        <p:txBody>
          <a:bodyPr/>
          <a:lstStyle/>
          <a:p>
            <a:r>
              <a:rPr lang="en-US" dirty="0"/>
              <a:t>Louis Dron</a:t>
            </a:r>
          </a:p>
          <a:p>
            <a:r>
              <a:rPr lang="en-US" dirty="0"/>
              <a:t>Cytel </a:t>
            </a:r>
            <a:r>
              <a:rPr lang="en-US" dirty="0" err="1"/>
              <a:t>Inc</a:t>
            </a:r>
            <a:endParaRPr lang="en-US" dirty="0"/>
          </a:p>
          <a:p>
            <a:r>
              <a:rPr lang="en-US" dirty="0"/>
              <a:t>www.covid-trials.org</a:t>
            </a:r>
          </a:p>
        </p:txBody>
      </p:sp>
    </p:spTree>
    <p:extLst>
      <p:ext uri="{BB962C8B-B14F-4D97-AF65-F5344CB8AC3E}">
        <p14:creationId xmlns:p14="http://schemas.microsoft.com/office/powerpoint/2010/main" val="37137116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625070-86FB-1B46-815E-66D2D6729290}"/>
              </a:ext>
            </a:extLst>
          </p:cNvPr>
          <p:cNvSpPr>
            <a:spLocks noGrp="1"/>
          </p:cNvSpPr>
          <p:nvPr>
            <p:ph type="dt" sz="half" idx="10"/>
          </p:nvPr>
        </p:nvSpPr>
        <p:spPr/>
        <p:txBody>
          <a:bodyPr/>
          <a:lstStyle/>
          <a:p>
            <a:pPr fontAlgn="base">
              <a:spcBef>
                <a:spcPct val="0"/>
              </a:spcBef>
              <a:spcAft>
                <a:spcPct val="0"/>
              </a:spcAft>
            </a:pPr>
            <a:fld id="{A2A5249A-8C2E-1246-ADB9-0845DB356266}" type="datetime1">
              <a:rPr lang="en-US">
                <a:latin typeface="Century Gothic" charset="0"/>
                <a:ea typeface="ＭＳ Ｐゴシック" charset="0"/>
              </a:rPr>
              <a:pPr fontAlgn="base">
                <a:spcBef>
                  <a:spcPct val="0"/>
                </a:spcBef>
                <a:spcAft>
                  <a:spcPct val="0"/>
                </a:spcAft>
              </a:pPr>
              <a:t>6/22/2021</a:t>
            </a:fld>
            <a:endParaRPr lang="en-US">
              <a:latin typeface="Century Gothic" charset="0"/>
              <a:ea typeface="ＭＳ Ｐゴシック" charset="0"/>
            </a:endParaRPr>
          </a:p>
        </p:txBody>
      </p:sp>
      <p:sp>
        <p:nvSpPr>
          <p:cNvPr id="5" name="Footer Placeholder 4">
            <a:extLst>
              <a:ext uri="{FF2B5EF4-FFF2-40B4-BE49-F238E27FC236}">
                <a16:creationId xmlns:a16="http://schemas.microsoft.com/office/drawing/2014/main" id="{F22E2F2C-65C5-804F-BCB7-BA03EC7F93C3}"/>
              </a:ext>
            </a:extLst>
          </p:cNvPr>
          <p:cNvSpPr>
            <a:spLocks noGrp="1"/>
          </p:cNvSpPr>
          <p:nvPr>
            <p:ph type="ftr" sz="quarter" idx="11"/>
          </p:nvPr>
        </p:nvSpPr>
        <p:spPr/>
        <p:txBody>
          <a:bodyPr/>
          <a:lstStyle/>
          <a:p>
            <a:r>
              <a:rPr lang="en-US">
                <a:solidFill>
                  <a:srgbClr val="000000">
                    <a:tint val="75000"/>
                  </a:srgbClr>
                </a:solidFill>
                <a:latin typeface="Century Gothic"/>
              </a:rPr>
              <a:t>Cytel Inc.</a:t>
            </a:r>
          </a:p>
        </p:txBody>
      </p:sp>
      <p:sp>
        <p:nvSpPr>
          <p:cNvPr id="6" name="Slide Number Placeholder 5">
            <a:extLst>
              <a:ext uri="{FF2B5EF4-FFF2-40B4-BE49-F238E27FC236}">
                <a16:creationId xmlns:a16="http://schemas.microsoft.com/office/drawing/2014/main" id="{075DF86B-0432-0A41-BF05-03E4F7420B6B}"/>
              </a:ext>
            </a:extLst>
          </p:cNvPr>
          <p:cNvSpPr>
            <a:spLocks noGrp="1"/>
          </p:cNvSpPr>
          <p:nvPr>
            <p:ph type="sldNum" sz="quarter" idx="12"/>
          </p:nvPr>
        </p:nvSpPr>
        <p:spPr/>
        <p:txBody>
          <a:bodyPr/>
          <a:lstStyle/>
          <a:p>
            <a:pPr fontAlgn="base">
              <a:spcBef>
                <a:spcPct val="0"/>
              </a:spcBef>
              <a:spcAft>
                <a:spcPct val="0"/>
              </a:spcAft>
            </a:pPr>
            <a:fld id="{19082618-0B38-F94E-8749-526579495538}" type="slidenum">
              <a:rPr lang="en-US">
                <a:latin typeface="Century Gothic" charset="0"/>
                <a:ea typeface="ＭＳ Ｐゴシック" charset="0"/>
              </a:rPr>
              <a:pPr fontAlgn="base">
                <a:spcBef>
                  <a:spcPct val="0"/>
                </a:spcBef>
                <a:spcAft>
                  <a:spcPct val="0"/>
                </a:spcAft>
              </a:pPr>
              <a:t>59</a:t>
            </a:fld>
            <a:endParaRPr lang="en-US">
              <a:latin typeface="Century Gothic" charset="0"/>
              <a:ea typeface="ＭＳ Ｐゴシック" charset="0"/>
            </a:endParaRPr>
          </a:p>
        </p:txBody>
      </p:sp>
      <p:pic>
        <p:nvPicPr>
          <p:cNvPr id="28" name="Picture 27"/>
          <p:cNvPicPr>
            <a:picLocks noChangeAspect="1"/>
          </p:cNvPicPr>
          <p:nvPr/>
        </p:nvPicPr>
        <p:blipFill rotWithShape="1">
          <a:blip r:embed="rId2"/>
          <a:srcRect b="6001"/>
          <a:stretch/>
        </p:blipFill>
        <p:spPr>
          <a:xfrm>
            <a:off x="1861455" y="1756322"/>
            <a:ext cx="5278241" cy="1898453"/>
          </a:xfrm>
          <a:prstGeom prst="rect">
            <a:avLst/>
          </a:prstGeom>
          <a:ln>
            <a:noFill/>
          </a:ln>
          <a:effectLst>
            <a:outerShdw blurRad="292100" dist="139700" dir="2700000" algn="tl" rotWithShape="0">
              <a:srgbClr val="333333">
                <a:alpha val="65000"/>
              </a:srgbClr>
            </a:outerShdw>
          </a:effectLst>
        </p:spPr>
      </p:pic>
      <p:sp>
        <p:nvSpPr>
          <p:cNvPr id="13" name="Curved Right Arrow 12">
            <a:extLst>
              <a:ext uri="{FF2B5EF4-FFF2-40B4-BE49-F238E27FC236}">
                <a16:creationId xmlns:a16="http://schemas.microsoft.com/office/drawing/2014/main" id="{7410E6ED-A421-C644-B7D5-CA201B24B018}"/>
              </a:ext>
            </a:extLst>
          </p:cNvPr>
          <p:cNvSpPr/>
          <p:nvPr/>
        </p:nvSpPr>
        <p:spPr>
          <a:xfrm>
            <a:off x="217712" y="2901253"/>
            <a:ext cx="1597632" cy="1933710"/>
          </a:xfrm>
          <a:prstGeom prst="curvedRightArrow">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US">
              <a:solidFill>
                <a:srgbClr val="000000"/>
              </a:solidFill>
              <a:latin typeface="Century Gothic"/>
            </a:endParaRPr>
          </a:p>
        </p:txBody>
      </p:sp>
      <p:sp>
        <p:nvSpPr>
          <p:cNvPr id="18" name="Title 1">
            <a:extLst>
              <a:ext uri="{FF2B5EF4-FFF2-40B4-BE49-F238E27FC236}">
                <a16:creationId xmlns:a16="http://schemas.microsoft.com/office/drawing/2014/main" id="{D7CD2553-B5DF-FB4A-83DC-A7077C4C78A7}"/>
              </a:ext>
            </a:extLst>
          </p:cNvPr>
          <p:cNvSpPr txBox="1">
            <a:spLocks/>
          </p:cNvSpPr>
          <p:nvPr/>
        </p:nvSpPr>
        <p:spPr>
          <a:xfrm>
            <a:off x="457199" y="1053933"/>
            <a:ext cx="7059616" cy="716263"/>
          </a:xfrm>
          <a:prstGeom prst="rect">
            <a:avLst/>
          </a:prstGeom>
        </p:spPr>
        <p:txBody>
          <a:bodyPr/>
          <a:lstStyle>
            <a:lvl1pPr algn="l" defTabSz="257175" rtl="0" eaLnBrk="1" fontAlgn="base" hangingPunct="1">
              <a:spcBef>
                <a:spcPct val="0"/>
              </a:spcBef>
              <a:spcAft>
                <a:spcPct val="0"/>
              </a:spcAft>
              <a:defRPr sz="2400" b="1" kern="1200">
                <a:solidFill>
                  <a:srgbClr val="083773"/>
                </a:solidFill>
                <a:latin typeface="Century Gothic"/>
                <a:ea typeface="ＭＳ Ｐゴシック" charset="0"/>
                <a:cs typeface="Century Gothic"/>
              </a:defRPr>
            </a:lvl1pPr>
            <a:lvl2pPr algn="l" defTabSz="257175" rtl="0" eaLnBrk="1" fontAlgn="base" hangingPunct="1">
              <a:spcBef>
                <a:spcPct val="0"/>
              </a:spcBef>
              <a:spcAft>
                <a:spcPct val="0"/>
              </a:spcAft>
              <a:defRPr sz="2025" b="1">
                <a:solidFill>
                  <a:srgbClr val="083773"/>
                </a:solidFill>
                <a:latin typeface="Century Gothic" charset="0"/>
                <a:ea typeface="ＭＳ Ｐゴシック" charset="0"/>
                <a:cs typeface="Century Gothic" panose="020B0502020202020204" pitchFamily="34" charset="0"/>
              </a:defRPr>
            </a:lvl2pPr>
            <a:lvl3pPr algn="l" defTabSz="257175" rtl="0" eaLnBrk="1" fontAlgn="base" hangingPunct="1">
              <a:spcBef>
                <a:spcPct val="0"/>
              </a:spcBef>
              <a:spcAft>
                <a:spcPct val="0"/>
              </a:spcAft>
              <a:defRPr sz="2025" b="1">
                <a:solidFill>
                  <a:srgbClr val="083773"/>
                </a:solidFill>
                <a:latin typeface="Century Gothic" charset="0"/>
                <a:ea typeface="ＭＳ Ｐゴシック" charset="0"/>
                <a:cs typeface="Century Gothic" panose="020B0502020202020204" pitchFamily="34" charset="0"/>
              </a:defRPr>
            </a:lvl3pPr>
            <a:lvl4pPr algn="l" defTabSz="257175" rtl="0" eaLnBrk="1" fontAlgn="base" hangingPunct="1">
              <a:spcBef>
                <a:spcPct val="0"/>
              </a:spcBef>
              <a:spcAft>
                <a:spcPct val="0"/>
              </a:spcAft>
              <a:defRPr sz="2025" b="1">
                <a:solidFill>
                  <a:srgbClr val="083773"/>
                </a:solidFill>
                <a:latin typeface="Century Gothic" charset="0"/>
                <a:ea typeface="ＭＳ Ｐゴシック" charset="0"/>
                <a:cs typeface="Century Gothic" panose="020B0502020202020204" pitchFamily="34" charset="0"/>
              </a:defRPr>
            </a:lvl4pPr>
            <a:lvl5pPr algn="l" defTabSz="257175" rtl="0" eaLnBrk="1" fontAlgn="base" hangingPunct="1">
              <a:spcBef>
                <a:spcPct val="0"/>
              </a:spcBef>
              <a:spcAft>
                <a:spcPct val="0"/>
              </a:spcAft>
              <a:defRPr sz="2025" b="1">
                <a:solidFill>
                  <a:srgbClr val="083773"/>
                </a:solidFill>
                <a:latin typeface="Century Gothic" charset="0"/>
                <a:ea typeface="ＭＳ Ｐゴシック" charset="0"/>
                <a:cs typeface="Century Gothic" panose="020B0502020202020204" pitchFamily="34" charset="0"/>
              </a:defRPr>
            </a:lvl5pPr>
            <a:lvl6pPr marL="257175" algn="l" defTabSz="257175" rtl="0" eaLnBrk="1" fontAlgn="base" hangingPunct="1">
              <a:spcBef>
                <a:spcPct val="0"/>
              </a:spcBef>
              <a:spcAft>
                <a:spcPct val="0"/>
              </a:spcAft>
              <a:defRPr sz="2025" b="1">
                <a:solidFill>
                  <a:srgbClr val="083773"/>
                </a:solidFill>
                <a:latin typeface="Century Gothic" charset="0"/>
                <a:ea typeface="ＭＳ Ｐゴシック" charset="0"/>
              </a:defRPr>
            </a:lvl6pPr>
            <a:lvl7pPr marL="514350" algn="l" defTabSz="257175" rtl="0" eaLnBrk="1" fontAlgn="base" hangingPunct="1">
              <a:spcBef>
                <a:spcPct val="0"/>
              </a:spcBef>
              <a:spcAft>
                <a:spcPct val="0"/>
              </a:spcAft>
              <a:defRPr sz="2025" b="1">
                <a:solidFill>
                  <a:srgbClr val="083773"/>
                </a:solidFill>
                <a:latin typeface="Century Gothic" charset="0"/>
                <a:ea typeface="ＭＳ Ｐゴシック" charset="0"/>
              </a:defRPr>
            </a:lvl7pPr>
            <a:lvl8pPr marL="771525" algn="l" defTabSz="257175" rtl="0" eaLnBrk="1" fontAlgn="base" hangingPunct="1">
              <a:spcBef>
                <a:spcPct val="0"/>
              </a:spcBef>
              <a:spcAft>
                <a:spcPct val="0"/>
              </a:spcAft>
              <a:defRPr sz="2025" b="1">
                <a:solidFill>
                  <a:srgbClr val="083773"/>
                </a:solidFill>
                <a:latin typeface="Century Gothic" charset="0"/>
                <a:ea typeface="ＭＳ Ｐゴシック" charset="0"/>
              </a:defRPr>
            </a:lvl8pPr>
            <a:lvl9pPr marL="1028700" algn="l" defTabSz="257175" rtl="0" eaLnBrk="1" fontAlgn="base" hangingPunct="1">
              <a:spcBef>
                <a:spcPct val="0"/>
              </a:spcBef>
              <a:spcAft>
                <a:spcPct val="0"/>
              </a:spcAft>
              <a:defRPr sz="2025" b="1">
                <a:solidFill>
                  <a:srgbClr val="083773"/>
                </a:solidFill>
                <a:latin typeface="Century Gothic" charset="0"/>
                <a:ea typeface="ＭＳ Ｐゴシック" charset="0"/>
              </a:defRPr>
            </a:lvl9pPr>
          </a:lstStyle>
          <a:p>
            <a:r>
              <a:rPr lang="en-US" dirty="0"/>
              <a:t>Global tracker: </a:t>
            </a:r>
            <a:r>
              <a:rPr lang="en-US" dirty="0" err="1"/>
              <a:t>www.covid-trials.org</a:t>
            </a:r>
            <a:endParaRPr lang="en-US" dirty="0"/>
          </a:p>
        </p:txBody>
      </p:sp>
      <p:sp>
        <p:nvSpPr>
          <p:cNvPr id="19" name="Rectangle 18">
            <a:extLst>
              <a:ext uri="{FF2B5EF4-FFF2-40B4-BE49-F238E27FC236}">
                <a16:creationId xmlns:a16="http://schemas.microsoft.com/office/drawing/2014/main" id="{3E3775CD-343E-034F-A3E8-2BB5D771C197}"/>
              </a:ext>
            </a:extLst>
          </p:cNvPr>
          <p:cNvSpPr/>
          <p:nvPr/>
        </p:nvSpPr>
        <p:spPr>
          <a:xfrm>
            <a:off x="7326086" y="2073563"/>
            <a:ext cx="1578428" cy="646331"/>
          </a:xfrm>
          <a:prstGeom prst="rect">
            <a:avLst/>
          </a:prstGeom>
        </p:spPr>
        <p:txBody>
          <a:bodyPr wrap="square">
            <a:spAutoFit/>
          </a:bodyPr>
          <a:lstStyle/>
          <a:p>
            <a:pPr algn="ctr" fontAlgn="base">
              <a:spcBef>
                <a:spcPct val="0"/>
              </a:spcBef>
              <a:spcAft>
                <a:spcPct val="0"/>
              </a:spcAft>
            </a:pPr>
            <a:r>
              <a:rPr lang="en-US" b="1" dirty="0">
                <a:solidFill>
                  <a:srgbClr val="000000"/>
                </a:solidFill>
                <a:latin typeface="Arial" panose="020B0604020202020204" pitchFamily="34" charset="0"/>
                <a:ea typeface="ＭＳ Ｐゴシック" charset="0"/>
                <a:cs typeface="Arial" panose="020B0604020202020204" pitchFamily="34" charset="0"/>
              </a:rPr>
              <a:t>Global data </a:t>
            </a:r>
          </a:p>
          <a:p>
            <a:pPr algn="ctr" fontAlgn="base">
              <a:spcBef>
                <a:spcPct val="0"/>
              </a:spcBef>
              <a:spcAft>
                <a:spcPct val="0"/>
              </a:spcAft>
            </a:pPr>
            <a:r>
              <a:rPr lang="en-US" b="1" dirty="0">
                <a:solidFill>
                  <a:srgbClr val="000000"/>
                </a:solidFill>
                <a:latin typeface="Arial" panose="020B0604020202020204" pitchFamily="34" charset="0"/>
                <a:ea typeface="ＭＳ Ｐゴシック" charset="0"/>
                <a:cs typeface="Arial" panose="020B0604020202020204" pitchFamily="34" charset="0"/>
              </a:rPr>
              <a:t>sources</a:t>
            </a:r>
          </a:p>
        </p:txBody>
      </p:sp>
      <p:sp>
        <p:nvSpPr>
          <p:cNvPr id="21" name="Rectangle 20">
            <a:extLst>
              <a:ext uri="{FF2B5EF4-FFF2-40B4-BE49-F238E27FC236}">
                <a16:creationId xmlns:a16="http://schemas.microsoft.com/office/drawing/2014/main" id="{C4153540-0884-0048-B428-C8B2CA0361CD}"/>
              </a:ext>
            </a:extLst>
          </p:cNvPr>
          <p:cNvSpPr/>
          <p:nvPr/>
        </p:nvSpPr>
        <p:spPr>
          <a:xfrm>
            <a:off x="7326086" y="3944326"/>
            <a:ext cx="1578428" cy="369332"/>
          </a:xfrm>
          <a:prstGeom prst="rect">
            <a:avLst/>
          </a:prstGeom>
        </p:spPr>
        <p:txBody>
          <a:bodyPr wrap="square">
            <a:spAutoFit/>
          </a:bodyPr>
          <a:lstStyle/>
          <a:p>
            <a:pPr algn="ctr" fontAlgn="base">
              <a:spcBef>
                <a:spcPct val="0"/>
              </a:spcBef>
              <a:spcAft>
                <a:spcPct val="0"/>
              </a:spcAft>
            </a:pPr>
            <a:r>
              <a:rPr lang="en-US" b="1" dirty="0">
                <a:solidFill>
                  <a:srgbClr val="000000"/>
                </a:solidFill>
                <a:latin typeface="Arial" panose="020B0604020202020204" pitchFamily="34" charset="0"/>
                <a:ea typeface="ＭＳ Ｐゴシック" charset="0"/>
                <a:cs typeface="Arial" panose="020B0604020202020204" pitchFamily="34" charset="0"/>
              </a:rPr>
              <a:t>Visualization</a:t>
            </a:r>
          </a:p>
        </p:txBody>
      </p:sp>
      <p:pic>
        <p:nvPicPr>
          <p:cNvPr id="2" name="Picture 1"/>
          <p:cNvPicPr>
            <a:picLocks noChangeAspect="1"/>
          </p:cNvPicPr>
          <p:nvPr/>
        </p:nvPicPr>
        <p:blipFill>
          <a:blip r:embed="rId3"/>
          <a:stretch>
            <a:fillRect/>
          </a:stretch>
        </p:blipFill>
        <p:spPr>
          <a:xfrm>
            <a:off x="1815344" y="3722364"/>
            <a:ext cx="5324351" cy="1946506"/>
          </a:xfrm>
          <a:prstGeom prst="rect">
            <a:avLst/>
          </a:prstGeom>
        </p:spPr>
      </p:pic>
    </p:spTree>
    <p:extLst>
      <p:ext uri="{BB962C8B-B14F-4D97-AF65-F5344CB8AC3E}">
        <p14:creationId xmlns:p14="http://schemas.microsoft.com/office/powerpoint/2010/main" val="182916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descr="CTTI is a multi-stakeholder collaboration where everyone is an equal partner at the table. Stakeholders include clinical investigators, patients, caregivers &amp; patient advocacy groups, academia, trade &amp; professional organizations, IRBs, industry (pharma, bio, device, CRO &amp; tech), and government &amp; regulatory agencies."/>
          <p:cNvGrpSpPr/>
          <p:nvPr/>
        </p:nvGrpSpPr>
        <p:grpSpPr>
          <a:xfrm>
            <a:off x="2112773" y="1336763"/>
            <a:ext cx="4918454" cy="4850937"/>
            <a:chOff x="1903228" y="729964"/>
            <a:chExt cx="5337544" cy="5264274"/>
          </a:xfrm>
        </p:grpSpPr>
        <p:grpSp>
          <p:nvGrpSpPr>
            <p:cNvPr id="14" name="Group 13"/>
            <p:cNvGrpSpPr/>
            <p:nvPr/>
          </p:nvGrpSpPr>
          <p:grpSpPr>
            <a:xfrm>
              <a:off x="1903228" y="863762"/>
              <a:ext cx="5337544" cy="5130476"/>
              <a:chOff x="1903228" y="863762"/>
              <a:chExt cx="5337544" cy="5130476"/>
            </a:xfrm>
          </p:grpSpPr>
          <p:sp>
            <p:nvSpPr>
              <p:cNvPr id="90" name="Oval 89"/>
              <p:cNvSpPr>
                <a:spLocks noChangeArrowheads="1"/>
              </p:cNvSpPr>
              <p:nvPr/>
            </p:nvSpPr>
            <p:spPr bwMode="auto">
              <a:xfrm>
                <a:off x="1903228" y="863762"/>
                <a:ext cx="5337544" cy="5130476"/>
              </a:xfrm>
              <a:prstGeom prst="ellipse">
                <a:avLst/>
              </a:prstGeom>
              <a:solidFill>
                <a:schemeClr val="bg1">
                  <a:lumMod val="95000"/>
                </a:schemeClr>
              </a:solidFill>
              <a:ln w="14288" cap="rnd">
                <a:noFill/>
                <a:miter lim="800000"/>
                <a:headEnd/>
                <a:tailEnd/>
              </a:ln>
              <a:effectLst/>
            </p:spPr>
            <p:txBody>
              <a:bodyPr anchor="ctr" anchorCtr="0"/>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400" dirty="0">
                    <a:solidFill>
                      <a:srgbClr val="FFFF00"/>
                    </a:solidFill>
                  </a:rPr>
                  <a:t>Better</a:t>
                </a:r>
              </a:p>
              <a:p>
                <a:pPr algn="ctr"/>
                <a:r>
                  <a:rPr lang="en-US" sz="1400" dirty="0">
                    <a:solidFill>
                      <a:srgbClr val="FFFF00"/>
                    </a:solidFill>
                  </a:rPr>
                  <a:t>Streamlined</a:t>
                </a:r>
              </a:p>
              <a:p>
                <a:pPr algn="ctr"/>
                <a:r>
                  <a:rPr lang="en-US" sz="1400" dirty="0">
                    <a:solidFill>
                      <a:srgbClr val="FFFF00"/>
                    </a:solidFill>
                  </a:rPr>
                  <a:t>Fit for purpose</a:t>
                </a:r>
              </a:p>
              <a:p>
                <a:pPr algn="ctr"/>
                <a:r>
                  <a:rPr lang="en-US" dirty="0">
                    <a:solidFill>
                      <a:prstClr val="white"/>
                    </a:solidFill>
                  </a:rPr>
                  <a:t>Clinical Trials</a:t>
                </a:r>
              </a:p>
            </p:txBody>
          </p:sp>
          <p:grpSp>
            <p:nvGrpSpPr>
              <p:cNvPr id="12" name="Group 11"/>
              <p:cNvGrpSpPr/>
              <p:nvPr/>
            </p:nvGrpSpPr>
            <p:grpSpPr>
              <a:xfrm>
                <a:off x="2748462" y="1663295"/>
                <a:ext cx="3647076" cy="3531410"/>
                <a:chOff x="2750283" y="1843243"/>
                <a:chExt cx="3647076" cy="3531410"/>
              </a:xfrm>
            </p:grpSpPr>
            <p:sp>
              <p:nvSpPr>
                <p:cNvPr id="23" name="Line 2"/>
                <p:cNvSpPr>
                  <a:spLocks noChangeShapeType="1"/>
                </p:cNvSpPr>
                <p:nvPr/>
              </p:nvSpPr>
              <p:spPr bwMode="auto">
                <a:xfrm flipH="1">
                  <a:off x="3766681" y="5374653"/>
                  <a:ext cx="1612084" cy="0"/>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24" name="Line 3"/>
                <p:cNvSpPr>
                  <a:spLocks noChangeShapeType="1"/>
                </p:cNvSpPr>
                <p:nvPr/>
              </p:nvSpPr>
              <p:spPr bwMode="auto">
                <a:xfrm flipH="1" flipV="1">
                  <a:off x="2763396" y="4115332"/>
                  <a:ext cx="1003285" cy="1259321"/>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25" name="Line 4"/>
                <p:cNvSpPr>
                  <a:spLocks noChangeShapeType="1"/>
                </p:cNvSpPr>
                <p:nvPr/>
              </p:nvSpPr>
              <p:spPr bwMode="auto">
                <a:xfrm flipV="1">
                  <a:off x="2763396" y="2541181"/>
                  <a:ext cx="358451" cy="1574151"/>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26" name="Line 5"/>
                <p:cNvSpPr>
                  <a:spLocks noChangeShapeType="1"/>
                </p:cNvSpPr>
                <p:nvPr/>
              </p:nvSpPr>
              <p:spPr bwMode="auto">
                <a:xfrm>
                  <a:off x="4572724" y="1843244"/>
                  <a:ext cx="1450875" cy="697937"/>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28" name="Line 6"/>
                <p:cNvSpPr>
                  <a:spLocks noChangeShapeType="1"/>
                </p:cNvSpPr>
                <p:nvPr/>
              </p:nvSpPr>
              <p:spPr bwMode="auto">
                <a:xfrm flipV="1">
                  <a:off x="3121848" y="1843244"/>
                  <a:ext cx="1450876" cy="697937"/>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29" name="Line 7"/>
                <p:cNvSpPr>
                  <a:spLocks noChangeShapeType="1"/>
                </p:cNvSpPr>
                <p:nvPr/>
              </p:nvSpPr>
              <p:spPr bwMode="auto">
                <a:xfrm flipH="1">
                  <a:off x="5378765" y="4115332"/>
                  <a:ext cx="1003286" cy="1259321"/>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30" name="Line 8"/>
                <p:cNvSpPr>
                  <a:spLocks noChangeShapeType="1"/>
                </p:cNvSpPr>
                <p:nvPr/>
              </p:nvSpPr>
              <p:spPr bwMode="auto">
                <a:xfrm>
                  <a:off x="6023598" y="2541181"/>
                  <a:ext cx="358453" cy="1574151"/>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31" name="Line 9"/>
                <p:cNvSpPr>
                  <a:spLocks noChangeShapeType="1"/>
                </p:cNvSpPr>
                <p:nvPr/>
              </p:nvSpPr>
              <p:spPr bwMode="auto">
                <a:xfrm flipH="1" flipV="1">
                  <a:off x="4572724" y="1843243"/>
                  <a:ext cx="797042" cy="3515053"/>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32" name="Line 10"/>
                <p:cNvSpPr>
                  <a:spLocks noChangeShapeType="1"/>
                </p:cNvSpPr>
                <p:nvPr/>
              </p:nvSpPr>
              <p:spPr bwMode="auto">
                <a:xfrm flipH="1" flipV="1">
                  <a:off x="3121848" y="2541181"/>
                  <a:ext cx="3275511" cy="1572149"/>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33" name="Line 11"/>
                <p:cNvSpPr>
                  <a:spLocks noChangeShapeType="1"/>
                </p:cNvSpPr>
                <p:nvPr/>
              </p:nvSpPr>
              <p:spPr bwMode="auto">
                <a:xfrm flipH="1">
                  <a:off x="2763395" y="2558767"/>
                  <a:ext cx="3271670" cy="1556565"/>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47" name="Line 6"/>
                <p:cNvSpPr>
                  <a:spLocks noChangeShapeType="1"/>
                </p:cNvSpPr>
                <p:nvPr/>
              </p:nvSpPr>
              <p:spPr bwMode="auto">
                <a:xfrm>
                  <a:off x="3094957" y="2555072"/>
                  <a:ext cx="2900587" cy="3696"/>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48" name="Line 6"/>
                <p:cNvSpPr>
                  <a:spLocks noChangeShapeType="1"/>
                </p:cNvSpPr>
                <p:nvPr/>
              </p:nvSpPr>
              <p:spPr bwMode="auto">
                <a:xfrm>
                  <a:off x="3162681" y="2545593"/>
                  <a:ext cx="621439" cy="2819292"/>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49" name="Line 6"/>
                <p:cNvSpPr>
                  <a:spLocks noChangeShapeType="1"/>
                </p:cNvSpPr>
                <p:nvPr/>
              </p:nvSpPr>
              <p:spPr bwMode="auto">
                <a:xfrm flipH="1">
                  <a:off x="5347809" y="2545593"/>
                  <a:ext cx="621439" cy="2819292"/>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50" name="Line 6"/>
                <p:cNvSpPr>
                  <a:spLocks noChangeShapeType="1"/>
                </p:cNvSpPr>
                <p:nvPr/>
              </p:nvSpPr>
              <p:spPr bwMode="auto">
                <a:xfrm flipH="1">
                  <a:off x="3762504" y="2545593"/>
                  <a:ext cx="2251755" cy="2819292"/>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51" name="Line 6"/>
                <p:cNvSpPr>
                  <a:spLocks noChangeShapeType="1"/>
                </p:cNvSpPr>
                <p:nvPr/>
              </p:nvSpPr>
              <p:spPr bwMode="auto">
                <a:xfrm>
                  <a:off x="3126847" y="2545593"/>
                  <a:ext cx="2251755" cy="2819292"/>
                </a:xfrm>
                <a:prstGeom prst="line">
                  <a:avLst/>
                </a:prstGeom>
                <a:noFill/>
                <a:ln w="28575">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52" name="Line 9"/>
                <p:cNvSpPr>
                  <a:spLocks noChangeShapeType="1"/>
                </p:cNvSpPr>
                <p:nvPr/>
              </p:nvSpPr>
              <p:spPr bwMode="auto">
                <a:xfrm flipV="1">
                  <a:off x="3773484" y="1843243"/>
                  <a:ext cx="797042" cy="3515053"/>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55" name="Line 9"/>
                <p:cNvSpPr>
                  <a:spLocks noChangeShapeType="1"/>
                </p:cNvSpPr>
                <p:nvPr/>
              </p:nvSpPr>
              <p:spPr bwMode="auto">
                <a:xfrm flipH="1" flipV="1">
                  <a:off x="4572724" y="1843243"/>
                  <a:ext cx="1811461" cy="2283261"/>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59" name="Line 9"/>
                <p:cNvSpPr>
                  <a:spLocks noChangeShapeType="1"/>
                </p:cNvSpPr>
                <p:nvPr/>
              </p:nvSpPr>
              <p:spPr bwMode="auto">
                <a:xfrm flipV="1">
                  <a:off x="2781777" y="1858270"/>
                  <a:ext cx="1811461" cy="2283261"/>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60" name="Line 11"/>
                <p:cNvSpPr>
                  <a:spLocks noChangeShapeType="1"/>
                </p:cNvSpPr>
                <p:nvPr/>
              </p:nvSpPr>
              <p:spPr bwMode="auto">
                <a:xfrm flipH="1" flipV="1">
                  <a:off x="2763395" y="4115332"/>
                  <a:ext cx="3627377" cy="4585"/>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67" name="Line 9"/>
                <p:cNvSpPr>
                  <a:spLocks noChangeShapeType="1"/>
                </p:cNvSpPr>
                <p:nvPr/>
              </p:nvSpPr>
              <p:spPr bwMode="auto">
                <a:xfrm flipV="1">
                  <a:off x="3758113" y="4113328"/>
                  <a:ext cx="2639245" cy="1231793"/>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sp>
              <p:nvSpPr>
                <p:cNvPr id="68" name="Line 9"/>
                <p:cNvSpPr>
                  <a:spLocks noChangeShapeType="1"/>
                </p:cNvSpPr>
                <p:nvPr/>
              </p:nvSpPr>
              <p:spPr bwMode="auto">
                <a:xfrm flipH="1" flipV="1">
                  <a:off x="2750283" y="4113328"/>
                  <a:ext cx="2639245" cy="1231793"/>
                </a:xfrm>
                <a:prstGeom prst="line">
                  <a:avLst/>
                </a:prstGeom>
                <a:noFill/>
                <a:ln w="28575" cap="rnd">
                  <a:solidFill>
                    <a:schemeClr val="accent3">
                      <a:lumMod val="40000"/>
                      <a:lumOff val="60000"/>
                    </a:schemeClr>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solidFill>
                      <a:srgbClr val="006879"/>
                    </a:solidFill>
                  </a:endParaRPr>
                </a:p>
              </p:txBody>
            </p:sp>
          </p:grpSp>
          <p:sp>
            <p:nvSpPr>
              <p:cNvPr id="46" name="Oval 45"/>
              <p:cNvSpPr>
                <a:spLocks noChangeArrowheads="1"/>
              </p:cNvSpPr>
              <p:nvPr/>
            </p:nvSpPr>
            <p:spPr bwMode="auto">
              <a:xfrm>
                <a:off x="3539040" y="2436113"/>
                <a:ext cx="2065920" cy="1985775"/>
              </a:xfrm>
              <a:prstGeom prst="ellipse">
                <a:avLst/>
              </a:prstGeom>
              <a:ln>
                <a:headEnd/>
                <a:tailEnd/>
              </a:ln>
            </p:spPr>
            <p:style>
              <a:lnRef idx="3">
                <a:schemeClr val="lt1"/>
              </a:lnRef>
              <a:fillRef idx="1">
                <a:schemeClr val="dk1"/>
              </a:fillRef>
              <a:effectRef idx="1">
                <a:schemeClr val="dk1"/>
              </a:effectRef>
              <a:fontRef idx="minor">
                <a:schemeClr val="lt1"/>
              </a:fontRef>
            </p:style>
            <p:txBody>
              <a:bodyPr anchor="ctr" anchorCtr="0"/>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400" dirty="0">
                    <a:solidFill>
                      <a:schemeClr val="bg2"/>
                    </a:solidFill>
                  </a:rPr>
                  <a:t>Everyone is an equal partner at the table</a:t>
                </a:r>
                <a:endParaRPr lang="en-US" dirty="0">
                  <a:solidFill>
                    <a:schemeClr val="bg2"/>
                  </a:solidFill>
                </a:endParaRPr>
              </a:p>
            </p:txBody>
          </p:sp>
        </p:grpSp>
        <p:sp>
          <p:nvSpPr>
            <p:cNvPr id="16" name="Oval 15"/>
            <p:cNvSpPr/>
            <p:nvPr/>
          </p:nvSpPr>
          <p:spPr>
            <a:xfrm>
              <a:off x="3842055" y="729964"/>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85000"/>
                </a:lnSpc>
              </a:pPr>
              <a:r>
                <a:rPr lang="en-US" sz="1100" dirty="0">
                  <a:solidFill>
                    <a:srgbClr val="000000"/>
                  </a:solidFill>
                </a:rPr>
                <a:t>Clinical</a:t>
              </a:r>
              <a:br>
                <a:rPr lang="en-US" sz="1100" dirty="0">
                  <a:solidFill>
                    <a:srgbClr val="000000"/>
                  </a:solidFill>
                </a:rPr>
              </a:br>
              <a:r>
                <a:rPr lang="en-US" sz="1050" dirty="0">
                  <a:solidFill>
                    <a:srgbClr val="000000"/>
                  </a:solidFill>
                </a:rPr>
                <a:t>Investigators</a:t>
              </a:r>
            </a:p>
          </p:txBody>
        </p:sp>
        <p:grpSp>
          <p:nvGrpSpPr>
            <p:cNvPr id="18" name="Group 17"/>
            <p:cNvGrpSpPr/>
            <p:nvPr/>
          </p:nvGrpSpPr>
          <p:grpSpPr>
            <a:xfrm>
              <a:off x="1911873" y="3224652"/>
              <a:ext cx="5320254" cy="1466297"/>
              <a:chOff x="1942514" y="3224652"/>
              <a:chExt cx="5320254" cy="1466297"/>
            </a:xfrm>
          </p:grpSpPr>
          <p:sp>
            <p:nvSpPr>
              <p:cNvPr id="56" name="Oval 55"/>
              <p:cNvSpPr/>
              <p:nvPr/>
            </p:nvSpPr>
            <p:spPr>
              <a:xfrm>
                <a:off x="1942514" y="3224652"/>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85000"/>
                  </a:lnSpc>
                </a:pPr>
                <a:r>
                  <a:rPr lang="en-US" sz="1100" dirty="0">
                    <a:solidFill>
                      <a:srgbClr val="000000"/>
                    </a:solidFill>
                  </a:rPr>
                  <a:t>Industry (pharma, bio, device, CRO, &amp; tech)</a:t>
                </a:r>
                <a:endParaRPr lang="en-US" sz="1100" i="1" dirty="0">
                  <a:solidFill>
                    <a:srgbClr val="000000"/>
                  </a:solidFill>
                </a:endParaRPr>
              </a:p>
            </p:txBody>
          </p:sp>
          <p:sp>
            <p:nvSpPr>
              <p:cNvPr id="58" name="Oval 57"/>
              <p:cNvSpPr/>
              <p:nvPr/>
            </p:nvSpPr>
            <p:spPr>
              <a:xfrm>
                <a:off x="5802878" y="3231059"/>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85000"/>
                  </a:lnSpc>
                </a:pPr>
                <a:r>
                  <a:rPr lang="en-US" sz="1100" dirty="0">
                    <a:solidFill>
                      <a:srgbClr val="000000"/>
                    </a:solidFill>
                  </a:rPr>
                  <a:t>Academia</a:t>
                </a:r>
              </a:p>
            </p:txBody>
          </p:sp>
        </p:grpSp>
        <p:grpSp>
          <p:nvGrpSpPr>
            <p:cNvPr id="19" name="Group 18"/>
            <p:cNvGrpSpPr/>
            <p:nvPr/>
          </p:nvGrpSpPr>
          <p:grpSpPr>
            <a:xfrm>
              <a:off x="3021341" y="4436390"/>
              <a:ext cx="3163677" cy="1466297"/>
              <a:chOff x="3037385" y="4421791"/>
              <a:chExt cx="3163677" cy="1466297"/>
            </a:xfrm>
          </p:grpSpPr>
          <p:sp>
            <p:nvSpPr>
              <p:cNvPr id="57" name="Oval 56"/>
              <p:cNvSpPr/>
              <p:nvPr/>
            </p:nvSpPr>
            <p:spPr>
              <a:xfrm>
                <a:off x="3037385" y="4421791"/>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85000"/>
                  </a:lnSpc>
                </a:pPr>
                <a:r>
                  <a:rPr lang="en-US" sz="1100" dirty="0">
                    <a:solidFill>
                      <a:srgbClr val="000000"/>
                    </a:solidFill>
                  </a:rPr>
                  <a:t>IRBs</a:t>
                </a:r>
              </a:p>
            </p:txBody>
          </p:sp>
          <p:sp>
            <p:nvSpPr>
              <p:cNvPr id="61" name="Oval 60"/>
              <p:cNvSpPr/>
              <p:nvPr/>
            </p:nvSpPr>
            <p:spPr>
              <a:xfrm>
                <a:off x="4678813" y="4428198"/>
                <a:ext cx="1522249"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85000"/>
                  </a:lnSpc>
                </a:pPr>
                <a:r>
                  <a:rPr lang="en-US" sz="1100" dirty="0">
                    <a:solidFill>
                      <a:srgbClr val="000000"/>
                    </a:solidFill>
                  </a:rPr>
                  <a:t>Trade &amp;</a:t>
                </a:r>
              </a:p>
              <a:p>
                <a:pPr algn="ctr">
                  <a:lnSpc>
                    <a:spcPct val="85000"/>
                  </a:lnSpc>
                </a:pPr>
                <a:r>
                  <a:rPr lang="en-US" sz="1100" dirty="0">
                    <a:solidFill>
                      <a:srgbClr val="000000"/>
                    </a:solidFill>
                  </a:rPr>
                  <a:t>Professional Orgs</a:t>
                </a:r>
              </a:p>
            </p:txBody>
          </p:sp>
        </p:grpSp>
        <p:grpSp>
          <p:nvGrpSpPr>
            <p:cNvPr id="17" name="Group 16"/>
            <p:cNvGrpSpPr/>
            <p:nvPr/>
          </p:nvGrpSpPr>
          <p:grpSpPr>
            <a:xfrm>
              <a:off x="2204722" y="1573152"/>
              <a:ext cx="4734557" cy="1469866"/>
              <a:chOff x="2242663" y="1573152"/>
              <a:chExt cx="4734557" cy="1469866"/>
            </a:xfrm>
          </p:grpSpPr>
          <p:sp>
            <p:nvSpPr>
              <p:cNvPr id="54" name="Oval 53"/>
              <p:cNvSpPr/>
              <p:nvPr/>
            </p:nvSpPr>
            <p:spPr>
              <a:xfrm>
                <a:off x="2242663" y="1583128"/>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85000"/>
                  </a:lnSpc>
                </a:pPr>
                <a:r>
                  <a:rPr lang="en-US" sz="1100" dirty="0">
                    <a:solidFill>
                      <a:srgbClr val="000000"/>
                    </a:solidFill>
                  </a:rPr>
                  <a:t>Government &amp; Regulatory Agencies</a:t>
                </a:r>
              </a:p>
            </p:txBody>
          </p:sp>
          <p:sp>
            <p:nvSpPr>
              <p:cNvPr id="62" name="Oval 61"/>
              <p:cNvSpPr/>
              <p:nvPr/>
            </p:nvSpPr>
            <p:spPr>
              <a:xfrm>
                <a:off x="5517330" y="1573152"/>
                <a:ext cx="1459890" cy="145989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85000"/>
                  </a:lnSpc>
                </a:pPr>
                <a:r>
                  <a:rPr lang="en-US" sz="1100" dirty="0">
                    <a:solidFill>
                      <a:srgbClr val="000000"/>
                    </a:solidFill>
                  </a:rPr>
                  <a:t>Patients, Caregivers &amp; Patient</a:t>
                </a:r>
                <a:br>
                  <a:rPr lang="en-US" sz="1100" dirty="0">
                    <a:solidFill>
                      <a:srgbClr val="000000"/>
                    </a:solidFill>
                  </a:rPr>
                </a:br>
                <a:r>
                  <a:rPr lang="en-US" sz="1100" dirty="0">
                    <a:solidFill>
                      <a:srgbClr val="000000"/>
                    </a:solidFill>
                  </a:rPr>
                  <a:t>Advocacy Groups</a:t>
                </a:r>
              </a:p>
            </p:txBody>
          </p:sp>
        </p:grpSp>
      </p:grpSp>
      <p:sp>
        <p:nvSpPr>
          <p:cNvPr id="3" name="Title 2"/>
          <p:cNvSpPr>
            <a:spLocks noGrp="1"/>
          </p:cNvSpPr>
          <p:nvPr>
            <p:ph type="title"/>
          </p:nvPr>
        </p:nvSpPr>
        <p:spPr/>
        <p:txBody>
          <a:bodyPr/>
          <a:lstStyle/>
          <a:p>
            <a:pPr algn="ctr"/>
            <a:r>
              <a:rPr lang="en-US" dirty="0"/>
              <a:t>Multi-Stakeholder </a:t>
            </a:r>
            <a:r>
              <a:rPr lang="en-US" dirty="0" smtClean="0"/>
              <a:t>Collaboration</a:t>
            </a:r>
            <a:endParaRPr lang="en-US" dirty="0"/>
          </a:p>
        </p:txBody>
      </p:sp>
    </p:spTree>
    <p:extLst>
      <p:ext uri="{BB962C8B-B14F-4D97-AF65-F5344CB8AC3E}">
        <p14:creationId xmlns:p14="http://schemas.microsoft.com/office/powerpoint/2010/main" val="26206896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64EB-EF51-D148-BECF-6F4FEF7C4D8E}"/>
              </a:ext>
            </a:extLst>
          </p:cNvPr>
          <p:cNvSpPr>
            <a:spLocks noGrp="1"/>
          </p:cNvSpPr>
          <p:nvPr>
            <p:ph type="title"/>
          </p:nvPr>
        </p:nvSpPr>
        <p:spPr>
          <a:xfrm>
            <a:off x="457199" y="1053933"/>
            <a:ext cx="8229600" cy="716263"/>
          </a:xfrm>
        </p:spPr>
        <p:txBody>
          <a:bodyPr/>
          <a:lstStyle/>
          <a:p>
            <a:r>
              <a:rPr lang="en-US" dirty="0"/>
              <a:t>A fragmented landscape</a:t>
            </a:r>
          </a:p>
        </p:txBody>
      </p:sp>
      <p:sp>
        <p:nvSpPr>
          <p:cNvPr id="3" name="Date Placeholder 2">
            <a:extLst>
              <a:ext uri="{FF2B5EF4-FFF2-40B4-BE49-F238E27FC236}">
                <a16:creationId xmlns:a16="http://schemas.microsoft.com/office/drawing/2014/main" id="{9F6CC74F-ADBB-A245-A458-E5A651B38229}"/>
              </a:ext>
            </a:extLst>
          </p:cNvPr>
          <p:cNvSpPr>
            <a:spLocks noGrp="1"/>
          </p:cNvSpPr>
          <p:nvPr>
            <p:ph type="dt" sz="half" idx="10"/>
          </p:nvPr>
        </p:nvSpPr>
        <p:spPr/>
        <p:txBody>
          <a:bodyPr/>
          <a:lstStyle/>
          <a:p>
            <a:pPr fontAlgn="base">
              <a:spcBef>
                <a:spcPct val="0"/>
              </a:spcBef>
              <a:spcAft>
                <a:spcPct val="0"/>
              </a:spcAft>
            </a:pPr>
            <a:fld id="{A2A5249A-8C2E-1246-ADB9-0845DB356266}" type="datetime1">
              <a:rPr lang="en-US">
                <a:latin typeface="Century Gothic" charset="0"/>
                <a:ea typeface="ＭＳ Ｐゴシック" charset="0"/>
              </a:rPr>
              <a:pPr fontAlgn="base">
                <a:spcBef>
                  <a:spcPct val="0"/>
                </a:spcBef>
                <a:spcAft>
                  <a:spcPct val="0"/>
                </a:spcAft>
              </a:pPr>
              <a:t>6/22/2021</a:t>
            </a:fld>
            <a:endParaRPr lang="en-US">
              <a:latin typeface="Century Gothic" charset="0"/>
              <a:ea typeface="ＭＳ Ｐゴシック" charset="0"/>
            </a:endParaRPr>
          </a:p>
        </p:txBody>
      </p:sp>
      <p:sp>
        <p:nvSpPr>
          <p:cNvPr id="4" name="Footer Placeholder 3">
            <a:extLst>
              <a:ext uri="{FF2B5EF4-FFF2-40B4-BE49-F238E27FC236}">
                <a16:creationId xmlns:a16="http://schemas.microsoft.com/office/drawing/2014/main" id="{C7FEA9AF-9F28-774F-8694-BB9534CF4653}"/>
              </a:ext>
            </a:extLst>
          </p:cNvPr>
          <p:cNvSpPr>
            <a:spLocks noGrp="1"/>
          </p:cNvSpPr>
          <p:nvPr>
            <p:ph type="ftr" sz="quarter" idx="11"/>
          </p:nvPr>
        </p:nvSpPr>
        <p:spPr/>
        <p:txBody>
          <a:bodyPr/>
          <a:lstStyle/>
          <a:p>
            <a:r>
              <a:rPr lang="en-US">
                <a:solidFill>
                  <a:srgbClr val="000000">
                    <a:tint val="75000"/>
                  </a:srgbClr>
                </a:solidFill>
                <a:latin typeface="Century Gothic"/>
              </a:rPr>
              <a:t>Cytel Inc.</a:t>
            </a:r>
          </a:p>
        </p:txBody>
      </p:sp>
      <p:sp>
        <p:nvSpPr>
          <p:cNvPr id="15" name="Content Placeholder 14">
            <a:extLst>
              <a:ext uri="{FF2B5EF4-FFF2-40B4-BE49-F238E27FC236}">
                <a16:creationId xmlns:a16="http://schemas.microsoft.com/office/drawing/2014/main" id="{A97724FC-DCF5-0841-B516-8F033B7AB137}"/>
              </a:ext>
            </a:extLst>
          </p:cNvPr>
          <p:cNvSpPr>
            <a:spLocks noGrp="1"/>
          </p:cNvSpPr>
          <p:nvPr>
            <p:ph idx="1"/>
          </p:nvPr>
        </p:nvSpPr>
        <p:spPr>
          <a:xfrm>
            <a:off x="457200" y="1754610"/>
            <a:ext cx="3987007" cy="4007223"/>
          </a:xfrm>
        </p:spPr>
        <p:txBody>
          <a:bodyPr/>
          <a:lstStyle/>
          <a:p>
            <a:pPr defTabSz="1219170">
              <a:buFont typeface="Arial" panose="020B0604020202020204" pitchFamily="34" charset="0"/>
              <a:buChar char="•"/>
              <a:defRPr/>
            </a:pPr>
            <a:r>
              <a:rPr lang="en-CA" sz="1750" dirty="0">
                <a:latin typeface="Arial" panose="020B0604020202020204" pitchFamily="34" charset="0"/>
                <a:cs typeface="Arial" panose="020B0604020202020204" pitchFamily="34" charset="0"/>
              </a:rPr>
              <a:t>&gt;50% of these trials are investigating one intervention only (2-arm trials) with sample size &lt;100 participants.</a:t>
            </a:r>
          </a:p>
          <a:p>
            <a:pPr defTabSz="1219170">
              <a:buFont typeface="Arial" panose="020B0604020202020204" pitchFamily="34" charset="0"/>
              <a:buChar char="•"/>
              <a:defRPr/>
            </a:pPr>
            <a:endParaRPr lang="en-CA" sz="1750" dirty="0">
              <a:latin typeface="Arial" panose="020B0604020202020204" pitchFamily="34" charset="0"/>
              <a:cs typeface="Arial" panose="020B0604020202020204" pitchFamily="34" charset="0"/>
            </a:endParaRPr>
          </a:p>
          <a:p>
            <a:pPr defTabSz="1219170">
              <a:buFont typeface="Arial" panose="020B0604020202020204" pitchFamily="34" charset="0"/>
              <a:buChar char="•"/>
              <a:defRPr/>
            </a:pPr>
            <a:r>
              <a:rPr lang="en-CA" sz="1750" dirty="0">
                <a:latin typeface="Arial" panose="020B0604020202020204" pitchFamily="34" charset="0"/>
                <a:cs typeface="Arial" panose="020B0604020202020204" pitchFamily="34" charset="0"/>
              </a:rPr>
              <a:t>Certain treatments are particularly often investigated and repeated. </a:t>
            </a:r>
          </a:p>
          <a:p>
            <a:pPr defTabSz="1219170">
              <a:buFont typeface="Arial" panose="020B0604020202020204" pitchFamily="34" charset="0"/>
              <a:buChar char="•"/>
              <a:defRPr/>
            </a:pPr>
            <a:endParaRPr lang="en-CA" sz="1750" dirty="0">
              <a:latin typeface="Arial" panose="020B0604020202020204" pitchFamily="34" charset="0"/>
              <a:cs typeface="Arial" panose="020B0604020202020204" pitchFamily="34" charset="0"/>
            </a:endParaRPr>
          </a:p>
          <a:p>
            <a:pPr defTabSz="1219170">
              <a:buFont typeface="Arial" panose="020B0604020202020204" pitchFamily="34" charset="0"/>
              <a:buChar char="•"/>
              <a:defRPr/>
            </a:pPr>
            <a:r>
              <a:rPr lang="en-CA" sz="1750" dirty="0">
                <a:latin typeface="Arial" panose="020B0604020202020204" pitchFamily="34" charset="0"/>
                <a:cs typeface="Arial" panose="020B0604020202020204" pitchFamily="34" charset="0"/>
              </a:rPr>
              <a:t>For example, chloroquine or hydroxychloroquine features as a treatment in </a:t>
            </a:r>
            <a:r>
              <a:rPr lang="en-CA" sz="1750" b="1" dirty="0">
                <a:latin typeface="Arial" panose="020B0604020202020204" pitchFamily="34" charset="0"/>
                <a:cs typeface="Arial" panose="020B0604020202020204" pitchFamily="34" charset="0"/>
              </a:rPr>
              <a:t>118</a:t>
            </a:r>
            <a:r>
              <a:rPr lang="en-CA" sz="1750" dirty="0">
                <a:latin typeface="Arial" panose="020B0604020202020204" pitchFamily="34" charset="0"/>
                <a:cs typeface="Arial" panose="020B0604020202020204" pitchFamily="34" charset="0"/>
              </a:rPr>
              <a:t> separate trials. </a:t>
            </a:r>
            <a:endParaRPr lang="en-US" sz="1750" dirty="0">
              <a:latin typeface="Arial" panose="020B0604020202020204" pitchFamily="34" charset="0"/>
              <a:cs typeface="Arial" panose="020B0604020202020204" pitchFamily="34" charset="0"/>
            </a:endParaRPr>
          </a:p>
        </p:txBody>
      </p:sp>
      <p:graphicFrame>
        <p:nvGraphicFramePr>
          <p:cNvPr id="9" name="Chart 8" descr="Chart shows distribution of planned sample size using anticipated sample size vs. total number of trials. " title="Distribution of planned sample size chart"/>
          <p:cNvGraphicFramePr>
            <a:graphicFrameLocks/>
          </p:cNvGraphicFramePr>
          <p:nvPr>
            <p:extLst>
              <p:ext uri="{D42A27DB-BD31-4B8C-83A1-F6EECF244321}">
                <p14:modId xmlns:p14="http://schemas.microsoft.com/office/powerpoint/2010/main" val="308778042"/>
              </p:ext>
            </p:extLst>
          </p:nvPr>
        </p:nvGraphicFramePr>
        <p:xfrm>
          <a:off x="4809067" y="931831"/>
          <a:ext cx="4114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nvPr>
        </p:nvGraphicFramePr>
        <p:xfrm>
          <a:off x="4809067" y="3797132"/>
          <a:ext cx="4114800" cy="20023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67370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56A47F-742A-D741-B9D1-30CF7A98A6D8}"/>
              </a:ext>
            </a:extLst>
          </p:cNvPr>
          <p:cNvSpPr>
            <a:spLocks noGrp="1"/>
          </p:cNvSpPr>
          <p:nvPr>
            <p:ph type="title"/>
          </p:nvPr>
        </p:nvSpPr>
        <p:spPr>
          <a:xfrm>
            <a:off x="457200" y="808567"/>
            <a:ext cx="5805948" cy="479837"/>
          </a:xfrm>
        </p:spPr>
        <p:txBody>
          <a:bodyPr/>
          <a:lstStyle/>
          <a:p>
            <a:r>
              <a:rPr lang="en-CA" sz="1800" dirty="0">
                <a:solidFill>
                  <a:srgbClr val="004A84"/>
                </a:solidFill>
              </a:rPr>
              <a:t>Geographical Spread of registered COVID-19 trials </a:t>
            </a:r>
            <a:endParaRPr lang="en-US" sz="1800" dirty="0"/>
          </a:p>
        </p:txBody>
      </p:sp>
      <p:sp>
        <p:nvSpPr>
          <p:cNvPr id="3" name="Date Placeholder 2">
            <a:extLst>
              <a:ext uri="{FF2B5EF4-FFF2-40B4-BE49-F238E27FC236}">
                <a16:creationId xmlns:a16="http://schemas.microsoft.com/office/drawing/2014/main" id="{9F6CC74F-ADBB-A245-A458-E5A651B38229}"/>
              </a:ext>
            </a:extLst>
          </p:cNvPr>
          <p:cNvSpPr>
            <a:spLocks noGrp="1"/>
          </p:cNvSpPr>
          <p:nvPr>
            <p:ph type="dt" sz="half" idx="10"/>
          </p:nvPr>
        </p:nvSpPr>
        <p:spPr/>
        <p:txBody>
          <a:bodyPr/>
          <a:lstStyle/>
          <a:p>
            <a:pPr fontAlgn="base">
              <a:spcBef>
                <a:spcPct val="0"/>
              </a:spcBef>
              <a:spcAft>
                <a:spcPct val="0"/>
              </a:spcAft>
            </a:pPr>
            <a:fld id="{A2A5249A-8C2E-1246-ADB9-0845DB356266}" type="datetime1">
              <a:rPr lang="en-US">
                <a:latin typeface="Century Gothic" charset="0"/>
                <a:ea typeface="ＭＳ Ｐゴシック" charset="0"/>
              </a:rPr>
              <a:pPr fontAlgn="base">
                <a:spcBef>
                  <a:spcPct val="0"/>
                </a:spcBef>
                <a:spcAft>
                  <a:spcPct val="0"/>
                </a:spcAft>
              </a:pPr>
              <a:t>6/22/2021</a:t>
            </a:fld>
            <a:endParaRPr lang="en-US">
              <a:latin typeface="Century Gothic" charset="0"/>
              <a:ea typeface="ＭＳ Ｐゴシック" charset="0"/>
            </a:endParaRPr>
          </a:p>
        </p:txBody>
      </p:sp>
      <p:sp>
        <p:nvSpPr>
          <p:cNvPr id="4" name="Footer Placeholder 3">
            <a:extLst>
              <a:ext uri="{FF2B5EF4-FFF2-40B4-BE49-F238E27FC236}">
                <a16:creationId xmlns:a16="http://schemas.microsoft.com/office/drawing/2014/main" id="{C7FEA9AF-9F28-774F-8694-BB9534CF4653}"/>
              </a:ext>
            </a:extLst>
          </p:cNvPr>
          <p:cNvSpPr>
            <a:spLocks noGrp="1"/>
          </p:cNvSpPr>
          <p:nvPr>
            <p:ph type="ftr" sz="quarter" idx="11"/>
          </p:nvPr>
        </p:nvSpPr>
        <p:spPr/>
        <p:txBody>
          <a:bodyPr/>
          <a:lstStyle/>
          <a:p>
            <a:r>
              <a:rPr lang="en-US">
                <a:solidFill>
                  <a:srgbClr val="000000">
                    <a:tint val="75000"/>
                  </a:srgbClr>
                </a:solidFill>
                <a:latin typeface="Century Gothic"/>
              </a:rPr>
              <a:t>Cytel Inc.</a:t>
            </a:r>
          </a:p>
        </p:txBody>
      </p:sp>
      <p:sp>
        <p:nvSpPr>
          <p:cNvPr id="5" name="Slide Number Placeholder 4">
            <a:extLst>
              <a:ext uri="{FF2B5EF4-FFF2-40B4-BE49-F238E27FC236}">
                <a16:creationId xmlns:a16="http://schemas.microsoft.com/office/drawing/2014/main" id="{F21ADEE9-FE9B-A343-A035-0784548F229B}"/>
              </a:ext>
            </a:extLst>
          </p:cNvPr>
          <p:cNvSpPr>
            <a:spLocks noGrp="1"/>
          </p:cNvSpPr>
          <p:nvPr>
            <p:ph type="sldNum" sz="quarter" idx="12"/>
          </p:nvPr>
        </p:nvSpPr>
        <p:spPr/>
        <p:txBody>
          <a:bodyPr/>
          <a:lstStyle/>
          <a:p>
            <a:pPr fontAlgn="base">
              <a:spcBef>
                <a:spcPct val="0"/>
              </a:spcBef>
              <a:spcAft>
                <a:spcPct val="0"/>
              </a:spcAft>
            </a:pPr>
            <a:fld id="{19082618-0B38-F94E-8749-526579495538}" type="slidenum">
              <a:rPr lang="en-US">
                <a:latin typeface="Century Gothic" charset="0"/>
                <a:ea typeface="ＭＳ Ｐゴシック" charset="0"/>
              </a:rPr>
              <a:pPr fontAlgn="base">
                <a:spcBef>
                  <a:spcPct val="0"/>
                </a:spcBef>
                <a:spcAft>
                  <a:spcPct val="0"/>
                </a:spcAft>
              </a:pPr>
              <a:t>61</a:t>
            </a:fld>
            <a:endParaRPr lang="en-US">
              <a:latin typeface="Century Gothic" charset="0"/>
              <a:ea typeface="ＭＳ Ｐゴシック" charset="0"/>
            </a:endParaRPr>
          </a:p>
        </p:txBody>
      </p:sp>
      <p:pic>
        <p:nvPicPr>
          <p:cNvPr id="2" name="Picture 1"/>
          <p:cNvPicPr>
            <a:picLocks noChangeAspect="1"/>
          </p:cNvPicPr>
          <p:nvPr/>
        </p:nvPicPr>
        <p:blipFill>
          <a:blip r:embed="rId3"/>
          <a:stretch>
            <a:fillRect/>
          </a:stretch>
        </p:blipFill>
        <p:spPr>
          <a:xfrm>
            <a:off x="6553201" y="945775"/>
            <a:ext cx="2239877" cy="2530652"/>
          </a:xfrm>
          <a:prstGeom prst="rect">
            <a:avLst/>
          </a:prstGeom>
        </p:spPr>
      </p:pic>
      <p:pic>
        <p:nvPicPr>
          <p:cNvPr id="6" name="Picture 5"/>
          <p:cNvPicPr>
            <a:picLocks noChangeAspect="1"/>
          </p:cNvPicPr>
          <p:nvPr/>
        </p:nvPicPr>
        <p:blipFill>
          <a:blip r:embed="rId4"/>
          <a:stretch>
            <a:fillRect/>
          </a:stretch>
        </p:blipFill>
        <p:spPr>
          <a:xfrm>
            <a:off x="6553201" y="3476427"/>
            <a:ext cx="2239877" cy="2422724"/>
          </a:xfrm>
          <a:prstGeom prst="rect">
            <a:avLst/>
          </a:prstGeom>
        </p:spPr>
      </p:pic>
      <p:graphicFrame>
        <p:nvGraphicFramePr>
          <p:cNvPr id="13" name="Chart 12" descr="Pie chart shows distribution of current registered COVID-19 trials. More than half are in East Asia, followed by Europe and North America. " title="Geographical spread of registered COVID-19 trials"/>
          <p:cNvGraphicFramePr/>
          <p:nvPr>
            <p:extLst>
              <p:ext uri="{D42A27DB-BD31-4B8C-83A1-F6EECF244321}">
                <p14:modId xmlns:p14="http://schemas.microsoft.com/office/powerpoint/2010/main" val="2496788998"/>
              </p:ext>
            </p:extLst>
          </p:nvPr>
        </p:nvGraphicFramePr>
        <p:xfrm>
          <a:off x="312172" y="1441451"/>
          <a:ext cx="6241028" cy="47243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475337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56A47F-742A-D741-B9D1-30CF7A98A6D8}"/>
              </a:ext>
            </a:extLst>
          </p:cNvPr>
          <p:cNvSpPr>
            <a:spLocks noGrp="1"/>
          </p:cNvSpPr>
          <p:nvPr>
            <p:ph type="title"/>
          </p:nvPr>
        </p:nvSpPr>
        <p:spPr>
          <a:xfrm>
            <a:off x="643470" y="994834"/>
            <a:ext cx="6273800" cy="479837"/>
          </a:xfrm>
        </p:spPr>
        <p:txBody>
          <a:bodyPr/>
          <a:lstStyle/>
          <a:p>
            <a:r>
              <a:rPr lang="en-CA" sz="1800" dirty="0">
                <a:solidFill>
                  <a:srgbClr val="004A84"/>
                </a:solidFill>
              </a:rPr>
              <a:t>Examples of </a:t>
            </a:r>
            <a:r>
              <a:rPr lang="en-CA" sz="1800" u="sng" dirty="0">
                <a:solidFill>
                  <a:srgbClr val="004A84"/>
                </a:solidFill>
              </a:rPr>
              <a:t>registered</a:t>
            </a:r>
            <a:r>
              <a:rPr lang="en-CA" sz="1800" dirty="0">
                <a:solidFill>
                  <a:srgbClr val="004A84"/>
                </a:solidFill>
              </a:rPr>
              <a:t> master protocols in COVID-19</a:t>
            </a:r>
            <a:endParaRPr lang="en-US" sz="1800" dirty="0"/>
          </a:p>
        </p:txBody>
      </p:sp>
      <p:sp>
        <p:nvSpPr>
          <p:cNvPr id="3" name="Date Placeholder 2">
            <a:extLst>
              <a:ext uri="{FF2B5EF4-FFF2-40B4-BE49-F238E27FC236}">
                <a16:creationId xmlns:a16="http://schemas.microsoft.com/office/drawing/2014/main" id="{9F6CC74F-ADBB-A245-A458-E5A651B38229}"/>
              </a:ext>
            </a:extLst>
          </p:cNvPr>
          <p:cNvSpPr>
            <a:spLocks noGrp="1"/>
          </p:cNvSpPr>
          <p:nvPr>
            <p:ph type="dt" sz="half" idx="10"/>
          </p:nvPr>
        </p:nvSpPr>
        <p:spPr/>
        <p:txBody>
          <a:bodyPr/>
          <a:lstStyle/>
          <a:p>
            <a:pPr fontAlgn="base">
              <a:spcBef>
                <a:spcPct val="0"/>
              </a:spcBef>
              <a:spcAft>
                <a:spcPct val="0"/>
              </a:spcAft>
            </a:pPr>
            <a:fld id="{A2A5249A-8C2E-1246-ADB9-0845DB356266}" type="datetime1">
              <a:rPr lang="en-US">
                <a:latin typeface="Century Gothic" charset="0"/>
                <a:ea typeface="ＭＳ Ｐゴシック" charset="0"/>
              </a:rPr>
              <a:pPr fontAlgn="base">
                <a:spcBef>
                  <a:spcPct val="0"/>
                </a:spcBef>
                <a:spcAft>
                  <a:spcPct val="0"/>
                </a:spcAft>
              </a:pPr>
              <a:t>6/22/2021</a:t>
            </a:fld>
            <a:endParaRPr lang="en-US">
              <a:latin typeface="Century Gothic" charset="0"/>
              <a:ea typeface="ＭＳ Ｐゴシック" charset="0"/>
            </a:endParaRPr>
          </a:p>
        </p:txBody>
      </p:sp>
      <p:sp>
        <p:nvSpPr>
          <p:cNvPr id="4" name="Footer Placeholder 3">
            <a:extLst>
              <a:ext uri="{FF2B5EF4-FFF2-40B4-BE49-F238E27FC236}">
                <a16:creationId xmlns:a16="http://schemas.microsoft.com/office/drawing/2014/main" id="{C7FEA9AF-9F28-774F-8694-BB9534CF4653}"/>
              </a:ext>
            </a:extLst>
          </p:cNvPr>
          <p:cNvSpPr>
            <a:spLocks noGrp="1"/>
          </p:cNvSpPr>
          <p:nvPr>
            <p:ph type="ftr" sz="quarter" idx="11"/>
          </p:nvPr>
        </p:nvSpPr>
        <p:spPr/>
        <p:txBody>
          <a:bodyPr/>
          <a:lstStyle/>
          <a:p>
            <a:r>
              <a:rPr lang="en-US" dirty="0">
                <a:solidFill>
                  <a:srgbClr val="000000">
                    <a:tint val="75000"/>
                  </a:srgbClr>
                </a:solidFill>
                <a:latin typeface="Century Gothic"/>
              </a:rPr>
              <a:t>Cytel Inc.</a:t>
            </a:r>
          </a:p>
        </p:txBody>
      </p:sp>
      <p:sp>
        <p:nvSpPr>
          <p:cNvPr id="5" name="Slide Number Placeholder 4">
            <a:extLst>
              <a:ext uri="{FF2B5EF4-FFF2-40B4-BE49-F238E27FC236}">
                <a16:creationId xmlns:a16="http://schemas.microsoft.com/office/drawing/2014/main" id="{F21ADEE9-FE9B-A343-A035-0784548F229B}"/>
              </a:ext>
            </a:extLst>
          </p:cNvPr>
          <p:cNvSpPr>
            <a:spLocks noGrp="1"/>
          </p:cNvSpPr>
          <p:nvPr>
            <p:ph type="sldNum" sz="quarter" idx="12"/>
          </p:nvPr>
        </p:nvSpPr>
        <p:spPr/>
        <p:txBody>
          <a:bodyPr/>
          <a:lstStyle/>
          <a:p>
            <a:pPr fontAlgn="base">
              <a:spcBef>
                <a:spcPct val="0"/>
              </a:spcBef>
              <a:spcAft>
                <a:spcPct val="0"/>
              </a:spcAft>
            </a:pPr>
            <a:fld id="{19082618-0B38-F94E-8749-526579495538}" type="slidenum">
              <a:rPr lang="en-US">
                <a:latin typeface="Century Gothic" charset="0"/>
                <a:ea typeface="ＭＳ Ｐゴシック" charset="0"/>
              </a:rPr>
              <a:pPr fontAlgn="base">
                <a:spcBef>
                  <a:spcPct val="0"/>
                </a:spcBef>
                <a:spcAft>
                  <a:spcPct val="0"/>
                </a:spcAft>
              </a:pPr>
              <a:t>62</a:t>
            </a:fld>
            <a:endParaRPr lang="en-US">
              <a:latin typeface="Century Gothic" charset="0"/>
              <a:ea typeface="ＭＳ Ｐゴシック" charset="0"/>
            </a:endParaRPr>
          </a:p>
        </p:txBody>
      </p:sp>
      <p:graphicFrame>
        <p:nvGraphicFramePr>
          <p:cNvPr id="7" name="Table 6" descr="Table lists several examples of registered master protocols in COVID-19. " title="Examples of registered master protocols in COVID-19"/>
          <p:cNvGraphicFramePr>
            <a:graphicFrameLocks noGrp="1"/>
          </p:cNvGraphicFramePr>
          <p:nvPr>
            <p:extLst>
              <p:ext uri="{D42A27DB-BD31-4B8C-83A1-F6EECF244321}">
                <p14:modId xmlns:p14="http://schemas.microsoft.com/office/powerpoint/2010/main" val="1968499225"/>
              </p:ext>
            </p:extLst>
          </p:nvPr>
        </p:nvGraphicFramePr>
        <p:xfrm>
          <a:off x="643470" y="1617134"/>
          <a:ext cx="8170330" cy="3141296"/>
        </p:xfrm>
        <a:graphic>
          <a:graphicData uri="http://schemas.openxmlformats.org/drawingml/2006/table">
            <a:tbl>
              <a:tblPr firstRow="1" bandRow="1">
                <a:tableStyleId>{5C22544A-7EE6-4342-B048-85BDC9FD1C3A}</a:tableStyleId>
              </a:tblPr>
              <a:tblGrid>
                <a:gridCol w="1634066">
                  <a:extLst>
                    <a:ext uri="{9D8B030D-6E8A-4147-A177-3AD203B41FA5}">
                      <a16:colId xmlns:a16="http://schemas.microsoft.com/office/drawing/2014/main" val="368284464"/>
                    </a:ext>
                  </a:extLst>
                </a:gridCol>
                <a:gridCol w="1634066">
                  <a:extLst>
                    <a:ext uri="{9D8B030D-6E8A-4147-A177-3AD203B41FA5}">
                      <a16:colId xmlns:a16="http://schemas.microsoft.com/office/drawing/2014/main" val="90834995"/>
                    </a:ext>
                  </a:extLst>
                </a:gridCol>
                <a:gridCol w="1634066">
                  <a:extLst>
                    <a:ext uri="{9D8B030D-6E8A-4147-A177-3AD203B41FA5}">
                      <a16:colId xmlns:a16="http://schemas.microsoft.com/office/drawing/2014/main" val="1371253860"/>
                    </a:ext>
                  </a:extLst>
                </a:gridCol>
                <a:gridCol w="1634066">
                  <a:extLst>
                    <a:ext uri="{9D8B030D-6E8A-4147-A177-3AD203B41FA5}">
                      <a16:colId xmlns:a16="http://schemas.microsoft.com/office/drawing/2014/main" val="2469482960"/>
                    </a:ext>
                  </a:extLst>
                </a:gridCol>
                <a:gridCol w="1634066">
                  <a:extLst>
                    <a:ext uri="{9D8B030D-6E8A-4147-A177-3AD203B41FA5}">
                      <a16:colId xmlns:a16="http://schemas.microsoft.com/office/drawing/2014/main" val="989013866"/>
                    </a:ext>
                  </a:extLst>
                </a:gridCol>
              </a:tblGrid>
              <a:tr h="517862">
                <a:tc>
                  <a:txBody>
                    <a:bodyPr/>
                    <a:lstStyle/>
                    <a:p>
                      <a:pPr algn="ctr"/>
                      <a:r>
                        <a:rPr lang="en-CA" sz="1200" dirty="0" smtClean="0">
                          <a:latin typeface="Arial" panose="020B0604020202020204" pitchFamily="34" charset="0"/>
                          <a:cs typeface="Arial" panose="020B0604020202020204" pitchFamily="34" charset="0"/>
                        </a:rPr>
                        <a:t>Trial name (ID)</a:t>
                      </a:r>
                      <a:endParaRPr lang="en-CA" sz="1200" dirty="0">
                        <a:latin typeface="Arial" panose="020B0604020202020204" pitchFamily="34" charset="0"/>
                        <a:cs typeface="Arial" panose="020B0604020202020204" pitchFamily="34" charset="0"/>
                      </a:endParaRPr>
                    </a:p>
                  </a:txBody>
                  <a:tcPr/>
                </a:tc>
                <a:tc>
                  <a:txBody>
                    <a:bodyPr/>
                    <a:lstStyle/>
                    <a:p>
                      <a:pPr algn="ctr"/>
                      <a:r>
                        <a:rPr lang="en-CA" sz="1200" dirty="0" smtClean="0">
                          <a:latin typeface="Arial" panose="020B0604020202020204" pitchFamily="34" charset="0"/>
                          <a:cs typeface="Arial" panose="020B0604020202020204" pitchFamily="34" charset="0"/>
                        </a:rPr>
                        <a:t>Master protocol category</a:t>
                      </a:r>
                      <a:endParaRPr lang="en-CA" sz="1200" dirty="0">
                        <a:latin typeface="Arial" panose="020B0604020202020204" pitchFamily="34" charset="0"/>
                        <a:cs typeface="Arial" panose="020B0604020202020204" pitchFamily="34" charset="0"/>
                      </a:endParaRPr>
                    </a:p>
                  </a:txBody>
                  <a:tcPr/>
                </a:tc>
                <a:tc>
                  <a:txBody>
                    <a:bodyPr/>
                    <a:lstStyle/>
                    <a:p>
                      <a:pPr algn="ctr"/>
                      <a:r>
                        <a:rPr lang="en-CA" sz="1200" dirty="0" smtClean="0">
                          <a:latin typeface="Arial" panose="020B0604020202020204" pitchFamily="34" charset="0"/>
                          <a:cs typeface="Arial" panose="020B0604020202020204" pitchFamily="34" charset="0"/>
                        </a:rPr>
                        <a:t>Therapeutic area(s)</a:t>
                      </a:r>
                      <a:br>
                        <a:rPr lang="en-CA" sz="1200" dirty="0" smtClean="0">
                          <a:latin typeface="Arial" panose="020B0604020202020204" pitchFamily="34" charset="0"/>
                          <a:cs typeface="Arial" panose="020B0604020202020204" pitchFamily="34" charset="0"/>
                        </a:rPr>
                      </a:br>
                      <a:r>
                        <a:rPr lang="en-CA" sz="800" b="0" dirty="0" smtClean="0">
                          <a:latin typeface="Arial" panose="020B0604020202020204" pitchFamily="34" charset="0"/>
                          <a:cs typeface="Arial" panose="020B0604020202020204" pitchFamily="34" charset="0"/>
                        </a:rPr>
                        <a:t>(listed as of mid-April)</a:t>
                      </a:r>
                      <a:endParaRPr lang="en-CA" sz="1200" b="0" dirty="0">
                        <a:latin typeface="Arial" panose="020B0604020202020204" pitchFamily="34" charset="0"/>
                        <a:cs typeface="Arial" panose="020B0604020202020204" pitchFamily="34" charset="0"/>
                      </a:endParaRPr>
                    </a:p>
                  </a:txBody>
                  <a:tcPr/>
                </a:tc>
                <a:tc>
                  <a:txBody>
                    <a:bodyPr/>
                    <a:lstStyle/>
                    <a:p>
                      <a:pPr algn="ctr"/>
                      <a:r>
                        <a:rPr lang="en-CA" sz="1200" dirty="0" smtClean="0">
                          <a:latin typeface="Arial" panose="020B0604020202020204" pitchFamily="34" charset="0"/>
                          <a:cs typeface="Arial" panose="020B0604020202020204" pitchFamily="34" charset="0"/>
                        </a:rPr>
                        <a:t>Countries</a:t>
                      </a:r>
                      <a:endParaRPr lang="en-CA" sz="1200" dirty="0">
                        <a:latin typeface="Arial" panose="020B0604020202020204" pitchFamily="34" charset="0"/>
                        <a:cs typeface="Arial" panose="020B0604020202020204" pitchFamily="34" charset="0"/>
                      </a:endParaRPr>
                    </a:p>
                  </a:txBody>
                  <a:tcPr/>
                </a:tc>
                <a:tc>
                  <a:txBody>
                    <a:bodyPr/>
                    <a:lstStyle/>
                    <a:p>
                      <a:pPr algn="ctr"/>
                      <a:r>
                        <a:rPr lang="en-CA" sz="1200" dirty="0" smtClean="0">
                          <a:latin typeface="Arial" panose="020B0604020202020204" pitchFamily="34" charset="0"/>
                          <a:cs typeface="Arial" panose="020B0604020202020204" pitchFamily="34" charset="0"/>
                        </a:rPr>
                        <a:t>Patient context</a:t>
                      </a:r>
                      <a:endParaRPr lang="en-CA"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9736377"/>
                  </a:ext>
                </a:extLst>
              </a:tr>
              <a:tr h="479898">
                <a:tc>
                  <a:txBody>
                    <a:bodyPr/>
                    <a:lstStyle/>
                    <a:p>
                      <a:r>
                        <a:rPr lang="en-CA" b="1" dirty="0" smtClean="0">
                          <a:latin typeface="Arial" panose="020B0604020202020204" pitchFamily="34" charset="0"/>
                          <a:cs typeface="Arial" panose="020B0604020202020204" pitchFamily="34" charset="0"/>
                        </a:rPr>
                        <a:t>ACOVACT</a:t>
                      </a:r>
                    </a:p>
                    <a:p>
                      <a:r>
                        <a:rPr lang="en-CA" b="0" dirty="0" smtClean="0">
                          <a:latin typeface="Arial" panose="020B0604020202020204" pitchFamily="34" charset="0"/>
                          <a:cs typeface="Arial" panose="020B0604020202020204" pitchFamily="34" charset="0"/>
                        </a:rPr>
                        <a:t>(NCT04351724)</a:t>
                      </a:r>
                      <a:endParaRPr lang="en-CA" b="0"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Basket</a:t>
                      </a:r>
                      <a:r>
                        <a:rPr lang="en-CA" baseline="0" dirty="0" smtClean="0">
                          <a:latin typeface="Arial" panose="020B0604020202020204" pitchFamily="34" charset="0"/>
                          <a:cs typeface="Arial" panose="020B0604020202020204" pitchFamily="34" charset="0"/>
                        </a:rPr>
                        <a:t> trial</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RAS blockade,</a:t>
                      </a:r>
                      <a:r>
                        <a:rPr lang="en-CA" baseline="0" dirty="0" smtClean="0">
                          <a:latin typeface="Arial" panose="020B0604020202020204" pitchFamily="34" charset="0"/>
                          <a:cs typeface="Arial" panose="020B0604020202020204" pitchFamily="34" charset="0"/>
                        </a:rPr>
                        <a:t> antiviral, immune modulation</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Austria</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Outpatients, renal impaired</a:t>
                      </a:r>
                      <a:r>
                        <a:rPr lang="en-CA" baseline="0" dirty="0" smtClean="0">
                          <a:latin typeface="Arial" panose="020B0604020202020204" pitchFamily="34" charset="0"/>
                          <a:cs typeface="Arial" panose="020B0604020202020204" pitchFamily="34" charset="0"/>
                        </a:rPr>
                        <a:t> critically ill (separate sub studies)</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4885622"/>
                  </a:ext>
                </a:extLst>
              </a:tr>
              <a:tr h="479898">
                <a:tc>
                  <a:txBody>
                    <a:bodyPr/>
                    <a:lstStyle/>
                    <a:p>
                      <a:r>
                        <a:rPr lang="en-CA" b="1" dirty="0" smtClean="0">
                          <a:latin typeface="Arial" panose="020B0604020202020204" pitchFamily="34" charset="0"/>
                          <a:cs typeface="Arial" panose="020B0604020202020204" pitchFamily="34" charset="0"/>
                        </a:rPr>
                        <a:t>PRINCIPLE</a:t>
                      </a:r>
                      <a:br>
                        <a:rPr lang="en-CA" b="1" dirty="0" smtClean="0">
                          <a:latin typeface="Arial" panose="020B0604020202020204" pitchFamily="34" charset="0"/>
                          <a:cs typeface="Arial" panose="020B0604020202020204" pitchFamily="34" charset="0"/>
                        </a:rPr>
                      </a:br>
                      <a:r>
                        <a:rPr lang="en-CA" b="0" dirty="0" smtClean="0">
                          <a:latin typeface="Arial" panose="020B0604020202020204" pitchFamily="34" charset="0"/>
                          <a:cs typeface="Arial" panose="020B0604020202020204" pitchFamily="34" charset="0"/>
                        </a:rPr>
                        <a:t>(ISRCTN86534580)</a:t>
                      </a:r>
                      <a:endParaRPr lang="en-CA" b="0"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Platform trial</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Hydroxychloroquine</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United Kingdom</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High risk patients,</a:t>
                      </a:r>
                      <a:r>
                        <a:rPr lang="en-CA" baseline="0" dirty="0" smtClean="0">
                          <a:latin typeface="Arial" panose="020B0604020202020204" pitchFamily="34" charset="0"/>
                          <a:cs typeface="Arial" panose="020B0604020202020204" pitchFamily="34" charset="0"/>
                        </a:rPr>
                        <a:t> primary care</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89356984"/>
                  </a:ext>
                </a:extLst>
              </a:tr>
              <a:tr h="479898">
                <a:tc>
                  <a:txBody>
                    <a:bodyPr/>
                    <a:lstStyle/>
                    <a:p>
                      <a:r>
                        <a:rPr lang="en-CA" b="1" dirty="0" smtClean="0">
                          <a:latin typeface="Arial" panose="020B0604020202020204" pitchFamily="34" charset="0"/>
                          <a:cs typeface="Arial" panose="020B0604020202020204" pitchFamily="34" charset="0"/>
                        </a:rPr>
                        <a:t>REMAP-CAP </a:t>
                      </a:r>
                    </a:p>
                    <a:p>
                      <a:r>
                        <a:rPr lang="en-CA" b="0" dirty="0" smtClean="0">
                          <a:latin typeface="Arial" panose="020B0604020202020204" pitchFamily="34" charset="0"/>
                          <a:cs typeface="Arial" panose="020B0604020202020204" pitchFamily="34" charset="0"/>
                        </a:rPr>
                        <a:t>(REMAP-COVID)</a:t>
                      </a:r>
                      <a:r>
                        <a:rPr lang="en-CA" dirty="0" smtClean="0">
                          <a:latin typeface="Arial" panose="020B0604020202020204" pitchFamily="34" charset="0"/>
                          <a:cs typeface="Arial" panose="020B0604020202020204" pitchFamily="34" charset="0"/>
                        </a:rPr>
                        <a:t/>
                      </a:r>
                      <a:br>
                        <a:rPr lang="en-CA" dirty="0" smtClean="0">
                          <a:latin typeface="Arial" panose="020B0604020202020204" pitchFamily="34" charset="0"/>
                          <a:cs typeface="Arial" panose="020B0604020202020204" pitchFamily="34" charset="0"/>
                        </a:rPr>
                      </a:br>
                      <a:r>
                        <a:rPr lang="en-CA" dirty="0" smtClean="0">
                          <a:latin typeface="Arial" panose="020B0604020202020204" pitchFamily="34" charset="0"/>
                          <a:cs typeface="Arial" panose="020B0604020202020204" pitchFamily="34" charset="0"/>
                        </a:rPr>
                        <a:t>(NCT02735707)</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Platform trial (sub-platform)</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Antiviral,</a:t>
                      </a:r>
                      <a:r>
                        <a:rPr lang="en-CA" baseline="0" dirty="0" smtClean="0">
                          <a:latin typeface="Arial" panose="020B0604020202020204" pitchFamily="34" charset="0"/>
                          <a:cs typeface="Arial" panose="020B0604020202020204" pitchFamily="34" charset="0"/>
                        </a:rPr>
                        <a:t> immune modulation, macrolide, corticosteroid</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Thirteen countries</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Critically Ill</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18400876"/>
                  </a:ext>
                </a:extLst>
              </a:tr>
              <a:tr h="479898">
                <a:tc>
                  <a:txBody>
                    <a:bodyPr/>
                    <a:lstStyle/>
                    <a:p>
                      <a:r>
                        <a:rPr lang="en-CA" b="1" dirty="0" smtClean="0">
                          <a:latin typeface="Arial" panose="020B0604020202020204" pitchFamily="34" charset="0"/>
                          <a:cs typeface="Arial" panose="020B0604020202020204" pitchFamily="34" charset="0"/>
                        </a:rPr>
                        <a:t>SOLIDARITY</a:t>
                      </a:r>
                    </a:p>
                    <a:p>
                      <a:r>
                        <a:rPr lang="en-CA" b="0" dirty="0" smtClean="0">
                          <a:latin typeface="Arial" panose="020B0604020202020204" pitchFamily="34" charset="0"/>
                          <a:cs typeface="Arial" panose="020B0604020202020204" pitchFamily="34" charset="0"/>
                        </a:rPr>
                        <a:t>(ISRCTN83971151)</a:t>
                      </a:r>
                      <a:endParaRPr lang="en-CA" b="0"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Platform trial with umbrella component*</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Vaccine, antiviral, immune modulation</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Thirteen countries, five continents</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Multiple planned</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21482944"/>
                  </a:ext>
                </a:extLst>
              </a:tr>
              <a:tr h="479898">
                <a:tc>
                  <a:txBody>
                    <a:bodyPr/>
                    <a:lstStyle/>
                    <a:p>
                      <a:r>
                        <a:rPr lang="en-CA" b="1" dirty="0" smtClean="0">
                          <a:latin typeface="Arial" panose="020B0604020202020204" pitchFamily="34" charset="0"/>
                          <a:cs typeface="Arial" panose="020B0604020202020204" pitchFamily="34" charset="0"/>
                        </a:rPr>
                        <a:t>U-DEPLOY</a:t>
                      </a:r>
                    </a:p>
                    <a:p>
                      <a:r>
                        <a:rPr lang="en-CA" b="0" dirty="0" smtClean="0">
                          <a:latin typeface="Arial" panose="020B0604020202020204" pitchFamily="34" charset="0"/>
                          <a:cs typeface="Arial" panose="020B0604020202020204" pitchFamily="34" charset="0"/>
                        </a:rPr>
                        <a:t>(NCT04331665 – single sub</a:t>
                      </a:r>
                      <a:r>
                        <a:rPr lang="en-CA" b="0" baseline="0" dirty="0" smtClean="0">
                          <a:latin typeface="Arial" panose="020B0604020202020204" pitchFamily="34" charset="0"/>
                          <a:cs typeface="Arial" panose="020B0604020202020204" pitchFamily="34" charset="0"/>
                        </a:rPr>
                        <a:t> </a:t>
                      </a:r>
                      <a:r>
                        <a:rPr lang="en-CA" b="0" dirty="0" smtClean="0">
                          <a:latin typeface="Arial" panose="020B0604020202020204" pitchFamily="34" charset="0"/>
                          <a:cs typeface="Arial" panose="020B0604020202020204" pitchFamily="34" charset="0"/>
                        </a:rPr>
                        <a:t>trial registration)</a:t>
                      </a:r>
                      <a:endParaRPr lang="en-CA" b="0"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Umbrella trial</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Cellular products, immune modulation</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Canada</a:t>
                      </a:r>
                      <a:endParaRPr lang="en-CA" dirty="0">
                        <a:latin typeface="Arial" panose="020B0604020202020204" pitchFamily="34" charset="0"/>
                        <a:cs typeface="Arial" panose="020B0604020202020204" pitchFamily="34" charset="0"/>
                      </a:endParaRPr>
                    </a:p>
                  </a:txBody>
                  <a:tcPr/>
                </a:tc>
                <a:tc>
                  <a:txBody>
                    <a:bodyPr/>
                    <a:lstStyle/>
                    <a:p>
                      <a:r>
                        <a:rPr lang="en-CA" dirty="0" smtClean="0">
                          <a:latin typeface="Arial" panose="020B0604020202020204" pitchFamily="34" charset="0"/>
                          <a:cs typeface="Arial" panose="020B0604020202020204" pitchFamily="34" charset="0"/>
                        </a:rPr>
                        <a:t>Critically ill, non-critically ill</a:t>
                      </a:r>
                      <a:endParaRPr lang="en-CA"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37569708"/>
                  </a:ext>
                </a:extLst>
              </a:tr>
            </a:tbl>
          </a:graphicData>
        </a:graphic>
      </p:graphicFrame>
      <p:sp>
        <p:nvSpPr>
          <p:cNvPr id="10" name="Footer Placeholder 3">
            <a:extLst>
              <a:ext uri="{FF2B5EF4-FFF2-40B4-BE49-F238E27FC236}">
                <a16:creationId xmlns:a16="http://schemas.microsoft.com/office/drawing/2014/main" id="{C7FEA9AF-9F28-774F-8694-BB9534CF4653}"/>
              </a:ext>
            </a:extLst>
          </p:cNvPr>
          <p:cNvSpPr txBox="1">
            <a:spLocks/>
          </p:cNvSpPr>
          <p:nvPr/>
        </p:nvSpPr>
        <p:spPr>
          <a:xfrm>
            <a:off x="2023534" y="5324060"/>
            <a:ext cx="5609168" cy="300454"/>
          </a:xfrm>
          <a:prstGeom prst="rect">
            <a:avLst/>
          </a:prstGeom>
        </p:spPr>
        <p:txBody>
          <a:bodyPr vert="horz" lIns="91440" tIns="45720" rIns="91440" bIns="45720" rtlCol="0" anchor="ctr"/>
          <a:lstStyle>
            <a:defPPr>
              <a:defRPr lang="en-US"/>
            </a:defPPr>
            <a:lvl1pPr algn="ctr" defTabSz="457200" rtl="0" eaLnBrk="1" fontAlgn="auto" hangingPunct="1">
              <a:spcBef>
                <a:spcPts val="0"/>
              </a:spcBef>
              <a:spcAft>
                <a:spcPts val="0"/>
              </a:spcAft>
              <a:defRPr sz="675"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r>
              <a:rPr lang="en-US" sz="800" dirty="0">
                <a:solidFill>
                  <a:srgbClr val="000000">
                    <a:tint val="75000"/>
                  </a:srgbClr>
                </a:solidFill>
                <a:latin typeface="Century Gothic"/>
              </a:rPr>
              <a:t>Note this is not intended to be an exhaustive list of master protocols in COVID-19. It is intended to demonstrate several efforts identified through routine surveillance of clinical trial registries as of April 19, 2020</a:t>
            </a:r>
          </a:p>
        </p:txBody>
      </p:sp>
      <p:sp>
        <p:nvSpPr>
          <p:cNvPr id="11" name="Footer Placeholder 3">
            <a:extLst>
              <a:ext uri="{FF2B5EF4-FFF2-40B4-BE49-F238E27FC236}">
                <a16:creationId xmlns:a16="http://schemas.microsoft.com/office/drawing/2014/main" id="{C7FEA9AF-9F28-774F-8694-BB9534CF4653}"/>
              </a:ext>
            </a:extLst>
          </p:cNvPr>
          <p:cNvSpPr txBox="1">
            <a:spLocks/>
          </p:cNvSpPr>
          <p:nvPr/>
        </p:nvSpPr>
        <p:spPr>
          <a:xfrm>
            <a:off x="-781050" y="4873379"/>
            <a:ext cx="5609168" cy="300454"/>
          </a:xfrm>
          <a:prstGeom prst="rect">
            <a:avLst/>
          </a:prstGeom>
        </p:spPr>
        <p:txBody>
          <a:bodyPr vert="horz" lIns="91440" tIns="45720" rIns="91440" bIns="45720" rtlCol="0" anchor="ctr"/>
          <a:lstStyle>
            <a:defPPr>
              <a:defRPr lang="en-US"/>
            </a:defPPr>
            <a:lvl1pPr algn="ctr" defTabSz="457200" rtl="0" eaLnBrk="1" fontAlgn="auto" hangingPunct="1">
              <a:spcBef>
                <a:spcPts val="0"/>
              </a:spcBef>
              <a:spcAft>
                <a:spcPts val="0"/>
              </a:spcAft>
              <a:defRPr sz="675"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r>
              <a:rPr lang="en-US" sz="800" dirty="0">
                <a:solidFill>
                  <a:srgbClr val="000000">
                    <a:tint val="75000"/>
                  </a:srgbClr>
                </a:solidFill>
                <a:latin typeface="Century Gothic"/>
              </a:rPr>
              <a:t>*Design description not taken from study investigators</a:t>
            </a:r>
          </a:p>
        </p:txBody>
      </p:sp>
    </p:spTree>
    <p:extLst>
      <p:ext uri="{BB962C8B-B14F-4D97-AF65-F5344CB8AC3E}">
        <p14:creationId xmlns:p14="http://schemas.microsoft.com/office/powerpoint/2010/main" val="34761812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73A5-93B5-814F-8196-D9B9E5BD4057}"/>
              </a:ext>
            </a:extLst>
          </p:cNvPr>
          <p:cNvSpPr>
            <a:spLocks noGrp="1"/>
          </p:cNvSpPr>
          <p:nvPr>
            <p:ph type="title"/>
          </p:nvPr>
        </p:nvSpPr>
        <p:spPr/>
        <p:txBody>
          <a:bodyPr/>
          <a:lstStyle/>
          <a:p>
            <a:r>
              <a:rPr lang="en-US" dirty="0"/>
              <a:t>Global policy and health implications</a:t>
            </a:r>
          </a:p>
        </p:txBody>
      </p:sp>
      <p:sp>
        <p:nvSpPr>
          <p:cNvPr id="3" name="Date Placeholder 2">
            <a:extLst>
              <a:ext uri="{FF2B5EF4-FFF2-40B4-BE49-F238E27FC236}">
                <a16:creationId xmlns:a16="http://schemas.microsoft.com/office/drawing/2014/main" id="{B2549B8D-B172-B049-93F8-F021CDE05BF3}"/>
              </a:ext>
            </a:extLst>
          </p:cNvPr>
          <p:cNvSpPr>
            <a:spLocks noGrp="1"/>
          </p:cNvSpPr>
          <p:nvPr>
            <p:ph type="dt" sz="half" idx="10"/>
          </p:nvPr>
        </p:nvSpPr>
        <p:spPr/>
        <p:txBody>
          <a:bodyPr/>
          <a:lstStyle/>
          <a:p>
            <a:pPr fontAlgn="base">
              <a:spcBef>
                <a:spcPct val="0"/>
              </a:spcBef>
              <a:spcAft>
                <a:spcPct val="0"/>
              </a:spcAft>
              <a:defRPr/>
            </a:pPr>
            <a:fld id="{A2A5249A-8C2E-1246-ADB9-0845DB356266}" type="datetime1">
              <a:rPr lang="en-US">
                <a:latin typeface="Century Gothic" charset="0"/>
                <a:ea typeface="ＭＳ Ｐゴシック" charset="0"/>
              </a:rPr>
              <a:pPr fontAlgn="base">
                <a:spcBef>
                  <a:spcPct val="0"/>
                </a:spcBef>
                <a:spcAft>
                  <a:spcPct val="0"/>
                </a:spcAft>
                <a:defRPr/>
              </a:pPr>
              <a:t>6/22/2021</a:t>
            </a:fld>
            <a:endParaRPr lang="en-US">
              <a:latin typeface="Century Gothic" charset="0"/>
              <a:ea typeface="ＭＳ Ｐゴシック" charset="0"/>
            </a:endParaRPr>
          </a:p>
        </p:txBody>
      </p:sp>
      <p:sp>
        <p:nvSpPr>
          <p:cNvPr id="4" name="Footer Placeholder 3">
            <a:extLst>
              <a:ext uri="{FF2B5EF4-FFF2-40B4-BE49-F238E27FC236}">
                <a16:creationId xmlns:a16="http://schemas.microsoft.com/office/drawing/2014/main" id="{58297ABB-6DE8-D349-AAE8-207942DD5AF0}"/>
              </a:ext>
            </a:extLst>
          </p:cNvPr>
          <p:cNvSpPr>
            <a:spLocks noGrp="1"/>
          </p:cNvSpPr>
          <p:nvPr>
            <p:ph type="ftr" sz="quarter" idx="11"/>
          </p:nvPr>
        </p:nvSpPr>
        <p:spPr/>
        <p:txBody>
          <a:bodyPr/>
          <a:lstStyle/>
          <a:p>
            <a:pPr>
              <a:defRPr/>
            </a:pPr>
            <a:r>
              <a:rPr lang="en-US">
                <a:solidFill>
                  <a:srgbClr val="000000">
                    <a:tint val="75000"/>
                  </a:srgbClr>
                </a:solidFill>
                <a:latin typeface="Century Gothic"/>
              </a:rPr>
              <a:t>Cytel Inc.</a:t>
            </a:r>
          </a:p>
        </p:txBody>
      </p:sp>
      <p:sp>
        <p:nvSpPr>
          <p:cNvPr id="5" name="Slide Number Placeholder 4">
            <a:extLst>
              <a:ext uri="{FF2B5EF4-FFF2-40B4-BE49-F238E27FC236}">
                <a16:creationId xmlns:a16="http://schemas.microsoft.com/office/drawing/2014/main" id="{1E07DC18-F637-C94E-8857-1D1032D00998}"/>
              </a:ext>
            </a:extLst>
          </p:cNvPr>
          <p:cNvSpPr>
            <a:spLocks noGrp="1"/>
          </p:cNvSpPr>
          <p:nvPr>
            <p:ph type="sldNum" sz="quarter" idx="12"/>
          </p:nvPr>
        </p:nvSpPr>
        <p:spPr/>
        <p:txBody>
          <a:bodyPr/>
          <a:lstStyle/>
          <a:p>
            <a:pPr fontAlgn="base">
              <a:spcBef>
                <a:spcPct val="0"/>
              </a:spcBef>
              <a:spcAft>
                <a:spcPct val="0"/>
              </a:spcAft>
              <a:defRPr/>
            </a:pPr>
            <a:fld id="{19082618-0B38-F94E-8749-526579495538}" type="slidenum">
              <a:rPr lang="en-US">
                <a:latin typeface="Century Gothic" charset="0"/>
                <a:ea typeface="ＭＳ Ｐゴシック" charset="0"/>
              </a:rPr>
              <a:pPr fontAlgn="base">
                <a:spcBef>
                  <a:spcPct val="0"/>
                </a:spcBef>
                <a:spcAft>
                  <a:spcPct val="0"/>
                </a:spcAft>
                <a:defRPr/>
              </a:pPr>
              <a:t>63</a:t>
            </a:fld>
            <a:endParaRPr lang="en-US">
              <a:latin typeface="Century Gothic" charset="0"/>
              <a:ea typeface="ＭＳ Ｐゴシック" charset="0"/>
            </a:endParaRPr>
          </a:p>
        </p:txBody>
      </p:sp>
      <p:sp>
        <p:nvSpPr>
          <p:cNvPr id="6" name="Content Placeholder 5">
            <a:extLst>
              <a:ext uri="{FF2B5EF4-FFF2-40B4-BE49-F238E27FC236}">
                <a16:creationId xmlns:a16="http://schemas.microsoft.com/office/drawing/2014/main" id="{451F7288-A142-C948-B6C3-D589A4F57786}"/>
              </a:ext>
            </a:extLst>
          </p:cNvPr>
          <p:cNvSpPr>
            <a:spLocks noGrp="1"/>
          </p:cNvSpPr>
          <p:nvPr>
            <p:ph idx="1"/>
          </p:nvPr>
        </p:nvSpPr>
        <p:spPr>
          <a:xfrm>
            <a:off x="457200" y="2057402"/>
            <a:ext cx="3559825" cy="3717289"/>
          </a:xfrm>
        </p:spPr>
        <p:txBody>
          <a:bodyPr/>
          <a:lstStyle/>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Evidence synthesis through meta-analysis will be difficult.</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Collective allocation of resources and efforts at the global scale through master protocol framework would be much better.</a:t>
            </a:r>
          </a:p>
        </p:txBody>
      </p:sp>
      <p:pic>
        <p:nvPicPr>
          <p:cNvPr id="7" name="Picture 6"/>
          <p:cNvPicPr>
            <a:picLocks noChangeAspect="1"/>
          </p:cNvPicPr>
          <p:nvPr/>
        </p:nvPicPr>
        <p:blipFill>
          <a:blip r:embed="rId2"/>
          <a:stretch>
            <a:fillRect/>
          </a:stretch>
        </p:blipFill>
        <p:spPr>
          <a:xfrm>
            <a:off x="4145613" y="2186048"/>
            <a:ext cx="4898375" cy="3281233"/>
          </a:xfrm>
          <a:prstGeom prst="rect">
            <a:avLst/>
          </a:prstGeom>
          <a:ln>
            <a:solidFill>
              <a:schemeClr val="tx1"/>
            </a:solidFill>
          </a:ln>
        </p:spPr>
      </p:pic>
      <p:sp>
        <p:nvSpPr>
          <p:cNvPr id="8" name="Content Placeholder 5">
            <a:extLst>
              <a:ext uri="{FF2B5EF4-FFF2-40B4-BE49-F238E27FC236}">
                <a16:creationId xmlns:a16="http://schemas.microsoft.com/office/drawing/2014/main" id="{451F7288-A142-C948-B6C3-D589A4F57786}"/>
              </a:ext>
            </a:extLst>
          </p:cNvPr>
          <p:cNvSpPr txBox="1">
            <a:spLocks/>
          </p:cNvSpPr>
          <p:nvPr/>
        </p:nvSpPr>
        <p:spPr bwMode="auto">
          <a:xfrm>
            <a:off x="4145612" y="1803902"/>
            <a:ext cx="4769788" cy="30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92881" indent="-192881" algn="l" defTabSz="257175" rtl="0" eaLnBrk="1" fontAlgn="base" hangingPunct="1">
              <a:spcBef>
                <a:spcPts val="600"/>
              </a:spcBef>
              <a:spcAft>
                <a:spcPts val="600"/>
              </a:spcAft>
              <a:buFont typeface="Arial" panose="020B0604020202020204" pitchFamily="34" charset="0"/>
              <a:defRPr sz="2400" kern="1200">
                <a:solidFill>
                  <a:schemeClr val="tx1"/>
                </a:solidFill>
                <a:latin typeface="Calibri" panose="020F0502020204030204" pitchFamily="34" charset="0"/>
                <a:ea typeface="ＭＳ Ｐゴシック" charset="0"/>
                <a:cs typeface="Calibri" panose="020F0502020204030204" pitchFamily="34" charset="0"/>
              </a:defRPr>
            </a:lvl1pPr>
            <a:lvl2pPr marL="417910" indent="-160735" algn="l" defTabSz="257175" rtl="0" eaLnBrk="1" fontAlgn="base" hangingPunct="1">
              <a:spcBef>
                <a:spcPts val="600"/>
              </a:spcBef>
              <a:spcAft>
                <a:spcPts val="600"/>
              </a:spcAft>
              <a:buFont typeface="Arial" panose="020B0604020202020204" pitchFamily="34" charset="0"/>
              <a:buChar char="•"/>
              <a:defRPr sz="2000" kern="1200">
                <a:solidFill>
                  <a:schemeClr val="tx1"/>
                </a:solidFill>
                <a:latin typeface="Calibri" panose="020F0502020204030204" pitchFamily="34" charset="0"/>
                <a:ea typeface="ＭＳ Ｐゴシック" charset="0"/>
                <a:cs typeface="Calibri" panose="020F0502020204030204" pitchFamily="34" charset="0"/>
              </a:defRPr>
            </a:lvl2pPr>
            <a:lvl3pPr marL="642938" indent="-128588" algn="l" defTabSz="257175" rtl="0" eaLnBrk="1" fontAlgn="base" hangingPunct="1">
              <a:spcBef>
                <a:spcPts val="600"/>
              </a:spcBef>
              <a:spcAft>
                <a:spcPts val="600"/>
              </a:spcAft>
              <a:buClr>
                <a:srgbClr val="083773"/>
              </a:buClr>
              <a:buSzPct val="60000"/>
              <a:buFont typeface="Courier New" panose="02070309020205020404" pitchFamily="49" charset="0"/>
              <a:buChar char="o"/>
              <a:defRPr sz="1800" kern="1200">
                <a:solidFill>
                  <a:schemeClr val="tx1"/>
                </a:solidFill>
                <a:latin typeface="Calibri" panose="020F0502020204030204" pitchFamily="34" charset="0"/>
                <a:ea typeface="ＭＳ Ｐゴシック" charset="0"/>
                <a:cs typeface="Calibri" panose="020F0502020204030204" pitchFamily="34" charset="0"/>
              </a:defRPr>
            </a:lvl3pPr>
            <a:lvl4pPr marL="900113" indent="-128588" algn="l" defTabSz="257175" rtl="0" eaLnBrk="1" fontAlgn="base" hangingPunct="1">
              <a:spcBef>
                <a:spcPts val="600"/>
              </a:spcBef>
              <a:spcAft>
                <a:spcPts val="600"/>
              </a:spcAft>
              <a:buClr>
                <a:srgbClr val="083773"/>
              </a:buClr>
              <a:buFont typeface="Arial" panose="020B0604020202020204" pitchFamily="34" charset="0"/>
              <a:buChar char="•"/>
              <a:defRPr sz="1400" kern="1200">
                <a:solidFill>
                  <a:schemeClr val="tx1"/>
                </a:solidFill>
                <a:latin typeface="Calibri" panose="020F0502020204030204" pitchFamily="34" charset="0"/>
                <a:ea typeface="ＭＳ Ｐゴシック" charset="0"/>
                <a:cs typeface="Calibri" panose="020F0502020204030204" pitchFamily="34" charset="0"/>
              </a:defRPr>
            </a:lvl4pPr>
            <a:lvl5pPr marL="1157288" indent="-128588" algn="l" defTabSz="257175" rtl="0" eaLnBrk="1" fontAlgn="base" hangingPunct="1">
              <a:spcBef>
                <a:spcPts val="600"/>
              </a:spcBef>
              <a:spcAft>
                <a:spcPts val="600"/>
              </a:spcAft>
              <a:buFont typeface="Lucida Grande" panose="020B0600040502020204" pitchFamily="34" charset="0"/>
              <a:buChar char="-"/>
              <a:defRPr sz="1400" kern="1200">
                <a:solidFill>
                  <a:schemeClr val="tx1"/>
                </a:solidFill>
                <a:latin typeface="Calibri" panose="020F0502020204030204" pitchFamily="34" charset="0"/>
                <a:ea typeface="ＭＳ Ｐゴシック" charset="0"/>
                <a:cs typeface="Calibri" panose="020F0502020204030204" pitchFamily="34" charset="0"/>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a:lstStyle>
          <a:p>
            <a:pPr marL="0" indent="0" algn="ctr"/>
            <a:r>
              <a:rPr lang="en-US" sz="1400" i="1" dirty="0">
                <a:solidFill>
                  <a:srgbClr val="000000"/>
                </a:solidFill>
              </a:rPr>
              <a:t>Thorlund et al., 2020. the Lancet – In press</a:t>
            </a:r>
          </a:p>
        </p:txBody>
      </p:sp>
      <p:sp>
        <p:nvSpPr>
          <p:cNvPr id="9" name="Rectangle 8"/>
          <p:cNvSpPr/>
          <p:nvPr/>
        </p:nvSpPr>
        <p:spPr>
          <a:xfrm>
            <a:off x="7604760" y="4945624"/>
            <a:ext cx="1310640" cy="116840"/>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en-CA">
              <a:solidFill>
                <a:srgbClr val="FFFFFF"/>
              </a:solidFill>
              <a:latin typeface="Century Gothic"/>
            </a:endParaRPr>
          </a:p>
        </p:txBody>
      </p:sp>
    </p:spTree>
    <p:extLst>
      <p:ext uri="{BB962C8B-B14F-4D97-AF65-F5344CB8AC3E}">
        <p14:creationId xmlns:p14="http://schemas.microsoft.com/office/powerpoint/2010/main" val="16980391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67376A-1A8A-4A4A-BB16-111F4556456F}"/>
              </a:ext>
            </a:extLst>
          </p:cNvPr>
          <p:cNvSpPr>
            <a:spLocks noGrp="1"/>
          </p:cNvSpPr>
          <p:nvPr>
            <p:ph type="title"/>
          </p:nvPr>
        </p:nvSpPr>
        <p:spPr/>
        <p:txBody>
          <a:bodyPr/>
          <a:lstStyle/>
          <a:p>
            <a:r>
              <a:rPr lang="en-US" dirty="0"/>
              <a:t>Thank you!</a:t>
            </a:r>
          </a:p>
        </p:txBody>
      </p:sp>
      <p:sp>
        <p:nvSpPr>
          <p:cNvPr id="8" name="Subtitle 7">
            <a:extLst>
              <a:ext uri="{FF2B5EF4-FFF2-40B4-BE49-F238E27FC236}">
                <a16:creationId xmlns:a16="http://schemas.microsoft.com/office/drawing/2014/main" id="{4DB5BF2E-BCDD-B245-8135-63511F59C031}"/>
              </a:ext>
            </a:extLst>
          </p:cNvPr>
          <p:cNvSpPr>
            <a:spLocks noGrp="1"/>
          </p:cNvSpPr>
          <p:nvPr>
            <p:ph type="subTitle" idx="1"/>
          </p:nvPr>
        </p:nvSpPr>
        <p:spPr/>
        <p:txBody>
          <a:bodyPr/>
          <a:lstStyle/>
          <a:p>
            <a:r>
              <a:rPr lang="en-US" dirty="0"/>
              <a:t>www.covid-trials.org</a:t>
            </a:r>
          </a:p>
        </p:txBody>
      </p:sp>
    </p:spTree>
    <p:extLst>
      <p:ext uri="{BB962C8B-B14F-4D97-AF65-F5344CB8AC3E}">
        <p14:creationId xmlns:p14="http://schemas.microsoft.com/office/powerpoint/2010/main" val="4952875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9">
            <a:extLst>
              <a:ext uri="{FF2B5EF4-FFF2-40B4-BE49-F238E27FC236}">
                <a16:creationId xmlns:a16="http://schemas.microsoft.com/office/drawing/2014/main" id="{8B5E170A-4388-41BF-8A8B-A70F3C980B9C}"/>
              </a:ext>
            </a:extLst>
          </p:cNvPr>
          <p:cNvSpPr>
            <a:spLocks noChangeArrowheads="1"/>
          </p:cNvSpPr>
          <p:nvPr/>
        </p:nvSpPr>
        <p:spPr bwMode="auto">
          <a:xfrm>
            <a:off x="1087092" y="1152859"/>
            <a:ext cx="68008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a:spcBef>
                <a:spcPct val="0"/>
              </a:spcBef>
              <a:buNone/>
            </a:pPr>
            <a:r>
              <a:rPr lang="en-US" altLang="en-US" sz="2400" dirty="0">
                <a:solidFill>
                  <a:prstClr val="black"/>
                </a:solidFill>
              </a:rPr>
              <a:t> </a:t>
            </a:r>
            <a:r>
              <a:rPr lang="en-US" altLang="en-US" sz="2100" dirty="0">
                <a:solidFill>
                  <a:prstClr val="black"/>
                </a:solidFill>
              </a:rPr>
              <a:t>CTTI Master Protocol Expert Meeting</a:t>
            </a:r>
          </a:p>
          <a:p>
            <a:pPr algn="ctr" defTabSz="685800">
              <a:spcBef>
                <a:spcPct val="0"/>
              </a:spcBef>
              <a:buNone/>
            </a:pPr>
            <a:endParaRPr lang="en-US" altLang="en-US" sz="2400" dirty="0">
              <a:solidFill>
                <a:prstClr val="black"/>
              </a:solidFill>
              <a:ea typeface="MS PGothic" panose="020B0600070205080204" pitchFamily="34" charset="-128"/>
            </a:endParaRPr>
          </a:p>
          <a:p>
            <a:pPr algn="ctr" defTabSz="685800">
              <a:spcBef>
                <a:spcPct val="0"/>
              </a:spcBef>
              <a:buNone/>
            </a:pPr>
            <a:endParaRPr lang="en-US" altLang="en-US" sz="2400" dirty="0">
              <a:solidFill>
                <a:srgbClr val="44546A"/>
              </a:solidFill>
              <a:ea typeface="MS PGothic" panose="020B0600070205080204" pitchFamily="34" charset="-128"/>
            </a:endParaRPr>
          </a:p>
        </p:txBody>
      </p:sp>
      <p:sp>
        <p:nvSpPr>
          <p:cNvPr id="4099" name="Rectangle 20" descr="Enlightened by Learnings from EVD in DRC. Presented by Thomas R. Fleming, Ph.D. Professor of Biostatistics, University of Washington." title="WHO CORE Protocols for COVID-19…">
            <a:extLst>
              <a:ext uri="{FF2B5EF4-FFF2-40B4-BE49-F238E27FC236}">
                <a16:creationId xmlns:a16="http://schemas.microsoft.com/office/drawing/2014/main" id="{FC08329A-9A35-4086-A556-1206F83F6107}"/>
              </a:ext>
            </a:extLst>
          </p:cNvPr>
          <p:cNvSpPr>
            <a:spLocks noChangeArrowheads="1"/>
          </p:cNvSpPr>
          <p:nvPr/>
        </p:nvSpPr>
        <p:spPr bwMode="auto">
          <a:xfrm>
            <a:off x="518822" y="1667209"/>
            <a:ext cx="773463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algn="ctr" defTabSz="685800">
              <a:lnSpc>
                <a:spcPct val="50000"/>
              </a:lnSpc>
              <a:buNone/>
            </a:pPr>
            <a:endParaRPr lang="en-US" altLang="en-US" sz="1800" b="1" i="1" dirty="0">
              <a:solidFill>
                <a:prstClr val="black"/>
              </a:solidFill>
              <a:ea typeface="MS PGothic" panose="020B0600070205080204" pitchFamily="34" charset="-128"/>
            </a:endParaRPr>
          </a:p>
          <a:p>
            <a:pPr marL="257175" indent="-257175" algn="ctr" defTabSz="685800">
              <a:lnSpc>
                <a:spcPct val="80000"/>
              </a:lnSpc>
              <a:buNone/>
            </a:pPr>
            <a:r>
              <a:rPr lang="en-US" sz="2700" b="1" i="1" dirty="0">
                <a:solidFill>
                  <a:prstClr val="black"/>
                </a:solidFill>
                <a:ea typeface="MS PGothic" panose="020B0600070205080204" pitchFamily="34" charset="-128"/>
              </a:rPr>
              <a:t> </a:t>
            </a:r>
            <a:endParaRPr lang="en-GB" sz="2400" b="1" i="1" dirty="0">
              <a:solidFill>
                <a:prstClr val="black"/>
              </a:solidFill>
            </a:endParaRPr>
          </a:p>
          <a:p>
            <a:pPr marL="257175" indent="-257175" algn="ctr" defTabSz="685800">
              <a:lnSpc>
                <a:spcPct val="80000"/>
              </a:lnSpc>
              <a:buNone/>
            </a:pPr>
            <a:r>
              <a:rPr lang="en-US" altLang="en-US" sz="2400" b="1" dirty="0">
                <a:solidFill>
                  <a:prstClr val="black"/>
                </a:solidFill>
              </a:rPr>
              <a:t>WHO CORE Protocols for COVID-19…</a:t>
            </a:r>
          </a:p>
          <a:p>
            <a:pPr marL="257175" indent="-257175" algn="ctr" defTabSz="685800">
              <a:lnSpc>
                <a:spcPct val="80000"/>
              </a:lnSpc>
              <a:buNone/>
            </a:pPr>
            <a:r>
              <a:rPr lang="en-US" altLang="en-US" sz="2400" b="1" dirty="0">
                <a:solidFill>
                  <a:prstClr val="black"/>
                </a:solidFill>
              </a:rPr>
              <a:t>Enlightened by Learnings from EVD in DRC</a:t>
            </a:r>
          </a:p>
          <a:p>
            <a:pPr marL="257175" indent="-257175" algn="ctr" defTabSz="685800">
              <a:lnSpc>
                <a:spcPct val="80000"/>
              </a:lnSpc>
              <a:buNone/>
            </a:pPr>
            <a:endParaRPr lang="en-US" altLang="en-US" sz="600" b="1" dirty="0">
              <a:solidFill>
                <a:prstClr val="black"/>
              </a:solidFill>
            </a:endParaRPr>
          </a:p>
          <a:p>
            <a:pPr marL="257175" indent="-257175" algn="ctr" defTabSz="685800">
              <a:lnSpc>
                <a:spcPct val="80000"/>
              </a:lnSpc>
              <a:buNone/>
            </a:pPr>
            <a:endParaRPr lang="en-US" altLang="en-US" sz="788" b="1" i="1" dirty="0">
              <a:solidFill>
                <a:prstClr val="black"/>
              </a:solidFill>
              <a:ea typeface="MS PGothic" panose="020B0600070205080204" pitchFamily="34" charset="-128"/>
            </a:endParaRPr>
          </a:p>
          <a:p>
            <a:pPr marL="257175" indent="-257175" algn="ctr" defTabSz="685800">
              <a:lnSpc>
                <a:spcPct val="80000"/>
              </a:lnSpc>
              <a:buNone/>
            </a:pPr>
            <a:endParaRPr lang="en-US" altLang="en-US" sz="1050" b="1" dirty="0">
              <a:solidFill>
                <a:prstClr val="black"/>
              </a:solidFill>
              <a:ea typeface="MS PGothic" panose="020B0600070205080204" pitchFamily="34" charset="-128"/>
            </a:endParaRPr>
          </a:p>
          <a:p>
            <a:pPr marL="257175" indent="-257175" algn="ctr" defTabSz="685800">
              <a:lnSpc>
                <a:spcPct val="80000"/>
              </a:lnSpc>
              <a:buNone/>
            </a:pPr>
            <a:r>
              <a:rPr lang="en-US" altLang="en-US" sz="1800" dirty="0">
                <a:solidFill>
                  <a:prstClr val="black"/>
                </a:solidFill>
                <a:ea typeface="MS PGothic" panose="020B0600070205080204" pitchFamily="34" charset="-128"/>
              </a:rPr>
              <a:t>April 20, 2020</a:t>
            </a:r>
          </a:p>
          <a:p>
            <a:pPr marL="257175" indent="-257175" algn="ctr" defTabSz="685800">
              <a:lnSpc>
                <a:spcPct val="90000"/>
              </a:lnSpc>
              <a:buNone/>
            </a:pPr>
            <a:endParaRPr lang="en-US" altLang="en-US" sz="600" dirty="0">
              <a:solidFill>
                <a:prstClr val="black"/>
              </a:solidFill>
              <a:ea typeface="MS PGothic" panose="020B0600070205080204" pitchFamily="34" charset="-128"/>
            </a:endParaRPr>
          </a:p>
          <a:p>
            <a:pPr marL="257175" indent="-257175" algn="ctr" defTabSz="685800">
              <a:lnSpc>
                <a:spcPct val="90000"/>
              </a:lnSpc>
              <a:buNone/>
            </a:pPr>
            <a:r>
              <a:rPr lang="en-US" altLang="en-US" sz="1800" dirty="0">
                <a:solidFill>
                  <a:prstClr val="black"/>
                </a:solidFill>
                <a:ea typeface="MS PGothic" panose="020B0600070205080204" pitchFamily="34" charset="-128"/>
              </a:rPr>
              <a:t>Thomas R. Fleming, Ph.D.</a:t>
            </a:r>
          </a:p>
          <a:p>
            <a:pPr marL="257175" indent="-257175" algn="ctr" defTabSz="685800">
              <a:lnSpc>
                <a:spcPct val="90000"/>
              </a:lnSpc>
              <a:buNone/>
            </a:pPr>
            <a:r>
              <a:rPr lang="en-US" altLang="en-US" sz="1800" dirty="0">
                <a:solidFill>
                  <a:prstClr val="black"/>
                </a:solidFill>
                <a:ea typeface="MS PGothic" panose="020B0600070205080204" pitchFamily="34" charset="-128"/>
              </a:rPr>
              <a:t>Professor of Biostatistics</a:t>
            </a:r>
          </a:p>
          <a:p>
            <a:pPr marL="257175" indent="-257175" algn="ctr" defTabSz="685800">
              <a:lnSpc>
                <a:spcPct val="90000"/>
              </a:lnSpc>
              <a:buNone/>
            </a:pPr>
            <a:r>
              <a:rPr lang="en-US" altLang="en-US" sz="1800" dirty="0">
                <a:solidFill>
                  <a:prstClr val="black"/>
                </a:solidFill>
                <a:ea typeface="MS PGothic" panose="020B0600070205080204" pitchFamily="34" charset="-128"/>
              </a:rPr>
              <a:t>University of Washington</a:t>
            </a:r>
          </a:p>
          <a:p>
            <a:pPr marL="257175" indent="-257175" algn="ctr" defTabSz="685800">
              <a:lnSpc>
                <a:spcPct val="80000"/>
              </a:lnSpc>
              <a:buNone/>
            </a:pPr>
            <a:endParaRPr lang="en-US" altLang="en-US" sz="1800" i="1" dirty="0">
              <a:solidFill>
                <a:prstClr val="black"/>
              </a:solidFill>
              <a:ea typeface="MS PGothic" panose="020B0600070205080204" pitchFamily="34" charset="-128"/>
            </a:endParaRPr>
          </a:p>
        </p:txBody>
      </p:sp>
      <p:sp>
        <p:nvSpPr>
          <p:cNvPr id="4100" name="Line 21">
            <a:extLst>
              <a:ext uri="{FF2B5EF4-FFF2-40B4-BE49-F238E27FC236}">
                <a16:creationId xmlns:a16="http://schemas.microsoft.com/office/drawing/2014/main" id="{2D6DE79A-CBB6-4A2B-9DE1-D2B0FCF2EE1D}"/>
              </a:ext>
            </a:extLst>
          </p:cNvPr>
          <p:cNvSpPr>
            <a:spLocks noChangeShapeType="1"/>
          </p:cNvSpPr>
          <p:nvPr/>
        </p:nvSpPr>
        <p:spPr bwMode="auto">
          <a:xfrm>
            <a:off x="1305834" y="158861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endParaRPr lang="en-US" sz="1350">
              <a:solidFill>
                <a:prstClr val="black"/>
              </a:solidFill>
              <a:latin typeface="Calibri" panose="020F0502020204030204"/>
            </a:endParaRPr>
          </a:p>
        </p:txBody>
      </p:sp>
      <p:sp>
        <p:nvSpPr>
          <p:cNvPr id="4101" name="TextBox 5">
            <a:extLst>
              <a:ext uri="{FF2B5EF4-FFF2-40B4-BE49-F238E27FC236}">
                <a16:creationId xmlns:a16="http://schemas.microsoft.com/office/drawing/2014/main" id="{613FD0D0-97FB-48C0-9A8C-42BA36735BD2}"/>
              </a:ext>
            </a:extLst>
          </p:cNvPr>
          <p:cNvSpPr txBox="1">
            <a:spLocks noChangeArrowheads="1"/>
          </p:cNvSpPr>
          <p:nvPr/>
        </p:nvSpPr>
        <p:spPr bwMode="auto">
          <a:xfrm>
            <a:off x="1485900" y="5257801"/>
            <a:ext cx="2519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a:spcBef>
                <a:spcPct val="0"/>
              </a:spcBef>
              <a:buNone/>
            </a:pPr>
            <a:r>
              <a:rPr lang="en-US" altLang="en-US" sz="2100">
                <a:solidFill>
                  <a:srgbClr val="44546A"/>
                </a:solidFill>
                <a:ea typeface="MS PGothic" panose="020B0600070205080204" pitchFamily="34" charset="-128"/>
              </a:rPr>
              <a:t> </a:t>
            </a:r>
            <a:endParaRPr lang="en-US" altLang="en-US" sz="1800">
              <a:solidFill>
                <a:srgbClr val="44546A"/>
              </a:solidFill>
              <a:ea typeface="MS PGothic" panose="020B0600070205080204" pitchFamily="34" charset="-128"/>
            </a:endParaRPr>
          </a:p>
        </p:txBody>
      </p:sp>
    </p:spTree>
    <p:extLst>
      <p:ext uri="{BB962C8B-B14F-4D97-AF65-F5344CB8AC3E}">
        <p14:creationId xmlns:p14="http://schemas.microsoft.com/office/powerpoint/2010/main" val="16159531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635E571-A65B-4116-AC33-D162A7A0F299}"/>
              </a:ext>
            </a:extLst>
          </p:cNvPr>
          <p:cNvSpPr>
            <a:spLocks noChangeArrowheads="1"/>
          </p:cNvSpPr>
          <p:nvPr/>
        </p:nvSpPr>
        <p:spPr bwMode="auto">
          <a:xfrm>
            <a:off x="1513285" y="971551"/>
            <a:ext cx="6057900" cy="58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b"/>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defTabSz="685800">
              <a:spcBef>
                <a:spcPct val="0"/>
              </a:spcBef>
              <a:buNone/>
            </a:pPr>
            <a:r>
              <a:rPr lang="en-US" altLang="en-US" sz="2100" dirty="0">
                <a:solidFill>
                  <a:prstClr val="black"/>
                </a:solidFill>
                <a:cs typeface="Times New Roman" panose="02020603050405020304" pitchFamily="18" charset="0"/>
              </a:rPr>
              <a:t>Addressing Public Health Emergencies</a:t>
            </a:r>
          </a:p>
          <a:p>
            <a:pPr algn="ctr" defTabSz="685800">
              <a:spcBef>
                <a:spcPct val="0"/>
              </a:spcBef>
              <a:buNone/>
            </a:pPr>
            <a:r>
              <a:rPr lang="en-US" altLang="en-US" sz="2100" dirty="0">
                <a:solidFill>
                  <a:prstClr val="black"/>
                </a:solidFill>
                <a:cs typeface="Times New Roman" panose="02020603050405020304" pitchFamily="18" charset="0"/>
              </a:rPr>
              <a:t> WHO R&amp;D Working Group</a:t>
            </a:r>
          </a:p>
        </p:txBody>
      </p:sp>
      <p:sp>
        <p:nvSpPr>
          <p:cNvPr id="8195" name="Rectangle 3" descr="List of working groups that addressed outbreaks/pandemics prior to and including  COVID-19." title="Addressing public health emergencies WHO R&amp;D working group">
            <a:extLst>
              <a:ext uri="{FF2B5EF4-FFF2-40B4-BE49-F238E27FC236}">
                <a16:creationId xmlns:a16="http://schemas.microsoft.com/office/drawing/2014/main" id="{10D5D9D4-C737-4F70-9805-6FA9C4FAA008}"/>
              </a:ext>
            </a:extLst>
          </p:cNvPr>
          <p:cNvSpPr>
            <a:spLocks noChangeArrowheads="1"/>
          </p:cNvSpPr>
          <p:nvPr/>
        </p:nvSpPr>
        <p:spPr bwMode="auto">
          <a:xfrm>
            <a:off x="1200150" y="1706166"/>
            <a:ext cx="6800850" cy="3600450"/>
          </a:xfrm>
          <a:prstGeom prst="rect">
            <a:avLst/>
          </a:prstGeom>
          <a:noFill/>
          <a:ln>
            <a:noFill/>
          </a:ln>
        </p:spPr>
        <p:txBody>
          <a:bodyPr lIns="69056" tIns="34529" rIns="69056" bIns="34529"/>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257175" indent="-257175" defTabSz="685800">
              <a:lnSpc>
                <a:spcPct val="80000"/>
              </a:lnSpc>
              <a:defRPr/>
            </a:pPr>
            <a:r>
              <a:rPr lang="en-US" altLang="en-US" sz="2100" dirty="0">
                <a:solidFill>
                  <a:prstClr val="black"/>
                </a:solidFill>
              </a:rPr>
              <a:t>  </a:t>
            </a:r>
            <a:r>
              <a:rPr lang="en-US" altLang="en-US" sz="1800" dirty="0">
                <a:solidFill>
                  <a:prstClr val="black"/>
                </a:solidFill>
              </a:rPr>
              <a:t>2014-2016:  Ebola Outbreak in  Liberia, Guinea, &amp; Sierra Leonne</a:t>
            </a:r>
          </a:p>
          <a:p>
            <a:pPr marL="557213" lvl="1" indent="-214313" defTabSz="685800">
              <a:lnSpc>
                <a:spcPct val="80000"/>
              </a:lnSpc>
              <a:buFont typeface="Wingdings" panose="05000000000000000000" pitchFamily="2" charset="2"/>
              <a:buChar char="ü"/>
              <a:defRPr/>
            </a:pPr>
            <a:r>
              <a:rPr lang="en-US" altLang="en-US" sz="1500" dirty="0">
                <a:solidFill>
                  <a:prstClr val="black"/>
                </a:solidFill>
              </a:rPr>
              <a:t>  Need for randomized trials in public health emergencies…NAM &amp; WHO</a:t>
            </a:r>
          </a:p>
          <a:p>
            <a:pPr marL="557213" lvl="1" indent="-214313" defTabSz="685800">
              <a:lnSpc>
                <a:spcPct val="80000"/>
              </a:lnSpc>
              <a:buFont typeface="Wingdings" panose="05000000000000000000" pitchFamily="2" charset="2"/>
              <a:buChar char="ü"/>
              <a:defRPr/>
            </a:pPr>
            <a:r>
              <a:rPr lang="en-US" altLang="en-US" sz="1500" dirty="0">
                <a:solidFill>
                  <a:prstClr val="black"/>
                </a:solidFill>
              </a:rPr>
              <a:t>  PREVAIL II RCT:  ZMapp vs </a:t>
            </a:r>
            <a:r>
              <a:rPr lang="en-US" altLang="en-US" sz="1500" dirty="0" err="1">
                <a:solidFill>
                  <a:prstClr val="black"/>
                </a:solidFill>
              </a:rPr>
              <a:t>oSOC</a:t>
            </a:r>
            <a:r>
              <a:rPr lang="en-US" altLang="en-US" sz="1500" dirty="0">
                <a:solidFill>
                  <a:prstClr val="black"/>
                </a:solidFill>
              </a:rPr>
              <a:t>…71 of targeted 200 patients…</a:t>
            </a:r>
          </a:p>
          <a:p>
            <a:pPr marL="0" indent="0" defTabSz="685800">
              <a:lnSpc>
                <a:spcPct val="80000"/>
              </a:lnSpc>
              <a:buNone/>
              <a:defRPr/>
            </a:pPr>
            <a:endParaRPr lang="en-US" altLang="en-US" sz="600" i="1" dirty="0">
              <a:solidFill>
                <a:prstClr val="black"/>
              </a:solidFill>
            </a:endParaRPr>
          </a:p>
          <a:p>
            <a:pPr marL="257175" indent="-257175" defTabSz="685800">
              <a:lnSpc>
                <a:spcPct val="80000"/>
              </a:lnSpc>
              <a:defRPr/>
            </a:pPr>
            <a:r>
              <a:rPr lang="en-US" altLang="en-US" sz="2100" dirty="0">
                <a:solidFill>
                  <a:prstClr val="black"/>
                </a:solidFill>
              </a:rPr>
              <a:t>  </a:t>
            </a:r>
            <a:r>
              <a:rPr lang="en-US" altLang="en-US" sz="1800" dirty="0">
                <a:solidFill>
                  <a:prstClr val="black"/>
                </a:solidFill>
              </a:rPr>
              <a:t>2016-2018:  WHO R&amp;D Working Group</a:t>
            </a:r>
          </a:p>
          <a:p>
            <a:pPr marL="557213" lvl="1" indent="-214313" defTabSz="685800">
              <a:lnSpc>
                <a:spcPct val="80000"/>
              </a:lnSpc>
              <a:buFont typeface="Wingdings" panose="05000000000000000000" pitchFamily="2" charset="2"/>
              <a:buChar char="ü"/>
              <a:defRPr/>
            </a:pPr>
            <a:r>
              <a:rPr lang="en-US" altLang="en-US" sz="1500" dirty="0">
                <a:solidFill>
                  <a:prstClr val="black"/>
                </a:solidFill>
              </a:rPr>
              <a:t>  Establishing principles/infrastructure in advance of public health emergencies</a:t>
            </a:r>
          </a:p>
          <a:p>
            <a:pPr marL="557213" lvl="1" indent="-214313" defTabSz="685800">
              <a:lnSpc>
                <a:spcPct val="80000"/>
              </a:lnSpc>
              <a:buFont typeface="Wingdings" panose="05000000000000000000" pitchFamily="2" charset="2"/>
              <a:buChar char="ü"/>
              <a:defRPr/>
            </a:pPr>
            <a:endParaRPr lang="en-US" altLang="en-US" sz="600" dirty="0">
              <a:solidFill>
                <a:prstClr val="black"/>
              </a:solidFill>
            </a:endParaRPr>
          </a:p>
          <a:p>
            <a:pPr marL="257175" indent="-257175" defTabSz="685800">
              <a:lnSpc>
                <a:spcPct val="80000"/>
              </a:lnSpc>
              <a:defRPr/>
            </a:pPr>
            <a:r>
              <a:rPr lang="en-US" altLang="en-US" sz="2100" dirty="0">
                <a:solidFill>
                  <a:prstClr val="black"/>
                </a:solidFill>
              </a:rPr>
              <a:t>  </a:t>
            </a:r>
            <a:r>
              <a:rPr lang="en-US" altLang="en-US" sz="1800" dirty="0">
                <a:solidFill>
                  <a:prstClr val="black"/>
                </a:solidFill>
              </a:rPr>
              <a:t>2018-2019:  Ebola Outbreak in DRC</a:t>
            </a:r>
          </a:p>
          <a:p>
            <a:pPr marL="557213" lvl="1" indent="-214313" defTabSz="685800">
              <a:lnSpc>
                <a:spcPct val="80000"/>
              </a:lnSpc>
              <a:buFont typeface="Wingdings" panose="05000000000000000000" pitchFamily="2" charset="2"/>
              <a:buChar char="ü"/>
              <a:defRPr/>
            </a:pPr>
            <a:r>
              <a:rPr lang="en-US" altLang="en-US" sz="1500" dirty="0">
                <a:solidFill>
                  <a:prstClr val="black"/>
                </a:solidFill>
              </a:rPr>
              <a:t> WHO </a:t>
            </a:r>
            <a:r>
              <a:rPr lang="en-US" sz="1500" dirty="0">
                <a:solidFill>
                  <a:prstClr val="black"/>
                </a:solidFill>
              </a:rPr>
              <a:t>Monitored </a:t>
            </a:r>
            <a:r>
              <a:rPr lang="en-US" sz="1500" dirty="0" err="1">
                <a:solidFill>
                  <a:prstClr val="black"/>
                </a:solidFill>
              </a:rPr>
              <a:t>Emerg’cy</a:t>
            </a:r>
            <a:r>
              <a:rPr lang="en-US" sz="1500" dirty="0">
                <a:solidFill>
                  <a:prstClr val="black"/>
                </a:solidFill>
              </a:rPr>
              <a:t> Use of </a:t>
            </a:r>
            <a:r>
              <a:rPr lang="en-US" sz="1500" dirty="0" err="1">
                <a:solidFill>
                  <a:prstClr val="black"/>
                </a:solidFill>
              </a:rPr>
              <a:t>Unregis’d</a:t>
            </a:r>
            <a:r>
              <a:rPr lang="en-US" sz="1500" dirty="0">
                <a:solidFill>
                  <a:prstClr val="black"/>
                </a:solidFill>
              </a:rPr>
              <a:t> &amp; </a:t>
            </a:r>
            <a:r>
              <a:rPr lang="en-US" sz="1500" dirty="0" err="1">
                <a:solidFill>
                  <a:prstClr val="black"/>
                </a:solidFill>
              </a:rPr>
              <a:t>Investigat’l</a:t>
            </a:r>
            <a:r>
              <a:rPr lang="en-US" sz="1500" dirty="0">
                <a:solidFill>
                  <a:prstClr val="black"/>
                </a:solidFill>
              </a:rPr>
              <a:t> </a:t>
            </a:r>
            <a:r>
              <a:rPr lang="en-US" sz="1500" dirty="0" err="1">
                <a:solidFill>
                  <a:prstClr val="black"/>
                </a:solidFill>
              </a:rPr>
              <a:t>Interven</a:t>
            </a:r>
            <a:r>
              <a:rPr lang="en-US" sz="1500" dirty="0">
                <a:solidFill>
                  <a:prstClr val="black"/>
                </a:solidFill>
              </a:rPr>
              <a:t> (MEURI)</a:t>
            </a:r>
            <a:endParaRPr lang="en-US" altLang="en-US" sz="1500" dirty="0">
              <a:solidFill>
                <a:prstClr val="black"/>
              </a:solidFill>
            </a:endParaRPr>
          </a:p>
          <a:p>
            <a:pPr marL="557213" lvl="1" indent="-214313" defTabSz="685800">
              <a:lnSpc>
                <a:spcPct val="80000"/>
              </a:lnSpc>
              <a:buFont typeface="Wingdings" panose="05000000000000000000" pitchFamily="2" charset="2"/>
              <a:buChar char="ü"/>
              <a:defRPr/>
            </a:pPr>
            <a:r>
              <a:rPr lang="en-US" altLang="en-US" sz="1500" dirty="0">
                <a:solidFill>
                  <a:prstClr val="black"/>
                </a:solidFill>
              </a:rPr>
              <a:t> PALM RCT :   mAb114;  REGN-EB3;  </a:t>
            </a:r>
            <a:r>
              <a:rPr lang="en-US" altLang="en-US" sz="1500" dirty="0" err="1">
                <a:solidFill>
                  <a:prstClr val="black"/>
                </a:solidFill>
              </a:rPr>
              <a:t>Remdesivir</a:t>
            </a:r>
            <a:r>
              <a:rPr lang="en-US" altLang="en-US" sz="1500" dirty="0">
                <a:solidFill>
                  <a:prstClr val="black"/>
                </a:solidFill>
              </a:rPr>
              <a:t>;  ZMapp</a:t>
            </a:r>
          </a:p>
          <a:p>
            <a:pPr marL="557213" lvl="1" indent="-214313" defTabSz="685800">
              <a:lnSpc>
                <a:spcPct val="80000"/>
              </a:lnSpc>
              <a:buFont typeface="Wingdings" panose="05000000000000000000" pitchFamily="2" charset="2"/>
              <a:buChar char="ü"/>
              <a:defRPr/>
            </a:pPr>
            <a:r>
              <a:rPr lang="en-US" altLang="en-US" sz="1500" dirty="0">
                <a:solidFill>
                  <a:prstClr val="black"/>
                </a:solidFill>
              </a:rPr>
              <a:t> WHO MEURI &amp; PALM RCT engaged ½ of 3000 patients in DRC outbreak</a:t>
            </a:r>
          </a:p>
          <a:p>
            <a:pPr marL="557213" lvl="1" indent="-214313" defTabSz="685800">
              <a:lnSpc>
                <a:spcPct val="80000"/>
              </a:lnSpc>
              <a:buFont typeface="Wingdings" panose="05000000000000000000" pitchFamily="2" charset="2"/>
              <a:buChar char="ü"/>
              <a:defRPr/>
            </a:pPr>
            <a:r>
              <a:rPr lang="en-US" altLang="en-US" sz="1500" dirty="0">
                <a:solidFill>
                  <a:prstClr val="black"/>
                </a:solidFill>
              </a:rPr>
              <a:t> “</a:t>
            </a:r>
            <a:r>
              <a:rPr lang="en-US" sz="1500" i="1" dirty="0">
                <a:solidFill>
                  <a:prstClr val="black"/>
                </a:solidFill>
              </a:rPr>
              <a:t>These efforts have created a paradigm to develop infrastructure to deliver compassionate care while efficiently and effectively attaining evidence needed   to reliably assess benefits and risks of interventions to treat and prevent diseases in public health emergencies”</a:t>
            </a:r>
            <a:r>
              <a:rPr lang="en-US" altLang="en-US" sz="1500" dirty="0">
                <a:solidFill>
                  <a:prstClr val="black"/>
                </a:solidFill>
              </a:rPr>
              <a:t>   WHO MEURI DMC, 8/16/2019</a:t>
            </a:r>
          </a:p>
          <a:p>
            <a:pPr marL="557213" lvl="1" indent="-214313" defTabSz="685800">
              <a:lnSpc>
                <a:spcPct val="80000"/>
              </a:lnSpc>
              <a:buFont typeface="Wingdings" panose="05000000000000000000" pitchFamily="2" charset="2"/>
              <a:buChar char="ü"/>
              <a:defRPr/>
            </a:pPr>
            <a:endParaRPr lang="en-US" altLang="en-US" sz="1500" dirty="0">
              <a:solidFill>
                <a:srgbClr val="44546A"/>
              </a:solidFill>
            </a:endParaRPr>
          </a:p>
          <a:p>
            <a:pPr marL="0" indent="0" defTabSz="685800">
              <a:lnSpc>
                <a:spcPct val="80000"/>
              </a:lnSpc>
              <a:buNone/>
              <a:defRPr/>
            </a:pPr>
            <a:r>
              <a:rPr lang="en-US" altLang="en-US" sz="600" dirty="0">
                <a:solidFill>
                  <a:srgbClr val="44546A"/>
                </a:solidFill>
              </a:rPr>
              <a:t>        </a:t>
            </a:r>
          </a:p>
          <a:p>
            <a:pPr marL="0" indent="0" defTabSz="685800">
              <a:lnSpc>
                <a:spcPct val="80000"/>
              </a:lnSpc>
              <a:buNone/>
              <a:defRPr/>
            </a:pPr>
            <a:endParaRPr lang="en-US" altLang="en-US" sz="600" dirty="0">
              <a:solidFill>
                <a:srgbClr val="44546A"/>
              </a:solidFill>
            </a:endParaRPr>
          </a:p>
          <a:p>
            <a:pPr marL="0" indent="0" defTabSz="685800">
              <a:lnSpc>
                <a:spcPct val="80000"/>
              </a:lnSpc>
              <a:buNone/>
              <a:defRPr/>
            </a:pPr>
            <a:endParaRPr lang="en-US" altLang="en-US" sz="600" dirty="0">
              <a:solidFill>
                <a:srgbClr val="44546A"/>
              </a:solidFill>
            </a:endParaRPr>
          </a:p>
          <a:p>
            <a:pPr marL="0" indent="0" defTabSz="685800">
              <a:lnSpc>
                <a:spcPct val="80000"/>
              </a:lnSpc>
              <a:buNone/>
              <a:defRPr/>
            </a:pPr>
            <a:endParaRPr lang="en-US" altLang="en-US" sz="600" i="1" dirty="0">
              <a:solidFill>
                <a:prstClr val="black"/>
              </a:solidFill>
            </a:endParaRPr>
          </a:p>
          <a:p>
            <a:pPr marL="257175" indent="-257175" defTabSz="685800">
              <a:lnSpc>
                <a:spcPct val="80000"/>
              </a:lnSpc>
              <a:defRPr/>
            </a:pPr>
            <a:r>
              <a:rPr lang="en-US" altLang="en-US" sz="2100" dirty="0">
                <a:solidFill>
                  <a:prstClr val="black"/>
                </a:solidFill>
              </a:rPr>
              <a:t>  </a:t>
            </a:r>
            <a:r>
              <a:rPr lang="en-US" altLang="en-US" sz="1800" dirty="0">
                <a:solidFill>
                  <a:prstClr val="black"/>
                </a:solidFill>
              </a:rPr>
              <a:t>2020-on: SARS-CoV-2 &amp; COVID-19 Pandemic</a:t>
            </a:r>
          </a:p>
          <a:p>
            <a:pPr marL="0" indent="0" defTabSz="685800">
              <a:lnSpc>
                <a:spcPct val="80000"/>
              </a:lnSpc>
              <a:buNone/>
              <a:defRPr/>
            </a:pPr>
            <a:r>
              <a:rPr lang="en-US" altLang="en-US" sz="600" dirty="0">
                <a:solidFill>
                  <a:srgbClr val="44546A"/>
                </a:solidFill>
              </a:rPr>
              <a:t>     </a:t>
            </a:r>
            <a:endParaRPr lang="en-US" altLang="en-US" sz="2100" i="1" dirty="0">
              <a:solidFill>
                <a:srgbClr val="44546A"/>
              </a:solidFill>
            </a:endParaRPr>
          </a:p>
          <a:p>
            <a:pPr marL="0" indent="0" defTabSz="685800">
              <a:lnSpc>
                <a:spcPct val="80000"/>
              </a:lnSpc>
              <a:buNone/>
              <a:defRPr/>
            </a:pPr>
            <a:r>
              <a:rPr lang="en-US" altLang="en-US" sz="2100" dirty="0">
                <a:solidFill>
                  <a:prstClr val="black"/>
                </a:solidFill>
              </a:rPr>
              <a:t>  </a:t>
            </a:r>
            <a:endParaRPr lang="en-US" altLang="en-US" sz="1500" i="1" dirty="0">
              <a:solidFill>
                <a:srgbClr val="44546A"/>
              </a:solidFill>
            </a:endParaRPr>
          </a:p>
        </p:txBody>
      </p:sp>
      <p:sp>
        <p:nvSpPr>
          <p:cNvPr id="4100" name="Line 4">
            <a:extLst>
              <a:ext uri="{FF2B5EF4-FFF2-40B4-BE49-F238E27FC236}">
                <a16:creationId xmlns:a16="http://schemas.microsoft.com/office/drawing/2014/main" id="{CC063A52-BF89-4CF6-A105-51D961382D1E}"/>
              </a:ext>
            </a:extLst>
          </p:cNvPr>
          <p:cNvSpPr>
            <a:spLocks noChangeShapeType="1"/>
          </p:cNvSpPr>
          <p:nvPr/>
        </p:nvSpPr>
        <p:spPr bwMode="auto">
          <a:xfrm>
            <a:off x="1314450" y="16002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endParaRPr lang="en-US" sz="1350">
              <a:solidFill>
                <a:prstClr val="black"/>
              </a:solidFill>
              <a:latin typeface="Calibri" panose="020F0502020204030204"/>
            </a:endParaRPr>
          </a:p>
        </p:txBody>
      </p:sp>
      <p:sp>
        <p:nvSpPr>
          <p:cNvPr id="4101" name="TextBox 2">
            <a:extLst>
              <a:ext uri="{FF2B5EF4-FFF2-40B4-BE49-F238E27FC236}">
                <a16:creationId xmlns:a16="http://schemas.microsoft.com/office/drawing/2014/main" id="{69B36C42-96C4-472C-89D3-F2CCCCB13BF0}"/>
              </a:ext>
            </a:extLst>
          </p:cNvPr>
          <p:cNvSpPr txBox="1">
            <a:spLocks noChangeArrowheads="1"/>
          </p:cNvSpPr>
          <p:nvPr/>
        </p:nvSpPr>
        <p:spPr bwMode="auto">
          <a:xfrm>
            <a:off x="1657350" y="5063729"/>
            <a:ext cx="61150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257175" indent="-257175" defTabSz="685800">
              <a:spcBef>
                <a:spcPct val="0"/>
              </a:spcBef>
              <a:buFont typeface="Wingdings" panose="05000000000000000000" pitchFamily="2" charset="2"/>
              <a:buChar char="Ø"/>
            </a:pPr>
            <a:r>
              <a:rPr lang="en-US" altLang="en-US" sz="1500" dirty="0">
                <a:solidFill>
                  <a:prstClr val="black"/>
                </a:solidFill>
              </a:rPr>
              <a:t>NEJM 4/2/2020:  “</a:t>
            </a:r>
            <a:r>
              <a:rPr lang="en-US" altLang="en-US" sz="1500" i="1" dirty="0">
                <a:solidFill>
                  <a:prstClr val="black"/>
                </a:solidFill>
              </a:rPr>
              <a:t>Creating a Framework for Conducting Randomized Clinical Trials during Disease Outbreaks</a:t>
            </a:r>
            <a:r>
              <a:rPr lang="en-US" altLang="en-US" sz="1500" dirty="0">
                <a:solidFill>
                  <a:prstClr val="black"/>
                </a:solidFill>
              </a:rPr>
              <a:t>”      </a:t>
            </a:r>
            <a:r>
              <a:rPr lang="en-US" altLang="en-US" sz="1500" b="1" dirty="0">
                <a:solidFill>
                  <a:srgbClr val="FE9B03"/>
                </a:solidFill>
              </a:rPr>
              <a:t>The CORE Protocol</a:t>
            </a:r>
          </a:p>
        </p:txBody>
      </p:sp>
      <p:sp>
        <p:nvSpPr>
          <p:cNvPr id="4102" name="TextBox 3">
            <a:extLst>
              <a:ext uri="{FF2B5EF4-FFF2-40B4-BE49-F238E27FC236}">
                <a16:creationId xmlns:a16="http://schemas.microsoft.com/office/drawing/2014/main" id="{3212D5FE-ADD5-47E3-9A22-48478BF5D628}"/>
              </a:ext>
            </a:extLst>
          </p:cNvPr>
          <p:cNvSpPr txBox="1">
            <a:spLocks noChangeArrowheads="1"/>
          </p:cNvSpPr>
          <p:nvPr/>
        </p:nvSpPr>
        <p:spPr bwMode="auto">
          <a:xfrm>
            <a:off x="5543550" y="3068241"/>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defTabSz="685800">
              <a:spcBef>
                <a:spcPct val="0"/>
              </a:spcBef>
              <a:buNone/>
            </a:pPr>
            <a:r>
              <a:rPr lang="en-US" altLang="en-US" sz="1200" i="1" dirty="0">
                <a:solidFill>
                  <a:prstClr val="black"/>
                </a:solidFill>
              </a:rPr>
              <a:t>Ebola, ZIKA, Lassa, Chikungunya</a:t>
            </a:r>
          </a:p>
          <a:p>
            <a:pPr defTabSz="685800">
              <a:spcBef>
                <a:spcPct val="0"/>
              </a:spcBef>
              <a:buNone/>
            </a:pPr>
            <a:r>
              <a:rPr lang="en-US" altLang="en-US" sz="1200" i="1" dirty="0">
                <a:solidFill>
                  <a:prstClr val="black"/>
                </a:solidFill>
              </a:rPr>
              <a:t>     </a:t>
            </a:r>
            <a:r>
              <a:rPr lang="en-US" altLang="en-US" sz="1200" i="1" dirty="0" err="1">
                <a:solidFill>
                  <a:prstClr val="black"/>
                </a:solidFill>
              </a:rPr>
              <a:t>Nipah</a:t>
            </a:r>
            <a:r>
              <a:rPr lang="en-US" altLang="en-US" sz="1200" i="1" dirty="0">
                <a:solidFill>
                  <a:prstClr val="black"/>
                </a:solidFill>
              </a:rPr>
              <a:t>, SARS &amp; MERS </a:t>
            </a:r>
            <a:r>
              <a:rPr lang="en-US" altLang="en-US" sz="1200" i="1" dirty="0" err="1">
                <a:solidFill>
                  <a:prstClr val="black"/>
                </a:solidFill>
              </a:rPr>
              <a:t>CoV</a:t>
            </a:r>
            <a:endParaRPr lang="en-US" altLang="en-US" sz="1200" i="1" dirty="0">
              <a:solidFill>
                <a:prstClr val="black"/>
              </a:solidFill>
            </a:endParaRPr>
          </a:p>
        </p:txBody>
      </p:sp>
    </p:spTree>
    <p:extLst>
      <p:ext uri="{BB962C8B-B14F-4D97-AF65-F5344CB8AC3E}">
        <p14:creationId xmlns:p14="http://schemas.microsoft.com/office/powerpoint/2010/main" val="7874042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37462-FC67-4526-ADE6-27E03C4FDBFE}"/>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93590F45-DCA9-418C-B00A-3A90E879C127}"/>
              </a:ext>
            </a:extLst>
          </p:cNvPr>
          <p:cNvSpPr>
            <a:spLocks noGrp="1"/>
          </p:cNvSpPr>
          <p:nvPr>
            <p:ph type="subTitle" idx="1"/>
          </p:nvPr>
        </p:nvSpPr>
        <p:spPr>
          <a:xfrm>
            <a:off x="519764" y="4309187"/>
            <a:ext cx="7940842" cy="1241822"/>
          </a:xfrm>
        </p:spPr>
        <p:txBody>
          <a:bodyPr>
            <a:noAutofit/>
          </a:bodyPr>
          <a:lstStyle/>
          <a:p>
            <a:r>
              <a:rPr lang="en-US" dirty="0"/>
              <a:t>“</a:t>
            </a:r>
            <a:r>
              <a:rPr lang="en-US" i="1" dirty="0"/>
              <a:t>At the end of an outbreak, t</a:t>
            </a:r>
            <a:r>
              <a:rPr lang="en-GB" i="1" dirty="0"/>
              <a:t>he release of promising but inconclusive results                   from partially completed trials may support the belief that confirmatory trials comparing the investigational agents against the previously accepted placebo         or standard-of-care comparator could no longer be conducted</a:t>
            </a:r>
            <a:r>
              <a:rPr lang="en-GB" dirty="0"/>
              <a:t>.” </a:t>
            </a:r>
            <a:endParaRPr lang="en-US" dirty="0"/>
          </a:p>
        </p:txBody>
      </p:sp>
      <p:sp>
        <p:nvSpPr>
          <p:cNvPr id="4" name="Rectangle 3">
            <a:extLst>
              <a:ext uri="{FF2B5EF4-FFF2-40B4-BE49-F238E27FC236}">
                <a16:creationId xmlns:a16="http://schemas.microsoft.com/office/drawing/2014/main" id="{F397FD94-28E0-4AF0-9527-AD715C3F975C}"/>
              </a:ext>
            </a:extLst>
          </p:cNvPr>
          <p:cNvSpPr/>
          <p:nvPr/>
        </p:nvSpPr>
        <p:spPr>
          <a:xfrm>
            <a:off x="345307" y="1757526"/>
            <a:ext cx="8727707" cy="2326663"/>
          </a:xfrm>
          <a:prstGeom prst="rect">
            <a:avLst/>
          </a:prstGeom>
        </p:spPr>
        <p:txBody>
          <a:bodyPr wrap="square">
            <a:spAutoFit/>
          </a:bodyPr>
          <a:lstStyle/>
          <a:p>
            <a:pPr defTabSz="685800">
              <a:lnSpc>
                <a:spcPct val="107000"/>
              </a:lnSpc>
              <a:spcAft>
                <a:spcPts val="600"/>
              </a:spcAft>
            </a:pPr>
            <a:r>
              <a:rPr lang="en-US" sz="1350" b="1"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b="1" dirty="0">
                <a:solidFill>
                  <a:prstClr val="black"/>
                </a:solidFill>
                <a:latin typeface="Calibri" panose="020F0502020204030204" pitchFamily="34" charset="0"/>
                <a:ea typeface="Calibri" panose="020F0502020204030204" pitchFamily="34" charset="0"/>
                <a:cs typeface="Arial" panose="020B0604020202020204" pitchFamily="34" charset="0"/>
              </a:rPr>
              <a:t>Reference:    “Creating a Framework for Conducting</a:t>
            </a:r>
          </a:p>
          <a:p>
            <a:pPr defTabSz="685800">
              <a:lnSpc>
                <a:spcPct val="107000"/>
              </a:lnSpc>
              <a:spcAft>
                <a:spcPts val="600"/>
              </a:spcAft>
            </a:pPr>
            <a:r>
              <a:rPr lang="en-US" b="1" dirty="0">
                <a:solidFill>
                  <a:prstClr val="black"/>
                </a:solidFill>
                <a:latin typeface="Calibri" panose="020F0502020204030204" pitchFamily="34" charset="0"/>
                <a:ea typeface="Calibri" panose="020F0502020204030204" pitchFamily="34" charset="0"/>
                <a:cs typeface="Arial" panose="020B0604020202020204" pitchFamily="34" charset="0"/>
              </a:rPr>
              <a:t>                                  Randomized Clinical Trials during Disease Outbreaks”</a:t>
            </a:r>
          </a:p>
          <a:p>
            <a:pPr defTabSz="685800">
              <a:lnSpc>
                <a:spcPct val="107000"/>
              </a:lnSpc>
              <a:spcAft>
                <a:spcPts val="600"/>
              </a:spcAft>
            </a:pPr>
            <a:r>
              <a:rPr lang="en-US" sz="1350" b="1"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350" b="1" i="1" dirty="0">
                <a:solidFill>
                  <a:prstClr val="black"/>
                </a:solidFill>
                <a:latin typeface="Calibri" panose="020F0502020204030204" pitchFamily="34" charset="0"/>
                <a:ea typeface="Calibri" panose="020F0502020204030204" pitchFamily="34" charset="0"/>
                <a:cs typeface="Arial" panose="020B0604020202020204" pitchFamily="34" charset="0"/>
              </a:rPr>
              <a:t>N </a:t>
            </a:r>
            <a:r>
              <a:rPr lang="en-US" sz="1350" b="1" i="1" dirty="0" err="1">
                <a:solidFill>
                  <a:prstClr val="black"/>
                </a:solidFill>
                <a:latin typeface="Calibri" panose="020F0502020204030204" pitchFamily="34" charset="0"/>
                <a:ea typeface="Calibri" panose="020F0502020204030204" pitchFamily="34" charset="0"/>
                <a:cs typeface="Arial" panose="020B0604020202020204" pitchFamily="34" charset="0"/>
              </a:rPr>
              <a:t>Engl</a:t>
            </a:r>
            <a:r>
              <a:rPr lang="en-US" sz="1350" b="1" i="1" dirty="0">
                <a:solidFill>
                  <a:prstClr val="black"/>
                </a:solidFill>
                <a:latin typeface="Calibri" panose="020F0502020204030204" pitchFamily="34" charset="0"/>
                <a:ea typeface="Calibri" panose="020F0502020204030204" pitchFamily="34" charset="0"/>
                <a:cs typeface="Arial" panose="020B0604020202020204" pitchFamily="34" charset="0"/>
              </a:rPr>
              <a:t> J Med</a:t>
            </a:r>
            <a:r>
              <a:rPr lang="en-US" sz="1350" b="1" dirty="0">
                <a:solidFill>
                  <a:prstClr val="black"/>
                </a:solidFill>
                <a:latin typeface="Calibri" panose="020F0502020204030204" pitchFamily="34" charset="0"/>
                <a:ea typeface="Calibri" panose="020F0502020204030204" pitchFamily="34" charset="0"/>
                <a:cs typeface="Arial" panose="020B0604020202020204" pitchFamily="34" charset="0"/>
              </a:rPr>
              <a:t> 382; 14; 1366-1368. April 2, 2020</a:t>
            </a:r>
          </a:p>
          <a:p>
            <a:pPr defTabSz="685800">
              <a:lnSpc>
                <a:spcPct val="107000"/>
              </a:lnSpc>
              <a:spcAft>
                <a:spcPts val="600"/>
              </a:spcAft>
            </a:pPr>
            <a:r>
              <a:rPr lang="en-US" sz="1350" b="1" dirty="0">
                <a:solidFill>
                  <a:prstClr val="black"/>
                </a:solidFill>
                <a:latin typeface="Calibri" panose="020F0502020204030204" pitchFamily="34" charset="0"/>
                <a:ea typeface="Calibri" panose="020F0502020204030204" pitchFamily="34" charset="0"/>
                <a:cs typeface="Arial" panose="020B0604020202020204" pitchFamily="34" charset="0"/>
              </a:rPr>
              <a:t>                                                                                (WHO R &amp; D Working Group)</a:t>
            </a:r>
            <a:endParaRPr lang="en-US" sz="135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defTabSz="685800">
              <a:lnSpc>
                <a:spcPct val="107000"/>
              </a:lnSpc>
              <a:spcAft>
                <a:spcPts val="600"/>
              </a:spcAft>
            </a:pPr>
            <a:r>
              <a:rPr lang="en-US" sz="1350" dirty="0">
                <a:solidFill>
                  <a:prstClr val="black"/>
                </a:solidFill>
                <a:latin typeface="Calibri" panose="020F0502020204030204" pitchFamily="34" charset="0"/>
                <a:ea typeface="Calibri" panose="020F0502020204030204" pitchFamily="34" charset="0"/>
                <a:cs typeface="Arial" panose="020B0604020202020204" pitchFamily="34" charset="0"/>
              </a:rPr>
              <a:t>                    Natalie E. Dean, Pierre-St</a:t>
            </a:r>
            <a:r>
              <a:rPr lang="en-US" sz="1350" dirty="0">
                <a:solidFill>
                  <a:prstClr val="black"/>
                </a:solidFill>
                <a:latin typeface="Calibri" panose="020F0502020204030204" pitchFamily="34" charset="0"/>
                <a:ea typeface="Calibri" panose="020F0502020204030204" pitchFamily="34" charset="0"/>
                <a:cs typeface="Calibri" panose="020F0502020204030204" pitchFamily="34" charset="0"/>
              </a:rPr>
              <a:t>é</a:t>
            </a:r>
            <a:r>
              <a:rPr lang="en-US" sz="1350" dirty="0">
                <a:solidFill>
                  <a:prstClr val="black"/>
                </a:solidFill>
                <a:latin typeface="Calibri" panose="020F0502020204030204" pitchFamily="34" charset="0"/>
                <a:ea typeface="Calibri" panose="020F0502020204030204" pitchFamily="34" charset="0"/>
                <a:cs typeface="Arial" panose="020B0604020202020204" pitchFamily="34" charset="0"/>
              </a:rPr>
              <a:t>phane Gsell, Ron Brookmeyer, Forrest W. Crawford, Christl A. Donnelly,                                                               	Susan S. Ellenberg, Thomas R. Fleming, M. Elizabeth Halloran, Peter Horby, Thomas Jaki, Philip R. Krause,                                                             	  Ira M. Longini, Sabue Mulangu, Jean-Jacques Muyembe-Tamfum, Martha C. Nason, Peter G. Smith,                                                                           	                                   Rui Wang, Ana Maria Henao Restrepo, Victor De Gruttola</a:t>
            </a:r>
          </a:p>
        </p:txBody>
      </p:sp>
      <p:sp>
        <p:nvSpPr>
          <p:cNvPr id="5" name="Line 9">
            <a:extLst>
              <a:ext uri="{FF2B5EF4-FFF2-40B4-BE49-F238E27FC236}">
                <a16:creationId xmlns:a16="http://schemas.microsoft.com/office/drawing/2014/main" id="{7FC45FCB-FCF6-4ACC-8934-D987176A82EF}"/>
              </a:ext>
            </a:extLst>
          </p:cNvPr>
          <p:cNvSpPr>
            <a:spLocks noChangeShapeType="1"/>
          </p:cNvSpPr>
          <p:nvPr/>
        </p:nvSpPr>
        <p:spPr bwMode="auto">
          <a:xfrm>
            <a:off x="1289950" y="1525331"/>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endParaRPr lang="en-US" sz="1350"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233A39EA-2773-42CB-8984-B7D194CB4F10}"/>
              </a:ext>
            </a:extLst>
          </p:cNvPr>
          <p:cNvSpPr txBox="1"/>
          <p:nvPr/>
        </p:nvSpPr>
        <p:spPr>
          <a:xfrm>
            <a:off x="2970269" y="1030557"/>
            <a:ext cx="2653227" cy="461665"/>
          </a:xfrm>
          <a:prstGeom prst="rect">
            <a:avLst/>
          </a:prstGeom>
          <a:noFill/>
        </p:spPr>
        <p:txBody>
          <a:bodyPr wrap="none" rtlCol="0">
            <a:spAutoFit/>
          </a:bodyPr>
          <a:lstStyle/>
          <a:p>
            <a:pPr defTabSz="685800"/>
            <a:r>
              <a:rPr lang="en-US" sz="2400" dirty="0">
                <a:solidFill>
                  <a:prstClr val="black"/>
                </a:solidFill>
                <a:latin typeface="Calibri" panose="020F0502020204030204"/>
              </a:rPr>
              <a:t>  </a:t>
            </a:r>
            <a:r>
              <a:rPr lang="en-US" sz="2100" b="1" dirty="0">
                <a:solidFill>
                  <a:srgbClr val="FFC000"/>
                </a:solidFill>
                <a:latin typeface="Times New Roman" panose="02020603050405020304" pitchFamily="18" charset="0"/>
                <a:cs typeface="Times New Roman" panose="02020603050405020304" pitchFamily="18" charset="0"/>
              </a:rPr>
              <a:t>The CORE Protocol</a:t>
            </a:r>
          </a:p>
        </p:txBody>
      </p:sp>
    </p:spTree>
    <p:extLst>
      <p:ext uri="{BB962C8B-B14F-4D97-AF65-F5344CB8AC3E}">
        <p14:creationId xmlns:p14="http://schemas.microsoft.com/office/powerpoint/2010/main" val="25009308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A80273F3-D1ED-4AFC-8C1F-49CEFBB62510}"/>
              </a:ext>
            </a:extLst>
          </p:cNvPr>
          <p:cNvSpPr>
            <a:spLocks noChangeArrowheads="1"/>
          </p:cNvSpPr>
          <p:nvPr/>
        </p:nvSpPr>
        <p:spPr bwMode="auto">
          <a:xfrm>
            <a:off x="1283639" y="1023342"/>
            <a:ext cx="6572250" cy="58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a:lnSpc>
                <a:spcPct val="107000"/>
              </a:lnSpc>
              <a:spcAft>
                <a:spcPts val="600"/>
              </a:spcAft>
              <a:buNone/>
            </a:pPr>
            <a:r>
              <a:rPr lang="en-US" sz="2100" b="1"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2100" dirty="0">
                <a:solidFill>
                  <a:prstClr val="black"/>
                </a:solidFill>
                <a:ea typeface="Calibri" panose="020F0502020204030204" pitchFamily="34" charset="0"/>
                <a:cs typeface="Times New Roman" panose="02020603050405020304" pitchFamily="18" charset="0"/>
              </a:rPr>
              <a:t>“Creating a Framework for Conducting Randomized Clinical Trials during Disease Outbreaks”  </a:t>
            </a:r>
            <a:r>
              <a:rPr lang="en-US" sz="2100" i="1" dirty="0">
                <a:solidFill>
                  <a:prstClr val="black"/>
                </a:solidFill>
                <a:ea typeface="Calibri" panose="020F0502020204030204" pitchFamily="34" charset="0"/>
                <a:cs typeface="Times New Roman" panose="02020603050405020304" pitchFamily="18" charset="0"/>
              </a:rPr>
              <a:t>NEJM</a:t>
            </a:r>
            <a:r>
              <a:rPr lang="en-US" sz="2100" dirty="0">
                <a:solidFill>
                  <a:prstClr val="black"/>
                </a:solidFill>
                <a:ea typeface="Calibri" panose="020F0502020204030204" pitchFamily="34" charset="0"/>
                <a:cs typeface="Times New Roman" panose="02020603050405020304" pitchFamily="18" charset="0"/>
              </a:rPr>
              <a:t> 4/2/2020</a:t>
            </a:r>
          </a:p>
        </p:txBody>
      </p:sp>
      <p:sp>
        <p:nvSpPr>
          <p:cNvPr id="6147" name="Rectangle 3" descr="“A new approach to clinical trials is needed to enable reliable evaluations of vaccines and treatments for outbreak pathogens…We propose a ‘Core-protocol’ concept that allows a clinical trial to extend across multiple infectious disease outbreaks…&#10;&#10;New investigational agents may be added to the protocol over time as they become available or may be removed as deemed appropriate, using a platform trial approach, as described previously, (see Woodcock, LaVange NEJM 2017; 377: 62-70).&#10;&#10;Core protocols are rapidly being  developed by the WHO for trials assessing the efficacy of therapies and vaccines that are being developed to combat the Covid-19 pandemic.”&#10;">
            <a:extLst>
              <a:ext uri="{FF2B5EF4-FFF2-40B4-BE49-F238E27FC236}">
                <a16:creationId xmlns:a16="http://schemas.microsoft.com/office/drawing/2014/main" id="{652166D3-F1A3-4FB7-801A-9E0C76F9284D}"/>
              </a:ext>
            </a:extLst>
          </p:cNvPr>
          <p:cNvSpPr>
            <a:spLocks noChangeArrowheads="1"/>
          </p:cNvSpPr>
          <p:nvPr/>
        </p:nvSpPr>
        <p:spPr bwMode="auto">
          <a:xfrm>
            <a:off x="21958" y="1628775"/>
            <a:ext cx="881433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a:buNone/>
              <a:defRPr/>
            </a:pPr>
            <a:endParaRPr lang="en-US" altLang="en-US" sz="2100" dirty="0">
              <a:solidFill>
                <a:srgbClr val="44546A"/>
              </a:solidFill>
            </a:endParaRPr>
          </a:p>
          <a:p>
            <a:pPr marL="257175" indent="-257175" defTabSz="685800">
              <a:buNone/>
              <a:defRPr/>
            </a:pPr>
            <a:r>
              <a:rPr lang="en-US" altLang="en-US" sz="600" b="1" dirty="0">
                <a:solidFill>
                  <a:prstClr val="black"/>
                </a:solidFill>
              </a:rPr>
              <a:t> </a:t>
            </a:r>
            <a:endParaRPr lang="en-US" altLang="en-US" sz="1200" dirty="0">
              <a:solidFill>
                <a:prstClr val="black"/>
              </a:solidFill>
            </a:endParaRPr>
          </a:p>
          <a:p>
            <a:pPr marL="342900" lvl="1" indent="0" algn="ctr" defTabSz="685800">
              <a:buNone/>
              <a:defRPr/>
            </a:pPr>
            <a:r>
              <a:rPr lang="en-US" sz="1800" dirty="0">
                <a:solidFill>
                  <a:prstClr val="black"/>
                </a:solidFill>
                <a:latin typeface="Calibri" panose="020F0502020204030204"/>
              </a:rPr>
              <a:t>“</a:t>
            </a:r>
            <a:r>
              <a:rPr lang="en-US" sz="1800" i="1" dirty="0">
                <a:solidFill>
                  <a:prstClr val="black"/>
                </a:solidFill>
                <a:latin typeface="Calibri" panose="020F0502020204030204"/>
              </a:rPr>
              <a:t>A new approach to clinical trials is needed to enable reliable evaluations of vaccines and treatments for outbreak pathogens…We propose a ‘Core-protocol’ concept that allows a clinical trial to extend across multiple infectious disease outbreaks…</a:t>
            </a:r>
          </a:p>
          <a:p>
            <a:pPr marL="342900" lvl="1" indent="0" algn="ctr" defTabSz="685800">
              <a:buNone/>
              <a:defRPr/>
            </a:pPr>
            <a:endParaRPr lang="en-US" altLang="en-US" sz="600" b="1" i="1" dirty="0">
              <a:solidFill>
                <a:prstClr val="black"/>
              </a:solidFill>
              <a:latin typeface="Calibri" panose="020F0502020204030204"/>
            </a:endParaRPr>
          </a:p>
          <a:p>
            <a:pPr marL="342900" lvl="1" indent="0" algn="ctr" defTabSz="685800">
              <a:buNone/>
              <a:defRPr/>
            </a:pPr>
            <a:r>
              <a:rPr lang="en-US" sz="1800" i="1" dirty="0">
                <a:solidFill>
                  <a:prstClr val="black"/>
                </a:solidFill>
                <a:latin typeface="Calibri" panose="020F0502020204030204"/>
              </a:rPr>
              <a:t>New investigational agents may be added to the protocol over time as they become available or may be removed as deemed appropriate, using a platform trial approach, as described previously, (see Woodcock, LaVange NEJM 2017; 377: 62-70).</a:t>
            </a:r>
          </a:p>
          <a:p>
            <a:pPr marL="342900" lvl="1" indent="0" algn="ctr" defTabSz="685800">
              <a:buNone/>
              <a:defRPr/>
            </a:pPr>
            <a:endParaRPr lang="en-US" sz="600" i="1" dirty="0">
              <a:solidFill>
                <a:prstClr val="black"/>
              </a:solidFill>
              <a:latin typeface="Calibri" panose="020F0502020204030204"/>
            </a:endParaRPr>
          </a:p>
          <a:p>
            <a:pPr marL="342900" lvl="1" indent="0" algn="ctr" defTabSz="685800">
              <a:buNone/>
              <a:defRPr/>
            </a:pPr>
            <a:r>
              <a:rPr lang="en-GB" sz="1800" i="1" dirty="0">
                <a:solidFill>
                  <a:prstClr val="black"/>
                </a:solidFill>
                <a:latin typeface="Calibri" panose="020F0502020204030204"/>
              </a:rPr>
              <a:t>Core protocols are rapidly being  developed by the WHO for trials assessing the efficacy of therapies and vaccines that are being developed to combat the Covid-19 pandemic</a:t>
            </a:r>
            <a:r>
              <a:rPr lang="en-GB" sz="1800" dirty="0">
                <a:solidFill>
                  <a:prstClr val="black"/>
                </a:solidFill>
                <a:latin typeface="Calibri" panose="020F0502020204030204"/>
              </a:rPr>
              <a:t>.”</a:t>
            </a:r>
          </a:p>
        </p:txBody>
      </p:sp>
      <p:sp>
        <p:nvSpPr>
          <p:cNvPr id="87044" name="Line 4">
            <a:extLst>
              <a:ext uri="{FF2B5EF4-FFF2-40B4-BE49-F238E27FC236}">
                <a16:creationId xmlns:a16="http://schemas.microsoft.com/office/drawing/2014/main" id="{95E5F396-9C03-458D-B25F-9F80DA275893}"/>
              </a:ext>
            </a:extLst>
          </p:cNvPr>
          <p:cNvSpPr>
            <a:spLocks noChangeShapeType="1"/>
          </p:cNvSpPr>
          <p:nvPr/>
        </p:nvSpPr>
        <p:spPr bwMode="auto">
          <a:xfrm>
            <a:off x="1285875" y="1721117"/>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endParaRPr lang="en-US" sz="1350" dirty="0">
              <a:solidFill>
                <a:prstClr val="black"/>
              </a:solidFill>
              <a:latin typeface="Calibri" panose="020F0502020204030204"/>
            </a:endParaRPr>
          </a:p>
        </p:txBody>
      </p:sp>
      <p:sp>
        <p:nvSpPr>
          <p:cNvPr id="87045" name="Rectangle 1">
            <a:extLst>
              <a:ext uri="{FF2B5EF4-FFF2-40B4-BE49-F238E27FC236}">
                <a16:creationId xmlns:a16="http://schemas.microsoft.com/office/drawing/2014/main" id="{0DDCB1CC-F83E-4A0F-AFB4-0008C352221B}"/>
              </a:ext>
            </a:extLst>
          </p:cNvPr>
          <p:cNvSpPr>
            <a:spLocks noChangeArrowheads="1"/>
          </p:cNvSpPr>
          <p:nvPr/>
        </p:nvSpPr>
        <p:spPr bwMode="auto">
          <a:xfrm>
            <a:off x="1943100" y="5101829"/>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a:spcBef>
                <a:spcPct val="0"/>
              </a:spcBef>
              <a:buNone/>
            </a:pPr>
            <a:r>
              <a:rPr lang="en-US" altLang="en-US" sz="1800" dirty="0">
                <a:solidFill>
                  <a:prstClr val="black"/>
                </a:solidFill>
              </a:rPr>
              <a:t> </a:t>
            </a:r>
            <a:endParaRPr lang="en-US" altLang="en-US" sz="2100" dirty="0">
              <a:solidFill>
                <a:srgbClr val="44546A"/>
              </a:solidFill>
            </a:endParaRPr>
          </a:p>
          <a:p>
            <a:pPr defTabSz="685800">
              <a:spcBef>
                <a:spcPct val="0"/>
              </a:spcBef>
              <a:buNone/>
            </a:pPr>
            <a:r>
              <a:rPr lang="en-US" altLang="en-US" sz="600" b="1" dirty="0">
                <a:solidFill>
                  <a:prstClr val="black"/>
                </a:solidFill>
              </a:rPr>
              <a:t> </a:t>
            </a:r>
          </a:p>
        </p:txBody>
      </p:sp>
    </p:spTree>
    <p:extLst>
      <p:ext uri="{BB962C8B-B14F-4D97-AF65-F5344CB8AC3E}">
        <p14:creationId xmlns:p14="http://schemas.microsoft.com/office/powerpoint/2010/main" val="7796303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6436CD9-7755-4F58-B597-181CF55E8026}"/>
              </a:ext>
            </a:extLst>
          </p:cNvPr>
          <p:cNvSpPr>
            <a:spLocks noChangeArrowheads="1"/>
          </p:cNvSpPr>
          <p:nvPr/>
        </p:nvSpPr>
        <p:spPr bwMode="auto">
          <a:xfrm>
            <a:off x="1485900" y="791765"/>
            <a:ext cx="6057900" cy="58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b"/>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defTabSz="685800">
              <a:spcBef>
                <a:spcPct val="0"/>
              </a:spcBef>
              <a:buNone/>
            </a:pPr>
            <a:r>
              <a:rPr lang="en-US" altLang="en-US" sz="2100" dirty="0">
                <a:solidFill>
                  <a:prstClr val="black"/>
                </a:solidFill>
                <a:cs typeface="Times New Roman" panose="02020603050405020304" pitchFamily="18" charset="0"/>
              </a:rPr>
              <a:t>Addressing the COVID-19 Pandemic</a:t>
            </a:r>
          </a:p>
        </p:txBody>
      </p:sp>
      <p:sp>
        <p:nvSpPr>
          <p:cNvPr id="8195" name="Rectangle 3" descr="For 2020 and onward, addressing the COVID-19 pandemic should include:&#10;1. Developing WHO &quot;Solidarity&quot; CORE Protocol for Therapeutics.&#10;2. Developing WHO CORE Protocol for Vaccines.&#10;3. Developing Protocols for Therapeutics in PrEP, PEP, Early Dx &amp; Adv Disease." title="Addressing the COVID-19 pandemic">
            <a:extLst>
              <a:ext uri="{FF2B5EF4-FFF2-40B4-BE49-F238E27FC236}">
                <a16:creationId xmlns:a16="http://schemas.microsoft.com/office/drawing/2014/main" id="{D188AAE2-0EB8-4B1D-B520-E78F0B926F1F}"/>
              </a:ext>
            </a:extLst>
          </p:cNvPr>
          <p:cNvSpPr>
            <a:spLocks noChangeArrowheads="1"/>
          </p:cNvSpPr>
          <p:nvPr/>
        </p:nvSpPr>
        <p:spPr bwMode="auto">
          <a:xfrm>
            <a:off x="1200151" y="1567067"/>
            <a:ext cx="6800850" cy="3600450"/>
          </a:xfrm>
          <a:prstGeom prst="rect">
            <a:avLst/>
          </a:prstGeom>
          <a:noFill/>
          <a:ln>
            <a:noFill/>
          </a:ln>
        </p:spPr>
        <p:txBody>
          <a:bodyPr lIns="69056" tIns="34529" rIns="69056" bIns="34529"/>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defTabSz="685800">
              <a:lnSpc>
                <a:spcPct val="80000"/>
              </a:lnSpc>
              <a:buNone/>
            </a:pPr>
            <a:r>
              <a:rPr lang="en-US" altLang="en-US" sz="600" dirty="0">
                <a:solidFill>
                  <a:srgbClr val="44546A"/>
                </a:solidFill>
              </a:rPr>
              <a:t>        </a:t>
            </a:r>
            <a:endParaRPr lang="en-US" altLang="en-US" sz="600" i="1" dirty="0">
              <a:solidFill>
                <a:prstClr val="black"/>
              </a:solidFill>
            </a:endParaRPr>
          </a:p>
          <a:p>
            <a:pPr defTabSz="685800">
              <a:lnSpc>
                <a:spcPct val="80000"/>
              </a:lnSpc>
            </a:pPr>
            <a:r>
              <a:rPr lang="en-US" altLang="en-US" sz="2100" dirty="0">
                <a:solidFill>
                  <a:prstClr val="black"/>
                </a:solidFill>
              </a:rPr>
              <a:t>  </a:t>
            </a:r>
            <a:r>
              <a:rPr lang="en-US" altLang="en-US" sz="1800" dirty="0">
                <a:solidFill>
                  <a:prstClr val="black"/>
                </a:solidFill>
              </a:rPr>
              <a:t>2020-onward: SARS-CoV-2 &amp; COVID-19 Pandemic</a:t>
            </a:r>
          </a:p>
          <a:p>
            <a:pPr defTabSz="685800">
              <a:lnSpc>
                <a:spcPct val="80000"/>
              </a:lnSpc>
              <a:buNone/>
            </a:pPr>
            <a:endParaRPr lang="en-US" altLang="en-US" sz="600" dirty="0">
              <a:solidFill>
                <a:prstClr val="black"/>
              </a:solidFill>
            </a:endParaRPr>
          </a:p>
          <a:p>
            <a:pPr defTabSz="685800">
              <a:lnSpc>
                <a:spcPct val="80000"/>
              </a:lnSpc>
              <a:buNone/>
            </a:pPr>
            <a:endParaRPr lang="en-US" altLang="en-US" sz="600" dirty="0">
              <a:solidFill>
                <a:srgbClr val="44546A"/>
              </a:solidFill>
            </a:endParaRPr>
          </a:p>
          <a:p>
            <a:pPr marL="557213" lvl="1" indent="-214313" defTabSz="685800">
              <a:lnSpc>
                <a:spcPct val="80000"/>
              </a:lnSpc>
              <a:buFont typeface="Wingdings" panose="05000000000000000000" pitchFamily="2" charset="2"/>
              <a:buChar char="ü"/>
            </a:pPr>
            <a:r>
              <a:rPr lang="en-US" altLang="en-US" sz="1500" dirty="0">
                <a:solidFill>
                  <a:prstClr val="black"/>
                </a:solidFill>
              </a:rPr>
              <a:t> Developing</a:t>
            </a:r>
            <a:r>
              <a:rPr lang="en-US" altLang="en-US" sz="1500" dirty="0">
                <a:solidFill>
                  <a:srgbClr val="44546A"/>
                </a:solidFill>
              </a:rPr>
              <a:t> </a:t>
            </a:r>
            <a:r>
              <a:rPr lang="en-US" altLang="en-US" sz="1500" b="1" dirty="0">
                <a:solidFill>
                  <a:srgbClr val="FE9B03"/>
                </a:solidFill>
              </a:rPr>
              <a:t>WHO “Solidarity” CORE Protocol </a:t>
            </a:r>
            <a:r>
              <a:rPr lang="en-US" altLang="en-US" sz="1500" dirty="0">
                <a:solidFill>
                  <a:prstClr val="black"/>
                </a:solidFill>
              </a:rPr>
              <a:t>for Therapeutics</a:t>
            </a:r>
          </a:p>
          <a:p>
            <a:pPr marL="557213" lvl="1" indent="-214313" defTabSz="685800">
              <a:lnSpc>
                <a:spcPct val="80000"/>
              </a:lnSpc>
              <a:buNone/>
            </a:pPr>
            <a:endParaRPr lang="en-US" altLang="en-US" sz="600" dirty="0">
              <a:solidFill>
                <a:prstClr val="black"/>
              </a:solidFill>
            </a:endParaRPr>
          </a:p>
          <a:p>
            <a:pPr marL="557213" lvl="1" indent="-214313" defTabSz="685800">
              <a:lnSpc>
                <a:spcPct val="80000"/>
              </a:lnSpc>
              <a:buNone/>
            </a:pPr>
            <a:endParaRPr lang="en-US" altLang="en-US" sz="600" dirty="0">
              <a:solidFill>
                <a:srgbClr val="44546A"/>
              </a:solidFill>
            </a:endParaRPr>
          </a:p>
          <a:p>
            <a:pPr marL="857250" lvl="2" indent="-171450" defTabSz="685800">
              <a:lnSpc>
                <a:spcPct val="80000"/>
              </a:lnSpc>
            </a:pPr>
            <a:r>
              <a:rPr lang="en-US" altLang="en-US" sz="1350" dirty="0">
                <a:solidFill>
                  <a:prstClr val="black"/>
                </a:solidFill>
              </a:rPr>
              <a:t>In Hospitalized Patients</a:t>
            </a:r>
          </a:p>
          <a:p>
            <a:pPr marL="342900" lvl="1" indent="0" defTabSz="685800">
              <a:lnSpc>
                <a:spcPct val="80000"/>
              </a:lnSpc>
              <a:buNone/>
            </a:pPr>
            <a:endParaRPr lang="en-US" altLang="en-US" sz="1500" dirty="0">
              <a:solidFill>
                <a:prstClr val="black"/>
              </a:solidFill>
            </a:endParaRPr>
          </a:p>
          <a:p>
            <a:pPr marL="342900" lvl="1" indent="0" defTabSz="685800">
              <a:lnSpc>
                <a:spcPct val="80000"/>
              </a:lnSpc>
              <a:buNone/>
            </a:pPr>
            <a:endParaRPr lang="en-US" altLang="en-US" sz="600" dirty="0">
              <a:solidFill>
                <a:prstClr val="black"/>
              </a:solidFill>
            </a:endParaRPr>
          </a:p>
          <a:p>
            <a:pPr marL="557213" lvl="1" indent="-214313" defTabSz="685800">
              <a:lnSpc>
                <a:spcPct val="80000"/>
              </a:lnSpc>
              <a:buFont typeface="Wingdings" panose="05000000000000000000" pitchFamily="2" charset="2"/>
              <a:buChar char="ü"/>
            </a:pPr>
            <a:r>
              <a:rPr lang="en-US" altLang="en-US" sz="1500" dirty="0">
                <a:solidFill>
                  <a:prstClr val="black"/>
                </a:solidFill>
              </a:rPr>
              <a:t> Developing</a:t>
            </a:r>
            <a:r>
              <a:rPr lang="en-US" altLang="en-US" sz="1500" dirty="0">
                <a:solidFill>
                  <a:srgbClr val="44546A"/>
                </a:solidFill>
              </a:rPr>
              <a:t> </a:t>
            </a:r>
            <a:r>
              <a:rPr lang="en-US" altLang="en-US" sz="1500" b="1" dirty="0">
                <a:solidFill>
                  <a:srgbClr val="FE9B03"/>
                </a:solidFill>
              </a:rPr>
              <a:t>WHO CORE Protocol </a:t>
            </a:r>
            <a:r>
              <a:rPr lang="en-US" altLang="en-US" sz="1500" dirty="0">
                <a:solidFill>
                  <a:prstClr val="black"/>
                </a:solidFill>
              </a:rPr>
              <a:t>for Vaccines</a:t>
            </a:r>
          </a:p>
          <a:p>
            <a:pPr marL="342900" lvl="1" indent="0" defTabSz="685800">
              <a:lnSpc>
                <a:spcPct val="80000"/>
              </a:lnSpc>
              <a:buNone/>
            </a:pPr>
            <a:endParaRPr lang="en-US" altLang="en-US" sz="600" dirty="0">
              <a:solidFill>
                <a:prstClr val="black"/>
              </a:solidFill>
            </a:endParaRPr>
          </a:p>
          <a:p>
            <a:pPr marL="342900" lvl="1" indent="0" defTabSz="685800">
              <a:lnSpc>
                <a:spcPct val="80000"/>
              </a:lnSpc>
              <a:buNone/>
            </a:pPr>
            <a:endParaRPr lang="en-US" altLang="en-US" sz="750" dirty="0">
              <a:solidFill>
                <a:prstClr val="black"/>
              </a:solidFill>
            </a:endParaRPr>
          </a:p>
          <a:p>
            <a:pPr marL="857250" lvl="2" indent="-171450" defTabSz="685800">
              <a:lnSpc>
                <a:spcPct val="80000"/>
              </a:lnSpc>
              <a:buNone/>
            </a:pPr>
            <a:r>
              <a:rPr lang="en-US" altLang="en-US" sz="600" dirty="0">
                <a:solidFill>
                  <a:prstClr val="black"/>
                </a:solidFill>
              </a:rPr>
              <a:t>        </a:t>
            </a:r>
            <a:r>
              <a:rPr lang="en-US" altLang="en-US" sz="1200" dirty="0">
                <a:solidFill>
                  <a:prstClr val="black"/>
                </a:solidFill>
              </a:rPr>
              <a:t>         </a:t>
            </a:r>
          </a:p>
          <a:p>
            <a:pPr marL="557213" lvl="1" indent="-214313" defTabSz="685800">
              <a:lnSpc>
                <a:spcPct val="80000"/>
              </a:lnSpc>
              <a:buNone/>
            </a:pPr>
            <a:endParaRPr lang="en-US" altLang="en-US" sz="600" dirty="0">
              <a:solidFill>
                <a:prstClr val="black"/>
              </a:solidFill>
            </a:endParaRPr>
          </a:p>
          <a:p>
            <a:pPr marL="557213" lvl="1" indent="-214313" defTabSz="685800">
              <a:lnSpc>
                <a:spcPct val="80000"/>
              </a:lnSpc>
              <a:buFont typeface="Wingdings" panose="05000000000000000000" pitchFamily="2" charset="2"/>
              <a:buChar char="ü"/>
            </a:pPr>
            <a:r>
              <a:rPr lang="en-US" altLang="en-US" sz="1500" dirty="0">
                <a:solidFill>
                  <a:prstClr val="black"/>
                </a:solidFill>
              </a:rPr>
              <a:t> Developing Protocols for Therapeutics in </a:t>
            </a:r>
            <a:r>
              <a:rPr lang="en-US" altLang="en-US" sz="1500" dirty="0" err="1">
                <a:solidFill>
                  <a:prstClr val="black"/>
                </a:solidFill>
              </a:rPr>
              <a:t>PrEP</a:t>
            </a:r>
            <a:r>
              <a:rPr lang="en-US" altLang="en-US" sz="1500" dirty="0">
                <a:solidFill>
                  <a:prstClr val="black"/>
                </a:solidFill>
              </a:rPr>
              <a:t>, PEP, Early Dx &amp; Adv Disease</a:t>
            </a:r>
            <a:endParaRPr lang="en-US" altLang="en-US" sz="900" dirty="0">
              <a:solidFill>
                <a:prstClr val="black"/>
              </a:solidFill>
            </a:endParaRPr>
          </a:p>
          <a:p>
            <a:pPr marL="857250" lvl="2" indent="-171450" defTabSz="685800">
              <a:lnSpc>
                <a:spcPct val="80000"/>
              </a:lnSpc>
              <a:buNone/>
            </a:pPr>
            <a:endParaRPr lang="en-US" altLang="en-US" sz="900" dirty="0">
              <a:solidFill>
                <a:prstClr val="black"/>
              </a:solidFill>
            </a:endParaRPr>
          </a:p>
          <a:p>
            <a:pPr marL="857250" lvl="2" indent="-171450" defTabSz="685800">
              <a:lnSpc>
                <a:spcPct val="80000"/>
              </a:lnSpc>
            </a:pPr>
            <a:r>
              <a:rPr lang="en-US" altLang="en-US" sz="1350" dirty="0">
                <a:solidFill>
                  <a:prstClr val="black"/>
                </a:solidFill>
              </a:rPr>
              <a:t>In </a:t>
            </a:r>
            <a:r>
              <a:rPr lang="en-US" altLang="en-US" sz="1350" dirty="0" err="1">
                <a:solidFill>
                  <a:prstClr val="black"/>
                </a:solidFill>
              </a:rPr>
              <a:t>PrEP</a:t>
            </a:r>
            <a:r>
              <a:rPr lang="en-US" altLang="en-US" sz="1350" dirty="0">
                <a:solidFill>
                  <a:prstClr val="black"/>
                </a:solidFill>
              </a:rPr>
              <a:t>, such as in Healthcare Workers</a:t>
            </a:r>
            <a:endParaRPr lang="en-US" altLang="en-US" sz="750" dirty="0">
              <a:solidFill>
                <a:prstClr val="black"/>
              </a:solidFill>
            </a:endParaRPr>
          </a:p>
          <a:p>
            <a:pPr marL="685800" lvl="2" indent="0" defTabSz="685800">
              <a:lnSpc>
                <a:spcPct val="80000"/>
              </a:lnSpc>
              <a:buNone/>
            </a:pPr>
            <a:r>
              <a:rPr lang="en-US" altLang="en-US" sz="750" dirty="0">
                <a:solidFill>
                  <a:prstClr val="black"/>
                </a:solidFill>
              </a:rPr>
              <a:t>   </a:t>
            </a:r>
          </a:p>
          <a:p>
            <a:pPr marL="857250" lvl="2" indent="-171450" defTabSz="685800">
              <a:lnSpc>
                <a:spcPct val="80000"/>
              </a:lnSpc>
            </a:pPr>
            <a:r>
              <a:rPr lang="en-US" altLang="en-US" sz="1350" dirty="0">
                <a:solidFill>
                  <a:prstClr val="black"/>
                </a:solidFill>
              </a:rPr>
              <a:t>In PEP, such as in Household Contacts </a:t>
            </a:r>
            <a:endParaRPr lang="en-US" altLang="en-US" sz="1350" i="1" dirty="0">
              <a:solidFill>
                <a:srgbClr val="44546A"/>
              </a:solidFill>
            </a:endParaRPr>
          </a:p>
          <a:p>
            <a:pPr marL="857250" lvl="2" indent="-171450" defTabSz="685800">
              <a:lnSpc>
                <a:spcPct val="80000"/>
              </a:lnSpc>
              <a:buNone/>
            </a:pPr>
            <a:endParaRPr lang="en-US" altLang="en-US" sz="900" dirty="0">
              <a:solidFill>
                <a:prstClr val="black"/>
              </a:solidFill>
            </a:endParaRPr>
          </a:p>
          <a:p>
            <a:pPr marL="857250" lvl="2" indent="-171450" defTabSz="685800">
              <a:lnSpc>
                <a:spcPct val="80000"/>
              </a:lnSpc>
            </a:pPr>
            <a:r>
              <a:rPr lang="en-US" altLang="en-US" sz="1350" dirty="0">
                <a:solidFill>
                  <a:prstClr val="black"/>
                </a:solidFill>
              </a:rPr>
              <a:t>In Early Diagnosis</a:t>
            </a:r>
            <a:endParaRPr lang="en-US" altLang="en-US" sz="750" dirty="0">
              <a:solidFill>
                <a:prstClr val="black"/>
              </a:solidFill>
            </a:endParaRPr>
          </a:p>
          <a:p>
            <a:pPr marL="685800" lvl="2" indent="0" defTabSz="685800">
              <a:lnSpc>
                <a:spcPct val="80000"/>
              </a:lnSpc>
              <a:buNone/>
            </a:pPr>
            <a:r>
              <a:rPr lang="en-US" altLang="en-US" sz="750" dirty="0">
                <a:solidFill>
                  <a:prstClr val="black"/>
                </a:solidFill>
              </a:rPr>
              <a:t> </a:t>
            </a:r>
            <a:endParaRPr lang="en-US" altLang="en-US" sz="750" dirty="0">
              <a:solidFill>
                <a:srgbClr val="44546A"/>
              </a:solidFill>
            </a:endParaRPr>
          </a:p>
          <a:p>
            <a:pPr marL="857250" lvl="2" indent="-171450" defTabSz="685800">
              <a:lnSpc>
                <a:spcPct val="80000"/>
              </a:lnSpc>
            </a:pPr>
            <a:r>
              <a:rPr lang="en-US" altLang="en-US" sz="1350" dirty="0">
                <a:solidFill>
                  <a:prstClr val="black"/>
                </a:solidFill>
              </a:rPr>
              <a:t>In Hospitalized Patients with Severe Illness…</a:t>
            </a:r>
          </a:p>
          <a:p>
            <a:pPr marL="685800" lvl="2" indent="0" defTabSz="685800">
              <a:lnSpc>
                <a:spcPct val="80000"/>
              </a:lnSpc>
              <a:buNone/>
            </a:pPr>
            <a:r>
              <a:rPr lang="en-US" altLang="en-US" sz="1350" dirty="0">
                <a:solidFill>
                  <a:prstClr val="black"/>
                </a:solidFill>
              </a:rPr>
              <a:t>                           preventing ventilator use &amp; death  </a:t>
            </a:r>
          </a:p>
          <a:p>
            <a:pPr marL="857250" lvl="2" indent="-171450" defTabSz="685800">
              <a:lnSpc>
                <a:spcPct val="80000"/>
              </a:lnSpc>
              <a:buNone/>
            </a:pPr>
            <a:r>
              <a:rPr lang="en-US" altLang="en-US" sz="1200" dirty="0">
                <a:solidFill>
                  <a:prstClr val="black"/>
                </a:solidFill>
              </a:rPr>
              <a:t>		</a:t>
            </a:r>
          </a:p>
          <a:p>
            <a:pPr marL="857250" lvl="2" indent="-171450" defTabSz="685800">
              <a:lnSpc>
                <a:spcPct val="80000"/>
              </a:lnSpc>
              <a:buNone/>
            </a:pPr>
            <a:r>
              <a:rPr lang="en-US" altLang="en-US" sz="600" dirty="0">
                <a:solidFill>
                  <a:srgbClr val="44546A"/>
                </a:solidFill>
              </a:rPr>
              <a:t> </a:t>
            </a:r>
          </a:p>
          <a:p>
            <a:pPr defTabSz="685800">
              <a:lnSpc>
                <a:spcPct val="80000"/>
              </a:lnSpc>
              <a:buNone/>
            </a:pPr>
            <a:r>
              <a:rPr lang="en-US" altLang="en-US" sz="600" dirty="0">
                <a:solidFill>
                  <a:srgbClr val="44546A"/>
                </a:solidFill>
              </a:rPr>
              <a:t>     </a:t>
            </a:r>
            <a:endParaRPr lang="en-US" altLang="en-US" sz="2100" i="1" dirty="0">
              <a:solidFill>
                <a:srgbClr val="44546A"/>
              </a:solidFill>
            </a:endParaRPr>
          </a:p>
        </p:txBody>
      </p:sp>
      <p:sp>
        <p:nvSpPr>
          <p:cNvPr id="6148" name="Line 4">
            <a:extLst>
              <a:ext uri="{FF2B5EF4-FFF2-40B4-BE49-F238E27FC236}">
                <a16:creationId xmlns:a16="http://schemas.microsoft.com/office/drawing/2014/main" id="{3DA12996-643A-41BA-9589-E093FB2D4D82}"/>
              </a:ext>
            </a:extLst>
          </p:cNvPr>
          <p:cNvSpPr>
            <a:spLocks noChangeShapeType="1"/>
          </p:cNvSpPr>
          <p:nvPr/>
        </p:nvSpPr>
        <p:spPr bwMode="auto">
          <a:xfrm>
            <a:off x="1364456" y="1485900"/>
            <a:ext cx="6286500" cy="0"/>
          </a:xfrm>
          <a:prstGeom prst="line">
            <a:avLst/>
          </a:prstGeom>
          <a:noFill/>
          <a:ln w="44450">
            <a:solidFill>
              <a:srgbClr val="009688"/>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a:endParaRPr lang="en-US" sz="1350">
              <a:solidFill>
                <a:prstClr val="black"/>
              </a:solidFill>
              <a:latin typeface="Calibri" panose="020F0502020204030204"/>
            </a:endParaRPr>
          </a:p>
        </p:txBody>
      </p:sp>
      <p:sp>
        <p:nvSpPr>
          <p:cNvPr id="6149" name="TextBox 1">
            <a:extLst>
              <a:ext uri="{FF2B5EF4-FFF2-40B4-BE49-F238E27FC236}">
                <a16:creationId xmlns:a16="http://schemas.microsoft.com/office/drawing/2014/main" id="{3E1499C9-F1D0-459A-B272-B8655716B29E}"/>
              </a:ext>
            </a:extLst>
          </p:cNvPr>
          <p:cNvSpPr txBox="1">
            <a:spLocks noChangeArrowheads="1"/>
          </p:cNvSpPr>
          <p:nvPr/>
        </p:nvSpPr>
        <p:spPr bwMode="auto">
          <a:xfrm>
            <a:off x="1561934" y="3367292"/>
            <a:ext cx="657225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Times New Roman" panose="02020603050405020304" pitchFamily="18" charset="0"/>
                <a:ea typeface="MS PGothic" panose="020B0600070205080204" pitchFamily="34" charset="-128"/>
              </a:defRPr>
            </a:lvl1pPr>
            <a:lvl2pPr marL="742950" indent="-285750">
              <a:defRPr sz="3600" b="1">
                <a:solidFill>
                  <a:schemeClr val="tx1"/>
                </a:solidFill>
                <a:latin typeface="Times New Roman" panose="02020603050405020304" pitchFamily="18" charset="0"/>
                <a:ea typeface="MS PGothic" panose="020B0600070205080204" pitchFamily="34" charset="-128"/>
              </a:defRPr>
            </a:lvl2pPr>
            <a:lvl3pPr marL="1143000" indent="-228600">
              <a:defRPr sz="3600" b="1">
                <a:solidFill>
                  <a:schemeClr val="tx1"/>
                </a:solidFill>
                <a:latin typeface="Times New Roman" panose="02020603050405020304" pitchFamily="18" charset="0"/>
                <a:ea typeface="MS PGothic" panose="020B0600070205080204" pitchFamily="34" charset="-128"/>
              </a:defRPr>
            </a:lvl3pPr>
            <a:lvl4pPr marL="1600200" indent="-228600">
              <a:defRPr sz="3600" b="1">
                <a:solidFill>
                  <a:schemeClr val="tx1"/>
                </a:solidFill>
                <a:latin typeface="Times New Roman" panose="02020603050405020304" pitchFamily="18" charset="0"/>
                <a:ea typeface="MS PGothic" panose="020B0600070205080204" pitchFamily="34" charset="-128"/>
              </a:defRPr>
            </a:lvl4pPr>
            <a:lvl5pPr marL="2057400" indent="-228600">
              <a:defRPr sz="36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9pPr>
          </a:lstStyle>
          <a:p>
            <a:pPr defTabSz="685800"/>
            <a:r>
              <a:rPr lang="en-US" altLang="en-US" sz="1050" dirty="0" err="1">
                <a:solidFill>
                  <a:srgbClr val="FF0000"/>
                </a:solidFill>
              </a:rPr>
              <a:t>Endpt</a:t>
            </a:r>
            <a:r>
              <a:rPr lang="en-US" altLang="en-US" sz="1050" dirty="0">
                <a:solidFill>
                  <a:srgbClr val="FF0000"/>
                </a:solidFill>
              </a:rPr>
              <a:t>: </a:t>
            </a:r>
            <a:r>
              <a:rPr lang="en-US" altLang="en-US" sz="1050" dirty="0" err="1">
                <a:solidFill>
                  <a:srgbClr val="FF0000"/>
                </a:solidFill>
              </a:rPr>
              <a:t>Virologically</a:t>
            </a:r>
            <a:r>
              <a:rPr lang="en-US" altLang="en-US" sz="1050" dirty="0">
                <a:solidFill>
                  <a:srgbClr val="FF0000"/>
                </a:solidFill>
              </a:rPr>
              <a:t> confirmed COVID-19 disease…Severe disease?       H</a:t>
            </a:r>
            <a:r>
              <a:rPr lang="en-US" altLang="en-US" sz="1050" baseline="-25000" dirty="0">
                <a:solidFill>
                  <a:srgbClr val="FF0000"/>
                </a:solidFill>
              </a:rPr>
              <a:t>o</a:t>
            </a:r>
            <a:r>
              <a:rPr lang="en-US" altLang="en-US" sz="1050" dirty="0">
                <a:solidFill>
                  <a:srgbClr val="FF0000"/>
                </a:solidFill>
              </a:rPr>
              <a:t> for VE?...What about disinhibition?  </a:t>
            </a:r>
          </a:p>
        </p:txBody>
      </p:sp>
      <p:sp>
        <p:nvSpPr>
          <p:cNvPr id="6150" name="TextBox 2">
            <a:extLst>
              <a:ext uri="{FF2B5EF4-FFF2-40B4-BE49-F238E27FC236}">
                <a16:creationId xmlns:a16="http://schemas.microsoft.com/office/drawing/2014/main" id="{2B60293F-9EFA-417B-B9C3-02DC72988ED9}"/>
              </a:ext>
            </a:extLst>
          </p:cNvPr>
          <p:cNvSpPr txBox="1">
            <a:spLocks noChangeArrowheads="1"/>
          </p:cNvSpPr>
          <p:nvPr/>
        </p:nvSpPr>
        <p:spPr bwMode="auto">
          <a:xfrm>
            <a:off x="5924233" y="4180897"/>
            <a:ext cx="2274982"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Times New Roman" panose="02020603050405020304" pitchFamily="18" charset="0"/>
                <a:ea typeface="MS PGothic" panose="020B0600070205080204" pitchFamily="34" charset="-128"/>
              </a:defRPr>
            </a:lvl1pPr>
            <a:lvl2pPr marL="742950" indent="-285750">
              <a:defRPr sz="3600" b="1">
                <a:solidFill>
                  <a:schemeClr val="tx1"/>
                </a:solidFill>
                <a:latin typeface="Times New Roman" panose="02020603050405020304" pitchFamily="18" charset="0"/>
                <a:ea typeface="MS PGothic" panose="020B0600070205080204" pitchFamily="34" charset="-128"/>
              </a:defRPr>
            </a:lvl2pPr>
            <a:lvl3pPr marL="1143000" indent="-228600">
              <a:defRPr sz="3600" b="1">
                <a:solidFill>
                  <a:schemeClr val="tx1"/>
                </a:solidFill>
                <a:latin typeface="Times New Roman" panose="02020603050405020304" pitchFamily="18" charset="0"/>
                <a:ea typeface="MS PGothic" panose="020B0600070205080204" pitchFamily="34" charset="-128"/>
              </a:defRPr>
            </a:lvl3pPr>
            <a:lvl4pPr marL="1600200" indent="-228600">
              <a:defRPr sz="3600" b="1">
                <a:solidFill>
                  <a:schemeClr val="tx1"/>
                </a:solidFill>
                <a:latin typeface="Times New Roman" panose="02020603050405020304" pitchFamily="18" charset="0"/>
                <a:ea typeface="MS PGothic" panose="020B0600070205080204" pitchFamily="34" charset="-128"/>
              </a:defRPr>
            </a:lvl4pPr>
            <a:lvl5pPr marL="2057400" indent="-228600">
              <a:defRPr sz="36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9pPr>
          </a:lstStyle>
          <a:p>
            <a:pPr defTabSz="685800"/>
            <a:r>
              <a:rPr lang="en-US" altLang="en-US" sz="1050" dirty="0" err="1">
                <a:solidFill>
                  <a:srgbClr val="FF0000"/>
                </a:solidFill>
              </a:rPr>
              <a:t>Endpt</a:t>
            </a:r>
            <a:r>
              <a:rPr lang="en-US" altLang="en-US" sz="1050" dirty="0">
                <a:solidFill>
                  <a:srgbClr val="FF0000"/>
                </a:solidFill>
              </a:rPr>
              <a:t>: infection vs </a:t>
            </a:r>
            <a:r>
              <a:rPr lang="en-US" altLang="en-US" sz="1050" dirty="0" err="1">
                <a:solidFill>
                  <a:srgbClr val="FF0000"/>
                </a:solidFill>
              </a:rPr>
              <a:t>sev</a:t>
            </a:r>
            <a:r>
              <a:rPr lang="en-US" altLang="en-US" sz="1050" dirty="0">
                <a:solidFill>
                  <a:srgbClr val="FF0000"/>
                </a:solidFill>
              </a:rPr>
              <a:t> dis, death?</a:t>
            </a:r>
          </a:p>
          <a:p>
            <a:pPr defTabSz="685800"/>
            <a:endParaRPr lang="en-US" altLang="en-US" sz="600" dirty="0">
              <a:solidFill>
                <a:srgbClr val="FF0000"/>
              </a:solidFill>
            </a:endParaRPr>
          </a:p>
          <a:p>
            <a:pPr defTabSz="685800"/>
            <a:r>
              <a:rPr lang="en-US" altLang="en-US" sz="1050" dirty="0">
                <a:solidFill>
                  <a:srgbClr val="FF0000"/>
                </a:solidFill>
              </a:rPr>
              <a:t> Supply </a:t>
            </a:r>
            <a:r>
              <a:rPr lang="en-US" altLang="en-US" sz="1050" b="0" dirty="0">
                <a:solidFill>
                  <a:srgbClr val="FF0000"/>
                </a:solidFill>
                <a:sym typeface="Symbol" panose="05050102010706020507" pitchFamily="18" charset="2"/>
              </a:rPr>
              <a:t></a:t>
            </a:r>
            <a:r>
              <a:rPr lang="en-US" altLang="en-US" sz="1050" dirty="0">
                <a:solidFill>
                  <a:srgbClr val="FF0000"/>
                </a:solidFill>
              </a:rPr>
              <a:t>  Lowest effective dose?</a:t>
            </a:r>
          </a:p>
          <a:p>
            <a:pPr defTabSz="685800"/>
            <a:endParaRPr lang="en-US" altLang="en-US" sz="600" dirty="0">
              <a:solidFill>
                <a:srgbClr val="FF0000"/>
              </a:solidFill>
            </a:endParaRPr>
          </a:p>
          <a:p>
            <a:pPr defTabSz="685800"/>
            <a:endParaRPr lang="en-US" altLang="en-US" sz="1200" dirty="0">
              <a:solidFill>
                <a:srgbClr val="FF0000"/>
              </a:solidFill>
            </a:endParaRPr>
          </a:p>
          <a:p>
            <a:pPr defTabSz="685800"/>
            <a:r>
              <a:rPr lang="en-US" altLang="en-US" sz="1050" dirty="0" err="1">
                <a:solidFill>
                  <a:srgbClr val="FF0000"/>
                </a:solidFill>
              </a:rPr>
              <a:t>Endpt</a:t>
            </a:r>
            <a:r>
              <a:rPr lang="en-US" altLang="en-US" sz="1050" dirty="0">
                <a:solidFill>
                  <a:srgbClr val="FF0000"/>
                </a:solidFill>
              </a:rPr>
              <a:t>: hospitalization vs </a:t>
            </a:r>
            <a:r>
              <a:rPr lang="en-US" altLang="en-US" sz="1050" dirty="0" err="1">
                <a:solidFill>
                  <a:srgbClr val="FF0000"/>
                </a:solidFill>
              </a:rPr>
              <a:t>sev</a:t>
            </a:r>
            <a:r>
              <a:rPr lang="en-US" altLang="en-US" sz="1050" dirty="0">
                <a:solidFill>
                  <a:srgbClr val="FF0000"/>
                </a:solidFill>
              </a:rPr>
              <a:t> disease</a:t>
            </a:r>
          </a:p>
          <a:p>
            <a:pPr defTabSz="685800"/>
            <a:endParaRPr lang="en-US" altLang="en-US" sz="600" dirty="0">
              <a:solidFill>
                <a:srgbClr val="FF0000"/>
              </a:solidFill>
            </a:endParaRPr>
          </a:p>
          <a:p>
            <a:pPr defTabSz="685800"/>
            <a:r>
              <a:rPr lang="en-US" altLang="en-US" sz="900" dirty="0">
                <a:solidFill>
                  <a:srgbClr val="FF0000"/>
                </a:solidFill>
              </a:rPr>
              <a:t>  </a:t>
            </a:r>
            <a:r>
              <a:rPr lang="en-US" altLang="en-US" sz="1050" dirty="0">
                <a:solidFill>
                  <a:srgbClr val="FF0000"/>
                </a:solidFill>
              </a:rPr>
              <a:t>How to efficiently proceed from</a:t>
            </a:r>
          </a:p>
          <a:p>
            <a:pPr defTabSz="685800"/>
            <a:r>
              <a:rPr lang="en-US" altLang="en-US" sz="1050" dirty="0">
                <a:solidFill>
                  <a:srgbClr val="FF0000"/>
                </a:solidFill>
              </a:rPr>
              <a:t>           Phase 2 to Phase 3?</a:t>
            </a:r>
          </a:p>
          <a:p>
            <a:pPr defTabSz="685800"/>
            <a:r>
              <a:rPr lang="en-US" altLang="en-US" sz="1050" dirty="0">
                <a:solidFill>
                  <a:srgbClr val="FF0000"/>
                </a:solidFill>
              </a:rPr>
              <a:t>  (using immuno-suppressive agents)</a:t>
            </a:r>
          </a:p>
        </p:txBody>
      </p:sp>
      <p:sp>
        <p:nvSpPr>
          <p:cNvPr id="6151" name="TextBox 3">
            <a:extLst>
              <a:ext uri="{FF2B5EF4-FFF2-40B4-BE49-F238E27FC236}">
                <a16:creationId xmlns:a16="http://schemas.microsoft.com/office/drawing/2014/main" id="{5C464CC5-5AC8-4E71-B788-150A8F8FA909}"/>
              </a:ext>
            </a:extLst>
          </p:cNvPr>
          <p:cNvSpPr txBox="1">
            <a:spLocks noChangeArrowheads="1"/>
          </p:cNvSpPr>
          <p:nvPr/>
        </p:nvSpPr>
        <p:spPr bwMode="auto">
          <a:xfrm>
            <a:off x="6017418" y="2458471"/>
            <a:ext cx="20392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Times New Roman" panose="02020603050405020304" pitchFamily="18" charset="0"/>
                <a:ea typeface="MS PGothic" panose="020B0600070205080204" pitchFamily="34" charset="-128"/>
              </a:defRPr>
            </a:lvl1pPr>
            <a:lvl2pPr marL="742950" indent="-285750">
              <a:defRPr sz="3600" b="1">
                <a:solidFill>
                  <a:schemeClr val="tx1"/>
                </a:solidFill>
                <a:latin typeface="Times New Roman" panose="02020603050405020304" pitchFamily="18" charset="0"/>
                <a:ea typeface="MS PGothic" panose="020B0600070205080204" pitchFamily="34" charset="-128"/>
              </a:defRPr>
            </a:lvl2pPr>
            <a:lvl3pPr marL="1143000" indent="-228600">
              <a:defRPr sz="3600" b="1">
                <a:solidFill>
                  <a:schemeClr val="tx1"/>
                </a:solidFill>
                <a:latin typeface="Times New Roman" panose="02020603050405020304" pitchFamily="18" charset="0"/>
                <a:ea typeface="MS PGothic" panose="020B0600070205080204" pitchFamily="34" charset="-128"/>
              </a:defRPr>
            </a:lvl3pPr>
            <a:lvl4pPr marL="1600200" indent="-228600">
              <a:defRPr sz="3600" b="1">
                <a:solidFill>
                  <a:schemeClr val="tx1"/>
                </a:solidFill>
                <a:latin typeface="Times New Roman" panose="02020603050405020304" pitchFamily="18" charset="0"/>
                <a:ea typeface="MS PGothic" panose="020B0600070205080204" pitchFamily="34" charset="-128"/>
              </a:defRPr>
            </a:lvl4pPr>
            <a:lvl5pPr marL="2057400" indent="-228600">
              <a:defRPr sz="36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b="1">
                <a:solidFill>
                  <a:schemeClr val="tx1"/>
                </a:solidFill>
                <a:latin typeface="Times New Roman" panose="02020603050405020304" pitchFamily="18" charset="0"/>
                <a:ea typeface="MS PGothic" panose="020B0600070205080204" pitchFamily="34" charset="-128"/>
              </a:defRPr>
            </a:lvl9pPr>
          </a:lstStyle>
          <a:p>
            <a:pPr defTabSz="685800"/>
            <a:r>
              <a:rPr lang="en-US" altLang="en-US" sz="900" dirty="0">
                <a:solidFill>
                  <a:prstClr val="black"/>
                </a:solidFill>
              </a:rPr>
              <a:t> </a:t>
            </a:r>
            <a:r>
              <a:rPr lang="en-US" altLang="en-US" sz="1050" dirty="0" err="1">
                <a:solidFill>
                  <a:srgbClr val="FF0000"/>
                </a:solidFill>
              </a:rPr>
              <a:t>Endpt</a:t>
            </a:r>
            <a:r>
              <a:rPr lang="en-US" altLang="en-US" sz="1050" dirty="0">
                <a:solidFill>
                  <a:srgbClr val="FF0000"/>
                </a:solidFill>
              </a:rPr>
              <a:t>: Ordinal scale    	</a:t>
            </a:r>
          </a:p>
          <a:p>
            <a:pPr defTabSz="685800"/>
            <a:r>
              <a:rPr lang="en-US" altLang="en-US" sz="1050" dirty="0">
                <a:solidFill>
                  <a:srgbClr val="FF0000"/>
                </a:solidFill>
              </a:rPr>
              <a:t>                    vs. Mortality</a:t>
            </a:r>
          </a:p>
          <a:p>
            <a:pPr defTabSz="685800"/>
            <a:endParaRPr lang="en-US" altLang="en-US" sz="600" dirty="0">
              <a:solidFill>
                <a:prstClr val="black"/>
              </a:solidFill>
            </a:endParaRPr>
          </a:p>
          <a:p>
            <a:pPr defTabSz="685800"/>
            <a:r>
              <a:rPr lang="en-US" altLang="en-US" sz="1050" dirty="0">
                <a:solidFill>
                  <a:srgbClr val="FF0000"/>
                </a:solidFill>
              </a:rPr>
              <a:t>Adaptively adding &amp; deleting</a:t>
            </a:r>
          </a:p>
          <a:p>
            <a:pPr defTabSz="685800"/>
            <a:r>
              <a:rPr lang="en-US" altLang="en-US" sz="1050" dirty="0">
                <a:solidFill>
                  <a:srgbClr val="FF0000"/>
                </a:solidFill>
              </a:rPr>
              <a:t>       candidate regimens</a:t>
            </a:r>
          </a:p>
        </p:txBody>
      </p:sp>
    </p:spTree>
    <p:extLst>
      <p:ext uri="{BB962C8B-B14F-4D97-AF65-F5344CB8AC3E}">
        <p14:creationId xmlns:p14="http://schemas.microsoft.com/office/powerpoint/2010/main" val="3809533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79" y="316035"/>
            <a:ext cx="8462210" cy="615620"/>
          </a:xfrm>
        </p:spPr>
        <p:txBody>
          <a:bodyPr/>
          <a:lstStyle/>
          <a:p>
            <a:r>
              <a:rPr lang="en-US" sz="3200" dirty="0" smtClean="0"/>
              <a:t>Project Team </a:t>
            </a:r>
            <a:endParaRPr lang="en-US" sz="3200" dirty="0"/>
          </a:p>
        </p:txBody>
      </p:sp>
      <p:graphicFrame>
        <p:nvGraphicFramePr>
          <p:cNvPr id="4" name="Content Placeholder 3" descr="This slide lists the project team, listed by Team Leads, Team Members and CTTI staff. " title="Project Team"/>
          <p:cNvGraphicFramePr>
            <a:graphicFrameLocks noGrp="1"/>
          </p:cNvGraphicFramePr>
          <p:nvPr>
            <p:ph idx="1"/>
            <p:extLst>
              <p:ext uri="{D42A27DB-BD31-4B8C-83A1-F6EECF244321}">
                <p14:modId xmlns:p14="http://schemas.microsoft.com/office/powerpoint/2010/main" val="1116394158"/>
              </p:ext>
            </p:extLst>
          </p:nvPr>
        </p:nvGraphicFramePr>
        <p:xfrm>
          <a:off x="347579" y="931654"/>
          <a:ext cx="8461377" cy="5280020"/>
        </p:xfrm>
        <a:graphic>
          <a:graphicData uri="http://schemas.openxmlformats.org/drawingml/2006/table">
            <a:tbl>
              <a:tblPr firstRow="1" bandRow="1">
                <a:tableStyleId>{5C22544A-7EE6-4342-B048-85BDC9FD1C3A}</a:tableStyleId>
              </a:tblPr>
              <a:tblGrid>
                <a:gridCol w="2067817">
                  <a:extLst>
                    <a:ext uri="{9D8B030D-6E8A-4147-A177-3AD203B41FA5}">
                      <a16:colId xmlns:a16="http://schemas.microsoft.com/office/drawing/2014/main" val="3109509069"/>
                    </a:ext>
                  </a:extLst>
                </a:gridCol>
                <a:gridCol w="3573101">
                  <a:extLst>
                    <a:ext uri="{9D8B030D-6E8A-4147-A177-3AD203B41FA5}">
                      <a16:colId xmlns:a16="http://schemas.microsoft.com/office/drawing/2014/main" val="1295245241"/>
                    </a:ext>
                  </a:extLst>
                </a:gridCol>
                <a:gridCol w="2820459">
                  <a:extLst>
                    <a:ext uri="{9D8B030D-6E8A-4147-A177-3AD203B41FA5}">
                      <a16:colId xmlns:a16="http://schemas.microsoft.com/office/drawing/2014/main" val="2081287911"/>
                    </a:ext>
                  </a:extLst>
                </a:gridCol>
              </a:tblGrid>
              <a:tr h="319704">
                <a:tc>
                  <a:txBody>
                    <a:bodyPr/>
                    <a:lstStyle/>
                    <a:p>
                      <a:r>
                        <a:rPr lang="en-US" dirty="0" smtClean="0"/>
                        <a:t>Team Leads</a:t>
                      </a:r>
                      <a:endParaRPr lang="en-US" dirty="0"/>
                    </a:p>
                  </a:txBody>
                  <a:tcPr/>
                </a:tc>
                <a:tc gridSpan="2">
                  <a:txBody>
                    <a:bodyPr/>
                    <a:lstStyle/>
                    <a:p>
                      <a:r>
                        <a:rPr lang="en-US" dirty="0" smtClean="0"/>
                        <a:t>Team Members</a:t>
                      </a:r>
                      <a:endParaRPr lang="en-US" dirty="0"/>
                    </a:p>
                  </a:txBody>
                  <a:tcPr/>
                </a:tc>
                <a:tc hMerge="1">
                  <a:txBody>
                    <a:bodyPr/>
                    <a:lstStyle/>
                    <a:p>
                      <a:endParaRPr lang="en-US" dirty="0"/>
                    </a:p>
                  </a:txBody>
                  <a:tcPr/>
                </a:tc>
                <a:extLst>
                  <a:ext uri="{0D108BD9-81ED-4DB2-BD59-A6C34878D82A}">
                    <a16:rowId xmlns:a16="http://schemas.microsoft.com/office/drawing/2014/main" val="4030048135"/>
                  </a:ext>
                </a:extLst>
              </a:tr>
              <a:tr h="2850694">
                <a:tc rowSpan="3">
                  <a:txBody>
                    <a:bodyPr/>
                    <a:lstStyle/>
                    <a:p>
                      <a:pPr marL="285750" indent="-285750">
                        <a:buFont typeface="Wingdings" panose="05000000000000000000" pitchFamily="2" charset="2"/>
                        <a:buChar char="§"/>
                      </a:pPr>
                      <a:r>
                        <a:rPr lang="en-US" sz="1600" b="1" dirty="0" smtClean="0"/>
                        <a:t>Daniel Millar</a:t>
                      </a:r>
                      <a:r>
                        <a:rPr lang="en-US" sz="1600" b="1" baseline="0" dirty="0" smtClean="0"/>
                        <a:t> </a:t>
                      </a:r>
                      <a:r>
                        <a:rPr lang="en-US" sz="1600" baseline="0" dirty="0" smtClean="0"/>
                        <a:t>(Janssen R&amp;D)</a:t>
                      </a:r>
                    </a:p>
                    <a:p>
                      <a:pPr marL="285750" indent="-285750">
                        <a:buFont typeface="Arial" panose="020B0604020202020204" pitchFamily="34" charset="0"/>
                        <a:buChar char="•"/>
                      </a:pPr>
                      <a:r>
                        <a:rPr lang="en-US" sz="1600" b="1" baseline="0" dirty="0" smtClean="0"/>
                        <a:t>Abby Bronson </a:t>
                      </a:r>
                      <a:r>
                        <a:rPr lang="en-US" sz="1600" baseline="0" dirty="0" smtClean="0"/>
                        <a:t>(Edgewise Therapeutics)</a:t>
                      </a:r>
                    </a:p>
                    <a:p>
                      <a:pPr marL="285750" indent="-285750">
                        <a:buFont typeface="Arial" panose="020B0604020202020204" pitchFamily="34" charset="0"/>
                        <a:buChar char="•"/>
                      </a:pPr>
                      <a:r>
                        <a:rPr lang="en-US" sz="1600" b="1" baseline="0" dirty="0" smtClean="0"/>
                        <a:t>Marianne Chase </a:t>
                      </a:r>
                      <a:r>
                        <a:rPr lang="en-US" sz="1600" baseline="0" dirty="0" smtClean="0"/>
                        <a:t>(Massachusetts General Hospital)</a:t>
                      </a:r>
                    </a:p>
                    <a:p>
                      <a:pPr marL="285750" indent="-285750">
                        <a:buFont typeface="Arial" panose="020B0604020202020204" pitchFamily="34" charset="0"/>
                        <a:buChar char="•"/>
                      </a:pPr>
                      <a:r>
                        <a:rPr lang="en-US" sz="1600" b="1" baseline="0" dirty="0" smtClean="0"/>
                        <a:t>Nicholas Richardson </a:t>
                      </a:r>
                      <a:r>
                        <a:rPr lang="en-US" sz="1600" baseline="0" dirty="0" smtClean="0"/>
                        <a:t>(FDA)</a:t>
                      </a:r>
                    </a:p>
                    <a:p>
                      <a:pPr marL="285750" indent="-285750">
                        <a:buFont typeface="Arial" panose="020B0604020202020204" pitchFamily="34" charset="0"/>
                        <a:buChar char="•"/>
                      </a:pPr>
                      <a:r>
                        <a:rPr lang="en-US" sz="1600" b="1" baseline="0" dirty="0" err="1" smtClean="0"/>
                        <a:t>Shenghui</a:t>
                      </a:r>
                      <a:r>
                        <a:rPr lang="en-US" sz="1600" b="1" baseline="0" dirty="0" smtClean="0"/>
                        <a:t> Tang </a:t>
                      </a:r>
                      <a:r>
                        <a:rPr lang="en-US" sz="1600" baseline="0" dirty="0" smtClean="0"/>
                        <a:t>(FDA)</a:t>
                      </a:r>
                    </a:p>
                    <a:p>
                      <a:endParaRPr lang="en-US" sz="1600" dirty="0"/>
                    </a:p>
                  </a:txBody>
                  <a:tcPr/>
                </a:tc>
                <a:tc rowSpan="3">
                  <a:txBody>
                    <a:bodyPr/>
                    <a:lstStyle/>
                    <a:p>
                      <a:pPr marL="285750" indent="-285750">
                        <a:buFont typeface="Wingdings" panose="05000000000000000000" pitchFamily="2" charset="2"/>
                        <a:buChar char="§"/>
                      </a:pPr>
                      <a:r>
                        <a:rPr lang="en-US" sz="1600" dirty="0" smtClean="0"/>
                        <a:t>Sabrina </a:t>
                      </a:r>
                      <a:r>
                        <a:rPr lang="en-US" sz="1600" dirty="0" err="1" smtClean="0"/>
                        <a:t>Paganoni</a:t>
                      </a:r>
                      <a:r>
                        <a:rPr lang="en-US" sz="1600" baseline="0" dirty="0" smtClean="0"/>
                        <a:t> (Massachusetts General Hospital)</a:t>
                      </a:r>
                    </a:p>
                    <a:p>
                      <a:pPr marL="285750" indent="-285750">
                        <a:buFont typeface="Wingdings" panose="05000000000000000000" pitchFamily="2" charset="2"/>
                        <a:buChar char="§"/>
                      </a:pPr>
                      <a:r>
                        <a:rPr lang="en-US" sz="1600" baseline="0" dirty="0" smtClean="0"/>
                        <a:t>Jane </a:t>
                      </a:r>
                      <a:r>
                        <a:rPr lang="en-US" sz="1600" baseline="0" dirty="0" err="1" smtClean="0"/>
                        <a:t>Perlmutter</a:t>
                      </a:r>
                      <a:r>
                        <a:rPr lang="en-US" sz="1600" baseline="0" dirty="0" smtClean="0"/>
                        <a:t> (Patient Advocate)</a:t>
                      </a:r>
                    </a:p>
                    <a:p>
                      <a:pPr marL="285750" indent="-285750">
                        <a:buFont typeface="Wingdings" panose="05000000000000000000" pitchFamily="2" charset="2"/>
                        <a:buChar char="§"/>
                      </a:pPr>
                      <a:r>
                        <a:rPr lang="en-US" sz="1600" baseline="0" dirty="0" smtClean="0"/>
                        <a:t>Dionne Price (FDA)</a:t>
                      </a:r>
                    </a:p>
                    <a:p>
                      <a:pPr marL="285750" indent="-285750">
                        <a:buFont typeface="Wingdings" panose="05000000000000000000" pitchFamily="2" charset="2"/>
                        <a:buChar char="§"/>
                      </a:pPr>
                      <a:r>
                        <a:rPr lang="en-US" sz="1600" baseline="0" dirty="0" smtClean="0"/>
                        <a:t>Paulina </a:t>
                      </a:r>
                      <a:r>
                        <a:rPr lang="en-US" sz="1600" baseline="0" dirty="0" err="1" smtClean="0"/>
                        <a:t>Selaru</a:t>
                      </a:r>
                      <a:r>
                        <a:rPr lang="en-US" sz="1600" baseline="0" dirty="0" smtClean="0"/>
                        <a:t> (Pfizer)</a:t>
                      </a:r>
                    </a:p>
                    <a:p>
                      <a:pPr marL="285750" indent="-285750">
                        <a:buFont typeface="Wingdings" panose="05000000000000000000" pitchFamily="2" charset="2"/>
                        <a:buChar char="§"/>
                      </a:pPr>
                      <a:r>
                        <a:rPr lang="en-US" sz="1600" baseline="0" dirty="0" smtClean="0"/>
                        <a:t>Paul </a:t>
                      </a:r>
                      <a:r>
                        <a:rPr lang="en-US" sz="1600" baseline="0" dirty="0" err="1" smtClean="0"/>
                        <a:t>Bycott</a:t>
                      </a:r>
                      <a:r>
                        <a:rPr lang="en-US" sz="1600" baseline="0" dirty="0" smtClean="0"/>
                        <a:t> (Pfizer)</a:t>
                      </a:r>
                    </a:p>
                    <a:p>
                      <a:pPr marL="285750" indent="-285750">
                        <a:buFont typeface="Wingdings" panose="05000000000000000000" pitchFamily="2" charset="2"/>
                        <a:buChar char="§"/>
                      </a:pPr>
                      <a:r>
                        <a:rPr lang="en-US" sz="1600" baseline="0" dirty="0" smtClean="0"/>
                        <a:t>Antonio </a:t>
                      </a:r>
                      <a:r>
                        <a:rPr lang="en-US" sz="1600" baseline="0" dirty="0" err="1" smtClean="0"/>
                        <a:t>Valkas</a:t>
                      </a:r>
                      <a:r>
                        <a:rPr lang="en-US" sz="1600" baseline="0" dirty="0" smtClean="0"/>
                        <a:t> (EMD </a:t>
                      </a:r>
                      <a:r>
                        <a:rPr lang="en-US" sz="1600" baseline="0" dirty="0" err="1" smtClean="0"/>
                        <a:t>Serono</a:t>
                      </a:r>
                      <a:r>
                        <a:rPr lang="en-US" sz="1600" baseline="0" dirty="0" smtClean="0"/>
                        <a:t>)</a:t>
                      </a:r>
                    </a:p>
                    <a:p>
                      <a:pPr marL="285750" indent="-285750">
                        <a:buFont typeface="Wingdings" panose="05000000000000000000" pitchFamily="2" charset="2"/>
                        <a:buChar char="§"/>
                      </a:pPr>
                      <a:r>
                        <a:rPr lang="en-US" sz="1600" baseline="0" dirty="0" err="1" smtClean="0"/>
                        <a:t>Kert</a:t>
                      </a:r>
                      <a:r>
                        <a:rPr lang="en-US" sz="1600" baseline="0" dirty="0" smtClean="0"/>
                        <a:t> </a:t>
                      </a:r>
                      <a:r>
                        <a:rPr lang="en-US" sz="1600" baseline="0" dirty="0" err="1" smtClean="0"/>
                        <a:t>Viele</a:t>
                      </a:r>
                      <a:r>
                        <a:rPr lang="en-US" sz="1600" baseline="0" dirty="0" smtClean="0"/>
                        <a:t> (Berry Consultants)</a:t>
                      </a:r>
                    </a:p>
                    <a:p>
                      <a:pPr marL="285750" indent="-285750">
                        <a:buFont typeface="Wingdings" panose="05000000000000000000" pitchFamily="2" charset="2"/>
                        <a:buChar char="§"/>
                      </a:pPr>
                      <a:r>
                        <a:rPr lang="en-US" sz="1600" baseline="0" dirty="0" smtClean="0"/>
                        <a:t>Karen </a:t>
                      </a:r>
                      <a:r>
                        <a:rPr lang="en-US" sz="1600" baseline="0" dirty="0" err="1" smtClean="0"/>
                        <a:t>Dimick</a:t>
                      </a:r>
                      <a:r>
                        <a:rPr lang="en-US" sz="1600" baseline="0" dirty="0" smtClean="0"/>
                        <a:t> (</a:t>
                      </a:r>
                      <a:r>
                        <a:rPr lang="en-US" sz="1600" baseline="0" dirty="0" err="1" smtClean="0"/>
                        <a:t>Genetech</a:t>
                      </a:r>
                      <a:r>
                        <a:rPr lang="en-US" sz="1600" baseline="0" dirty="0" smtClean="0"/>
                        <a:t>)</a:t>
                      </a:r>
                    </a:p>
                    <a:p>
                      <a:pPr marL="285750" indent="-285750">
                        <a:buFont typeface="Wingdings" panose="05000000000000000000" pitchFamily="2" charset="2"/>
                        <a:buChar char="§"/>
                      </a:pPr>
                      <a:r>
                        <a:rPr lang="en-US" sz="1600" baseline="0" dirty="0" smtClean="0"/>
                        <a:t>Greg </a:t>
                      </a:r>
                      <a:r>
                        <a:rPr lang="en-US" sz="1600" baseline="0" dirty="0" err="1" smtClean="0"/>
                        <a:t>Licholai</a:t>
                      </a:r>
                      <a:r>
                        <a:rPr lang="en-US" sz="1600" baseline="0" dirty="0" smtClean="0"/>
                        <a:t> (Yale)</a:t>
                      </a:r>
                    </a:p>
                    <a:p>
                      <a:pPr marL="285750" indent="-285750">
                        <a:buFont typeface="Wingdings" panose="05000000000000000000" pitchFamily="2" charset="2"/>
                        <a:buChar char="§"/>
                      </a:pPr>
                      <a:r>
                        <a:rPr lang="en-US" sz="1600" baseline="0" dirty="0" smtClean="0"/>
                        <a:t>Sharon Love (UCL)</a:t>
                      </a:r>
                    </a:p>
                    <a:p>
                      <a:pPr marL="285750" indent="-285750">
                        <a:buFont typeface="Wingdings" panose="05000000000000000000" pitchFamily="2" charset="2"/>
                        <a:buChar char="§"/>
                      </a:pPr>
                      <a:r>
                        <a:rPr lang="en-US" sz="1600" baseline="0" dirty="0" err="1" smtClean="0"/>
                        <a:t>Sumithra</a:t>
                      </a:r>
                      <a:r>
                        <a:rPr lang="en-US" sz="1600" baseline="0" dirty="0" smtClean="0"/>
                        <a:t> </a:t>
                      </a:r>
                      <a:r>
                        <a:rPr lang="en-US" sz="1600" baseline="0" dirty="0" err="1" smtClean="0"/>
                        <a:t>Mandrekar</a:t>
                      </a:r>
                      <a:r>
                        <a:rPr lang="en-US" sz="1600" baseline="0" dirty="0" smtClean="0"/>
                        <a:t> (Mayo)</a:t>
                      </a:r>
                    </a:p>
                    <a:p>
                      <a:pPr marL="285750" indent="-285750">
                        <a:buFont typeface="Wingdings" panose="05000000000000000000" pitchFamily="2" charset="2"/>
                        <a:buChar char="§"/>
                      </a:pPr>
                      <a:r>
                        <a:rPr lang="en-US" sz="1600" baseline="0" dirty="0" smtClean="0"/>
                        <a:t>Debra Michaels (DIA)</a:t>
                      </a:r>
                    </a:p>
                    <a:p>
                      <a:pPr marL="285750" indent="-285750">
                        <a:buFont typeface="Wingdings" panose="05000000000000000000" pitchFamily="2" charset="2"/>
                        <a:buChar char="§"/>
                      </a:pPr>
                      <a:r>
                        <a:rPr lang="en-US" sz="1600" baseline="0" dirty="0" smtClean="0"/>
                        <a:t>Nicholas Kenny (</a:t>
                      </a:r>
                      <a:r>
                        <a:rPr lang="en-US" sz="1600" baseline="0" dirty="0" err="1" smtClean="0"/>
                        <a:t>Syneos</a:t>
                      </a:r>
                      <a:r>
                        <a:rPr lang="en-US" sz="1600" baseline="0" dirty="0" smtClean="0"/>
                        <a:t>)</a:t>
                      </a:r>
                    </a:p>
                    <a:p>
                      <a:pPr marL="285750" indent="-285750">
                        <a:buFont typeface="Wingdings" panose="05000000000000000000" pitchFamily="2" charset="2"/>
                        <a:buChar char="§"/>
                      </a:pPr>
                      <a:r>
                        <a:rPr lang="fr-FR" sz="1600" baseline="0" dirty="0" smtClean="0"/>
                        <a:t>Barbara </a:t>
                      </a:r>
                      <a:r>
                        <a:rPr lang="fr-FR" sz="1600" baseline="0" dirty="0" err="1" smtClean="0"/>
                        <a:t>LeStage</a:t>
                      </a:r>
                      <a:r>
                        <a:rPr lang="fr-FR" sz="1600" baseline="0" dirty="0" smtClean="0"/>
                        <a:t> (Patient </a:t>
                      </a:r>
                      <a:r>
                        <a:rPr lang="fr-FR" sz="1600" baseline="0" dirty="0" err="1" smtClean="0"/>
                        <a:t>Advocate</a:t>
                      </a:r>
                      <a:r>
                        <a:rPr lang="fr-FR" sz="1600" baseline="0" dirty="0" smtClean="0"/>
                        <a:t>)</a:t>
                      </a:r>
                    </a:p>
                    <a:p>
                      <a:pPr marL="285750" indent="-285750">
                        <a:buFont typeface="Wingdings" panose="05000000000000000000" pitchFamily="2" charset="2"/>
                        <a:buChar char="§"/>
                      </a:pPr>
                      <a:r>
                        <a:rPr lang="fr-FR" sz="1600" baseline="0" dirty="0" smtClean="0"/>
                        <a:t>Roger Lewis (UCLA, Berry Consultants</a:t>
                      </a:r>
                    </a:p>
                  </a:txBody>
                  <a:tcPr/>
                </a:tc>
                <a:tc>
                  <a:txBody>
                    <a:bodyPr/>
                    <a:lstStyle/>
                    <a:p>
                      <a:pPr marL="285750" indent="-285750">
                        <a:buFont typeface="Wingdings" panose="05000000000000000000" pitchFamily="2" charset="2"/>
                        <a:buChar char="§"/>
                      </a:pPr>
                      <a:r>
                        <a:rPr lang="en-US" sz="1600" dirty="0" smtClean="0"/>
                        <a:t>Michelle </a:t>
                      </a:r>
                      <a:r>
                        <a:rPr lang="en-US" sz="1600" dirty="0" err="1" smtClean="0"/>
                        <a:t>Detry</a:t>
                      </a:r>
                      <a:r>
                        <a:rPr lang="en-US" sz="1600" dirty="0" smtClean="0"/>
                        <a:t> (Berry Consultants)</a:t>
                      </a:r>
                    </a:p>
                    <a:p>
                      <a:pPr marL="285750" indent="-285750">
                        <a:buFont typeface="Wingdings" panose="05000000000000000000" pitchFamily="2" charset="2"/>
                        <a:buChar char="§"/>
                      </a:pPr>
                      <a:r>
                        <a:rPr lang="en-US" sz="1600" dirty="0" smtClean="0"/>
                        <a:t>Angie </a:t>
                      </a:r>
                      <a:r>
                        <a:rPr lang="en-US" sz="1600" dirty="0" err="1" smtClean="0"/>
                        <a:t>Botto</a:t>
                      </a:r>
                      <a:r>
                        <a:rPr lang="en-US" sz="1600" dirty="0" smtClean="0"/>
                        <a:t>-van </a:t>
                      </a:r>
                      <a:r>
                        <a:rPr lang="en-US" sz="1600" dirty="0" err="1" smtClean="0"/>
                        <a:t>Bemden</a:t>
                      </a:r>
                      <a:r>
                        <a:rPr lang="en-US" sz="1600" dirty="0" smtClean="0"/>
                        <a:t> (Patient Advocate)</a:t>
                      </a:r>
                    </a:p>
                    <a:p>
                      <a:pPr marL="285750" indent="-285750">
                        <a:buFont typeface="Wingdings" panose="05000000000000000000" pitchFamily="2" charset="2"/>
                        <a:buChar char="§"/>
                      </a:pPr>
                      <a:r>
                        <a:rPr lang="en-US" sz="1600" dirty="0" smtClean="0"/>
                        <a:t>Gene Vinson</a:t>
                      </a:r>
                      <a:r>
                        <a:rPr lang="en-US" sz="1600" baseline="0" dirty="0" smtClean="0"/>
                        <a:t> (</a:t>
                      </a:r>
                      <a:r>
                        <a:rPr lang="en-US" sz="1600" baseline="0" dirty="0" err="1" smtClean="0"/>
                        <a:t>Syneos</a:t>
                      </a:r>
                      <a:r>
                        <a:rPr lang="en-US" sz="1600" baseline="0" dirty="0" smtClean="0"/>
                        <a:t>)</a:t>
                      </a:r>
                    </a:p>
                    <a:p>
                      <a:pPr marL="285750" indent="-285750">
                        <a:buFont typeface="Wingdings" panose="05000000000000000000" pitchFamily="2" charset="2"/>
                        <a:buChar char="§"/>
                      </a:pPr>
                      <a:r>
                        <a:rPr lang="en-US" sz="1600" baseline="0" dirty="0" smtClean="0"/>
                        <a:t>Alain </a:t>
                      </a:r>
                      <a:r>
                        <a:rPr lang="en-US" sz="1600" baseline="0" dirty="0" err="1" smtClean="0"/>
                        <a:t>Vuong</a:t>
                      </a:r>
                      <a:r>
                        <a:rPr lang="en-US" sz="1600" baseline="0" dirty="0" smtClean="0"/>
                        <a:t> (GSK)</a:t>
                      </a:r>
                    </a:p>
                    <a:p>
                      <a:pPr marL="285750" indent="-285750">
                        <a:buFont typeface="Wingdings" panose="05000000000000000000" pitchFamily="2" charset="2"/>
                        <a:buChar char="§"/>
                      </a:pPr>
                      <a:r>
                        <a:rPr lang="en-US" sz="1600" baseline="0" dirty="0" smtClean="0"/>
                        <a:t>Kirsty </a:t>
                      </a:r>
                      <a:r>
                        <a:rPr lang="en-US" sz="1600" baseline="0" dirty="0" err="1" smtClean="0"/>
                        <a:t>Wydenbach</a:t>
                      </a:r>
                      <a:r>
                        <a:rPr lang="en-US" sz="1600" baseline="0" dirty="0" smtClean="0"/>
                        <a:t> (MHRA)</a:t>
                      </a:r>
                    </a:p>
                    <a:p>
                      <a:pPr marL="285750" indent="-285750">
                        <a:buFont typeface="Wingdings" panose="05000000000000000000" pitchFamily="2" charset="2"/>
                        <a:buChar char="§"/>
                      </a:pPr>
                      <a:r>
                        <a:rPr lang="en-US" sz="1600" baseline="0" dirty="0" smtClean="0"/>
                        <a:t>Louis Brown (UCL)</a:t>
                      </a:r>
                    </a:p>
                    <a:p>
                      <a:pPr marL="285750" indent="-285750">
                        <a:buFont typeface="Wingdings" panose="05000000000000000000" pitchFamily="2" charset="2"/>
                        <a:buChar char="§"/>
                      </a:pPr>
                      <a:r>
                        <a:rPr lang="en-US" sz="1600" baseline="0" dirty="0" smtClean="0"/>
                        <a:t>Amy </a:t>
                      </a:r>
                      <a:r>
                        <a:rPr lang="en-US" sz="1600" baseline="0" dirty="0" err="1" smtClean="0"/>
                        <a:t>Burd</a:t>
                      </a:r>
                      <a:r>
                        <a:rPr lang="en-US" sz="1600" baseline="0" dirty="0" smtClean="0"/>
                        <a:t> (LLS)</a:t>
                      </a:r>
                    </a:p>
                    <a:p>
                      <a:pPr marL="285750" indent="-285750">
                        <a:buFont typeface="Wingdings" panose="05000000000000000000" pitchFamily="2" charset="2"/>
                        <a:buChar char="§"/>
                      </a:pPr>
                      <a:r>
                        <a:rPr lang="en-US" sz="1600" dirty="0" smtClean="0"/>
                        <a:t>Emma Healy (Novartis)</a:t>
                      </a:r>
                    </a:p>
                    <a:p>
                      <a:pPr marL="285750" indent="-285750">
                        <a:buFont typeface="Wingdings" panose="05000000000000000000" pitchFamily="2" charset="2"/>
                        <a:buChar char="§"/>
                      </a:pPr>
                      <a:r>
                        <a:rPr lang="en-US" sz="1600" dirty="0" err="1" smtClean="0"/>
                        <a:t>Ritesh</a:t>
                      </a:r>
                      <a:r>
                        <a:rPr lang="en-US" sz="1600" baseline="0" dirty="0" smtClean="0"/>
                        <a:t> Jain (EMD </a:t>
                      </a:r>
                      <a:r>
                        <a:rPr lang="en-US" sz="1600" baseline="0" dirty="0" err="1" smtClean="0"/>
                        <a:t>Serono</a:t>
                      </a:r>
                      <a:r>
                        <a:rPr lang="en-US" sz="1600" baseline="0" dirty="0" smtClean="0"/>
                        <a:t>)</a:t>
                      </a:r>
                    </a:p>
                  </a:txBody>
                  <a:tcPr/>
                </a:tc>
                <a:extLst>
                  <a:ext uri="{0D108BD9-81ED-4DB2-BD59-A6C34878D82A}">
                    <a16:rowId xmlns:a16="http://schemas.microsoft.com/office/drawing/2014/main" val="383266965"/>
                  </a:ext>
                </a:extLst>
              </a:tr>
              <a:tr h="342260">
                <a:tc vMerge="1">
                  <a:txBody>
                    <a:bodyPr/>
                    <a:lstStyle/>
                    <a:p>
                      <a:endParaRPr lang="en-US"/>
                    </a:p>
                  </a:txBody>
                  <a:tcPr/>
                </a:tc>
                <a:tc vMerge="1">
                  <a:txBody>
                    <a:bodyPr/>
                    <a:lstStyle/>
                    <a:p>
                      <a:endParaRPr lang="en-US"/>
                    </a:p>
                  </a:txBody>
                  <a:tcPr/>
                </a:tc>
                <a:tc>
                  <a:txBody>
                    <a:bodyPr/>
                    <a:lstStyle/>
                    <a:p>
                      <a:pPr marL="0" indent="0">
                        <a:buFont typeface="Wingdings" panose="05000000000000000000" pitchFamily="2" charset="2"/>
                        <a:buNone/>
                      </a:pPr>
                      <a:r>
                        <a:rPr lang="en-US" sz="1600" b="1" baseline="0" dirty="0" smtClean="0">
                          <a:solidFill>
                            <a:schemeClr val="bg1"/>
                          </a:solidFill>
                        </a:rPr>
                        <a:t>CTTI Staff</a:t>
                      </a:r>
                    </a:p>
                  </a:txBody>
                  <a:tcPr>
                    <a:solidFill>
                      <a:schemeClr val="accent1"/>
                    </a:solidFill>
                  </a:tcPr>
                </a:tc>
                <a:extLst>
                  <a:ext uri="{0D108BD9-81ED-4DB2-BD59-A6C34878D82A}">
                    <a16:rowId xmlns:a16="http://schemas.microsoft.com/office/drawing/2014/main" val="427634134"/>
                  </a:ext>
                </a:extLst>
              </a:tr>
              <a:tr h="1145606">
                <a:tc vMerge="1">
                  <a:txBody>
                    <a:bodyPr/>
                    <a:lstStyle/>
                    <a:p>
                      <a:endParaRPr lang="en-US"/>
                    </a:p>
                  </a:txBody>
                  <a:tcPr/>
                </a:tc>
                <a:tc vMerge="1">
                  <a:txBody>
                    <a:bodyPr/>
                    <a:lstStyle/>
                    <a:p>
                      <a:endParaRPr lang="en-US"/>
                    </a:p>
                  </a:txBody>
                  <a:tcPr/>
                </a:tc>
                <a:tc>
                  <a:txBody>
                    <a:bodyPr/>
                    <a:lstStyle/>
                    <a:p>
                      <a:pPr marL="285750" indent="-285750">
                        <a:buFont typeface="Arial" panose="020B0604020202020204" pitchFamily="34" charset="0"/>
                        <a:buChar char="•"/>
                      </a:pPr>
                      <a:r>
                        <a:rPr lang="en-US" sz="1600" baseline="0" dirty="0" smtClean="0"/>
                        <a:t>Kim Fisher (Project Manager)</a:t>
                      </a:r>
                    </a:p>
                    <a:p>
                      <a:pPr marL="285750" indent="-285750">
                        <a:buFont typeface="Arial" panose="020B0604020202020204" pitchFamily="34" charset="0"/>
                        <a:buChar char="•"/>
                      </a:pPr>
                      <a:r>
                        <a:rPr lang="en-US" sz="1600" baseline="0" dirty="0" smtClean="0"/>
                        <a:t>Laura Shannon (Communications Manager)</a:t>
                      </a:r>
                    </a:p>
                  </a:txBody>
                  <a:tcPr/>
                </a:tc>
                <a:extLst>
                  <a:ext uri="{0D108BD9-81ED-4DB2-BD59-A6C34878D82A}">
                    <a16:rowId xmlns:a16="http://schemas.microsoft.com/office/drawing/2014/main" val="1841653285"/>
                  </a:ext>
                </a:extLst>
              </a:tr>
            </a:tbl>
          </a:graphicData>
        </a:graphic>
      </p:graphicFrame>
    </p:spTree>
    <p:extLst>
      <p:ext uri="{BB962C8B-B14F-4D97-AF65-F5344CB8AC3E}">
        <p14:creationId xmlns:p14="http://schemas.microsoft.com/office/powerpoint/2010/main" val="37833118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1205" y="1293584"/>
            <a:ext cx="6549189" cy="1102519"/>
          </a:xfrm>
        </p:spPr>
        <p:txBody>
          <a:bodyPr>
            <a:noAutofit/>
          </a:bodyPr>
          <a:lstStyle/>
          <a:p>
            <a:r>
              <a:rPr lang="en-US" b="1" dirty="0"/>
              <a:t>Response to COVID-19: FDA Perspective</a:t>
            </a:r>
            <a:endParaRPr lang="en-US" dirty="0"/>
          </a:p>
        </p:txBody>
      </p:sp>
      <p:sp>
        <p:nvSpPr>
          <p:cNvPr id="4" name="Subtitle 3"/>
          <p:cNvSpPr>
            <a:spLocks noGrp="1"/>
          </p:cNvSpPr>
          <p:nvPr>
            <p:ph type="subTitle" idx="1"/>
          </p:nvPr>
        </p:nvSpPr>
        <p:spPr>
          <a:xfrm>
            <a:off x="685799" y="2628900"/>
            <a:ext cx="7620000" cy="1143000"/>
          </a:xfrm>
        </p:spPr>
        <p:txBody>
          <a:bodyPr>
            <a:normAutofit fontScale="92500" lnSpcReduction="20000"/>
          </a:bodyPr>
          <a:lstStyle/>
          <a:p>
            <a:pPr>
              <a:spcBef>
                <a:spcPts val="0"/>
              </a:spcBef>
            </a:pPr>
            <a:r>
              <a:rPr lang="en-US" sz="2800" dirty="0">
                <a:solidFill>
                  <a:schemeClr val="tx1"/>
                </a:solidFill>
              </a:rPr>
              <a:t>Nicholas Richardson DO, MPH</a:t>
            </a:r>
          </a:p>
          <a:p>
            <a:pPr>
              <a:spcBef>
                <a:spcPts val="0"/>
              </a:spcBef>
            </a:pPr>
            <a:r>
              <a:rPr lang="en-US" sz="2800" dirty="0">
                <a:solidFill>
                  <a:schemeClr val="tx1"/>
                </a:solidFill>
              </a:rPr>
              <a:t>Pediatric Oncologist</a:t>
            </a:r>
          </a:p>
          <a:p>
            <a:pPr>
              <a:spcBef>
                <a:spcPts val="0"/>
              </a:spcBef>
            </a:pPr>
            <a:r>
              <a:rPr lang="en-US" sz="2800" dirty="0">
                <a:solidFill>
                  <a:schemeClr val="tx1"/>
                </a:solidFill>
              </a:rPr>
              <a:t>FDA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3657600"/>
            <a:ext cx="3124200" cy="2343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764" y="3657600"/>
            <a:ext cx="3264236" cy="2343150"/>
          </a:xfrm>
          <a:prstGeom prst="rect">
            <a:avLst/>
          </a:prstGeom>
        </p:spPr>
      </p:pic>
    </p:spTree>
    <p:extLst>
      <p:ext uri="{BB962C8B-B14F-4D97-AF65-F5344CB8AC3E}">
        <p14:creationId xmlns:p14="http://schemas.microsoft.com/office/powerpoint/2010/main" val="23479229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783D7-7189-4531-A546-477C96D25B45}"/>
              </a:ext>
            </a:extLst>
          </p:cNvPr>
          <p:cNvSpPr>
            <a:spLocks noGrp="1"/>
          </p:cNvSpPr>
          <p:nvPr>
            <p:ph type="title"/>
          </p:nvPr>
        </p:nvSpPr>
        <p:spPr>
          <a:xfrm>
            <a:off x="685800" y="300094"/>
            <a:ext cx="7829550" cy="694515"/>
          </a:xfrm>
        </p:spPr>
        <p:txBody>
          <a:bodyPr>
            <a:noAutofit/>
          </a:bodyPr>
          <a:lstStyle/>
          <a:p>
            <a:r>
              <a:rPr lang="en-US" dirty="0"/>
              <a:t>Current Status</a:t>
            </a:r>
          </a:p>
        </p:txBody>
      </p:sp>
      <p:sp>
        <p:nvSpPr>
          <p:cNvPr id="3" name="Content Placeholder 2">
            <a:extLst>
              <a:ext uri="{FF2B5EF4-FFF2-40B4-BE49-F238E27FC236}">
                <a16:creationId xmlns:a16="http://schemas.microsoft.com/office/drawing/2014/main" id="{5D775705-C553-4A8D-A16B-5B42FA4A7655}"/>
              </a:ext>
            </a:extLst>
          </p:cNvPr>
          <p:cNvSpPr>
            <a:spLocks noGrp="1"/>
          </p:cNvSpPr>
          <p:nvPr>
            <p:ph idx="1"/>
          </p:nvPr>
        </p:nvSpPr>
        <p:spPr>
          <a:xfrm>
            <a:off x="346023" y="1371109"/>
            <a:ext cx="8509103" cy="5370790"/>
          </a:xfrm>
        </p:spPr>
        <p:txBody>
          <a:bodyPr>
            <a:normAutofit fontScale="92500" lnSpcReduction="10000"/>
          </a:bodyPr>
          <a:lstStyle/>
          <a:p>
            <a:pPr>
              <a:spcAft>
                <a:spcPts val="300"/>
              </a:spcAft>
            </a:pPr>
            <a:r>
              <a:rPr lang="en-US" dirty="0"/>
              <a:t>Numerous industry-led and investigator initiated trials/proposals</a:t>
            </a:r>
          </a:p>
          <a:p>
            <a:pPr>
              <a:spcAft>
                <a:spcPts val="300"/>
              </a:spcAft>
            </a:pPr>
            <a:r>
              <a:rPr lang="en-US" dirty="0"/>
              <a:t>Expanded access</a:t>
            </a:r>
          </a:p>
          <a:p>
            <a:pPr>
              <a:spcAft>
                <a:spcPts val="300"/>
              </a:spcAft>
            </a:pPr>
            <a:r>
              <a:rPr lang="en-US" dirty="0"/>
              <a:t>Repurposed treatments</a:t>
            </a:r>
          </a:p>
          <a:p>
            <a:pPr lvl="1">
              <a:spcAft>
                <a:spcPts val="300"/>
              </a:spcAft>
            </a:pPr>
            <a:r>
              <a:rPr lang="en-US" dirty="0"/>
              <a:t>Pre-clinical rationale/evidence</a:t>
            </a:r>
          </a:p>
          <a:p>
            <a:pPr lvl="1">
              <a:spcAft>
                <a:spcPts val="300"/>
              </a:spcAft>
            </a:pPr>
            <a:r>
              <a:rPr lang="en-US" dirty="0"/>
              <a:t>Clinical evidence</a:t>
            </a:r>
          </a:p>
          <a:p>
            <a:pPr>
              <a:spcAft>
                <a:spcPts val="300"/>
              </a:spcAft>
            </a:pPr>
            <a:r>
              <a:rPr lang="en-US" dirty="0"/>
              <a:t>Proof-of-concept to large                                       Phase 2 /3 trials </a:t>
            </a:r>
          </a:p>
          <a:p>
            <a:pPr>
              <a:spcAft>
                <a:spcPts val="300"/>
              </a:spcAft>
            </a:pPr>
            <a:r>
              <a:rPr lang="en-US" dirty="0"/>
              <a:t>Heterogenous endpoints</a:t>
            </a:r>
          </a:p>
          <a:p>
            <a:pPr>
              <a:spcAft>
                <a:spcPts val="300"/>
              </a:spcAft>
            </a:pPr>
            <a:r>
              <a:rPr lang="en-US" dirty="0"/>
              <a:t>Statistical considerations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21035"/>
          <a:stretch/>
        </p:blipFill>
        <p:spPr>
          <a:xfrm>
            <a:off x="5630779" y="3309466"/>
            <a:ext cx="3513221" cy="3448475"/>
          </a:xfrm>
          <a:prstGeom prst="rect">
            <a:avLst/>
          </a:prstGeom>
        </p:spPr>
      </p:pic>
    </p:spTree>
    <p:extLst>
      <p:ext uri="{BB962C8B-B14F-4D97-AF65-F5344CB8AC3E}">
        <p14:creationId xmlns:p14="http://schemas.microsoft.com/office/powerpoint/2010/main" val="17814547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AA11-36F5-4962-97E7-7089EC36F0D6}"/>
              </a:ext>
            </a:extLst>
          </p:cNvPr>
          <p:cNvSpPr>
            <a:spLocks noGrp="1"/>
          </p:cNvSpPr>
          <p:nvPr>
            <p:ph type="title"/>
          </p:nvPr>
        </p:nvSpPr>
        <p:spPr>
          <a:xfrm>
            <a:off x="323850" y="230178"/>
            <a:ext cx="8509103" cy="926020"/>
          </a:xfrm>
        </p:spPr>
        <p:txBody>
          <a:bodyPr/>
          <a:lstStyle/>
          <a:p>
            <a:r>
              <a:rPr lang="en-US" dirty="0"/>
              <a:t>General Approach</a:t>
            </a:r>
          </a:p>
        </p:txBody>
      </p:sp>
      <p:sp>
        <p:nvSpPr>
          <p:cNvPr id="3" name="Content Placeholder 2">
            <a:extLst>
              <a:ext uri="{FF2B5EF4-FFF2-40B4-BE49-F238E27FC236}">
                <a16:creationId xmlns:a16="http://schemas.microsoft.com/office/drawing/2014/main" id="{82CC6CC6-824B-47D4-BD44-A82222FBFEAA}"/>
              </a:ext>
            </a:extLst>
          </p:cNvPr>
          <p:cNvSpPr>
            <a:spLocks noGrp="1"/>
          </p:cNvSpPr>
          <p:nvPr>
            <p:ph idx="1"/>
          </p:nvPr>
        </p:nvSpPr>
        <p:spPr>
          <a:xfrm>
            <a:off x="323850" y="1176701"/>
            <a:ext cx="8509103" cy="5430618"/>
          </a:xfrm>
        </p:spPr>
        <p:txBody>
          <a:bodyPr>
            <a:normAutofit fontScale="92500" lnSpcReduction="10000"/>
          </a:bodyPr>
          <a:lstStyle/>
          <a:p>
            <a:pPr>
              <a:spcAft>
                <a:spcPts val="300"/>
              </a:spcAft>
            </a:pPr>
            <a:r>
              <a:rPr lang="en-US" dirty="0"/>
              <a:t>Rapid review</a:t>
            </a:r>
          </a:p>
          <a:p>
            <a:pPr>
              <a:spcAft>
                <a:spcPts val="300"/>
              </a:spcAft>
            </a:pPr>
            <a:r>
              <a:rPr lang="en-US" dirty="0"/>
              <a:t>Recommend/encourage randomized, double-blind, placebo-controlled trials</a:t>
            </a:r>
          </a:p>
          <a:p>
            <a:pPr>
              <a:spcAft>
                <a:spcPts val="300"/>
              </a:spcAft>
            </a:pPr>
            <a:r>
              <a:rPr lang="en-US" dirty="0"/>
              <a:t>Encourage clinical trial participation versus expanded access</a:t>
            </a:r>
          </a:p>
          <a:p>
            <a:pPr>
              <a:spcAft>
                <a:spcPts val="300"/>
              </a:spcAft>
            </a:pPr>
            <a:r>
              <a:rPr lang="en-US" dirty="0"/>
              <a:t>Trial design considerations</a:t>
            </a:r>
          </a:p>
          <a:p>
            <a:pPr lvl="1">
              <a:spcAft>
                <a:spcPts val="300"/>
              </a:spcAft>
            </a:pPr>
            <a:r>
              <a:rPr lang="en-US" dirty="0"/>
              <a:t>Study population (severity classification)</a:t>
            </a:r>
          </a:p>
          <a:p>
            <a:pPr lvl="1">
              <a:spcAft>
                <a:spcPts val="300"/>
              </a:spcAft>
            </a:pPr>
            <a:r>
              <a:rPr lang="en-US" dirty="0"/>
              <a:t>Endpoints</a:t>
            </a:r>
          </a:p>
          <a:p>
            <a:pPr>
              <a:spcAft>
                <a:spcPts val="300"/>
              </a:spcAft>
            </a:pPr>
            <a:r>
              <a:rPr lang="en-US" dirty="0"/>
              <a:t>Statistical considerations</a:t>
            </a:r>
          </a:p>
          <a:p>
            <a:pPr lvl="1">
              <a:spcAft>
                <a:spcPts val="300"/>
              </a:spcAft>
            </a:pPr>
            <a:r>
              <a:rPr lang="en-US" dirty="0"/>
              <a:t>Safety assessment (rapid enrollment)</a:t>
            </a:r>
          </a:p>
          <a:p>
            <a:pPr lvl="1">
              <a:spcAft>
                <a:spcPts val="300"/>
              </a:spcAft>
            </a:pPr>
            <a:r>
              <a:rPr lang="en-US" dirty="0"/>
              <a:t>Interim futility analysis</a:t>
            </a:r>
          </a:p>
          <a:p>
            <a:endParaRPr lang="en-US" dirty="0"/>
          </a:p>
        </p:txBody>
      </p:sp>
    </p:spTree>
    <p:extLst>
      <p:ext uri="{BB962C8B-B14F-4D97-AF65-F5344CB8AC3E}">
        <p14:creationId xmlns:p14="http://schemas.microsoft.com/office/powerpoint/2010/main" val="38401122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 shows the balance between patient access and clinical trials for COVID-19 patients. " title="Leveraging master protocols">
            <a:extLst>
              <a:ext uri="{FF2B5EF4-FFF2-40B4-BE49-F238E27FC236}">
                <a16:creationId xmlns:a16="http://schemas.microsoft.com/office/drawing/2014/main" id="{BD4B92DA-CFB0-4B91-BDD4-84AA897D6B17}"/>
              </a:ext>
            </a:extLst>
          </p:cNvPr>
          <p:cNvPicPr>
            <a:picLocks noChangeAspect="1"/>
          </p:cNvPicPr>
          <p:nvPr/>
        </p:nvPicPr>
        <p:blipFill>
          <a:blip r:embed="rId2"/>
          <a:stretch>
            <a:fillRect/>
          </a:stretch>
        </p:blipFill>
        <p:spPr>
          <a:xfrm>
            <a:off x="412750" y="3053793"/>
            <a:ext cx="8318500" cy="2734321"/>
          </a:xfrm>
          <a:prstGeom prst="rect">
            <a:avLst/>
          </a:prstGeom>
        </p:spPr>
      </p:pic>
      <p:sp>
        <p:nvSpPr>
          <p:cNvPr id="10" name="Rectangle 9">
            <a:extLst>
              <a:ext uri="{FF2B5EF4-FFF2-40B4-BE49-F238E27FC236}">
                <a16:creationId xmlns:a16="http://schemas.microsoft.com/office/drawing/2014/main" id="{7B6D61D9-A6A6-4377-9B87-7B5A28B5BC46}"/>
              </a:ext>
            </a:extLst>
          </p:cNvPr>
          <p:cNvSpPr/>
          <p:nvPr/>
        </p:nvSpPr>
        <p:spPr>
          <a:xfrm>
            <a:off x="3491346" y="3044193"/>
            <a:ext cx="2394066" cy="2397768"/>
          </a:xfrm>
          <a:prstGeom prst="rect">
            <a:avLst/>
          </a:prstGeom>
          <a:noFill/>
          <a:ln w="152400">
            <a:noFill/>
          </a:ln>
        </p:spPr>
        <p:txBody>
          <a:bodyPr wrap="square" anchor="ctr" anchorCtr="0">
            <a:noAutofit/>
          </a:bodyPr>
          <a:lstStyle/>
          <a:p>
            <a:pPr marL="0" marR="0" lvl="0" indent="0" algn="ctr" defTabSz="4572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COVID-19 Patients</a:t>
            </a:r>
          </a:p>
        </p:txBody>
      </p:sp>
      <p:sp>
        <p:nvSpPr>
          <p:cNvPr id="11" name="Rectangle 10">
            <a:extLst>
              <a:ext uri="{FF2B5EF4-FFF2-40B4-BE49-F238E27FC236}">
                <a16:creationId xmlns:a16="http://schemas.microsoft.com/office/drawing/2014/main" id="{7FAB2A59-54E3-45A2-94EC-14CED8C854FB}"/>
              </a:ext>
            </a:extLst>
          </p:cNvPr>
          <p:cNvSpPr/>
          <p:nvPr/>
        </p:nvSpPr>
        <p:spPr>
          <a:xfrm>
            <a:off x="663926" y="2650903"/>
            <a:ext cx="2827420" cy="1156086"/>
          </a:xfrm>
          <a:prstGeom prst="rect">
            <a:avLst/>
          </a:prstGeom>
        </p:spPr>
        <p:txBody>
          <a:bodyPr wrap="square" anchor="b" anchorCtr="0">
            <a:spAutoFit/>
          </a:bodyPr>
          <a:lstStyle/>
          <a:p>
            <a:pPr marL="0" marR="0" lvl="0" indent="0" algn="l" defTabSz="4572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Patient Access</a:t>
            </a:r>
            <a:r>
              <a:rPr kumimoji="0" lang="en-US" sz="2400" b="0" i="0" u="none" strike="noStrike" kern="1200" cap="none" spc="0" normalizeH="0" baseline="0" noProof="0" dirty="0">
                <a:ln>
                  <a:noFill/>
                </a:ln>
                <a:solidFill>
                  <a:srgbClr val="9BBB59"/>
                </a:solidFill>
                <a:effectLst/>
                <a:uLnTx/>
                <a:uFillTx/>
                <a:latin typeface="Calibri"/>
                <a:ea typeface="+mn-ea"/>
                <a:cs typeface="+mn-cs"/>
              </a:rPr>
              <a:t/>
            </a:r>
            <a:br>
              <a:rPr kumimoji="0" lang="en-US" sz="2400" b="0" i="0" u="none" strike="noStrike" kern="1200" cap="none" spc="0" normalizeH="0" baseline="0" noProof="0" dirty="0">
                <a:ln>
                  <a:noFill/>
                </a:ln>
                <a:solidFill>
                  <a:srgbClr val="9BBB59"/>
                </a:solidFill>
                <a:effectLst/>
                <a:uLnTx/>
                <a:uFillTx/>
                <a:latin typeface="Calibri"/>
                <a:ea typeface="+mn-ea"/>
                <a:cs typeface="+mn-cs"/>
              </a:rPr>
            </a:br>
            <a:r>
              <a:rPr kumimoji="0" lang="en-US" sz="2400" b="1" i="0" u="none" strike="noStrike" kern="1200" cap="none" spc="0" normalizeH="0" baseline="0" noProof="0" dirty="0">
                <a:ln>
                  <a:noFill/>
                </a:ln>
                <a:solidFill>
                  <a:srgbClr val="0A6F81"/>
                </a:solidFill>
                <a:effectLst/>
                <a:uLnTx/>
                <a:uFillTx/>
                <a:latin typeface="Calibri"/>
                <a:ea typeface="+mn-ea"/>
                <a:cs typeface="+mn-cs"/>
              </a:rPr>
              <a:t>- Safe &amp; Effective Treatments</a:t>
            </a:r>
          </a:p>
        </p:txBody>
      </p:sp>
      <p:sp>
        <p:nvSpPr>
          <p:cNvPr id="12" name="Rectangle 11">
            <a:extLst>
              <a:ext uri="{FF2B5EF4-FFF2-40B4-BE49-F238E27FC236}">
                <a16:creationId xmlns:a16="http://schemas.microsoft.com/office/drawing/2014/main" id="{0262CED3-6313-4927-9653-67DB7FE8711C}"/>
              </a:ext>
            </a:extLst>
          </p:cNvPr>
          <p:cNvSpPr/>
          <p:nvPr/>
        </p:nvSpPr>
        <p:spPr>
          <a:xfrm>
            <a:off x="5885412" y="1718276"/>
            <a:ext cx="3123878" cy="1510670"/>
          </a:xfrm>
          <a:prstGeom prst="rect">
            <a:avLst/>
          </a:prstGeom>
        </p:spPr>
        <p:txBody>
          <a:bodyPr wrap="square" anchor="b" anchorCtr="0">
            <a:spAutoFit/>
          </a:bodyPr>
          <a:lstStyle/>
          <a:p>
            <a:pPr marL="0" marR="0" lvl="0" indent="0" algn="l" defTabSz="4572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Clinical Trials</a:t>
            </a:r>
            <a:r>
              <a:rPr kumimoji="0" lang="en-US" sz="2400" b="0" i="0" u="none" strike="noStrike" kern="1200" cap="none" spc="0" normalizeH="0" baseline="0" noProof="0" dirty="0">
                <a:ln>
                  <a:noFill/>
                </a:ln>
                <a:solidFill>
                  <a:srgbClr val="9BBB59"/>
                </a:solidFill>
                <a:effectLst/>
                <a:uLnTx/>
                <a:uFillTx/>
                <a:latin typeface="Calibri"/>
                <a:ea typeface="+mn-ea"/>
                <a:cs typeface="+mn-cs"/>
              </a:rPr>
              <a:t/>
            </a:r>
            <a:br>
              <a:rPr kumimoji="0" lang="en-US" sz="2400" b="0" i="0" u="none" strike="noStrike" kern="1200" cap="none" spc="0" normalizeH="0" baseline="0" noProof="0" dirty="0">
                <a:ln>
                  <a:noFill/>
                </a:ln>
                <a:solidFill>
                  <a:srgbClr val="9BBB59"/>
                </a:solidFill>
                <a:effectLst/>
                <a:uLnTx/>
                <a:uFillTx/>
                <a:latin typeface="Calibri"/>
                <a:ea typeface="+mn-ea"/>
                <a:cs typeface="+mn-cs"/>
              </a:rPr>
            </a:br>
            <a:r>
              <a:rPr kumimoji="0" lang="en-US" sz="2400" b="1" i="0" u="none" strike="noStrike" kern="1200" cap="none" spc="0" normalizeH="0" baseline="0" noProof="0" dirty="0">
                <a:ln>
                  <a:noFill/>
                </a:ln>
                <a:solidFill>
                  <a:srgbClr val="38BACA"/>
                </a:solidFill>
                <a:effectLst/>
                <a:uLnTx/>
                <a:uFillTx/>
                <a:latin typeface="Calibri"/>
                <a:ea typeface="+mn-ea"/>
                <a:cs typeface="+mn-cs"/>
              </a:rPr>
              <a:t>- Coordinated</a:t>
            </a:r>
          </a:p>
          <a:p>
            <a:pPr marL="0" marR="0" lvl="0" indent="0" algn="l" defTabSz="4572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8BACA"/>
                </a:solidFill>
                <a:effectLst/>
                <a:uLnTx/>
                <a:uFillTx/>
                <a:latin typeface="Calibri"/>
                <a:ea typeface="+mn-ea"/>
                <a:cs typeface="+mn-cs"/>
              </a:rPr>
              <a:t>- Scientifically Rigorous</a:t>
            </a:r>
          </a:p>
          <a:p>
            <a:pPr marL="0" marR="0" lvl="0" indent="0" algn="l" defTabSz="4572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8BACA"/>
                </a:solidFill>
                <a:effectLst/>
                <a:uLnTx/>
                <a:uFillTx/>
                <a:latin typeface="Calibri"/>
                <a:ea typeface="+mn-ea"/>
                <a:cs typeface="+mn-cs"/>
              </a:rPr>
              <a:t>- Efficiency</a:t>
            </a:r>
          </a:p>
        </p:txBody>
      </p:sp>
      <p:sp>
        <p:nvSpPr>
          <p:cNvPr id="13" name="Title 12">
            <a:extLst>
              <a:ext uri="{FF2B5EF4-FFF2-40B4-BE49-F238E27FC236}">
                <a16:creationId xmlns:a16="http://schemas.microsoft.com/office/drawing/2014/main" id="{81EF6768-5C99-463F-A2B0-EE69396D4E4C}"/>
              </a:ext>
            </a:extLst>
          </p:cNvPr>
          <p:cNvSpPr>
            <a:spLocks noGrp="1"/>
          </p:cNvSpPr>
          <p:nvPr>
            <p:ph type="title"/>
          </p:nvPr>
        </p:nvSpPr>
        <p:spPr>
          <a:xfrm>
            <a:off x="323849" y="324446"/>
            <a:ext cx="8509103" cy="926020"/>
          </a:xfrm>
        </p:spPr>
        <p:txBody>
          <a:bodyPr/>
          <a:lstStyle/>
          <a:p>
            <a:r>
              <a:rPr lang="en-US" b="1" dirty="0"/>
              <a:t>Leveraging Master Protocols</a:t>
            </a:r>
          </a:p>
        </p:txBody>
      </p:sp>
    </p:spTree>
    <p:extLst>
      <p:ext uri="{BB962C8B-B14F-4D97-AF65-F5344CB8AC3E}">
        <p14:creationId xmlns:p14="http://schemas.microsoft.com/office/powerpoint/2010/main" val="17309306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5825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539552" y="1700808"/>
            <a:ext cx="7992888" cy="2016224"/>
          </a:xfrm>
        </p:spPr>
        <p:txBody>
          <a:bodyPr/>
          <a:lstStyle/>
          <a:p>
            <a:r>
              <a:rPr lang="en-GB" sz="2800" b="1" dirty="0"/>
              <a:t>Leveraging Master Protocol Studies to Combat COVID-19 - MHRA</a:t>
            </a:r>
            <a:r>
              <a:rPr lang="en-GB" altLang="en-US" sz="3600" b="1" dirty="0"/>
              <a:t/>
            </a:r>
            <a:br>
              <a:rPr lang="en-GB" altLang="en-US" sz="3600" b="1" dirty="0"/>
            </a:br>
            <a:r>
              <a:rPr lang="en-GB" altLang="en-US" sz="2800" dirty="0"/>
              <a:t/>
            </a:r>
            <a:br>
              <a:rPr lang="en-GB" altLang="en-US" sz="2800" dirty="0"/>
            </a:br>
            <a:r>
              <a:rPr lang="en-GB" altLang="en-US" sz="1800" dirty="0"/>
              <a:t>Dr Kirsty Wydenbach</a:t>
            </a:r>
            <a:br>
              <a:rPr lang="en-GB" altLang="en-US" sz="1800" dirty="0"/>
            </a:br>
            <a:r>
              <a:rPr lang="en-GB" altLang="en-US" sz="1800" dirty="0"/>
              <a:t>Senior Clinical Assessor / Deputy Unit Manager CTU</a:t>
            </a:r>
            <a:br>
              <a:rPr lang="en-GB" altLang="en-US" sz="1800" dirty="0"/>
            </a:br>
            <a:r>
              <a:rPr lang="en-GB" altLang="en-US" sz="1800" dirty="0"/>
              <a:t>	</a:t>
            </a:r>
            <a:br>
              <a:rPr lang="en-GB" altLang="en-US" sz="1800" dirty="0"/>
            </a:br>
            <a:endParaRPr lang="en-GB" altLang="en-US" sz="1800" dirty="0"/>
          </a:p>
        </p:txBody>
      </p:sp>
    </p:spTree>
    <p:extLst>
      <p:ext uri="{BB962C8B-B14F-4D97-AF65-F5344CB8AC3E}">
        <p14:creationId xmlns:p14="http://schemas.microsoft.com/office/powerpoint/2010/main" val="3281215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a:extLst>
              <a:ext uri="{FF2B5EF4-FFF2-40B4-BE49-F238E27FC236}">
                <a16:creationId xmlns:a16="http://schemas.microsoft.com/office/drawing/2014/main" id="{222BDB50-0043-416C-A9D9-484F3F777409}"/>
              </a:ext>
            </a:extLst>
          </p:cNvPr>
          <p:cNvSpPr>
            <a:spLocks noGrp="1" noChangeArrowheads="1"/>
          </p:cNvSpPr>
          <p:nvPr>
            <p:ph idx="1"/>
          </p:nvPr>
        </p:nvSpPr>
        <p:spPr>
          <a:xfrm>
            <a:off x="628650" y="358777"/>
            <a:ext cx="7881938" cy="5878511"/>
          </a:xfrm>
        </p:spPr>
        <p:txBody>
          <a:bodyPr/>
          <a:lstStyle/>
          <a:p>
            <a:pPr marL="255588" indent="-255588">
              <a:buFontTx/>
              <a:buChar char="•"/>
            </a:pPr>
            <a:r>
              <a:rPr lang="en-GB" altLang="en-US" dirty="0"/>
              <a:t>Agree with the general points from FDA </a:t>
            </a:r>
            <a:endParaRPr lang="en-GB" altLang="en-US" dirty="0" smtClean="0"/>
          </a:p>
          <a:p>
            <a:endParaRPr lang="en-GB" altLang="en-US" dirty="0" smtClean="0"/>
          </a:p>
          <a:p>
            <a:pPr marL="255588" indent="-255588">
              <a:buFontTx/>
              <a:buChar char="•"/>
            </a:pPr>
            <a:r>
              <a:rPr lang="en-GB" altLang="en-US" dirty="0" smtClean="0"/>
              <a:t>Master </a:t>
            </a:r>
            <a:r>
              <a:rPr lang="en-GB" altLang="en-US" dirty="0"/>
              <a:t>protocol approach is fully supported by MHRA as well as UK Chief Medical Officer</a:t>
            </a:r>
          </a:p>
          <a:p>
            <a:pPr marL="614363" lvl="1" indent="-255588">
              <a:buFontTx/>
              <a:buChar char="•"/>
            </a:pPr>
            <a:r>
              <a:rPr lang="en-GB" altLang="en-US" dirty="0"/>
              <a:t>There is a new review process for all COVID19 trials in parallel to MHRA and Ethics review: </a:t>
            </a:r>
            <a:r>
              <a:rPr lang="en-GB" sz="1200" dirty="0">
                <a:hlinkClick r:id="rId3"/>
              </a:rPr>
              <a:t>https://www.nihr.ac.uk/covid-19/ </a:t>
            </a:r>
            <a:endParaRPr lang="en-GB" sz="1200" dirty="0"/>
          </a:p>
          <a:p>
            <a:pPr marL="614363" lvl="1" indent="-255588">
              <a:buFontTx/>
              <a:buChar char="•"/>
            </a:pPr>
            <a:r>
              <a:rPr lang="en-GB" altLang="en-US" dirty="0"/>
              <a:t>The National Priority list includes multiple master protocol trials</a:t>
            </a:r>
          </a:p>
          <a:p>
            <a:pPr marL="614363" lvl="1" indent="-255588">
              <a:buFontTx/>
              <a:buChar char="•"/>
            </a:pPr>
            <a:endParaRPr lang="en-GB" altLang="en-US" dirty="0"/>
          </a:p>
          <a:p>
            <a:pPr marL="255588" indent="-255588">
              <a:buFontTx/>
              <a:buChar char="•"/>
            </a:pPr>
            <a:r>
              <a:rPr lang="en-GB" altLang="en-US" dirty="0"/>
              <a:t>Also aligned with EMA: </a:t>
            </a:r>
            <a:r>
              <a:rPr lang="en-GB" dirty="0"/>
              <a:t>strongly recommended that a more coordinated approach across the EU is pursued and that efforts are put in place to prioritise larger multi-country randomised clinical trials (RCTs) that have the potential to generate confirmatory evidence </a:t>
            </a:r>
            <a:r>
              <a:rPr lang="en-GB" sz="1200" dirty="0">
                <a:hlinkClick r:id="rId4"/>
              </a:rPr>
              <a:t>https://www.ema.europa.eu/en/documents/other/call-pool-eu-research-resources-large-scale-multi-centre-multi-arm-clinical-trials-against-covid-19_en.pdf</a:t>
            </a:r>
            <a:endParaRPr lang="en-GB" altLang="en-US" sz="1200" dirty="0"/>
          </a:p>
          <a:p>
            <a:pPr marL="255588" indent="-255588">
              <a:buFontTx/>
              <a:buChar char="•"/>
            </a:pPr>
            <a:endParaRPr lang="en-GB" altLang="en-US" sz="2800" dirty="0"/>
          </a:p>
          <a:p>
            <a:pPr marL="255588" indent="-255588">
              <a:buFontTx/>
              <a:buChar char="•"/>
            </a:pPr>
            <a:endParaRPr lang="en-GB" altLang="en-US" sz="2000" dirty="0"/>
          </a:p>
          <a:p>
            <a:pPr marL="255588" indent="-255588">
              <a:buFontTx/>
              <a:buChar char="•"/>
            </a:pPr>
            <a:endParaRPr lang="en-GB" altLang="en-US" sz="2000" dirty="0"/>
          </a:p>
          <a:p>
            <a:pPr marL="255588" indent="-255588">
              <a:buFontTx/>
              <a:buChar char="•"/>
            </a:pPr>
            <a:endParaRPr lang="en-GB" altLang="en-US" sz="2000" dirty="0"/>
          </a:p>
        </p:txBody>
      </p:sp>
    </p:spTree>
    <p:extLst>
      <p:ext uri="{BB962C8B-B14F-4D97-AF65-F5344CB8AC3E}">
        <p14:creationId xmlns:p14="http://schemas.microsoft.com/office/powerpoint/2010/main" val="33710149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539F-37D2-4068-B7EB-9A0A5E462EC9}"/>
              </a:ext>
            </a:extLst>
          </p:cNvPr>
          <p:cNvSpPr>
            <a:spLocks noGrp="1"/>
          </p:cNvSpPr>
          <p:nvPr>
            <p:ph type="title"/>
          </p:nvPr>
        </p:nvSpPr>
        <p:spPr/>
        <p:txBody>
          <a:bodyPr/>
          <a:lstStyle/>
          <a:p>
            <a:r>
              <a:rPr lang="en-GB" sz="3200" dirty="0"/>
              <a:t>Key has been a rolling review and advice</a:t>
            </a:r>
          </a:p>
        </p:txBody>
      </p:sp>
      <p:sp>
        <p:nvSpPr>
          <p:cNvPr id="3" name="Content Placeholder 2">
            <a:extLst>
              <a:ext uri="{FF2B5EF4-FFF2-40B4-BE49-F238E27FC236}">
                <a16:creationId xmlns:a16="http://schemas.microsoft.com/office/drawing/2014/main" id="{7C965879-359C-4F9C-BA86-EEF78449DAE9}"/>
              </a:ext>
            </a:extLst>
          </p:cNvPr>
          <p:cNvSpPr>
            <a:spLocks noGrp="1"/>
          </p:cNvSpPr>
          <p:nvPr>
            <p:ph idx="1"/>
          </p:nvPr>
        </p:nvSpPr>
        <p:spPr/>
        <p:txBody>
          <a:bodyPr/>
          <a:lstStyle/>
          <a:p>
            <a:pPr marL="342900" indent="-342900">
              <a:buFont typeface="Arial" panose="020B0604020202020204" pitchFamily="34" charset="0"/>
              <a:buChar char="•"/>
            </a:pPr>
            <a:r>
              <a:rPr lang="en-GB" dirty="0"/>
              <a:t>Draft protocols have usually been reviewed by email ahead of the submission.</a:t>
            </a:r>
          </a:p>
          <a:p>
            <a:pPr marL="342900" indent="-342900">
              <a:buFont typeface="Arial" panose="020B0604020202020204" pitchFamily="34" charset="0"/>
              <a:buChar char="•"/>
            </a:pPr>
            <a:r>
              <a:rPr lang="en-GB" dirty="0"/>
              <a:t>A rolling review of documentation has allowed for a swift, but rigorous, process</a:t>
            </a:r>
          </a:p>
          <a:p>
            <a:pPr marL="342900" indent="-342900">
              <a:buFont typeface="Arial" panose="020B0604020202020204" pitchFamily="34" charset="0"/>
              <a:buChar char="•"/>
            </a:pPr>
            <a:r>
              <a:rPr lang="en-GB" dirty="0"/>
              <a:t>New arms are discussed informally before submission so issues are addressed early</a:t>
            </a:r>
          </a:p>
          <a:p>
            <a:pPr marL="342900" indent="-342900">
              <a:buFont typeface="Arial" panose="020B0604020202020204" pitchFamily="34" charset="0"/>
              <a:buChar char="•"/>
            </a:pPr>
            <a:r>
              <a:rPr lang="en-GB" dirty="0"/>
              <a:t>Advice meetings also help for wider aspects such as manufacturing capabilities, supply issues and any possible regulatory flexibilities</a:t>
            </a:r>
          </a:p>
        </p:txBody>
      </p:sp>
    </p:spTree>
    <p:extLst>
      <p:ext uri="{BB962C8B-B14F-4D97-AF65-F5344CB8AC3E}">
        <p14:creationId xmlns:p14="http://schemas.microsoft.com/office/powerpoint/2010/main" val="40425856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5D57-7A25-4C43-BE69-792F28E270CA}"/>
              </a:ext>
            </a:extLst>
          </p:cNvPr>
          <p:cNvSpPr>
            <a:spLocks noGrp="1"/>
          </p:cNvSpPr>
          <p:nvPr>
            <p:ph type="title"/>
          </p:nvPr>
        </p:nvSpPr>
        <p:spPr/>
        <p:txBody>
          <a:bodyPr/>
          <a:lstStyle/>
          <a:p>
            <a:r>
              <a:rPr lang="en-GB" dirty="0"/>
              <a:t>Examples</a:t>
            </a:r>
          </a:p>
        </p:txBody>
      </p:sp>
      <p:sp>
        <p:nvSpPr>
          <p:cNvPr id="3" name="Content Placeholder 2">
            <a:extLst>
              <a:ext uri="{FF2B5EF4-FFF2-40B4-BE49-F238E27FC236}">
                <a16:creationId xmlns:a16="http://schemas.microsoft.com/office/drawing/2014/main" id="{971E0D43-98F9-43D3-BFA9-A935A639A194}"/>
              </a:ext>
            </a:extLst>
          </p:cNvPr>
          <p:cNvSpPr>
            <a:spLocks noGrp="1"/>
          </p:cNvSpPr>
          <p:nvPr>
            <p:ph idx="1"/>
          </p:nvPr>
        </p:nvSpPr>
        <p:spPr>
          <a:xfrm>
            <a:off x="628650" y="1196752"/>
            <a:ext cx="7881938" cy="4740499"/>
          </a:xfrm>
        </p:spPr>
        <p:txBody>
          <a:bodyPr/>
          <a:lstStyle/>
          <a:p>
            <a:pPr marL="342900" indent="-342900">
              <a:buFont typeface="Arial" panose="020B0604020202020204" pitchFamily="34" charset="0"/>
              <a:buChar char="•"/>
            </a:pPr>
            <a:r>
              <a:rPr lang="en-GB" dirty="0"/>
              <a:t>RECOVERY</a:t>
            </a:r>
          </a:p>
          <a:p>
            <a:pPr marL="701675" lvl="1" indent="-342900"/>
            <a:r>
              <a:rPr lang="en-GB" dirty="0"/>
              <a:t>Started with 3 arms</a:t>
            </a:r>
          </a:p>
          <a:p>
            <a:pPr marL="701675" lvl="1" indent="-342900"/>
            <a:r>
              <a:rPr lang="en-GB" dirty="0"/>
              <a:t>2 further arms already added via amendment</a:t>
            </a:r>
          </a:p>
          <a:p>
            <a:pPr marL="701675" lvl="1" indent="-342900"/>
            <a:r>
              <a:rPr lang="en-GB" dirty="0"/>
              <a:t>Supported via government so able to set up sites quickly and recruit &gt;4800 patients in less than 4 weeks</a:t>
            </a:r>
          </a:p>
          <a:p>
            <a:pPr marL="342900" indent="-342900">
              <a:buFont typeface="Arial" panose="020B0604020202020204" pitchFamily="34" charset="0"/>
              <a:buChar char="•"/>
            </a:pPr>
            <a:r>
              <a:rPr lang="en-GB" dirty="0"/>
              <a:t>Academia/pharma consortium</a:t>
            </a:r>
          </a:p>
          <a:p>
            <a:pPr marL="701675" lvl="1" indent="-342900"/>
            <a:r>
              <a:rPr lang="en-GB" dirty="0"/>
              <a:t>2 master protocols </a:t>
            </a:r>
          </a:p>
          <a:p>
            <a:pPr marL="963613" lvl="2" indent="-342900"/>
            <a:r>
              <a:rPr lang="en-GB" dirty="0"/>
              <a:t>One for FIH/phase 1 and 2, including input from a review team for promising entities</a:t>
            </a:r>
          </a:p>
          <a:p>
            <a:pPr marL="963613" lvl="2" indent="-342900"/>
            <a:r>
              <a:rPr lang="en-GB" dirty="0"/>
              <a:t>A second for phase 2/3 that can follow the previous trial, feed into other trials, or be independent</a:t>
            </a:r>
          </a:p>
          <a:p>
            <a:pPr marL="963613" lvl="2" indent="-342900"/>
            <a:endParaRPr lang="en-GB" dirty="0"/>
          </a:p>
        </p:txBody>
      </p:sp>
    </p:spTree>
    <p:extLst>
      <p:ext uri="{BB962C8B-B14F-4D97-AF65-F5344CB8AC3E}">
        <p14:creationId xmlns:p14="http://schemas.microsoft.com/office/powerpoint/2010/main" val="1819995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noChangeArrowheads="1"/>
          </p:cNvSpPr>
          <p:nvPr>
            <p:ph type="title"/>
          </p:nvPr>
        </p:nvSpPr>
        <p:spPr/>
        <p:txBody>
          <a:bodyPr/>
          <a:lstStyle/>
          <a:p>
            <a:r>
              <a:rPr lang="en-GB" altLang="en-US" dirty="0">
                <a:cs typeface="Arial" panose="020B0604020202020204" pitchFamily="34" charset="0"/>
              </a:rPr>
              <a:t>©</a:t>
            </a:r>
            <a:r>
              <a:rPr lang="en-GB" altLang="en-US" dirty="0"/>
              <a:t> Crown copyright</a:t>
            </a:r>
            <a:br>
              <a:rPr lang="en-GB" altLang="en-US" dirty="0"/>
            </a:br>
            <a:endParaRPr lang="en-GB" altLang="en-US" dirty="0"/>
          </a:p>
        </p:txBody>
      </p:sp>
      <p:sp>
        <p:nvSpPr>
          <p:cNvPr id="72707" name="Content Placeholder 2"/>
          <p:cNvSpPr>
            <a:spLocks noGrp="1" noChangeArrowheads="1"/>
          </p:cNvSpPr>
          <p:nvPr>
            <p:ph idx="1"/>
          </p:nvPr>
        </p:nvSpPr>
        <p:spPr>
          <a:xfrm>
            <a:off x="1331119" y="1538289"/>
            <a:ext cx="6481763" cy="3394472"/>
          </a:xfrm>
        </p:spPr>
        <p:txBody>
          <a:bodyPr/>
          <a:lstStyle/>
          <a:p>
            <a:pPr>
              <a:lnSpc>
                <a:spcPct val="80000"/>
              </a:lnSpc>
              <a:spcBef>
                <a:spcPct val="50000"/>
              </a:spcBef>
            </a:pPr>
            <a:r>
              <a:rPr lang="en-GB" altLang="en-US" sz="1125" b="1" dirty="0">
                <a:solidFill>
                  <a:srgbClr val="00204E"/>
                </a:solidFill>
              </a:rPr>
              <a:t>About copyright</a:t>
            </a:r>
            <a:endParaRPr lang="en-GB" altLang="en-US" sz="1125" dirty="0">
              <a:solidFill>
                <a:srgbClr val="00204E"/>
              </a:solidFill>
            </a:endParaRPr>
          </a:p>
          <a:p>
            <a:pPr>
              <a:lnSpc>
                <a:spcPct val="80000"/>
              </a:lnSpc>
              <a:spcBef>
                <a:spcPct val="50000"/>
              </a:spcBef>
            </a:pPr>
            <a:r>
              <a:rPr lang="en-GB" altLang="en-US" sz="1125" dirty="0">
                <a:solidFill>
                  <a:srgbClr val="00204E"/>
                </a:solidFill>
              </a:rPr>
              <a:t>All material created by the MHRA, including materials featured within these MHRA presentation </a:t>
            </a:r>
          </a:p>
          <a:p>
            <a:pPr>
              <a:lnSpc>
                <a:spcPct val="80000"/>
              </a:lnSpc>
              <a:spcBef>
                <a:spcPct val="50000"/>
              </a:spcBef>
            </a:pPr>
            <a:r>
              <a:rPr lang="en-GB" altLang="en-US" sz="1125" dirty="0">
                <a:solidFill>
                  <a:srgbClr val="00204E"/>
                </a:solidFill>
              </a:rPr>
              <a:t>notes and delegate pack, is subject to Crown copyright protection. We control the copyright to our</a:t>
            </a:r>
          </a:p>
          <a:p>
            <a:pPr>
              <a:lnSpc>
                <a:spcPct val="80000"/>
              </a:lnSpc>
              <a:spcBef>
                <a:spcPct val="50000"/>
              </a:spcBef>
            </a:pPr>
            <a:r>
              <a:rPr lang="en-GB" altLang="en-US" sz="1125" dirty="0">
                <a:solidFill>
                  <a:srgbClr val="00204E"/>
                </a:solidFill>
              </a:rPr>
              <a:t>work (which includes all information, database rights, logos and visual images), under a delegation</a:t>
            </a:r>
          </a:p>
          <a:p>
            <a:pPr>
              <a:lnSpc>
                <a:spcPct val="80000"/>
              </a:lnSpc>
              <a:spcBef>
                <a:spcPct val="50000"/>
              </a:spcBef>
            </a:pPr>
            <a:r>
              <a:rPr lang="en-GB" altLang="en-US" sz="1125" dirty="0">
                <a:solidFill>
                  <a:srgbClr val="00204E"/>
                </a:solidFill>
              </a:rPr>
              <a:t>of authority from the Controller of Her Majesty’s Stationery Office (HMSO). </a:t>
            </a:r>
          </a:p>
          <a:p>
            <a:pPr>
              <a:lnSpc>
                <a:spcPct val="80000"/>
              </a:lnSpc>
              <a:spcBef>
                <a:spcPct val="50000"/>
              </a:spcBef>
            </a:pPr>
            <a:endParaRPr lang="en-GB" altLang="en-US" sz="1125" dirty="0">
              <a:solidFill>
                <a:srgbClr val="00204E"/>
              </a:solidFill>
            </a:endParaRPr>
          </a:p>
          <a:p>
            <a:pPr>
              <a:lnSpc>
                <a:spcPct val="80000"/>
              </a:lnSpc>
              <a:spcBef>
                <a:spcPct val="50000"/>
              </a:spcBef>
            </a:pPr>
            <a:r>
              <a:rPr lang="en-GB" altLang="en-US" sz="1125" dirty="0">
                <a:solidFill>
                  <a:srgbClr val="00204E"/>
                </a:solidFill>
              </a:rPr>
              <a:t>The MHRA authorises you to make one free copy, by downloading to printer or to electronic, </a:t>
            </a:r>
          </a:p>
          <a:p>
            <a:pPr>
              <a:lnSpc>
                <a:spcPct val="80000"/>
              </a:lnSpc>
              <a:spcBef>
                <a:spcPct val="50000"/>
              </a:spcBef>
            </a:pPr>
            <a:r>
              <a:rPr lang="en-GB" altLang="en-US" sz="1125">
                <a:solidFill>
                  <a:srgbClr val="00204E"/>
                </a:solidFill>
              </a:rPr>
              <a:t>magnetic or optical storage media, of these presentations for the purposes of private research, </a:t>
            </a:r>
          </a:p>
          <a:p>
            <a:pPr>
              <a:lnSpc>
                <a:spcPct val="80000"/>
              </a:lnSpc>
              <a:spcBef>
                <a:spcPct val="50000"/>
              </a:spcBef>
            </a:pPr>
            <a:r>
              <a:rPr lang="en-GB" altLang="en-US" sz="1125" dirty="0">
                <a:solidFill>
                  <a:srgbClr val="00204E"/>
                </a:solidFill>
              </a:rPr>
              <a:t>study and reference. Any other copy or use of Crown copyright materials featured on this site, in any </a:t>
            </a:r>
          </a:p>
          <a:p>
            <a:pPr>
              <a:lnSpc>
                <a:spcPct val="80000"/>
              </a:lnSpc>
              <a:spcBef>
                <a:spcPct val="50000"/>
              </a:spcBef>
            </a:pPr>
            <a:r>
              <a:rPr lang="en-GB" altLang="en-US" sz="1125" dirty="0">
                <a:solidFill>
                  <a:srgbClr val="00204E"/>
                </a:solidFill>
              </a:rPr>
              <a:t>form or medium is subject to the prior approval of the MHRA.</a:t>
            </a:r>
          </a:p>
          <a:p>
            <a:pPr>
              <a:lnSpc>
                <a:spcPct val="80000"/>
              </a:lnSpc>
              <a:spcBef>
                <a:spcPct val="50000"/>
              </a:spcBef>
            </a:pPr>
            <a:endParaRPr lang="en-GB" altLang="en-US" sz="1125" dirty="0">
              <a:solidFill>
                <a:srgbClr val="00204E"/>
              </a:solidFill>
            </a:endParaRPr>
          </a:p>
          <a:p>
            <a:pPr>
              <a:lnSpc>
                <a:spcPct val="80000"/>
              </a:lnSpc>
              <a:spcBef>
                <a:spcPct val="50000"/>
              </a:spcBef>
            </a:pPr>
            <a:r>
              <a:rPr lang="en-GB" altLang="en-US" sz="1125" dirty="0">
                <a:solidFill>
                  <a:srgbClr val="00204E"/>
                </a:solidFill>
              </a:rPr>
              <a:t>Further information, including an application form for requests to reproduce our material can be </a:t>
            </a:r>
          </a:p>
          <a:p>
            <a:pPr>
              <a:lnSpc>
                <a:spcPct val="80000"/>
              </a:lnSpc>
              <a:spcBef>
                <a:spcPct val="50000"/>
              </a:spcBef>
            </a:pPr>
            <a:r>
              <a:rPr lang="en-GB" altLang="en-US" sz="1125" dirty="0">
                <a:solidFill>
                  <a:srgbClr val="00204E"/>
                </a:solidFill>
              </a:rPr>
              <a:t>found at </a:t>
            </a:r>
            <a:r>
              <a:rPr lang="en-GB" altLang="en-US" sz="1125" b="1" u="sng" dirty="0">
                <a:solidFill>
                  <a:srgbClr val="00204E"/>
                </a:solidFill>
              </a:rPr>
              <a:t>www.mhra.gov.uk/crowncopyright</a:t>
            </a:r>
            <a:endParaRPr lang="en-GB" altLang="en-US" sz="1125" u="sng" dirty="0">
              <a:solidFill>
                <a:srgbClr val="00204E"/>
              </a:solidFill>
            </a:endParaRPr>
          </a:p>
          <a:p>
            <a:pPr>
              <a:lnSpc>
                <a:spcPct val="80000"/>
              </a:lnSpc>
              <a:spcBef>
                <a:spcPct val="50000"/>
              </a:spcBef>
            </a:pPr>
            <a:endParaRPr lang="en-GB" altLang="en-US" sz="1125" b="1" u="sng" dirty="0">
              <a:solidFill>
                <a:srgbClr val="00204E"/>
              </a:solidFill>
            </a:endParaRPr>
          </a:p>
          <a:p>
            <a:pPr>
              <a:lnSpc>
                <a:spcPct val="80000"/>
              </a:lnSpc>
              <a:spcBef>
                <a:spcPct val="50000"/>
              </a:spcBef>
            </a:pPr>
            <a:r>
              <a:rPr lang="en-GB" altLang="en-US" sz="1125" b="1" dirty="0">
                <a:solidFill>
                  <a:srgbClr val="00204E"/>
                </a:solidFill>
              </a:rPr>
              <a:t>Material from other organisations</a:t>
            </a:r>
            <a:endParaRPr lang="en-GB" altLang="en-US" sz="1125" dirty="0">
              <a:solidFill>
                <a:srgbClr val="00204E"/>
              </a:solidFill>
            </a:endParaRPr>
          </a:p>
          <a:p>
            <a:pPr>
              <a:lnSpc>
                <a:spcPct val="80000"/>
              </a:lnSpc>
              <a:spcBef>
                <a:spcPct val="50000"/>
              </a:spcBef>
            </a:pPr>
            <a:r>
              <a:rPr lang="en-GB" altLang="en-US" sz="1125" dirty="0">
                <a:solidFill>
                  <a:srgbClr val="00204E"/>
                </a:solidFill>
              </a:rPr>
              <a:t>The permission to reproduce Crown copyright protected material does not extend to any material in </a:t>
            </a:r>
          </a:p>
          <a:p>
            <a:pPr>
              <a:lnSpc>
                <a:spcPct val="80000"/>
              </a:lnSpc>
              <a:spcBef>
                <a:spcPct val="50000"/>
              </a:spcBef>
            </a:pPr>
            <a:r>
              <a:rPr lang="en-GB" altLang="en-US" sz="1125" dirty="0">
                <a:solidFill>
                  <a:srgbClr val="00204E"/>
                </a:solidFill>
              </a:rPr>
              <a:t>this pack which is subject to a separate licence or is the copyright of a third party. Authorisation to </a:t>
            </a:r>
          </a:p>
          <a:p>
            <a:pPr>
              <a:lnSpc>
                <a:spcPct val="80000"/>
              </a:lnSpc>
              <a:spcBef>
                <a:spcPct val="50000"/>
              </a:spcBef>
            </a:pPr>
            <a:r>
              <a:rPr lang="en-GB" altLang="en-US" sz="1125" dirty="0">
                <a:solidFill>
                  <a:srgbClr val="00204E"/>
                </a:solidFill>
              </a:rPr>
              <a:t>reproduce such material must be obtained from the copyright holders concerned.</a:t>
            </a:r>
          </a:p>
          <a:p>
            <a:pPr algn="r">
              <a:lnSpc>
                <a:spcPct val="80000"/>
              </a:lnSpc>
              <a:spcBef>
                <a:spcPct val="50000"/>
              </a:spcBef>
            </a:pPr>
            <a:endParaRPr lang="en-GB" altLang="en-US" sz="1125" dirty="0">
              <a:solidFill>
                <a:srgbClr val="00204E"/>
              </a:solidFill>
            </a:endParaRPr>
          </a:p>
          <a:p>
            <a:endParaRPr lang="en-GB" altLang="en-US" dirty="0"/>
          </a:p>
        </p:txBody>
      </p:sp>
    </p:spTree>
    <p:extLst>
      <p:ext uri="{BB962C8B-B14F-4D97-AF65-F5344CB8AC3E}">
        <p14:creationId xmlns:p14="http://schemas.microsoft.com/office/powerpoint/2010/main" val="2599492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&amp; Project Overview</a:t>
            </a:r>
            <a:endParaRPr lang="en-US" dirty="0"/>
          </a:p>
        </p:txBody>
      </p:sp>
      <p:sp>
        <p:nvSpPr>
          <p:cNvPr id="3" name="Content Placeholder 2"/>
          <p:cNvSpPr>
            <a:spLocks noGrp="1"/>
          </p:cNvSpPr>
          <p:nvPr>
            <p:ph sz="quarter" idx="11"/>
          </p:nvPr>
        </p:nvSpPr>
        <p:spPr/>
        <p:txBody>
          <a:bodyPr/>
          <a:lstStyle/>
          <a:p>
            <a:r>
              <a:rPr lang="en-US" dirty="0" smtClean="0"/>
              <a:t>Kim Fisher, CTTI</a:t>
            </a:r>
            <a:endParaRPr lang="en-US" dirty="0"/>
          </a:p>
        </p:txBody>
      </p:sp>
    </p:spTree>
    <p:extLst>
      <p:ext uri="{BB962C8B-B14F-4D97-AF65-F5344CB8AC3E}">
        <p14:creationId xmlns:p14="http://schemas.microsoft.com/office/powerpoint/2010/main" val="9021023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BDD3C5-C971-264F-AD18-1D6C840F72DD}"/>
              </a:ext>
            </a:extLst>
          </p:cNvPr>
          <p:cNvSpPr>
            <a:spLocks noGrp="1"/>
          </p:cNvSpPr>
          <p:nvPr>
            <p:ph type="ctrTitle"/>
          </p:nvPr>
        </p:nvSpPr>
        <p:spPr>
          <a:xfrm>
            <a:off x="607700" y="1846159"/>
            <a:ext cx="7960936" cy="695264"/>
          </a:xfrm>
        </p:spPr>
        <p:txBody>
          <a:bodyPr>
            <a:normAutofit/>
          </a:bodyPr>
          <a:lstStyle/>
          <a:p>
            <a:r>
              <a:rPr lang="en-US" sz="3600" dirty="0"/>
              <a:t>How can we learn well in a pandemic?</a:t>
            </a:r>
          </a:p>
        </p:txBody>
      </p:sp>
      <p:sp>
        <p:nvSpPr>
          <p:cNvPr id="7" name="Subtitle 6">
            <a:extLst>
              <a:ext uri="{FF2B5EF4-FFF2-40B4-BE49-F238E27FC236}">
                <a16:creationId xmlns:a16="http://schemas.microsoft.com/office/drawing/2014/main" id="{28CCF484-670F-0449-B01D-57BC7E7573AF}"/>
              </a:ext>
            </a:extLst>
          </p:cNvPr>
          <p:cNvSpPr>
            <a:spLocks noGrp="1"/>
          </p:cNvSpPr>
          <p:nvPr>
            <p:ph type="subTitle" idx="1"/>
          </p:nvPr>
        </p:nvSpPr>
        <p:spPr>
          <a:xfrm>
            <a:off x="481795" y="3143658"/>
            <a:ext cx="8115300" cy="1212593"/>
          </a:xfrm>
        </p:spPr>
        <p:txBody>
          <a:bodyPr/>
          <a:lstStyle/>
          <a:p>
            <a:pPr>
              <a:lnSpc>
                <a:spcPct val="120000"/>
              </a:lnSpc>
              <a:spcBef>
                <a:spcPts val="0"/>
              </a:spcBef>
            </a:pPr>
            <a:r>
              <a:rPr lang="en-US" b="1" dirty="0">
                <a:latin typeface="Arial"/>
                <a:ea typeface="Arial"/>
                <a:cs typeface="Arial"/>
              </a:rPr>
              <a:t>Derek C. Angus, MD, MPH</a:t>
            </a:r>
          </a:p>
          <a:p>
            <a:pPr>
              <a:lnSpc>
                <a:spcPct val="120000"/>
              </a:lnSpc>
              <a:spcBef>
                <a:spcPts val="0"/>
              </a:spcBef>
            </a:pPr>
            <a:r>
              <a:rPr lang="en-US" b="1" dirty="0">
                <a:latin typeface="Arial"/>
                <a:ea typeface="Arial"/>
                <a:cs typeface="Arial"/>
              </a:rPr>
              <a:t>Section Editor, Caring for the Critically Ill, JAMA</a:t>
            </a:r>
          </a:p>
          <a:p>
            <a:pPr>
              <a:lnSpc>
                <a:spcPct val="120000"/>
              </a:lnSpc>
              <a:spcBef>
                <a:spcPts val="0"/>
              </a:spcBef>
            </a:pPr>
            <a:endParaRPr lang="en-US" b="1" dirty="0">
              <a:latin typeface="Arial"/>
              <a:ea typeface="Arial"/>
              <a:cs typeface="Arial"/>
            </a:endParaRPr>
          </a:p>
          <a:p>
            <a:pPr>
              <a:lnSpc>
                <a:spcPct val="120000"/>
              </a:lnSpc>
              <a:spcBef>
                <a:spcPts val="0"/>
              </a:spcBef>
            </a:pPr>
            <a:endParaRPr lang="en-US" dirty="0"/>
          </a:p>
        </p:txBody>
      </p:sp>
      <p:pic>
        <p:nvPicPr>
          <p:cNvPr id="3" name="Picture 2">
            <a:extLst>
              <a:ext uri="{FF2B5EF4-FFF2-40B4-BE49-F238E27FC236}">
                <a16:creationId xmlns:a16="http://schemas.microsoft.com/office/drawing/2014/main" id="{759FAA3C-DF23-5048-A254-6EF968C949FE}"/>
              </a:ext>
            </a:extLst>
          </p:cNvPr>
          <p:cNvPicPr>
            <a:picLocks noChangeAspect="1"/>
          </p:cNvPicPr>
          <p:nvPr/>
        </p:nvPicPr>
        <p:blipFill>
          <a:blip r:embed="rId2"/>
          <a:stretch>
            <a:fillRect/>
          </a:stretch>
        </p:blipFill>
        <p:spPr>
          <a:xfrm>
            <a:off x="523875" y="4196687"/>
            <a:ext cx="8096250" cy="1247775"/>
          </a:xfrm>
          <a:prstGeom prst="rect">
            <a:avLst/>
          </a:prstGeom>
        </p:spPr>
      </p:pic>
    </p:spTree>
    <p:extLst>
      <p:ext uri="{BB962C8B-B14F-4D97-AF65-F5344CB8AC3E}">
        <p14:creationId xmlns:p14="http://schemas.microsoft.com/office/powerpoint/2010/main" val="19930971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4678-0FF6-3948-ACB0-05E0EF2445FB}"/>
              </a:ext>
            </a:extLst>
          </p:cNvPr>
          <p:cNvSpPr>
            <a:spLocks noGrp="1"/>
          </p:cNvSpPr>
          <p:nvPr>
            <p:ph type="title"/>
          </p:nvPr>
        </p:nvSpPr>
        <p:spPr>
          <a:xfrm>
            <a:off x="628650" y="1131094"/>
            <a:ext cx="8350545" cy="693134"/>
          </a:xfrm>
        </p:spPr>
        <p:txBody>
          <a:bodyPr>
            <a:noAutofit/>
          </a:bodyPr>
          <a:lstStyle/>
          <a:p>
            <a:r>
              <a:rPr lang="en-US" sz="3000" dirty="0"/>
              <a:t>Best learning tool is the RCT, but 3 key challenges</a:t>
            </a:r>
          </a:p>
        </p:txBody>
      </p:sp>
      <p:sp>
        <p:nvSpPr>
          <p:cNvPr id="3" name="Content Placeholder 2">
            <a:extLst>
              <a:ext uri="{FF2B5EF4-FFF2-40B4-BE49-F238E27FC236}">
                <a16:creationId xmlns:a16="http://schemas.microsoft.com/office/drawing/2014/main" id="{A728AF02-5F71-BB40-B2A0-F71B73DEBAAA}"/>
              </a:ext>
            </a:extLst>
          </p:cNvPr>
          <p:cNvSpPr>
            <a:spLocks noGrp="1"/>
          </p:cNvSpPr>
          <p:nvPr>
            <p:ph idx="1"/>
          </p:nvPr>
        </p:nvSpPr>
        <p:spPr>
          <a:xfrm>
            <a:off x="628650" y="1885951"/>
            <a:ext cx="8358520" cy="3604022"/>
          </a:xfrm>
        </p:spPr>
        <p:txBody>
          <a:bodyPr>
            <a:normAutofit/>
          </a:bodyPr>
          <a:lstStyle/>
          <a:p>
            <a:r>
              <a:rPr lang="en-US" dirty="0"/>
              <a:t>Randomization is very uncomfortable</a:t>
            </a:r>
          </a:p>
          <a:p>
            <a:pPr lvl="1"/>
            <a:r>
              <a:rPr lang="en-US" sz="1650" dirty="0"/>
              <a:t>Physician feels responsible for patient outcomes, consequences are immediate</a:t>
            </a:r>
          </a:p>
          <a:p>
            <a:pPr lvl="1"/>
            <a:r>
              <a:rPr lang="en-US" sz="1650" dirty="0"/>
              <a:t>Physician feels less responsible for research, consequences are remote</a:t>
            </a:r>
            <a:endParaRPr lang="en-US" dirty="0"/>
          </a:p>
          <a:p>
            <a:r>
              <a:rPr lang="en-US" dirty="0"/>
              <a:t>RCTs are very cumbersome</a:t>
            </a:r>
          </a:p>
          <a:p>
            <a:pPr lvl="1"/>
            <a:r>
              <a:rPr lang="en-US" sz="1650" dirty="0"/>
              <a:t>Slow to start</a:t>
            </a:r>
          </a:p>
          <a:p>
            <a:pPr lvl="1"/>
            <a:r>
              <a:rPr lang="en-US" sz="1650" dirty="0"/>
              <a:t>Intrusive to execute</a:t>
            </a:r>
            <a:endParaRPr lang="en-US" dirty="0"/>
          </a:p>
          <a:p>
            <a:r>
              <a:rPr lang="en-US" dirty="0"/>
              <a:t>No/limited coordination within the global clinical research enterprise</a:t>
            </a:r>
          </a:p>
          <a:p>
            <a:pPr lvl="1"/>
            <a:r>
              <a:rPr lang="en-US" sz="1650" dirty="0"/>
              <a:t>94 registered trials of HCQ!</a:t>
            </a:r>
          </a:p>
        </p:txBody>
      </p:sp>
    </p:spTree>
    <p:extLst>
      <p:ext uri="{BB962C8B-B14F-4D97-AF65-F5344CB8AC3E}">
        <p14:creationId xmlns:p14="http://schemas.microsoft.com/office/powerpoint/2010/main" val="337194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D619-74BB-0E43-AAF1-E00729A4DC01}"/>
              </a:ext>
            </a:extLst>
          </p:cNvPr>
          <p:cNvSpPr>
            <a:spLocks noGrp="1"/>
          </p:cNvSpPr>
          <p:nvPr>
            <p:ph type="title"/>
          </p:nvPr>
        </p:nvSpPr>
        <p:spPr/>
        <p:txBody>
          <a:bodyPr>
            <a:normAutofit fontScale="90000"/>
          </a:bodyPr>
          <a:lstStyle/>
          <a:p>
            <a:r>
              <a:rPr lang="en-US"/>
              <a:t>3 solutions from the clinical research enterprise</a:t>
            </a:r>
            <a:endParaRPr lang="en-US" dirty="0"/>
          </a:p>
        </p:txBody>
      </p:sp>
      <p:sp>
        <p:nvSpPr>
          <p:cNvPr id="3" name="Content Placeholder 2">
            <a:extLst>
              <a:ext uri="{FF2B5EF4-FFF2-40B4-BE49-F238E27FC236}">
                <a16:creationId xmlns:a16="http://schemas.microsoft.com/office/drawing/2014/main" id="{FF4672A1-46C9-0F4D-9CDD-C7BE5B5F38AB}"/>
              </a:ext>
            </a:extLst>
          </p:cNvPr>
          <p:cNvSpPr>
            <a:spLocks noGrp="1"/>
          </p:cNvSpPr>
          <p:nvPr>
            <p:ph idx="1"/>
          </p:nvPr>
        </p:nvSpPr>
        <p:spPr/>
        <p:txBody>
          <a:bodyPr>
            <a:normAutofit/>
          </a:bodyPr>
          <a:lstStyle/>
          <a:p>
            <a:r>
              <a:rPr lang="en-US" dirty="0"/>
              <a:t>Make randomization more comfortable</a:t>
            </a:r>
          </a:p>
          <a:p>
            <a:pPr lvl="1"/>
            <a:r>
              <a:rPr lang="en-US" dirty="0"/>
              <a:t>Multiple arms, only one is control</a:t>
            </a:r>
          </a:p>
          <a:p>
            <a:pPr lvl="1"/>
            <a:r>
              <a:rPr lang="en-US" dirty="0"/>
              <a:t>Adaptive randomization, preferentially assign to best therapy over time</a:t>
            </a:r>
          </a:p>
          <a:p>
            <a:r>
              <a:rPr lang="en-US" dirty="0"/>
              <a:t>Make entry into clinical trials ‘1-stop shopping’</a:t>
            </a:r>
          </a:p>
          <a:p>
            <a:pPr lvl="1"/>
            <a:r>
              <a:rPr lang="en-US" dirty="0"/>
              <a:t>Simplify interface between clinical practice and clinical research</a:t>
            </a:r>
          </a:p>
          <a:p>
            <a:pPr lvl="1"/>
            <a:r>
              <a:rPr lang="en-US" dirty="0"/>
              <a:t>Use master protocols with standard entry criteria, outcomes, etc.</a:t>
            </a:r>
          </a:p>
          <a:p>
            <a:pPr lvl="1"/>
            <a:r>
              <a:rPr lang="en-US" dirty="0"/>
              <a:t>Essentially, combine trials/study questions</a:t>
            </a:r>
          </a:p>
          <a:p>
            <a:r>
              <a:rPr lang="en-US" dirty="0"/>
              <a:t>Sacrifice ‘sacred cows’ of research</a:t>
            </a:r>
          </a:p>
          <a:p>
            <a:pPr lvl="1"/>
            <a:r>
              <a:rPr lang="en-US" dirty="0"/>
              <a:t>Don’t let perfection be the enemy of the good</a:t>
            </a:r>
          </a:p>
          <a:p>
            <a:pPr lvl="1"/>
            <a:r>
              <a:rPr lang="en-US" dirty="0"/>
              <a:t>Ex. placebo probably overrated in a pandemic; added rigor not worth the burden</a:t>
            </a:r>
          </a:p>
          <a:p>
            <a:endParaRPr lang="en-US" dirty="0"/>
          </a:p>
        </p:txBody>
      </p:sp>
    </p:spTree>
    <p:extLst>
      <p:ext uri="{BB962C8B-B14F-4D97-AF65-F5344CB8AC3E}">
        <p14:creationId xmlns:p14="http://schemas.microsoft.com/office/powerpoint/2010/main" val="196538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chemeClr val="bg2"/>
                                      </p:to>
                                    </p:animClr>
                                  </p:sub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8D898-6E67-684C-B243-702C32AE0CAA}"/>
              </a:ext>
            </a:extLst>
          </p:cNvPr>
          <p:cNvSpPr>
            <a:spLocks noGrp="1"/>
          </p:cNvSpPr>
          <p:nvPr>
            <p:ph type="title"/>
          </p:nvPr>
        </p:nvSpPr>
        <p:spPr/>
        <p:txBody>
          <a:bodyPr>
            <a:normAutofit/>
          </a:bodyPr>
          <a:lstStyle/>
          <a:p>
            <a:r>
              <a:rPr lang="en-US" sz="3000" b="0" dirty="0">
                <a:latin typeface="+mn-lt"/>
              </a:rPr>
              <a:t>REMAP-CAP Executive Summary</a:t>
            </a:r>
          </a:p>
        </p:txBody>
      </p:sp>
      <p:sp>
        <p:nvSpPr>
          <p:cNvPr id="3" name="Content Placeholder 2">
            <a:extLst>
              <a:ext uri="{FF2B5EF4-FFF2-40B4-BE49-F238E27FC236}">
                <a16:creationId xmlns:a16="http://schemas.microsoft.com/office/drawing/2014/main" id="{8F544777-8DA2-0A49-BFDA-7FBA84E17F0B}"/>
              </a:ext>
            </a:extLst>
          </p:cNvPr>
          <p:cNvSpPr>
            <a:spLocks noGrp="1"/>
          </p:cNvSpPr>
          <p:nvPr>
            <p:ph idx="1"/>
          </p:nvPr>
        </p:nvSpPr>
        <p:spPr>
          <a:xfrm>
            <a:off x="642366" y="1993297"/>
            <a:ext cx="7886700" cy="3774281"/>
          </a:xfrm>
        </p:spPr>
        <p:txBody>
          <a:bodyPr>
            <a:normAutofit/>
          </a:bodyPr>
          <a:lstStyle/>
          <a:p>
            <a:r>
              <a:rPr lang="en-US" sz="1800" dirty="0"/>
              <a:t>A global adaptive platform trial</a:t>
            </a:r>
          </a:p>
          <a:p>
            <a:r>
              <a:rPr lang="en-US" sz="1800" dirty="0"/>
              <a:t>Designed to determine best treatment for severe pneumonia</a:t>
            </a:r>
          </a:p>
          <a:p>
            <a:pPr lvl="1"/>
            <a:r>
              <a:rPr lang="en-US" sz="1500" dirty="0"/>
              <a:t>Randomizes multiple interventions simultaneously, nested within domains</a:t>
            </a:r>
          </a:p>
          <a:p>
            <a:pPr lvl="1"/>
            <a:r>
              <a:rPr lang="en-US" sz="1500" dirty="0"/>
              <a:t>Uses a multifactorial Bayesian inference model</a:t>
            </a:r>
          </a:p>
          <a:p>
            <a:pPr lvl="1"/>
            <a:r>
              <a:rPr lang="en-US" sz="1500" dirty="0"/>
              <a:t>Uses response-adaptive randomization</a:t>
            </a:r>
          </a:p>
          <a:p>
            <a:r>
              <a:rPr lang="en-US" sz="1800" dirty="0"/>
              <a:t>Assesses both interpandemic AND pandemic forms of pneumonia</a:t>
            </a:r>
          </a:p>
          <a:p>
            <a:pPr lvl="1"/>
            <a:r>
              <a:rPr lang="en-US" sz="1500" dirty="0"/>
              <a:t>Pre-set rules to switch into pandemic mode</a:t>
            </a:r>
          </a:p>
          <a:p>
            <a:r>
              <a:rPr lang="en-US" sz="1800" dirty="0"/>
              <a:t>Entered pandemic mode (termed ‘REMAP-COVID’) in February 2020</a:t>
            </a:r>
          </a:p>
        </p:txBody>
      </p:sp>
      <p:grpSp>
        <p:nvGrpSpPr>
          <p:cNvPr id="6" name="Group 5">
            <a:extLst>
              <a:ext uri="{FF2B5EF4-FFF2-40B4-BE49-F238E27FC236}">
                <a16:creationId xmlns:a16="http://schemas.microsoft.com/office/drawing/2014/main" id="{E3DCC986-F39A-E944-844B-FDD4547F75DD}"/>
              </a:ext>
            </a:extLst>
          </p:cNvPr>
          <p:cNvGrpSpPr>
            <a:grpSpLocks noChangeAspect="1"/>
          </p:cNvGrpSpPr>
          <p:nvPr/>
        </p:nvGrpSpPr>
        <p:grpSpPr>
          <a:xfrm>
            <a:off x="7847815" y="1048544"/>
            <a:ext cx="1025415" cy="611816"/>
            <a:chOff x="3975802" y="3499944"/>
            <a:chExt cx="1135117" cy="761249"/>
          </a:xfrm>
        </p:grpSpPr>
        <p:pic>
          <p:nvPicPr>
            <p:cNvPr id="7" name="Picture 6">
              <a:extLst>
                <a:ext uri="{FF2B5EF4-FFF2-40B4-BE49-F238E27FC236}">
                  <a16:creationId xmlns:a16="http://schemas.microsoft.com/office/drawing/2014/main" id="{E9BB1E15-526D-E545-8042-38A9FBE8E2BB}"/>
                </a:ext>
              </a:extLst>
            </p:cNvPr>
            <p:cNvPicPr>
              <a:picLocks noChangeAspect="1"/>
            </p:cNvPicPr>
            <p:nvPr/>
          </p:nvPicPr>
          <p:blipFill rotWithShape="1">
            <a:blip r:embed="rId2"/>
            <a:srcRect l="3603" t="7652" r="52797" b="10237"/>
            <a:stretch/>
          </p:blipFill>
          <p:spPr>
            <a:xfrm>
              <a:off x="3975802" y="3499944"/>
              <a:ext cx="1135117" cy="761249"/>
            </a:xfrm>
            <a:prstGeom prst="rect">
              <a:avLst/>
            </a:prstGeom>
          </p:spPr>
        </p:pic>
        <p:sp>
          <p:nvSpPr>
            <p:cNvPr id="8" name="Rectangle 7">
              <a:extLst>
                <a:ext uri="{FF2B5EF4-FFF2-40B4-BE49-F238E27FC236}">
                  <a16:creationId xmlns:a16="http://schemas.microsoft.com/office/drawing/2014/main" id="{2E9AC63B-3D82-BE49-A853-5E40F6455437}"/>
                </a:ext>
              </a:extLst>
            </p:cNvPr>
            <p:cNvSpPr/>
            <p:nvPr/>
          </p:nvSpPr>
          <p:spPr>
            <a:xfrm>
              <a:off x="5065200" y="3675600"/>
              <a:ext cx="45719"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7774866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3D12-B083-4845-BAC3-2E255DF92655}"/>
              </a:ext>
            </a:extLst>
          </p:cNvPr>
          <p:cNvSpPr>
            <a:spLocks noGrp="1"/>
          </p:cNvSpPr>
          <p:nvPr>
            <p:ph type="title"/>
          </p:nvPr>
        </p:nvSpPr>
        <p:spPr/>
        <p:txBody>
          <a:bodyPr>
            <a:normAutofit/>
          </a:bodyPr>
          <a:lstStyle/>
          <a:p>
            <a:r>
              <a:rPr lang="en-US" sz="3000" b="0" dirty="0">
                <a:latin typeface="+mn-lt"/>
              </a:rPr>
              <a:t>REMAP-COVID</a:t>
            </a:r>
          </a:p>
        </p:txBody>
      </p:sp>
      <p:sp>
        <p:nvSpPr>
          <p:cNvPr id="3" name="Content Placeholder 2">
            <a:extLst>
              <a:ext uri="{FF2B5EF4-FFF2-40B4-BE49-F238E27FC236}">
                <a16:creationId xmlns:a16="http://schemas.microsoft.com/office/drawing/2014/main" id="{3B1AE954-7538-BD4B-B156-8C9029AE2A37}"/>
              </a:ext>
            </a:extLst>
          </p:cNvPr>
          <p:cNvSpPr>
            <a:spLocks noGrp="1"/>
          </p:cNvSpPr>
          <p:nvPr>
            <p:ph idx="1"/>
          </p:nvPr>
        </p:nvSpPr>
        <p:spPr>
          <a:xfrm>
            <a:off x="628650" y="1723006"/>
            <a:ext cx="7886700" cy="3604022"/>
          </a:xfrm>
        </p:spPr>
        <p:txBody>
          <a:bodyPr>
            <a:noAutofit/>
          </a:bodyPr>
          <a:lstStyle/>
          <a:p>
            <a:r>
              <a:rPr lang="en-US" sz="1800" dirty="0">
                <a:latin typeface="+mn-lt"/>
              </a:rPr>
              <a:t>Expanded to all hospitalized patients with COVID-19, in 2 strata</a:t>
            </a:r>
          </a:p>
          <a:p>
            <a:pPr lvl="1"/>
            <a:r>
              <a:rPr lang="en-US" dirty="0">
                <a:latin typeface="+mn-lt"/>
              </a:rPr>
              <a:t>Moderate (hospitalized but not severe)</a:t>
            </a:r>
          </a:p>
          <a:p>
            <a:pPr lvl="1"/>
            <a:r>
              <a:rPr lang="en-US" dirty="0">
                <a:latin typeface="+mn-lt"/>
              </a:rPr>
              <a:t>Severe (requiring ICU care for respiratory failure or shock)</a:t>
            </a:r>
          </a:p>
          <a:p>
            <a:r>
              <a:rPr lang="en-US" sz="1800" dirty="0"/>
              <a:t>1</a:t>
            </a:r>
            <a:r>
              <a:rPr lang="en-US" sz="1800" baseline="36000" dirty="0"/>
              <a:t>o </a:t>
            </a:r>
            <a:r>
              <a:rPr lang="en-US" sz="1800" dirty="0">
                <a:latin typeface="+mn-lt"/>
              </a:rPr>
              <a:t>endpoint: ICU-free days</a:t>
            </a:r>
          </a:p>
          <a:p>
            <a:pPr lvl="1"/>
            <a:r>
              <a:rPr lang="en-US" dirty="0">
                <a:latin typeface="+mn-lt"/>
              </a:rPr>
              <a:t>Death worst outcome, followed by number of ICU-Free days through 21 days</a:t>
            </a:r>
          </a:p>
          <a:p>
            <a:pPr lvl="1"/>
            <a:r>
              <a:rPr lang="en-US" dirty="0">
                <a:latin typeface="+mn-lt"/>
              </a:rPr>
              <a:t>Modeled with cumulative logistic proportional odds model</a:t>
            </a:r>
          </a:p>
          <a:p>
            <a:pPr marL="0" indent="0">
              <a:buNone/>
            </a:pPr>
            <a:endParaRPr lang="en-US" dirty="0">
              <a:latin typeface="+mn-lt"/>
            </a:endParaRPr>
          </a:p>
          <a:p>
            <a:pPr>
              <a:spcBef>
                <a:spcPts val="2250"/>
              </a:spcBef>
            </a:pPr>
            <a:r>
              <a:rPr lang="en-US" sz="1800" dirty="0">
                <a:latin typeface="+mn-lt"/>
              </a:rPr>
              <a:t>2</a:t>
            </a:r>
            <a:r>
              <a:rPr lang="en-US" sz="1800" baseline="36000" dirty="0">
                <a:latin typeface="+mn-lt"/>
              </a:rPr>
              <a:t>o</a:t>
            </a:r>
            <a:r>
              <a:rPr lang="en-US" sz="1800" dirty="0">
                <a:latin typeface="+mn-lt"/>
              </a:rPr>
              <a:t> endpoints: mortality, WHO ordinal scale, safety</a:t>
            </a:r>
          </a:p>
        </p:txBody>
      </p:sp>
      <p:grpSp>
        <p:nvGrpSpPr>
          <p:cNvPr id="9" name="Group 8">
            <a:extLst>
              <a:ext uri="{FF2B5EF4-FFF2-40B4-BE49-F238E27FC236}">
                <a16:creationId xmlns:a16="http://schemas.microsoft.com/office/drawing/2014/main" id="{CE5A98AF-FA2A-C94C-814B-DF42B329C638}"/>
              </a:ext>
            </a:extLst>
          </p:cNvPr>
          <p:cNvGrpSpPr>
            <a:grpSpLocks noChangeAspect="1"/>
          </p:cNvGrpSpPr>
          <p:nvPr/>
        </p:nvGrpSpPr>
        <p:grpSpPr>
          <a:xfrm>
            <a:off x="7847815" y="1048544"/>
            <a:ext cx="1025415" cy="611816"/>
            <a:chOff x="3975802" y="3499944"/>
            <a:chExt cx="1135117" cy="761249"/>
          </a:xfrm>
        </p:grpSpPr>
        <p:pic>
          <p:nvPicPr>
            <p:cNvPr id="10" name="Picture 9">
              <a:extLst>
                <a:ext uri="{FF2B5EF4-FFF2-40B4-BE49-F238E27FC236}">
                  <a16:creationId xmlns:a16="http://schemas.microsoft.com/office/drawing/2014/main" id="{49A8635F-4933-064C-A53E-4FFC38563C32}"/>
                </a:ext>
              </a:extLst>
            </p:cNvPr>
            <p:cNvPicPr>
              <a:picLocks noChangeAspect="1"/>
            </p:cNvPicPr>
            <p:nvPr/>
          </p:nvPicPr>
          <p:blipFill rotWithShape="1">
            <a:blip r:embed="rId2"/>
            <a:srcRect l="3603" t="7652" r="52797" b="10237"/>
            <a:stretch/>
          </p:blipFill>
          <p:spPr>
            <a:xfrm>
              <a:off x="3975802" y="3499944"/>
              <a:ext cx="1135117" cy="761249"/>
            </a:xfrm>
            <a:prstGeom prst="rect">
              <a:avLst/>
            </a:prstGeom>
          </p:spPr>
        </p:pic>
        <p:sp>
          <p:nvSpPr>
            <p:cNvPr id="11" name="Rectangle 10">
              <a:extLst>
                <a:ext uri="{FF2B5EF4-FFF2-40B4-BE49-F238E27FC236}">
                  <a16:creationId xmlns:a16="http://schemas.microsoft.com/office/drawing/2014/main" id="{8EB76125-12D9-2843-AF46-9EBE8528F011}"/>
                </a:ext>
              </a:extLst>
            </p:cNvPr>
            <p:cNvSpPr/>
            <p:nvPr/>
          </p:nvSpPr>
          <p:spPr>
            <a:xfrm>
              <a:off x="5065200" y="3675600"/>
              <a:ext cx="45719"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BF44D14-9CE2-5942-8331-0B8BFA0335FB}"/>
                  </a:ext>
                </a:extLst>
              </p:cNvPr>
              <p:cNvSpPr txBox="1"/>
              <p:nvPr/>
            </p:nvSpPr>
            <p:spPr>
              <a:xfrm>
                <a:off x="-52011" y="3818284"/>
                <a:ext cx="9039425" cy="592406"/>
              </a:xfrm>
              <a:prstGeom prst="rect">
                <a:avLst/>
              </a:prstGeom>
              <a:noFill/>
            </p:spPr>
            <p:txBody>
              <a:bodyPr wrap="square" lIns="0" tIns="0" rIns="0" bIns="0" rtlCol="0">
                <a:spAutoFit/>
              </a:bodyPr>
              <a:lstStyle/>
              <a:p>
                <a:pPr defTabSz="685800"/>
                <a14:m>
                  <m:oMathPara xmlns:m="http://schemas.openxmlformats.org/officeDocument/2006/math">
                    <m:oMathParaPr>
                      <m:jc m:val="centerGroup"/>
                    </m:oMathParaPr>
                    <m:oMath xmlns:m="http://schemas.openxmlformats.org/officeDocument/2006/math">
                      <m:func>
                        <m:funcPr>
                          <m:ctrlPr>
                            <a:rPr lang="en-US" sz="1350" b="1" i="1">
                              <a:solidFill>
                                <a:prstClr val="black"/>
                              </a:solidFill>
                              <a:latin typeface="Cambria Math" panose="02040503050406030204" pitchFamily="18" charset="0"/>
                            </a:rPr>
                          </m:ctrlPr>
                        </m:funcPr>
                        <m:fName>
                          <m:r>
                            <a:rPr lang="en-US" sz="1350" b="1">
                              <a:solidFill>
                                <a:prstClr val="black"/>
                              </a:solidFill>
                              <a:latin typeface="Cambria Math" panose="02040503050406030204" pitchFamily="18" charset="0"/>
                            </a:rPr>
                            <m:t>𝐥𝐨𝐠</m:t>
                          </m:r>
                        </m:fName>
                        <m:e>
                          <m:d>
                            <m:dPr>
                              <m:ctrlPr>
                                <a:rPr lang="en-US" sz="1350" b="1" i="1">
                                  <a:solidFill>
                                    <a:prstClr val="black"/>
                                  </a:solidFill>
                                  <a:latin typeface="Cambria Math" panose="02040503050406030204" pitchFamily="18" charset="0"/>
                                </a:rPr>
                              </m:ctrlPr>
                            </m:dPr>
                            <m:e>
                              <m:f>
                                <m:fPr>
                                  <m:ctrlPr>
                                    <a:rPr lang="en-US" sz="1350" b="1" i="1">
                                      <a:solidFill>
                                        <a:prstClr val="black"/>
                                      </a:solidFill>
                                      <a:latin typeface="Cambria Math" panose="02040503050406030204" pitchFamily="18" charset="0"/>
                                    </a:rPr>
                                  </m:ctrlPr>
                                </m:fPr>
                                <m:num>
                                  <m:sSub>
                                    <m:sSubPr>
                                      <m:ctrlPr>
                                        <a:rPr 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rPr>
                                        <m:t>𝝅</m:t>
                                      </m:r>
                                    </m:e>
                                    <m:sub>
                                      <m:r>
                                        <a:rPr lang="en-US" sz="1350" b="1" i="1">
                                          <a:solidFill>
                                            <a:prstClr val="black"/>
                                          </a:solidFill>
                                          <a:latin typeface="Cambria Math" panose="02040503050406030204" pitchFamily="18" charset="0"/>
                                        </a:rPr>
                                        <m:t>𝒚</m:t>
                                      </m:r>
                                    </m:sub>
                                  </m:sSub>
                                </m:num>
                                <m:den>
                                  <m:r>
                                    <a:rPr lang="en-US" sz="1350" b="1" i="1">
                                      <a:solidFill>
                                        <a:prstClr val="black"/>
                                      </a:solidFill>
                                      <a:latin typeface="Cambria Math" panose="02040503050406030204" pitchFamily="18" charset="0"/>
                                    </a:rPr>
                                    <m:t>𝟏</m:t>
                                  </m:r>
                                  <m:r>
                                    <a:rPr lang="en-US" sz="1350" b="1" i="1">
                                      <a:solidFill>
                                        <a:prstClr val="black"/>
                                      </a:solidFill>
                                      <a:latin typeface="Cambria Math" panose="02040503050406030204" pitchFamily="18" charset="0"/>
                                    </a:rPr>
                                    <m:t>−</m:t>
                                  </m:r>
                                  <m:sSub>
                                    <m:sSubPr>
                                      <m:ctrlPr>
                                        <a:rPr lang="en-US" sz="1350" b="1" i="1">
                                          <a:solidFill>
                                            <a:prstClr val="black"/>
                                          </a:solidFill>
                                          <a:latin typeface="Cambria Math" panose="02040503050406030204" pitchFamily="18" charset="0"/>
                                        </a:rPr>
                                      </m:ctrlPr>
                                    </m:sSubPr>
                                    <m:e>
                                      <m:r>
                                        <a:rPr lang="en-US" sz="1350" b="1" i="1">
                                          <a:solidFill>
                                            <a:prstClr val="black"/>
                                          </a:solidFill>
                                          <a:latin typeface="Cambria Math" panose="02040503050406030204" pitchFamily="18" charset="0"/>
                                        </a:rPr>
                                        <m:t>𝝅</m:t>
                                      </m:r>
                                    </m:e>
                                    <m:sub>
                                      <m:r>
                                        <a:rPr lang="en-US" sz="1350" b="1" i="1">
                                          <a:solidFill>
                                            <a:prstClr val="black"/>
                                          </a:solidFill>
                                          <a:latin typeface="Cambria Math" panose="02040503050406030204" pitchFamily="18" charset="0"/>
                                        </a:rPr>
                                        <m:t>𝒚</m:t>
                                      </m:r>
                                    </m:sub>
                                  </m:sSub>
                                </m:den>
                              </m:f>
                            </m:e>
                          </m:d>
                          <m:r>
                            <a:rPr lang="en-US" sz="1350" b="1" i="1">
                              <a:solidFill>
                                <a:prstClr val="black"/>
                              </a:solidFill>
                              <a:latin typeface="Cambria Math" panose="02040503050406030204" pitchFamily="18" charset="0"/>
                            </a:rPr>
                            <m:t>=</m:t>
                          </m:r>
                          <m:d>
                            <m:dPr>
                              <m:begChr m:val="["/>
                              <m:endChr m:val="]"/>
                              <m:ctrlPr>
                                <a:rPr lang="en-US" sz="1350" b="1" i="1">
                                  <a:solidFill>
                                    <a:prstClr val="black"/>
                                  </a:solidFill>
                                  <a:latin typeface="Cambria Math" panose="02040503050406030204" pitchFamily="18" charset="0"/>
                                </a:rPr>
                              </m:ctrlPr>
                            </m:dPr>
                            <m:e>
                              <m:r>
                                <a:rPr lang="en-US" sz="1350" b="1" i="1">
                                  <a:solidFill>
                                    <a:prstClr val="black"/>
                                  </a:solidFill>
                                  <a:latin typeface="Cambria Math" panose="02040503050406030204" pitchFamily="18" charset="0"/>
                                </a:rPr>
                                <m:t>𝑺𝒊𝒕𝒆</m:t>
                              </m:r>
                            </m:e>
                          </m:d>
                          <m:r>
                            <a:rPr lang="en-US" sz="1350" b="1" i="1">
                              <a:solidFill>
                                <a:prstClr val="black"/>
                              </a:solidFill>
                              <a:latin typeface="Cambria Math" panose="02040503050406030204" pitchFamily="18" charset="0"/>
                            </a:rPr>
                            <m:t>+</m:t>
                          </m:r>
                          <m:d>
                            <m:dPr>
                              <m:begChr m:val="["/>
                              <m:endChr m:val="]"/>
                              <m:ctrlPr>
                                <a:rPr lang="en-US" sz="1350" b="1" i="1">
                                  <a:solidFill>
                                    <a:prstClr val="black"/>
                                  </a:solidFill>
                                  <a:latin typeface="Cambria Math" panose="02040503050406030204" pitchFamily="18" charset="0"/>
                                </a:rPr>
                              </m:ctrlPr>
                            </m:dPr>
                            <m:e>
                              <m:r>
                                <a:rPr lang="en-US" sz="1350" b="1" i="1">
                                  <a:solidFill>
                                    <a:prstClr val="black"/>
                                  </a:solidFill>
                                  <a:latin typeface="Cambria Math" panose="02040503050406030204" pitchFamily="18" charset="0"/>
                                </a:rPr>
                                <m:t>𝑻𝒊𝒎𝒆</m:t>
                              </m:r>
                            </m:e>
                          </m:d>
                          <m:r>
                            <a:rPr lang="en-US" sz="1350" b="1" i="1">
                              <a:solidFill>
                                <a:prstClr val="black"/>
                              </a:solidFill>
                              <a:latin typeface="Cambria Math" panose="02040503050406030204" pitchFamily="18" charset="0"/>
                            </a:rPr>
                            <m:t>+</m:t>
                          </m:r>
                          <m:d>
                            <m:dPr>
                              <m:begChr m:val="["/>
                              <m:endChr m:val="]"/>
                              <m:ctrlPr>
                                <a:rPr lang="en-US" sz="1350" b="1" i="1">
                                  <a:solidFill>
                                    <a:prstClr val="black"/>
                                  </a:solidFill>
                                  <a:latin typeface="Cambria Math" panose="02040503050406030204" pitchFamily="18" charset="0"/>
                                </a:rPr>
                              </m:ctrlPr>
                            </m:dPr>
                            <m:e>
                              <m:r>
                                <a:rPr lang="en-US" sz="1350" b="1" i="1">
                                  <a:solidFill>
                                    <a:prstClr val="black"/>
                                  </a:solidFill>
                                  <a:latin typeface="Cambria Math" panose="02040503050406030204" pitchFamily="18" charset="0"/>
                                </a:rPr>
                                <m:t>𝑨𝒈𝒆</m:t>
                              </m:r>
                            </m:e>
                          </m:d>
                          <m:r>
                            <a:rPr lang="en-US" sz="1350" b="1" i="1">
                              <a:solidFill>
                                <a:prstClr val="black"/>
                              </a:solidFill>
                              <a:latin typeface="Cambria Math" panose="02040503050406030204" pitchFamily="18" charset="0"/>
                            </a:rPr>
                            <m:t>+</m:t>
                          </m:r>
                          <m:nary>
                            <m:naryPr>
                              <m:chr m:val="∑"/>
                              <m:ctrlPr>
                                <a:rPr lang="en-US" sz="1350" b="1" i="1">
                                  <a:solidFill>
                                    <a:prstClr val="black"/>
                                  </a:solidFill>
                                  <a:latin typeface="Cambria Math" panose="02040503050406030204" pitchFamily="18" charset="0"/>
                                </a:rPr>
                              </m:ctrlPr>
                            </m:naryPr>
                            <m:sub>
                              <m:r>
                                <m:rPr>
                                  <m:brk m:alnAt="23"/>
                                </m:rPr>
                                <a:rPr lang="en-US" sz="1350" b="1" i="1">
                                  <a:solidFill>
                                    <a:prstClr val="black"/>
                                  </a:solidFill>
                                  <a:latin typeface="Cambria Math" panose="02040503050406030204" pitchFamily="18" charset="0"/>
                                </a:rPr>
                                <m:t>𝒊</m:t>
                              </m:r>
                              <m:r>
                                <a:rPr lang="en-US" sz="1350" b="1" i="1">
                                  <a:solidFill>
                                    <a:prstClr val="black"/>
                                  </a:solidFill>
                                  <a:latin typeface="Cambria Math" panose="02040503050406030204" pitchFamily="18" charset="0"/>
                                </a:rPr>
                                <m:t>=</m:t>
                              </m:r>
                              <m:r>
                                <a:rPr lang="en-US" sz="1350" b="1" i="1">
                                  <a:solidFill>
                                    <a:prstClr val="black"/>
                                  </a:solidFill>
                                  <a:latin typeface="Cambria Math" panose="02040503050406030204" pitchFamily="18" charset="0"/>
                                </a:rPr>
                                <m:t>𝟏</m:t>
                              </m:r>
                            </m:sub>
                            <m:sup>
                              <m:r>
                                <a:rPr lang="en-US" sz="1350" b="1" i="1">
                                  <a:solidFill>
                                    <a:prstClr val="black"/>
                                  </a:solidFill>
                                  <a:latin typeface="Cambria Math" panose="02040503050406030204" pitchFamily="18" charset="0"/>
                                </a:rPr>
                                <m:t>𝒌</m:t>
                              </m:r>
                            </m:sup>
                            <m:e>
                              <m:d>
                                <m:dPr>
                                  <m:begChr m:val="["/>
                                  <m:endChr m:val="]"/>
                                  <m:ctrlPr>
                                    <a:rPr lang="en-US" sz="1350" b="1" i="1">
                                      <a:solidFill>
                                        <a:prstClr val="black"/>
                                      </a:solidFill>
                                      <a:latin typeface="Cambria Math" panose="02040503050406030204" pitchFamily="18" charset="0"/>
                                    </a:rPr>
                                  </m:ctrlPr>
                                </m:dPr>
                                <m:e>
                                  <m:r>
                                    <a:rPr lang="en-US" sz="1350" b="1" i="1">
                                      <a:solidFill>
                                        <a:prstClr val="black"/>
                                      </a:solidFill>
                                      <a:latin typeface="Cambria Math" panose="02040503050406030204" pitchFamily="18" charset="0"/>
                                    </a:rPr>
                                    <m:t>𝑰𝒏𝒕𝒆𝒓𝒗𝒆𝒏𝒕𝒊𝒐𝒏</m:t>
                                  </m:r>
                                </m:e>
                              </m:d>
                              <m:r>
                                <a:rPr lang="en-US" sz="1350" b="1" i="1">
                                  <a:solidFill>
                                    <a:prstClr val="black"/>
                                  </a:solidFill>
                                  <a:latin typeface="Cambria Math" panose="02040503050406030204" pitchFamily="18" charset="0"/>
                                </a:rPr>
                                <m:t>+</m:t>
                              </m:r>
                              <m:nary>
                                <m:naryPr>
                                  <m:chr m:val="∑"/>
                                  <m:subHide m:val="on"/>
                                  <m:supHide m:val="on"/>
                                  <m:ctrlPr>
                                    <a:rPr lang="en-US" sz="1350" b="1" i="1">
                                      <a:solidFill>
                                        <a:prstClr val="black"/>
                                      </a:solidFill>
                                      <a:latin typeface="Cambria Math" panose="02040503050406030204" pitchFamily="18" charset="0"/>
                                    </a:rPr>
                                  </m:ctrlPr>
                                </m:naryPr>
                                <m:sub/>
                                <m:sup/>
                                <m:e>
                                  <m:d>
                                    <m:dPr>
                                      <m:begChr m:val="["/>
                                      <m:endChr m:val="]"/>
                                      <m:ctrlPr>
                                        <a:rPr lang="en-US" sz="1350" b="1" i="1">
                                          <a:solidFill>
                                            <a:prstClr val="black"/>
                                          </a:solidFill>
                                          <a:latin typeface="Cambria Math" panose="02040503050406030204" pitchFamily="18" charset="0"/>
                                        </a:rPr>
                                      </m:ctrlPr>
                                    </m:dPr>
                                    <m:e>
                                      <m:r>
                                        <a:rPr lang="en-US" sz="1350" b="1" i="1">
                                          <a:solidFill>
                                            <a:prstClr val="black"/>
                                          </a:solidFill>
                                          <a:latin typeface="Cambria Math" panose="02040503050406030204" pitchFamily="18" charset="0"/>
                                        </a:rPr>
                                        <m:t>𝑰𝒙𝑰</m:t>
                                      </m:r>
                                      <m:r>
                                        <a:rPr lang="en-US" sz="1350" b="1" i="1">
                                          <a:solidFill>
                                            <a:prstClr val="black"/>
                                          </a:solidFill>
                                          <a:latin typeface="Cambria Math" panose="02040503050406030204" pitchFamily="18" charset="0"/>
                                        </a:rPr>
                                        <m:t> </m:t>
                                      </m:r>
                                      <m:r>
                                        <a:rPr lang="en-US" sz="1350" b="1" i="1">
                                          <a:solidFill>
                                            <a:prstClr val="black"/>
                                          </a:solidFill>
                                          <a:latin typeface="Cambria Math" panose="02040503050406030204" pitchFamily="18" charset="0"/>
                                        </a:rPr>
                                        <m:t>𝑰𝒏𝒕𝒆𝒓𝒂𝒄𝒕𝒊𝒐𝒏𝒔</m:t>
                                      </m:r>
                                    </m:e>
                                  </m:d>
                                </m:e>
                              </m:nary>
                            </m:e>
                          </m:nary>
                        </m:e>
                      </m:func>
                    </m:oMath>
                  </m:oMathPara>
                </a14:m>
                <a:endParaRPr lang="en-US" sz="1350" b="1" dirty="0">
                  <a:solidFill>
                    <a:prstClr val="black"/>
                  </a:solidFill>
                  <a:latin typeface="Calibri" panose="020F0502020204030204"/>
                </a:endParaRPr>
              </a:p>
            </p:txBody>
          </p:sp>
        </mc:Choice>
        <mc:Fallback xmlns="">
          <p:sp>
            <p:nvSpPr>
              <p:cNvPr id="8" name="TextBox 7">
                <a:extLst>
                  <a:ext uri="{FF2B5EF4-FFF2-40B4-BE49-F238E27FC236}">
                    <a16:creationId xmlns:a16="http://schemas.microsoft.com/office/drawing/2014/main" id="{4BF44D14-9CE2-5942-8331-0B8BFA0335FB}"/>
                  </a:ext>
                </a:extLst>
              </p:cNvPr>
              <p:cNvSpPr txBox="1">
                <a:spLocks noRot="1" noChangeAspect="1" noMove="1" noResize="1" noEditPoints="1" noAdjustHandles="1" noChangeArrowheads="1" noChangeShapeType="1" noTextEdit="1"/>
              </p:cNvSpPr>
              <p:nvPr/>
            </p:nvSpPr>
            <p:spPr>
              <a:xfrm>
                <a:off x="-52011" y="3818284"/>
                <a:ext cx="9039425" cy="59240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7548008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3D12-B083-4845-BAC3-2E255DF92655}"/>
              </a:ext>
            </a:extLst>
          </p:cNvPr>
          <p:cNvSpPr>
            <a:spLocks noGrp="1"/>
          </p:cNvSpPr>
          <p:nvPr>
            <p:ph type="title"/>
          </p:nvPr>
        </p:nvSpPr>
        <p:spPr/>
        <p:txBody>
          <a:bodyPr>
            <a:normAutofit/>
          </a:bodyPr>
          <a:lstStyle/>
          <a:p>
            <a:r>
              <a:rPr lang="en-US" sz="3000" b="0" dirty="0">
                <a:latin typeface="+mn-lt"/>
              </a:rPr>
              <a:t>REMAP-COVID domains/interventions</a:t>
            </a:r>
          </a:p>
        </p:txBody>
      </p:sp>
      <p:sp>
        <p:nvSpPr>
          <p:cNvPr id="3" name="Content Placeholder 2">
            <a:extLst>
              <a:ext uri="{FF2B5EF4-FFF2-40B4-BE49-F238E27FC236}">
                <a16:creationId xmlns:a16="http://schemas.microsoft.com/office/drawing/2014/main" id="{3B1AE954-7538-BD4B-B156-8C9029AE2A37}"/>
              </a:ext>
            </a:extLst>
          </p:cNvPr>
          <p:cNvSpPr>
            <a:spLocks noGrp="1"/>
          </p:cNvSpPr>
          <p:nvPr>
            <p:ph idx="1"/>
          </p:nvPr>
        </p:nvSpPr>
        <p:spPr>
          <a:xfrm>
            <a:off x="628650" y="1723005"/>
            <a:ext cx="7886700" cy="4106295"/>
          </a:xfrm>
        </p:spPr>
        <p:txBody>
          <a:bodyPr>
            <a:noAutofit/>
          </a:bodyPr>
          <a:lstStyle/>
          <a:p>
            <a:r>
              <a:rPr lang="en-US" sz="1800" dirty="0">
                <a:latin typeface="+mn-lt"/>
              </a:rPr>
              <a:t>Current COVID19-specific domains</a:t>
            </a:r>
          </a:p>
          <a:p>
            <a:pPr lvl="1">
              <a:spcBef>
                <a:spcPts val="0"/>
              </a:spcBef>
            </a:pPr>
            <a:r>
              <a:rPr lang="en-US" sz="1500" dirty="0">
                <a:latin typeface="+mn-lt"/>
              </a:rPr>
              <a:t>Antiviral agents (HCQ, </a:t>
            </a:r>
            <a:r>
              <a:rPr lang="en-US" sz="1500" dirty="0" err="1">
                <a:latin typeface="+mn-lt"/>
              </a:rPr>
              <a:t>kaletra</a:t>
            </a:r>
            <a:r>
              <a:rPr lang="en-US" sz="1500" dirty="0">
                <a:latin typeface="+mn-lt"/>
              </a:rPr>
              <a:t>, HCQ/</a:t>
            </a:r>
            <a:r>
              <a:rPr lang="en-US" sz="1500" dirty="0" err="1">
                <a:latin typeface="+mn-lt"/>
              </a:rPr>
              <a:t>kaletra</a:t>
            </a:r>
            <a:r>
              <a:rPr lang="en-US" sz="1500" dirty="0">
                <a:latin typeface="+mn-lt"/>
              </a:rPr>
              <a:t> combo)</a:t>
            </a:r>
          </a:p>
          <a:p>
            <a:pPr lvl="1">
              <a:spcBef>
                <a:spcPts val="0"/>
              </a:spcBef>
            </a:pPr>
            <a:r>
              <a:rPr lang="en-US" sz="1500" dirty="0">
                <a:latin typeface="+mn-lt"/>
              </a:rPr>
              <a:t>Concurrent macrolide (azithromycin)</a:t>
            </a:r>
          </a:p>
          <a:p>
            <a:pPr lvl="1">
              <a:spcBef>
                <a:spcPts val="0"/>
              </a:spcBef>
            </a:pPr>
            <a:r>
              <a:rPr lang="en-US" sz="1500" dirty="0">
                <a:latin typeface="+mn-lt"/>
              </a:rPr>
              <a:t>Corticosteroids (3 doses)</a:t>
            </a:r>
          </a:p>
          <a:p>
            <a:pPr lvl="1">
              <a:spcBef>
                <a:spcPts val="0"/>
              </a:spcBef>
            </a:pPr>
            <a:r>
              <a:rPr lang="en-US" sz="1500" dirty="0">
                <a:latin typeface="+mn-lt"/>
              </a:rPr>
              <a:t>Targeted innate immune modulation (IL1ra, IL6ra, </a:t>
            </a:r>
            <a:r>
              <a:rPr lang="en-US" sz="1500" dirty="0" err="1">
                <a:latin typeface="+mn-lt"/>
              </a:rPr>
              <a:t>IFNbeta</a:t>
            </a:r>
            <a:r>
              <a:rPr lang="en-US" sz="1500" dirty="0">
                <a:latin typeface="+mn-lt"/>
              </a:rPr>
              <a:t>, others)</a:t>
            </a:r>
          </a:p>
          <a:p>
            <a:r>
              <a:rPr lang="en-US" sz="1800" dirty="0">
                <a:latin typeface="+mn-lt"/>
              </a:rPr>
              <a:t>Additional funded domains about to launch</a:t>
            </a:r>
          </a:p>
          <a:p>
            <a:pPr lvl="1">
              <a:spcBef>
                <a:spcPts val="0"/>
              </a:spcBef>
            </a:pPr>
            <a:r>
              <a:rPr lang="en-US" sz="1500" dirty="0">
                <a:latin typeface="+mn-lt"/>
              </a:rPr>
              <a:t>Coagulation modulation (heparin, possibly dipyridamole)</a:t>
            </a:r>
          </a:p>
          <a:p>
            <a:pPr lvl="1">
              <a:spcBef>
                <a:spcPts val="0"/>
              </a:spcBef>
            </a:pPr>
            <a:r>
              <a:rPr lang="en-US" sz="1500" dirty="0">
                <a:latin typeface="+mn-lt"/>
              </a:rPr>
              <a:t>Convalescent serum/antibody therapy</a:t>
            </a:r>
          </a:p>
          <a:p>
            <a:pPr lvl="1">
              <a:spcBef>
                <a:spcPts val="0"/>
              </a:spcBef>
            </a:pPr>
            <a:r>
              <a:rPr lang="en-US" sz="1500" dirty="0">
                <a:latin typeface="+mn-lt"/>
              </a:rPr>
              <a:t>High dose vitamin C</a:t>
            </a:r>
          </a:p>
          <a:p>
            <a:pPr lvl="1">
              <a:spcBef>
                <a:spcPts val="0"/>
              </a:spcBef>
            </a:pPr>
            <a:r>
              <a:rPr lang="en-US" sz="1500" dirty="0">
                <a:latin typeface="+mn-lt"/>
              </a:rPr>
              <a:t>Simvastatin</a:t>
            </a:r>
          </a:p>
          <a:p>
            <a:r>
              <a:rPr lang="en-US" sz="1800" dirty="0">
                <a:latin typeface="+mn-lt"/>
              </a:rPr>
              <a:t>Once these 8 domains all running, there are </a:t>
            </a:r>
            <a:r>
              <a:rPr lang="en-US" sz="1800" b="1" dirty="0">
                <a:solidFill>
                  <a:srgbClr val="FF0000"/>
                </a:solidFill>
                <a:latin typeface="+mn-lt"/>
              </a:rPr>
              <a:t>2,560</a:t>
            </a:r>
            <a:r>
              <a:rPr lang="en-US" sz="1800" dirty="0">
                <a:latin typeface="+mn-lt"/>
              </a:rPr>
              <a:t> separate regimens (recipes) …</a:t>
            </a:r>
          </a:p>
          <a:p>
            <a:pPr lvl="1">
              <a:spcBef>
                <a:spcPts val="0"/>
              </a:spcBef>
            </a:pPr>
            <a:r>
              <a:rPr lang="en-US" sz="1500" dirty="0">
                <a:latin typeface="+mn-lt"/>
              </a:rPr>
              <a:t>Plus, more under development</a:t>
            </a:r>
          </a:p>
          <a:p>
            <a:pPr lvl="2">
              <a:spcBef>
                <a:spcPts val="0"/>
              </a:spcBef>
            </a:pPr>
            <a:r>
              <a:rPr lang="en-US" sz="1350" dirty="0">
                <a:latin typeface="+mn-lt"/>
              </a:rPr>
              <a:t>ACE2 modulation (3 subdomains for binding and downstream activation)</a:t>
            </a:r>
          </a:p>
          <a:p>
            <a:pPr lvl="2">
              <a:spcBef>
                <a:spcPts val="0"/>
              </a:spcBef>
            </a:pPr>
            <a:r>
              <a:rPr lang="en-US" sz="1350" dirty="0">
                <a:latin typeface="+mn-lt"/>
              </a:rPr>
              <a:t>Ventilation</a:t>
            </a:r>
          </a:p>
        </p:txBody>
      </p:sp>
      <p:grpSp>
        <p:nvGrpSpPr>
          <p:cNvPr id="9" name="Group 8">
            <a:extLst>
              <a:ext uri="{FF2B5EF4-FFF2-40B4-BE49-F238E27FC236}">
                <a16:creationId xmlns:a16="http://schemas.microsoft.com/office/drawing/2014/main" id="{CE5A98AF-FA2A-C94C-814B-DF42B329C638}"/>
              </a:ext>
            </a:extLst>
          </p:cNvPr>
          <p:cNvGrpSpPr>
            <a:grpSpLocks noChangeAspect="1"/>
          </p:cNvGrpSpPr>
          <p:nvPr/>
        </p:nvGrpSpPr>
        <p:grpSpPr>
          <a:xfrm>
            <a:off x="7847815" y="1048544"/>
            <a:ext cx="1025415" cy="611816"/>
            <a:chOff x="3975802" y="3499944"/>
            <a:chExt cx="1135117" cy="761249"/>
          </a:xfrm>
        </p:grpSpPr>
        <p:pic>
          <p:nvPicPr>
            <p:cNvPr id="10" name="Picture 9">
              <a:extLst>
                <a:ext uri="{FF2B5EF4-FFF2-40B4-BE49-F238E27FC236}">
                  <a16:creationId xmlns:a16="http://schemas.microsoft.com/office/drawing/2014/main" id="{49A8635F-4933-064C-A53E-4FFC38563C32}"/>
                </a:ext>
              </a:extLst>
            </p:cNvPr>
            <p:cNvPicPr>
              <a:picLocks noChangeAspect="1"/>
            </p:cNvPicPr>
            <p:nvPr/>
          </p:nvPicPr>
          <p:blipFill rotWithShape="1">
            <a:blip r:embed="rId2"/>
            <a:srcRect l="3603" t="7652" r="52797" b="10237"/>
            <a:stretch/>
          </p:blipFill>
          <p:spPr>
            <a:xfrm>
              <a:off x="3975802" y="3499944"/>
              <a:ext cx="1135117" cy="761249"/>
            </a:xfrm>
            <a:prstGeom prst="rect">
              <a:avLst/>
            </a:prstGeom>
          </p:spPr>
        </p:pic>
        <p:sp>
          <p:nvSpPr>
            <p:cNvPr id="11" name="Rectangle 10">
              <a:extLst>
                <a:ext uri="{FF2B5EF4-FFF2-40B4-BE49-F238E27FC236}">
                  <a16:creationId xmlns:a16="http://schemas.microsoft.com/office/drawing/2014/main" id="{8EB76125-12D9-2843-AF46-9EBE8528F011}"/>
                </a:ext>
              </a:extLst>
            </p:cNvPr>
            <p:cNvSpPr/>
            <p:nvPr/>
          </p:nvSpPr>
          <p:spPr>
            <a:xfrm>
              <a:off x="5065200" y="3675600"/>
              <a:ext cx="45719"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287894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2"/>
                                      </p:to>
                                    </p:animClr>
                                  </p:sub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chemeClr val="bg2"/>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chemeClr val="bg2"/>
                                      </p:to>
                                    </p:animClr>
                                  </p:sub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chemeClr val="bg2"/>
                                      </p:to>
                                    </p:animClr>
                                  </p:sub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2" end="12"/>
                                            </p:txEl>
                                          </p:spTgt>
                                        </p:tgtEl>
                                        <p:attrNameLst>
                                          <p:attrName>ppt_c</p:attrName>
                                        </p:attrNameLst>
                                      </p:cBhvr>
                                      <p:to>
                                        <a:schemeClr val="bg2"/>
                                      </p:to>
                                    </p:animClr>
                                  </p:sub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3" end="1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3599-0635-A14C-92C4-754B46CB5EBD}"/>
              </a:ext>
            </a:extLst>
          </p:cNvPr>
          <p:cNvSpPr>
            <a:spLocks noGrp="1"/>
          </p:cNvSpPr>
          <p:nvPr>
            <p:ph type="title"/>
          </p:nvPr>
        </p:nvSpPr>
        <p:spPr/>
        <p:txBody>
          <a:bodyPr>
            <a:normAutofit/>
          </a:bodyPr>
          <a:lstStyle/>
          <a:p>
            <a:r>
              <a:rPr lang="en-US" sz="3000" b="0" dirty="0">
                <a:latin typeface="+mn-lt"/>
              </a:rPr>
              <a:t>REMAP-CAP/COVID is global</a:t>
            </a:r>
          </a:p>
        </p:txBody>
      </p:sp>
      <p:sp>
        <p:nvSpPr>
          <p:cNvPr id="3" name="Content Placeholder 2">
            <a:extLst>
              <a:ext uri="{FF2B5EF4-FFF2-40B4-BE49-F238E27FC236}">
                <a16:creationId xmlns:a16="http://schemas.microsoft.com/office/drawing/2014/main" id="{D0CD4FC9-A926-3446-8F71-9234BE029CA0}"/>
              </a:ext>
            </a:extLst>
          </p:cNvPr>
          <p:cNvSpPr>
            <a:spLocks noGrp="1"/>
          </p:cNvSpPr>
          <p:nvPr>
            <p:ph idx="1"/>
          </p:nvPr>
        </p:nvSpPr>
        <p:spPr>
          <a:xfrm>
            <a:off x="628650" y="1885951"/>
            <a:ext cx="7886700" cy="3604022"/>
          </a:xfrm>
        </p:spPr>
        <p:txBody>
          <a:bodyPr vert="horz" lIns="68580" tIns="34290" rIns="68580" bIns="34290" rtlCol="0">
            <a:normAutofit/>
          </a:bodyPr>
          <a:lstStyle/>
          <a:p>
            <a:r>
              <a:rPr lang="en-US" sz="1800" dirty="0">
                <a:latin typeface="+mn-lt"/>
              </a:rPr>
              <a:t>A federation of several highly successful clinical trial networks and coordinating centers</a:t>
            </a:r>
          </a:p>
          <a:p>
            <a:pPr lvl="1"/>
            <a:r>
              <a:rPr lang="en-US" sz="1500" dirty="0">
                <a:latin typeface="+mn-lt"/>
              </a:rPr>
              <a:t>&gt;100 sites and 13 countries ‘live’</a:t>
            </a:r>
          </a:p>
          <a:p>
            <a:pPr lvl="1"/>
            <a:r>
              <a:rPr lang="en-US" sz="1500" dirty="0">
                <a:latin typeface="+mn-lt"/>
              </a:rPr>
              <a:t>New COVID-specific grants from EU, the Netherlands</a:t>
            </a:r>
            <a:br>
              <a:rPr lang="en-US" sz="1500" dirty="0">
                <a:latin typeface="+mn-lt"/>
              </a:rPr>
            </a:br>
            <a:r>
              <a:rPr lang="en-US" sz="1500" dirty="0">
                <a:latin typeface="+mn-lt"/>
              </a:rPr>
              <a:t>France, Germany, UK, Ireland, Canada, Australia and NZ</a:t>
            </a:r>
          </a:p>
          <a:p>
            <a:r>
              <a:rPr lang="en-US" sz="1800" dirty="0">
                <a:latin typeface="+mn-lt"/>
              </a:rPr>
              <a:t>Scaling up rapidly across the world</a:t>
            </a:r>
          </a:p>
          <a:p>
            <a:pPr lvl="1"/>
            <a:r>
              <a:rPr lang="en-US" sz="1500" dirty="0">
                <a:latin typeface="+mn-lt"/>
              </a:rPr>
              <a:t>Funded to expand to &gt;200 sites this month</a:t>
            </a:r>
          </a:p>
          <a:p>
            <a:pPr lvl="1"/>
            <a:r>
              <a:rPr lang="en-US" sz="1500" dirty="0">
                <a:latin typeface="+mn-lt"/>
              </a:rPr>
              <a:t>Adding sites in Middle East and South America</a:t>
            </a:r>
          </a:p>
          <a:p>
            <a:pPr lvl="1"/>
            <a:r>
              <a:rPr lang="en-US" sz="1500" dirty="0">
                <a:latin typeface="+mn-lt"/>
              </a:rPr>
              <a:t>Discussions for further expansion in Asia (e.g., Japan) and Africa</a:t>
            </a:r>
          </a:p>
          <a:p>
            <a:r>
              <a:rPr lang="en-US" sz="1800" dirty="0">
                <a:latin typeface="+mn-lt"/>
              </a:rPr>
              <a:t>Advantage – global positioning allows capture of patients across the globe</a:t>
            </a:r>
          </a:p>
        </p:txBody>
      </p:sp>
      <p:pic>
        <p:nvPicPr>
          <p:cNvPr id="5" name="Picture 4">
            <a:extLst>
              <a:ext uri="{FF2B5EF4-FFF2-40B4-BE49-F238E27FC236}">
                <a16:creationId xmlns:a16="http://schemas.microsoft.com/office/drawing/2014/main" id="{88AD9749-7C73-6943-8C99-D98C5E43DF00}"/>
              </a:ext>
            </a:extLst>
          </p:cNvPr>
          <p:cNvPicPr>
            <a:picLocks noChangeAspect="1"/>
          </p:cNvPicPr>
          <p:nvPr/>
        </p:nvPicPr>
        <p:blipFill>
          <a:blip r:embed="rId2"/>
          <a:stretch>
            <a:fillRect/>
          </a:stretch>
        </p:blipFill>
        <p:spPr>
          <a:xfrm>
            <a:off x="6099464" y="2465456"/>
            <a:ext cx="2497021" cy="1575044"/>
          </a:xfrm>
          <a:prstGeom prst="rect">
            <a:avLst/>
          </a:prstGeom>
        </p:spPr>
      </p:pic>
      <p:grpSp>
        <p:nvGrpSpPr>
          <p:cNvPr id="6" name="Group 5">
            <a:extLst>
              <a:ext uri="{FF2B5EF4-FFF2-40B4-BE49-F238E27FC236}">
                <a16:creationId xmlns:a16="http://schemas.microsoft.com/office/drawing/2014/main" id="{B8EAF4A2-0052-EE4C-BE30-71D1CCA1FEEF}"/>
              </a:ext>
            </a:extLst>
          </p:cNvPr>
          <p:cNvGrpSpPr>
            <a:grpSpLocks noChangeAspect="1"/>
          </p:cNvGrpSpPr>
          <p:nvPr/>
        </p:nvGrpSpPr>
        <p:grpSpPr>
          <a:xfrm>
            <a:off x="7847815" y="1048544"/>
            <a:ext cx="1025415" cy="611816"/>
            <a:chOff x="3975802" y="3499944"/>
            <a:chExt cx="1135117" cy="761249"/>
          </a:xfrm>
        </p:grpSpPr>
        <p:pic>
          <p:nvPicPr>
            <p:cNvPr id="7" name="Picture 6">
              <a:extLst>
                <a:ext uri="{FF2B5EF4-FFF2-40B4-BE49-F238E27FC236}">
                  <a16:creationId xmlns:a16="http://schemas.microsoft.com/office/drawing/2014/main" id="{9B1B4821-CF4E-664D-87A8-32F8AF06A22D}"/>
                </a:ext>
              </a:extLst>
            </p:cNvPr>
            <p:cNvPicPr>
              <a:picLocks noChangeAspect="1"/>
            </p:cNvPicPr>
            <p:nvPr/>
          </p:nvPicPr>
          <p:blipFill rotWithShape="1">
            <a:blip r:embed="rId3"/>
            <a:srcRect l="3603" t="7652" r="52797" b="10237"/>
            <a:stretch/>
          </p:blipFill>
          <p:spPr>
            <a:xfrm>
              <a:off x="3975802" y="3499944"/>
              <a:ext cx="1135117" cy="761249"/>
            </a:xfrm>
            <a:prstGeom prst="rect">
              <a:avLst/>
            </a:prstGeom>
          </p:spPr>
        </p:pic>
        <p:sp>
          <p:nvSpPr>
            <p:cNvPr id="8" name="Rectangle 7">
              <a:extLst>
                <a:ext uri="{FF2B5EF4-FFF2-40B4-BE49-F238E27FC236}">
                  <a16:creationId xmlns:a16="http://schemas.microsoft.com/office/drawing/2014/main" id="{F505F0BE-315A-7449-B104-F88B9A341473}"/>
                </a:ext>
              </a:extLst>
            </p:cNvPr>
            <p:cNvSpPr/>
            <p:nvPr/>
          </p:nvSpPr>
          <p:spPr>
            <a:xfrm>
              <a:off x="5065200" y="3675600"/>
              <a:ext cx="45719"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32020632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1271-9690-B547-AC9C-375686DE1AD2}"/>
              </a:ext>
            </a:extLst>
          </p:cNvPr>
          <p:cNvSpPr>
            <a:spLocks noGrp="1"/>
          </p:cNvSpPr>
          <p:nvPr>
            <p:ph type="title"/>
          </p:nvPr>
        </p:nvSpPr>
        <p:spPr>
          <a:xfrm>
            <a:off x="349758" y="918496"/>
            <a:ext cx="8165592" cy="693134"/>
          </a:xfrm>
        </p:spPr>
        <p:txBody>
          <a:bodyPr>
            <a:normAutofit/>
          </a:bodyPr>
          <a:lstStyle/>
          <a:p>
            <a:r>
              <a:rPr lang="en-US" sz="3000" b="0" dirty="0">
                <a:latin typeface="+mn-lt"/>
              </a:rPr>
              <a:t>REMAP-COVID design</a:t>
            </a:r>
          </a:p>
        </p:txBody>
      </p:sp>
      <p:pic>
        <p:nvPicPr>
          <p:cNvPr id="5" name="Content Placeholder 4" descr="Graphic details regimens, domains and interventions, design and updates, and data REMAP-COVID design. " title="REMAP-COVID design">
            <a:extLst>
              <a:ext uri="{FF2B5EF4-FFF2-40B4-BE49-F238E27FC236}">
                <a16:creationId xmlns:a16="http://schemas.microsoft.com/office/drawing/2014/main" id="{7D619524-F13B-624E-84D8-42E6ED37B58D}"/>
              </a:ext>
            </a:extLst>
          </p:cNvPr>
          <p:cNvPicPr>
            <a:picLocks noGrp="1" noChangeAspect="1"/>
          </p:cNvPicPr>
          <p:nvPr>
            <p:ph idx="1"/>
          </p:nvPr>
        </p:nvPicPr>
        <p:blipFill>
          <a:blip r:embed="rId2"/>
          <a:stretch>
            <a:fillRect/>
          </a:stretch>
        </p:blipFill>
        <p:spPr>
          <a:xfrm>
            <a:off x="338989" y="1700784"/>
            <a:ext cx="5383819" cy="4162806"/>
          </a:xfrm>
        </p:spPr>
      </p:pic>
      <p:sp>
        <p:nvSpPr>
          <p:cNvPr id="6" name="Line Callout 2 5">
            <a:extLst>
              <a:ext uri="{FF2B5EF4-FFF2-40B4-BE49-F238E27FC236}">
                <a16:creationId xmlns:a16="http://schemas.microsoft.com/office/drawing/2014/main" id="{4F6086BF-1256-344C-9A2A-F064CD84BB2E}"/>
              </a:ext>
            </a:extLst>
          </p:cNvPr>
          <p:cNvSpPr/>
          <p:nvPr/>
        </p:nvSpPr>
        <p:spPr>
          <a:xfrm>
            <a:off x="5740146" y="1789938"/>
            <a:ext cx="3216402" cy="1837944"/>
          </a:xfrm>
          <a:prstGeom prst="borderCallout2">
            <a:avLst>
              <a:gd name="adj1" fmla="val 2203"/>
              <a:gd name="adj2" fmla="val -2363"/>
              <a:gd name="adj3" fmla="val -4887"/>
              <a:gd name="adj4" fmla="val -26689"/>
              <a:gd name="adj5" fmla="val -613"/>
              <a:gd name="adj6" fmla="val -2674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5800"/>
            <a:r>
              <a:rPr lang="en-US" sz="1050" b="1" u="sng" dirty="0">
                <a:solidFill>
                  <a:srgbClr val="000000"/>
                </a:solidFill>
                <a:latin typeface="Calibri" panose="020F0502020204030204"/>
              </a:rPr>
              <a:t>Regimens, domains and interventions</a:t>
            </a:r>
          </a:p>
          <a:p>
            <a:pPr marL="214313" indent="-214313" defTabSz="685800">
              <a:buFont typeface="Arial" panose="020B0604020202020204" pitchFamily="34" charset="0"/>
              <a:buChar char="•"/>
            </a:pPr>
            <a:r>
              <a:rPr lang="en-US" sz="1050" dirty="0">
                <a:solidFill>
                  <a:srgbClr val="000000"/>
                </a:solidFill>
                <a:latin typeface="Calibri" panose="020F0502020204030204"/>
              </a:rPr>
              <a:t>Many domains can be added</a:t>
            </a:r>
          </a:p>
          <a:p>
            <a:pPr marL="214313" indent="-214313" defTabSz="685800">
              <a:buFont typeface="Arial" panose="020B0604020202020204" pitchFamily="34" charset="0"/>
              <a:buChar char="•"/>
            </a:pPr>
            <a:r>
              <a:rPr lang="en-US" sz="1050" dirty="0">
                <a:solidFill>
                  <a:srgbClr val="000000"/>
                </a:solidFill>
                <a:latin typeface="Calibri" panose="020F0502020204030204"/>
              </a:rPr>
              <a:t>~4 interventions can be tested within any given domain @ one time (but more serially)</a:t>
            </a:r>
          </a:p>
          <a:p>
            <a:pPr marL="214313" indent="-214313" defTabSz="685800">
              <a:buFont typeface="Arial" panose="020B0604020202020204" pitchFamily="34" charset="0"/>
              <a:buChar char="•"/>
            </a:pPr>
            <a:r>
              <a:rPr lang="en-US" sz="1050" dirty="0">
                <a:solidFill>
                  <a:srgbClr val="000000"/>
                </a:solidFill>
                <a:latin typeface="Calibri" panose="020F0502020204030204"/>
              </a:rPr>
              <a:t>Interventions can be tested as a ‘nest’ </a:t>
            </a:r>
            <a:br>
              <a:rPr lang="en-US" sz="1050" dirty="0">
                <a:solidFill>
                  <a:srgbClr val="000000"/>
                </a:solidFill>
                <a:latin typeface="Calibri" panose="020F0502020204030204"/>
              </a:rPr>
            </a:br>
            <a:r>
              <a:rPr lang="en-US" sz="1050" dirty="0">
                <a:solidFill>
                  <a:srgbClr val="000000"/>
                </a:solidFill>
                <a:latin typeface="Calibri" panose="020F0502020204030204"/>
              </a:rPr>
              <a:t>(e.g., all IL-6/TNF blocking agents versus none)</a:t>
            </a:r>
          </a:p>
          <a:p>
            <a:pPr marL="214313" indent="-214313" defTabSz="685800">
              <a:buFont typeface="Arial" panose="020B0604020202020204" pitchFamily="34" charset="0"/>
              <a:buChar char="•"/>
            </a:pPr>
            <a:r>
              <a:rPr lang="en-US" sz="1050" dirty="0">
                <a:solidFill>
                  <a:srgbClr val="000000"/>
                </a:solidFill>
                <a:latin typeface="Calibri" panose="020F0502020204030204"/>
              </a:rPr>
              <a:t>A priori consideration regarding potential interactions</a:t>
            </a:r>
          </a:p>
          <a:p>
            <a:pPr marL="214313" indent="-214313" defTabSz="685800">
              <a:buFont typeface="Arial" panose="020B0604020202020204" pitchFamily="34" charset="0"/>
              <a:buChar char="•"/>
            </a:pPr>
            <a:r>
              <a:rPr lang="en-US" sz="1050" dirty="0">
                <a:solidFill>
                  <a:srgbClr val="000000"/>
                </a:solidFill>
                <a:latin typeface="Calibri" panose="020F0502020204030204"/>
              </a:rPr>
              <a:t>Each domain starts with ‘usual care’ control</a:t>
            </a:r>
          </a:p>
          <a:p>
            <a:pPr marL="214313" indent="-214313" defTabSz="685800">
              <a:buFont typeface="Arial" panose="020B0604020202020204" pitchFamily="34" charset="0"/>
              <a:buChar char="•"/>
            </a:pPr>
            <a:r>
              <a:rPr lang="en-US" sz="1050" dirty="0">
                <a:solidFill>
                  <a:srgbClr val="000000"/>
                </a:solidFill>
                <a:latin typeface="Calibri" panose="020F0502020204030204"/>
              </a:rPr>
              <a:t>If usual care inferior, it can be dropped</a:t>
            </a:r>
            <a:br>
              <a:rPr lang="en-US" sz="1050" dirty="0">
                <a:solidFill>
                  <a:srgbClr val="000000"/>
                </a:solidFill>
                <a:latin typeface="Calibri" panose="020F0502020204030204"/>
              </a:rPr>
            </a:br>
            <a:r>
              <a:rPr lang="en-US" sz="1050" dirty="0">
                <a:solidFill>
                  <a:srgbClr val="000000"/>
                </a:solidFill>
                <a:latin typeface="Calibri" panose="020F0502020204030204"/>
              </a:rPr>
              <a:t>(e.g., if ‘any’ IL6/TNF blocker superior to ‘none’)</a:t>
            </a:r>
          </a:p>
          <a:p>
            <a:pPr defTabSz="685800"/>
            <a:endParaRPr lang="en-US" sz="1050" dirty="0">
              <a:solidFill>
                <a:srgbClr val="000000"/>
              </a:solidFill>
              <a:latin typeface="Calibri" panose="020F0502020204030204"/>
            </a:endParaRPr>
          </a:p>
          <a:p>
            <a:pPr defTabSz="685800"/>
            <a:endParaRPr lang="en-US" sz="1050" dirty="0">
              <a:solidFill>
                <a:srgbClr val="000000"/>
              </a:solidFill>
              <a:latin typeface="Calibri" panose="020F0502020204030204"/>
            </a:endParaRPr>
          </a:p>
        </p:txBody>
      </p:sp>
      <p:sp>
        <p:nvSpPr>
          <p:cNvPr id="7" name="Line Callout 2 6">
            <a:extLst>
              <a:ext uri="{FF2B5EF4-FFF2-40B4-BE49-F238E27FC236}">
                <a16:creationId xmlns:a16="http://schemas.microsoft.com/office/drawing/2014/main" id="{755DE5CA-293D-A649-8539-26633D226C0B}"/>
              </a:ext>
            </a:extLst>
          </p:cNvPr>
          <p:cNvSpPr/>
          <p:nvPr/>
        </p:nvSpPr>
        <p:spPr>
          <a:xfrm>
            <a:off x="5737860" y="3673602"/>
            <a:ext cx="3216402" cy="852678"/>
          </a:xfrm>
          <a:prstGeom prst="borderCallout2">
            <a:avLst>
              <a:gd name="adj1" fmla="val 2203"/>
              <a:gd name="adj2" fmla="val -2363"/>
              <a:gd name="adj3" fmla="val -59727"/>
              <a:gd name="adj4" fmla="val -90015"/>
              <a:gd name="adj5" fmla="val -51643"/>
              <a:gd name="adj6" fmla="val -9007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5800"/>
            <a:r>
              <a:rPr lang="en-US" sz="1050" b="1" u="sng" dirty="0">
                <a:solidFill>
                  <a:srgbClr val="000000"/>
                </a:solidFill>
                <a:latin typeface="Calibri" panose="020F0502020204030204"/>
              </a:rPr>
              <a:t>Design and Updates</a:t>
            </a:r>
          </a:p>
          <a:p>
            <a:pPr marL="214313" indent="-214313" defTabSz="685800">
              <a:buFont typeface="Arial" panose="020B0604020202020204" pitchFamily="34" charset="0"/>
              <a:buChar char="•"/>
            </a:pPr>
            <a:r>
              <a:rPr lang="en-US" sz="1050" dirty="0">
                <a:solidFill>
                  <a:srgbClr val="000000"/>
                </a:solidFill>
                <a:latin typeface="Calibri" panose="020F0502020204030204"/>
              </a:rPr>
              <a:t>Overall model can have custom specifications for individual agents and domains</a:t>
            </a:r>
          </a:p>
          <a:p>
            <a:pPr marL="214313" indent="-214313" defTabSz="685800">
              <a:buFont typeface="Arial" panose="020B0604020202020204" pitchFamily="34" charset="0"/>
              <a:buChar char="•"/>
            </a:pPr>
            <a:r>
              <a:rPr lang="en-US" sz="1050" dirty="0">
                <a:solidFill>
                  <a:srgbClr val="000000"/>
                </a:solidFill>
                <a:latin typeface="Calibri" panose="020F0502020204030204"/>
              </a:rPr>
              <a:t>RAR can be weekly</a:t>
            </a:r>
          </a:p>
          <a:p>
            <a:pPr marL="214313" indent="-214313" defTabSz="685800">
              <a:buFont typeface="Arial" panose="020B0604020202020204" pitchFamily="34" charset="0"/>
              <a:buChar char="•"/>
            </a:pPr>
            <a:r>
              <a:rPr lang="en-US" sz="1050" dirty="0">
                <a:solidFill>
                  <a:srgbClr val="000000"/>
                </a:solidFill>
                <a:latin typeface="Calibri" panose="020F0502020204030204"/>
              </a:rPr>
              <a:t>New agents added simply as protocol amendments</a:t>
            </a:r>
          </a:p>
        </p:txBody>
      </p:sp>
      <p:sp>
        <p:nvSpPr>
          <p:cNvPr id="8" name="Line Callout 2 7">
            <a:extLst>
              <a:ext uri="{FF2B5EF4-FFF2-40B4-BE49-F238E27FC236}">
                <a16:creationId xmlns:a16="http://schemas.microsoft.com/office/drawing/2014/main" id="{DBD08524-7930-C543-97C4-910DB4ED9022}"/>
              </a:ext>
            </a:extLst>
          </p:cNvPr>
          <p:cNvSpPr/>
          <p:nvPr/>
        </p:nvSpPr>
        <p:spPr>
          <a:xfrm>
            <a:off x="5742432" y="4569714"/>
            <a:ext cx="3216402" cy="1191006"/>
          </a:xfrm>
          <a:prstGeom prst="borderCallout2">
            <a:avLst>
              <a:gd name="adj1" fmla="val 2203"/>
              <a:gd name="adj2" fmla="val -2363"/>
              <a:gd name="adj3" fmla="val -61712"/>
              <a:gd name="adj4" fmla="val -24983"/>
              <a:gd name="adj5" fmla="val -54624"/>
              <a:gd name="adj6" fmla="val -2503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85800"/>
            <a:r>
              <a:rPr lang="en-US" sz="1050" b="1" u="sng" dirty="0">
                <a:solidFill>
                  <a:srgbClr val="000000"/>
                </a:solidFill>
                <a:latin typeface="Calibri" panose="020F0502020204030204"/>
              </a:rPr>
              <a:t>Data</a:t>
            </a:r>
          </a:p>
          <a:p>
            <a:pPr marL="214313" indent="-214313" defTabSz="685800">
              <a:buFont typeface="Arial" panose="020B0604020202020204" pitchFamily="34" charset="0"/>
              <a:buChar char="•"/>
            </a:pPr>
            <a:r>
              <a:rPr lang="en-US" sz="1050" dirty="0">
                <a:solidFill>
                  <a:srgbClr val="000000"/>
                </a:solidFill>
                <a:latin typeface="Calibri" panose="020F0502020204030204"/>
              </a:rPr>
              <a:t>Support US sites with either standard eCRF portal or E.H.R. embedding tools</a:t>
            </a:r>
          </a:p>
          <a:p>
            <a:pPr marL="214313" indent="-214313" defTabSz="685800">
              <a:buFont typeface="Arial" panose="020B0604020202020204" pitchFamily="34" charset="0"/>
              <a:buChar char="•"/>
            </a:pPr>
            <a:r>
              <a:rPr lang="en-US" sz="1050" dirty="0">
                <a:solidFill>
                  <a:srgbClr val="000000"/>
                </a:solidFill>
                <a:latin typeface="Calibri" panose="020F0502020204030204"/>
              </a:rPr>
              <a:t>Individual interventions/domains can have added data modules for FDA safety requirements</a:t>
            </a:r>
          </a:p>
          <a:p>
            <a:pPr marL="214313" indent="-214313" defTabSz="685800">
              <a:buFont typeface="Arial" panose="020B0604020202020204" pitchFamily="34" charset="0"/>
              <a:buChar char="•"/>
            </a:pPr>
            <a:r>
              <a:rPr lang="en-US" sz="1050" dirty="0">
                <a:solidFill>
                  <a:srgbClr val="000000"/>
                </a:solidFill>
                <a:latin typeface="Calibri" panose="020F0502020204030204"/>
              </a:rPr>
              <a:t>Trial is GCP, CTIMP-certified, and discussed with FDA (IND for entire core protocol pending)</a:t>
            </a:r>
          </a:p>
        </p:txBody>
      </p:sp>
      <p:grpSp>
        <p:nvGrpSpPr>
          <p:cNvPr id="14" name="Group 13">
            <a:extLst>
              <a:ext uri="{FF2B5EF4-FFF2-40B4-BE49-F238E27FC236}">
                <a16:creationId xmlns:a16="http://schemas.microsoft.com/office/drawing/2014/main" id="{D6BA1416-A951-7048-8E09-8CB2E861750E}"/>
              </a:ext>
            </a:extLst>
          </p:cNvPr>
          <p:cNvGrpSpPr>
            <a:grpSpLocks noChangeAspect="1"/>
          </p:cNvGrpSpPr>
          <p:nvPr/>
        </p:nvGrpSpPr>
        <p:grpSpPr>
          <a:xfrm>
            <a:off x="7847815" y="1048544"/>
            <a:ext cx="1025415" cy="611816"/>
            <a:chOff x="3975802" y="3499944"/>
            <a:chExt cx="1135117" cy="761249"/>
          </a:xfrm>
        </p:grpSpPr>
        <p:pic>
          <p:nvPicPr>
            <p:cNvPr id="15" name="Picture 14">
              <a:extLst>
                <a:ext uri="{FF2B5EF4-FFF2-40B4-BE49-F238E27FC236}">
                  <a16:creationId xmlns:a16="http://schemas.microsoft.com/office/drawing/2014/main" id="{AA6E5742-66FF-1345-A1DC-E2C0738BB823}"/>
                </a:ext>
              </a:extLst>
            </p:cNvPr>
            <p:cNvPicPr>
              <a:picLocks noChangeAspect="1"/>
            </p:cNvPicPr>
            <p:nvPr/>
          </p:nvPicPr>
          <p:blipFill rotWithShape="1">
            <a:blip r:embed="rId3"/>
            <a:srcRect l="3603" t="7652" r="52797" b="10237"/>
            <a:stretch/>
          </p:blipFill>
          <p:spPr>
            <a:xfrm>
              <a:off x="3975802" y="3499944"/>
              <a:ext cx="1135117" cy="761249"/>
            </a:xfrm>
            <a:prstGeom prst="rect">
              <a:avLst/>
            </a:prstGeom>
          </p:spPr>
        </p:pic>
        <p:sp>
          <p:nvSpPr>
            <p:cNvPr id="16" name="Rectangle 15">
              <a:extLst>
                <a:ext uri="{FF2B5EF4-FFF2-40B4-BE49-F238E27FC236}">
                  <a16:creationId xmlns:a16="http://schemas.microsoft.com/office/drawing/2014/main" id="{65C3B601-71AA-8743-96A5-69FF5B7352B8}"/>
                </a:ext>
              </a:extLst>
            </p:cNvPr>
            <p:cNvSpPr/>
            <p:nvPr/>
          </p:nvSpPr>
          <p:spPr>
            <a:xfrm>
              <a:off x="5065200" y="3675600"/>
              <a:ext cx="45719"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24602385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194FA8-CF4C-A24B-9413-0AB35A75F01F}"/>
              </a:ext>
            </a:extLst>
          </p:cNvPr>
          <p:cNvPicPr>
            <a:picLocks noChangeAspect="1"/>
          </p:cNvPicPr>
          <p:nvPr/>
        </p:nvPicPr>
        <p:blipFill>
          <a:blip r:embed="rId2"/>
          <a:srcRect/>
          <a:stretch/>
        </p:blipFill>
        <p:spPr>
          <a:xfrm>
            <a:off x="5118043" y="1901537"/>
            <a:ext cx="4025958" cy="2875684"/>
          </a:xfrm>
          <a:prstGeom prst="rect">
            <a:avLst/>
          </a:prstGeom>
        </p:spPr>
      </p:pic>
      <p:grpSp>
        <p:nvGrpSpPr>
          <p:cNvPr id="3" name="Group 2">
            <a:extLst>
              <a:ext uri="{FF2B5EF4-FFF2-40B4-BE49-F238E27FC236}">
                <a16:creationId xmlns:a16="http://schemas.microsoft.com/office/drawing/2014/main" id="{8392C527-0962-E14F-9B7A-4F138D8B46FF}"/>
              </a:ext>
            </a:extLst>
          </p:cNvPr>
          <p:cNvGrpSpPr>
            <a:grpSpLocks noChangeAspect="1"/>
          </p:cNvGrpSpPr>
          <p:nvPr/>
        </p:nvGrpSpPr>
        <p:grpSpPr>
          <a:xfrm>
            <a:off x="7847815" y="1048544"/>
            <a:ext cx="1025415" cy="611816"/>
            <a:chOff x="3975802" y="3499944"/>
            <a:chExt cx="1135117" cy="761249"/>
          </a:xfrm>
        </p:grpSpPr>
        <p:pic>
          <p:nvPicPr>
            <p:cNvPr id="5" name="Picture 4">
              <a:extLst>
                <a:ext uri="{FF2B5EF4-FFF2-40B4-BE49-F238E27FC236}">
                  <a16:creationId xmlns:a16="http://schemas.microsoft.com/office/drawing/2014/main" id="{B931D2AC-B252-C640-BDC4-A94BAE9A85DD}"/>
                </a:ext>
              </a:extLst>
            </p:cNvPr>
            <p:cNvPicPr>
              <a:picLocks noChangeAspect="1"/>
            </p:cNvPicPr>
            <p:nvPr/>
          </p:nvPicPr>
          <p:blipFill rotWithShape="1">
            <a:blip r:embed="rId3"/>
            <a:srcRect l="3603" t="7652" r="52797" b="10237"/>
            <a:stretch/>
          </p:blipFill>
          <p:spPr>
            <a:xfrm>
              <a:off x="3975802" y="3499944"/>
              <a:ext cx="1135117" cy="761249"/>
            </a:xfrm>
            <a:prstGeom prst="rect">
              <a:avLst/>
            </a:prstGeom>
          </p:spPr>
        </p:pic>
        <p:sp>
          <p:nvSpPr>
            <p:cNvPr id="6" name="Rectangle 5">
              <a:extLst>
                <a:ext uri="{FF2B5EF4-FFF2-40B4-BE49-F238E27FC236}">
                  <a16:creationId xmlns:a16="http://schemas.microsoft.com/office/drawing/2014/main" id="{C26F8783-E154-2F4E-A3AE-EB32A0BDC188}"/>
                </a:ext>
              </a:extLst>
            </p:cNvPr>
            <p:cNvSpPr/>
            <p:nvPr/>
          </p:nvSpPr>
          <p:spPr>
            <a:xfrm>
              <a:off x="5065200" y="3675600"/>
              <a:ext cx="45719"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pic>
        <p:nvPicPr>
          <p:cNvPr id="7" name="Picture 6">
            <a:extLst>
              <a:ext uri="{FF2B5EF4-FFF2-40B4-BE49-F238E27FC236}">
                <a16:creationId xmlns:a16="http://schemas.microsoft.com/office/drawing/2014/main" id="{DD9A7CDE-8246-9E43-A195-91A46D5859EE}"/>
              </a:ext>
            </a:extLst>
          </p:cNvPr>
          <p:cNvPicPr>
            <a:picLocks noChangeAspect="1"/>
          </p:cNvPicPr>
          <p:nvPr/>
        </p:nvPicPr>
        <p:blipFill>
          <a:blip r:embed="rId4"/>
          <a:srcRect/>
          <a:stretch/>
        </p:blipFill>
        <p:spPr>
          <a:xfrm>
            <a:off x="288419" y="2164233"/>
            <a:ext cx="4680454" cy="2340226"/>
          </a:xfrm>
          <a:prstGeom prst="rect">
            <a:avLst/>
          </a:prstGeom>
        </p:spPr>
      </p:pic>
      <p:sp>
        <p:nvSpPr>
          <p:cNvPr id="2" name="Title 1">
            <a:extLst>
              <a:ext uri="{FF2B5EF4-FFF2-40B4-BE49-F238E27FC236}">
                <a16:creationId xmlns:a16="http://schemas.microsoft.com/office/drawing/2014/main" id="{B5B9542F-8CEF-3F45-B3BF-3D54EEA5FC6F}"/>
              </a:ext>
            </a:extLst>
          </p:cNvPr>
          <p:cNvSpPr>
            <a:spLocks noGrp="1"/>
          </p:cNvSpPr>
          <p:nvPr>
            <p:ph type="title"/>
          </p:nvPr>
        </p:nvSpPr>
        <p:spPr/>
        <p:txBody>
          <a:bodyPr vert="horz" lIns="68580" tIns="34290" rIns="68580" bIns="34290" rtlCol="0" anchor="ctr">
            <a:normAutofit/>
          </a:bodyPr>
          <a:lstStyle/>
          <a:p>
            <a:r>
              <a:rPr lang="en-US" sz="3000" b="0" dirty="0">
                <a:latin typeface="Calibri" panose="020F0502020204030204" pitchFamily="34" charset="0"/>
                <a:cs typeface="Calibri" panose="020F0502020204030204" pitchFamily="34" charset="0"/>
              </a:rPr>
              <a:t>Simulations and power</a:t>
            </a:r>
          </a:p>
        </p:txBody>
      </p:sp>
      <p:sp>
        <p:nvSpPr>
          <p:cNvPr id="8" name="Content Placeholder 7">
            <a:extLst>
              <a:ext uri="{FF2B5EF4-FFF2-40B4-BE49-F238E27FC236}">
                <a16:creationId xmlns:a16="http://schemas.microsoft.com/office/drawing/2014/main" id="{21D1B68E-6FF5-FA42-8CB4-61C31DBC48B1}"/>
              </a:ext>
            </a:extLst>
          </p:cNvPr>
          <p:cNvSpPr>
            <a:spLocks noGrp="1"/>
          </p:cNvSpPr>
          <p:nvPr>
            <p:ph idx="1"/>
          </p:nvPr>
        </p:nvSpPr>
        <p:spPr>
          <a:xfrm>
            <a:off x="441614" y="4987637"/>
            <a:ext cx="7886700" cy="658199"/>
          </a:xfrm>
        </p:spPr>
        <p:txBody>
          <a:bodyPr>
            <a:normAutofit fontScale="92500" lnSpcReduction="10000"/>
          </a:bodyPr>
          <a:lstStyle/>
          <a:p>
            <a:r>
              <a:rPr lang="en-US" dirty="0"/>
              <a:t>For ‘head-to-head’ within stratum with no interactions</a:t>
            </a:r>
          </a:p>
          <a:p>
            <a:pPr lvl="1"/>
            <a:r>
              <a:rPr lang="en-US" dirty="0"/>
              <a:t>~400 per group for moderate (OR: 1.5) treatment effect</a:t>
            </a:r>
          </a:p>
        </p:txBody>
      </p:sp>
    </p:spTree>
    <p:extLst>
      <p:ext uri="{BB962C8B-B14F-4D97-AF65-F5344CB8AC3E}">
        <p14:creationId xmlns:p14="http://schemas.microsoft.com/office/powerpoint/2010/main" val="17909669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8729-C5DF-D548-ACC0-461DE47A3FE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4CD089D-026E-F041-A2A3-287DECC1B431}"/>
              </a:ext>
            </a:extLst>
          </p:cNvPr>
          <p:cNvSpPr>
            <a:spLocks noGrp="1"/>
          </p:cNvSpPr>
          <p:nvPr>
            <p:ph idx="1"/>
          </p:nvPr>
        </p:nvSpPr>
        <p:spPr/>
        <p:txBody>
          <a:bodyPr>
            <a:normAutofit/>
          </a:bodyPr>
          <a:lstStyle/>
          <a:p>
            <a:r>
              <a:rPr lang="en-US" dirty="0"/>
              <a:t>This pandemic forces us to do 2 things simultaneously</a:t>
            </a:r>
          </a:p>
          <a:p>
            <a:pPr lvl="1"/>
            <a:r>
              <a:rPr lang="en-US" dirty="0"/>
              <a:t>Do</a:t>
            </a:r>
          </a:p>
          <a:p>
            <a:pPr lvl="1"/>
            <a:r>
              <a:rPr lang="en-US" dirty="0"/>
              <a:t>Learn</a:t>
            </a:r>
          </a:p>
          <a:p>
            <a:r>
              <a:rPr lang="en-US" dirty="0"/>
              <a:t>These activities are intertwined: we must ‘Learn While Doing’</a:t>
            </a:r>
          </a:p>
          <a:p>
            <a:r>
              <a:rPr lang="en-US" dirty="0"/>
              <a:t>Unfortunately, ‘practice’ traditionally separated from ‘research’</a:t>
            </a:r>
          </a:p>
          <a:p>
            <a:pPr lvl="1"/>
            <a:r>
              <a:rPr lang="en-US" dirty="0"/>
              <a:t>The two enterprises must lean in to each other</a:t>
            </a:r>
          </a:p>
          <a:p>
            <a:pPr lvl="1"/>
            <a:r>
              <a:rPr lang="en-US" dirty="0"/>
              <a:t>Use ‘learning designs’ that accommodate ‘doing’ at the same time</a:t>
            </a:r>
          </a:p>
          <a:p>
            <a:r>
              <a:rPr lang="en-US" dirty="0"/>
              <a:t>Global adaptive platform trials have potential as LWD instruments</a:t>
            </a:r>
          </a:p>
        </p:txBody>
      </p:sp>
    </p:spTree>
    <p:extLst>
      <p:ext uri="{BB962C8B-B14F-4D97-AF65-F5344CB8AC3E}">
        <p14:creationId xmlns:p14="http://schemas.microsoft.com/office/powerpoint/2010/main" val="3614612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Expert Meeting Objectives</a:t>
            </a:r>
            <a:endParaRPr lang="en-US" dirty="0"/>
          </a:p>
        </p:txBody>
      </p:sp>
      <p:sp>
        <p:nvSpPr>
          <p:cNvPr id="5" name="Content Placeholder 4"/>
          <p:cNvSpPr>
            <a:spLocks noGrp="1"/>
          </p:cNvSpPr>
          <p:nvPr>
            <p:ph idx="4294967295"/>
          </p:nvPr>
        </p:nvSpPr>
        <p:spPr>
          <a:xfrm>
            <a:off x="347579" y="1452563"/>
            <a:ext cx="8461375" cy="4046537"/>
          </a:xfrm>
        </p:spPr>
        <p:txBody>
          <a:bodyPr/>
          <a:lstStyle/>
          <a:p>
            <a:r>
              <a:rPr lang="en-US" dirty="0" smtClean="0"/>
              <a:t>Refine </a:t>
            </a:r>
            <a:r>
              <a:rPr lang="en-US" dirty="0"/>
              <a:t>CTTI tools to support the development of emerging master protocol studies in diverse therapeutic areas</a:t>
            </a:r>
          </a:p>
          <a:p>
            <a:r>
              <a:rPr lang="en-US" dirty="0"/>
              <a:t>Identify specific capacity building efforts to support cross-institutional collaboration in response to COVID-19 and other major public health threats</a:t>
            </a:r>
          </a:p>
          <a:p>
            <a:pPr marL="0" indent="0">
              <a:buNone/>
            </a:pPr>
            <a:endParaRPr lang="en-US" dirty="0"/>
          </a:p>
        </p:txBody>
      </p:sp>
    </p:spTree>
    <p:extLst>
      <p:ext uri="{BB962C8B-B14F-4D97-AF65-F5344CB8AC3E}">
        <p14:creationId xmlns:p14="http://schemas.microsoft.com/office/powerpoint/2010/main" val="25088768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2" descr="Panel Discussion: Leveraging Master Protocol Studies to Combat COVID-19.&#10;&#10;Presented by Chris Butler, Professor of Primary Care, Professorial Fellow, Trinity College. " title="Master Protocols: Developing Sustainable Coalitions for Transformation"/>
          <p:cNvSpPr txBox="1">
            <a:spLocks noChangeArrowheads="1"/>
          </p:cNvSpPr>
          <p:nvPr/>
        </p:nvSpPr>
        <p:spPr bwMode="auto">
          <a:xfrm>
            <a:off x="213544" y="1121730"/>
            <a:ext cx="6594360" cy="404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alibri" panose="020F0502020204030204" pitchFamily="34" charset="0"/>
              </a:defRPr>
            </a:lvl1pPr>
            <a:lvl2pPr marL="742950" indent="-285750">
              <a:defRPr sz="1700">
                <a:solidFill>
                  <a:schemeClr val="tx1"/>
                </a:solidFill>
                <a:latin typeface="Calibri" panose="020F0502020204030204" pitchFamily="34" charset="0"/>
              </a:defRPr>
            </a:lvl2pPr>
            <a:lvl3pPr marL="1143000" indent="-228600">
              <a:defRPr sz="1700">
                <a:solidFill>
                  <a:schemeClr val="tx1"/>
                </a:solidFill>
                <a:latin typeface="Calibri" panose="020F0502020204030204" pitchFamily="34" charset="0"/>
              </a:defRPr>
            </a:lvl3pPr>
            <a:lvl4pPr marL="1600200" indent="-228600">
              <a:defRPr sz="1700">
                <a:solidFill>
                  <a:schemeClr val="tx1"/>
                </a:solidFill>
                <a:latin typeface="Calibri" panose="020F0502020204030204" pitchFamily="34" charset="0"/>
              </a:defRPr>
            </a:lvl4pPr>
            <a:lvl5pPr marL="2057400" indent="-228600">
              <a:defRPr sz="1700">
                <a:solidFill>
                  <a:schemeClr val="tx1"/>
                </a:solidFill>
                <a:latin typeface="Calibri" panose="020F0502020204030204" pitchFamily="34" charset="0"/>
              </a:defRPr>
            </a:lvl5pPr>
            <a:lvl6pPr marL="2514600" indent="-228600" defTabSz="431800" eaLnBrk="0" fontAlgn="base" hangingPunct="0">
              <a:spcBef>
                <a:spcPct val="0"/>
              </a:spcBef>
              <a:spcAft>
                <a:spcPct val="0"/>
              </a:spcAft>
              <a:defRPr sz="1700">
                <a:solidFill>
                  <a:schemeClr val="tx1"/>
                </a:solidFill>
                <a:latin typeface="Calibri" panose="020F0502020204030204" pitchFamily="34" charset="0"/>
              </a:defRPr>
            </a:lvl6pPr>
            <a:lvl7pPr marL="2971800" indent="-228600" defTabSz="431800" eaLnBrk="0" fontAlgn="base" hangingPunct="0">
              <a:spcBef>
                <a:spcPct val="0"/>
              </a:spcBef>
              <a:spcAft>
                <a:spcPct val="0"/>
              </a:spcAft>
              <a:defRPr sz="1700">
                <a:solidFill>
                  <a:schemeClr val="tx1"/>
                </a:solidFill>
                <a:latin typeface="Calibri" panose="020F0502020204030204" pitchFamily="34" charset="0"/>
              </a:defRPr>
            </a:lvl7pPr>
            <a:lvl8pPr marL="3429000" indent="-228600" defTabSz="431800" eaLnBrk="0" fontAlgn="base" hangingPunct="0">
              <a:spcBef>
                <a:spcPct val="0"/>
              </a:spcBef>
              <a:spcAft>
                <a:spcPct val="0"/>
              </a:spcAft>
              <a:defRPr sz="1700">
                <a:solidFill>
                  <a:schemeClr val="tx1"/>
                </a:solidFill>
                <a:latin typeface="Calibri" panose="020F0502020204030204" pitchFamily="34" charset="0"/>
              </a:defRPr>
            </a:lvl8pPr>
            <a:lvl9pPr marL="3886200" indent="-228600" defTabSz="431800" eaLnBrk="0" fontAlgn="base" hangingPunct="0">
              <a:spcBef>
                <a:spcPct val="0"/>
              </a:spcBef>
              <a:spcAft>
                <a:spcPct val="0"/>
              </a:spcAft>
              <a:defRPr sz="1700">
                <a:solidFill>
                  <a:schemeClr val="tx1"/>
                </a:solidFill>
                <a:latin typeface="Calibri" panose="020F0502020204030204" pitchFamily="34" charset="0"/>
              </a:defRPr>
            </a:lvl9pPr>
          </a:lstStyle>
          <a:p>
            <a:pPr defTabSz="456758" eaLnBrk="0" fontAlgn="base" hangingPunct="0">
              <a:spcBef>
                <a:spcPct val="0"/>
              </a:spcBef>
              <a:spcAft>
                <a:spcPct val="0"/>
              </a:spcAft>
            </a:pPr>
            <a:endParaRPr lang="en-US" altLang="en-US" sz="846" dirty="0">
              <a:solidFill>
                <a:prstClr val="white"/>
              </a:solidFill>
              <a:latin typeface="Arial" panose="020B0604020202020204" pitchFamily="34" charset="0"/>
              <a:cs typeface="Arial" panose="020B0604020202020204" pitchFamily="34" charset="0"/>
            </a:endParaRPr>
          </a:p>
          <a:p>
            <a:pPr defTabSz="456758" fontAlgn="base">
              <a:spcBef>
                <a:spcPct val="0"/>
              </a:spcBef>
              <a:spcAft>
                <a:spcPct val="0"/>
              </a:spcAft>
            </a:pPr>
            <a:r>
              <a:rPr lang="en-US" altLang="en-US" sz="2539" b="1" dirty="0">
                <a:solidFill>
                  <a:prstClr val="white"/>
                </a:solidFill>
              </a:rPr>
              <a:t>Master Protocols: Developing Sustainable Coalitions for Transformation</a:t>
            </a:r>
          </a:p>
          <a:p>
            <a:pPr defTabSz="456758" eaLnBrk="0" fontAlgn="base" hangingPunct="0">
              <a:spcBef>
                <a:spcPct val="0"/>
              </a:spcBef>
              <a:spcAft>
                <a:spcPct val="0"/>
              </a:spcAft>
            </a:pPr>
            <a:r>
              <a:rPr lang="en-US" altLang="en-US" sz="1798" b="1" dirty="0">
                <a:solidFill>
                  <a:prstClr val="white"/>
                </a:solidFill>
              </a:rPr>
              <a:t>Panel Discussion: Leveraging Master Protocol Studies to </a:t>
            </a:r>
            <a:endParaRPr lang="en-GB" altLang="en-US" sz="1798" dirty="0">
              <a:solidFill>
                <a:prstClr val="white"/>
              </a:solidFill>
            </a:endParaRPr>
          </a:p>
          <a:p>
            <a:pPr defTabSz="456758" eaLnBrk="0" fontAlgn="base" hangingPunct="0">
              <a:spcBef>
                <a:spcPct val="0"/>
              </a:spcBef>
              <a:spcAft>
                <a:spcPct val="0"/>
              </a:spcAft>
            </a:pPr>
            <a:r>
              <a:rPr lang="en-US" altLang="en-US" sz="1798" b="1" dirty="0">
                <a:solidFill>
                  <a:prstClr val="white"/>
                </a:solidFill>
              </a:rPr>
              <a:t>Combat COVID-19</a:t>
            </a:r>
            <a:r>
              <a:rPr lang="en-GB" altLang="en-US" sz="2539" dirty="0">
                <a:solidFill>
                  <a:prstClr val="white"/>
                </a:solidFill>
              </a:rPr>
              <a:t> </a:t>
            </a:r>
            <a:endParaRPr lang="en-US" altLang="en-US" sz="1904" dirty="0">
              <a:solidFill>
                <a:prstClr val="white"/>
              </a:solidFill>
              <a:latin typeface="Arial" panose="020B0604020202020204" pitchFamily="34" charset="0"/>
              <a:cs typeface="Arial" panose="020B0604020202020204" pitchFamily="34" charset="0"/>
            </a:endParaRPr>
          </a:p>
          <a:p>
            <a:pPr defTabSz="456758" fontAlgn="base">
              <a:spcBef>
                <a:spcPct val="0"/>
              </a:spcBef>
              <a:spcAft>
                <a:spcPct val="0"/>
              </a:spcAft>
            </a:pPr>
            <a:endParaRPr lang="en-US" altLang="en-US" sz="1904" dirty="0">
              <a:solidFill>
                <a:prstClr val="white"/>
              </a:solidFill>
              <a:latin typeface="Arial" panose="020B0604020202020204" pitchFamily="34" charset="0"/>
              <a:cs typeface="Arial" panose="020B0604020202020204" pitchFamily="34" charset="0"/>
            </a:endParaRPr>
          </a:p>
          <a:p>
            <a:pPr defTabSz="456758" fontAlgn="base">
              <a:spcBef>
                <a:spcPct val="0"/>
              </a:spcBef>
              <a:spcAft>
                <a:spcPct val="0"/>
              </a:spcAft>
            </a:pPr>
            <a:r>
              <a:rPr lang="en-US" altLang="en-US" sz="1904" b="1" dirty="0">
                <a:solidFill>
                  <a:prstClr val="white"/>
                </a:solidFill>
                <a:latin typeface="Arial" panose="020B0604020202020204" pitchFamily="34" charset="0"/>
                <a:cs typeface="Arial" panose="020B0604020202020204" pitchFamily="34" charset="0"/>
              </a:rPr>
              <a:t>Chris Butler </a:t>
            </a:r>
          </a:p>
          <a:p>
            <a:pPr defTabSz="456758" eaLnBrk="0" fontAlgn="base" hangingPunct="0">
              <a:spcBef>
                <a:spcPct val="0"/>
              </a:spcBef>
              <a:spcAft>
                <a:spcPct val="0"/>
              </a:spcAft>
            </a:pPr>
            <a:r>
              <a:rPr lang="en-GB" altLang="en-US" sz="1798" dirty="0">
                <a:solidFill>
                  <a:prstClr val="white"/>
                </a:solidFill>
              </a:rPr>
              <a:t>Professor of Primary Care</a:t>
            </a:r>
          </a:p>
          <a:p>
            <a:pPr defTabSz="456758" eaLnBrk="0" fontAlgn="base" hangingPunct="0">
              <a:spcBef>
                <a:spcPct val="0"/>
              </a:spcBef>
              <a:spcAft>
                <a:spcPct val="0"/>
              </a:spcAft>
            </a:pPr>
            <a:r>
              <a:rPr lang="en-GB" altLang="en-US" sz="1798" dirty="0">
                <a:solidFill>
                  <a:prstClr val="white"/>
                </a:solidFill>
              </a:rPr>
              <a:t>Professorial Fellow, Trinity College</a:t>
            </a:r>
          </a:p>
          <a:p>
            <a:pPr defTabSz="456758" eaLnBrk="0" fontAlgn="base" hangingPunct="0">
              <a:spcBef>
                <a:spcPct val="0"/>
              </a:spcBef>
              <a:spcAft>
                <a:spcPct val="0"/>
              </a:spcAft>
            </a:pPr>
            <a:r>
              <a:rPr lang="en-GB" altLang="en-US" sz="1798" dirty="0">
                <a:solidFill>
                  <a:prstClr val="white"/>
                </a:solidFill>
              </a:rPr>
              <a:t>Clinical Director, Primary Care Clinical Trials Unit</a:t>
            </a:r>
          </a:p>
          <a:p>
            <a:pPr defTabSz="456758" eaLnBrk="0" fontAlgn="base" hangingPunct="0">
              <a:spcBef>
                <a:spcPct val="0"/>
              </a:spcBef>
              <a:spcAft>
                <a:spcPct val="0"/>
              </a:spcAft>
            </a:pPr>
            <a:r>
              <a:rPr lang="en-GB" altLang="en-US" sz="1798" dirty="0">
                <a:solidFill>
                  <a:prstClr val="white"/>
                </a:solidFill>
              </a:rPr>
              <a:t>Nuffield Department of Primary Health Care Sciences</a:t>
            </a:r>
          </a:p>
          <a:p>
            <a:pPr defTabSz="456758" fontAlgn="base">
              <a:spcBef>
                <a:spcPct val="0"/>
              </a:spcBef>
              <a:spcAft>
                <a:spcPct val="0"/>
              </a:spcAft>
            </a:pPr>
            <a:endParaRPr lang="en-US" altLang="en-US" sz="1481" dirty="0">
              <a:solidFill>
                <a:prstClr val="white"/>
              </a:solidFill>
              <a:latin typeface="Arial" panose="020B0604020202020204" pitchFamily="34" charset="0"/>
              <a:cs typeface="Arial" panose="020B0604020202020204" pitchFamily="34" charset="0"/>
            </a:endParaRPr>
          </a:p>
          <a:p>
            <a:pPr defTabSz="456758" fontAlgn="base">
              <a:spcBef>
                <a:spcPct val="0"/>
              </a:spcBef>
              <a:spcAft>
                <a:spcPct val="0"/>
              </a:spcAft>
            </a:pPr>
            <a:endParaRPr lang="en-US" altLang="en-US" sz="1481" dirty="0">
              <a:solidFill>
                <a:prstClr val="white"/>
              </a:solidFill>
              <a:latin typeface="Arial" panose="020B0604020202020204" pitchFamily="34" charset="0"/>
              <a:cs typeface="Arial" panose="020B0604020202020204" pitchFamily="34" charset="0"/>
            </a:endParaRPr>
          </a:p>
          <a:p>
            <a:pPr defTabSz="456758" fontAlgn="base">
              <a:spcBef>
                <a:spcPct val="0"/>
              </a:spcBef>
              <a:spcAft>
                <a:spcPct val="0"/>
              </a:spcAft>
            </a:pPr>
            <a:r>
              <a:rPr lang="en-US" altLang="en-US" sz="1481" dirty="0">
                <a:solidFill>
                  <a:prstClr val="white"/>
                </a:solidFill>
                <a:latin typeface="Arial" panose="020B0604020202020204" pitchFamily="34" charset="0"/>
                <a:cs typeface="Arial" panose="020B0604020202020204" pitchFamily="34" charset="0"/>
              </a:rPr>
              <a:t>20.04.220</a:t>
            </a:r>
          </a:p>
        </p:txBody>
      </p:sp>
    </p:spTree>
    <p:extLst>
      <p:ext uri="{BB962C8B-B14F-4D97-AF65-F5344CB8AC3E}">
        <p14:creationId xmlns:p14="http://schemas.microsoft.com/office/powerpoint/2010/main" val="2409558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Box 1"/>
          <p:cNvSpPr txBox="1">
            <a:spLocks noChangeArrowheads="1"/>
          </p:cNvSpPr>
          <p:nvPr/>
        </p:nvSpPr>
        <p:spPr bwMode="auto">
          <a:xfrm>
            <a:off x="2257175" y="159528"/>
            <a:ext cx="4629653" cy="64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alibri" panose="020F0502020204030204" pitchFamily="34" charset="0"/>
              </a:defRPr>
            </a:lvl1pPr>
            <a:lvl2pPr marL="742950" indent="-285750">
              <a:defRPr sz="1700">
                <a:solidFill>
                  <a:schemeClr val="tx1"/>
                </a:solidFill>
                <a:latin typeface="Calibri" panose="020F0502020204030204" pitchFamily="34" charset="0"/>
              </a:defRPr>
            </a:lvl2pPr>
            <a:lvl3pPr marL="1143000" indent="-228600">
              <a:defRPr sz="1700">
                <a:solidFill>
                  <a:schemeClr val="tx1"/>
                </a:solidFill>
                <a:latin typeface="Calibri" panose="020F0502020204030204" pitchFamily="34" charset="0"/>
              </a:defRPr>
            </a:lvl3pPr>
            <a:lvl4pPr marL="1600200" indent="-228600">
              <a:defRPr sz="1700">
                <a:solidFill>
                  <a:schemeClr val="tx1"/>
                </a:solidFill>
                <a:latin typeface="Calibri" panose="020F0502020204030204" pitchFamily="34" charset="0"/>
              </a:defRPr>
            </a:lvl4pPr>
            <a:lvl5pPr marL="2057400" indent="-228600">
              <a:defRPr sz="1700">
                <a:solidFill>
                  <a:schemeClr val="tx1"/>
                </a:solidFill>
                <a:latin typeface="Calibri" panose="020F0502020204030204" pitchFamily="34" charset="0"/>
              </a:defRPr>
            </a:lvl5pPr>
            <a:lvl6pPr marL="2514600" indent="-228600" defTabSz="431800" eaLnBrk="0" fontAlgn="base" hangingPunct="0">
              <a:spcBef>
                <a:spcPct val="0"/>
              </a:spcBef>
              <a:spcAft>
                <a:spcPct val="0"/>
              </a:spcAft>
              <a:defRPr sz="1700">
                <a:solidFill>
                  <a:schemeClr val="tx1"/>
                </a:solidFill>
                <a:latin typeface="Calibri" panose="020F0502020204030204" pitchFamily="34" charset="0"/>
              </a:defRPr>
            </a:lvl6pPr>
            <a:lvl7pPr marL="2971800" indent="-228600" defTabSz="431800" eaLnBrk="0" fontAlgn="base" hangingPunct="0">
              <a:spcBef>
                <a:spcPct val="0"/>
              </a:spcBef>
              <a:spcAft>
                <a:spcPct val="0"/>
              </a:spcAft>
              <a:defRPr sz="1700">
                <a:solidFill>
                  <a:schemeClr val="tx1"/>
                </a:solidFill>
                <a:latin typeface="Calibri" panose="020F0502020204030204" pitchFamily="34" charset="0"/>
              </a:defRPr>
            </a:lvl7pPr>
            <a:lvl8pPr marL="3429000" indent="-228600" defTabSz="431800" eaLnBrk="0" fontAlgn="base" hangingPunct="0">
              <a:spcBef>
                <a:spcPct val="0"/>
              </a:spcBef>
              <a:spcAft>
                <a:spcPct val="0"/>
              </a:spcAft>
              <a:defRPr sz="1700">
                <a:solidFill>
                  <a:schemeClr val="tx1"/>
                </a:solidFill>
                <a:latin typeface="Calibri" panose="020F0502020204030204" pitchFamily="34" charset="0"/>
              </a:defRPr>
            </a:lvl8pPr>
            <a:lvl9pPr marL="3886200" indent="-228600" defTabSz="431800" eaLnBrk="0" fontAlgn="base" hangingPunct="0">
              <a:spcBef>
                <a:spcPct val="0"/>
              </a:spcBef>
              <a:spcAft>
                <a:spcPct val="0"/>
              </a:spcAft>
              <a:defRPr sz="1700">
                <a:solidFill>
                  <a:schemeClr val="tx1"/>
                </a:solidFill>
                <a:latin typeface="Calibri" panose="020F0502020204030204" pitchFamily="34" charset="0"/>
              </a:defRPr>
            </a:lvl9pPr>
          </a:lstStyle>
          <a:p>
            <a:pPr defTabSz="456758" fontAlgn="base">
              <a:spcBef>
                <a:spcPct val="0"/>
              </a:spcBef>
              <a:spcAft>
                <a:spcPct val="0"/>
              </a:spcAft>
            </a:pPr>
            <a:r>
              <a:rPr lang="en-GB" altLang="en-US" sz="1798" b="1">
                <a:solidFill>
                  <a:prstClr val="black"/>
                </a:solidFill>
              </a:rPr>
              <a:t>Platform Randomised trial of INterventions against COVID-19 In older peoPLE (PRINCIPLE)</a:t>
            </a:r>
            <a:endParaRPr lang="en-US" altLang="en-US" sz="1481">
              <a:solidFill>
                <a:prstClr val="white"/>
              </a:solidFill>
              <a:latin typeface="Arial" panose="020B0604020202020204" pitchFamily="34" charset="0"/>
              <a:cs typeface="Arial" panose="020B0604020202020204" pitchFamily="34" charset="0"/>
            </a:endParaRPr>
          </a:p>
        </p:txBody>
      </p:sp>
      <p:sp>
        <p:nvSpPr>
          <p:cNvPr id="6146" name="TextBox 2" descr="- Almost all trials of COVID-19 hospital based.&#10;- Most people are man aged in the community.&#10;- No studies of early intervention.&#10;- Might be a bit of a ‘heavy lift’ for hydroxychloroquine and some other drugs to make a big difference in very sick people, but nevertheless make a difference in early intervention.&#10;- Many possible interventions were being considered, and the list would undoubtedly change in the face of emerging findings.&#10;- Asked to lead a study on 11/3 (while sick with COVID-Like-Illness).&#10;- First draft of protocol 15/3&#10;- Ethics approved 24/3, CTA  24/3&#10;- First patient in 2/4&#10;" title="Platform Randomized trial of Interventions against COVID-19 in older people"/>
          <p:cNvSpPr txBox="1">
            <a:spLocks noChangeArrowheads="1"/>
          </p:cNvSpPr>
          <p:nvPr/>
        </p:nvSpPr>
        <p:spPr bwMode="auto">
          <a:xfrm>
            <a:off x="82562" y="978995"/>
            <a:ext cx="7967976" cy="649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defRPr sz="1700">
                <a:solidFill>
                  <a:schemeClr val="tx1"/>
                </a:solidFill>
                <a:latin typeface="Calibri" panose="020F0502020204030204" pitchFamily="34" charset="0"/>
              </a:defRPr>
            </a:lvl1pPr>
            <a:lvl2pPr marL="742950" indent="-285750">
              <a:defRPr sz="1700">
                <a:solidFill>
                  <a:schemeClr val="tx1"/>
                </a:solidFill>
                <a:latin typeface="Calibri" panose="020F0502020204030204" pitchFamily="34" charset="0"/>
              </a:defRPr>
            </a:lvl2pPr>
            <a:lvl3pPr marL="1143000" indent="-228600">
              <a:defRPr sz="1700">
                <a:solidFill>
                  <a:schemeClr val="tx1"/>
                </a:solidFill>
                <a:latin typeface="Calibri" panose="020F0502020204030204" pitchFamily="34" charset="0"/>
              </a:defRPr>
            </a:lvl3pPr>
            <a:lvl4pPr marL="1600200" indent="-228600">
              <a:defRPr sz="1700">
                <a:solidFill>
                  <a:schemeClr val="tx1"/>
                </a:solidFill>
                <a:latin typeface="Calibri" panose="020F0502020204030204" pitchFamily="34" charset="0"/>
              </a:defRPr>
            </a:lvl4pPr>
            <a:lvl5pPr marL="2057400" indent="-228600">
              <a:defRPr sz="1700">
                <a:solidFill>
                  <a:schemeClr val="tx1"/>
                </a:solidFill>
                <a:latin typeface="Calibri" panose="020F0502020204030204" pitchFamily="34" charset="0"/>
              </a:defRPr>
            </a:lvl5pPr>
            <a:lvl6pPr marL="2514600" indent="-228600" defTabSz="431800" eaLnBrk="0" fontAlgn="base" hangingPunct="0">
              <a:spcBef>
                <a:spcPct val="0"/>
              </a:spcBef>
              <a:spcAft>
                <a:spcPct val="0"/>
              </a:spcAft>
              <a:defRPr sz="1700">
                <a:solidFill>
                  <a:schemeClr val="tx1"/>
                </a:solidFill>
                <a:latin typeface="Calibri" panose="020F0502020204030204" pitchFamily="34" charset="0"/>
              </a:defRPr>
            </a:lvl6pPr>
            <a:lvl7pPr marL="2971800" indent="-228600" defTabSz="431800" eaLnBrk="0" fontAlgn="base" hangingPunct="0">
              <a:spcBef>
                <a:spcPct val="0"/>
              </a:spcBef>
              <a:spcAft>
                <a:spcPct val="0"/>
              </a:spcAft>
              <a:defRPr sz="1700">
                <a:solidFill>
                  <a:schemeClr val="tx1"/>
                </a:solidFill>
                <a:latin typeface="Calibri" panose="020F0502020204030204" pitchFamily="34" charset="0"/>
              </a:defRPr>
            </a:lvl7pPr>
            <a:lvl8pPr marL="3429000" indent="-228600" defTabSz="431800" eaLnBrk="0" fontAlgn="base" hangingPunct="0">
              <a:spcBef>
                <a:spcPct val="0"/>
              </a:spcBef>
              <a:spcAft>
                <a:spcPct val="0"/>
              </a:spcAft>
              <a:defRPr sz="1700">
                <a:solidFill>
                  <a:schemeClr val="tx1"/>
                </a:solidFill>
                <a:latin typeface="Calibri" panose="020F0502020204030204" pitchFamily="34" charset="0"/>
              </a:defRPr>
            </a:lvl8pPr>
            <a:lvl9pPr marL="3886200" indent="-228600" defTabSz="431800" eaLnBrk="0" fontAlgn="base" hangingPunct="0">
              <a:spcBef>
                <a:spcPct val="0"/>
              </a:spcBef>
              <a:spcAft>
                <a:spcPct val="0"/>
              </a:spcAft>
              <a:defRPr sz="1700">
                <a:solidFill>
                  <a:schemeClr val="tx1"/>
                </a:solidFill>
                <a:latin typeface="Calibri" panose="020F0502020204030204" pitchFamily="34" charset="0"/>
              </a:defRPr>
            </a:lvl9pPr>
          </a:lstStyle>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Almost all trials of COVID-19 hospital based </a:t>
            </a:r>
            <a:endParaRPr lang="en-US" altLang="en-US" sz="2116" dirty="0">
              <a:solidFill>
                <a:prstClr val="white"/>
              </a:solidFill>
              <a:latin typeface="Arial" panose="020B0604020202020204" pitchFamily="34" charset="0"/>
              <a:cs typeface="Arial" panose="020B0604020202020204" pitchFamily="34" charset="0"/>
            </a:endParaRPr>
          </a:p>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Most people are man aged in the community </a:t>
            </a:r>
          </a:p>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No studies of early intervention</a:t>
            </a:r>
          </a:p>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Might be a bit of a ‘heavy lift’ for </a:t>
            </a:r>
            <a:r>
              <a:rPr lang="en-US" altLang="en-US" sz="2116" dirty="0" err="1">
                <a:solidFill>
                  <a:prstClr val="black"/>
                </a:solidFill>
                <a:latin typeface="Arial" panose="020B0604020202020204" pitchFamily="34" charset="0"/>
                <a:cs typeface="Arial" panose="020B0604020202020204" pitchFamily="34" charset="0"/>
              </a:rPr>
              <a:t>hydroxychloroquine</a:t>
            </a:r>
            <a:r>
              <a:rPr lang="en-US" altLang="en-US" sz="2116" dirty="0">
                <a:solidFill>
                  <a:prstClr val="black"/>
                </a:solidFill>
                <a:latin typeface="Arial" panose="020B0604020202020204" pitchFamily="34" charset="0"/>
                <a:cs typeface="Arial" panose="020B0604020202020204" pitchFamily="34" charset="0"/>
              </a:rPr>
              <a:t> and some other drugs to make a big difference in very sick people, but nevertheless make a difference in early intervention.</a:t>
            </a:r>
          </a:p>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Many possible interventions were being considered, and the list would undoubtedly change in the face of emerging findings.</a:t>
            </a:r>
          </a:p>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Asked to lead a study on 11/3 (while sick with COVID-Like-Illness).</a:t>
            </a:r>
          </a:p>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First draft of protocol 15/3</a:t>
            </a:r>
          </a:p>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Ethics approved 24/3, CTA  24/3</a:t>
            </a:r>
          </a:p>
          <a:p>
            <a:pPr marL="189757" indent="-189757" defTabSz="456758" fontAlgn="base">
              <a:spcBef>
                <a:spcPct val="0"/>
              </a:spcBef>
              <a:spcAft>
                <a:spcPts val="1587"/>
              </a:spcAft>
              <a:buFont typeface="Arial" panose="020B0604020202020204" pitchFamily="34" charset="0"/>
              <a:buChar char="•"/>
            </a:pPr>
            <a:r>
              <a:rPr lang="en-US" altLang="en-US" sz="2116" dirty="0">
                <a:solidFill>
                  <a:prstClr val="black"/>
                </a:solidFill>
                <a:latin typeface="Arial" panose="020B0604020202020204" pitchFamily="34" charset="0"/>
                <a:cs typeface="Arial" panose="020B0604020202020204" pitchFamily="34" charset="0"/>
              </a:rPr>
              <a:t>First patient in 2/4</a:t>
            </a:r>
          </a:p>
          <a:p>
            <a:pPr marL="189757" indent="-189757" defTabSz="456758" fontAlgn="base">
              <a:spcBef>
                <a:spcPct val="0"/>
              </a:spcBef>
              <a:spcAft>
                <a:spcPts val="1587"/>
              </a:spcAft>
              <a:buFont typeface="Arial" panose="020B0604020202020204" pitchFamily="34" charset="0"/>
              <a:buChar char="•"/>
            </a:pPr>
            <a:endParaRPr lang="en-US" altLang="en-US" sz="2116"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3620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PICO: Participants, Interventions, Comparisons, Outcomes. &#10;&#10;Participants: Patients ≥50-64 years with comorbidities detailed below, and aged ≥65 with or without comorbidity presenting within 7 days since onset of symptoms with a new continuous cough and/or high temperature during time of prevalent COVID-19 infections; current t modelling = 3000 for two way comparison&#10;&#10;Interventions: Usual care plus Hydroxycloroquine now,  others to be added.&#10;&#10;Comparisons: usual care without study drug. Usual care plus azithromycin to be added  in next, with ?more to come&#10;&#10;Outcomes:&#10;Primary: Hospital admission or mortality related to suspected COVID-19 within 28 days&#10;Secondary: Daily symptoms diary; Day feels recovered; Contacts with health services; WHO-5 Well Being Index; viral shedding (if swabs available)&#10;" title="PICO"/>
          <p:cNvSpPr/>
          <p:nvPr/>
        </p:nvSpPr>
        <p:spPr>
          <a:xfrm>
            <a:off x="1345349" y="1729614"/>
            <a:ext cx="6653133" cy="3675365"/>
          </a:xfrm>
          <a:prstGeom prst="rect">
            <a:avLst/>
          </a:prstGeom>
        </p:spPr>
        <p:txBody>
          <a:bodyPr>
            <a:spAutoFit/>
          </a:bodyPr>
          <a:lstStyle/>
          <a:p>
            <a:pPr algn="ctr" defTabSz="456758" eaLnBrk="0" fontAlgn="base" hangingPunct="0">
              <a:spcBef>
                <a:spcPct val="0"/>
              </a:spcBef>
              <a:spcAft>
                <a:spcPct val="0"/>
              </a:spcAft>
              <a:defRPr/>
            </a:pPr>
            <a:r>
              <a:rPr lang="en-US" sz="2023" b="1" dirty="0">
                <a:solidFill>
                  <a:srgbClr val="FF0000"/>
                </a:solidFill>
                <a:latin typeface="Calibri" panose="020F0502020204030204" pitchFamily="34" charset="0"/>
              </a:rPr>
              <a:t>PICO</a:t>
            </a:r>
          </a:p>
          <a:p>
            <a:pPr algn="just" defTabSz="456758" eaLnBrk="0" fontAlgn="base" hangingPunct="0">
              <a:spcBef>
                <a:spcPct val="0"/>
              </a:spcBef>
              <a:spcAft>
                <a:spcPct val="0"/>
              </a:spcAft>
              <a:defRPr/>
            </a:pPr>
            <a:endParaRPr lang="en-US" sz="337" dirty="0">
              <a:solidFill>
                <a:prstClr val="black"/>
              </a:solidFill>
              <a:latin typeface="Calibri" panose="020F0502020204030204" pitchFamily="34" charset="0"/>
            </a:endParaRPr>
          </a:p>
          <a:p>
            <a:pPr defTabSz="456758" eaLnBrk="0" fontAlgn="base" hangingPunct="0">
              <a:spcBef>
                <a:spcPct val="0"/>
              </a:spcBef>
              <a:spcAft>
                <a:spcPct val="0"/>
              </a:spcAft>
              <a:defRPr/>
            </a:pPr>
            <a:r>
              <a:rPr lang="en-US" sz="1798" b="1" dirty="0">
                <a:solidFill>
                  <a:srgbClr val="FF0000"/>
                </a:solidFill>
                <a:latin typeface="Calibri" panose="020F0502020204030204" pitchFamily="34" charset="0"/>
              </a:rPr>
              <a:t>P</a:t>
            </a:r>
            <a:r>
              <a:rPr lang="en-US" sz="1349" b="1" dirty="0">
                <a:solidFill>
                  <a:srgbClr val="FF0000"/>
                </a:solidFill>
                <a:latin typeface="Calibri" panose="020F0502020204030204" pitchFamily="34" charset="0"/>
              </a:rPr>
              <a:t>articipants: </a:t>
            </a:r>
            <a:r>
              <a:rPr lang="en-GB" sz="1427" dirty="0">
                <a:solidFill>
                  <a:prstClr val="black"/>
                </a:solidFill>
                <a:latin typeface="Calibri" panose="020F0502020204030204" pitchFamily="34" charset="0"/>
              </a:rPr>
              <a:t>Patients ≥50-64 years with comorbidities detailed below, and aged ≥65 with or without comorbidity presenting within 7 days since onset of symptoms with a new continuous cough and/or high temperature during time of prevalent COVID-19 infections; current t modelling = 3000 for two way comparison</a:t>
            </a:r>
          </a:p>
          <a:p>
            <a:pPr algn="just" defTabSz="456758" eaLnBrk="0" fontAlgn="base" hangingPunct="0">
              <a:spcBef>
                <a:spcPct val="0"/>
              </a:spcBef>
              <a:spcAft>
                <a:spcPct val="0"/>
              </a:spcAft>
              <a:defRPr/>
            </a:pPr>
            <a:endParaRPr lang="en-US" sz="899" dirty="0">
              <a:solidFill>
                <a:prstClr val="black"/>
              </a:solidFill>
              <a:latin typeface="Calibri" panose="020F0502020204030204" pitchFamily="34" charset="0"/>
            </a:endParaRPr>
          </a:p>
          <a:p>
            <a:pPr algn="just" defTabSz="456758" eaLnBrk="0" fontAlgn="base" hangingPunct="0">
              <a:spcBef>
                <a:spcPct val="0"/>
              </a:spcBef>
              <a:spcAft>
                <a:spcPct val="0"/>
              </a:spcAft>
              <a:defRPr/>
            </a:pPr>
            <a:r>
              <a:rPr lang="en-US" sz="1798" b="1" dirty="0">
                <a:solidFill>
                  <a:srgbClr val="FF0000"/>
                </a:solidFill>
                <a:latin typeface="Calibri" panose="020F0502020204030204" pitchFamily="34" charset="0"/>
              </a:rPr>
              <a:t>I</a:t>
            </a:r>
            <a:r>
              <a:rPr lang="en-US" sz="1349" b="1" dirty="0">
                <a:solidFill>
                  <a:srgbClr val="FF0000"/>
                </a:solidFill>
                <a:latin typeface="Calibri" panose="020F0502020204030204" pitchFamily="34" charset="0"/>
              </a:rPr>
              <a:t>nterventions: </a:t>
            </a:r>
            <a:r>
              <a:rPr lang="en-US" sz="1349" dirty="0">
                <a:solidFill>
                  <a:prstClr val="black"/>
                </a:solidFill>
                <a:latin typeface="Calibri" panose="020F0502020204030204" pitchFamily="34" charset="0"/>
              </a:rPr>
              <a:t>Usual care plus Hydroxycloroquine now,  others to be added.</a:t>
            </a:r>
          </a:p>
          <a:p>
            <a:pPr algn="just" defTabSz="456758" eaLnBrk="0" fontAlgn="base" hangingPunct="0">
              <a:spcBef>
                <a:spcPct val="0"/>
              </a:spcBef>
              <a:spcAft>
                <a:spcPct val="0"/>
              </a:spcAft>
              <a:defRPr/>
            </a:pPr>
            <a:endParaRPr lang="en-US" sz="619" dirty="0">
              <a:solidFill>
                <a:prstClr val="black"/>
              </a:solidFill>
              <a:latin typeface="Calibri" panose="020F0502020204030204" pitchFamily="34" charset="0"/>
            </a:endParaRPr>
          </a:p>
          <a:p>
            <a:pPr algn="just" defTabSz="456758" eaLnBrk="0" fontAlgn="base" hangingPunct="0">
              <a:spcBef>
                <a:spcPct val="0"/>
              </a:spcBef>
              <a:spcAft>
                <a:spcPct val="0"/>
              </a:spcAft>
              <a:defRPr/>
            </a:pPr>
            <a:r>
              <a:rPr lang="en-US" sz="1798" b="1" dirty="0">
                <a:solidFill>
                  <a:srgbClr val="FF0000"/>
                </a:solidFill>
                <a:latin typeface="Calibri" panose="020F0502020204030204" pitchFamily="34" charset="0"/>
              </a:rPr>
              <a:t>C</a:t>
            </a:r>
            <a:r>
              <a:rPr lang="en-US" sz="1349" b="1" dirty="0">
                <a:solidFill>
                  <a:srgbClr val="FF0000"/>
                </a:solidFill>
                <a:latin typeface="Calibri" panose="020F0502020204030204" pitchFamily="34" charset="0"/>
              </a:rPr>
              <a:t>omparisons: </a:t>
            </a:r>
            <a:r>
              <a:rPr lang="en-US" sz="1349" dirty="0">
                <a:solidFill>
                  <a:prstClr val="black"/>
                </a:solidFill>
                <a:latin typeface="Calibri" panose="020F0502020204030204" pitchFamily="34" charset="0"/>
              </a:rPr>
              <a:t>usual care without study drug. Usual care plus azithromycin to be added  in next, with ?more to come</a:t>
            </a:r>
          </a:p>
          <a:p>
            <a:pPr algn="just" defTabSz="456758" eaLnBrk="0" fontAlgn="base" hangingPunct="0">
              <a:spcBef>
                <a:spcPct val="0"/>
              </a:spcBef>
              <a:spcAft>
                <a:spcPct val="0"/>
              </a:spcAft>
              <a:defRPr/>
            </a:pPr>
            <a:endParaRPr lang="en-US" sz="786" dirty="0">
              <a:solidFill>
                <a:prstClr val="black"/>
              </a:solidFill>
              <a:latin typeface="Calibri" panose="020F0502020204030204" pitchFamily="34" charset="0"/>
            </a:endParaRPr>
          </a:p>
          <a:p>
            <a:pPr algn="just" defTabSz="456758" eaLnBrk="0" fontAlgn="base" hangingPunct="0">
              <a:spcBef>
                <a:spcPct val="0"/>
              </a:spcBef>
              <a:spcAft>
                <a:spcPct val="0"/>
              </a:spcAft>
              <a:defRPr/>
            </a:pPr>
            <a:r>
              <a:rPr lang="en-US" sz="1798" b="1" dirty="0">
                <a:solidFill>
                  <a:srgbClr val="FF0000"/>
                </a:solidFill>
                <a:latin typeface="Calibri" panose="020F0502020204030204" pitchFamily="34" charset="0"/>
              </a:rPr>
              <a:t>O</a:t>
            </a:r>
            <a:r>
              <a:rPr lang="en-US" sz="1349" b="1" dirty="0">
                <a:solidFill>
                  <a:srgbClr val="FF0000"/>
                </a:solidFill>
                <a:latin typeface="Calibri" panose="020F0502020204030204" pitchFamily="34" charset="0"/>
              </a:rPr>
              <a:t>utcomes:</a:t>
            </a:r>
          </a:p>
          <a:p>
            <a:pPr algn="just" defTabSz="456758" eaLnBrk="0" fontAlgn="base" hangingPunct="0">
              <a:spcBef>
                <a:spcPct val="0"/>
              </a:spcBef>
              <a:spcAft>
                <a:spcPct val="0"/>
              </a:spcAft>
              <a:defRPr/>
            </a:pPr>
            <a:r>
              <a:rPr lang="en-US" sz="1349" b="1" dirty="0">
                <a:solidFill>
                  <a:srgbClr val="FF0000"/>
                </a:solidFill>
                <a:latin typeface="Calibri" panose="020F0502020204030204" pitchFamily="34" charset="0"/>
              </a:rPr>
              <a:t>Primary: </a:t>
            </a:r>
            <a:r>
              <a:rPr lang="en-GB" sz="1427" dirty="0">
                <a:solidFill>
                  <a:prstClr val="black"/>
                </a:solidFill>
                <a:latin typeface="Calibri" panose="020F0502020204030204" pitchFamily="34" charset="0"/>
              </a:rPr>
              <a:t>Hospital admission or mortality related to suspected COVID-19 within 28 days</a:t>
            </a:r>
          </a:p>
          <a:p>
            <a:pPr algn="just" defTabSz="456758" eaLnBrk="0" fontAlgn="base" hangingPunct="0">
              <a:spcBef>
                <a:spcPct val="0"/>
              </a:spcBef>
              <a:spcAft>
                <a:spcPts val="159"/>
              </a:spcAft>
              <a:defRPr/>
            </a:pPr>
            <a:r>
              <a:rPr lang="en-GB" sz="1349" dirty="0">
                <a:solidFill>
                  <a:srgbClr val="FF0000"/>
                </a:solidFill>
                <a:latin typeface="Calibri" panose="020F0502020204030204" pitchFamily="34" charset="0"/>
              </a:rPr>
              <a:t>Secondary</a:t>
            </a:r>
            <a:r>
              <a:rPr lang="en-GB" sz="1349" dirty="0">
                <a:solidFill>
                  <a:prstClr val="black"/>
                </a:solidFill>
                <a:latin typeface="Calibri" panose="020F0502020204030204" pitchFamily="34" charset="0"/>
              </a:rPr>
              <a:t>: Daily symptoms diary; </a:t>
            </a:r>
            <a:r>
              <a:rPr lang="en-GB" sz="1427" dirty="0">
                <a:solidFill>
                  <a:prstClr val="black"/>
                </a:solidFill>
                <a:latin typeface="Calibri" panose="020F0502020204030204" pitchFamily="34" charset="0"/>
              </a:rPr>
              <a:t>Day feels recovered; Contacts with health services; WHO-5 Well Being Index; viral shedding (if swabs available)</a:t>
            </a:r>
            <a:endParaRPr lang="en-GB" sz="1587" dirty="0">
              <a:solidFill>
                <a:prstClr val="black"/>
              </a:solidFill>
              <a:latin typeface="Calibri" panose="020F0502020204030204" pitchFamily="34" charset="0"/>
            </a:endParaRPr>
          </a:p>
          <a:p>
            <a:pPr algn="just" defTabSz="456758" eaLnBrk="0" fontAlgn="base" hangingPunct="0">
              <a:spcBef>
                <a:spcPct val="0"/>
              </a:spcBef>
              <a:spcAft>
                <a:spcPct val="0"/>
              </a:spcAft>
              <a:defRPr/>
            </a:pPr>
            <a:endParaRPr lang="en-US" sz="1349" dirty="0">
              <a:solidFill>
                <a:prstClr val="black"/>
              </a:solidFill>
              <a:latin typeface="Calibri" panose="020F0502020204030204" pitchFamily="34" charset="0"/>
            </a:endParaRPr>
          </a:p>
        </p:txBody>
      </p:sp>
    </p:spTree>
    <p:extLst>
      <p:ext uri="{BB962C8B-B14F-4D97-AF65-F5344CB8AC3E}">
        <p14:creationId xmlns:p14="http://schemas.microsoft.com/office/powerpoint/2010/main" val="38742123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1"/>
          <p:cNvSpPr txBox="1">
            <a:spLocks noChangeArrowheads="1"/>
          </p:cNvSpPr>
          <p:nvPr/>
        </p:nvSpPr>
        <p:spPr bwMode="auto">
          <a:xfrm>
            <a:off x="1533423" y="1098220"/>
            <a:ext cx="6075476" cy="97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Calibri" panose="020F0502020204030204" pitchFamily="34" charset="0"/>
              </a:defRPr>
            </a:lvl1pPr>
            <a:lvl2pPr marL="742950" indent="-285750">
              <a:defRPr sz="1700">
                <a:solidFill>
                  <a:schemeClr val="tx1"/>
                </a:solidFill>
                <a:latin typeface="Calibri" panose="020F0502020204030204" pitchFamily="34" charset="0"/>
              </a:defRPr>
            </a:lvl2pPr>
            <a:lvl3pPr marL="1143000" indent="-228600">
              <a:defRPr sz="1700">
                <a:solidFill>
                  <a:schemeClr val="tx1"/>
                </a:solidFill>
                <a:latin typeface="Calibri" panose="020F0502020204030204" pitchFamily="34" charset="0"/>
              </a:defRPr>
            </a:lvl3pPr>
            <a:lvl4pPr marL="1600200" indent="-228600">
              <a:defRPr sz="1700">
                <a:solidFill>
                  <a:schemeClr val="tx1"/>
                </a:solidFill>
                <a:latin typeface="Calibri" panose="020F0502020204030204" pitchFamily="34" charset="0"/>
              </a:defRPr>
            </a:lvl4pPr>
            <a:lvl5pPr marL="2057400" indent="-228600">
              <a:defRPr sz="1700">
                <a:solidFill>
                  <a:schemeClr val="tx1"/>
                </a:solidFill>
                <a:latin typeface="Calibri" panose="020F0502020204030204" pitchFamily="34" charset="0"/>
              </a:defRPr>
            </a:lvl5pPr>
            <a:lvl6pPr marL="2514600" indent="-228600" defTabSz="431800" eaLnBrk="0" fontAlgn="base" hangingPunct="0">
              <a:spcBef>
                <a:spcPct val="0"/>
              </a:spcBef>
              <a:spcAft>
                <a:spcPct val="0"/>
              </a:spcAft>
              <a:defRPr sz="1700">
                <a:solidFill>
                  <a:schemeClr val="tx1"/>
                </a:solidFill>
                <a:latin typeface="Calibri" panose="020F0502020204030204" pitchFamily="34" charset="0"/>
              </a:defRPr>
            </a:lvl6pPr>
            <a:lvl7pPr marL="2971800" indent="-228600" defTabSz="431800" eaLnBrk="0" fontAlgn="base" hangingPunct="0">
              <a:spcBef>
                <a:spcPct val="0"/>
              </a:spcBef>
              <a:spcAft>
                <a:spcPct val="0"/>
              </a:spcAft>
              <a:defRPr sz="1700">
                <a:solidFill>
                  <a:schemeClr val="tx1"/>
                </a:solidFill>
                <a:latin typeface="Calibri" panose="020F0502020204030204" pitchFamily="34" charset="0"/>
              </a:defRPr>
            </a:lvl7pPr>
            <a:lvl8pPr marL="3429000" indent="-228600" defTabSz="431800" eaLnBrk="0" fontAlgn="base" hangingPunct="0">
              <a:spcBef>
                <a:spcPct val="0"/>
              </a:spcBef>
              <a:spcAft>
                <a:spcPct val="0"/>
              </a:spcAft>
              <a:defRPr sz="1700">
                <a:solidFill>
                  <a:schemeClr val="tx1"/>
                </a:solidFill>
                <a:latin typeface="Calibri" panose="020F0502020204030204" pitchFamily="34" charset="0"/>
              </a:defRPr>
            </a:lvl8pPr>
            <a:lvl9pPr marL="3886200" indent="-228600" defTabSz="431800" eaLnBrk="0" fontAlgn="base" hangingPunct="0">
              <a:spcBef>
                <a:spcPct val="0"/>
              </a:spcBef>
              <a:spcAft>
                <a:spcPct val="0"/>
              </a:spcAft>
              <a:defRPr sz="1700">
                <a:solidFill>
                  <a:schemeClr val="tx1"/>
                </a:solidFill>
                <a:latin typeface="Calibri" panose="020F0502020204030204" pitchFamily="34" charset="0"/>
              </a:defRPr>
            </a:lvl9pPr>
          </a:lstStyle>
          <a:p>
            <a:pPr defTabSz="456758" fontAlgn="base">
              <a:spcBef>
                <a:spcPct val="0"/>
              </a:spcBef>
              <a:spcAft>
                <a:spcPct val="0"/>
              </a:spcAft>
            </a:pPr>
            <a:r>
              <a:rPr lang="en-US" altLang="en-US" sz="4231">
                <a:solidFill>
                  <a:prstClr val="black"/>
                </a:solidFill>
                <a:latin typeface="Arial" panose="020B0604020202020204" pitchFamily="34" charset="0"/>
                <a:cs typeface="Arial" panose="020B0604020202020204" pitchFamily="34" charset="0"/>
              </a:rPr>
              <a:t>Why master protocol</a:t>
            </a:r>
          </a:p>
          <a:p>
            <a:pPr defTabSz="456758" fontAlgn="base">
              <a:spcBef>
                <a:spcPct val="0"/>
              </a:spcBef>
              <a:spcAft>
                <a:spcPct val="0"/>
              </a:spcAft>
            </a:pPr>
            <a:endParaRPr lang="en-US" altLang="en-US" sz="1481">
              <a:solidFill>
                <a:prstClr val="white"/>
              </a:solidFill>
              <a:latin typeface="Arial" panose="020B0604020202020204" pitchFamily="34" charset="0"/>
              <a:cs typeface="Arial" panose="020B0604020202020204" pitchFamily="34" charset="0"/>
            </a:endParaRPr>
          </a:p>
        </p:txBody>
      </p:sp>
      <p:sp>
        <p:nvSpPr>
          <p:cNvPr id="8194" name="TextBox 2" descr="- If hydroxychloroquine becomes standard of routine care because of emerging data elsewhere or in trial, other comparisons can be compared to HCQ, or to existing controls. &#10;- Allows for adding in and dropping arms. &#10;- May need HCQ plus antibiotic arm vs HCQ alone.&#10;- Are other agents as good as HCQ (supply issues, those who cant take HCQ).&#10;" title="Why master protocol"/>
          <p:cNvSpPr txBox="1">
            <a:spLocks noChangeArrowheads="1"/>
          </p:cNvSpPr>
          <p:nvPr/>
        </p:nvSpPr>
        <p:spPr bwMode="auto">
          <a:xfrm>
            <a:off x="-123983" y="2073857"/>
            <a:ext cx="9061159" cy="383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defRPr sz="1700">
                <a:solidFill>
                  <a:schemeClr val="tx1"/>
                </a:solidFill>
                <a:latin typeface="Calibri" panose="020F0502020204030204" pitchFamily="34" charset="0"/>
              </a:defRPr>
            </a:lvl1pPr>
            <a:lvl2pPr marL="742950" indent="-285750">
              <a:defRPr sz="1700">
                <a:solidFill>
                  <a:schemeClr val="tx1"/>
                </a:solidFill>
                <a:latin typeface="Calibri" panose="020F0502020204030204" pitchFamily="34" charset="0"/>
              </a:defRPr>
            </a:lvl2pPr>
            <a:lvl3pPr marL="1143000" indent="-228600">
              <a:defRPr sz="1700">
                <a:solidFill>
                  <a:schemeClr val="tx1"/>
                </a:solidFill>
                <a:latin typeface="Calibri" panose="020F0502020204030204" pitchFamily="34" charset="0"/>
              </a:defRPr>
            </a:lvl3pPr>
            <a:lvl4pPr marL="1600200" indent="-228600">
              <a:defRPr sz="1700">
                <a:solidFill>
                  <a:schemeClr val="tx1"/>
                </a:solidFill>
                <a:latin typeface="Calibri" panose="020F0502020204030204" pitchFamily="34" charset="0"/>
              </a:defRPr>
            </a:lvl4pPr>
            <a:lvl5pPr marL="2057400" indent="-228600">
              <a:defRPr sz="1700">
                <a:solidFill>
                  <a:schemeClr val="tx1"/>
                </a:solidFill>
                <a:latin typeface="Calibri" panose="020F0502020204030204" pitchFamily="34" charset="0"/>
              </a:defRPr>
            </a:lvl5pPr>
            <a:lvl6pPr marL="2514600" indent="-228600" defTabSz="431800" eaLnBrk="0" fontAlgn="base" hangingPunct="0">
              <a:spcBef>
                <a:spcPct val="0"/>
              </a:spcBef>
              <a:spcAft>
                <a:spcPct val="0"/>
              </a:spcAft>
              <a:defRPr sz="1700">
                <a:solidFill>
                  <a:schemeClr val="tx1"/>
                </a:solidFill>
                <a:latin typeface="Calibri" panose="020F0502020204030204" pitchFamily="34" charset="0"/>
              </a:defRPr>
            </a:lvl6pPr>
            <a:lvl7pPr marL="2971800" indent="-228600" defTabSz="431800" eaLnBrk="0" fontAlgn="base" hangingPunct="0">
              <a:spcBef>
                <a:spcPct val="0"/>
              </a:spcBef>
              <a:spcAft>
                <a:spcPct val="0"/>
              </a:spcAft>
              <a:defRPr sz="1700">
                <a:solidFill>
                  <a:schemeClr val="tx1"/>
                </a:solidFill>
                <a:latin typeface="Calibri" panose="020F0502020204030204" pitchFamily="34" charset="0"/>
              </a:defRPr>
            </a:lvl7pPr>
            <a:lvl8pPr marL="3429000" indent="-228600" defTabSz="431800" eaLnBrk="0" fontAlgn="base" hangingPunct="0">
              <a:spcBef>
                <a:spcPct val="0"/>
              </a:spcBef>
              <a:spcAft>
                <a:spcPct val="0"/>
              </a:spcAft>
              <a:defRPr sz="1700">
                <a:solidFill>
                  <a:schemeClr val="tx1"/>
                </a:solidFill>
                <a:latin typeface="Calibri" panose="020F0502020204030204" pitchFamily="34" charset="0"/>
              </a:defRPr>
            </a:lvl8pPr>
            <a:lvl9pPr marL="3886200" indent="-228600" defTabSz="431800" eaLnBrk="0" fontAlgn="base" hangingPunct="0">
              <a:spcBef>
                <a:spcPct val="0"/>
              </a:spcBef>
              <a:spcAft>
                <a:spcPct val="0"/>
              </a:spcAft>
              <a:defRPr sz="1700">
                <a:solidFill>
                  <a:schemeClr val="tx1"/>
                </a:solidFill>
                <a:latin typeface="Calibri" panose="020F0502020204030204" pitchFamily="34" charset="0"/>
              </a:defRPr>
            </a:lvl9pPr>
          </a:lstStyle>
          <a:p>
            <a:pPr marL="189757" indent="-189757" defTabSz="456758" fontAlgn="base">
              <a:spcBef>
                <a:spcPct val="0"/>
              </a:spcBef>
              <a:spcAft>
                <a:spcPts val="1587"/>
              </a:spcAft>
              <a:buFont typeface="Arial" panose="020B0604020202020204" pitchFamily="34" charset="0"/>
              <a:buChar char="•"/>
            </a:pPr>
            <a:r>
              <a:rPr lang="en-US" altLang="en-US" sz="2539" dirty="0">
                <a:solidFill>
                  <a:prstClr val="black"/>
                </a:solidFill>
                <a:latin typeface="Arial" panose="020B0604020202020204" pitchFamily="34" charset="0"/>
                <a:cs typeface="Arial" panose="020B0604020202020204" pitchFamily="34" charset="0"/>
              </a:rPr>
              <a:t>If </a:t>
            </a:r>
            <a:r>
              <a:rPr lang="en-US" altLang="en-US" sz="2539" dirty="0" err="1">
                <a:solidFill>
                  <a:prstClr val="black"/>
                </a:solidFill>
                <a:latin typeface="Arial" panose="020B0604020202020204" pitchFamily="34" charset="0"/>
                <a:cs typeface="Arial" panose="020B0604020202020204" pitchFamily="34" charset="0"/>
              </a:rPr>
              <a:t>hydroxychloroquine</a:t>
            </a:r>
            <a:r>
              <a:rPr lang="en-US" altLang="en-US" sz="2539" dirty="0">
                <a:solidFill>
                  <a:prstClr val="black"/>
                </a:solidFill>
                <a:latin typeface="Arial" panose="020B0604020202020204" pitchFamily="34" charset="0"/>
                <a:cs typeface="Arial" panose="020B0604020202020204" pitchFamily="34" charset="0"/>
              </a:rPr>
              <a:t> becomes standard of routine care because of emerging data elsewhere or in trial, other comparisons can be compared to HCQ, or to existing controls. </a:t>
            </a:r>
            <a:endParaRPr lang="en-US" altLang="en-US" sz="2539" dirty="0">
              <a:solidFill>
                <a:prstClr val="white"/>
              </a:solidFill>
              <a:latin typeface="Arial" panose="020B0604020202020204" pitchFamily="34" charset="0"/>
              <a:cs typeface="Arial" panose="020B0604020202020204" pitchFamily="34" charset="0"/>
            </a:endParaRPr>
          </a:p>
          <a:p>
            <a:pPr marL="189757" indent="-189757" defTabSz="456758" fontAlgn="base">
              <a:spcBef>
                <a:spcPct val="0"/>
              </a:spcBef>
              <a:spcAft>
                <a:spcPts val="1587"/>
              </a:spcAft>
              <a:buFont typeface="Arial" panose="020B0604020202020204" pitchFamily="34" charset="0"/>
              <a:buChar char="•"/>
            </a:pPr>
            <a:r>
              <a:rPr lang="en-US" altLang="en-US" sz="2539" dirty="0">
                <a:solidFill>
                  <a:prstClr val="black"/>
                </a:solidFill>
                <a:latin typeface="Arial" panose="020B0604020202020204" pitchFamily="34" charset="0"/>
                <a:cs typeface="Arial" panose="020B0604020202020204" pitchFamily="34" charset="0"/>
              </a:rPr>
              <a:t>Allows for adding in and dropping arms. </a:t>
            </a:r>
          </a:p>
          <a:p>
            <a:pPr marL="189757" indent="-189757" defTabSz="456758" fontAlgn="base">
              <a:spcBef>
                <a:spcPct val="0"/>
              </a:spcBef>
              <a:spcAft>
                <a:spcPts val="1587"/>
              </a:spcAft>
              <a:buFont typeface="Arial" panose="020B0604020202020204" pitchFamily="34" charset="0"/>
              <a:buChar char="•"/>
            </a:pPr>
            <a:r>
              <a:rPr lang="en-US" altLang="en-US" sz="2539" dirty="0">
                <a:solidFill>
                  <a:prstClr val="black"/>
                </a:solidFill>
                <a:latin typeface="Arial" panose="020B0604020202020204" pitchFamily="34" charset="0"/>
                <a:cs typeface="Arial" panose="020B0604020202020204" pitchFamily="34" charset="0"/>
              </a:rPr>
              <a:t>May need HCQ plus antibiotic arm vs HCQ alone</a:t>
            </a:r>
          </a:p>
          <a:p>
            <a:pPr marL="189757" indent="-189757" defTabSz="456758" fontAlgn="base">
              <a:spcBef>
                <a:spcPct val="0"/>
              </a:spcBef>
              <a:spcAft>
                <a:spcPts val="1587"/>
              </a:spcAft>
              <a:buFont typeface="Arial" panose="020B0604020202020204" pitchFamily="34" charset="0"/>
              <a:buChar char="•"/>
            </a:pPr>
            <a:r>
              <a:rPr lang="en-US" altLang="en-US" sz="2539" dirty="0">
                <a:solidFill>
                  <a:prstClr val="black"/>
                </a:solidFill>
                <a:latin typeface="Arial" panose="020B0604020202020204" pitchFamily="34" charset="0"/>
                <a:cs typeface="Arial" panose="020B0604020202020204" pitchFamily="34" charset="0"/>
              </a:rPr>
              <a:t>Are other agents as good as HCQ (supply issues, those who cant take HCQ) </a:t>
            </a:r>
          </a:p>
        </p:txBody>
      </p:sp>
    </p:spTree>
    <p:extLst>
      <p:ext uri="{BB962C8B-B14F-4D97-AF65-F5344CB8AC3E}">
        <p14:creationId xmlns:p14="http://schemas.microsoft.com/office/powerpoint/2010/main" val="34400611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Group Discussion</a:t>
            </a:r>
            <a:endParaRPr lang="en-US" dirty="0"/>
          </a:p>
        </p:txBody>
      </p:sp>
      <p:sp>
        <p:nvSpPr>
          <p:cNvPr id="3" name="Content Placeholder 2"/>
          <p:cNvSpPr>
            <a:spLocks noGrp="1"/>
          </p:cNvSpPr>
          <p:nvPr>
            <p:ph sz="quarter" idx="11"/>
          </p:nvPr>
        </p:nvSpPr>
        <p:spPr/>
        <p:txBody>
          <a:bodyPr/>
          <a:lstStyle/>
          <a:p>
            <a:endParaRPr lang="en-US"/>
          </a:p>
        </p:txBody>
      </p:sp>
    </p:spTree>
    <p:extLst>
      <p:ext uri="{BB962C8B-B14F-4D97-AF65-F5344CB8AC3E}">
        <p14:creationId xmlns:p14="http://schemas.microsoft.com/office/powerpoint/2010/main" val="9301243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Large Group Discussion</a:t>
            </a:r>
            <a:endParaRPr lang="en-US" dirty="0"/>
          </a:p>
        </p:txBody>
      </p:sp>
      <p:sp>
        <p:nvSpPr>
          <p:cNvPr id="5" name="Content Placeholder 4"/>
          <p:cNvSpPr>
            <a:spLocks noGrp="1"/>
          </p:cNvSpPr>
          <p:nvPr>
            <p:ph idx="1"/>
          </p:nvPr>
        </p:nvSpPr>
        <p:spPr/>
        <p:txBody>
          <a:bodyPr/>
          <a:lstStyle/>
          <a:p>
            <a:r>
              <a:rPr lang="en-US" dirty="0" smtClean="0"/>
              <a:t>Questions from the audience for the panelists</a:t>
            </a:r>
          </a:p>
          <a:p>
            <a:r>
              <a:rPr lang="en-US" dirty="0" smtClean="0"/>
              <a:t>What </a:t>
            </a:r>
            <a:r>
              <a:rPr lang="en-US" dirty="0"/>
              <a:t>study-level and enterprise-level resources do you think are needed to facilitate greater coloration and coordination across organizations that are developing COVID-19 clinical trials</a:t>
            </a:r>
            <a:r>
              <a:rPr lang="en-US" dirty="0" smtClean="0"/>
              <a:t>?</a:t>
            </a:r>
          </a:p>
          <a:p>
            <a:pPr lvl="1"/>
            <a:r>
              <a:rPr lang="en-US" dirty="0" smtClean="0"/>
              <a:t> </a:t>
            </a:r>
            <a:r>
              <a:rPr lang="en-US" dirty="0"/>
              <a:t>How do you think CTTI can help?</a:t>
            </a:r>
            <a:endParaRPr lang="en-US" dirty="0" smtClean="0"/>
          </a:p>
        </p:txBody>
      </p:sp>
    </p:spTree>
    <p:extLst>
      <p:ext uri="{BB962C8B-B14F-4D97-AF65-F5344CB8AC3E}">
        <p14:creationId xmlns:p14="http://schemas.microsoft.com/office/powerpoint/2010/main" val="39558505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Day 2 Overview</a:t>
            </a:r>
            <a:endParaRPr lang="en-US" dirty="0"/>
          </a:p>
        </p:txBody>
      </p:sp>
    </p:spTree>
    <p:extLst>
      <p:ext uri="{BB962C8B-B14F-4D97-AF65-F5344CB8AC3E}">
        <p14:creationId xmlns:p14="http://schemas.microsoft.com/office/powerpoint/2010/main" val="8455939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Day 2 Objectives</a:t>
            </a:r>
            <a:endParaRPr lang="en-US" dirty="0"/>
          </a:p>
        </p:txBody>
      </p:sp>
      <p:sp>
        <p:nvSpPr>
          <p:cNvPr id="5" name="Content Placeholder 4"/>
          <p:cNvSpPr>
            <a:spLocks noGrp="1"/>
          </p:cNvSpPr>
          <p:nvPr>
            <p:ph idx="4294967295"/>
          </p:nvPr>
        </p:nvSpPr>
        <p:spPr>
          <a:xfrm>
            <a:off x="347579" y="1452479"/>
            <a:ext cx="8462210" cy="4046984"/>
          </a:xfrm>
        </p:spPr>
        <p:txBody>
          <a:bodyPr/>
          <a:lstStyle/>
          <a:p>
            <a:r>
              <a:rPr lang="en-US" dirty="0" smtClean="0"/>
              <a:t>Apply </a:t>
            </a:r>
            <a:r>
              <a:rPr lang="en-US" dirty="0"/>
              <a:t>CTTI tools to the development of real-world master protocol  that are at the pre-planning and planning stages of study development</a:t>
            </a:r>
          </a:p>
          <a:p>
            <a:r>
              <a:rPr lang="en-US" dirty="0" smtClean="0"/>
              <a:t>Identify </a:t>
            </a:r>
            <a:r>
              <a:rPr lang="en-US" dirty="0"/>
              <a:t>necessary revisions to CTTI tools to make them more responsive to the unique design and operational challenges identified in diverse therapeutic areas.</a:t>
            </a:r>
          </a:p>
          <a:p>
            <a:endParaRPr lang="en-US" dirty="0"/>
          </a:p>
        </p:txBody>
      </p:sp>
    </p:spTree>
    <p:extLst>
      <p:ext uri="{BB962C8B-B14F-4D97-AF65-F5344CB8AC3E}">
        <p14:creationId xmlns:p14="http://schemas.microsoft.com/office/powerpoint/2010/main" val="2388134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TTI 1">
      <a:dk1>
        <a:srgbClr val="006879"/>
      </a:dk1>
      <a:lt1>
        <a:sysClr val="window" lastClr="FFFFFF"/>
      </a:lt1>
      <a:dk2>
        <a:srgbClr val="006879"/>
      </a:dk2>
      <a:lt2>
        <a:srgbClr val="FFFFFF"/>
      </a:lt2>
      <a:accent1>
        <a:srgbClr val="00B7D5"/>
      </a:accent1>
      <a:accent2>
        <a:srgbClr val="008BA2"/>
      </a:accent2>
      <a:accent3>
        <a:srgbClr val="58595B"/>
      </a:accent3>
      <a:accent4>
        <a:srgbClr val="EE4036"/>
      </a:accent4>
      <a:accent5>
        <a:srgbClr val="B9131A"/>
      </a:accent5>
      <a:accent6>
        <a:srgbClr val="670001"/>
      </a:accent6>
      <a:hlink>
        <a:srgbClr val="008BA2"/>
      </a:hlink>
      <a:folHlink>
        <a:srgbClr val="008B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2">
  <a:themeElements>
    <a:clrScheme name="Corporate">
      <a:dk1>
        <a:srgbClr val="00204E"/>
      </a:dk1>
      <a:lt1>
        <a:srgbClr val="FFFFFF"/>
      </a:lt1>
      <a:dk2>
        <a:srgbClr val="00204E"/>
      </a:dk2>
      <a:lt2>
        <a:srgbClr val="FFFFFF"/>
      </a:lt2>
      <a:accent1>
        <a:srgbClr val="0F1290"/>
      </a:accent1>
      <a:accent2>
        <a:srgbClr val="4B92DB"/>
      </a:accent2>
      <a:accent3>
        <a:srgbClr val="009AA6"/>
      </a:accent3>
      <a:accent4>
        <a:srgbClr val="0F1290"/>
      </a:accent4>
      <a:accent5>
        <a:srgbClr val="009AA6"/>
      </a:accent5>
      <a:accent6>
        <a:srgbClr val="4B92DB"/>
      </a:accent6>
      <a:hlink>
        <a:srgbClr val="002060"/>
      </a:hlink>
      <a:folHlink>
        <a:srgbClr val="4B92DB"/>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pen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x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Aug_18_Cytel theme">
  <a:themeElements>
    <a:clrScheme name="Custom 3">
      <a:dk1>
        <a:srgbClr val="000000"/>
      </a:dk1>
      <a:lt1>
        <a:srgbClr val="FFFFFF"/>
      </a:lt1>
      <a:dk2>
        <a:srgbClr val="1F497D"/>
      </a:dk2>
      <a:lt2>
        <a:srgbClr val="FFFFFE"/>
      </a:lt2>
      <a:accent1>
        <a:srgbClr val="E2A721"/>
      </a:accent1>
      <a:accent2>
        <a:srgbClr val="083773"/>
      </a:accent2>
      <a:accent3>
        <a:srgbClr val="325897"/>
      </a:accent3>
      <a:accent4>
        <a:srgbClr val="4F81B5"/>
      </a:accent4>
      <a:accent5>
        <a:srgbClr val="93C2DD"/>
      </a:accent5>
      <a:accent6>
        <a:srgbClr val="CFE6EF"/>
      </a:accent6>
      <a:hlink>
        <a:srgbClr val="083773"/>
      </a:hlink>
      <a:folHlink>
        <a:srgbClr val="16B3E9"/>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2"/>
        </a:lnRef>
        <a:fillRef idx="3">
          <a:schemeClr val="accent2"/>
        </a:fillRef>
        <a:effectRef idx="2">
          <a:schemeClr val="accent2"/>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ytel_Master_Template_Jan_2019" id="{D81CA0DE-257E-1A48-8A7A-7D2567E6AFAF}" vid="{03B18B1F-A177-C443-99B5-04BF71BA89B1}"/>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29425</TotalTime>
  <Words>4863</Words>
  <Application>Microsoft Office PowerPoint</Application>
  <PresentationFormat>On-screen Show (4:3)</PresentationFormat>
  <Paragraphs>802</Paragraphs>
  <Slides>97</Slides>
  <Notes>19</Notes>
  <HiddenSlides>0</HiddenSlides>
  <MMClips>0</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97</vt:i4>
      </vt:variant>
    </vt:vector>
  </HeadingPairs>
  <TitlesOfParts>
    <vt:vector size="122" baseType="lpstr">
      <vt:lpstr>ＭＳ Ｐゴシック</vt:lpstr>
      <vt:lpstr>ＭＳ Ｐゴシック</vt:lpstr>
      <vt:lpstr>Arial</vt:lpstr>
      <vt:lpstr>Calibri</vt:lpstr>
      <vt:lpstr>Calibri Light</vt:lpstr>
      <vt:lpstr>Cambria Math</vt:lpstr>
      <vt:lpstr>Century Gothic</vt:lpstr>
      <vt:lpstr>Corbel</vt:lpstr>
      <vt:lpstr>Courier New</vt:lpstr>
      <vt:lpstr>Fira Sans</vt:lpstr>
      <vt:lpstr>Gill Sans MT</vt:lpstr>
      <vt:lpstr>Helvetica</vt:lpstr>
      <vt:lpstr>Lucida Grande</vt:lpstr>
      <vt:lpstr>Open Sans</vt:lpstr>
      <vt:lpstr>Symbol</vt:lpstr>
      <vt:lpstr>Times New Roman</vt:lpstr>
      <vt:lpstr>Wingdings</vt:lpstr>
      <vt:lpstr>Office Theme</vt:lpstr>
      <vt:lpstr>Theme2</vt:lpstr>
      <vt:lpstr>1_Office Theme</vt:lpstr>
      <vt:lpstr>2_Office Theme</vt:lpstr>
      <vt:lpstr>Opening slide</vt:lpstr>
      <vt:lpstr>Text slide</vt:lpstr>
      <vt:lpstr>Aug_18_Cytel theme</vt:lpstr>
      <vt:lpstr>3_Office Theme</vt:lpstr>
      <vt:lpstr>CTTI Master Protocol Expert Meeting</vt:lpstr>
      <vt:lpstr>Welcome</vt:lpstr>
      <vt:lpstr>PowerPoint Presentation</vt:lpstr>
      <vt:lpstr>Introduction to CTTI</vt:lpstr>
      <vt:lpstr>PowerPoint Presentation</vt:lpstr>
      <vt:lpstr>Multi-Stakeholder Collaboration</vt:lpstr>
      <vt:lpstr>Project Team </vt:lpstr>
      <vt:lpstr>Meeting &amp; Project Overview</vt:lpstr>
      <vt:lpstr>Expert Meeting Objectives</vt:lpstr>
      <vt:lpstr>Project Overview</vt:lpstr>
      <vt:lpstr>Purpose</vt:lpstr>
      <vt:lpstr>Objectives</vt:lpstr>
      <vt:lpstr>VeloCTTI Project Methodology</vt:lpstr>
      <vt:lpstr>Expert Meeting Series</vt:lpstr>
      <vt:lpstr>How Can We Strengthen the Landscape?</vt:lpstr>
      <vt:lpstr>Tool Development Process</vt:lpstr>
      <vt:lpstr>Tool Development Timeline</vt:lpstr>
      <vt:lpstr>High-Level Roadmap: Study Development Deliverables &amp; Challenges</vt:lpstr>
      <vt:lpstr>Study Development Process</vt:lpstr>
      <vt:lpstr>Challenges and Problem-Solving Approaches</vt:lpstr>
      <vt:lpstr>Deliverables  &amp; Roadblocks</vt:lpstr>
      <vt:lpstr>Deliverables  &amp; Roadblocks</vt:lpstr>
      <vt:lpstr>Deliverables  &amp; Roadblocks</vt:lpstr>
      <vt:lpstr>Draft Business Plan Template</vt:lpstr>
      <vt:lpstr>Deliverables  &amp; Roadblocks</vt:lpstr>
      <vt:lpstr>Business Plan Template Overview </vt:lpstr>
      <vt:lpstr>Key Success Factors</vt:lpstr>
      <vt:lpstr>Tool Strengths &amp; Content Development Needs: Perspective from Duchenne Platform Trial</vt:lpstr>
      <vt:lpstr>Adaptive Platform Trial for Duchenne Muscular Dystrophy (APT-DMD)</vt:lpstr>
      <vt:lpstr>PowerPoint Presentation</vt:lpstr>
      <vt:lpstr>Business Plan Template Strengths </vt:lpstr>
      <vt:lpstr>Business Plan Template Content Development Needs</vt:lpstr>
      <vt:lpstr>Master Protocol Trial Simulation: Components &amp; Communications Considerations</vt:lpstr>
      <vt:lpstr>Deliverables  &amp; Roadblocks</vt:lpstr>
      <vt:lpstr>Deliverables  &amp; Roadblocks</vt:lpstr>
      <vt:lpstr>Simulation Components </vt:lpstr>
      <vt:lpstr>Communicated Simulated Trial Findings: Respond to Stakeholders’ Needs</vt:lpstr>
      <vt:lpstr>Organize the Presentation of Simulated Trial Results</vt:lpstr>
      <vt:lpstr>Tool Feedback</vt:lpstr>
      <vt:lpstr>Protocol Development Map &amp; Vendor Assessment Tool</vt:lpstr>
      <vt:lpstr>Deliverables  &amp; Roadblocks</vt:lpstr>
      <vt:lpstr>Protocol Development Map</vt:lpstr>
      <vt:lpstr>Achieving Consensus</vt:lpstr>
      <vt:lpstr>Unique Aspects of Consensus Building</vt:lpstr>
      <vt:lpstr>Protocol Development Process is Integral to Vendor Network Development</vt:lpstr>
      <vt:lpstr>Vendor Assessment Tool </vt:lpstr>
      <vt:lpstr>What makes vendor selection unique in master protocol studies?</vt:lpstr>
      <vt:lpstr>Tool Strengths &amp; Content Development Needs: Perspective from ALS Adaptive Platform Trial</vt:lpstr>
      <vt:lpstr>HEALEY ALS Platform Trial: Leveraging Innovative Trial Design to Accelerate Drug Development in ALS</vt:lpstr>
      <vt:lpstr>Strengths of tools</vt:lpstr>
      <vt:lpstr>Additional Content Development </vt:lpstr>
      <vt:lpstr>Large Group Discussion </vt:lpstr>
      <vt:lpstr>Large Group Discussion Questions</vt:lpstr>
      <vt:lpstr>Transition Break (5 min.)</vt:lpstr>
      <vt:lpstr>COVID-19 Panel Discussion</vt:lpstr>
      <vt:lpstr>Panel Objectives</vt:lpstr>
      <vt:lpstr>Panelists </vt:lpstr>
      <vt:lpstr>A Global Interventional Trial Tracker for COVID-19</vt:lpstr>
      <vt:lpstr>PowerPoint Presentation</vt:lpstr>
      <vt:lpstr>A fragmented landscape</vt:lpstr>
      <vt:lpstr>Geographical Spread of registered COVID-19 trials </vt:lpstr>
      <vt:lpstr>Examples of registered master protocols in COVID-19</vt:lpstr>
      <vt:lpstr>Global policy and health implications</vt:lpstr>
      <vt:lpstr>Thank you!</vt:lpstr>
      <vt:lpstr>PowerPoint Presentation</vt:lpstr>
      <vt:lpstr>PowerPoint Presentation</vt:lpstr>
      <vt:lpstr> </vt:lpstr>
      <vt:lpstr>PowerPoint Presentation</vt:lpstr>
      <vt:lpstr>PowerPoint Presentation</vt:lpstr>
      <vt:lpstr>Response to COVID-19: FDA Perspective</vt:lpstr>
      <vt:lpstr>Current Status</vt:lpstr>
      <vt:lpstr>General Approach</vt:lpstr>
      <vt:lpstr>Leveraging Master Protocols</vt:lpstr>
      <vt:lpstr>PowerPoint Presentation</vt:lpstr>
      <vt:lpstr>Leveraging Master Protocol Studies to Combat COVID-19 - MHRA  Dr Kirsty Wydenbach Senior Clinical Assessor / Deputy Unit Manager CTU   </vt:lpstr>
      <vt:lpstr>PowerPoint Presentation</vt:lpstr>
      <vt:lpstr>Key has been a rolling review and advice</vt:lpstr>
      <vt:lpstr>Examples</vt:lpstr>
      <vt:lpstr>© Crown copyright </vt:lpstr>
      <vt:lpstr>How can we learn well in a pandemic?</vt:lpstr>
      <vt:lpstr>Best learning tool is the RCT, but 3 key challenges</vt:lpstr>
      <vt:lpstr>3 solutions from the clinical research enterprise</vt:lpstr>
      <vt:lpstr>REMAP-CAP Executive Summary</vt:lpstr>
      <vt:lpstr>REMAP-COVID</vt:lpstr>
      <vt:lpstr>REMAP-COVID domains/interventions</vt:lpstr>
      <vt:lpstr>REMAP-CAP/COVID is global</vt:lpstr>
      <vt:lpstr>REMAP-COVID design</vt:lpstr>
      <vt:lpstr>Simulations and power</vt:lpstr>
      <vt:lpstr>Conclusions</vt:lpstr>
      <vt:lpstr>PowerPoint Presentation</vt:lpstr>
      <vt:lpstr>PowerPoint Presentation</vt:lpstr>
      <vt:lpstr>PowerPoint Presentation</vt:lpstr>
      <vt:lpstr>PowerPoint Presentation</vt:lpstr>
      <vt:lpstr>Large Group Discussion</vt:lpstr>
      <vt:lpstr>Large Group Discussion</vt:lpstr>
      <vt:lpstr>Day 2 Overview</vt:lpstr>
      <vt:lpstr>Day 2 Objectives</vt:lpstr>
    </vt:vector>
  </TitlesOfParts>
  <Company>CTTI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subject>Insert Subject Here</dc:subject>
  <dc:creator>Insert Your Name Here</dc:creator>
  <cp:keywords>Insert Keywords Here</cp:keywords>
  <cp:lastModifiedBy>Kristi Geercken</cp:lastModifiedBy>
  <cp:revision>468</cp:revision>
  <dcterms:created xsi:type="dcterms:W3CDTF">2012-08-24T12:48:42Z</dcterms:created>
  <dcterms:modified xsi:type="dcterms:W3CDTF">2021-06-22T21:40:00Z</dcterms:modified>
</cp:coreProperties>
</file>