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87" r:id="rId2"/>
    <p:sldId id="284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5441" autoAdjust="0"/>
  </p:normalViewPr>
  <p:slideViewPr>
    <p:cSldViewPr snapToGrid="0" snapToObjects="1">
      <p:cViewPr varScale="1">
        <p:scale>
          <a:sx n="69" d="100"/>
          <a:sy n="69" d="100"/>
        </p:scale>
        <p:origin x="16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A2F9-A528-F540-9449-D2061755A1CD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766986-2A6D-2E4D-8382-8D2B90305EAA}">
      <dgm:prSet phldrT="[Text]" custT="1"/>
      <dgm:spPr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Central IRB*</a:t>
          </a:r>
        </a:p>
        <a:p>
          <a:r>
            <a:rPr lang="en-US" sz="1500" i="1" dirty="0"/>
            <a:t>2010 - 2013</a:t>
          </a:r>
        </a:p>
      </dgm:t>
    </dgm:pt>
    <dgm:pt modelId="{21EF322E-374C-F64A-8DA1-7847524B2F23}" type="parTrans" cxnId="{8AE0F442-3A7A-6F4E-A068-BAA2A1CCB5AD}">
      <dgm:prSet/>
      <dgm:spPr/>
      <dgm:t>
        <a:bodyPr/>
        <a:lstStyle/>
        <a:p>
          <a:endParaRPr lang="en-US"/>
        </a:p>
      </dgm:t>
    </dgm:pt>
    <dgm:pt modelId="{191CAD90-FFB8-4A41-9E20-95C4C966944D}" type="sibTrans" cxnId="{8AE0F442-3A7A-6F4E-A068-BAA2A1CCB5AD}">
      <dgm:prSet/>
      <dgm:spPr/>
      <dgm:t>
        <a:bodyPr/>
        <a:lstStyle/>
        <a:p>
          <a:endParaRPr lang="en-US"/>
        </a:p>
      </dgm:t>
    </dgm:pt>
    <dgm:pt modelId="{D5349BFE-2E39-EF49-A0B5-C3DB426D5A0A}">
      <dgm:prSet phldrT="[Text]" custT="1"/>
      <dgm:spPr>
        <a:solidFill>
          <a:schemeClr val="accent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Central IRB* Advancement</a:t>
          </a:r>
        </a:p>
        <a:p>
          <a:r>
            <a:rPr lang="en-US" sz="1500" i="1" dirty="0"/>
            <a:t>2013 - 2015</a:t>
          </a:r>
        </a:p>
      </dgm:t>
    </dgm:pt>
    <dgm:pt modelId="{86905AD4-687D-364D-9B49-B7240DAA73D0}" type="parTrans" cxnId="{CE080F85-3717-0745-9A50-CE090C216692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dirty="0"/>
        </a:p>
      </dgm:t>
    </dgm:pt>
    <dgm:pt modelId="{AE3BBF29-3FA1-2C46-A905-D4B8CF2006A9}" type="sibTrans" cxnId="{CE080F85-3717-0745-9A50-CE090C216692}">
      <dgm:prSet/>
      <dgm:spPr/>
      <dgm:t>
        <a:bodyPr/>
        <a:lstStyle/>
        <a:p>
          <a:endParaRPr lang="en-US"/>
        </a:p>
      </dgm:t>
    </dgm:pt>
    <dgm:pt modelId="{D534FEBA-9A0E-E84B-B694-82CDEB70B9D0}">
      <dgm:prSet phldrT="[Text]" custT="1"/>
      <dgm:spPr>
        <a:solidFill>
          <a:schemeClr val="tx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Single IRB Adoption</a:t>
          </a:r>
        </a:p>
        <a:p>
          <a:r>
            <a:rPr lang="en-US" sz="1500" i="1" dirty="0"/>
            <a:t>2017 - 2019</a:t>
          </a:r>
        </a:p>
      </dgm:t>
    </dgm:pt>
    <dgm:pt modelId="{EAC6E001-05FA-E743-B4A4-243571C155C4}" type="parTrans" cxnId="{1C0C5E95-84F0-0A46-95DD-984C34A542A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dirty="0"/>
        </a:p>
      </dgm:t>
    </dgm:pt>
    <dgm:pt modelId="{14E27B4C-1A1F-0A44-82C6-23257B6BB254}" type="sibTrans" cxnId="{1C0C5E95-84F0-0A46-95DD-984C34A542AD}">
      <dgm:prSet/>
      <dgm:spPr/>
      <dgm:t>
        <a:bodyPr/>
        <a:lstStyle/>
        <a:p>
          <a:endParaRPr lang="en-US"/>
        </a:p>
      </dgm:t>
    </dgm:pt>
    <dgm:pt modelId="{740D1408-81CD-AC41-992F-BF99B0676884}">
      <dgm:prSet phldrT="[Text]" custT="1"/>
      <dgm:spPr>
        <a:solidFill>
          <a:schemeClr val="tx2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Single IRB Evaluation</a:t>
          </a:r>
        </a:p>
        <a:p>
          <a:r>
            <a:rPr lang="en-US" sz="1500" i="1" dirty="0"/>
            <a:t>2018 - 2019</a:t>
          </a:r>
        </a:p>
      </dgm:t>
    </dgm:pt>
    <dgm:pt modelId="{AB5D6E95-B2CB-E54E-94DA-F6E65B0BDC84}" type="parTrans" cxnId="{80D29638-ECB2-1B41-B7D2-799CC27023A4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dirty="0"/>
        </a:p>
      </dgm:t>
    </dgm:pt>
    <dgm:pt modelId="{DA0BA357-CA84-F541-B105-CB78286C20A9}" type="sibTrans" cxnId="{80D29638-ECB2-1B41-B7D2-799CC27023A4}">
      <dgm:prSet/>
      <dgm:spPr/>
      <dgm:t>
        <a:bodyPr/>
        <a:lstStyle/>
        <a:p>
          <a:endParaRPr lang="en-US"/>
        </a:p>
      </dgm:t>
    </dgm:pt>
    <dgm:pt modelId="{D195E726-4730-624B-9E72-ACEB29970EE1}" type="pres">
      <dgm:prSet presAssocID="{9314A2F9-A528-F540-9449-D2061755A1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C911CD-9C2E-7347-88AF-DFC85C81C421}" type="pres">
      <dgm:prSet presAssocID="{B9766986-2A6D-2E4D-8382-8D2B90305EAA}" presName="root1" presStyleCnt="0"/>
      <dgm:spPr/>
    </dgm:pt>
    <dgm:pt modelId="{57A08E72-C438-AC42-9CE6-B7EAC7003394}" type="pres">
      <dgm:prSet presAssocID="{B9766986-2A6D-2E4D-8382-8D2B90305EAA}" presName="LevelOneTextNode" presStyleLbl="node0" presStyleIdx="0" presStyleCnt="1" custScaleX="126706" custLinFactNeighborX="11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AABF7-DD52-904B-AD60-9D612B9D4F73}" type="pres">
      <dgm:prSet presAssocID="{B9766986-2A6D-2E4D-8382-8D2B90305EAA}" presName="level2hierChild" presStyleCnt="0"/>
      <dgm:spPr/>
    </dgm:pt>
    <dgm:pt modelId="{2DFD31B8-9462-9F4E-B091-AE183FC75818}" type="pres">
      <dgm:prSet presAssocID="{86905AD4-687D-364D-9B49-B7240DAA73D0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BB04C435-31A9-B840-9F51-202A40EE05AD}" type="pres">
      <dgm:prSet presAssocID="{86905AD4-687D-364D-9B49-B7240DAA73D0}" presName="connTx" presStyleLbl="parChTrans1D2" presStyleIdx="0" presStyleCnt="1"/>
      <dgm:spPr/>
      <dgm:t>
        <a:bodyPr/>
        <a:lstStyle/>
        <a:p>
          <a:endParaRPr lang="en-US"/>
        </a:p>
      </dgm:t>
    </dgm:pt>
    <dgm:pt modelId="{5AF94CC8-C283-5942-BE06-6CD0C8BA90EF}" type="pres">
      <dgm:prSet presAssocID="{D5349BFE-2E39-EF49-A0B5-C3DB426D5A0A}" presName="root2" presStyleCnt="0"/>
      <dgm:spPr/>
    </dgm:pt>
    <dgm:pt modelId="{2385F71E-AB55-9D4F-950B-BDF396B94FFE}" type="pres">
      <dgm:prSet presAssocID="{D5349BFE-2E39-EF49-A0B5-C3DB426D5A0A}" presName="LevelTwoTextNode" presStyleLbl="node2" presStyleIdx="0" presStyleCnt="1" custScaleX="128314" custLinFactNeighborX="11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CFA47-FC96-9247-B0CD-A80B42806512}" type="pres">
      <dgm:prSet presAssocID="{D5349BFE-2E39-EF49-A0B5-C3DB426D5A0A}" presName="level3hierChild" presStyleCnt="0"/>
      <dgm:spPr/>
    </dgm:pt>
    <dgm:pt modelId="{358A3C8D-16D2-134A-AA3D-36C1F90AA5CB}" type="pres">
      <dgm:prSet presAssocID="{EAC6E001-05FA-E743-B4A4-243571C155C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B65FB64-B0A1-624C-AF1B-01A04E05CBA5}" type="pres">
      <dgm:prSet presAssocID="{EAC6E001-05FA-E743-B4A4-243571C155C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F44D6DF-3777-EE4E-B72D-19AA68651D28}" type="pres">
      <dgm:prSet presAssocID="{D534FEBA-9A0E-E84B-B694-82CDEB70B9D0}" presName="root2" presStyleCnt="0"/>
      <dgm:spPr/>
    </dgm:pt>
    <dgm:pt modelId="{AA91DF45-EAE4-664A-8244-1CD1CA2A7B6E}" type="pres">
      <dgm:prSet presAssocID="{D534FEBA-9A0E-E84B-B694-82CDEB70B9D0}" presName="LevelTwoTextNode" presStyleLbl="node3" presStyleIdx="0" presStyleCnt="2" custScaleX="143703" custLinFactNeighborX="21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8395B-D531-2A44-8109-A21B9826DDD4}" type="pres">
      <dgm:prSet presAssocID="{D534FEBA-9A0E-E84B-B694-82CDEB70B9D0}" presName="level3hierChild" presStyleCnt="0"/>
      <dgm:spPr/>
    </dgm:pt>
    <dgm:pt modelId="{54D1F6DC-D7A7-0B44-922D-E84D5CDA68E1}" type="pres">
      <dgm:prSet presAssocID="{AB5D6E95-B2CB-E54E-94DA-F6E65B0BDC84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2A8BEE9-16E8-4B4D-BFD5-F87DC04B12A6}" type="pres">
      <dgm:prSet presAssocID="{AB5D6E95-B2CB-E54E-94DA-F6E65B0BDC84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E6F57FF-219B-E34F-8396-9A14B525500A}" type="pres">
      <dgm:prSet presAssocID="{740D1408-81CD-AC41-992F-BF99B0676884}" presName="root2" presStyleCnt="0"/>
      <dgm:spPr/>
    </dgm:pt>
    <dgm:pt modelId="{73419367-2D3C-054D-990A-43924B5587E5}" type="pres">
      <dgm:prSet presAssocID="{740D1408-81CD-AC41-992F-BF99B0676884}" presName="LevelTwoTextNode" presStyleLbl="node3" presStyleIdx="1" presStyleCnt="2" custScaleX="143703" custLinFactNeighborX="21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FBA25-A11D-AC4E-A403-F52524AD992E}" type="pres">
      <dgm:prSet presAssocID="{740D1408-81CD-AC41-992F-BF99B0676884}" presName="level3hierChild" presStyleCnt="0"/>
      <dgm:spPr/>
    </dgm:pt>
  </dgm:ptLst>
  <dgm:cxnLst>
    <dgm:cxn modelId="{1C0C5E95-84F0-0A46-95DD-984C34A542AD}" srcId="{D5349BFE-2E39-EF49-A0B5-C3DB426D5A0A}" destId="{D534FEBA-9A0E-E84B-B694-82CDEB70B9D0}" srcOrd="0" destOrd="0" parTransId="{EAC6E001-05FA-E743-B4A4-243571C155C4}" sibTransId="{14E27B4C-1A1F-0A44-82C6-23257B6BB254}"/>
    <dgm:cxn modelId="{65C01DB9-D2CC-6F4E-928E-194FA6D67208}" type="presOf" srcId="{AB5D6E95-B2CB-E54E-94DA-F6E65B0BDC84}" destId="{72A8BEE9-16E8-4B4D-BFD5-F87DC04B12A6}" srcOrd="1" destOrd="0" presId="urn:microsoft.com/office/officeart/2005/8/layout/hierarchy2"/>
    <dgm:cxn modelId="{80D29638-ECB2-1B41-B7D2-799CC27023A4}" srcId="{D5349BFE-2E39-EF49-A0B5-C3DB426D5A0A}" destId="{740D1408-81CD-AC41-992F-BF99B0676884}" srcOrd="1" destOrd="0" parTransId="{AB5D6E95-B2CB-E54E-94DA-F6E65B0BDC84}" sibTransId="{DA0BA357-CA84-F541-B105-CB78286C20A9}"/>
    <dgm:cxn modelId="{69063B82-E722-5142-BEAF-E5D7162D6FC3}" type="presOf" srcId="{EAC6E001-05FA-E743-B4A4-243571C155C4}" destId="{0B65FB64-B0A1-624C-AF1B-01A04E05CBA5}" srcOrd="1" destOrd="0" presId="urn:microsoft.com/office/officeart/2005/8/layout/hierarchy2"/>
    <dgm:cxn modelId="{8AE0F442-3A7A-6F4E-A068-BAA2A1CCB5AD}" srcId="{9314A2F9-A528-F540-9449-D2061755A1CD}" destId="{B9766986-2A6D-2E4D-8382-8D2B90305EAA}" srcOrd="0" destOrd="0" parTransId="{21EF322E-374C-F64A-8DA1-7847524B2F23}" sibTransId="{191CAD90-FFB8-4A41-9E20-95C4C966944D}"/>
    <dgm:cxn modelId="{224D4C2F-46F5-1445-B137-AED945EC8EB9}" type="presOf" srcId="{D5349BFE-2E39-EF49-A0B5-C3DB426D5A0A}" destId="{2385F71E-AB55-9D4F-950B-BDF396B94FFE}" srcOrd="0" destOrd="0" presId="urn:microsoft.com/office/officeart/2005/8/layout/hierarchy2"/>
    <dgm:cxn modelId="{04316B72-39D6-6042-8DE4-9E5CA19468F2}" type="presOf" srcId="{86905AD4-687D-364D-9B49-B7240DAA73D0}" destId="{2DFD31B8-9462-9F4E-B091-AE183FC75818}" srcOrd="0" destOrd="0" presId="urn:microsoft.com/office/officeart/2005/8/layout/hierarchy2"/>
    <dgm:cxn modelId="{1DAE3284-BCE3-7A41-9E56-1136953192D3}" type="presOf" srcId="{B9766986-2A6D-2E4D-8382-8D2B90305EAA}" destId="{57A08E72-C438-AC42-9CE6-B7EAC7003394}" srcOrd="0" destOrd="0" presId="urn:microsoft.com/office/officeart/2005/8/layout/hierarchy2"/>
    <dgm:cxn modelId="{BD2ACC3C-2261-6847-8C82-BE4AD366E340}" type="presOf" srcId="{740D1408-81CD-AC41-992F-BF99B0676884}" destId="{73419367-2D3C-054D-990A-43924B5587E5}" srcOrd="0" destOrd="0" presId="urn:microsoft.com/office/officeart/2005/8/layout/hierarchy2"/>
    <dgm:cxn modelId="{5A3C22EA-F843-D44D-86A7-1EB4E6CD4FFB}" type="presOf" srcId="{EAC6E001-05FA-E743-B4A4-243571C155C4}" destId="{358A3C8D-16D2-134A-AA3D-36C1F90AA5CB}" srcOrd="0" destOrd="0" presId="urn:microsoft.com/office/officeart/2005/8/layout/hierarchy2"/>
    <dgm:cxn modelId="{DCCACEE9-1303-3E46-9FAB-B1A4EE1148A5}" type="presOf" srcId="{D534FEBA-9A0E-E84B-B694-82CDEB70B9D0}" destId="{AA91DF45-EAE4-664A-8244-1CD1CA2A7B6E}" srcOrd="0" destOrd="0" presId="urn:microsoft.com/office/officeart/2005/8/layout/hierarchy2"/>
    <dgm:cxn modelId="{CE080F85-3717-0745-9A50-CE090C216692}" srcId="{B9766986-2A6D-2E4D-8382-8D2B90305EAA}" destId="{D5349BFE-2E39-EF49-A0B5-C3DB426D5A0A}" srcOrd="0" destOrd="0" parTransId="{86905AD4-687D-364D-9B49-B7240DAA73D0}" sibTransId="{AE3BBF29-3FA1-2C46-A905-D4B8CF2006A9}"/>
    <dgm:cxn modelId="{80B89035-3FED-5544-9C39-D8298E53E906}" type="presOf" srcId="{9314A2F9-A528-F540-9449-D2061755A1CD}" destId="{D195E726-4730-624B-9E72-ACEB29970EE1}" srcOrd="0" destOrd="0" presId="urn:microsoft.com/office/officeart/2005/8/layout/hierarchy2"/>
    <dgm:cxn modelId="{64C460F5-8411-1140-8C29-3F1152F8339C}" type="presOf" srcId="{86905AD4-687D-364D-9B49-B7240DAA73D0}" destId="{BB04C435-31A9-B840-9F51-202A40EE05AD}" srcOrd="1" destOrd="0" presId="urn:microsoft.com/office/officeart/2005/8/layout/hierarchy2"/>
    <dgm:cxn modelId="{C9E53C22-EEB9-0D44-8397-4D890E86BEEB}" type="presOf" srcId="{AB5D6E95-B2CB-E54E-94DA-F6E65B0BDC84}" destId="{54D1F6DC-D7A7-0B44-922D-E84D5CDA68E1}" srcOrd="0" destOrd="0" presId="urn:microsoft.com/office/officeart/2005/8/layout/hierarchy2"/>
    <dgm:cxn modelId="{D32B5731-632E-7443-8E11-00A76E13720C}" type="presParOf" srcId="{D195E726-4730-624B-9E72-ACEB29970EE1}" destId="{24C911CD-9C2E-7347-88AF-DFC85C81C421}" srcOrd="0" destOrd="0" presId="urn:microsoft.com/office/officeart/2005/8/layout/hierarchy2"/>
    <dgm:cxn modelId="{090A176D-F805-D546-89B8-F14463EACB0E}" type="presParOf" srcId="{24C911CD-9C2E-7347-88AF-DFC85C81C421}" destId="{57A08E72-C438-AC42-9CE6-B7EAC7003394}" srcOrd="0" destOrd="0" presId="urn:microsoft.com/office/officeart/2005/8/layout/hierarchy2"/>
    <dgm:cxn modelId="{ABCF695D-630B-2D42-BB05-073E36BC5581}" type="presParOf" srcId="{24C911CD-9C2E-7347-88AF-DFC85C81C421}" destId="{9F0AABF7-DD52-904B-AD60-9D612B9D4F73}" srcOrd="1" destOrd="0" presId="urn:microsoft.com/office/officeart/2005/8/layout/hierarchy2"/>
    <dgm:cxn modelId="{F6360DC3-4554-024A-AC33-9B460D317F8F}" type="presParOf" srcId="{9F0AABF7-DD52-904B-AD60-9D612B9D4F73}" destId="{2DFD31B8-9462-9F4E-B091-AE183FC75818}" srcOrd="0" destOrd="0" presId="urn:microsoft.com/office/officeart/2005/8/layout/hierarchy2"/>
    <dgm:cxn modelId="{4AA67C2F-5F9A-7C43-B4BC-01A98D6D7485}" type="presParOf" srcId="{2DFD31B8-9462-9F4E-B091-AE183FC75818}" destId="{BB04C435-31A9-B840-9F51-202A40EE05AD}" srcOrd="0" destOrd="0" presId="urn:microsoft.com/office/officeart/2005/8/layout/hierarchy2"/>
    <dgm:cxn modelId="{71CA591B-1E26-2E44-9685-B31A76F13B7B}" type="presParOf" srcId="{9F0AABF7-DD52-904B-AD60-9D612B9D4F73}" destId="{5AF94CC8-C283-5942-BE06-6CD0C8BA90EF}" srcOrd="1" destOrd="0" presId="urn:microsoft.com/office/officeart/2005/8/layout/hierarchy2"/>
    <dgm:cxn modelId="{0C598388-009A-294B-9A5A-83F3B012FD0A}" type="presParOf" srcId="{5AF94CC8-C283-5942-BE06-6CD0C8BA90EF}" destId="{2385F71E-AB55-9D4F-950B-BDF396B94FFE}" srcOrd="0" destOrd="0" presId="urn:microsoft.com/office/officeart/2005/8/layout/hierarchy2"/>
    <dgm:cxn modelId="{52098051-65FD-254E-B422-25BE47F7E71C}" type="presParOf" srcId="{5AF94CC8-C283-5942-BE06-6CD0C8BA90EF}" destId="{D6CCFA47-FC96-9247-B0CD-A80B42806512}" srcOrd="1" destOrd="0" presId="urn:microsoft.com/office/officeart/2005/8/layout/hierarchy2"/>
    <dgm:cxn modelId="{57BE34FB-8006-E44A-9A3D-B843BA8C9282}" type="presParOf" srcId="{D6CCFA47-FC96-9247-B0CD-A80B42806512}" destId="{358A3C8D-16D2-134A-AA3D-36C1F90AA5CB}" srcOrd="0" destOrd="0" presId="urn:microsoft.com/office/officeart/2005/8/layout/hierarchy2"/>
    <dgm:cxn modelId="{DF0BE4A6-82FD-2A4E-A7CE-585F03F0A212}" type="presParOf" srcId="{358A3C8D-16D2-134A-AA3D-36C1F90AA5CB}" destId="{0B65FB64-B0A1-624C-AF1B-01A04E05CBA5}" srcOrd="0" destOrd="0" presId="urn:microsoft.com/office/officeart/2005/8/layout/hierarchy2"/>
    <dgm:cxn modelId="{C1F3B399-8C84-6244-9D7E-FAE1A77FF2BB}" type="presParOf" srcId="{D6CCFA47-FC96-9247-B0CD-A80B42806512}" destId="{3F44D6DF-3777-EE4E-B72D-19AA68651D28}" srcOrd="1" destOrd="0" presId="urn:microsoft.com/office/officeart/2005/8/layout/hierarchy2"/>
    <dgm:cxn modelId="{C92E83DB-CFA2-8349-83EF-913F65F747C7}" type="presParOf" srcId="{3F44D6DF-3777-EE4E-B72D-19AA68651D28}" destId="{AA91DF45-EAE4-664A-8244-1CD1CA2A7B6E}" srcOrd="0" destOrd="0" presId="urn:microsoft.com/office/officeart/2005/8/layout/hierarchy2"/>
    <dgm:cxn modelId="{41FDAE68-3018-4143-A1FF-B2C29A437B22}" type="presParOf" srcId="{3F44D6DF-3777-EE4E-B72D-19AA68651D28}" destId="{91A8395B-D531-2A44-8109-A21B9826DDD4}" srcOrd="1" destOrd="0" presId="urn:microsoft.com/office/officeart/2005/8/layout/hierarchy2"/>
    <dgm:cxn modelId="{A26E2153-15B5-6547-B026-816DD182A6B9}" type="presParOf" srcId="{D6CCFA47-FC96-9247-B0CD-A80B42806512}" destId="{54D1F6DC-D7A7-0B44-922D-E84D5CDA68E1}" srcOrd="2" destOrd="0" presId="urn:microsoft.com/office/officeart/2005/8/layout/hierarchy2"/>
    <dgm:cxn modelId="{46689D9C-ECAB-334C-B409-AE9562390AF5}" type="presParOf" srcId="{54D1F6DC-D7A7-0B44-922D-E84D5CDA68E1}" destId="{72A8BEE9-16E8-4B4D-BFD5-F87DC04B12A6}" srcOrd="0" destOrd="0" presId="urn:microsoft.com/office/officeart/2005/8/layout/hierarchy2"/>
    <dgm:cxn modelId="{AD23F11A-E63C-8440-BEEE-914D5CA531EE}" type="presParOf" srcId="{D6CCFA47-FC96-9247-B0CD-A80B42806512}" destId="{2E6F57FF-219B-E34F-8396-9A14B525500A}" srcOrd="3" destOrd="0" presId="urn:microsoft.com/office/officeart/2005/8/layout/hierarchy2"/>
    <dgm:cxn modelId="{A20A4E7B-E0BA-874A-9BCF-0F79062E743E}" type="presParOf" srcId="{2E6F57FF-219B-E34F-8396-9A14B525500A}" destId="{73419367-2D3C-054D-990A-43924B5587E5}" srcOrd="0" destOrd="0" presId="urn:microsoft.com/office/officeart/2005/8/layout/hierarchy2"/>
    <dgm:cxn modelId="{D9451303-E886-3C43-A451-AE991AFDC114}" type="presParOf" srcId="{2E6F57FF-219B-E34F-8396-9A14B525500A}" destId="{7EEFBA25-A11D-AC4E-A403-F52524AD99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08E72-C438-AC42-9CE6-B7EAC7003394}">
      <dsp:nvSpPr>
        <dsp:cNvPr id="0" name=""/>
        <dsp:cNvSpPr/>
      </dsp:nvSpPr>
      <dsp:spPr>
        <a:xfrm>
          <a:off x="533806" y="467876"/>
          <a:ext cx="2059749" cy="812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Central IRB*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2010 - 2013</a:t>
          </a:r>
        </a:p>
      </dsp:txBody>
      <dsp:txXfrm>
        <a:off x="557612" y="491682"/>
        <a:ext cx="2012137" cy="765194"/>
      </dsp:txXfrm>
    </dsp:sp>
    <dsp:sp modelId="{2DFD31B8-9462-9F4E-B091-AE183FC75818}">
      <dsp:nvSpPr>
        <dsp:cNvPr id="0" name=""/>
        <dsp:cNvSpPr/>
      </dsp:nvSpPr>
      <dsp:spPr>
        <a:xfrm>
          <a:off x="2593556" y="832443"/>
          <a:ext cx="6502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50245" y="41835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02423" y="858023"/>
        <a:ext cx="32512" cy="32512"/>
      </dsp:txXfrm>
    </dsp:sp>
    <dsp:sp modelId="{2385F71E-AB55-9D4F-950B-BDF396B94FFE}">
      <dsp:nvSpPr>
        <dsp:cNvPr id="0" name=""/>
        <dsp:cNvSpPr/>
      </dsp:nvSpPr>
      <dsp:spPr>
        <a:xfrm>
          <a:off x="3243801" y="467876"/>
          <a:ext cx="2085889" cy="81280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Central IRB* Advancement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2013 - 2015</a:t>
          </a:r>
        </a:p>
      </dsp:txBody>
      <dsp:txXfrm>
        <a:off x="3267607" y="491682"/>
        <a:ext cx="2038277" cy="765194"/>
      </dsp:txXfrm>
    </dsp:sp>
    <dsp:sp modelId="{358A3C8D-16D2-134A-AA3D-36C1F90AA5CB}">
      <dsp:nvSpPr>
        <dsp:cNvPr id="0" name=""/>
        <dsp:cNvSpPr/>
      </dsp:nvSpPr>
      <dsp:spPr>
        <a:xfrm rot="19774163">
          <a:off x="5266134" y="598761"/>
          <a:ext cx="92274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22742" y="41835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04437" y="617529"/>
        <a:ext cx="46137" cy="46137"/>
      </dsp:txXfrm>
    </dsp:sp>
    <dsp:sp modelId="{AA91DF45-EAE4-664A-8244-1CD1CA2A7B6E}">
      <dsp:nvSpPr>
        <dsp:cNvPr id="0" name=""/>
        <dsp:cNvSpPr/>
      </dsp:nvSpPr>
      <dsp:spPr>
        <a:xfrm>
          <a:off x="6125319" y="512"/>
          <a:ext cx="2336055" cy="8128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Single IRB Adoption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2017 - 2019</a:t>
          </a:r>
        </a:p>
      </dsp:txBody>
      <dsp:txXfrm>
        <a:off x="6149125" y="24318"/>
        <a:ext cx="2288443" cy="765194"/>
      </dsp:txXfrm>
    </dsp:sp>
    <dsp:sp modelId="{54D1F6DC-D7A7-0B44-922D-E84D5CDA68E1}">
      <dsp:nvSpPr>
        <dsp:cNvPr id="0" name=""/>
        <dsp:cNvSpPr/>
      </dsp:nvSpPr>
      <dsp:spPr>
        <a:xfrm rot="1825837">
          <a:off x="5266134" y="1066125"/>
          <a:ext cx="92274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22742" y="41835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04437" y="1084892"/>
        <a:ext cx="46137" cy="46137"/>
      </dsp:txXfrm>
    </dsp:sp>
    <dsp:sp modelId="{73419367-2D3C-054D-990A-43924B5587E5}">
      <dsp:nvSpPr>
        <dsp:cNvPr id="0" name=""/>
        <dsp:cNvSpPr/>
      </dsp:nvSpPr>
      <dsp:spPr>
        <a:xfrm>
          <a:off x="6125319" y="935240"/>
          <a:ext cx="2336055" cy="8128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Single IRB Evaluation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2018 - 2019</a:t>
          </a:r>
        </a:p>
      </dsp:txBody>
      <dsp:txXfrm>
        <a:off x="6149125" y="959046"/>
        <a:ext cx="2288443" cy="76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 webinar is being recorded, wait</a:t>
            </a:r>
            <a:r>
              <a:rPr lang="en-US" baseline="0" dirty="0"/>
              <a:t> to introduce yourself and the presentation until the next slide assist with editing.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There were many variations in every step (red text=variation) and that post-approval items were missing. Post-approval processes becoming more critical with increased use of sIRB.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review pieces have been the primary focus of sIRB initiatives to date. Respondents noted post-approval process missing.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webinar attendees want to read about numerous variations, there is a 4+ page table in full report.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Respondents (except for investigators and study/regulatory coordinators) were asked to review a sample sIRB process map and describe: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similarity to, or difference from, processes followed at their own institutions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the typical flow of activities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their role in process</a:t>
            </a:r>
          </a:p>
          <a:p>
            <a:r>
              <a:rPr lang="en-US" dirty="0"/>
              <a:t>Steps included in example map:</a:t>
            </a:r>
          </a:p>
          <a:p>
            <a:pPr lvl="1"/>
            <a:r>
              <a:rPr lang="en-US" sz="2000" b="1" dirty="0"/>
              <a:t>sIRB plan</a:t>
            </a:r>
            <a:r>
              <a:rPr lang="en-US" sz="2000" dirty="0"/>
              <a:t> - notification of need and initiation</a:t>
            </a:r>
          </a:p>
          <a:p>
            <a:pPr lvl="1"/>
            <a:r>
              <a:rPr lang="en-US" sz="2000" b="1" dirty="0"/>
              <a:t>Submission</a:t>
            </a:r>
            <a:r>
              <a:rPr lang="en-US" sz="2000" dirty="0"/>
              <a:t> to investigators’ institution IRB/HRPP; and, if different, to the sIRB</a:t>
            </a:r>
          </a:p>
          <a:p>
            <a:pPr lvl="1"/>
            <a:r>
              <a:rPr lang="en-US" sz="2000" b="1" dirty="0"/>
              <a:t>Reliance agreements </a:t>
            </a:r>
            <a:r>
              <a:rPr lang="en-US" sz="2000" dirty="0"/>
              <a:t>negotiated and established</a:t>
            </a:r>
          </a:p>
          <a:p>
            <a:pPr lvl="1"/>
            <a:r>
              <a:rPr lang="en-US" sz="2000" b="1" dirty="0"/>
              <a:t>Ancillary reviews </a:t>
            </a:r>
            <a:r>
              <a:rPr lang="en-US" sz="2000" dirty="0"/>
              <a:t>by relying institutions</a:t>
            </a:r>
          </a:p>
          <a:p>
            <a:pPr lvl="1"/>
            <a:r>
              <a:rPr lang="en-US" sz="2000" b="1" dirty="0"/>
              <a:t>Local context provided </a:t>
            </a:r>
            <a:r>
              <a:rPr lang="en-US" sz="2000" dirty="0"/>
              <a:t>to sIRB by relying institution(s) </a:t>
            </a:r>
          </a:p>
          <a:p>
            <a:pPr lvl="1"/>
            <a:r>
              <a:rPr lang="en-US" sz="2000" b="1" dirty="0"/>
              <a:t>Ethics review </a:t>
            </a:r>
            <a:r>
              <a:rPr lang="en-US" sz="2000" dirty="0"/>
              <a:t>by sIRB</a:t>
            </a:r>
          </a:p>
          <a:p>
            <a:pPr lvl="1"/>
            <a:r>
              <a:rPr lang="en-US" sz="2000" b="1" dirty="0"/>
              <a:t>Approval</a:t>
            </a:r>
            <a:r>
              <a:rPr lang="en-US" sz="2000" dirty="0"/>
              <a:t> of study protocol by sIRB, and the relying institution(s) provide institutional approval</a:t>
            </a:r>
          </a:p>
          <a:p>
            <a:pPr lvl="1"/>
            <a:r>
              <a:rPr lang="en-US" sz="2000" b="1" dirty="0"/>
              <a:t>Notifications of approvals </a:t>
            </a:r>
            <a:r>
              <a:rPr lang="en-US" sz="2000" dirty="0"/>
              <a:t>– protocol and institutional reviews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If your presentation is being recorded, this will be the beginning of the recording, so make it a clean introduction.</a:t>
            </a:r>
          </a:p>
          <a:p>
            <a:r>
              <a:rPr lang="en-US" dirty="0" smtClean="0"/>
              <a:t>EXAMPLE: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everyone! My name is [insert introducer’s name/title] and it is my pleasure to introduce [insert presentation name].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presentation is hosted by the Clinical Trials Transformation Initiative, and the speakers today include [insert speaker(s) name/title]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prepared speaker(s) bios.]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team consisted of national experts in human subject protections, evaluation (Rita O’Sullivan), and clinical research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4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CTTI projects, since 2010,  in setting of policies requiring use of sIRB. CTTI cited in draft NIH policy.</a:t>
            </a:r>
          </a:p>
          <a:p>
            <a:r>
              <a:rPr lang="en-US" dirty="0"/>
              <a:t>More about CTTI products can be done on next slide.</a:t>
            </a:r>
          </a:p>
          <a:p>
            <a:endParaRPr lang="en-US" dirty="0"/>
          </a:p>
          <a:p>
            <a:r>
              <a:rPr lang="en-US" dirty="0"/>
              <a:t>Abbreviations: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ANPRM = Advance notice of proposed rulemaking; CTTI=Clinical trials transformation initiative; FDA=Food and drug administration; IAA=IRB Authorization agreement; IRB=Institutional review board; NCATS=National center for advancing Translational sciences; NEJM=New England journal of medicine; NIH=National institutes of health; NPRM=Notice of proposed rulemaking; SMART=Streamlined, Multisite, Accelerated resources for trials.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9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focus evaluation framework for NIH sIRB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Findings still resonate with current implementation challenges of sIRB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4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0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collection activities</a:t>
            </a:r>
          </a:p>
          <a:p>
            <a:pPr lvl="1"/>
            <a:r>
              <a:rPr lang="en-US" sz="2000" dirty="0"/>
              <a:t>Desk review of existing sIRB evaluation methods</a:t>
            </a:r>
          </a:p>
          <a:p>
            <a:pPr lvl="1"/>
            <a:r>
              <a:rPr lang="en-US" sz="2000" dirty="0"/>
              <a:t>360</a:t>
            </a:r>
            <a:r>
              <a:rPr lang="en-US" sz="2000" dirty="0">
                <a:sym typeface="Symbol" pitchFamily="2" charset="2"/>
              </a:rPr>
              <a:t></a:t>
            </a:r>
            <a:r>
              <a:rPr lang="en-US" sz="2000" dirty="0"/>
              <a:t> case study interviews</a:t>
            </a:r>
          </a:p>
          <a:p>
            <a:pPr lvl="1"/>
            <a:r>
              <a:rPr lang="en-US" sz="2000" dirty="0"/>
              <a:t>In-depth interviews with research administration leadership</a:t>
            </a:r>
          </a:p>
          <a:p>
            <a:r>
              <a:rPr lang="en-US" dirty="0"/>
              <a:t>Teleconferences: CTTI project team discussions and check-ins with the NIH workgroup</a:t>
            </a:r>
          </a:p>
          <a:p>
            <a:r>
              <a:rPr lang="en-US" dirty="0"/>
              <a:t>In-person meeting: July 31, 2019 - CTTI and NIH WGs discussed results </a:t>
            </a:r>
          </a:p>
          <a:p>
            <a:r>
              <a:rPr lang="en-US" dirty="0"/>
              <a:t>CTTI project team finalized the evaluation framework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Different levels of NIH clinical research funding : One top 10, one top 50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Research admin interviews from-</a:t>
            </a:r>
          </a:p>
          <a:p>
            <a:r>
              <a:rPr lang="en-US" dirty="0"/>
              <a:t>academic institutions </a:t>
            </a:r>
          </a:p>
          <a:p>
            <a:r>
              <a:rPr lang="en-US" dirty="0"/>
              <a:t>independent IRBs</a:t>
            </a:r>
          </a:p>
          <a:p>
            <a:r>
              <a:rPr lang="en-US" dirty="0"/>
              <a:t>health center–based institutions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6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2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5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ti-clinicaltrials.org/our-work/ethics-and-human-research-protection/single-ir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policy/humansubjects/single-irb-policy-multi-site-research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s://grants.nih.gov/policy/humansubjects/single-irb-policy-multi-site-research.htm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sara.calvert@duke.edu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oi.org/10.1016/j.conctc.2019.10042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ti-clinicaltrials.org/our-work/ethics-and-human-research-protection/single-irb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7579" y="576009"/>
            <a:ext cx="8462210" cy="770467"/>
          </a:xfrm>
        </p:spPr>
        <p:txBody>
          <a:bodyPr/>
          <a:lstStyle/>
          <a:p>
            <a:r>
              <a:rPr lang="en-US" dirty="0"/>
              <a:t>Welcome to the </a:t>
            </a:r>
            <a:r>
              <a:rPr lang="en-US" sz="3200" dirty="0"/>
              <a:t>Single IRB (</a:t>
            </a:r>
            <a:r>
              <a:rPr lang="en-US" sz="3200" dirty="0" err="1"/>
              <a:t>sIRB</a:t>
            </a:r>
            <a:r>
              <a:rPr lang="en-US" sz="3200" dirty="0"/>
              <a:t>) Adoption &amp; Evaluation Webinar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7579" y="1815447"/>
            <a:ext cx="8462210" cy="4236345"/>
          </a:xfrm>
        </p:spPr>
        <p:txBody>
          <a:bodyPr/>
          <a:lstStyle/>
          <a:p>
            <a:pPr lvl="0"/>
            <a:r>
              <a:rPr lang="en-US" sz="2000" dirty="0"/>
              <a:t>Once you’ve logged into WebEx, please select one of the following audio options: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Call Using Computer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I Will Call In</a:t>
            </a:r>
          </a:p>
          <a:p>
            <a:pPr marL="693738" lvl="1" indent="-290513">
              <a:buFont typeface="+mj-lt"/>
              <a:buAutoNum type="arabicPeriod"/>
            </a:pPr>
            <a:r>
              <a:rPr lang="en-US" sz="2000" dirty="0"/>
              <a:t>DO NOT SELECT the “Call Me” option.</a:t>
            </a:r>
          </a:p>
          <a:p>
            <a:r>
              <a:rPr lang="en-US" sz="2000" dirty="0"/>
              <a:t>This webinar is being recorded.</a:t>
            </a:r>
          </a:p>
          <a:p>
            <a:pPr lvl="0"/>
            <a:r>
              <a:rPr lang="en-US" sz="2000" dirty="0"/>
              <a:t>All participants are muted upon entry.</a:t>
            </a:r>
          </a:p>
          <a:p>
            <a:pPr lvl="0"/>
            <a:r>
              <a:rPr lang="en-US" sz="2000" dirty="0" smtClean="0"/>
              <a:t>Questions </a:t>
            </a:r>
            <a:r>
              <a:rPr lang="en-US" sz="2000" dirty="0"/>
              <a:t>will be taken following the presentation. Please indicate that you have a question by typing in the chat box “To </a:t>
            </a:r>
            <a:r>
              <a:rPr lang="en-US" sz="2000" dirty="0" smtClean="0"/>
              <a:t>Erin Baker (host).”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604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CTTI </a:t>
            </a:r>
            <a:r>
              <a:rPr lang="en-US" dirty="0" err="1"/>
              <a:t>sIRB</a:t>
            </a:r>
            <a:r>
              <a:rPr lang="en-US" dirty="0"/>
              <a:t>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Considerations document</a:t>
            </a:r>
          </a:p>
          <a:p>
            <a:r>
              <a:rPr lang="en-US" dirty="0"/>
              <a:t>Evaluation checklists</a:t>
            </a:r>
          </a:p>
          <a:p>
            <a:r>
              <a:rPr lang="en-US" dirty="0"/>
              <a:t>IRB authorization agreement (IAA) template</a:t>
            </a:r>
          </a:p>
          <a:p>
            <a:r>
              <a:rPr lang="en-US" dirty="0" err="1"/>
              <a:t>sIRB</a:t>
            </a:r>
            <a:r>
              <a:rPr lang="en-US" dirty="0"/>
              <a:t> resource of resources (</a:t>
            </a:r>
            <a:r>
              <a:rPr lang="en-US" dirty="0" err="1"/>
              <a:t>RoR</a:t>
            </a:r>
            <a:r>
              <a:rPr lang="en-US" dirty="0"/>
              <a:t>)</a:t>
            </a:r>
          </a:p>
          <a:p>
            <a:r>
              <a:rPr lang="en-US" dirty="0"/>
              <a:t>Engagement documents</a:t>
            </a:r>
          </a:p>
          <a:p>
            <a:pPr marL="0" indent="0">
              <a:buNone/>
            </a:pPr>
            <a:r>
              <a:rPr lang="en-US" dirty="0" smtClean="0"/>
              <a:t>Available </a:t>
            </a:r>
            <a:r>
              <a:rPr lang="en-US" dirty="0"/>
              <a:t>at: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https://www.ctti-clinicaltrials.org/our-work/ethics-and-human-research-protection/single-irb/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sIRB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2018: CTTI received an award to help develop a comprehensive evaluation plan for the NIH </a:t>
            </a:r>
            <a:r>
              <a:rPr lang="en-US" dirty="0" err="1"/>
              <a:t>sIRB</a:t>
            </a:r>
            <a:r>
              <a:rPr lang="en-US" dirty="0"/>
              <a:t> policy </a:t>
            </a:r>
          </a:p>
          <a:p>
            <a:r>
              <a:rPr lang="en-US" dirty="0"/>
              <a:t>CTTI’s selected proposal included:</a:t>
            </a:r>
          </a:p>
          <a:p>
            <a:pPr marL="681038" lvl="2" indent="-227013">
              <a:spcBef>
                <a:spcPts val="1400"/>
              </a:spcBef>
              <a:buClrTx/>
              <a:buSzPct val="130000"/>
              <a:buBlip>
                <a:blip r:embed="rId2"/>
              </a:buBlip>
            </a:pPr>
            <a:r>
              <a:rPr lang="en-US" dirty="0"/>
              <a:t>Creating multi-stakeholder project team of experts in human research protection and clinical research</a:t>
            </a:r>
          </a:p>
          <a:p>
            <a:pPr marL="681038" lvl="2" indent="-227013">
              <a:spcBef>
                <a:spcPts val="1400"/>
              </a:spcBef>
              <a:buClrTx/>
              <a:buSzPct val="130000"/>
              <a:buBlip>
                <a:blip r:embed="rId2"/>
              </a:buBlip>
            </a:pPr>
            <a:r>
              <a:rPr lang="en-US" dirty="0"/>
              <a:t>Gathering evidence, with CTTI Social Science Research Team, to inform the evaluation plan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0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Objectives: </a:t>
            </a:r>
            <a:r>
              <a:rPr lang="en-US" sz="3600" dirty="0" err="1"/>
              <a:t>sIRB</a:t>
            </a:r>
            <a:r>
              <a:rPr lang="en-US" sz="3600" dirty="0"/>
              <a:t> Policy Evaluation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55075"/>
            <a:ext cx="8462210" cy="4935556"/>
          </a:xfrm>
        </p:spPr>
        <p:txBody>
          <a:bodyPr/>
          <a:lstStyle/>
          <a:p>
            <a:r>
              <a:rPr lang="en-US" sz="2300" b="1" dirty="0"/>
              <a:t>Data Gathering:</a:t>
            </a:r>
            <a:endParaRPr lang="en-US" sz="2300" dirty="0"/>
          </a:p>
          <a:p>
            <a:pPr lvl="1"/>
            <a:r>
              <a:rPr lang="en-US" sz="2300" dirty="0"/>
              <a:t>Describe key stakeholder experiences in implementing </a:t>
            </a:r>
            <a:br>
              <a:rPr lang="en-US" sz="2300" dirty="0"/>
            </a:br>
            <a:r>
              <a:rPr lang="en-US" sz="2300" dirty="0"/>
              <a:t>the NIH </a:t>
            </a:r>
            <a:r>
              <a:rPr lang="en-US" sz="2300" dirty="0" err="1"/>
              <a:t>sIRB</a:t>
            </a:r>
            <a:r>
              <a:rPr lang="en-US" sz="2300" dirty="0"/>
              <a:t> policy</a:t>
            </a:r>
          </a:p>
          <a:p>
            <a:pPr lvl="1"/>
            <a:r>
              <a:rPr lang="en-US" sz="2300" dirty="0"/>
              <a:t>Describe steps involved in operationalizing the </a:t>
            </a:r>
            <a:r>
              <a:rPr lang="en-US" sz="2300" dirty="0" err="1"/>
              <a:t>sIRB</a:t>
            </a:r>
            <a:r>
              <a:rPr lang="en-US" sz="2300" dirty="0"/>
              <a:t> process at IRBs &amp; institutions</a:t>
            </a:r>
          </a:p>
          <a:p>
            <a:pPr lvl="1"/>
            <a:r>
              <a:rPr lang="en-US" sz="2300" dirty="0"/>
              <a:t>Identify potential metrics to evaluate the implementation of the NIH </a:t>
            </a:r>
            <a:r>
              <a:rPr lang="en-US" sz="2300" dirty="0" err="1"/>
              <a:t>sIRB</a:t>
            </a:r>
            <a:r>
              <a:rPr lang="en-US" sz="2300" dirty="0"/>
              <a:t> policy</a:t>
            </a:r>
          </a:p>
          <a:p>
            <a:r>
              <a:rPr lang="en-US" sz="2300" b="1" dirty="0"/>
              <a:t>Evaluation Framework - propose methodology for evaluating </a:t>
            </a:r>
            <a:r>
              <a:rPr lang="en-US" sz="2300" b="1" dirty="0" err="1"/>
              <a:t>sIRB</a:t>
            </a:r>
            <a:r>
              <a:rPr lang="en-US" sz="2300" b="1" dirty="0"/>
              <a:t> policy including:</a:t>
            </a:r>
          </a:p>
          <a:p>
            <a:pPr lvl="1"/>
            <a:r>
              <a:rPr lang="en-US" sz="2300" dirty="0"/>
              <a:t>Goals of the evaluation</a:t>
            </a:r>
          </a:p>
          <a:p>
            <a:pPr lvl="1"/>
            <a:r>
              <a:rPr lang="en-US" sz="2300" dirty="0"/>
              <a:t>Potential stakeholders to include</a:t>
            </a:r>
          </a:p>
          <a:p>
            <a:pPr lvl="1"/>
            <a:r>
              <a:rPr lang="en-US" sz="2300" dirty="0"/>
              <a:t>Key concepts to measure</a:t>
            </a:r>
          </a:p>
          <a:p>
            <a:pPr lvl="1"/>
            <a:r>
              <a:rPr lang="en-US" sz="2300" dirty="0"/>
              <a:t>Possible evaluation designs</a:t>
            </a:r>
            <a:endParaRPr lang="en-US" sz="23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87EF-C031-AD49-B81C-7A3C64EC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Results of </a:t>
            </a:r>
            <a:r>
              <a:rPr lang="en-US" dirty="0" err="1"/>
              <a:t>sIRB</a:t>
            </a:r>
            <a:r>
              <a:rPr lang="en-US" dirty="0"/>
              <a:t> Evaluation Project</a:t>
            </a:r>
          </a:p>
        </p:txBody>
      </p:sp>
    </p:spTree>
    <p:extLst>
      <p:ext uri="{BB962C8B-B14F-4D97-AF65-F5344CB8AC3E}">
        <p14:creationId xmlns:p14="http://schemas.microsoft.com/office/powerpoint/2010/main" val="84240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flipV="1">
            <a:off x="1901952" y="3614928"/>
            <a:ext cx="5376672" cy="216408"/>
          </a:xfrm>
          <a:custGeom>
            <a:avLst/>
            <a:gdLst>
              <a:gd name="connsiteX0" fmla="*/ 0 w 5376672"/>
              <a:gd name="connsiteY0" fmla="*/ 173736 h 192024"/>
              <a:gd name="connsiteX1" fmla="*/ 0 w 5376672"/>
              <a:gd name="connsiteY1" fmla="*/ 0 h 192024"/>
              <a:gd name="connsiteX2" fmla="*/ 5376672 w 5376672"/>
              <a:gd name="connsiteY2" fmla="*/ 0 h 192024"/>
              <a:gd name="connsiteX3" fmla="*/ 5376672 w 5376672"/>
              <a:gd name="connsiteY3" fmla="*/ 192024 h 1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192024">
                <a:moveTo>
                  <a:pt x="0" y="173736"/>
                </a:moveTo>
                <a:lnTo>
                  <a:pt x="0" y="0"/>
                </a:lnTo>
                <a:lnTo>
                  <a:pt x="5376672" y="0"/>
                </a:lnTo>
                <a:lnTo>
                  <a:pt x="5376672" y="192024"/>
                </a:lnTo>
              </a:path>
            </a:pathLst>
          </a:custGeom>
          <a:noFill/>
          <a:ln w="25400">
            <a:solidFill>
              <a:schemeClr val="tx2"/>
            </a:solidFill>
            <a:headEnd type="none"/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942A36-565E-274F-9FAD-E4DD422D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536805"/>
          </a:xfrm>
        </p:spPr>
        <p:txBody>
          <a:bodyPr/>
          <a:lstStyle/>
          <a:p>
            <a:r>
              <a:rPr lang="en-US" dirty="0"/>
              <a:t>Methods Overview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812" y="4114800"/>
            <a:ext cx="4239768" cy="758952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CTTI Project Team &amp; NIH Workgroup: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Review data collected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2502" y="5239512"/>
            <a:ext cx="3866388" cy="740664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CTTI Project Team: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Finalize Evaluation Framework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5696" y="1773936"/>
            <a:ext cx="0" cy="2313432"/>
          </a:xfrm>
          <a:prstGeom prst="line">
            <a:avLst/>
          </a:prstGeom>
          <a:ln>
            <a:solidFill>
              <a:schemeClr val="tx2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0240" y="1091408"/>
            <a:ext cx="5010912" cy="7172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600" b="1" dirty="0"/>
              <a:t>CTTI Project Team &amp; NIH Workgroup*:</a:t>
            </a:r>
          </a:p>
          <a:p>
            <a:pPr algn="ctr"/>
            <a:r>
              <a:rPr lang="en-US" sz="1600" dirty="0"/>
              <a:t>Design data collection activities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0090" y="2325624"/>
            <a:ext cx="7923276" cy="1325880"/>
            <a:chOff x="498348" y="2627376"/>
            <a:chExt cx="7923276" cy="1325880"/>
          </a:xfrm>
        </p:grpSpPr>
        <p:sp>
          <p:nvSpPr>
            <p:cNvPr id="10" name="TextBox 9"/>
            <p:cNvSpPr txBox="1"/>
            <p:nvPr/>
          </p:nvSpPr>
          <p:spPr>
            <a:xfrm>
              <a:off x="498348" y="2627376"/>
              <a:ext cx="2308860" cy="132588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360° Case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Study Interviews: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Collect &amp; analyze data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0588" y="2627376"/>
              <a:ext cx="1987296" cy="1325880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Desk Review: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Identify current IRB evaluation metrics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41264" y="2627376"/>
              <a:ext cx="2880360" cy="1322832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In-Depth </a:t>
              </a:r>
              <a:r>
                <a:rPr lang="en-US" sz="1600" b="1">
                  <a:solidFill>
                    <a:schemeClr val="bg1"/>
                  </a:solidFill>
                </a:rPr>
                <a:t>Interviews </a:t>
              </a:r>
              <a:br>
                <a:rPr lang="en-US" sz="1600" b="1">
                  <a:solidFill>
                    <a:schemeClr val="bg1"/>
                  </a:solidFill>
                </a:rPr>
              </a:br>
              <a:r>
                <a:rPr lang="en-US" sz="1600" b="1">
                  <a:solidFill>
                    <a:schemeClr val="bg1"/>
                  </a:solidFill>
                </a:rPr>
                <a:t>with </a:t>
              </a:r>
              <a:r>
                <a:rPr lang="en-US" sz="1600" b="1" dirty="0">
                  <a:solidFill>
                    <a:schemeClr val="bg1"/>
                  </a:solidFill>
                </a:rPr>
                <a:t>Research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Administration Leadership: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Collect &amp; analyze data</a:t>
              </a:r>
            </a:p>
          </p:txBody>
        </p:sp>
      </p:grpSp>
      <p:cxnSp>
        <p:nvCxnSpPr>
          <p:cNvPr id="20" name="Straight Connector 19"/>
          <p:cNvCxnSpPr>
            <a:stCxn id="13" idx="2"/>
          </p:cNvCxnSpPr>
          <p:nvPr/>
        </p:nvCxnSpPr>
        <p:spPr>
          <a:xfrm>
            <a:off x="4425696" y="4873752"/>
            <a:ext cx="0" cy="323088"/>
          </a:xfrm>
          <a:prstGeom prst="line">
            <a:avLst/>
          </a:prstGeom>
          <a:ln>
            <a:solidFill>
              <a:schemeClr val="tx2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901952" y="2075688"/>
            <a:ext cx="5376672" cy="192024"/>
          </a:xfrm>
          <a:custGeom>
            <a:avLst/>
            <a:gdLst>
              <a:gd name="connsiteX0" fmla="*/ 0 w 5376672"/>
              <a:gd name="connsiteY0" fmla="*/ 173736 h 192024"/>
              <a:gd name="connsiteX1" fmla="*/ 0 w 5376672"/>
              <a:gd name="connsiteY1" fmla="*/ 0 h 192024"/>
              <a:gd name="connsiteX2" fmla="*/ 5376672 w 5376672"/>
              <a:gd name="connsiteY2" fmla="*/ 0 h 192024"/>
              <a:gd name="connsiteX3" fmla="*/ 5376672 w 5376672"/>
              <a:gd name="connsiteY3" fmla="*/ 192024 h 1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192024">
                <a:moveTo>
                  <a:pt x="0" y="173736"/>
                </a:moveTo>
                <a:lnTo>
                  <a:pt x="0" y="0"/>
                </a:lnTo>
                <a:lnTo>
                  <a:pt x="5376672" y="0"/>
                </a:lnTo>
                <a:lnTo>
                  <a:pt x="5376672" y="192024"/>
                </a:lnTo>
              </a:path>
            </a:pathLst>
          </a:custGeom>
          <a:noFill/>
          <a:ln w="25400">
            <a:solidFill>
              <a:schemeClr val="tx2"/>
            </a:solidFill>
            <a:headEnd type="triangle"/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4E68E-A0CD-D849-9FFC-EB86B1D3964D}"/>
              </a:ext>
            </a:extLst>
          </p:cNvPr>
          <p:cNvSpPr txBox="1"/>
          <p:nvPr/>
        </p:nvSpPr>
        <p:spPr>
          <a:xfrm>
            <a:off x="347579" y="6345936"/>
            <a:ext cx="7654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*NIH Workgroup includes representatives from several NIH Institutes and Centers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692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sIRB</a:t>
            </a:r>
            <a:r>
              <a:rPr lang="en-US" dirty="0"/>
              <a:t> model improves, or has the potential to improve, inefficiencies associated with the local IRB model</a:t>
            </a:r>
          </a:p>
          <a:p>
            <a:r>
              <a:rPr lang="en-US" dirty="0"/>
              <a:t>Wide variation in how </a:t>
            </a:r>
            <a:r>
              <a:rPr lang="en-US" dirty="0" err="1"/>
              <a:t>sIRB</a:t>
            </a:r>
            <a:r>
              <a:rPr lang="en-US" dirty="0"/>
              <a:t> is being implemented </a:t>
            </a:r>
          </a:p>
          <a:p>
            <a:r>
              <a:rPr lang="en-US" dirty="0" err="1"/>
              <a:t>sIRB</a:t>
            </a:r>
            <a:r>
              <a:rPr lang="en-US" dirty="0"/>
              <a:t> does not streamline ethics review for reviewing institution &amp; may not be more efficient in every situation</a:t>
            </a:r>
          </a:p>
          <a:p>
            <a:r>
              <a:rPr lang="en-US" dirty="0"/>
              <a:t>Standardized processes, experience, &amp; adjustments to IRB systems can further improve efficiency</a:t>
            </a:r>
          </a:p>
          <a:p>
            <a:r>
              <a:rPr lang="en-US" dirty="0"/>
              <a:t>Current IRB/</a:t>
            </a:r>
            <a:r>
              <a:rPr lang="en-US" dirty="0" err="1"/>
              <a:t>sIRB</a:t>
            </a:r>
            <a:r>
              <a:rPr lang="en-US" dirty="0"/>
              <a:t> system is not routinely being me</a:t>
            </a:r>
          </a:p>
        </p:txBody>
      </p:sp>
    </p:spTree>
    <p:extLst>
      <p:ext uri="{BB962C8B-B14F-4D97-AF65-F5344CB8AC3E}">
        <p14:creationId xmlns:p14="http://schemas.microsoft.com/office/powerpoint/2010/main" val="141363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8808-0DDC-E647-A423-55358E68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91" y="471310"/>
            <a:ext cx="6226957" cy="477992"/>
          </a:xfrm>
        </p:spPr>
        <p:txBody>
          <a:bodyPr/>
          <a:lstStyle/>
          <a:p>
            <a:r>
              <a:rPr lang="en-US" sz="3600" dirty="0"/>
              <a:t>In-depth interviews (IDIs)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E4A8BA-3F88-D540-BC7A-8B334DB8A42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8" y="1295400"/>
          <a:ext cx="8531175" cy="45671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2294">
                  <a:extLst>
                    <a:ext uri="{9D8B030D-6E8A-4147-A177-3AD203B41FA5}">
                      <a16:colId xmlns:a16="http://schemas.microsoft.com/office/drawing/2014/main" val="1257035680"/>
                    </a:ext>
                  </a:extLst>
                </a:gridCol>
                <a:gridCol w="3429290">
                  <a:extLst>
                    <a:ext uri="{9D8B030D-6E8A-4147-A177-3AD203B41FA5}">
                      <a16:colId xmlns:a16="http://schemas.microsoft.com/office/drawing/2014/main" val="2969840751"/>
                    </a:ext>
                  </a:extLst>
                </a:gridCol>
                <a:gridCol w="3479591">
                  <a:extLst>
                    <a:ext uri="{9D8B030D-6E8A-4147-A177-3AD203B41FA5}">
                      <a16:colId xmlns:a16="http://schemas.microsoft.com/office/drawing/2014/main" val="3667893063"/>
                    </a:ext>
                  </a:extLst>
                </a:gridCol>
              </a:tblGrid>
              <a:tr h="660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360 Case</a:t>
                      </a:r>
                      <a:r>
                        <a:rPr lang="en-US" sz="1800" baseline="0" dirty="0"/>
                        <a:t> S</a:t>
                      </a:r>
                      <a:r>
                        <a:rPr lang="en-US" sz="1800" dirty="0"/>
                        <a:t>tudy Interviews (CSI)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Research Administration Interviews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88343"/>
                  </a:ext>
                </a:extLst>
              </a:tr>
              <a:tr h="1270386">
                <a:tc>
                  <a:txBody>
                    <a:bodyPr/>
                    <a:lstStyle/>
                    <a:p>
                      <a:r>
                        <a:rPr lang="en-US" dirty="0"/>
                        <a:t>Respondents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 least one person in each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of the various roles required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to implement sIRB at two 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Research administration leaders from multiple 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81346"/>
                  </a:ext>
                </a:extLst>
              </a:tr>
              <a:tr h="969264">
                <a:tc>
                  <a:txBody>
                    <a:bodyPr/>
                    <a:lstStyle/>
                    <a:p>
                      <a:r>
                        <a:rPr lang="en-US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Universities of differing</a:t>
                      </a:r>
                      <a:r>
                        <a:rPr lang="en-US" baseline="0" dirty="0"/>
                        <a:t> s</a:t>
                      </a:r>
                      <a:r>
                        <a:rPr lang="en-US" dirty="0"/>
                        <a:t>ize, location,</a:t>
                      </a:r>
                      <a:r>
                        <a:rPr lang="en-US" baseline="0" dirty="0"/>
                        <a:t> &amp; </a:t>
                      </a:r>
                      <a:r>
                        <a:rPr lang="en-US" dirty="0"/>
                        <a:t>NIH funding level </a:t>
                      </a:r>
                      <a:br>
                        <a:rPr lang="en-US" dirty="0"/>
                      </a:br>
                      <a:r>
                        <a:rPr lang="en-US" dirty="0"/>
                        <a:t>(1 public, 1 private)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Representatives from different institution &amp; IRB types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2822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dirty="0"/>
                        <a:t>Required</a:t>
                      </a:r>
                    </a:p>
                    <a:p>
                      <a:r>
                        <a:rPr lang="en-US" dirty="0"/>
                        <a:t>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Serving as both a reviewing sIRB AND relying institution for NIH-funded multi-site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Engagement with the sIRB process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96158"/>
                  </a:ext>
                </a:extLst>
              </a:tr>
              <a:tr h="660806">
                <a:tc>
                  <a:txBody>
                    <a:bodyPr/>
                    <a:lstStyle/>
                    <a:p>
                      <a:r>
                        <a:rPr lang="en-US" dirty="0"/>
                        <a:t>Interview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Selected universities </a:t>
                      </a:r>
                      <a:br>
                        <a:rPr lang="en-US" dirty="0"/>
                      </a:br>
                      <a:r>
                        <a:rPr lang="en-US" dirty="0"/>
                        <a:t>or teleconference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2018 PRIM&amp;R AER Conference or teleconference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0884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5FE5666-C939-D447-AD1F-F09DE21E5449}"/>
              </a:ext>
            </a:extLst>
          </p:cNvPr>
          <p:cNvSpPr/>
          <p:nvPr/>
        </p:nvSpPr>
        <p:spPr>
          <a:xfrm>
            <a:off x="87252" y="6414123"/>
            <a:ext cx="4905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Interviews took place from November 2018 – April 2019</a:t>
            </a:r>
          </a:p>
        </p:txBody>
      </p:sp>
    </p:spTree>
    <p:extLst>
      <p:ext uri="{BB962C8B-B14F-4D97-AF65-F5344CB8AC3E}">
        <p14:creationId xmlns:p14="http://schemas.microsoft.com/office/powerpoint/2010/main" val="370928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 Respondent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8"/>
            <a:ext cx="8462210" cy="426527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Respondents (n=34):</a:t>
            </a:r>
          </a:p>
          <a:p>
            <a:r>
              <a:rPr lang="en-US" sz="2200" dirty="0"/>
              <a:t>Research administration leadership representatives from several organizations (n=13)</a:t>
            </a:r>
          </a:p>
          <a:p>
            <a:pPr lvl="1"/>
            <a:r>
              <a:rPr lang="en-US" sz="2200" dirty="0"/>
              <a:t>IRB executives, IRB directors or associate directors, IRB chairs, institutional officials </a:t>
            </a:r>
          </a:p>
          <a:p>
            <a:r>
              <a:rPr lang="en-US" sz="2200" dirty="0"/>
              <a:t>360 case study interviews at two research institutions (n=21)</a:t>
            </a:r>
          </a:p>
          <a:p>
            <a:pPr lvl="1"/>
            <a:r>
              <a:rPr lang="en-US" sz="2200" dirty="0"/>
              <a:t>10 research administration leadership representatives  - IRB directors or associate directors, IRB chairs, directors of human protection programs, reliance agreement officers </a:t>
            </a:r>
          </a:p>
          <a:p>
            <a:pPr lvl="1"/>
            <a:r>
              <a:rPr lang="en-US" sz="2200" dirty="0"/>
              <a:t>5 investigators</a:t>
            </a:r>
          </a:p>
          <a:p>
            <a:pPr lvl="1"/>
            <a:r>
              <a:rPr lang="en-US" sz="2200" dirty="0"/>
              <a:t>6 study/regulatory coordinators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6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IDI Topics – NIH Policy Goals, Metrics, &amp;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8"/>
            <a:ext cx="8462210" cy="482713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Respondents were asked to describe their experiences with implementing the </a:t>
            </a:r>
            <a:r>
              <a:rPr lang="en-US" sz="2200" dirty="0" err="1"/>
              <a:t>sIRB</a:t>
            </a:r>
            <a:r>
              <a:rPr lang="en-US" sz="2200" dirty="0"/>
              <a:t> process</a:t>
            </a:r>
          </a:p>
          <a:p>
            <a:r>
              <a:rPr lang="en-US" sz="2200" dirty="0"/>
              <a:t>Focus on gathering information about the </a:t>
            </a:r>
            <a:r>
              <a:rPr lang="en-US" sz="2200" b="1" dirty="0">
                <a:solidFill>
                  <a:schemeClr val="accent1"/>
                </a:solidFill>
              </a:rPr>
              <a:t>six goals </a:t>
            </a:r>
            <a:r>
              <a:rPr lang="en-US" sz="2200" dirty="0"/>
              <a:t>of the NIH </a:t>
            </a:r>
            <a:r>
              <a:rPr lang="en-US" sz="2200" dirty="0" err="1"/>
              <a:t>sIRB</a:t>
            </a:r>
            <a:r>
              <a:rPr lang="en-US" sz="2200" dirty="0"/>
              <a:t> policy that could inform an evaluation framework</a:t>
            </a:r>
          </a:p>
          <a:p>
            <a:pPr marL="862012" lvl="1" indent="-457200">
              <a:buFont typeface="+mj-lt"/>
              <a:buAutoNum type="arabicPeriod"/>
            </a:pPr>
            <a:r>
              <a:rPr lang="en-US" sz="2000" dirty="0"/>
              <a:t>Enhance &amp; streamline IRB review for multi-site research </a:t>
            </a:r>
          </a:p>
          <a:p>
            <a:pPr marL="862012" lvl="1" indent="-457200">
              <a:buFont typeface="+mj-lt"/>
              <a:buAutoNum type="arabicPeriod"/>
            </a:pPr>
            <a:r>
              <a:rPr lang="en-US" sz="2000" dirty="0"/>
              <a:t>Maintain a high standard for human subject protections </a:t>
            </a:r>
          </a:p>
          <a:p>
            <a:pPr marL="862012" lvl="1" indent="-457200">
              <a:buFont typeface="+mj-lt"/>
              <a:buAutoNum type="arabicPeriod"/>
            </a:pPr>
            <a:r>
              <a:rPr lang="en-US" sz="2000" dirty="0"/>
              <a:t>Allow research to proceed effectively &amp; expeditiously </a:t>
            </a:r>
          </a:p>
          <a:p>
            <a:pPr marL="862012" lvl="1" indent="-457200">
              <a:buFont typeface="+mj-lt"/>
              <a:buAutoNum type="arabicPeriod"/>
            </a:pPr>
            <a:r>
              <a:rPr lang="en-US" sz="2000" dirty="0"/>
              <a:t>Eliminate unnecessary duplicative IRB review </a:t>
            </a:r>
          </a:p>
          <a:p>
            <a:pPr marL="862012" lvl="1" indent="-457200">
              <a:buFont typeface="+mj-lt"/>
              <a:buAutoNum type="arabicPeriod"/>
            </a:pPr>
            <a:r>
              <a:rPr lang="en-US" sz="2000" dirty="0"/>
              <a:t>Reduce administrative burden </a:t>
            </a:r>
          </a:p>
          <a:p>
            <a:pPr marL="862012" lvl="1" indent="-457200">
              <a:buFont typeface="+mj-lt"/>
              <a:buAutoNum type="arabicPeriod"/>
            </a:pPr>
            <a:r>
              <a:rPr lang="en-US" sz="2000" dirty="0"/>
              <a:t>Prevent systemic inefficiencies 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Process Map: </a:t>
            </a:r>
            <a:r>
              <a:rPr lang="en-US" sz="2200" dirty="0"/>
              <a:t>Respondents compared example to their process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Metrics: </a:t>
            </a:r>
            <a:r>
              <a:rPr lang="en-US" sz="2200" dirty="0"/>
              <a:t>Currently collected, or could be collected in future to evaluate NIH </a:t>
            </a:r>
            <a:r>
              <a:rPr lang="en-US" sz="2200" dirty="0" err="1"/>
              <a:t>sIRB</a:t>
            </a:r>
            <a:r>
              <a:rPr lang="en-US" sz="2200" dirty="0"/>
              <a:t>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0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 Results: Improving Inefficiencies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3593246"/>
          </a:xfrm>
        </p:spPr>
        <p:txBody>
          <a:bodyPr/>
          <a:lstStyle/>
          <a:p>
            <a:r>
              <a:rPr lang="en-US" dirty="0"/>
              <a:t>Most respondents believed that the </a:t>
            </a:r>
            <a:r>
              <a:rPr lang="en-US" dirty="0" err="1"/>
              <a:t>sIRB</a:t>
            </a:r>
            <a:r>
              <a:rPr lang="en-US" dirty="0"/>
              <a:t> model improves, </a:t>
            </a:r>
            <a:br>
              <a:rPr lang="en-US" dirty="0"/>
            </a:br>
            <a:r>
              <a:rPr lang="en-US" dirty="0"/>
              <a:t>or has the potential to improve, inefficiencies associated </a:t>
            </a:r>
            <a:br>
              <a:rPr lang="en-US" dirty="0"/>
            </a:br>
            <a:r>
              <a:rPr lang="en-US" dirty="0"/>
              <a:t>with the local IRB model by:</a:t>
            </a:r>
          </a:p>
          <a:p>
            <a:pPr lvl="1"/>
            <a:r>
              <a:rPr lang="en-US" dirty="0"/>
              <a:t>Creating consistency in the review process </a:t>
            </a:r>
          </a:p>
          <a:p>
            <a:pPr lvl="1"/>
            <a:r>
              <a:rPr lang="en-US" dirty="0"/>
              <a:t>Standardizing documents produced for a study</a:t>
            </a:r>
          </a:p>
          <a:p>
            <a:pPr lvl="1"/>
            <a:r>
              <a:rPr lang="en-US" dirty="0"/>
              <a:t>Reducing workload for staff at relying sites  </a:t>
            </a:r>
          </a:p>
          <a:p>
            <a:pPr lvl="1"/>
            <a:r>
              <a:rPr lang="en-US" dirty="0"/>
              <a:t>Reducing overall duplication in ethics reviews</a:t>
            </a:r>
          </a:p>
          <a:p>
            <a:pPr lvl="1"/>
            <a:r>
              <a:rPr lang="en-US" dirty="0"/>
              <a:t>Streamlining the amount of involvement of their IRBs when they are a relying institution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fficiency.png">
            <a:extLst>
              <a:ext uri="{FF2B5EF4-FFF2-40B4-BE49-F238E27FC236}">
                <a16:creationId xmlns:a16="http://schemas.microsoft.com/office/drawing/2014/main" id="{B5196E18-B8C8-2644-9826-181F01AC4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23" y="5021235"/>
            <a:ext cx="922300" cy="981170"/>
          </a:xfrm>
          <a:prstGeom prst="rect">
            <a:avLst/>
          </a:prstGeom>
        </p:spPr>
      </p:pic>
      <p:pic>
        <p:nvPicPr>
          <p:cNvPr id="6" name="Picture 5" descr="streamline.png">
            <a:extLst>
              <a:ext uri="{FF2B5EF4-FFF2-40B4-BE49-F238E27FC236}">
                <a16:creationId xmlns:a16="http://schemas.microsoft.com/office/drawing/2014/main" id="{F8AA3511-B9D4-AE4D-BDCB-015C1AD1D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75" y="4982506"/>
            <a:ext cx="1019899" cy="1019899"/>
          </a:xfrm>
          <a:prstGeom prst="rect">
            <a:avLst/>
          </a:prstGeom>
        </p:spPr>
      </p:pic>
      <p:pic>
        <p:nvPicPr>
          <p:cNvPr id="7" name="Picture 6" descr="standards.png">
            <a:extLst>
              <a:ext uri="{FF2B5EF4-FFF2-40B4-BE49-F238E27FC236}">
                <a16:creationId xmlns:a16="http://schemas.microsoft.com/office/drawing/2014/main" id="{0BC498E6-62F6-C14A-8EAA-D92A08275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39" y="4982506"/>
            <a:ext cx="825979" cy="10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442" y="3338111"/>
            <a:ext cx="7511568" cy="749147"/>
          </a:xfrm>
        </p:spPr>
        <p:txBody>
          <a:bodyPr/>
          <a:lstStyle/>
          <a:p>
            <a:r>
              <a:rPr lang="en-US" dirty="0" err="1" smtClean="0"/>
              <a:t>sIRB</a:t>
            </a:r>
            <a:r>
              <a:rPr lang="en-US" dirty="0" smtClean="0"/>
              <a:t> Adoption &amp;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442" y="4704407"/>
            <a:ext cx="7511567" cy="473521"/>
          </a:xfrm>
        </p:spPr>
        <p:txBody>
          <a:bodyPr/>
          <a:lstStyle/>
          <a:p>
            <a:r>
              <a:rPr lang="en-US" b="1" dirty="0"/>
              <a:t>Cynthia Hahn</a:t>
            </a:r>
            <a:r>
              <a:rPr lang="en-US" dirty="0"/>
              <a:t>, President, Integrated Research Strategy</a:t>
            </a:r>
          </a:p>
          <a:p>
            <a:r>
              <a:rPr lang="en-US" b="1" dirty="0"/>
              <a:t>Stephen Rosenfeld</a:t>
            </a:r>
            <a:r>
              <a:rPr lang="en-US" dirty="0"/>
              <a:t>, Chair, Secretary’s Advisory Committee </a:t>
            </a:r>
            <a:br>
              <a:rPr lang="en-US" dirty="0"/>
            </a:br>
            <a:r>
              <a:rPr lang="en-US" dirty="0"/>
              <a:t>on Human Research Protections (SACHRP)</a:t>
            </a:r>
          </a:p>
          <a:p>
            <a:r>
              <a:rPr lang="en-US" b="1" dirty="0"/>
              <a:t>Heather Pierce</a:t>
            </a:r>
            <a:r>
              <a:rPr lang="en-US" dirty="0"/>
              <a:t>, Senior Director for Science Policy and Regulatory Counsel, Association of American Medical Colleges (AAMC)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January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 Results: Processes &amp; Tools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41776"/>
            <a:ext cx="8462210" cy="4762417"/>
          </a:xfrm>
        </p:spPr>
        <p:txBody>
          <a:bodyPr/>
          <a:lstStyle/>
          <a:p>
            <a:r>
              <a:rPr lang="en-US" dirty="0"/>
              <a:t>Most respondents believed that the </a:t>
            </a:r>
            <a:r>
              <a:rPr lang="en-US" dirty="0" err="1"/>
              <a:t>sIRB</a:t>
            </a:r>
            <a:r>
              <a:rPr lang="en-US" dirty="0"/>
              <a:t> process typically becomes more efficient, or has the potential to become more efficient, </a:t>
            </a:r>
          </a:p>
          <a:p>
            <a:pPr lvl="1"/>
            <a:r>
              <a:rPr lang="en-US" dirty="0"/>
              <a:t>Once systems are created</a:t>
            </a:r>
          </a:p>
          <a:p>
            <a:pPr lvl="1"/>
            <a:r>
              <a:rPr lang="en-US" dirty="0"/>
              <a:t>Systematic processes are followed</a:t>
            </a:r>
          </a:p>
          <a:p>
            <a:pPr lvl="1"/>
            <a:r>
              <a:rPr lang="en-US" dirty="0"/>
              <a:t>Institutions gain experience &amp; IRBs establish </a:t>
            </a:r>
            <a:br>
              <a:rPr lang="en-US" dirty="0"/>
            </a:br>
            <a:r>
              <a:rPr lang="en-US" dirty="0"/>
              <a:t>working relationships</a:t>
            </a:r>
          </a:p>
          <a:p>
            <a:r>
              <a:rPr lang="en-US" dirty="0"/>
              <a:t>Resources &amp; tools, such as SMART IRB*, are helpful &amp; </a:t>
            </a:r>
            <a:br>
              <a:rPr lang="en-US" dirty="0"/>
            </a:br>
            <a:r>
              <a:rPr lang="en-US" dirty="0"/>
              <a:t>assist in standardizing the process</a:t>
            </a:r>
          </a:p>
          <a:p>
            <a:r>
              <a:rPr lang="en-US" dirty="0"/>
              <a:t>Additional standard processes and systems are needed </a:t>
            </a:r>
            <a:br>
              <a:rPr lang="en-US" dirty="0"/>
            </a:br>
            <a:r>
              <a:rPr lang="en-US" dirty="0"/>
              <a:t>(e.g., well-defined definition of local context and institutional information repository) </a:t>
            </a: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*NCATS Streamlined, Multi-site, Accelerated Resources for Trials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0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 Results: Efficiency for Reviewing </a:t>
            </a:r>
            <a:br>
              <a:rPr lang="en-US" dirty="0"/>
            </a:br>
            <a:r>
              <a:rPr lang="en-US" dirty="0"/>
              <a:t>vs. Relying IRB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NIH </a:t>
            </a:r>
            <a:r>
              <a:rPr lang="en-US" dirty="0" err="1"/>
              <a:t>sIRB</a:t>
            </a:r>
            <a:r>
              <a:rPr lang="en-US" dirty="0"/>
              <a:t> policy </a:t>
            </a:r>
            <a:r>
              <a:rPr lang="en-US" u="sng" dirty="0"/>
              <a:t>has not</a:t>
            </a:r>
            <a:r>
              <a:rPr lang="en-US" dirty="0"/>
              <a:t> streamlined ethics review for institutions serving as the </a:t>
            </a:r>
            <a:r>
              <a:rPr lang="en-US" dirty="0" err="1"/>
              <a:t>sIRB</a:t>
            </a:r>
            <a:r>
              <a:rPr lang="en-US" dirty="0"/>
              <a:t> </a:t>
            </a:r>
          </a:p>
          <a:p>
            <a:r>
              <a:rPr lang="en-US" dirty="0" err="1"/>
              <a:t>sIRB</a:t>
            </a:r>
            <a:r>
              <a:rPr lang="en-US" dirty="0"/>
              <a:t> may not be more efficient in every situation</a:t>
            </a:r>
          </a:p>
          <a:p>
            <a:r>
              <a:rPr lang="en-US" dirty="0"/>
              <a:t>Institutional reviews are still required by the relying institution</a:t>
            </a:r>
          </a:p>
          <a:p>
            <a:pPr lvl="1"/>
            <a:r>
              <a:rPr lang="en-US" dirty="0"/>
              <a:t>Privacy reviews and determinations</a:t>
            </a:r>
          </a:p>
          <a:p>
            <a:pPr lvl="1"/>
            <a:r>
              <a:rPr lang="en-US" dirty="0"/>
              <a:t>Ancillary reviews</a:t>
            </a:r>
          </a:p>
          <a:p>
            <a:pPr lvl="1"/>
            <a:r>
              <a:rPr lang="en-US" dirty="0"/>
              <a:t>Activities related to compliance &amp; oversight</a:t>
            </a:r>
          </a:p>
          <a:p>
            <a:r>
              <a:rPr lang="en-US" dirty="0"/>
              <a:t>“Shadow reviews”— in which relying IRBs still provide an ethics review— are being conducted by some institutions</a:t>
            </a:r>
          </a:p>
        </p:txBody>
      </p:sp>
    </p:spTree>
    <p:extLst>
      <p:ext uri="{BB962C8B-B14F-4D97-AF65-F5344CB8AC3E}">
        <p14:creationId xmlns:p14="http://schemas.microsoft.com/office/powerpoint/2010/main" val="290308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 Results: </a:t>
            </a:r>
            <a:r>
              <a:rPr lang="en-US" dirty="0" err="1"/>
              <a:t>sIRB</a:t>
            </a:r>
            <a:r>
              <a:rPr lang="en-US" dirty="0"/>
              <a:t> Inefficiencies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22024"/>
            <a:ext cx="8462210" cy="4649118"/>
          </a:xfrm>
        </p:spPr>
        <p:txBody>
          <a:bodyPr/>
          <a:lstStyle/>
          <a:p>
            <a:r>
              <a:rPr lang="en-US" dirty="0"/>
              <a:t>Wide variation in how </a:t>
            </a:r>
            <a:r>
              <a:rPr lang="en-US" dirty="0" err="1"/>
              <a:t>sIRB</a:t>
            </a:r>
            <a:r>
              <a:rPr lang="en-US" dirty="0"/>
              <a:t> is being implemented</a:t>
            </a:r>
          </a:p>
          <a:p>
            <a:r>
              <a:rPr lang="en-US" dirty="0"/>
              <a:t>Unclear roles &amp; responsibilities for staff &amp; institutions</a:t>
            </a:r>
          </a:p>
          <a:p>
            <a:r>
              <a:rPr lang="en-US" dirty="0"/>
              <a:t>Lack of systems &amp; processes for implementing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sIRB</a:t>
            </a:r>
            <a:r>
              <a:rPr lang="en-US" dirty="0"/>
              <a:t> process </a:t>
            </a:r>
          </a:p>
          <a:p>
            <a:pPr lvl="1"/>
            <a:r>
              <a:rPr lang="en-US" dirty="0"/>
              <a:t>Retooling IRB workflows</a:t>
            </a:r>
          </a:p>
          <a:p>
            <a:pPr lvl="1"/>
            <a:r>
              <a:rPr lang="en-US" dirty="0"/>
              <a:t>Incompatibility of IRB software</a:t>
            </a:r>
          </a:p>
          <a:p>
            <a:pPr lvl="1"/>
            <a:r>
              <a:rPr lang="en-US" dirty="0"/>
              <a:t>Inability of relying sites to directly access the reviewing IRB’s electronic systems</a:t>
            </a:r>
          </a:p>
          <a:p>
            <a:r>
              <a:rPr lang="en-US" dirty="0"/>
              <a:t>Added workload, particularly for investigators, who must </a:t>
            </a:r>
            <a:br>
              <a:rPr lang="en-US" dirty="0"/>
            </a:br>
            <a:r>
              <a:rPr lang="en-US" dirty="0"/>
              <a:t>now submit the same documents to both reviewing &amp; relying IRBs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1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 Results: Maintaining High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participants’ experiences with research do not appear to have changed with the use of </a:t>
            </a:r>
            <a:r>
              <a:rPr lang="en-US" dirty="0" err="1"/>
              <a:t>sIRBs</a:t>
            </a:r>
            <a:endParaRPr lang="en-US" dirty="0"/>
          </a:p>
          <a:p>
            <a:r>
              <a:rPr lang="en-US" dirty="0"/>
              <a:t>Some respondents raised concerns about the need for extensive monitoring &amp; reporting to ensure that the high standards for human subject protections are maintained when using a </a:t>
            </a:r>
            <a:r>
              <a:rPr lang="en-US" dirty="0" err="1"/>
              <a:t>sIRB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Comfort from previously relying on an institution successfully &amp; experience serving as an </a:t>
            </a:r>
            <a:r>
              <a:rPr lang="en-US" dirty="0" err="1"/>
              <a:t>sIRB</a:t>
            </a:r>
            <a:r>
              <a:rPr lang="en-US" dirty="0"/>
              <a:t> can improve concerns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AA37-3183-B54B-943C-5F0FD8EB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07" y="325269"/>
            <a:ext cx="8462210" cy="787400"/>
          </a:xfrm>
        </p:spPr>
        <p:txBody>
          <a:bodyPr/>
          <a:lstStyle/>
          <a:p>
            <a:r>
              <a:rPr lang="en-US" dirty="0"/>
              <a:t>IDI Results: Steps in sIRB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BE22D9-C01C-B940-B286-2487A2766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5021" y="1193976"/>
            <a:ext cx="4038600" cy="49716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Respondents confirmed steps in example process map</a:t>
            </a:r>
          </a:p>
          <a:p>
            <a:r>
              <a:rPr lang="en-US" dirty="0"/>
              <a:t>Order of steps &amp; exact process for each step varied across/within institutions</a:t>
            </a:r>
          </a:p>
          <a:p>
            <a:r>
              <a:rPr lang="en-US" dirty="0"/>
              <a:t>Ability of relying sites to access sIRB system impacts several steps, including</a:t>
            </a:r>
          </a:p>
          <a:p>
            <a:pPr lvl="1"/>
            <a:r>
              <a:rPr lang="en-US" dirty="0"/>
              <a:t>Submission of local context</a:t>
            </a:r>
          </a:p>
          <a:p>
            <a:pPr lvl="1"/>
            <a:r>
              <a:rPr lang="en-US" dirty="0"/>
              <a:t>Addition of relying site to study</a:t>
            </a:r>
          </a:p>
          <a:p>
            <a:pPr lvl="1"/>
            <a:r>
              <a:rPr lang="en-US" dirty="0"/>
              <a:t>Reporting adverse events</a:t>
            </a:r>
          </a:p>
          <a:p>
            <a:r>
              <a:rPr lang="en-US" dirty="0"/>
              <a:t>Post-approval items missing from example map:</a:t>
            </a:r>
          </a:p>
          <a:p>
            <a:pPr lvl="1"/>
            <a:r>
              <a:rPr lang="en-US" dirty="0"/>
              <a:t>Continuing review</a:t>
            </a:r>
          </a:p>
          <a:p>
            <a:pPr lvl="1"/>
            <a:r>
              <a:rPr lang="en-US" dirty="0"/>
              <a:t>Monitoring, oversight, &amp; auditing</a:t>
            </a:r>
          </a:p>
        </p:txBody>
      </p: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9C4B4186-7208-8C4B-9B70-821599477A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3309" t="19133" r="12860" b="10767"/>
          <a:stretch/>
        </p:blipFill>
        <p:spPr>
          <a:xfrm>
            <a:off x="305993" y="1154549"/>
            <a:ext cx="3485989" cy="497161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9087D-DB11-4F45-92BF-49A9664D6800}"/>
              </a:ext>
            </a:extLst>
          </p:cNvPr>
          <p:cNvSpPr txBox="1"/>
          <p:nvPr/>
        </p:nvSpPr>
        <p:spPr>
          <a:xfrm>
            <a:off x="727091" y="4806033"/>
            <a:ext cx="3534913" cy="1011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03CE0974-6BFA-6348-814C-32A8BF157374}"/>
              </a:ext>
            </a:extLst>
          </p:cNvPr>
          <p:cNvSpPr/>
          <p:nvPr/>
        </p:nvSpPr>
        <p:spPr>
          <a:xfrm>
            <a:off x="4213080" y="4549698"/>
            <a:ext cx="4417964" cy="1576465"/>
          </a:xfrm>
          <a:prstGeom prst="borderCallout1">
            <a:avLst>
              <a:gd name="adj1" fmla="val 52176"/>
              <a:gd name="adj2" fmla="val 114"/>
              <a:gd name="adj3" fmla="val 89865"/>
              <a:gd name="adj4" fmla="val -13098"/>
            </a:avLst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 Review: Metrics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55075"/>
            <a:ext cx="8462210" cy="4682168"/>
          </a:xfrm>
        </p:spPr>
        <p:txBody>
          <a:bodyPr/>
          <a:lstStyle/>
          <a:p>
            <a:r>
              <a:rPr lang="en-US" dirty="0"/>
              <a:t>IRB metrics grouped into five categories: </a:t>
            </a:r>
            <a:br>
              <a:rPr lang="en-US" dirty="0"/>
            </a:br>
            <a:r>
              <a:rPr lang="en-US" dirty="0"/>
              <a:t>volume, review time, staffing, costs, &amp; quality</a:t>
            </a:r>
          </a:p>
          <a:p>
            <a:r>
              <a:rPr lang="en-US" dirty="0"/>
              <a:t>Quantitative items most common </a:t>
            </a:r>
            <a:br>
              <a:rPr lang="en-US" dirty="0"/>
            </a:br>
            <a:r>
              <a:rPr lang="en-US" dirty="0"/>
              <a:t>(e.g., review time, number of studies using </a:t>
            </a:r>
            <a:r>
              <a:rPr lang="en-US" dirty="0" err="1"/>
              <a:t>sIRB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Most IRB metrics are not </a:t>
            </a:r>
            <a:r>
              <a:rPr lang="en-US" i="1" dirty="0"/>
              <a:t>single </a:t>
            </a:r>
            <a:r>
              <a:rPr lang="en-US" dirty="0"/>
              <a:t>IRB specific</a:t>
            </a:r>
          </a:p>
          <a:p>
            <a:pPr lvl="1"/>
            <a:r>
              <a:rPr lang="en-US" dirty="0"/>
              <a:t>Definitions &amp; time points used vary across organizations </a:t>
            </a:r>
          </a:p>
          <a:p>
            <a:r>
              <a:rPr lang="en-US" dirty="0"/>
              <a:t>Existing standardized IRB metrics available for </a:t>
            </a:r>
            <a:br>
              <a:rPr lang="en-US" dirty="0"/>
            </a:br>
            <a:r>
              <a:rPr lang="en-US" dirty="0"/>
              <a:t>comparison are often limited to member organizations </a:t>
            </a:r>
            <a:br>
              <a:rPr lang="en-US" dirty="0"/>
            </a:br>
            <a:r>
              <a:rPr lang="en-US" dirty="0"/>
              <a:t>(e.g. AAHRPP, CTSAs) </a:t>
            </a:r>
          </a:p>
          <a:p>
            <a:r>
              <a:rPr lang="en-US" dirty="0"/>
              <a:t>Lack of standard effectiveness measures for assessment </a:t>
            </a:r>
            <a:br>
              <a:rPr lang="en-US" dirty="0"/>
            </a:br>
            <a:r>
              <a:rPr lang="en-US" dirty="0"/>
              <a:t>of IRB/</a:t>
            </a:r>
            <a:r>
              <a:rPr lang="en-US" dirty="0" err="1"/>
              <a:t>sIRB</a:t>
            </a:r>
            <a:r>
              <a:rPr lang="en-US" dirty="0"/>
              <a:t> review, or to compare quality across </a:t>
            </a:r>
            <a:r>
              <a:rPr lang="en-US" dirty="0" err="1"/>
              <a:t>prog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2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IDI: Metrics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41776"/>
            <a:ext cx="8462210" cy="4883602"/>
          </a:xfrm>
        </p:spPr>
        <p:txBody>
          <a:bodyPr/>
          <a:lstStyle/>
          <a:p>
            <a:r>
              <a:rPr lang="en-US" sz="2200" dirty="0"/>
              <a:t>Common metrics measure time in each step of review process. Ex: </a:t>
            </a:r>
          </a:p>
          <a:p>
            <a:pPr lvl="1"/>
            <a:r>
              <a:rPr lang="en-US" sz="2200" dirty="0"/>
              <a:t>Time spent on pre-review before IRB submission</a:t>
            </a:r>
          </a:p>
          <a:p>
            <a:pPr lvl="1"/>
            <a:r>
              <a:rPr lang="en-US" sz="2200" dirty="0"/>
              <a:t>Time for PI </a:t>
            </a:r>
            <a:r>
              <a:rPr lang="en-US" sz="2200" dirty="0" err="1"/>
              <a:t>sIRB</a:t>
            </a:r>
            <a:r>
              <a:rPr lang="en-US" sz="2200" dirty="0"/>
              <a:t> process training</a:t>
            </a:r>
          </a:p>
          <a:p>
            <a:pPr lvl="1"/>
            <a:r>
              <a:rPr lang="en-US" sz="2200" dirty="0"/>
              <a:t>Staff time on </a:t>
            </a:r>
            <a:r>
              <a:rPr lang="en-US" sz="2200" dirty="0" err="1"/>
              <a:t>sIRB</a:t>
            </a:r>
            <a:r>
              <a:rPr lang="en-US" sz="2200" dirty="0"/>
              <a:t> activities, including site communication</a:t>
            </a:r>
          </a:p>
          <a:p>
            <a:r>
              <a:rPr lang="en-US" sz="2200" dirty="0"/>
              <a:t>Struggle with measuring IRB quality vs. operational efficiency: Quality metrics are important, should be developed </a:t>
            </a:r>
          </a:p>
          <a:p>
            <a:pPr lvl="1"/>
            <a:r>
              <a:rPr lang="en-US" sz="2200" dirty="0"/>
              <a:t>Ex. metrics: Number of modifications requested, % of initial study applications approved by </a:t>
            </a:r>
            <a:r>
              <a:rPr lang="en-US" sz="2200" dirty="0" err="1"/>
              <a:t>sIRB</a:t>
            </a:r>
            <a:r>
              <a:rPr lang="en-US" sz="2200" dirty="0"/>
              <a:t>, &amp; the number of errors in approved documents found by relying sites</a:t>
            </a:r>
          </a:p>
          <a:p>
            <a:r>
              <a:rPr lang="en-US" sz="2200" dirty="0"/>
              <a:t>Metrics collection could be improved by use of standardized processes, standard definitions, &amp; ability of relying sites to access the </a:t>
            </a:r>
            <a:r>
              <a:rPr lang="en-US" sz="2200" dirty="0" err="1"/>
              <a:t>sIRB</a:t>
            </a:r>
            <a:r>
              <a:rPr lang="en-US" sz="2200" dirty="0"/>
              <a:t> software system or portal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51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8A40D-89C5-C24C-B70C-F4015AE9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Framework Report</a:t>
            </a:r>
          </a:p>
        </p:txBody>
      </p:sp>
    </p:spTree>
    <p:extLst>
      <p:ext uri="{BB962C8B-B14F-4D97-AF65-F5344CB8AC3E}">
        <p14:creationId xmlns:p14="http://schemas.microsoft.com/office/powerpoint/2010/main" val="416997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Evaluation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3681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CTTI created a final report including:</a:t>
            </a:r>
          </a:p>
          <a:p>
            <a:r>
              <a:rPr lang="en-US" dirty="0"/>
              <a:t>Challenges of attributing outcomes directly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/>
              <a:t>sIRB</a:t>
            </a:r>
            <a:r>
              <a:rPr lang="en-US" dirty="0"/>
              <a:t> policy</a:t>
            </a:r>
          </a:p>
          <a:p>
            <a:r>
              <a:rPr lang="en-US" dirty="0"/>
              <a:t>Suggested next steps for research community to allow for evaluation &amp; improvement of the </a:t>
            </a:r>
            <a:r>
              <a:rPr lang="en-US" dirty="0" err="1"/>
              <a:t>sIRB</a:t>
            </a:r>
            <a:r>
              <a:rPr lang="en-US" dirty="0"/>
              <a:t> model</a:t>
            </a:r>
          </a:p>
          <a:p>
            <a:r>
              <a:rPr lang="en-US" dirty="0"/>
              <a:t>Proposed evaluation </a:t>
            </a:r>
            <a:r>
              <a:rPr lang="en-US" dirty="0" smtClean="0"/>
              <a:t>components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Report </a:t>
            </a:r>
            <a:r>
              <a:rPr lang="en-US" sz="1800" dirty="0"/>
              <a:t>available at: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https://grants.nih.gov/policy/humansubjects/single-irb-policy-multi-site-research.htm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6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Evaluating NIH </a:t>
            </a:r>
            <a:r>
              <a:rPr lang="en-US" dirty="0" err="1"/>
              <a:t>sIRB</a:t>
            </a:r>
            <a:r>
              <a:rPr lang="en-US" dirty="0"/>
              <a:t>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8"/>
            <a:ext cx="8462210" cy="4617815"/>
          </a:xfrm>
        </p:spPr>
        <p:txBody>
          <a:bodyPr/>
          <a:lstStyle/>
          <a:p>
            <a:r>
              <a:rPr lang="en-US" dirty="0"/>
              <a:t>Standardized, well-defined metrics to measure IRB/</a:t>
            </a:r>
            <a:r>
              <a:rPr lang="en-US" dirty="0" err="1"/>
              <a:t>sIRB</a:t>
            </a:r>
            <a:r>
              <a:rPr lang="en-US" dirty="0"/>
              <a:t> review have not been established</a:t>
            </a:r>
          </a:p>
          <a:p>
            <a:r>
              <a:rPr lang="en-US" dirty="0"/>
              <a:t>Baseline metrics were not measured prior to the implementation of the NIH </a:t>
            </a:r>
            <a:r>
              <a:rPr lang="en-US" dirty="0" err="1"/>
              <a:t>sIRB</a:t>
            </a:r>
            <a:r>
              <a:rPr lang="en-US" dirty="0"/>
              <a:t> policy</a:t>
            </a:r>
          </a:p>
          <a:p>
            <a:r>
              <a:rPr lang="en-US" dirty="0" err="1"/>
              <a:t>sIRB</a:t>
            </a:r>
            <a:r>
              <a:rPr lang="en-US" dirty="0"/>
              <a:t> was already being implemented prior to NIH </a:t>
            </a:r>
            <a:r>
              <a:rPr lang="en-US" dirty="0" err="1"/>
              <a:t>sIRB</a:t>
            </a:r>
            <a:r>
              <a:rPr lang="en-US" dirty="0"/>
              <a:t> policy effective date for many reasons, including:</a:t>
            </a:r>
          </a:p>
          <a:p>
            <a:pPr lvl="1"/>
            <a:r>
              <a:rPr lang="en-US" dirty="0"/>
              <a:t>Preparation for NIH &amp; Common Rule requirements</a:t>
            </a:r>
          </a:p>
          <a:p>
            <a:pPr lvl="1"/>
            <a:r>
              <a:rPr lang="en-US" dirty="0"/>
              <a:t>Sponsor preferences</a:t>
            </a:r>
          </a:p>
          <a:p>
            <a:pPr lvl="1"/>
            <a:r>
              <a:rPr lang="en-US" dirty="0" err="1"/>
              <a:t>sIRB</a:t>
            </a:r>
            <a:r>
              <a:rPr lang="en-US" dirty="0"/>
              <a:t> requirements of some NIH networks &amp; NCI CIRB*</a:t>
            </a:r>
          </a:p>
          <a:p>
            <a:r>
              <a:rPr lang="en-US" dirty="0"/>
              <a:t>Effective date of Common Rule </a:t>
            </a:r>
            <a:r>
              <a:rPr lang="en-US" dirty="0" err="1"/>
              <a:t>sIRB</a:t>
            </a:r>
            <a:r>
              <a:rPr lang="en-US" dirty="0"/>
              <a:t> provisions will occur prior to implementation of the NIH </a:t>
            </a:r>
            <a:r>
              <a:rPr lang="en-US" dirty="0" err="1"/>
              <a:t>sIRB</a:t>
            </a:r>
            <a:r>
              <a:rPr lang="en-US" dirty="0"/>
              <a:t> policy evaluation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2087149" cy="770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927951"/>
            <a:ext cx="3871881" cy="392200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US" sz="2000" dirty="0">
                <a:solidFill>
                  <a:srgbClr val="00B7D5"/>
                </a:solidFill>
              </a:rPr>
              <a:t>Public-Private Partnership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US" sz="2000" dirty="0">
                <a:solidFill>
                  <a:srgbClr val="00B7D5"/>
                </a:solidFill>
              </a:rPr>
              <a:t>Co-founded by Duke University </a:t>
            </a:r>
            <a:br>
              <a:rPr lang="en-US" sz="2000" dirty="0">
                <a:solidFill>
                  <a:srgbClr val="00B7D5"/>
                </a:solidFill>
              </a:rPr>
            </a:br>
            <a:r>
              <a:rPr lang="en-US" sz="2000" dirty="0">
                <a:solidFill>
                  <a:srgbClr val="00B7D5"/>
                </a:solidFill>
              </a:rPr>
              <a:t>&amp; FDA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US" sz="2000" dirty="0">
              <a:solidFill>
                <a:srgbClr val="00B7D5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US" sz="2000" dirty="0">
                <a:solidFill>
                  <a:srgbClr val="00B7D5"/>
                </a:solidFill>
              </a:rPr>
              <a:t>Involves all stakeholders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Approx. 80+ members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Participation of 400+ more orgs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US" sz="2000" b="1" i="1" dirty="0">
              <a:solidFill>
                <a:srgbClr val="00B7D5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US" sz="2000" b="1" dirty="0">
                <a:solidFill>
                  <a:srgbClr val="006879"/>
                </a:solidFill>
              </a:rPr>
              <a:t>MISSION: To develop and drive adoption of practices that will increase the quality and efficiency of clinical trials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9" y="372157"/>
            <a:ext cx="3210869" cy="1292935"/>
          </a:xfrm>
          <a:prstGeom prst="rect">
            <a:avLst/>
          </a:prstGeom>
        </p:spPr>
      </p:pic>
      <p:pic>
        <p:nvPicPr>
          <p:cNvPr id="7" name="Picture 6" descr="3strengths4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5" y="1586428"/>
            <a:ext cx="4102046" cy="39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3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41776"/>
            <a:ext cx="8462210" cy="47183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 a learning system to measure &amp; improve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sIRB</a:t>
            </a:r>
            <a:r>
              <a:rPr lang="en-US" dirty="0"/>
              <a:t> process &amp; realize the goals of </a:t>
            </a:r>
            <a:r>
              <a:rPr lang="en-US" dirty="0" err="1"/>
              <a:t>sIRB</a:t>
            </a:r>
            <a:r>
              <a:rPr lang="en-US" dirty="0"/>
              <a:t> requirements</a:t>
            </a:r>
          </a:p>
          <a:p>
            <a:pPr>
              <a:lnSpc>
                <a:spcPts val="3080"/>
              </a:lnSpc>
            </a:pPr>
            <a:r>
              <a:rPr lang="en-US" dirty="0"/>
              <a:t>Engage stakeholders implementing the </a:t>
            </a:r>
            <a:r>
              <a:rPr lang="en-US" dirty="0" err="1"/>
              <a:t>sIRB</a:t>
            </a:r>
            <a:r>
              <a:rPr lang="en-US" dirty="0"/>
              <a:t> model</a:t>
            </a:r>
          </a:p>
          <a:p>
            <a:pPr>
              <a:lnSpc>
                <a:spcPts val="3080"/>
              </a:lnSpc>
            </a:pPr>
            <a:r>
              <a:rPr lang="en-US" dirty="0"/>
              <a:t>Developing a foundational database to identify the population of organizations implementing </a:t>
            </a:r>
            <a:r>
              <a:rPr lang="en-US" dirty="0" err="1"/>
              <a:t>sIRB</a:t>
            </a:r>
            <a:endParaRPr lang="en-US" dirty="0"/>
          </a:p>
          <a:p>
            <a:pPr>
              <a:lnSpc>
                <a:spcPts val="3080"/>
              </a:lnSpc>
            </a:pPr>
            <a:r>
              <a:rPr lang="en-US" dirty="0"/>
              <a:t>Define critical time points &amp; factors to be measured</a:t>
            </a:r>
          </a:p>
          <a:p>
            <a:pPr>
              <a:lnSpc>
                <a:spcPts val="3080"/>
              </a:lnSpc>
            </a:pPr>
            <a:r>
              <a:rPr lang="en-US" dirty="0"/>
              <a:t>Test proposed metrics</a:t>
            </a:r>
          </a:p>
          <a:p>
            <a:pPr>
              <a:lnSpc>
                <a:spcPts val="3080"/>
              </a:lnSpc>
            </a:pPr>
            <a:r>
              <a:rPr lang="en-US" dirty="0"/>
              <a:t>Deploy, routinely collect, &amp; publicly share established metrics to promote best practices &amp; develop a continuous learning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10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8"/>
            <a:ext cx="8462210" cy="4342393"/>
          </a:xfrm>
        </p:spPr>
        <p:txBody>
          <a:bodyPr/>
          <a:lstStyle/>
          <a:p>
            <a:r>
              <a:rPr lang="en-US" dirty="0"/>
              <a:t>Involve a diverse group of stakeholders </a:t>
            </a:r>
          </a:p>
          <a:p>
            <a:pPr lvl="1"/>
            <a:r>
              <a:rPr lang="en-US" dirty="0"/>
              <a:t>Mix of large &amp; small NIH grantee organizations</a:t>
            </a:r>
          </a:p>
          <a:p>
            <a:pPr lvl="2"/>
            <a:r>
              <a:rPr lang="en-US" dirty="0"/>
              <a:t>Multi-site investigators &amp; research staff</a:t>
            </a:r>
          </a:p>
          <a:p>
            <a:pPr lvl="2"/>
            <a:r>
              <a:rPr lang="en-US" dirty="0"/>
              <a:t>Institutional and academic IRBs</a:t>
            </a:r>
          </a:p>
          <a:p>
            <a:pPr lvl="1"/>
            <a:r>
              <a:rPr lang="en-US" dirty="0"/>
              <a:t>Independent IRBs</a:t>
            </a:r>
          </a:p>
          <a:p>
            <a:pPr lvl="1"/>
            <a:r>
              <a:rPr lang="en-US" dirty="0"/>
              <a:t>Policy Organizations</a:t>
            </a:r>
          </a:p>
          <a:p>
            <a:pPr lvl="1"/>
            <a:r>
              <a:rPr lang="en-US" dirty="0"/>
              <a:t>Other relevant organizations</a:t>
            </a:r>
          </a:p>
          <a:p>
            <a:r>
              <a:rPr lang="en-US" dirty="0"/>
              <a:t>Communicate their needs &amp; suggested improvements</a:t>
            </a:r>
          </a:p>
          <a:p>
            <a:r>
              <a:rPr lang="en-US" dirty="0"/>
              <a:t>Contribute to all </a:t>
            </a:r>
            <a:r>
              <a:rPr lang="en-US" dirty="0" err="1"/>
              <a:t>all</a:t>
            </a:r>
            <a:r>
              <a:rPr lang="en-US" dirty="0"/>
              <a:t> steps of creating system for continuous </a:t>
            </a:r>
            <a:r>
              <a:rPr lang="en-US" dirty="0" err="1"/>
              <a:t>sIRB</a:t>
            </a:r>
            <a:r>
              <a:rPr lang="en-US" dirty="0"/>
              <a:t> improvement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3" y="782198"/>
            <a:ext cx="1714926" cy="14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of </a:t>
            </a:r>
            <a:r>
              <a:rPr lang="en-US" dirty="0" err="1"/>
              <a:t>sIRB</a:t>
            </a:r>
            <a:r>
              <a:rPr lang="en-US" dirty="0"/>
              <a:t>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95" y="1452479"/>
            <a:ext cx="8462210" cy="4046984"/>
          </a:xfrm>
        </p:spPr>
        <p:txBody>
          <a:bodyPr/>
          <a:lstStyle/>
          <a:p>
            <a:r>
              <a:rPr lang="en-US" dirty="0"/>
              <a:t>A list of organizations implementing </a:t>
            </a:r>
            <a:r>
              <a:rPr lang="en-US" dirty="0" err="1"/>
              <a:t>sIRB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model is needed to identify and define the </a:t>
            </a:r>
            <a:br>
              <a:rPr lang="en-US" dirty="0"/>
            </a:br>
            <a:r>
              <a:rPr lang="en-US" dirty="0"/>
              <a:t>population to be queried in an evaluation</a:t>
            </a:r>
          </a:p>
          <a:p>
            <a:pPr lvl="1"/>
            <a:r>
              <a:rPr lang="en-US" dirty="0"/>
              <a:t>Organizations serving as </a:t>
            </a:r>
            <a:r>
              <a:rPr lang="en-US" dirty="0" err="1"/>
              <a:t>sIRB</a:t>
            </a:r>
            <a:endParaRPr lang="en-US" dirty="0"/>
          </a:p>
          <a:p>
            <a:pPr lvl="1"/>
            <a:r>
              <a:rPr lang="en-US" dirty="0"/>
              <a:t>Relying institutions</a:t>
            </a:r>
          </a:p>
          <a:p>
            <a:r>
              <a:rPr lang="en-US" dirty="0"/>
              <a:t>Could be developed from existing or new data fields on forms collected by NIH or other IRB registrations</a:t>
            </a:r>
          </a:p>
          <a:p>
            <a:r>
              <a:rPr lang="en-US" dirty="0"/>
              <a:t>Collect only the minimum necessary information to </a:t>
            </a:r>
            <a:br>
              <a:rPr lang="en-US" dirty="0"/>
            </a:br>
            <a:r>
              <a:rPr lang="en-US" dirty="0"/>
              <a:t>decrease burden of respondents and minimize effort </a:t>
            </a:r>
            <a:br>
              <a:rPr lang="en-US" dirty="0"/>
            </a:br>
            <a:r>
              <a:rPr lang="en-US" dirty="0"/>
              <a:t>to maintain database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60" y="892366"/>
            <a:ext cx="1913230" cy="1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&amp; Define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366092"/>
            <a:ext cx="8462210" cy="4704201"/>
          </a:xfrm>
        </p:spPr>
        <p:txBody>
          <a:bodyPr/>
          <a:lstStyle/>
          <a:p>
            <a:r>
              <a:rPr lang="en-US" sz="2300" dirty="0"/>
              <a:t>To evaluate IRB/</a:t>
            </a:r>
            <a:r>
              <a:rPr lang="en-US" sz="2300" dirty="0" err="1"/>
              <a:t>sIRB</a:t>
            </a:r>
            <a:r>
              <a:rPr lang="en-US" sz="2300" dirty="0"/>
              <a:t> effectiveness, </a:t>
            </a:r>
            <a:br>
              <a:rPr lang="en-US" sz="2300" dirty="0"/>
            </a:br>
            <a:r>
              <a:rPr lang="en-US" sz="2300" dirty="0"/>
              <a:t>need to establish: </a:t>
            </a:r>
          </a:p>
          <a:p>
            <a:pPr lvl="1"/>
            <a:r>
              <a:rPr lang="en-US" sz="2300" dirty="0"/>
              <a:t>Critical time points to be measured</a:t>
            </a:r>
          </a:p>
          <a:p>
            <a:pPr lvl="2"/>
            <a:r>
              <a:rPr lang="en-US" sz="2300" dirty="0"/>
              <a:t>Include IRB review time, </a:t>
            </a:r>
            <a:r>
              <a:rPr lang="en-US" sz="2300" i="1" dirty="0"/>
              <a:t>AND</a:t>
            </a:r>
            <a:r>
              <a:rPr lang="en-US" sz="2300" dirty="0"/>
              <a:t> </a:t>
            </a:r>
          </a:p>
          <a:p>
            <a:pPr lvl="2"/>
            <a:r>
              <a:rPr lang="en-US" sz="2300" dirty="0"/>
              <a:t>Time and effort of other </a:t>
            </a:r>
            <a:r>
              <a:rPr lang="en-US" sz="2300" dirty="0" err="1"/>
              <a:t>other</a:t>
            </a:r>
            <a:r>
              <a:rPr lang="en-US" sz="2300" dirty="0"/>
              <a:t> </a:t>
            </a:r>
            <a:r>
              <a:rPr lang="en-US" sz="2300" dirty="0" err="1"/>
              <a:t>sIRB</a:t>
            </a:r>
            <a:r>
              <a:rPr lang="en-US" sz="2300" dirty="0"/>
              <a:t> activities such as</a:t>
            </a:r>
          </a:p>
          <a:p>
            <a:pPr lvl="3"/>
            <a:r>
              <a:rPr lang="en-US" sz="2300" dirty="0"/>
              <a:t>Time to establish reliance agreements</a:t>
            </a:r>
          </a:p>
          <a:p>
            <a:pPr lvl="3"/>
            <a:r>
              <a:rPr lang="en-US" sz="2300" dirty="0"/>
              <a:t>Communication between </a:t>
            </a:r>
            <a:r>
              <a:rPr lang="en-US" sz="2300" dirty="0" err="1"/>
              <a:t>sIRB</a:t>
            </a:r>
            <a:r>
              <a:rPr lang="en-US" sz="2300" dirty="0"/>
              <a:t>, lead study teams, and sites</a:t>
            </a:r>
          </a:p>
          <a:p>
            <a:pPr lvl="3"/>
            <a:r>
              <a:rPr lang="en-US" sz="2300" dirty="0"/>
              <a:t>Time to enter information in </a:t>
            </a:r>
            <a:r>
              <a:rPr lang="en-US" sz="2300" dirty="0" err="1"/>
              <a:t>sIRB</a:t>
            </a:r>
            <a:r>
              <a:rPr lang="en-US" sz="2300" dirty="0"/>
              <a:t> system</a:t>
            </a:r>
          </a:p>
          <a:p>
            <a:pPr lvl="1"/>
            <a:r>
              <a:rPr lang="en-US" sz="2300" dirty="0"/>
              <a:t>Functions and processes performed by </a:t>
            </a:r>
            <a:r>
              <a:rPr lang="en-US" sz="2300" dirty="0" err="1"/>
              <a:t>sIRB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/>
              <a:t>and relying institutions</a:t>
            </a:r>
          </a:p>
          <a:p>
            <a:pPr lvl="1"/>
            <a:r>
              <a:rPr lang="en-US" sz="2300" dirty="0"/>
              <a:t>Standard definitions and approaches to time-point </a:t>
            </a:r>
            <a:br>
              <a:rPr lang="en-US" sz="2300" dirty="0"/>
            </a:br>
            <a:r>
              <a:rPr lang="en-US" sz="2300" dirty="0"/>
              <a:t>and process measures collection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3" y="881350"/>
            <a:ext cx="1961003" cy="12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8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&amp; Test Evaluation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survey instrument* to evaluate IRB </a:t>
            </a:r>
            <a:br>
              <a:rPr lang="en-US" dirty="0"/>
            </a:br>
            <a:r>
              <a:rPr lang="en-US" dirty="0"/>
              <a:t>functions &amp; collect established metrics</a:t>
            </a:r>
          </a:p>
          <a:p>
            <a:r>
              <a:rPr lang="en-US" dirty="0"/>
              <a:t>Potential key questions &amp; metrics were created by CTTI team to guide the creation of a survey instrument</a:t>
            </a:r>
          </a:p>
          <a:p>
            <a:r>
              <a:rPr lang="en-US" dirty="0"/>
              <a:t>Survey should be pilot tested to assess practicality &amp; make any necessary adjustments</a:t>
            </a:r>
          </a:p>
          <a:p>
            <a:r>
              <a:rPr lang="en-US" dirty="0"/>
              <a:t>Target sample: representative sample of grantee institutions</a:t>
            </a:r>
          </a:p>
          <a:p>
            <a:pPr lvl="1"/>
            <a:r>
              <a:rPr lang="en-US" dirty="0"/>
              <a:t>Include varied institution size &amp; level of NIH funding, different types of research, &amp; varied levels of </a:t>
            </a:r>
            <a:br>
              <a:rPr lang="en-US" dirty="0"/>
            </a:br>
            <a:r>
              <a:rPr lang="en-US" dirty="0" err="1"/>
              <a:t>sIRB</a:t>
            </a:r>
            <a:r>
              <a:rPr lang="en-US" dirty="0"/>
              <a:t> experience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7" y="991518"/>
            <a:ext cx="1613461" cy="1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Routinely Collect &amp; Share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241776"/>
            <a:ext cx="8462210" cy="4905635"/>
          </a:xfrm>
        </p:spPr>
        <p:txBody>
          <a:bodyPr/>
          <a:lstStyle/>
          <a:p>
            <a:r>
              <a:rPr lang="en-US" dirty="0"/>
              <a:t>Routinely collect established metrics &amp; </a:t>
            </a:r>
            <a:br>
              <a:rPr lang="en-US" dirty="0"/>
            </a:br>
            <a:r>
              <a:rPr lang="en-US" dirty="0" err="1"/>
              <a:t>sIRB</a:t>
            </a:r>
            <a:r>
              <a:rPr lang="en-US" dirty="0"/>
              <a:t> functions via annual evaluation survey </a:t>
            </a:r>
          </a:p>
          <a:p>
            <a:r>
              <a:rPr lang="en-US" dirty="0"/>
              <a:t>Aggregate &amp; report results publicly</a:t>
            </a:r>
          </a:p>
          <a:p>
            <a:r>
              <a:rPr lang="en-US" dirty="0"/>
              <a:t>Identify best practices &amp; standards where appropriate</a:t>
            </a:r>
          </a:p>
          <a:p>
            <a:r>
              <a:rPr lang="en-US" dirty="0"/>
              <a:t>Encourage areas for improvement &amp; elimination of unnecessary duplicative practices</a:t>
            </a:r>
          </a:p>
          <a:p>
            <a:r>
              <a:rPr lang="en-US" dirty="0"/>
              <a:t>Results should assist organizations in improving human subject protections &amp; managing business practices</a:t>
            </a:r>
          </a:p>
          <a:p>
            <a:r>
              <a:rPr lang="en-US" dirty="0"/>
              <a:t>Adjust annual surveys to add or remove elements </a:t>
            </a:r>
            <a:br>
              <a:rPr lang="en-US" dirty="0"/>
            </a:br>
            <a:r>
              <a:rPr lang="en-US" dirty="0"/>
              <a:t>as needed (e.g., implementation questions may </a:t>
            </a:r>
            <a:br>
              <a:rPr lang="en-US" dirty="0"/>
            </a:br>
            <a:r>
              <a:rPr lang="en-US" dirty="0"/>
              <a:t>lose relevance)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t="5584" r="10405" b="1917"/>
          <a:stretch/>
        </p:blipFill>
        <p:spPr>
          <a:xfrm>
            <a:off x="7152151" y="956356"/>
            <a:ext cx="141732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6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for implementing </a:t>
            </a:r>
            <a:r>
              <a:rPr lang="en-US" dirty="0" err="1"/>
              <a:t>sIRB</a:t>
            </a:r>
            <a:r>
              <a:rPr lang="en-US" dirty="0"/>
              <a:t> varies widely &amp; is not being routinely evaluated</a:t>
            </a:r>
          </a:p>
          <a:p>
            <a:r>
              <a:rPr lang="en-US" dirty="0"/>
              <a:t>CTTI project team agreed that definitive evaluation of direct impact &amp; effectiveness of NIH </a:t>
            </a:r>
            <a:r>
              <a:rPr lang="en-US" dirty="0" err="1"/>
              <a:t>sIRB</a:t>
            </a:r>
            <a:r>
              <a:rPr lang="en-US" dirty="0"/>
              <a:t> policy is infeasible</a:t>
            </a:r>
          </a:p>
          <a:p>
            <a:r>
              <a:rPr lang="en-US" dirty="0"/>
              <a:t>NIH could lead the way, in partnership with other Common Rule agencies, to develop an ongoing evaluation of the implementation &amp; continuing process improvement of the </a:t>
            </a:r>
            <a:r>
              <a:rPr lang="en-US" dirty="0" err="1"/>
              <a:t>sIRB</a:t>
            </a:r>
            <a:r>
              <a:rPr lang="en-US" dirty="0"/>
              <a:t>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10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Single IRB Policy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https://grants.nih.gov/policy/humansubjects/single-irb-policy-multi-site-research.htm</a:t>
            </a:r>
            <a:endParaRPr lang="en-US" dirty="0"/>
          </a:p>
          <a:p>
            <a:r>
              <a:rPr lang="en-US" dirty="0"/>
              <a:t>Page includes link </a:t>
            </a:r>
            <a:br>
              <a:rPr lang="en-US" dirty="0"/>
            </a:br>
            <a:r>
              <a:rPr lang="en-US" dirty="0"/>
              <a:t>to CTTI Evaluation Framework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D3E108-97BF-2942-8E4D-FB27894ED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199" y="1404258"/>
            <a:ext cx="4161589" cy="466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256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i="1" dirty="0"/>
              <a:t>For more information on CTTI </a:t>
            </a:r>
            <a:r>
              <a:rPr lang="en-US" i="1" dirty="0" err="1"/>
              <a:t>sIRB</a:t>
            </a:r>
            <a:r>
              <a:rPr lang="en-US" i="1" dirty="0"/>
              <a:t> work, contact </a:t>
            </a:r>
            <a:r>
              <a:rPr lang="en-US" i="1" dirty="0">
                <a:hlinkClick r:id="rId2"/>
              </a:rPr>
              <a:t>sara.calvert@duke.edu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CTTI </a:t>
            </a:r>
            <a:r>
              <a:rPr lang="en-US" sz="2800" dirty="0" err="1"/>
              <a:t>sIRB</a:t>
            </a:r>
            <a:r>
              <a:rPr lang="en-US" sz="2800" dirty="0"/>
              <a:t> Projects &amp; Introduction to </a:t>
            </a:r>
            <a:r>
              <a:rPr lang="en-US" sz="2800" dirty="0" err="1"/>
              <a:t>sIRB</a:t>
            </a:r>
            <a:r>
              <a:rPr lang="en-US" sz="2800" dirty="0"/>
              <a:t> Evaluation Work</a:t>
            </a:r>
          </a:p>
          <a:p>
            <a:pPr lvl="1"/>
            <a:r>
              <a:rPr lang="en-US" sz="2800" dirty="0"/>
              <a:t>Cynthia Hahn</a:t>
            </a:r>
          </a:p>
          <a:p>
            <a:r>
              <a:rPr lang="en-US" sz="2800" dirty="0"/>
              <a:t> Methods &amp; Results of </a:t>
            </a:r>
            <a:r>
              <a:rPr lang="en-US" sz="2800" dirty="0" err="1"/>
              <a:t>sIRB</a:t>
            </a:r>
            <a:r>
              <a:rPr lang="en-US" sz="2800" dirty="0"/>
              <a:t> Evaluation Project</a:t>
            </a:r>
          </a:p>
          <a:p>
            <a:pPr lvl="1"/>
            <a:r>
              <a:rPr lang="en-US" sz="2800" dirty="0"/>
              <a:t>Stephen Rosenfeld</a:t>
            </a:r>
          </a:p>
          <a:p>
            <a:r>
              <a:rPr lang="en-US" sz="2800" dirty="0"/>
              <a:t> Evaluation Framework Report </a:t>
            </a:r>
          </a:p>
          <a:p>
            <a:pPr lvl="1"/>
            <a:r>
              <a:rPr lang="en-US" sz="2800" dirty="0"/>
              <a:t>Heather Pierce</a:t>
            </a:r>
          </a:p>
          <a:p>
            <a:r>
              <a:rPr lang="en-US" sz="2800" dirty="0"/>
              <a:t> Questions &amp; Discussion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066E-A822-3840-B552-BB701D3A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IRB (sIRB) Evaluation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1E8-09E1-0E41-90CE-40C558375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86444"/>
            <a:ext cx="4038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/>
              <a:t>CTTI Project Team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Laura Cleveland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Cynthia Hahn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Eric </a:t>
            </a:r>
            <a:r>
              <a:rPr lang="en-US" dirty="0" err="1"/>
              <a:t>Mah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Rita O’Sullivan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Helen </a:t>
            </a:r>
            <a:r>
              <a:rPr lang="en-US" dirty="0" err="1"/>
              <a:t>Panageas</a:t>
            </a:r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Heather Pierce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Stephen Rosenfeld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3E01A-8E39-A74D-8075-817DCA9B9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1143" y="1386444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CTTI Social Science Research Team</a:t>
            </a:r>
            <a:r>
              <a:rPr lang="el-GR" dirty="0"/>
              <a:t> </a:t>
            </a:r>
          </a:p>
          <a:p>
            <a:r>
              <a:rPr lang="en-US" dirty="0"/>
              <a:t>Amy Corneli</a:t>
            </a:r>
          </a:p>
          <a:p>
            <a:r>
              <a:rPr lang="en-US" dirty="0"/>
              <a:t>Emily </a:t>
            </a:r>
            <a:r>
              <a:rPr lang="en-US" dirty="0" err="1"/>
              <a:t>Hanlen</a:t>
            </a:r>
            <a:endParaRPr lang="en-US" dirty="0"/>
          </a:p>
          <a:p>
            <a:r>
              <a:rPr lang="en-US" dirty="0"/>
              <a:t>Kevin McKenna</a:t>
            </a:r>
          </a:p>
          <a:p>
            <a:r>
              <a:rPr lang="en-US" dirty="0"/>
              <a:t>Adora </a:t>
            </a:r>
            <a:r>
              <a:rPr lang="en-US" dirty="0" err="1"/>
              <a:t>Nsonwu</a:t>
            </a:r>
            <a:endParaRPr lang="en-US" dirty="0"/>
          </a:p>
          <a:p>
            <a:r>
              <a:rPr lang="en-US" dirty="0"/>
              <a:t>Brian Perry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CTTI Project Manager</a:t>
            </a:r>
          </a:p>
          <a:p>
            <a:r>
              <a:rPr lang="en-US" dirty="0"/>
              <a:t>Sara Calvert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3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123498-90A6-8449-B448-0EC5B9A8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6" y="4078081"/>
            <a:ext cx="8666009" cy="487645"/>
          </a:xfrm>
        </p:spPr>
        <p:txBody>
          <a:bodyPr/>
          <a:lstStyle/>
          <a:p>
            <a:r>
              <a:rPr lang="en-US" dirty="0"/>
              <a:t>CTTI </a:t>
            </a:r>
            <a:r>
              <a:rPr lang="en-US" dirty="0" err="1"/>
              <a:t>sIRB</a:t>
            </a:r>
            <a:r>
              <a:rPr lang="en-US" dirty="0"/>
              <a:t> Projects &amp; Introduction to </a:t>
            </a:r>
            <a:r>
              <a:rPr lang="en-US" dirty="0" err="1"/>
              <a:t>sIRB</a:t>
            </a:r>
            <a:r>
              <a:rPr lang="en-US" dirty="0"/>
              <a:t> Evaluation Work</a:t>
            </a:r>
          </a:p>
        </p:txBody>
      </p:sp>
    </p:spTree>
    <p:extLst>
      <p:ext uri="{BB962C8B-B14F-4D97-AF65-F5344CB8AC3E}">
        <p14:creationId xmlns:p14="http://schemas.microsoft.com/office/powerpoint/2010/main" val="42753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F31C-68C7-594F-A0AD-AACA904C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331705"/>
            <a:ext cx="8462210" cy="770467"/>
          </a:xfrm>
        </p:spPr>
        <p:txBody>
          <a:bodyPr/>
          <a:lstStyle/>
          <a:p>
            <a:r>
              <a:rPr lang="en-US" dirty="0"/>
              <a:t>Overview sIRB Timeline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7C8C36-2921-F049-9162-E1688FA91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650" y="1295400"/>
            <a:ext cx="7645400" cy="4432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99D728-9BAF-D04A-8B29-147924D9F9D0}"/>
              </a:ext>
            </a:extLst>
          </p:cNvPr>
          <p:cNvSpPr txBox="1"/>
          <p:nvPr/>
        </p:nvSpPr>
        <p:spPr>
          <a:xfrm>
            <a:off x="124214" y="627879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From: </a:t>
            </a:r>
            <a:r>
              <a:rPr lang="en-US" sz="1400" i="1" dirty="0"/>
              <a:t>Resources to assist in the transition to a single IRB model for multisite clinical trials</a:t>
            </a:r>
          </a:p>
          <a:p>
            <a:r>
              <a:rPr lang="en-US" sz="1400" dirty="0">
                <a:hlinkClick r:id="rId4" tooltip="Persistent link using digital object identifier"/>
              </a:rPr>
              <a:t>https://doi.org/10.1016/j.conctc.2019.100423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272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B66A21-A263-A743-9776-2B969839597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20008" y="1176688"/>
          <a:ext cx="8461375" cy="174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1377B2A-B494-F447-B47B-A39A0D3B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3" y="337554"/>
            <a:ext cx="8462210" cy="770467"/>
          </a:xfrm>
        </p:spPr>
        <p:txBody>
          <a:bodyPr/>
          <a:lstStyle/>
          <a:p>
            <a:r>
              <a:rPr lang="en-US" dirty="0"/>
              <a:t>CTTI Single IRB Projects Overview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E9263E5-1BC8-DA42-BC35-94019543F0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9173" y="3143378"/>
          <a:ext cx="8503984" cy="291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18">
                  <a:extLst>
                    <a:ext uri="{9D8B030D-6E8A-4147-A177-3AD203B41FA5}">
                      <a16:colId xmlns:a16="http://schemas.microsoft.com/office/drawing/2014/main" val="3016083825"/>
                    </a:ext>
                  </a:extLst>
                </a:gridCol>
                <a:gridCol w="2185658">
                  <a:extLst>
                    <a:ext uri="{9D8B030D-6E8A-4147-A177-3AD203B41FA5}">
                      <a16:colId xmlns:a16="http://schemas.microsoft.com/office/drawing/2014/main" val="3240377224"/>
                    </a:ext>
                  </a:extLst>
                </a:gridCol>
                <a:gridCol w="489372">
                  <a:extLst>
                    <a:ext uri="{9D8B030D-6E8A-4147-A177-3AD203B41FA5}">
                      <a16:colId xmlns:a16="http://schemas.microsoft.com/office/drawing/2014/main" val="679166576"/>
                    </a:ext>
                  </a:extLst>
                </a:gridCol>
                <a:gridCol w="2334342">
                  <a:extLst>
                    <a:ext uri="{9D8B030D-6E8A-4147-A177-3AD203B41FA5}">
                      <a16:colId xmlns:a16="http://schemas.microsoft.com/office/drawing/2014/main" val="2066377153"/>
                    </a:ext>
                  </a:extLst>
                </a:gridCol>
                <a:gridCol w="634360">
                  <a:extLst>
                    <a:ext uri="{9D8B030D-6E8A-4147-A177-3AD203B41FA5}">
                      <a16:colId xmlns:a16="http://schemas.microsoft.com/office/drawing/2014/main" val="3613200840"/>
                    </a:ext>
                  </a:extLst>
                </a:gridCol>
                <a:gridCol w="2354234">
                  <a:extLst>
                    <a:ext uri="{9D8B030D-6E8A-4147-A177-3AD203B41FA5}">
                      <a16:colId xmlns:a16="http://schemas.microsoft.com/office/drawing/2014/main" val="2392375485"/>
                    </a:ext>
                  </a:extLst>
                </a:gridCol>
              </a:tblGrid>
              <a:tr h="8739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Goal</a:t>
                      </a: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Identify Barriers &amp; Propose Solutions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Assist with Implementation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Provide Additional Resources &amp; Plan Evaluation</a:t>
                      </a:r>
                    </a:p>
                  </a:txBody>
                  <a:tcPr anchor="ctr">
                    <a:solidFill>
                      <a:srgbClr val="006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18350"/>
                  </a:ext>
                </a:extLst>
              </a:tr>
              <a:tr h="203789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Tools</a:t>
                      </a: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Considerations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Evaluation Checklists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IAA Template (reliance agreement template)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sIRB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Engagement Documents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Results of recent interviews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Evaluation framework for NIH sIRB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54889"/>
                  </a:ext>
                </a:extLst>
              </a:tr>
            </a:tbl>
          </a:graphicData>
        </a:graphic>
      </p:graphicFrame>
      <p:sp>
        <p:nvSpPr>
          <p:cNvPr id="15" name="TextBox 2">
            <a:extLst>
              <a:ext uri="{FF2B5EF4-FFF2-40B4-BE49-F238E27FC236}">
                <a16:creationId xmlns:a16="http://schemas.microsoft.com/office/drawing/2014/main" id="{6912661E-6131-ED46-AA05-B099787B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3" y="6328169"/>
            <a:ext cx="6931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https://www.ctti-clinicaltrials.org/our-work/ethics-and-human-research-protection/single-irb/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314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52646"/>
            <a:ext cx="8489294" cy="770467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Main Findings of Previous CTTI </a:t>
            </a:r>
            <a:r>
              <a:rPr lang="en-US" sz="3000" dirty="0" err="1"/>
              <a:t>sIRB</a:t>
            </a:r>
            <a:r>
              <a:rPr lang="en-US" sz="3000" dirty="0"/>
              <a:t> Projects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47579" y="1241058"/>
            <a:ext cx="8462210" cy="4508584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Need to define “central IRB” </a:t>
            </a: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Concerns </a:t>
            </a:r>
            <a:r>
              <a:rPr lang="en-US" dirty="0">
                <a:ea typeface="ＭＳ Ｐゴシック" charset="-128"/>
              </a:rPr>
              <a:t>about the conflation of the responsibilities of the institution with the ethical review responsibilities of the IRB</a:t>
            </a:r>
          </a:p>
          <a:p>
            <a:r>
              <a:rPr lang="en-US" dirty="0">
                <a:ea typeface="ＭＳ Ｐゴシック" charset="-128"/>
              </a:rPr>
              <a:t>Discomfort due to lack of experience using centralized review</a:t>
            </a:r>
          </a:p>
          <a:p>
            <a:r>
              <a:rPr lang="en-US" dirty="0">
                <a:ea typeface="ＭＳ Ｐゴシック" charset="-128"/>
              </a:rPr>
              <a:t>Research community’s need for additional resources to assist in transition to sIRB model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2A6F2-983C-C64A-B8E8-7D436049BAE4}"/>
              </a:ext>
            </a:extLst>
          </p:cNvPr>
          <p:cNvSpPr txBox="1"/>
          <p:nvPr/>
        </p:nvSpPr>
        <p:spPr>
          <a:xfrm>
            <a:off x="561109" y="1792607"/>
            <a:ext cx="8021782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CTTI definition of “central IRB” </a:t>
            </a:r>
            <a:r>
              <a:rPr lang="en-US" sz="1600" dirty="0">
                <a:solidFill>
                  <a:schemeClr val="accent5"/>
                </a:solidFill>
              </a:rPr>
              <a:t>- a single IRB of record for all sites involved in a multi-center protocol. A range of entities may serve as the sIRB (e.g. another institution’s IRB, a federal IRB, an independent IRB). Now use term </a:t>
            </a:r>
            <a:r>
              <a:rPr lang="en-US" sz="1600" b="1" dirty="0">
                <a:solidFill>
                  <a:schemeClr val="accent5"/>
                </a:solidFill>
              </a:rPr>
              <a:t>single IRB (sIRB)</a:t>
            </a:r>
            <a:r>
              <a:rPr lang="en-US" sz="1600" dirty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29993</TotalTime>
  <Words>2886</Words>
  <Application>Microsoft Office PowerPoint</Application>
  <PresentationFormat>On-screen Show (4:3)</PresentationFormat>
  <Paragraphs>346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Symbol</vt:lpstr>
      <vt:lpstr>Wingdings</vt:lpstr>
      <vt:lpstr>Office Theme</vt:lpstr>
      <vt:lpstr>Welcome to the Single IRB (sIRB) Adoption &amp; Evaluation Webinar</vt:lpstr>
      <vt:lpstr>sIRB Adoption &amp; Evaluation</vt:lpstr>
      <vt:lpstr>PowerPoint Presentation</vt:lpstr>
      <vt:lpstr>Agenda</vt:lpstr>
      <vt:lpstr>Single IRB (sIRB) Evaluation Team</vt:lpstr>
      <vt:lpstr>CTTI sIRB Projects &amp; Introduction to sIRB Evaluation Work</vt:lpstr>
      <vt:lpstr>Overview sIRB Timeline</vt:lpstr>
      <vt:lpstr>CTTI Single IRB Projects Overview</vt:lpstr>
      <vt:lpstr>Main Findings of Previous CTTI sIRB Projects</vt:lpstr>
      <vt:lpstr>CTTI sIRB Resources</vt:lpstr>
      <vt:lpstr>sIRB Evaluation</vt:lpstr>
      <vt:lpstr>Objectives: sIRB Policy Evaluation Project</vt:lpstr>
      <vt:lpstr>Methods &amp; Results of sIRB Evaluation Project</vt:lpstr>
      <vt:lpstr>Methods Overview</vt:lpstr>
      <vt:lpstr>Results Overview</vt:lpstr>
      <vt:lpstr>In-depth interviews (IDIs) </vt:lpstr>
      <vt:lpstr>IDI Respondent Demographics</vt:lpstr>
      <vt:lpstr>IDI Topics – NIH Policy Goals, Metrics, &amp; Process</vt:lpstr>
      <vt:lpstr>IDI Results: Improving Inefficiencies</vt:lpstr>
      <vt:lpstr>IDI Results: Processes &amp; Tools Help</vt:lpstr>
      <vt:lpstr>IDI Results: Efficiency for Reviewing  vs. Relying IRB</vt:lpstr>
      <vt:lpstr>IDI Results: sIRB Inefficiencies </vt:lpstr>
      <vt:lpstr>IDI Results: Maintaining High Standards</vt:lpstr>
      <vt:lpstr>IDI Results: Steps in sIRB Process </vt:lpstr>
      <vt:lpstr>Desk Review: Metrics Findings</vt:lpstr>
      <vt:lpstr>IDI: Metrics Findings</vt:lpstr>
      <vt:lpstr>Evaluation Framework Report</vt:lpstr>
      <vt:lpstr>Development of Evaluation Framework</vt:lpstr>
      <vt:lpstr>Challenges of Evaluating NIH sIRB Policy</vt:lpstr>
      <vt:lpstr>Possible Next Steps</vt:lpstr>
      <vt:lpstr>Engage Stakeholders</vt:lpstr>
      <vt:lpstr>Database of sIRB Organizations</vt:lpstr>
      <vt:lpstr>Establish &amp; Define Metrics</vt:lpstr>
      <vt:lpstr>Create &amp; Test Evaluation Instrument</vt:lpstr>
      <vt:lpstr>Routinely Collect &amp; Share Metrics</vt:lpstr>
      <vt:lpstr>Conclusions</vt:lpstr>
      <vt:lpstr>NIH Single IRB Policy Information 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sIRB Adoption &amp; Evaluation</dc:title>
  <dc:subject>ctti_sirbeval_webinar_2020_01_16_final</dc:subject>
  <dc:creator>CTTI</dc:creator>
  <cp:keywords>sIRB</cp:keywords>
  <cp:lastModifiedBy>Kristi Geercken</cp:lastModifiedBy>
  <cp:revision>319</cp:revision>
  <dcterms:created xsi:type="dcterms:W3CDTF">2012-08-24T12:48:42Z</dcterms:created>
  <dcterms:modified xsi:type="dcterms:W3CDTF">2021-08-09T18:13:40Z</dcterms:modified>
</cp:coreProperties>
</file>