
<file path=[Content_Types].xml><?xml version="1.0" encoding="utf-8"?>
<Types xmlns="http://schemas.openxmlformats.org/package/2006/content-types">
  <Default Extension="png" ContentType="image/png"/>
  <Default Extension="tmp"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8" r:id="rId2"/>
    <p:sldMasterId id="2147483671" r:id="rId3"/>
    <p:sldMasterId id="2147483682" r:id="rId4"/>
    <p:sldMasterId id="2147483694" r:id="rId5"/>
  </p:sldMasterIdLst>
  <p:notesMasterIdLst>
    <p:notesMasterId r:id="rId90"/>
  </p:notesMasterIdLst>
  <p:sldIdLst>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3" r:id="rId70"/>
    <p:sldId id="351" r:id="rId71"/>
    <p:sldId id="352" r:id="rId72"/>
    <p:sldId id="354" r:id="rId73"/>
    <p:sldId id="355" r:id="rId74"/>
    <p:sldId id="356" r:id="rId75"/>
    <p:sldId id="357" r:id="rId76"/>
    <p:sldId id="358" r:id="rId77"/>
    <p:sldId id="359" r:id="rId78"/>
    <p:sldId id="360" r:id="rId79"/>
    <p:sldId id="361" r:id="rId80"/>
    <p:sldId id="362" r:id="rId81"/>
    <p:sldId id="363" r:id="rId82"/>
    <p:sldId id="364" r:id="rId83"/>
    <p:sldId id="365" r:id="rId84"/>
    <p:sldId id="366" r:id="rId85"/>
    <p:sldId id="367" r:id="rId86"/>
    <p:sldId id="368" r:id="rId87"/>
    <p:sldId id="369" r:id="rId88"/>
    <p:sldId id="282" r:id="rId8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D61"/>
    <a:srgbClr val="00AEEF"/>
    <a:srgbClr val="71C0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4" autoAdjust="0"/>
    <p:restoredTop sz="95441" autoAdjust="0"/>
  </p:normalViewPr>
  <p:slideViewPr>
    <p:cSldViewPr snapToGrid="0" snapToObjects="1">
      <p:cViewPr varScale="1">
        <p:scale>
          <a:sx n="69" d="100"/>
          <a:sy n="69" d="100"/>
        </p:scale>
        <p:origin x="1656" y="66"/>
      </p:cViewPr>
      <p:guideLst>
        <p:guide orient="horz" pos="2160"/>
        <p:guide pos="2880"/>
      </p:guideLst>
    </p:cSldViewPr>
  </p:slideViewPr>
  <p:outlineViewPr>
    <p:cViewPr>
      <p:scale>
        <a:sx n="33" d="100"/>
        <a:sy n="33" d="100"/>
      </p:scale>
      <p:origin x="0" y="-6254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60F00-25B3-9A4C-9FE0-CA7B6D5C2F9D}" type="doc">
      <dgm:prSet loTypeId="urn:microsoft.com/office/officeart/2005/8/layout/chevron1" loCatId="" qsTypeId="urn:microsoft.com/office/officeart/2005/8/quickstyle/simple4" qsCatId="simple" csTypeId="urn:microsoft.com/office/officeart/2005/8/colors/accent4_2" csCatId="accent4" phldr="1"/>
      <dgm:spPr/>
      <dgm:t>
        <a:bodyPr/>
        <a:lstStyle/>
        <a:p>
          <a:endParaRPr lang="en-US"/>
        </a:p>
      </dgm:t>
    </dgm:pt>
    <dgm:pt modelId="{1A53018B-7732-3C4E-8526-CD30777E43F1}">
      <dgm:prSet phldrT="[Text]" custT="1"/>
      <dgm:spPr>
        <a:solidFill>
          <a:schemeClr val="accent2"/>
        </a:solidFill>
        <a:ln w="38100" cmpd="sng">
          <a:solidFill>
            <a:schemeClr val="bg1"/>
          </a:solidFill>
        </a:ln>
      </dgm:spPr>
      <dgm:t>
        <a:bodyPr/>
        <a:lstStyle/>
        <a:p>
          <a:pPr>
            <a:lnSpc>
              <a:spcPct val="100000"/>
            </a:lnSpc>
            <a:spcAft>
              <a:spcPts val="0"/>
            </a:spcAft>
          </a:pPr>
          <a:r>
            <a:rPr lang="en-US" sz="1500" b="1" noProof="1">
              <a:latin typeface="Arial"/>
              <a:cs typeface="Arial"/>
            </a:rPr>
            <a:t>Discovery &amp; </a:t>
          </a:r>
        </a:p>
        <a:p>
          <a:pPr>
            <a:lnSpc>
              <a:spcPct val="100000"/>
            </a:lnSpc>
            <a:spcAft>
              <a:spcPts val="0"/>
            </a:spcAft>
          </a:pPr>
          <a:r>
            <a:rPr lang="en-US" sz="1500" b="1" noProof="1">
              <a:latin typeface="Arial"/>
              <a:cs typeface="Arial"/>
            </a:rPr>
            <a:t>Pre-Clinical</a:t>
          </a:r>
          <a:r>
            <a:rPr lang="en-US" sz="1500" b="1" baseline="30000" noProof="1">
              <a:latin typeface="Arial"/>
              <a:cs typeface="Arial"/>
            </a:rPr>
            <a:t>‡</a:t>
          </a:r>
        </a:p>
      </dgm:t>
    </dgm:pt>
    <dgm:pt modelId="{81773713-345C-5E48-BDCD-D39D81A7F3DF}" type="parTrans" cxnId="{752165A4-CF07-134B-8E4F-4485962E07A3}">
      <dgm:prSet/>
      <dgm:spPr/>
      <dgm:t>
        <a:bodyPr/>
        <a:lstStyle/>
        <a:p>
          <a:endParaRPr lang="en-US" sz="1500"/>
        </a:p>
      </dgm:t>
    </dgm:pt>
    <dgm:pt modelId="{248275E1-BDE3-5C46-94D9-16C1E43FB350}" type="sibTrans" cxnId="{752165A4-CF07-134B-8E4F-4485962E07A3}">
      <dgm:prSet/>
      <dgm:spPr/>
      <dgm:t>
        <a:bodyPr/>
        <a:lstStyle/>
        <a:p>
          <a:endParaRPr lang="en-US" sz="1500"/>
        </a:p>
      </dgm:t>
    </dgm:pt>
    <dgm:pt modelId="{753A924D-19A7-DC4B-85B9-CA9F7FC30433}">
      <dgm:prSet custT="1"/>
      <dgm:spPr>
        <a:solidFill>
          <a:schemeClr val="tx2"/>
        </a:solidFill>
        <a:ln w="38100" cmpd="sng">
          <a:solidFill>
            <a:schemeClr val="bg1"/>
          </a:solidFill>
        </a:ln>
      </dgm:spPr>
      <dgm:t>
        <a:bodyPr/>
        <a:lstStyle/>
        <a:p>
          <a:pPr>
            <a:lnSpc>
              <a:spcPct val="100000"/>
            </a:lnSpc>
            <a:spcAft>
              <a:spcPts val="0"/>
            </a:spcAft>
          </a:pPr>
          <a:r>
            <a:rPr lang="en-US" sz="1500" b="1" noProof="1">
              <a:latin typeface="Arial"/>
              <a:cs typeface="Arial"/>
            </a:rPr>
            <a:t>Phase </a:t>
          </a:r>
        </a:p>
        <a:p>
          <a:pPr>
            <a:lnSpc>
              <a:spcPct val="100000"/>
            </a:lnSpc>
            <a:spcAft>
              <a:spcPts val="0"/>
            </a:spcAft>
          </a:pPr>
          <a:r>
            <a:rPr lang="en-US" sz="1500" b="1" noProof="1">
              <a:latin typeface="Arial"/>
              <a:cs typeface="Arial"/>
            </a:rPr>
            <a:t>1 - 3</a:t>
          </a:r>
          <a:endParaRPr lang="en-US" sz="1500" b="1" dirty="0">
            <a:latin typeface="Arial"/>
            <a:cs typeface="Arial"/>
          </a:endParaRPr>
        </a:p>
      </dgm:t>
    </dgm:pt>
    <dgm:pt modelId="{BED1F959-226B-EC4F-AF81-DFB8EA54BB3C}" type="parTrans" cxnId="{69BEB199-870F-9F44-A351-734BDD6E1573}">
      <dgm:prSet/>
      <dgm:spPr/>
      <dgm:t>
        <a:bodyPr/>
        <a:lstStyle/>
        <a:p>
          <a:endParaRPr lang="en-US" sz="1500"/>
        </a:p>
      </dgm:t>
    </dgm:pt>
    <dgm:pt modelId="{18120555-EAF7-4743-993E-4DB8FCF392B8}" type="sibTrans" cxnId="{69BEB199-870F-9F44-A351-734BDD6E1573}">
      <dgm:prSet/>
      <dgm:spPr/>
      <dgm:t>
        <a:bodyPr/>
        <a:lstStyle/>
        <a:p>
          <a:endParaRPr lang="en-US" sz="1500"/>
        </a:p>
      </dgm:t>
    </dgm:pt>
    <dgm:pt modelId="{6984EFDC-EB25-4A4A-9EE8-235A7A6B4A17}">
      <dgm:prSet custT="1"/>
      <dgm:spPr>
        <a:solidFill>
          <a:schemeClr val="bg1">
            <a:lumMod val="65000"/>
          </a:schemeClr>
        </a:solidFill>
        <a:ln w="38100" cmpd="sng">
          <a:solidFill>
            <a:schemeClr val="bg1"/>
          </a:solidFill>
        </a:ln>
      </dgm:spPr>
      <dgm:t>
        <a:bodyPr/>
        <a:lstStyle/>
        <a:p>
          <a:pPr>
            <a:lnSpc>
              <a:spcPct val="100000"/>
            </a:lnSpc>
            <a:spcAft>
              <a:spcPts val="0"/>
            </a:spcAft>
          </a:pPr>
          <a:r>
            <a:rPr lang="en-US" sz="1500" b="1" dirty="0">
              <a:latin typeface="Arial"/>
              <a:cs typeface="Arial"/>
            </a:rPr>
            <a:t>Regulatory Review</a:t>
          </a:r>
        </a:p>
      </dgm:t>
    </dgm:pt>
    <dgm:pt modelId="{00A9D664-62E7-3741-AF35-21D52A3335CF}" type="parTrans" cxnId="{53C3513E-B75C-5C4B-AF40-E060D652F1C0}">
      <dgm:prSet/>
      <dgm:spPr/>
      <dgm:t>
        <a:bodyPr/>
        <a:lstStyle/>
        <a:p>
          <a:endParaRPr lang="en-US" sz="1500"/>
        </a:p>
      </dgm:t>
    </dgm:pt>
    <dgm:pt modelId="{EEBD3347-286D-264F-B7AD-C4C3A40C1479}" type="sibTrans" cxnId="{53C3513E-B75C-5C4B-AF40-E060D652F1C0}">
      <dgm:prSet/>
      <dgm:spPr/>
      <dgm:t>
        <a:bodyPr/>
        <a:lstStyle/>
        <a:p>
          <a:endParaRPr lang="en-US" sz="1500"/>
        </a:p>
      </dgm:t>
    </dgm:pt>
    <dgm:pt modelId="{CFCE5E44-289B-9144-B483-BAC659E3E00F}">
      <dgm:prSet custT="1"/>
      <dgm:spPr>
        <a:solidFill>
          <a:schemeClr val="bg1">
            <a:lumMod val="65000"/>
          </a:schemeClr>
        </a:solidFill>
        <a:ln w="38100" cmpd="sng">
          <a:solidFill>
            <a:srgbClr val="FFFFFF"/>
          </a:solidFill>
        </a:ln>
      </dgm:spPr>
      <dgm:t>
        <a:bodyPr/>
        <a:lstStyle/>
        <a:p>
          <a:pPr>
            <a:lnSpc>
              <a:spcPct val="100000"/>
            </a:lnSpc>
            <a:spcAft>
              <a:spcPts val="0"/>
            </a:spcAft>
          </a:pPr>
          <a:r>
            <a:rPr lang="en-US" sz="1500" b="1" noProof="1">
              <a:latin typeface="Arial"/>
              <a:cs typeface="Arial"/>
            </a:rPr>
            <a:t>Post-</a:t>
          </a:r>
        </a:p>
        <a:p>
          <a:pPr>
            <a:lnSpc>
              <a:spcPct val="100000"/>
            </a:lnSpc>
            <a:spcAft>
              <a:spcPts val="0"/>
            </a:spcAft>
          </a:pPr>
          <a:r>
            <a:rPr lang="en-US" sz="1500" b="1" noProof="1">
              <a:latin typeface="Arial"/>
              <a:cs typeface="Arial"/>
            </a:rPr>
            <a:t>Approval</a:t>
          </a:r>
          <a:endParaRPr lang="en-US" sz="1500" b="1" dirty="0">
            <a:latin typeface="Arial"/>
            <a:cs typeface="Arial"/>
          </a:endParaRPr>
        </a:p>
      </dgm:t>
    </dgm:pt>
    <dgm:pt modelId="{D5F6A580-1367-1049-ADA7-270AF6F79705}" type="parTrans" cxnId="{5012E2DE-D7C8-5946-B0DC-DF22436586A3}">
      <dgm:prSet/>
      <dgm:spPr/>
      <dgm:t>
        <a:bodyPr/>
        <a:lstStyle/>
        <a:p>
          <a:endParaRPr lang="en-US" sz="1500"/>
        </a:p>
      </dgm:t>
    </dgm:pt>
    <dgm:pt modelId="{0AFA6042-670B-8943-89B1-E35646745225}" type="sibTrans" cxnId="{5012E2DE-D7C8-5946-B0DC-DF22436586A3}">
      <dgm:prSet/>
      <dgm:spPr/>
      <dgm:t>
        <a:bodyPr/>
        <a:lstStyle/>
        <a:p>
          <a:endParaRPr lang="en-US" sz="1500"/>
        </a:p>
      </dgm:t>
    </dgm:pt>
    <dgm:pt modelId="{81B6EDB4-853C-CD4F-AA78-AD7421DD9F9F}" type="pres">
      <dgm:prSet presAssocID="{86B60F00-25B3-9A4C-9FE0-CA7B6D5C2F9D}" presName="Name0" presStyleCnt="0">
        <dgm:presLayoutVars>
          <dgm:dir/>
          <dgm:animLvl val="lvl"/>
          <dgm:resizeHandles val="exact"/>
        </dgm:presLayoutVars>
      </dgm:prSet>
      <dgm:spPr/>
      <dgm:t>
        <a:bodyPr/>
        <a:lstStyle/>
        <a:p>
          <a:endParaRPr lang="en-US"/>
        </a:p>
      </dgm:t>
    </dgm:pt>
    <dgm:pt modelId="{B083869F-45C8-C44E-9DC9-644555E0DCC9}" type="pres">
      <dgm:prSet presAssocID="{1A53018B-7732-3C4E-8526-CD30777E43F1}" presName="parTxOnly" presStyleLbl="node1" presStyleIdx="0" presStyleCnt="4" custLinFactNeighborY="-1936">
        <dgm:presLayoutVars>
          <dgm:chMax val="0"/>
          <dgm:chPref val="0"/>
          <dgm:bulletEnabled val="1"/>
        </dgm:presLayoutVars>
      </dgm:prSet>
      <dgm:spPr/>
      <dgm:t>
        <a:bodyPr/>
        <a:lstStyle/>
        <a:p>
          <a:endParaRPr lang="en-US"/>
        </a:p>
      </dgm:t>
    </dgm:pt>
    <dgm:pt modelId="{AE208A2E-380D-7340-BEC9-D3F6D1178DD8}" type="pres">
      <dgm:prSet presAssocID="{248275E1-BDE3-5C46-94D9-16C1E43FB350}" presName="parTxOnlySpace" presStyleCnt="0"/>
      <dgm:spPr/>
    </dgm:pt>
    <dgm:pt modelId="{358C2E17-A739-E744-8402-D7D34480039D}" type="pres">
      <dgm:prSet presAssocID="{753A924D-19A7-DC4B-85B9-CA9F7FC30433}" presName="parTxOnly" presStyleLbl="node1" presStyleIdx="1" presStyleCnt="4">
        <dgm:presLayoutVars>
          <dgm:chMax val="0"/>
          <dgm:chPref val="0"/>
          <dgm:bulletEnabled val="1"/>
        </dgm:presLayoutVars>
      </dgm:prSet>
      <dgm:spPr/>
      <dgm:t>
        <a:bodyPr/>
        <a:lstStyle/>
        <a:p>
          <a:endParaRPr lang="en-US"/>
        </a:p>
      </dgm:t>
    </dgm:pt>
    <dgm:pt modelId="{A10F0FF0-D295-E149-B830-81BD6F1251A2}" type="pres">
      <dgm:prSet presAssocID="{18120555-EAF7-4743-993E-4DB8FCF392B8}" presName="parTxOnlySpace" presStyleCnt="0"/>
      <dgm:spPr/>
    </dgm:pt>
    <dgm:pt modelId="{3B55FD31-6378-8D4C-9BBE-475CCDA8C137}" type="pres">
      <dgm:prSet presAssocID="{6984EFDC-EB25-4A4A-9EE8-235A7A6B4A17}" presName="parTxOnly" presStyleLbl="node1" presStyleIdx="2" presStyleCnt="4">
        <dgm:presLayoutVars>
          <dgm:chMax val="0"/>
          <dgm:chPref val="0"/>
          <dgm:bulletEnabled val="1"/>
        </dgm:presLayoutVars>
      </dgm:prSet>
      <dgm:spPr/>
      <dgm:t>
        <a:bodyPr/>
        <a:lstStyle/>
        <a:p>
          <a:endParaRPr lang="en-US"/>
        </a:p>
      </dgm:t>
    </dgm:pt>
    <dgm:pt modelId="{A33F9E84-50EF-D24B-BA5D-5C8FD15EE63C}" type="pres">
      <dgm:prSet presAssocID="{EEBD3347-286D-264F-B7AD-C4C3A40C1479}" presName="parTxOnlySpace" presStyleCnt="0"/>
      <dgm:spPr/>
    </dgm:pt>
    <dgm:pt modelId="{945167B5-8C27-AC41-A01A-935CE89CC49E}" type="pres">
      <dgm:prSet presAssocID="{CFCE5E44-289B-9144-B483-BAC659E3E00F}" presName="parTxOnly" presStyleLbl="node1" presStyleIdx="3" presStyleCnt="4">
        <dgm:presLayoutVars>
          <dgm:chMax val="0"/>
          <dgm:chPref val="0"/>
          <dgm:bulletEnabled val="1"/>
        </dgm:presLayoutVars>
      </dgm:prSet>
      <dgm:spPr/>
      <dgm:t>
        <a:bodyPr/>
        <a:lstStyle/>
        <a:p>
          <a:endParaRPr lang="en-US"/>
        </a:p>
      </dgm:t>
    </dgm:pt>
  </dgm:ptLst>
  <dgm:cxnLst>
    <dgm:cxn modelId="{642DA0CB-974E-4F47-A61A-40884CE1D6EB}" type="presOf" srcId="{CFCE5E44-289B-9144-B483-BAC659E3E00F}" destId="{945167B5-8C27-AC41-A01A-935CE89CC49E}" srcOrd="0" destOrd="0" presId="urn:microsoft.com/office/officeart/2005/8/layout/chevron1"/>
    <dgm:cxn modelId="{5AEFC5CF-1972-104E-9752-96C090672AE2}" type="presOf" srcId="{1A53018B-7732-3C4E-8526-CD30777E43F1}" destId="{B083869F-45C8-C44E-9DC9-644555E0DCC9}" srcOrd="0" destOrd="0" presId="urn:microsoft.com/office/officeart/2005/8/layout/chevron1"/>
    <dgm:cxn modelId="{F13269CE-D25D-E841-B0E8-20D745FD1F7C}" type="presOf" srcId="{6984EFDC-EB25-4A4A-9EE8-235A7A6B4A17}" destId="{3B55FD31-6378-8D4C-9BBE-475CCDA8C137}" srcOrd="0" destOrd="0" presId="urn:microsoft.com/office/officeart/2005/8/layout/chevron1"/>
    <dgm:cxn modelId="{752165A4-CF07-134B-8E4F-4485962E07A3}" srcId="{86B60F00-25B3-9A4C-9FE0-CA7B6D5C2F9D}" destId="{1A53018B-7732-3C4E-8526-CD30777E43F1}" srcOrd="0" destOrd="0" parTransId="{81773713-345C-5E48-BDCD-D39D81A7F3DF}" sibTransId="{248275E1-BDE3-5C46-94D9-16C1E43FB350}"/>
    <dgm:cxn modelId="{5012E2DE-D7C8-5946-B0DC-DF22436586A3}" srcId="{86B60F00-25B3-9A4C-9FE0-CA7B6D5C2F9D}" destId="{CFCE5E44-289B-9144-B483-BAC659E3E00F}" srcOrd="3" destOrd="0" parTransId="{D5F6A580-1367-1049-ADA7-270AF6F79705}" sibTransId="{0AFA6042-670B-8943-89B1-E35646745225}"/>
    <dgm:cxn modelId="{53C3513E-B75C-5C4B-AF40-E060D652F1C0}" srcId="{86B60F00-25B3-9A4C-9FE0-CA7B6D5C2F9D}" destId="{6984EFDC-EB25-4A4A-9EE8-235A7A6B4A17}" srcOrd="2" destOrd="0" parTransId="{00A9D664-62E7-3741-AF35-21D52A3335CF}" sibTransId="{EEBD3347-286D-264F-B7AD-C4C3A40C1479}"/>
    <dgm:cxn modelId="{BCF3D93C-528D-A14A-B44A-CCC374E79349}" type="presOf" srcId="{86B60F00-25B3-9A4C-9FE0-CA7B6D5C2F9D}" destId="{81B6EDB4-853C-CD4F-AA78-AD7421DD9F9F}" srcOrd="0" destOrd="0" presId="urn:microsoft.com/office/officeart/2005/8/layout/chevron1"/>
    <dgm:cxn modelId="{69BEB199-870F-9F44-A351-734BDD6E1573}" srcId="{86B60F00-25B3-9A4C-9FE0-CA7B6D5C2F9D}" destId="{753A924D-19A7-DC4B-85B9-CA9F7FC30433}" srcOrd="1" destOrd="0" parTransId="{BED1F959-226B-EC4F-AF81-DFB8EA54BB3C}" sibTransId="{18120555-EAF7-4743-993E-4DB8FCF392B8}"/>
    <dgm:cxn modelId="{A9CB8CDB-B6AA-A940-8421-B596A559B0FE}" type="presOf" srcId="{753A924D-19A7-DC4B-85B9-CA9F7FC30433}" destId="{358C2E17-A739-E744-8402-D7D34480039D}" srcOrd="0" destOrd="0" presId="urn:microsoft.com/office/officeart/2005/8/layout/chevron1"/>
    <dgm:cxn modelId="{FBE1B973-194C-E444-B23F-121FF4D94E34}" type="presParOf" srcId="{81B6EDB4-853C-CD4F-AA78-AD7421DD9F9F}" destId="{B083869F-45C8-C44E-9DC9-644555E0DCC9}" srcOrd="0" destOrd="0" presId="urn:microsoft.com/office/officeart/2005/8/layout/chevron1"/>
    <dgm:cxn modelId="{0E687BE6-C795-EE49-B2EF-C5526FC505E1}" type="presParOf" srcId="{81B6EDB4-853C-CD4F-AA78-AD7421DD9F9F}" destId="{AE208A2E-380D-7340-BEC9-D3F6D1178DD8}" srcOrd="1" destOrd="0" presId="urn:microsoft.com/office/officeart/2005/8/layout/chevron1"/>
    <dgm:cxn modelId="{AD70D5CD-C4BE-4944-B8D0-9D0612F127DF}" type="presParOf" srcId="{81B6EDB4-853C-CD4F-AA78-AD7421DD9F9F}" destId="{358C2E17-A739-E744-8402-D7D34480039D}" srcOrd="2" destOrd="0" presId="urn:microsoft.com/office/officeart/2005/8/layout/chevron1"/>
    <dgm:cxn modelId="{6EEECEC1-D4F2-014D-950B-E67CFAA294D9}" type="presParOf" srcId="{81B6EDB4-853C-CD4F-AA78-AD7421DD9F9F}" destId="{A10F0FF0-D295-E149-B830-81BD6F1251A2}" srcOrd="3" destOrd="0" presId="urn:microsoft.com/office/officeart/2005/8/layout/chevron1"/>
    <dgm:cxn modelId="{5BF3B5DE-4085-AB41-8A1D-DF115DE3BDA1}" type="presParOf" srcId="{81B6EDB4-853C-CD4F-AA78-AD7421DD9F9F}" destId="{3B55FD31-6378-8D4C-9BBE-475CCDA8C137}" srcOrd="4" destOrd="0" presId="urn:microsoft.com/office/officeart/2005/8/layout/chevron1"/>
    <dgm:cxn modelId="{F9C046E3-18A5-2241-BC5E-4BFF4229D23F}" type="presParOf" srcId="{81B6EDB4-853C-CD4F-AA78-AD7421DD9F9F}" destId="{A33F9E84-50EF-D24B-BA5D-5C8FD15EE63C}" srcOrd="5" destOrd="0" presId="urn:microsoft.com/office/officeart/2005/8/layout/chevron1"/>
    <dgm:cxn modelId="{E1355BF5-7E65-5941-8733-8FD9938CEF1E}" type="presParOf" srcId="{81B6EDB4-853C-CD4F-AA78-AD7421DD9F9F}" destId="{945167B5-8C27-AC41-A01A-935CE89CC49E}" srcOrd="6" destOrd="0" presId="urn:microsoft.com/office/officeart/2005/8/layout/chevron1"/>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3869F-45C8-C44E-9DC9-644555E0DCC9}">
      <dsp:nvSpPr>
        <dsp:cNvPr id="0" name=""/>
        <dsp:cNvSpPr/>
      </dsp:nvSpPr>
      <dsp:spPr>
        <a:xfrm>
          <a:off x="4078" y="0"/>
          <a:ext cx="2374384" cy="572922"/>
        </a:xfrm>
        <a:prstGeom prst="chevron">
          <a:avLst/>
        </a:prstGeom>
        <a:solidFill>
          <a:schemeClr val="accent2"/>
        </a:solidFill>
        <a:ln w="38100" cmpd="sng">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100000"/>
            </a:lnSpc>
            <a:spcBef>
              <a:spcPct val="0"/>
            </a:spcBef>
            <a:spcAft>
              <a:spcPts val="0"/>
            </a:spcAft>
          </a:pPr>
          <a:r>
            <a:rPr lang="en-US" sz="1500" b="1" kern="1200" noProof="1">
              <a:latin typeface="Arial"/>
              <a:cs typeface="Arial"/>
            </a:rPr>
            <a:t>Discovery &amp; </a:t>
          </a:r>
        </a:p>
        <a:p>
          <a:pPr lvl="0" algn="ctr" defTabSz="666750">
            <a:lnSpc>
              <a:spcPct val="100000"/>
            </a:lnSpc>
            <a:spcBef>
              <a:spcPct val="0"/>
            </a:spcBef>
            <a:spcAft>
              <a:spcPts val="0"/>
            </a:spcAft>
          </a:pPr>
          <a:r>
            <a:rPr lang="en-US" sz="1500" b="1" kern="1200" noProof="1">
              <a:latin typeface="Arial"/>
              <a:cs typeface="Arial"/>
            </a:rPr>
            <a:t>Pre-Clinical</a:t>
          </a:r>
          <a:r>
            <a:rPr lang="en-US" sz="1500" b="1" kern="1200" baseline="30000" noProof="1">
              <a:latin typeface="Arial"/>
              <a:cs typeface="Arial"/>
            </a:rPr>
            <a:t>‡</a:t>
          </a:r>
        </a:p>
      </dsp:txBody>
      <dsp:txXfrm>
        <a:off x="290539" y="0"/>
        <a:ext cx="1801462" cy="572922"/>
      </dsp:txXfrm>
    </dsp:sp>
    <dsp:sp modelId="{358C2E17-A739-E744-8402-D7D34480039D}">
      <dsp:nvSpPr>
        <dsp:cNvPr id="0" name=""/>
        <dsp:cNvSpPr/>
      </dsp:nvSpPr>
      <dsp:spPr>
        <a:xfrm>
          <a:off x="2141025" y="0"/>
          <a:ext cx="2374384" cy="572922"/>
        </a:xfrm>
        <a:prstGeom prst="chevron">
          <a:avLst/>
        </a:prstGeom>
        <a:solidFill>
          <a:schemeClr val="tx2"/>
        </a:solidFill>
        <a:ln w="38100" cmpd="sng">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100000"/>
            </a:lnSpc>
            <a:spcBef>
              <a:spcPct val="0"/>
            </a:spcBef>
            <a:spcAft>
              <a:spcPts val="0"/>
            </a:spcAft>
          </a:pPr>
          <a:r>
            <a:rPr lang="en-US" sz="1500" b="1" kern="1200" noProof="1">
              <a:latin typeface="Arial"/>
              <a:cs typeface="Arial"/>
            </a:rPr>
            <a:t>Phase </a:t>
          </a:r>
        </a:p>
        <a:p>
          <a:pPr lvl="0" algn="ctr" defTabSz="666750">
            <a:lnSpc>
              <a:spcPct val="100000"/>
            </a:lnSpc>
            <a:spcBef>
              <a:spcPct val="0"/>
            </a:spcBef>
            <a:spcAft>
              <a:spcPts val="0"/>
            </a:spcAft>
          </a:pPr>
          <a:r>
            <a:rPr lang="en-US" sz="1500" b="1" kern="1200" noProof="1">
              <a:latin typeface="Arial"/>
              <a:cs typeface="Arial"/>
            </a:rPr>
            <a:t>1 - 3</a:t>
          </a:r>
          <a:endParaRPr lang="en-US" sz="1500" b="1" kern="1200" dirty="0">
            <a:latin typeface="Arial"/>
            <a:cs typeface="Arial"/>
          </a:endParaRPr>
        </a:p>
      </dsp:txBody>
      <dsp:txXfrm>
        <a:off x="2427486" y="0"/>
        <a:ext cx="1801462" cy="572922"/>
      </dsp:txXfrm>
    </dsp:sp>
    <dsp:sp modelId="{3B55FD31-6378-8D4C-9BBE-475CCDA8C137}">
      <dsp:nvSpPr>
        <dsp:cNvPr id="0" name=""/>
        <dsp:cNvSpPr/>
      </dsp:nvSpPr>
      <dsp:spPr>
        <a:xfrm>
          <a:off x="4277971" y="0"/>
          <a:ext cx="2374384" cy="572922"/>
        </a:xfrm>
        <a:prstGeom prst="chevron">
          <a:avLst/>
        </a:prstGeom>
        <a:solidFill>
          <a:schemeClr val="bg1">
            <a:lumMod val="65000"/>
          </a:schemeClr>
        </a:solidFill>
        <a:ln w="38100" cmpd="sng">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100000"/>
            </a:lnSpc>
            <a:spcBef>
              <a:spcPct val="0"/>
            </a:spcBef>
            <a:spcAft>
              <a:spcPts val="0"/>
            </a:spcAft>
          </a:pPr>
          <a:r>
            <a:rPr lang="en-US" sz="1500" b="1" kern="1200" dirty="0">
              <a:latin typeface="Arial"/>
              <a:cs typeface="Arial"/>
            </a:rPr>
            <a:t>Regulatory Review</a:t>
          </a:r>
        </a:p>
      </dsp:txBody>
      <dsp:txXfrm>
        <a:off x="4564432" y="0"/>
        <a:ext cx="1801462" cy="572922"/>
      </dsp:txXfrm>
    </dsp:sp>
    <dsp:sp modelId="{945167B5-8C27-AC41-A01A-935CE89CC49E}">
      <dsp:nvSpPr>
        <dsp:cNvPr id="0" name=""/>
        <dsp:cNvSpPr/>
      </dsp:nvSpPr>
      <dsp:spPr>
        <a:xfrm>
          <a:off x="6414918" y="0"/>
          <a:ext cx="2374384" cy="572922"/>
        </a:xfrm>
        <a:prstGeom prst="chevron">
          <a:avLst/>
        </a:prstGeom>
        <a:solidFill>
          <a:schemeClr val="bg1">
            <a:lumMod val="65000"/>
          </a:schemeClr>
        </a:solidFill>
        <a:ln w="38100" cmpd="sng">
          <a:solidFill>
            <a:srgbClr val="FFFF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100000"/>
            </a:lnSpc>
            <a:spcBef>
              <a:spcPct val="0"/>
            </a:spcBef>
            <a:spcAft>
              <a:spcPts val="0"/>
            </a:spcAft>
          </a:pPr>
          <a:r>
            <a:rPr lang="en-US" sz="1500" b="1" kern="1200" noProof="1">
              <a:latin typeface="Arial"/>
              <a:cs typeface="Arial"/>
            </a:rPr>
            <a:t>Post-</a:t>
          </a:r>
        </a:p>
        <a:p>
          <a:pPr lvl="0" algn="ctr" defTabSz="666750">
            <a:lnSpc>
              <a:spcPct val="100000"/>
            </a:lnSpc>
            <a:spcBef>
              <a:spcPct val="0"/>
            </a:spcBef>
            <a:spcAft>
              <a:spcPts val="0"/>
            </a:spcAft>
          </a:pPr>
          <a:r>
            <a:rPr lang="en-US" sz="1500" b="1" kern="1200" noProof="1">
              <a:latin typeface="Arial"/>
              <a:cs typeface="Arial"/>
            </a:rPr>
            <a:t>Approval</a:t>
          </a:r>
          <a:endParaRPr lang="en-US" sz="1500" b="1" kern="1200" dirty="0">
            <a:latin typeface="Arial"/>
            <a:cs typeface="Arial"/>
          </a:endParaRPr>
        </a:p>
      </dsp:txBody>
      <dsp:txXfrm>
        <a:off x="6701379" y="0"/>
        <a:ext cx="1801462" cy="5729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BC6BA4-6F62-0142-A058-244A6439A3A3}" type="datetimeFigureOut">
              <a:rPr lang="en-US" smtClean="0"/>
              <a:pPr/>
              <a:t>8/9/2021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7E7B2C-7CF5-B246-A93D-EE643629E7CD}" type="slidenum">
              <a:rPr lang="en-US" smtClean="0"/>
              <a:pPr/>
              <a:t>‹#›</a:t>
            </a:fld>
            <a:endParaRPr lang="en-US"/>
          </a:p>
        </p:txBody>
      </p:sp>
    </p:spTree>
    <p:extLst>
      <p:ext uri="{BB962C8B-B14F-4D97-AF65-F5344CB8AC3E}">
        <p14:creationId xmlns:p14="http://schemas.microsoft.com/office/powerpoint/2010/main" val="5921982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05">
              <a:defRPr/>
            </a:pPr>
            <a:endParaRPr lang="en-US" dirty="0"/>
          </a:p>
          <a:p>
            <a:endParaRPr lang="en-US" dirty="0"/>
          </a:p>
        </p:txBody>
      </p:sp>
      <p:sp>
        <p:nvSpPr>
          <p:cNvPr id="4" name="Slide Number Placeholder 3"/>
          <p:cNvSpPr>
            <a:spLocks noGrp="1"/>
          </p:cNvSpPr>
          <p:nvPr>
            <p:ph type="sldNum" sz="quarter" idx="5"/>
          </p:nvPr>
        </p:nvSpPr>
        <p:spPr/>
        <p:txBody>
          <a:bodyPr/>
          <a:lstStyle/>
          <a:p>
            <a:fld id="{F57E7B2C-7CF5-B246-A93D-EE643629E7CD}" type="slidenum">
              <a:rPr lang="en-US" smtClean="0"/>
              <a:pPr/>
              <a:t>15</a:t>
            </a:fld>
            <a:endParaRPr lang="en-US"/>
          </a:p>
        </p:txBody>
      </p:sp>
    </p:spTree>
    <p:extLst>
      <p:ext uri="{BB962C8B-B14F-4D97-AF65-F5344CB8AC3E}">
        <p14:creationId xmlns:p14="http://schemas.microsoft.com/office/powerpoint/2010/main" val="169050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Patients want the same thing all the stakeholders want in the research enterprise - safe, well designed studies that are done efficiently and effectively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70D541-82E4-254D-8C2D-BAAD2B0B7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503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Increasingly, studies are demonstrating the impact of patient engagement. Evidence is showing that  patient engagement shortens study timelines and saves money.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70D541-82E4-254D-8C2D-BAAD2B0B7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291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patient engagement to be optimal, patients should be included early and often in the research process and at each steps. Here are places where patients can engage. Those bolded are places that are particularly relevant to this discussion. I will go into details on these in a moment.</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546D28-0EFA-BE49-B56C-82F6F1AF61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6118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how patient engagement can done on a smaller, yet still impactful, scale, when time is of the essences and resources may be limited. </a:t>
            </a:r>
          </a:p>
          <a:p>
            <a:r>
              <a:rPr lang="en-US" dirty="0"/>
              <a:t>Mixed methodology approaches are optimal.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70D541-82E4-254D-8C2D-BAAD2B0B7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9604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Mixed methodology approaches are optimal.</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70D541-82E4-254D-8C2D-BAAD2B0B7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1034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patient organizations, both umbrella organizations and disease specific groups, work on patient engagement in research and are here to help guide projects and offer support and resources.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70D541-82E4-254D-8C2D-BAAD2B0B7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6963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000">
              <a:ea typeface="ＭＳ Ｐゴシック" pitchFamily="34" charset="-128"/>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3EBC717-7785-46DD-9354-473E1796BD96}" type="slidenum">
              <a:rPr kumimoji="0" lang="en-GB"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74</a:t>
            </a:fld>
            <a:endParaRPr kumimoji="0" lang="en-GB"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446831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2016ARlandscape-4alt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76428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8972" y="397301"/>
            <a:ext cx="3348038" cy="1286030"/>
          </a:xfrm>
          <a:prstGeom prst="rect">
            <a:avLst/>
          </a:prstGeom>
        </p:spPr>
      </p:pic>
      <p:sp>
        <p:nvSpPr>
          <p:cNvPr id="2" name="Title 1"/>
          <p:cNvSpPr>
            <a:spLocks noGrp="1"/>
          </p:cNvSpPr>
          <p:nvPr>
            <p:ph type="ctrTitle" hasCustomPrompt="1"/>
          </p:nvPr>
        </p:nvSpPr>
        <p:spPr>
          <a:xfrm>
            <a:off x="945442" y="3618663"/>
            <a:ext cx="7511568" cy="881872"/>
          </a:xfrm>
        </p:spPr>
        <p:txBody>
          <a:bodyPr anchor="ctr">
            <a:noAutofit/>
          </a:bodyPr>
          <a:lstStyle>
            <a:lvl1pPr>
              <a:defRPr>
                <a:solidFill>
                  <a:schemeClr val="accent3"/>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945442" y="4704407"/>
            <a:ext cx="7511567" cy="675325"/>
          </a:xfrm>
        </p:spPr>
        <p:txBody>
          <a:bodyPr anchor="ctr" anchorCtr="0">
            <a:noAutofit/>
          </a:bodyPr>
          <a:lstStyle>
            <a:lvl1pPr marL="0" indent="0" algn="l">
              <a:buNone/>
              <a:defRPr sz="2000" b="0" i="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Info</a:t>
            </a:r>
            <a:endParaRPr lang="en-US" dirty="0"/>
          </a:p>
        </p:txBody>
      </p:sp>
      <p:sp>
        <p:nvSpPr>
          <p:cNvPr id="9" name="Text Placeholder 8"/>
          <p:cNvSpPr>
            <a:spLocks noGrp="1"/>
          </p:cNvSpPr>
          <p:nvPr>
            <p:ph type="body" sz="quarter" idx="10" hasCustomPrompt="1"/>
          </p:nvPr>
        </p:nvSpPr>
        <p:spPr>
          <a:xfrm>
            <a:off x="6040244" y="1598665"/>
            <a:ext cx="2416765" cy="419224"/>
          </a:xfrm>
        </p:spPr>
        <p:txBody>
          <a:bodyPr anchor="ctr"/>
          <a:lstStyle>
            <a:lvl1pPr marL="0" marR="0" indent="0" algn="l" defTabSz="457200" rtl="0" eaLnBrk="1" fontAlgn="auto" latinLnBrk="0" hangingPunct="1">
              <a:lnSpc>
                <a:spcPct val="95000"/>
              </a:lnSpc>
              <a:spcBef>
                <a:spcPts val="1400"/>
              </a:spcBef>
              <a:spcAft>
                <a:spcPts val="0"/>
              </a:spcAft>
              <a:buClrTx/>
              <a:buSzPct val="130000"/>
              <a:buFontTx/>
              <a:buNone/>
              <a:tabLst/>
              <a:defRPr sz="1400" i="1">
                <a:solidFill>
                  <a:schemeClr val="accent3">
                    <a:lumMod val="60000"/>
                    <a:lumOff val="40000"/>
                  </a:schemeClr>
                </a:solidFill>
              </a:defRPr>
            </a:lvl1pPr>
          </a:lstStyle>
          <a:p>
            <a:pPr marL="0" marR="0" lvl="0" indent="0" algn="l" defTabSz="457200" rtl="0" eaLnBrk="1" fontAlgn="auto" latinLnBrk="0" hangingPunct="1">
              <a:lnSpc>
                <a:spcPct val="95000"/>
              </a:lnSpc>
              <a:spcBef>
                <a:spcPts val="1400"/>
              </a:spcBef>
              <a:spcAft>
                <a:spcPts val="0"/>
              </a:spcAft>
              <a:buClrTx/>
              <a:buSzPct val="130000"/>
              <a:buFontTx/>
              <a:buNone/>
              <a:tabLst/>
              <a:defRPr/>
            </a:pPr>
            <a:r>
              <a:rPr lang="en-US" dirty="0" smtClean="0">
                <a:solidFill>
                  <a:schemeClr val="accent2"/>
                </a:solidFill>
              </a:rPr>
              <a:t>Month Day, Year</a:t>
            </a:r>
          </a:p>
        </p:txBody>
      </p:sp>
      <p:pic>
        <p:nvPicPr>
          <p:cNvPr id="13" name="Picture 12" descr="2016ARlandscape-4alt3_Artboard 4.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12" y="5922818"/>
            <a:ext cx="9166225" cy="935182"/>
          </a:xfrm>
          <a:prstGeom prst="rect">
            <a:avLst/>
          </a:prstGeom>
        </p:spPr>
      </p:pic>
    </p:spTree>
    <p:extLst>
      <p:ext uri="{BB962C8B-B14F-4D97-AF65-F5344CB8AC3E}">
        <p14:creationId xmlns:p14="http://schemas.microsoft.com/office/powerpoint/2010/main" val="95793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79" y="471309"/>
            <a:ext cx="8462210" cy="770467"/>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04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grpSp>
        <p:nvGrpSpPr>
          <p:cNvPr id="8" name="Group 7"/>
          <p:cNvGrpSpPr/>
          <p:nvPr/>
        </p:nvGrpSpPr>
        <p:grpSpPr>
          <a:xfrm>
            <a:off x="0" y="6780042"/>
            <a:ext cx="9144000" cy="77958"/>
            <a:chOff x="0" y="6693778"/>
            <a:chExt cx="9144000" cy="77958"/>
          </a:xfrm>
        </p:grpSpPr>
        <p:sp>
          <p:nvSpPr>
            <p:cNvPr id="9" name="Rectangle 8"/>
            <p:cNvSpPr/>
            <p:nvPr/>
          </p:nvSpPr>
          <p:spPr>
            <a:xfrm>
              <a:off x="0" y="6693778"/>
              <a:ext cx="2383277" cy="778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350">
                <a:solidFill>
                  <a:prstClr val="white"/>
                </a:solidFill>
              </a:endParaRPr>
            </a:p>
          </p:txBody>
        </p:sp>
        <p:sp>
          <p:nvSpPr>
            <p:cNvPr id="10" name="Rectangle 9"/>
            <p:cNvSpPr/>
            <p:nvPr/>
          </p:nvSpPr>
          <p:spPr>
            <a:xfrm>
              <a:off x="2383277" y="6693915"/>
              <a:ext cx="6760723" cy="77821"/>
            </a:xfrm>
            <a:prstGeom prst="rect">
              <a:avLst/>
            </a:prstGeom>
            <a:gradFill flip="none" rotWithShape="1">
              <a:gsLst>
                <a:gs pos="77000">
                  <a:srgbClr val="00B0F0"/>
                </a:gs>
                <a:gs pos="0">
                  <a:srgbClr val="0092DA"/>
                </a:gs>
                <a:gs pos="10000">
                  <a:srgbClr val="94DEF9"/>
                </a:gs>
                <a:gs pos="21000">
                  <a:schemeClr val="bg1"/>
                </a:gs>
                <a:gs pos="100000">
                  <a:srgbClr val="0070C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350">
                <a:solidFill>
                  <a:prstClr val="white"/>
                </a:solidFill>
              </a:endParaRPr>
            </a:p>
          </p:txBody>
        </p:sp>
      </p:grpSp>
      <p:sp>
        <p:nvSpPr>
          <p:cNvPr id="5" name="Title 1"/>
          <p:cNvSpPr>
            <a:spLocks noGrp="1"/>
          </p:cNvSpPr>
          <p:nvPr>
            <p:ph type="title" hasCustomPrompt="1"/>
          </p:nvPr>
        </p:nvSpPr>
        <p:spPr>
          <a:xfrm>
            <a:off x="115200" y="158744"/>
            <a:ext cx="7886700" cy="439200"/>
          </a:xfrm>
        </p:spPr>
        <p:txBody>
          <a:bodyPr>
            <a:noAutofit/>
          </a:bodyPr>
          <a:lstStyle>
            <a:lvl1pPr>
              <a:defRPr sz="1950" b="1"/>
            </a:lvl1pPr>
          </a:lstStyle>
          <a:p>
            <a:r>
              <a:rPr lang="en-US" dirty="0"/>
              <a:t>CLICK TO EDIT MASTER TITLE STYLE</a:t>
            </a:r>
          </a:p>
        </p:txBody>
      </p:sp>
      <p:sp>
        <p:nvSpPr>
          <p:cNvPr id="6" name="Text Placeholder 6"/>
          <p:cNvSpPr>
            <a:spLocks noGrp="1"/>
          </p:cNvSpPr>
          <p:nvPr>
            <p:ph type="body" sz="quarter" idx="13"/>
          </p:nvPr>
        </p:nvSpPr>
        <p:spPr>
          <a:xfrm>
            <a:off x="113953" y="583128"/>
            <a:ext cx="5046663" cy="583200"/>
          </a:xfrm>
        </p:spPr>
        <p:txBody>
          <a:bodyPr>
            <a:normAutofit/>
          </a:bodyPr>
          <a:lstStyle>
            <a:lvl1pPr marL="0" indent="0">
              <a:buNone/>
              <a:defRPr sz="1500"/>
            </a:lvl1pPr>
          </a:lstStyle>
          <a:p>
            <a:pPr lvl="0"/>
            <a:r>
              <a:rPr lang="en-US"/>
              <a:t>Click to edit Master text styles</a:t>
            </a:r>
          </a:p>
        </p:txBody>
      </p:sp>
    </p:spTree>
    <p:extLst>
      <p:ext uri="{BB962C8B-B14F-4D97-AF65-F5344CB8AC3E}">
        <p14:creationId xmlns:p14="http://schemas.microsoft.com/office/powerpoint/2010/main" val="11517561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marL="690563" indent="-285750" defTabSz="454025">
              <a:defRPr sz="1800"/>
            </a:lvl2pPr>
            <a:lvl3pPr marL="969963" indent="-228600">
              <a:defRPr sz="1600"/>
            </a:lvl3pPr>
            <a:lvl4pPr marL="1254125" indent="-228600">
              <a:defRPr sz="1400"/>
            </a:lvl4pPr>
            <a:lvl5pPr marL="1482725"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marL="690563" indent="-285750">
              <a:defRPr sz="1800"/>
            </a:lvl2pPr>
            <a:lvl3pPr marL="969963" indent="-228600">
              <a:defRPr sz="1600"/>
            </a:lvl3pPr>
            <a:lvl4pPr marL="1254125" indent="-228600">
              <a:defRPr sz="1400"/>
            </a:lvl4pPr>
            <a:lvl5pPr marL="1482725"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4629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kumimoji="0" lang="en-US" sz="2800" b="1" i="0" u="none" strike="noStrike" kern="1200" cap="none" spc="0" normalizeH="0" baseline="0" noProof="0" dirty="0">
                <a:ln>
                  <a:noFill/>
                </a:ln>
                <a:solidFill>
                  <a:schemeClr val="tx1"/>
                </a:solidFill>
                <a:effectLst/>
                <a:uLnTx/>
                <a:uFillTx/>
                <a:latin typeface="Arial"/>
                <a:ea typeface="+mj-ea"/>
                <a:cs typeface="Aria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3" name="Content Placeholder 2"/>
          <p:cNvSpPr>
            <a:spLocks noGrp="1"/>
          </p:cNvSpPr>
          <p:nvPr>
            <p:ph idx="1"/>
          </p:nvPr>
        </p:nvSpPr>
        <p:spPr/>
        <p:txBody>
          <a:bodyPr/>
          <a:lstStyle>
            <a:lvl1pPr>
              <a:buNone/>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A2CFDAC-6F4A-AE45-B812-4D307666986F}" type="slidenum">
              <a:rPr lang="en-US" smtClean="0"/>
              <a:pPr/>
              <a:t>‹#›</a:t>
            </a:fld>
            <a:endParaRPr lang="en-US" dirty="0"/>
          </a:p>
        </p:txBody>
      </p:sp>
    </p:spTree>
    <p:extLst>
      <p:ext uri="{BB962C8B-B14F-4D97-AF65-F5344CB8AC3E}">
        <p14:creationId xmlns:p14="http://schemas.microsoft.com/office/powerpoint/2010/main" val="2561604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5"/>
          <p:cNvSpPr/>
          <p:nvPr userDrawn="1"/>
        </p:nvSpPr>
        <p:spPr>
          <a:xfrm>
            <a:off x="0" y="5621866"/>
            <a:ext cx="9144000" cy="1236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9144000" cy="2379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2379133"/>
            <a:ext cx="9144000" cy="3242733"/>
          </a:xfrm>
          <a:prstGeom prst="rect">
            <a:avLst/>
          </a:prstGeom>
          <a:solidFill>
            <a:srgbClr val="00BF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PF_triangle_pattern.png"/>
          <p:cNvPicPr>
            <a:picLocks noChangeAspect="1"/>
          </p:cNvPicPr>
          <p:nvPr userDrawn="1"/>
        </p:nvPicPr>
        <p:blipFill>
          <a:blip r:embed="rId2"/>
          <a:srcRect l="53209" t="23288" b="15814"/>
          <a:stretch>
            <a:fillRect/>
          </a:stretch>
        </p:blipFill>
        <p:spPr>
          <a:xfrm>
            <a:off x="5943600" y="2379133"/>
            <a:ext cx="3200400" cy="3242733"/>
          </a:xfrm>
          <a:prstGeom prst="rect">
            <a:avLst/>
          </a:prstGeom>
        </p:spPr>
      </p:pic>
      <p:pic>
        <p:nvPicPr>
          <p:cNvPr id="9" name="Picture 8" descr="PF-ExpertBriefings-RGB.png"/>
          <p:cNvPicPr>
            <a:picLocks noChangeAspect="1"/>
          </p:cNvPicPr>
          <p:nvPr userDrawn="1"/>
        </p:nvPicPr>
        <p:blipFill>
          <a:blip r:embed="rId3"/>
          <a:stretch>
            <a:fillRect/>
          </a:stretch>
        </p:blipFill>
        <p:spPr>
          <a:xfrm>
            <a:off x="584876" y="661140"/>
            <a:ext cx="2310723" cy="727449"/>
          </a:xfrm>
          <a:prstGeom prst="rect">
            <a:avLst/>
          </a:prstGeom>
        </p:spPr>
      </p:pic>
      <p:pic>
        <p:nvPicPr>
          <p:cNvPr id="10" name="Picture 9" descr="Better Lives Together tagline.png"/>
          <p:cNvPicPr>
            <a:picLocks noChangeAspect="1"/>
          </p:cNvPicPr>
          <p:nvPr userDrawn="1"/>
        </p:nvPicPr>
        <p:blipFill>
          <a:blip r:embed="rId4"/>
          <a:stretch>
            <a:fillRect/>
          </a:stretch>
        </p:blipFill>
        <p:spPr>
          <a:xfrm>
            <a:off x="5943600" y="6115725"/>
            <a:ext cx="2782485" cy="272036"/>
          </a:xfrm>
          <a:prstGeom prst="rect">
            <a:avLst/>
          </a:prstGeom>
        </p:spPr>
      </p:pic>
      <p:sp>
        <p:nvSpPr>
          <p:cNvPr id="3" name="Subtitle 2"/>
          <p:cNvSpPr>
            <a:spLocks noGrp="1"/>
          </p:cNvSpPr>
          <p:nvPr>
            <p:ph type="subTitle" idx="1"/>
          </p:nvPr>
        </p:nvSpPr>
        <p:spPr>
          <a:xfrm>
            <a:off x="506424" y="4138613"/>
            <a:ext cx="5437175" cy="1470652"/>
          </a:xfrm>
        </p:spPr>
        <p:txBody>
          <a:bodyPr>
            <a:normAutofit/>
          </a:bodyPr>
          <a:lstStyle>
            <a:lvl1pPr marL="0" indent="0" algn="l">
              <a:buNone/>
              <a:defRPr sz="18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Title 16"/>
          <p:cNvSpPr>
            <a:spLocks noGrp="1"/>
          </p:cNvSpPr>
          <p:nvPr>
            <p:ph type="title"/>
          </p:nvPr>
        </p:nvSpPr>
        <p:spPr>
          <a:xfrm>
            <a:off x="496580" y="2726070"/>
            <a:ext cx="5447020" cy="1100138"/>
          </a:xfrm>
        </p:spPr>
        <p:txBody>
          <a:bodyPr/>
          <a:lstStyle>
            <a:lvl1pPr algn="l">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59708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2016ARlandscape-4alt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76428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8972" y="397301"/>
            <a:ext cx="3348038" cy="1286030"/>
          </a:xfrm>
          <a:prstGeom prst="rect">
            <a:avLst/>
          </a:prstGeom>
        </p:spPr>
      </p:pic>
      <p:sp>
        <p:nvSpPr>
          <p:cNvPr id="2" name="Title 1"/>
          <p:cNvSpPr>
            <a:spLocks noGrp="1"/>
          </p:cNvSpPr>
          <p:nvPr>
            <p:ph type="ctrTitle" hasCustomPrompt="1"/>
          </p:nvPr>
        </p:nvSpPr>
        <p:spPr>
          <a:xfrm>
            <a:off x="945442" y="3618663"/>
            <a:ext cx="7511568" cy="881872"/>
          </a:xfrm>
        </p:spPr>
        <p:txBody>
          <a:bodyPr anchor="ctr">
            <a:noAutofit/>
          </a:bodyPr>
          <a:lstStyle>
            <a:lvl1pPr>
              <a:defRPr>
                <a:solidFill>
                  <a:schemeClr val="accent3"/>
                </a:solidFill>
              </a:defRPr>
            </a:lvl1pPr>
          </a:lstStyle>
          <a:p>
            <a:r>
              <a:rPr lang="en-US" dirty="0"/>
              <a:t>Presentation Title</a:t>
            </a:r>
          </a:p>
        </p:txBody>
      </p:sp>
      <p:sp>
        <p:nvSpPr>
          <p:cNvPr id="3" name="Subtitle 2"/>
          <p:cNvSpPr>
            <a:spLocks noGrp="1"/>
          </p:cNvSpPr>
          <p:nvPr>
            <p:ph type="subTitle" idx="1" hasCustomPrompt="1"/>
          </p:nvPr>
        </p:nvSpPr>
        <p:spPr>
          <a:xfrm>
            <a:off x="945442" y="4704407"/>
            <a:ext cx="7511567" cy="675325"/>
          </a:xfrm>
        </p:spPr>
        <p:txBody>
          <a:bodyPr anchor="ctr" anchorCtr="0">
            <a:noAutofit/>
          </a:bodyPr>
          <a:lstStyle>
            <a:lvl1pPr marL="0" indent="0" algn="l">
              <a:buNone/>
              <a:defRPr sz="2000" b="0" i="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Info</a:t>
            </a:r>
          </a:p>
        </p:txBody>
      </p:sp>
      <p:sp>
        <p:nvSpPr>
          <p:cNvPr id="9" name="Text Placeholder 8"/>
          <p:cNvSpPr>
            <a:spLocks noGrp="1"/>
          </p:cNvSpPr>
          <p:nvPr>
            <p:ph type="body" sz="quarter" idx="10" hasCustomPrompt="1"/>
          </p:nvPr>
        </p:nvSpPr>
        <p:spPr>
          <a:xfrm>
            <a:off x="6040244" y="1598665"/>
            <a:ext cx="2416765" cy="419224"/>
          </a:xfrm>
        </p:spPr>
        <p:txBody>
          <a:bodyPr anchor="ctr"/>
          <a:lstStyle>
            <a:lvl1pPr marL="0" marR="0" indent="0" algn="l" defTabSz="457200" rtl="0" eaLnBrk="1" fontAlgn="auto" latinLnBrk="0" hangingPunct="1">
              <a:lnSpc>
                <a:spcPct val="95000"/>
              </a:lnSpc>
              <a:spcBef>
                <a:spcPts val="1400"/>
              </a:spcBef>
              <a:spcAft>
                <a:spcPts val="0"/>
              </a:spcAft>
              <a:buClrTx/>
              <a:buSzPct val="130000"/>
              <a:buFontTx/>
              <a:buNone/>
              <a:tabLst/>
              <a:defRPr sz="1400" i="1">
                <a:solidFill>
                  <a:schemeClr val="accent3">
                    <a:lumMod val="60000"/>
                    <a:lumOff val="40000"/>
                  </a:schemeClr>
                </a:solidFill>
              </a:defRPr>
            </a:lvl1pPr>
          </a:lstStyle>
          <a:p>
            <a:pPr marL="0" marR="0" lvl="0" indent="0" algn="l" defTabSz="457200" rtl="0" eaLnBrk="1" fontAlgn="auto" latinLnBrk="0" hangingPunct="1">
              <a:lnSpc>
                <a:spcPct val="95000"/>
              </a:lnSpc>
              <a:spcBef>
                <a:spcPts val="1400"/>
              </a:spcBef>
              <a:spcAft>
                <a:spcPts val="0"/>
              </a:spcAft>
              <a:buClrTx/>
              <a:buSzPct val="130000"/>
              <a:buFontTx/>
              <a:buNone/>
              <a:tabLst/>
              <a:defRPr/>
            </a:pPr>
            <a:r>
              <a:rPr lang="en-US" dirty="0">
                <a:solidFill>
                  <a:schemeClr val="accent2"/>
                </a:solidFill>
              </a:rPr>
              <a:t>Month Day, Year</a:t>
            </a:r>
          </a:p>
        </p:txBody>
      </p:sp>
      <p:pic>
        <p:nvPicPr>
          <p:cNvPr id="13" name="Picture 12" descr="2016ARlandscape-4alt3_Artboard 4.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12" y="5922818"/>
            <a:ext cx="9166225" cy="935182"/>
          </a:xfrm>
          <a:prstGeom prst="rect">
            <a:avLst/>
          </a:prstGeom>
        </p:spPr>
      </p:pic>
    </p:spTree>
    <p:extLst>
      <p:ext uri="{BB962C8B-B14F-4D97-AF65-F5344CB8AC3E}">
        <p14:creationId xmlns:p14="http://schemas.microsoft.com/office/powerpoint/2010/main" val="2139161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79" y="471309"/>
            <a:ext cx="8462210" cy="770467"/>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3822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42925" y="1598699"/>
            <a:ext cx="7942048" cy="21083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a:xfrm>
            <a:off x="542924" y="4063949"/>
            <a:ext cx="3699562" cy="19685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2"/>
          </p:nvPr>
        </p:nvSpPr>
        <p:spPr>
          <a:xfrm>
            <a:off x="4399005" y="4063949"/>
            <a:ext cx="4085967" cy="19685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8426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marL="690563" indent="-285750" defTabSz="454025">
              <a:defRPr sz="1800"/>
            </a:lvl2pPr>
            <a:lvl3pPr marL="969963" indent="-228600">
              <a:defRPr sz="1600"/>
            </a:lvl3pPr>
            <a:lvl4pPr marL="1254125" indent="-228600">
              <a:defRPr sz="1400"/>
            </a:lvl4pPr>
            <a:lvl5pPr marL="1482725"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marL="690563" indent="-285750">
              <a:defRPr sz="1800"/>
            </a:lvl2pPr>
            <a:lvl3pPr marL="969963" indent="-228600">
              <a:defRPr sz="1600"/>
            </a:lvl3pPr>
            <a:lvl4pPr marL="1254125" indent="-228600">
              <a:defRPr sz="1400"/>
            </a:lvl4pPr>
            <a:lvl5pPr marL="1482725"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9951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1187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79" y="471309"/>
            <a:ext cx="8462210" cy="77046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47579" y="1452479"/>
            <a:ext cx="8462210" cy="40469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10" hasCustomPrompt="1"/>
          </p:nvPr>
        </p:nvSpPr>
        <p:spPr>
          <a:xfrm>
            <a:off x="347579" y="5499463"/>
            <a:ext cx="8462126" cy="639308"/>
          </a:xfrm>
        </p:spPr>
        <p:txBody>
          <a:bodyPr/>
          <a:lstStyle>
            <a:lvl1pPr marL="0" marR="0" indent="0" algn="l" defTabSz="457200" rtl="0" eaLnBrk="1" fontAlgn="auto" latinLnBrk="0" hangingPunct="1">
              <a:lnSpc>
                <a:spcPct val="95000"/>
              </a:lnSpc>
              <a:spcBef>
                <a:spcPts val="1400"/>
              </a:spcBef>
              <a:spcAft>
                <a:spcPts val="0"/>
              </a:spcAft>
              <a:buClrTx/>
              <a:buSzPct val="130000"/>
              <a:buFontTx/>
              <a:buNone/>
              <a:tabLst/>
              <a:defRPr/>
            </a:lvl1pPr>
          </a:lstStyle>
          <a:p>
            <a:pPr marL="0" marR="0" lvl="0" indent="0" algn="l" defTabSz="457200" rtl="0" eaLnBrk="1" fontAlgn="auto" latinLnBrk="0" hangingPunct="1">
              <a:lnSpc>
                <a:spcPct val="95000"/>
              </a:lnSpc>
              <a:spcBef>
                <a:spcPts val="1400"/>
              </a:spcBef>
              <a:spcAft>
                <a:spcPts val="0"/>
              </a:spcAft>
              <a:buClrTx/>
              <a:buSzPct val="130000"/>
              <a:buFontTx/>
              <a:buNone/>
              <a:tabLst/>
              <a:defRPr/>
            </a:pPr>
            <a:r>
              <a:rPr lang="en-US" dirty="0" smtClean="0"/>
              <a:t>Footnote/Disclaimer text</a:t>
            </a:r>
          </a:p>
          <a:p>
            <a:pPr lvl="0"/>
            <a:endParaRPr lang="en-US" dirty="0" smtClean="0"/>
          </a:p>
        </p:txBody>
      </p:sp>
    </p:spTree>
    <p:extLst>
      <p:ext uri="{BB962C8B-B14F-4D97-AF65-F5344CB8AC3E}">
        <p14:creationId xmlns:p14="http://schemas.microsoft.com/office/powerpoint/2010/main" val="2831263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347579" y="3945458"/>
            <a:ext cx="8462210" cy="487645"/>
          </a:xfrm>
        </p:spPr>
        <p:txBody>
          <a:bodyPr/>
          <a:lstStyle>
            <a:lvl1pPr>
              <a:defRPr sz="2400"/>
            </a:lvl1pPr>
          </a:lstStyle>
          <a:p>
            <a:r>
              <a:rPr lang="en-US" dirty="0"/>
              <a:t>Click to edit Master title style</a:t>
            </a:r>
          </a:p>
        </p:txBody>
      </p:sp>
      <p:sp>
        <p:nvSpPr>
          <p:cNvPr id="5" name="Content Placeholder 4"/>
          <p:cNvSpPr>
            <a:spLocks noGrp="1"/>
          </p:cNvSpPr>
          <p:nvPr>
            <p:ph sz="quarter" idx="11"/>
          </p:nvPr>
        </p:nvSpPr>
        <p:spPr>
          <a:xfrm>
            <a:off x="347663" y="4588933"/>
            <a:ext cx="8461375" cy="1608667"/>
          </a:xfrm>
        </p:spPr>
        <p:txBody>
          <a:bodyPr/>
          <a:lstStyle>
            <a:lvl1pPr marL="0" indent="0">
              <a:buFont typeface="Arial"/>
              <a:buNone/>
              <a:defRPr sz="2000"/>
            </a:lvl1pPr>
            <a:lvl2pPr marL="404812" indent="0">
              <a:buNone/>
              <a:defRPr sz="2000"/>
            </a:lvl2pPr>
            <a:lvl3pPr marL="847725"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1" y="6244178"/>
            <a:ext cx="9144000" cy="61382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2" name="Picture 11" descr="CTTI_Final_abb_JUN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4744" y="6354455"/>
            <a:ext cx="735045" cy="424948"/>
          </a:xfrm>
          <a:prstGeom prst="rect">
            <a:avLst/>
          </a:prstGeom>
        </p:spPr>
      </p:pic>
      <p:cxnSp>
        <p:nvCxnSpPr>
          <p:cNvPr id="13" name="Straight Connector 12"/>
          <p:cNvCxnSpPr/>
          <p:nvPr userDrawn="1"/>
        </p:nvCxnSpPr>
        <p:spPr bwMode="auto">
          <a:xfrm>
            <a:off x="4449" y="6261111"/>
            <a:ext cx="91440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9" name="Picture 8" descr="2016ARlandscape-4alt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3764280"/>
          </a:xfrm>
          <a:prstGeom prst="rect">
            <a:avLst/>
          </a:prstGeom>
        </p:spPr>
      </p:pic>
    </p:spTree>
    <p:extLst>
      <p:ext uri="{BB962C8B-B14F-4D97-AF65-F5344CB8AC3E}">
        <p14:creationId xmlns:p14="http://schemas.microsoft.com/office/powerpoint/2010/main" val="1987302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756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520267"/>
            <a:ext cx="5486400" cy="651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6" name="Picture 5" descr="CTTI_Final_abb_JUN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4744" y="6354455"/>
            <a:ext cx="735045" cy="424948"/>
          </a:xfrm>
          <a:prstGeom prst="rect">
            <a:avLst/>
          </a:prstGeom>
        </p:spPr>
      </p:pic>
      <p:cxnSp>
        <p:nvCxnSpPr>
          <p:cNvPr id="7" name="Straight Connector 6"/>
          <p:cNvCxnSpPr/>
          <p:nvPr userDrawn="1"/>
        </p:nvCxnSpPr>
        <p:spPr bwMode="auto">
          <a:xfrm>
            <a:off x="4449" y="6261111"/>
            <a:ext cx="91440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8" name="Picture 7" descr="umbr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9148449" cy="355600"/>
          </a:xfrm>
          <a:prstGeom prst="rect">
            <a:avLst/>
          </a:prstGeom>
        </p:spPr>
      </p:pic>
    </p:spTree>
    <p:extLst>
      <p:ext uri="{BB962C8B-B14F-4D97-AF65-F5344CB8AC3E}">
        <p14:creationId xmlns:p14="http://schemas.microsoft.com/office/powerpoint/2010/main" val="1159726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ank-You Slide">
    <p:spTree>
      <p:nvGrpSpPr>
        <p:cNvPr id="1" name=""/>
        <p:cNvGrpSpPr/>
        <p:nvPr/>
      </p:nvGrpSpPr>
      <p:grpSpPr>
        <a:xfrm>
          <a:off x="0" y="0"/>
          <a:ext cx="0" cy="0"/>
          <a:chOff x="0" y="0"/>
          <a:chExt cx="0" cy="0"/>
        </a:xfrm>
      </p:grpSpPr>
      <p:pic>
        <p:nvPicPr>
          <p:cNvPr id="25" name="Picture 24" descr="2016ARlandscape-4alt3_Artboard 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2" y="5922818"/>
            <a:ext cx="9166225" cy="9351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1400" y="1806642"/>
            <a:ext cx="4521200" cy="1736658"/>
          </a:xfrm>
          <a:prstGeom prst="rect">
            <a:avLst/>
          </a:prstGeom>
        </p:spPr>
      </p:pic>
      <p:sp>
        <p:nvSpPr>
          <p:cNvPr id="16" name="Text Placeholder 15"/>
          <p:cNvSpPr>
            <a:spLocks noGrp="1"/>
          </p:cNvSpPr>
          <p:nvPr>
            <p:ph type="body" sz="quarter" idx="10" hasCustomPrompt="1"/>
          </p:nvPr>
        </p:nvSpPr>
        <p:spPr>
          <a:xfrm>
            <a:off x="2311400" y="3839632"/>
            <a:ext cx="4521200" cy="817034"/>
          </a:xfrm>
        </p:spPr>
        <p:txBody>
          <a:bodyPr/>
          <a:lstStyle>
            <a:lvl1pPr marL="0" indent="0">
              <a:buNone/>
              <a:defRPr sz="1800" baseline="0">
                <a:solidFill>
                  <a:schemeClr val="accent3"/>
                </a:solidFill>
              </a:defRPr>
            </a:lvl1pPr>
          </a:lstStyle>
          <a:p>
            <a:pPr lvl="0"/>
            <a:r>
              <a:rPr lang="en-US" dirty="0"/>
              <a:t>Presenter’s contact info goes here.</a:t>
            </a:r>
          </a:p>
        </p:txBody>
      </p:sp>
      <p:sp>
        <p:nvSpPr>
          <p:cNvPr id="17" name="Subtitle 7"/>
          <p:cNvSpPr txBox="1">
            <a:spLocks/>
          </p:cNvSpPr>
          <p:nvPr userDrawn="1"/>
        </p:nvSpPr>
        <p:spPr>
          <a:xfrm>
            <a:off x="2844800" y="5455735"/>
            <a:ext cx="3454400" cy="453189"/>
          </a:xfrm>
          <a:prstGeom prst="rect">
            <a:avLst/>
          </a:prstGeom>
        </p:spPr>
        <p:txBody>
          <a:bodyPr vert="horz" lIns="0" tIns="0" rIns="0" bIns="0" rtlCol="0" anchor="t" anchorCtr="0">
            <a:noAutofit/>
          </a:bodyPr>
          <a:lstStyle>
            <a:lvl1pPr marL="0" indent="0" algn="l" defTabSz="457200" rtl="0" eaLnBrk="1" latinLnBrk="0" hangingPunct="1">
              <a:lnSpc>
                <a:spcPct val="95000"/>
              </a:lnSpc>
              <a:spcBef>
                <a:spcPts val="1000"/>
              </a:spcBef>
              <a:buSzPct val="130000"/>
              <a:buFontTx/>
              <a:buNone/>
              <a:defRPr sz="2000" b="0" i="1" kern="1200">
                <a:solidFill>
                  <a:schemeClr val="bg2"/>
                </a:solidFill>
                <a:latin typeface="+mn-lt"/>
                <a:ea typeface="+mn-ea"/>
                <a:cs typeface="+mn-cs"/>
              </a:defRPr>
            </a:lvl1pPr>
            <a:lvl2pPr marL="457200" indent="0" algn="ctr" defTabSz="457200" rtl="0" eaLnBrk="1" latinLnBrk="0" hangingPunct="1">
              <a:lnSpc>
                <a:spcPct val="95000"/>
              </a:lnSpc>
              <a:spcBef>
                <a:spcPts val="500"/>
              </a:spcBef>
              <a:buClr>
                <a:schemeClr val="accent2"/>
              </a:buClr>
              <a:buFont typeface="Wingdings" charset="2"/>
              <a:buNone/>
              <a:defRPr sz="2400" kern="1200">
                <a:solidFill>
                  <a:schemeClr val="tx1">
                    <a:tint val="75000"/>
                  </a:schemeClr>
                </a:solidFill>
                <a:latin typeface="+mn-lt"/>
                <a:ea typeface="+mn-ea"/>
                <a:cs typeface="+mn-cs"/>
              </a:defRPr>
            </a:lvl2pPr>
            <a:lvl3pPr marL="914400" indent="0" algn="ctr" defTabSz="457200" rtl="0" eaLnBrk="1" latinLnBrk="0" hangingPunct="1">
              <a:lnSpc>
                <a:spcPct val="95000"/>
              </a:lnSpc>
              <a:spcBef>
                <a:spcPts val="300"/>
              </a:spcBef>
              <a:buClr>
                <a:schemeClr val="accent1"/>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5000"/>
              </a:lnSpc>
              <a:spcBef>
                <a:spcPts val="3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lnSpc>
                <a:spcPct val="95000"/>
              </a:lnSpc>
              <a:spcBef>
                <a:spcPts val="3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b="0" i="0" cap="none" spc="100" dirty="0" err="1">
                <a:solidFill>
                  <a:schemeClr val="accent1"/>
                </a:solidFill>
              </a:rPr>
              <a:t>www.ctti-clinicaltrials.org</a:t>
            </a:r>
            <a:endParaRPr lang="en-US" sz="1600" b="0" i="0" cap="none" spc="100" dirty="0">
              <a:solidFill>
                <a:schemeClr val="accent1"/>
              </a:solidFill>
            </a:endParaRPr>
          </a:p>
        </p:txBody>
      </p:sp>
      <p:sp>
        <p:nvSpPr>
          <p:cNvPr id="20" name="TextBox 19"/>
          <p:cNvSpPr txBox="1"/>
          <p:nvPr userDrawn="1"/>
        </p:nvSpPr>
        <p:spPr>
          <a:xfrm>
            <a:off x="2311400" y="700142"/>
            <a:ext cx="4521200" cy="92333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en-US" sz="5400" dirty="0">
                <a:solidFill>
                  <a:schemeClr val="accent1"/>
                </a:solidFill>
              </a:rPr>
              <a:t>THANK YOU.</a:t>
            </a:r>
          </a:p>
        </p:txBody>
      </p:sp>
      <p:grpSp>
        <p:nvGrpSpPr>
          <p:cNvPr id="2" name="Group 1"/>
          <p:cNvGrpSpPr/>
          <p:nvPr userDrawn="1"/>
        </p:nvGrpSpPr>
        <p:grpSpPr>
          <a:xfrm>
            <a:off x="3757336" y="4820363"/>
            <a:ext cx="1629329" cy="508000"/>
            <a:chOff x="3530598" y="4820363"/>
            <a:chExt cx="1629329" cy="508000"/>
          </a:xfrm>
        </p:grpSpPr>
        <p:pic>
          <p:nvPicPr>
            <p:cNvPr id="19" name="Picture 18" descr="linkedi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30598" y="4820363"/>
              <a:ext cx="508000" cy="508000"/>
            </a:xfrm>
            <a:prstGeom prst="rect">
              <a:avLst/>
            </a:prstGeom>
          </p:spPr>
        </p:pic>
        <p:pic>
          <p:nvPicPr>
            <p:cNvPr id="21" name="Picture 20" descr="twitter.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89397" y="4820363"/>
              <a:ext cx="508000" cy="508000"/>
            </a:xfrm>
            <a:prstGeom prst="rect">
              <a:avLst/>
            </a:prstGeom>
          </p:spPr>
        </p:pic>
        <p:pic>
          <p:nvPicPr>
            <p:cNvPr id="23" name="Picture 22" descr="vime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51927" y="4820363"/>
              <a:ext cx="508000" cy="508000"/>
            </a:xfrm>
            <a:prstGeom prst="rect">
              <a:avLst/>
            </a:prstGeom>
          </p:spPr>
        </p:pic>
      </p:grpSp>
      <p:pic>
        <p:nvPicPr>
          <p:cNvPr id="24" name="Picture 23" descr="umbre-01.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 y="0"/>
            <a:ext cx="9148449" cy="355600"/>
          </a:xfrm>
          <a:prstGeom prst="rect">
            <a:avLst/>
          </a:prstGeom>
        </p:spPr>
      </p:pic>
    </p:spTree>
    <p:extLst>
      <p:ext uri="{BB962C8B-B14F-4D97-AF65-F5344CB8AC3E}">
        <p14:creationId xmlns:p14="http://schemas.microsoft.com/office/powerpoint/2010/main" val="1550400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grpSp>
        <p:nvGrpSpPr>
          <p:cNvPr id="8" name="Group 7"/>
          <p:cNvGrpSpPr/>
          <p:nvPr/>
        </p:nvGrpSpPr>
        <p:grpSpPr>
          <a:xfrm>
            <a:off x="0" y="6780042"/>
            <a:ext cx="9144000" cy="77958"/>
            <a:chOff x="0" y="6693778"/>
            <a:chExt cx="9144000" cy="77958"/>
          </a:xfrm>
        </p:grpSpPr>
        <p:sp>
          <p:nvSpPr>
            <p:cNvPr id="9" name="Rectangle 8"/>
            <p:cNvSpPr/>
            <p:nvPr/>
          </p:nvSpPr>
          <p:spPr>
            <a:xfrm>
              <a:off x="0" y="6693778"/>
              <a:ext cx="2383277" cy="778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350">
                <a:solidFill>
                  <a:prstClr val="white"/>
                </a:solidFill>
              </a:endParaRPr>
            </a:p>
          </p:txBody>
        </p:sp>
        <p:sp>
          <p:nvSpPr>
            <p:cNvPr id="10" name="Rectangle 9"/>
            <p:cNvSpPr/>
            <p:nvPr/>
          </p:nvSpPr>
          <p:spPr>
            <a:xfrm>
              <a:off x="2383277" y="6693915"/>
              <a:ext cx="6760723" cy="77821"/>
            </a:xfrm>
            <a:prstGeom prst="rect">
              <a:avLst/>
            </a:prstGeom>
            <a:gradFill flip="none" rotWithShape="1">
              <a:gsLst>
                <a:gs pos="77000">
                  <a:srgbClr val="00B0F0"/>
                </a:gs>
                <a:gs pos="0">
                  <a:srgbClr val="0092DA"/>
                </a:gs>
                <a:gs pos="10000">
                  <a:srgbClr val="94DEF9"/>
                </a:gs>
                <a:gs pos="21000">
                  <a:schemeClr val="bg1"/>
                </a:gs>
                <a:gs pos="100000">
                  <a:srgbClr val="0070C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350">
                <a:solidFill>
                  <a:prstClr val="white"/>
                </a:solidFill>
              </a:endParaRPr>
            </a:p>
          </p:txBody>
        </p:sp>
      </p:grpSp>
      <p:sp>
        <p:nvSpPr>
          <p:cNvPr id="5" name="Title 1"/>
          <p:cNvSpPr>
            <a:spLocks noGrp="1"/>
          </p:cNvSpPr>
          <p:nvPr>
            <p:ph type="title" hasCustomPrompt="1"/>
          </p:nvPr>
        </p:nvSpPr>
        <p:spPr>
          <a:xfrm>
            <a:off x="115200" y="158744"/>
            <a:ext cx="7886700" cy="439200"/>
          </a:xfrm>
        </p:spPr>
        <p:txBody>
          <a:bodyPr>
            <a:noAutofit/>
          </a:bodyPr>
          <a:lstStyle>
            <a:lvl1pPr>
              <a:defRPr sz="1950" b="1"/>
            </a:lvl1pPr>
          </a:lstStyle>
          <a:p>
            <a:r>
              <a:rPr lang="en-US" dirty="0"/>
              <a:t>CLICK TO EDIT MASTER TITLE STYLE</a:t>
            </a:r>
          </a:p>
        </p:txBody>
      </p:sp>
      <p:sp>
        <p:nvSpPr>
          <p:cNvPr id="6" name="Text Placeholder 6"/>
          <p:cNvSpPr>
            <a:spLocks noGrp="1"/>
          </p:cNvSpPr>
          <p:nvPr>
            <p:ph type="body" sz="quarter" idx="13"/>
          </p:nvPr>
        </p:nvSpPr>
        <p:spPr>
          <a:xfrm>
            <a:off x="113953" y="583128"/>
            <a:ext cx="5046663" cy="583200"/>
          </a:xfrm>
        </p:spPr>
        <p:txBody>
          <a:bodyPr>
            <a:normAutofit/>
          </a:bodyPr>
          <a:lstStyle>
            <a:lvl1pPr marL="0" indent="0">
              <a:buNone/>
              <a:defRPr sz="1500"/>
            </a:lvl1pPr>
          </a:lstStyle>
          <a:p>
            <a:pPr lvl="0"/>
            <a:r>
              <a:rPr lang="en-US"/>
              <a:t>Click to edit Master text styles</a:t>
            </a:r>
          </a:p>
        </p:txBody>
      </p:sp>
    </p:spTree>
    <p:extLst>
      <p:ext uri="{BB962C8B-B14F-4D97-AF65-F5344CB8AC3E}">
        <p14:creationId xmlns:p14="http://schemas.microsoft.com/office/powerpoint/2010/main" val="415984558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01852"/>
            <a:ext cx="6858000" cy="2387600"/>
          </a:xfrm>
        </p:spPr>
        <p:txBody>
          <a:bodyPr anchor="b"/>
          <a:lstStyle>
            <a:lvl1pPr algn="ctr">
              <a:defRPr sz="45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solidFill>
                  <a:prstClr val="black">
                    <a:tint val="75000"/>
                  </a:prstClr>
                </a:solidFill>
              </a:rPr>
              <a:pPr/>
              <a:t>09/08/2021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1</a:t>
            </a:r>
          </a:p>
        </p:txBody>
      </p:sp>
      <p:sp>
        <p:nvSpPr>
          <p:cNvPr id="6" name="Slide Number Placeholder 5"/>
          <p:cNvSpPr>
            <a:spLocks noGrp="1"/>
          </p:cNvSpPr>
          <p:nvPr>
            <p:ph type="sldNum" sz="quarter" idx="12"/>
          </p:nvPr>
        </p:nvSpPr>
        <p:spPr/>
        <p:txBody>
          <a:bodyPr/>
          <a:lstStyle>
            <a:lvl1pPr>
              <a:defRPr/>
            </a:lvl1pPr>
          </a:lstStyle>
          <a:p>
            <a:r>
              <a:rPr lang="en-GB" dirty="0">
                <a:solidFill>
                  <a:prstClr val="black">
                    <a:tint val="75000"/>
                  </a:prstClr>
                </a:solidFill>
              </a:rPr>
              <a:t>1</a:t>
            </a:r>
          </a:p>
        </p:txBody>
      </p:sp>
      <p:pic>
        <p:nvPicPr>
          <p:cNvPr id="7" name="Picture 6"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35787" y="165100"/>
            <a:ext cx="2160270" cy="899160"/>
          </a:xfrm>
          <a:prstGeom prst="rect">
            <a:avLst/>
          </a:prstGeom>
        </p:spPr>
      </p:pic>
    </p:spTree>
    <p:extLst>
      <p:ext uri="{BB962C8B-B14F-4D97-AF65-F5344CB8AC3E}">
        <p14:creationId xmlns:p14="http://schemas.microsoft.com/office/powerpoint/2010/main" val="2259969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4742"/>
            <a:ext cx="78867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378151" y="1596885"/>
            <a:ext cx="8383424"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solidFill>
                  <a:prstClr val="black">
                    <a:tint val="75000"/>
                  </a:prstClr>
                </a:solidFill>
              </a:rPr>
              <a:pPr/>
              <a:t>09/08/2021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6451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3000" b="1" cap="all" baseline="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solidFill>
                  <a:prstClr val="black">
                    <a:tint val="75000"/>
                  </a:prstClr>
                </a:solidFill>
              </a:rPr>
              <a:pPr/>
              <a:t>09/08/2021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5567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solidFill>
                  <a:prstClr val="black">
                    <a:tint val="75000"/>
                  </a:prstClr>
                </a:solidFill>
              </a:rPr>
              <a:pPr/>
              <a:t>09/08/2021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7920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solidFill>
                  <a:prstClr val="black">
                    <a:tint val="75000"/>
                  </a:prstClr>
                </a:solidFill>
              </a:rPr>
              <a:pPr/>
              <a:t>09/08/2021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23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542923" y="1473100"/>
            <a:ext cx="7942048" cy="210832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542924" y="3748412"/>
            <a:ext cx="3699562" cy="1968542"/>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a:xfrm>
            <a:off x="4399005" y="3748412"/>
            <a:ext cx="4085967" cy="1968542"/>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3" hasCustomPrompt="1"/>
          </p:nvPr>
        </p:nvSpPr>
        <p:spPr>
          <a:xfrm>
            <a:off x="542924" y="5730788"/>
            <a:ext cx="7942047" cy="534806"/>
          </a:xfrm>
        </p:spPr>
        <p:txBody>
          <a:bodyPr/>
          <a:lstStyle>
            <a:lvl1pPr marL="0" marR="0" indent="0" algn="l" defTabSz="457200" rtl="0" eaLnBrk="1" fontAlgn="auto" latinLnBrk="0" hangingPunct="1">
              <a:lnSpc>
                <a:spcPct val="95000"/>
              </a:lnSpc>
              <a:spcBef>
                <a:spcPts val="1400"/>
              </a:spcBef>
              <a:spcAft>
                <a:spcPts val="0"/>
              </a:spcAft>
              <a:buClrTx/>
              <a:buSzPct val="130000"/>
              <a:buFontTx/>
              <a:buNone/>
              <a:tabLst/>
              <a:defRPr/>
            </a:lvl1pPr>
            <a:lvl2pPr marL="404812" indent="0">
              <a:buNone/>
              <a:defRPr/>
            </a:lvl2pPr>
            <a:lvl3pPr marL="847725" indent="0">
              <a:buNone/>
              <a:defRPr/>
            </a:lvl3pPr>
            <a:lvl4pPr marL="1371600" indent="0">
              <a:buNone/>
              <a:defRPr/>
            </a:lvl4pPr>
            <a:lvl5pPr marL="1828800" indent="0">
              <a:buNone/>
              <a:defRPr/>
            </a:lvl5pPr>
          </a:lstStyle>
          <a:p>
            <a:pPr marL="0" marR="0" lvl="0" indent="0" algn="l" defTabSz="457200" rtl="0" eaLnBrk="1" fontAlgn="auto" latinLnBrk="0" hangingPunct="1">
              <a:lnSpc>
                <a:spcPct val="95000"/>
              </a:lnSpc>
              <a:spcBef>
                <a:spcPts val="1400"/>
              </a:spcBef>
              <a:spcAft>
                <a:spcPts val="0"/>
              </a:spcAft>
              <a:buClrTx/>
              <a:buSzPct val="130000"/>
              <a:buFontTx/>
              <a:buNone/>
              <a:tabLst/>
              <a:defRPr/>
            </a:pPr>
            <a:r>
              <a:rPr lang="en-US" dirty="0" smtClean="0"/>
              <a:t>Footnote/Disclaimer text</a:t>
            </a:r>
          </a:p>
          <a:p>
            <a:pPr lvl="0"/>
            <a:endParaRPr lang="en-US" dirty="0" smtClean="0"/>
          </a:p>
        </p:txBody>
      </p:sp>
    </p:spTree>
    <p:extLst>
      <p:ext uri="{BB962C8B-B14F-4D97-AF65-F5344CB8AC3E}">
        <p14:creationId xmlns:p14="http://schemas.microsoft.com/office/powerpoint/2010/main" val="1325538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solidFill>
                  <a:prstClr val="black">
                    <a:tint val="75000"/>
                  </a:prstClr>
                </a:solidFill>
              </a:rPr>
              <a:pPr/>
              <a:t>09/08/2021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7372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solidFill>
                  <a:prstClr val="black">
                    <a:tint val="75000"/>
                  </a:prstClr>
                </a:solidFill>
              </a:rPr>
              <a:pPr/>
              <a:t>09/08/2021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9963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solidFill>
                  <a:prstClr val="black">
                    <a:tint val="75000"/>
                  </a:prstClr>
                </a:solidFill>
              </a:rPr>
              <a:pPr/>
              <a:t>09/08/2021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1186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solidFill>
                  <a:prstClr val="black">
                    <a:tint val="75000"/>
                  </a:prstClr>
                </a:solidFill>
              </a:rPr>
              <a:pPr/>
              <a:t>09/08/2021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4409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solidFill>
                  <a:prstClr val="black">
                    <a:tint val="75000"/>
                  </a:prstClr>
                </a:solidFill>
              </a:rPr>
              <a:pPr/>
              <a:t>09/08/2021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5299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solidFill>
                  <a:prstClr val="black">
                    <a:tint val="75000"/>
                  </a:prstClr>
                </a:solidFill>
              </a:rPr>
              <a:pPr/>
              <a:t>09/08/2021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53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07A0E-1EC9-45B6-B21D-A09E586D0861}" type="datetimeFigureOut">
              <a:rPr lang="en-US" smtClean="0"/>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EA21B0-C2F5-4DBB-A41D-DF470649733E}" type="slidenum">
              <a:rPr lang="en-US" smtClean="0"/>
              <a:t>‹#›</a:t>
            </a:fld>
            <a:endParaRPr lang="en-US"/>
          </a:p>
        </p:txBody>
      </p:sp>
    </p:spTree>
    <p:extLst>
      <p:ext uri="{BB962C8B-B14F-4D97-AF65-F5344CB8AC3E}">
        <p14:creationId xmlns:p14="http://schemas.microsoft.com/office/powerpoint/2010/main" val="236354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04258"/>
            <a:ext cx="4038600" cy="4499678"/>
          </a:xfrm>
        </p:spPr>
        <p:txBody>
          <a:bodyPr>
            <a:normAutofit/>
          </a:bodyPr>
          <a:lstStyle>
            <a:lvl1pPr>
              <a:defRPr sz="2000"/>
            </a:lvl1pPr>
            <a:lvl2pPr marL="690563" indent="-285750" defTabSz="454025">
              <a:defRPr sz="1800"/>
            </a:lvl2pPr>
            <a:lvl3pPr marL="969963" indent="-228600">
              <a:defRPr sz="1600"/>
            </a:lvl3pPr>
            <a:lvl4pPr marL="1254125" indent="-228600">
              <a:defRPr sz="1400"/>
            </a:lvl4pPr>
            <a:lvl5pPr marL="1482725"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23851"/>
            <a:ext cx="4038600" cy="4480085"/>
          </a:xfrm>
        </p:spPr>
        <p:txBody>
          <a:bodyPr>
            <a:normAutofit/>
          </a:bodyPr>
          <a:lstStyle>
            <a:lvl1pPr>
              <a:defRPr sz="2000"/>
            </a:lvl1pPr>
            <a:lvl2pPr marL="690563" indent="-285750">
              <a:defRPr sz="1800"/>
            </a:lvl2pPr>
            <a:lvl3pPr marL="969963" indent="-228600">
              <a:defRPr sz="1600"/>
            </a:lvl3pPr>
            <a:lvl4pPr marL="1254125" indent="-228600">
              <a:defRPr sz="1400"/>
            </a:lvl4pPr>
            <a:lvl5pPr marL="1482725"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457200" y="5903936"/>
            <a:ext cx="8229600" cy="444454"/>
          </a:xfrm>
        </p:spPr>
        <p:txBody>
          <a:bodyPr/>
          <a:lstStyle>
            <a:lvl1pPr marL="0" indent="0">
              <a:buNone/>
              <a:defRPr baseline="0"/>
            </a:lvl1pPr>
          </a:lstStyle>
          <a:p>
            <a:pPr lvl="0"/>
            <a:r>
              <a:rPr lang="en-US" dirty="0" smtClean="0"/>
              <a:t>Footnote/Disclaimer text</a:t>
            </a:r>
          </a:p>
        </p:txBody>
      </p:sp>
    </p:spTree>
    <p:extLst>
      <p:ext uri="{BB962C8B-B14F-4D97-AF65-F5344CB8AC3E}">
        <p14:creationId xmlns:p14="http://schemas.microsoft.com/office/powerpoint/2010/main" val="248229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hasCustomPrompt="1"/>
          </p:nvPr>
        </p:nvSpPr>
        <p:spPr>
          <a:xfrm>
            <a:off x="601663" y="5851525"/>
            <a:ext cx="8208126" cy="510086"/>
          </a:xfrm>
        </p:spPr>
        <p:txBody>
          <a:bodyPr/>
          <a:lstStyle>
            <a:lvl1pPr marL="0" marR="0" indent="0" algn="l" defTabSz="457200" rtl="0" eaLnBrk="1" fontAlgn="auto" latinLnBrk="0" hangingPunct="1">
              <a:lnSpc>
                <a:spcPct val="95000"/>
              </a:lnSpc>
              <a:spcBef>
                <a:spcPts val="1400"/>
              </a:spcBef>
              <a:spcAft>
                <a:spcPts val="0"/>
              </a:spcAft>
              <a:buClrTx/>
              <a:buSzPct val="130000"/>
              <a:buFontTx/>
              <a:buNone/>
              <a:tabLst/>
              <a:defRPr/>
            </a:lvl1pPr>
            <a:lvl5pPr marL="1828800" indent="0">
              <a:buNone/>
              <a:defRPr/>
            </a:lvl5pPr>
          </a:lstStyle>
          <a:p>
            <a:pPr marL="0" marR="0" lvl="0" indent="0" algn="l" defTabSz="457200" rtl="0" eaLnBrk="1" fontAlgn="auto" latinLnBrk="0" hangingPunct="1">
              <a:lnSpc>
                <a:spcPct val="95000"/>
              </a:lnSpc>
              <a:spcBef>
                <a:spcPts val="1400"/>
              </a:spcBef>
              <a:spcAft>
                <a:spcPts val="0"/>
              </a:spcAft>
              <a:buClrTx/>
              <a:buSzPct val="130000"/>
              <a:buFontTx/>
              <a:buNone/>
              <a:tabLst/>
              <a:defRPr/>
            </a:pPr>
            <a:r>
              <a:rPr lang="en-US" dirty="0" smtClean="0"/>
              <a:t>Footnote/Disclaimer text</a:t>
            </a:r>
          </a:p>
          <a:p>
            <a:pPr lvl="0"/>
            <a:endParaRPr lang="en-US" dirty="0" smtClean="0"/>
          </a:p>
        </p:txBody>
      </p:sp>
    </p:spTree>
    <p:extLst>
      <p:ext uri="{BB962C8B-B14F-4D97-AF65-F5344CB8AC3E}">
        <p14:creationId xmlns:p14="http://schemas.microsoft.com/office/powerpoint/2010/main" val="49626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347579" y="3945458"/>
            <a:ext cx="8462210" cy="487645"/>
          </a:xfrm>
        </p:spPr>
        <p:txBody>
          <a:bodyPr/>
          <a:lstStyle>
            <a:lvl1pPr>
              <a:defRPr sz="2400"/>
            </a:lvl1pPr>
          </a:lstStyle>
          <a:p>
            <a:r>
              <a:rPr lang="en-US" dirty="0"/>
              <a:t>Click to edit Master title style</a:t>
            </a:r>
          </a:p>
        </p:txBody>
      </p:sp>
      <p:sp>
        <p:nvSpPr>
          <p:cNvPr id="5" name="Content Placeholder 4"/>
          <p:cNvSpPr>
            <a:spLocks noGrp="1"/>
          </p:cNvSpPr>
          <p:nvPr>
            <p:ph sz="quarter" idx="11"/>
          </p:nvPr>
        </p:nvSpPr>
        <p:spPr>
          <a:xfrm>
            <a:off x="347663" y="4588933"/>
            <a:ext cx="8461375" cy="1608667"/>
          </a:xfrm>
        </p:spPr>
        <p:txBody>
          <a:bodyPr/>
          <a:lstStyle>
            <a:lvl1pPr marL="0" indent="0">
              <a:buFont typeface="Arial"/>
              <a:buNone/>
              <a:defRPr sz="2000"/>
            </a:lvl1pPr>
            <a:lvl2pPr marL="404812" indent="0">
              <a:buNone/>
              <a:defRPr sz="2000"/>
            </a:lvl2pPr>
            <a:lvl3pPr marL="847725"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1" y="6244178"/>
            <a:ext cx="9144000" cy="61382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2" name="Picture 11" descr="CTTI_Final_abb_JUN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4744" y="6354455"/>
            <a:ext cx="735045" cy="424948"/>
          </a:xfrm>
          <a:prstGeom prst="rect">
            <a:avLst/>
          </a:prstGeom>
        </p:spPr>
      </p:pic>
      <p:cxnSp>
        <p:nvCxnSpPr>
          <p:cNvPr id="13" name="Straight Connector 12"/>
          <p:cNvCxnSpPr/>
          <p:nvPr userDrawn="1"/>
        </p:nvCxnSpPr>
        <p:spPr bwMode="auto">
          <a:xfrm>
            <a:off x="4449" y="6261111"/>
            <a:ext cx="91440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9" name="Picture 8" descr="2016ARlandscape-4alt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3764280"/>
          </a:xfrm>
          <a:prstGeom prst="rect">
            <a:avLst/>
          </a:prstGeom>
        </p:spPr>
      </p:pic>
    </p:spTree>
    <p:extLst>
      <p:ext uri="{BB962C8B-B14F-4D97-AF65-F5344CB8AC3E}">
        <p14:creationId xmlns:p14="http://schemas.microsoft.com/office/powerpoint/2010/main" val="3591605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10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5520267"/>
            <a:ext cx="5486400" cy="651933"/>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 (insert footnote/disclaimer text here)</a:t>
            </a:r>
          </a:p>
        </p:txBody>
      </p:sp>
      <p:pic>
        <p:nvPicPr>
          <p:cNvPr id="6" name="Picture 5" descr="CTTI_Final_abb_JUN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4744" y="6354455"/>
            <a:ext cx="735045" cy="424948"/>
          </a:xfrm>
          <a:prstGeom prst="rect">
            <a:avLst/>
          </a:prstGeom>
        </p:spPr>
      </p:pic>
      <p:cxnSp>
        <p:nvCxnSpPr>
          <p:cNvPr id="7" name="Straight Connector 6"/>
          <p:cNvCxnSpPr/>
          <p:nvPr userDrawn="1"/>
        </p:nvCxnSpPr>
        <p:spPr bwMode="auto">
          <a:xfrm>
            <a:off x="4449" y="6261111"/>
            <a:ext cx="91440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8" name="Picture 7" descr="umbr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9148449" cy="355600"/>
          </a:xfrm>
          <a:prstGeom prst="rect">
            <a:avLst/>
          </a:prstGeom>
        </p:spPr>
      </p:pic>
    </p:spTree>
    <p:extLst>
      <p:ext uri="{BB962C8B-B14F-4D97-AF65-F5344CB8AC3E}">
        <p14:creationId xmlns:p14="http://schemas.microsoft.com/office/powerpoint/2010/main" val="1688407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You Slide">
    <p:spTree>
      <p:nvGrpSpPr>
        <p:cNvPr id="1" name=""/>
        <p:cNvGrpSpPr/>
        <p:nvPr/>
      </p:nvGrpSpPr>
      <p:grpSpPr>
        <a:xfrm>
          <a:off x="0" y="0"/>
          <a:ext cx="0" cy="0"/>
          <a:chOff x="0" y="0"/>
          <a:chExt cx="0" cy="0"/>
        </a:xfrm>
      </p:grpSpPr>
      <p:pic>
        <p:nvPicPr>
          <p:cNvPr id="25" name="Picture 24" descr="2016ARlandscape-4alt3_Artboard 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2" y="5922818"/>
            <a:ext cx="9166225" cy="9351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1400" y="1806642"/>
            <a:ext cx="4521200" cy="1736658"/>
          </a:xfrm>
          <a:prstGeom prst="rect">
            <a:avLst/>
          </a:prstGeom>
        </p:spPr>
      </p:pic>
      <p:sp>
        <p:nvSpPr>
          <p:cNvPr id="16" name="Text Placeholder 15"/>
          <p:cNvSpPr>
            <a:spLocks noGrp="1"/>
          </p:cNvSpPr>
          <p:nvPr>
            <p:ph type="body" sz="quarter" idx="10" hasCustomPrompt="1"/>
          </p:nvPr>
        </p:nvSpPr>
        <p:spPr>
          <a:xfrm>
            <a:off x="2311400" y="3839632"/>
            <a:ext cx="4521200" cy="817034"/>
          </a:xfrm>
        </p:spPr>
        <p:txBody>
          <a:bodyPr/>
          <a:lstStyle>
            <a:lvl1pPr marL="0" indent="0">
              <a:buNone/>
              <a:defRPr sz="1800" baseline="0">
                <a:solidFill>
                  <a:schemeClr val="accent3"/>
                </a:solidFill>
              </a:defRPr>
            </a:lvl1pPr>
          </a:lstStyle>
          <a:p>
            <a:pPr lvl="0"/>
            <a:r>
              <a:rPr lang="en-US" dirty="0"/>
              <a:t>Presenter’s contact info goes here.</a:t>
            </a:r>
          </a:p>
        </p:txBody>
      </p:sp>
      <p:sp>
        <p:nvSpPr>
          <p:cNvPr id="17" name="Subtitle 7"/>
          <p:cNvSpPr txBox="1">
            <a:spLocks/>
          </p:cNvSpPr>
          <p:nvPr userDrawn="1"/>
        </p:nvSpPr>
        <p:spPr>
          <a:xfrm>
            <a:off x="2844800" y="5455735"/>
            <a:ext cx="3454400" cy="453189"/>
          </a:xfrm>
          <a:prstGeom prst="rect">
            <a:avLst/>
          </a:prstGeom>
        </p:spPr>
        <p:txBody>
          <a:bodyPr vert="horz" lIns="0" tIns="0" rIns="0" bIns="0" rtlCol="0" anchor="t" anchorCtr="0">
            <a:noAutofit/>
          </a:bodyPr>
          <a:lstStyle>
            <a:lvl1pPr marL="0" indent="0" algn="l" defTabSz="457200" rtl="0" eaLnBrk="1" latinLnBrk="0" hangingPunct="1">
              <a:lnSpc>
                <a:spcPct val="95000"/>
              </a:lnSpc>
              <a:spcBef>
                <a:spcPts val="1000"/>
              </a:spcBef>
              <a:buSzPct val="130000"/>
              <a:buFontTx/>
              <a:buNone/>
              <a:defRPr sz="2000" b="0" i="1" kern="1200">
                <a:solidFill>
                  <a:schemeClr val="bg2"/>
                </a:solidFill>
                <a:latin typeface="+mn-lt"/>
                <a:ea typeface="+mn-ea"/>
                <a:cs typeface="+mn-cs"/>
              </a:defRPr>
            </a:lvl1pPr>
            <a:lvl2pPr marL="457200" indent="0" algn="ctr" defTabSz="457200" rtl="0" eaLnBrk="1" latinLnBrk="0" hangingPunct="1">
              <a:lnSpc>
                <a:spcPct val="95000"/>
              </a:lnSpc>
              <a:spcBef>
                <a:spcPts val="500"/>
              </a:spcBef>
              <a:buClr>
                <a:schemeClr val="accent2"/>
              </a:buClr>
              <a:buFont typeface="Wingdings" charset="2"/>
              <a:buNone/>
              <a:defRPr sz="2400" kern="1200">
                <a:solidFill>
                  <a:schemeClr val="tx1">
                    <a:tint val="75000"/>
                  </a:schemeClr>
                </a:solidFill>
                <a:latin typeface="+mn-lt"/>
                <a:ea typeface="+mn-ea"/>
                <a:cs typeface="+mn-cs"/>
              </a:defRPr>
            </a:lvl2pPr>
            <a:lvl3pPr marL="914400" indent="0" algn="ctr" defTabSz="457200" rtl="0" eaLnBrk="1" latinLnBrk="0" hangingPunct="1">
              <a:lnSpc>
                <a:spcPct val="95000"/>
              </a:lnSpc>
              <a:spcBef>
                <a:spcPts val="300"/>
              </a:spcBef>
              <a:buClr>
                <a:schemeClr val="accent1"/>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5000"/>
              </a:lnSpc>
              <a:spcBef>
                <a:spcPts val="3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lnSpc>
                <a:spcPct val="95000"/>
              </a:lnSpc>
              <a:spcBef>
                <a:spcPts val="3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b="0" i="0" cap="none" spc="100" dirty="0" err="1">
                <a:solidFill>
                  <a:schemeClr val="accent1"/>
                </a:solidFill>
              </a:rPr>
              <a:t>www.ctti-clinicaltrials.org</a:t>
            </a:r>
            <a:endParaRPr lang="en-US" sz="1600" b="0" i="0" cap="none" spc="100" dirty="0">
              <a:solidFill>
                <a:schemeClr val="accent1"/>
              </a:solidFill>
            </a:endParaRPr>
          </a:p>
        </p:txBody>
      </p:sp>
      <p:sp>
        <p:nvSpPr>
          <p:cNvPr id="20" name="TextBox 19"/>
          <p:cNvSpPr txBox="1"/>
          <p:nvPr userDrawn="1"/>
        </p:nvSpPr>
        <p:spPr>
          <a:xfrm>
            <a:off x="2311400" y="700142"/>
            <a:ext cx="4521200" cy="92333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en-US" sz="5400" dirty="0" smtClean="0">
                <a:solidFill>
                  <a:schemeClr val="accent1"/>
                </a:solidFill>
              </a:rPr>
              <a:t>THANK YOU.</a:t>
            </a:r>
            <a:endParaRPr lang="en-US" sz="5400" dirty="0">
              <a:solidFill>
                <a:schemeClr val="accent1"/>
              </a:solidFill>
            </a:endParaRPr>
          </a:p>
        </p:txBody>
      </p:sp>
      <p:grpSp>
        <p:nvGrpSpPr>
          <p:cNvPr id="2" name="Group 1"/>
          <p:cNvGrpSpPr/>
          <p:nvPr userDrawn="1"/>
        </p:nvGrpSpPr>
        <p:grpSpPr>
          <a:xfrm>
            <a:off x="3757336" y="4820363"/>
            <a:ext cx="1629329" cy="508000"/>
            <a:chOff x="3530598" y="4820363"/>
            <a:chExt cx="1629329" cy="508000"/>
          </a:xfrm>
        </p:grpSpPr>
        <p:pic>
          <p:nvPicPr>
            <p:cNvPr id="19" name="Picture 18" descr="linkedi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30598" y="4820363"/>
              <a:ext cx="508000" cy="508000"/>
            </a:xfrm>
            <a:prstGeom prst="rect">
              <a:avLst/>
            </a:prstGeom>
          </p:spPr>
        </p:pic>
        <p:pic>
          <p:nvPicPr>
            <p:cNvPr id="21" name="Picture 20" descr="twitter.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89397" y="4820363"/>
              <a:ext cx="508000" cy="508000"/>
            </a:xfrm>
            <a:prstGeom prst="rect">
              <a:avLst/>
            </a:prstGeom>
          </p:spPr>
        </p:pic>
        <p:pic>
          <p:nvPicPr>
            <p:cNvPr id="23" name="Picture 22" descr="vime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51927" y="4820363"/>
              <a:ext cx="508000" cy="508000"/>
            </a:xfrm>
            <a:prstGeom prst="rect">
              <a:avLst/>
            </a:prstGeom>
          </p:spPr>
        </p:pic>
      </p:grpSp>
      <p:pic>
        <p:nvPicPr>
          <p:cNvPr id="24" name="Picture 23" descr="umbre-01.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 y="0"/>
            <a:ext cx="9148449" cy="355600"/>
          </a:xfrm>
          <a:prstGeom prst="rect">
            <a:avLst/>
          </a:prstGeom>
        </p:spPr>
      </p:pic>
    </p:spTree>
    <p:extLst>
      <p:ext uri="{BB962C8B-B14F-4D97-AF65-F5344CB8AC3E}">
        <p14:creationId xmlns:p14="http://schemas.microsoft.com/office/powerpoint/2010/main" val="69720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 y="6244178"/>
            <a:ext cx="9144000" cy="61382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347579" y="454377"/>
            <a:ext cx="8462210" cy="787400"/>
          </a:xfrm>
          <a:prstGeom prst="rect">
            <a:avLst/>
          </a:prstGeom>
        </p:spPr>
        <p:txBody>
          <a:bodyPr vert="horz" lIns="0" tIns="0" rIns="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7579" y="1452478"/>
            <a:ext cx="8462210" cy="437355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CTTI_Final_abb_JUN1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74744" y="6354455"/>
            <a:ext cx="735045" cy="424948"/>
          </a:xfrm>
          <a:prstGeom prst="rect">
            <a:avLst/>
          </a:prstGeom>
        </p:spPr>
      </p:pic>
      <p:cxnSp>
        <p:nvCxnSpPr>
          <p:cNvPr id="16" name="Straight Connector 15"/>
          <p:cNvCxnSpPr/>
          <p:nvPr userDrawn="1"/>
        </p:nvCxnSpPr>
        <p:spPr bwMode="auto">
          <a:xfrm>
            <a:off x="4449" y="6261111"/>
            <a:ext cx="91440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9" name="Picture 8" descr="umbre-01.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0"/>
            <a:ext cx="9148449" cy="355600"/>
          </a:xfrm>
          <a:prstGeom prst="rect">
            <a:avLst/>
          </a:prstGeom>
        </p:spPr>
      </p:pic>
    </p:spTree>
    <p:extLst>
      <p:ext uri="{BB962C8B-B14F-4D97-AF65-F5344CB8AC3E}">
        <p14:creationId xmlns:p14="http://schemas.microsoft.com/office/powerpoint/2010/main" val="2281758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2" r:id="rId4"/>
    <p:sldLayoutId id="2147483654" r:id="rId5"/>
    <p:sldLayoutId id="2147483662" r:id="rId6"/>
    <p:sldLayoutId id="2147483655" r:id="rId7"/>
    <p:sldLayoutId id="2147483657" r:id="rId8"/>
    <p:sldLayoutId id="2147483663" r:id="rId9"/>
    <p:sldLayoutId id="2147483665" r:id="rId10"/>
    <p:sldLayoutId id="2147483666" r:id="rId11"/>
    <p:sldLayoutId id="2147483667" r:id="rId12"/>
  </p:sldLayoutIdLst>
  <p:hf hdr="0" dt="0"/>
  <p:txStyles>
    <p:titleStyle>
      <a:lvl1pPr algn="l" defTabSz="457200" rtl="0" eaLnBrk="1" latinLnBrk="0" hangingPunct="1">
        <a:spcBef>
          <a:spcPct val="0"/>
        </a:spcBef>
        <a:buNone/>
        <a:defRPr sz="3400" b="1" kern="1200">
          <a:solidFill>
            <a:schemeClr val="accent2"/>
          </a:solidFill>
          <a:latin typeface="+mj-lt"/>
          <a:ea typeface="+mj-ea"/>
          <a:cs typeface="+mj-cs"/>
        </a:defRPr>
      </a:lvl1pPr>
    </p:titleStyle>
    <p:bodyStyle>
      <a:lvl1pPr marL="227013" indent="-227013" algn="l" defTabSz="457200" rtl="0" eaLnBrk="1" latinLnBrk="0" hangingPunct="1">
        <a:lnSpc>
          <a:spcPct val="95000"/>
        </a:lnSpc>
        <a:spcBef>
          <a:spcPts val="1400"/>
        </a:spcBef>
        <a:buSzPct val="130000"/>
        <a:buFontTx/>
        <a:buBlip>
          <a:blip r:embed="rId16"/>
        </a:buBlip>
        <a:defRPr sz="2400" kern="1200">
          <a:solidFill>
            <a:srgbClr val="58595B"/>
          </a:solidFill>
          <a:latin typeface="+mn-lt"/>
          <a:ea typeface="+mn-ea"/>
          <a:cs typeface="+mn-cs"/>
        </a:defRPr>
      </a:lvl1pPr>
      <a:lvl2pPr marL="628650" indent="-223838" algn="l" defTabSz="457200" rtl="0" eaLnBrk="1" latinLnBrk="0" hangingPunct="1">
        <a:lnSpc>
          <a:spcPct val="95000"/>
        </a:lnSpc>
        <a:spcBef>
          <a:spcPts val="500"/>
        </a:spcBef>
        <a:buClr>
          <a:schemeClr val="accent2"/>
        </a:buClr>
        <a:buFont typeface="Wingdings" charset="2"/>
        <a:buChar char="§"/>
        <a:defRPr sz="2400" kern="1200">
          <a:solidFill>
            <a:srgbClr val="58595B"/>
          </a:solidFill>
          <a:latin typeface="+mn-lt"/>
          <a:ea typeface="+mn-ea"/>
          <a:cs typeface="+mn-cs"/>
        </a:defRPr>
      </a:lvl2pPr>
      <a:lvl3pPr marL="1082675" indent="-234950" algn="l" defTabSz="457200" rtl="0" eaLnBrk="1" latinLnBrk="0" hangingPunct="1">
        <a:lnSpc>
          <a:spcPct val="95000"/>
        </a:lnSpc>
        <a:spcBef>
          <a:spcPts val="300"/>
        </a:spcBef>
        <a:buClr>
          <a:schemeClr val="accent1"/>
        </a:buClr>
        <a:buFont typeface="Arial"/>
        <a:buChar char="•"/>
        <a:defRPr sz="2400" kern="1200">
          <a:solidFill>
            <a:srgbClr val="58595B"/>
          </a:solidFill>
          <a:latin typeface="+mn-lt"/>
          <a:ea typeface="+mn-ea"/>
          <a:cs typeface="+mn-cs"/>
        </a:defRPr>
      </a:lvl3pPr>
      <a:lvl4pPr marL="16002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4pPr>
      <a:lvl5pPr marL="20574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10013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7543800" y="0"/>
            <a:ext cx="1600200" cy="11001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434672"/>
            <a:ext cx="9144000" cy="313266"/>
          </a:xfrm>
          <a:prstGeom prst="rect">
            <a:avLst/>
          </a:prstGeom>
          <a:solidFill>
            <a:srgbClr val="00BF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PF_triangle_pattern.png"/>
          <p:cNvPicPr>
            <a:picLocks noChangeAspect="1"/>
          </p:cNvPicPr>
          <p:nvPr userDrawn="1"/>
        </p:nvPicPr>
        <p:blipFill>
          <a:blip r:embed="rId4"/>
          <a:srcRect l="53209" t="78462" b="15814"/>
          <a:stretch>
            <a:fillRect/>
          </a:stretch>
        </p:blipFill>
        <p:spPr>
          <a:xfrm>
            <a:off x="5943600" y="6434672"/>
            <a:ext cx="3200400" cy="304798"/>
          </a:xfrm>
          <a:prstGeom prst="rect">
            <a:avLst/>
          </a:prstGeom>
        </p:spPr>
      </p:pic>
      <p:pic>
        <p:nvPicPr>
          <p:cNvPr id="11" name="Picture 10" descr="Better Lives Together tagline.png"/>
          <p:cNvPicPr>
            <a:picLocks noChangeAspect="1"/>
          </p:cNvPicPr>
          <p:nvPr userDrawn="1"/>
        </p:nvPicPr>
        <p:blipFill>
          <a:blip r:embed="rId5"/>
          <a:stretch>
            <a:fillRect/>
          </a:stretch>
        </p:blipFill>
        <p:spPr>
          <a:xfrm>
            <a:off x="570277" y="6499938"/>
            <a:ext cx="1930397" cy="188730"/>
          </a:xfrm>
          <a:prstGeom prst="rect">
            <a:avLst/>
          </a:prstGeom>
        </p:spPr>
      </p:pic>
      <p:pic>
        <p:nvPicPr>
          <p:cNvPr id="12" name="Picture 11" descr="PF-ExpertBriefings-RGB.png"/>
          <p:cNvPicPr>
            <a:picLocks noChangeAspect="1"/>
          </p:cNvPicPr>
          <p:nvPr userDrawn="1"/>
        </p:nvPicPr>
        <p:blipFill>
          <a:blip r:embed="rId6"/>
          <a:stretch>
            <a:fillRect/>
          </a:stretch>
        </p:blipFill>
        <p:spPr>
          <a:xfrm>
            <a:off x="7687502" y="337474"/>
            <a:ext cx="1323850" cy="416767"/>
          </a:xfrm>
          <a:prstGeom prst="rect">
            <a:avLst/>
          </a:prstGeom>
        </p:spPr>
      </p:pic>
      <p:sp>
        <p:nvSpPr>
          <p:cNvPr id="2" name="Title Placeholder 1"/>
          <p:cNvSpPr>
            <a:spLocks noGrp="1"/>
          </p:cNvSpPr>
          <p:nvPr>
            <p:ph type="title"/>
          </p:nvPr>
        </p:nvSpPr>
        <p:spPr>
          <a:xfrm>
            <a:off x="496580" y="0"/>
            <a:ext cx="7047220" cy="1100138"/>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3" name="Text Placeholder 2"/>
          <p:cNvSpPr>
            <a:spLocks noGrp="1"/>
          </p:cNvSpPr>
          <p:nvPr>
            <p:ph type="body" idx="1"/>
          </p:nvPr>
        </p:nvSpPr>
        <p:spPr>
          <a:xfrm>
            <a:off x="50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434672"/>
            <a:ext cx="2133600" cy="286803"/>
          </a:xfrm>
          <a:prstGeom prst="rect">
            <a:avLst/>
          </a:prstGeom>
        </p:spPr>
        <p:txBody>
          <a:bodyPr vert="horz" lIns="91440" tIns="45720" rIns="91440" bIns="45720" rtlCol="0" anchor="ctr"/>
          <a:lstStyle>
            <a:lvl1pPr algn="r">
              <a:defRPr sz="1200" b="1" i="0">
                <a:solidFill>
                  <a:schemeClr val="tx1"/>
                </a:solidFill>
                <a:latin typeface="Arial"/>
                <a:cs typeface="Arial"/>
              </a:defRPr>
            </a:lvl1pPr>
          </a:lstStyle>
          <a:p>
            <a:fld id="{9A2CFDAC-6F4A-AE45-B812-4D307666986F}" type="slidenum">
              <a:rPr lang="en-US" smtClean="0"/>
              <a:pPr/>
              <a:t>‹#›</a:t>
            </a:fld>
            <a:endParaRPr lang="en-US" dirty="0"/>
          </a:p>
        </p:txBody>
      </p:sp>
    </p:spTree>
    <p:extLst>
      <p:ext uri="{BB962C8B-B14F-4D97-AF65-F5344CB8AC3E}">
        <p14:creationId xmlns:p14="http://schemas.microsoft.com/office/powerpoint/2010/main" val="1194582204"/>
      </p:ext>
    </p:extLst>
  </p:cSld>
  <p:clrMap bg1="lt1" tx1="dk1" bg2="lt2" tx2="dk2" accent1="accent1" accent2="accent2" accent3="accent3" accent4="accent4" accent5="accent5" accent6="accent6" hlink="hlink" folHlink="folHlink"/>
  <p:sldLayoutIdLst>
    <p:sldLayoutId id="2147483669" r:id="rId1"/>
    <p:sldLayoutId id="2147483670" r:id="rId2"/>
  </p:sldLayoutIdLst>
  <p:hf hdr="0" ftr="0" dt="0"/>
  <p:txStyles>
    <p:titleStyle>
      <a:lvl1pPr algn="l" defTabSz="457200" rtl="0" eaLnBrk="1" latinLnBrk="0" hangingPunct="1">
        <a:spcBef>
          <a:spcPct val="0"/>
        </a:spcBef>
        <a:buNone/>
        <a:defRPr kumimoji="0" lang="en-US" sz="2800" b="1" i="0" u="none" strike="noStrike" kern="1200" cap="none" spc="0" normalizeH="0" baseline="0" noProof="0" dirty="0">
          <a:ln>
            <a:noFill/>
          </a:ln>
          <a:solidFill>
            <a:schemeClr val="tx1"/>
          </a:solidFill>
          <a:effectLst/>
          <a:uLnTx/>
          <a:uFillTx/>
          <a:latin typeface="Arial"/>
          <a:ea typeface="+mj-ea"/>
          <a:cs typeface="Arial"/>
        </a:defRPr>
      </a:lvl1pPr>
    </p:titleStyle>
    <p:bodyStyle>
      <a:lvl1pPr marL="342900" indent="-342900" algn="l" defTabSz="457200" rtl="0" eaLnBrk="1" latinLnBrk="0" hangingPunct="1">
        <a:spcBef>
          <a:spcPct val="20000"/>
        </a:spcBef>
        <a:buFont typeface="Arial"/>
        <a:buNone/>
        <a:defRPr sz="2400" kern="1200">
          <a:solidFill>
            <a:schemeClr val="tx2"/>
          </a:solidFill>
          <a:latin typeface="Arial"/>
          <a:ea typeface="+mn-ea"/>
          <a:cs typeface="Arial"/>
        </a:defRPr>
      </a:lvl1pPr>
      <a:lvl2pPr marL="230188" indent="-230188"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460375" indent="-230188"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690563" indent="-230188"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909638" indent="-219075"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 y="6244178"/>
            <a:ext cx="9144000" cy="61382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347579" y="454377"/>
            <a:ext cx="8462210" cy="787400"/>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347579" y="1452479"/>
            <a:ext cx="8462210" cy="450858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CTTI_Final_abb_JUN13.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074744" y="6354455"/>
            <a:ext cx="735045" cy="424948"/>
          </a:xfrm>
          <a:prstGeom prst="rect">
            <a:avLst/>
          </a:prstGeom>
        </p:spPr>
      </p:pic>
      <p:cxnSp>
        <p:nvCxnSpPr>
          <p:cNvPr id="16" name="Straight Connector 15"/>
          <p:cNvCxnSpPr/>
          <p:nvPr userDrawn="1"/>
        </p:nvCxnSpPr>
        <p:spPr bwMode="auto">
          <a:xfrm>
            <a:off x="4449" y="6261111"/>
            <a:ext cx="91440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9" name="Picture 8" descr="umbre-01.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9148449" cy="355600"/>
          </a:xfrm>
          <a:prstGeom prst="rect">
            <a:avLst/>
          </a:prstGeom>
        </p:spPr>
      </p:pic>
    </p:spTree>
    <p:extLst>
      <p:ext uri="{BB962C8B-B14F-4D97-AF65-F5344CB8AC3E}">
        <p14:creationId xmlns:p14="http://schemas.microsoft.com/office/powerpoint/2010/main" val="394693332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dt="0"/>
  <p:txStyles>
    <p:titleStyle>
      <a:lvl1pPr algn="l" defTabSz="457200" rtl="0" eaLnBrk="1" latinLnBrk="0" hangingPunct="1">
        <a:spcBef>
          <a:spcPct val="0"/>
        </a:spcBef>
        <a:buNone/>
        <a:defRPr sz="3400" b="1" kern="1200">
          <a:solidFill>
            <a:schemeClr val="accent2"/>
          </a:solidFill>
          <a:latin typeface="+mj-lt"/>
          <a:ea typeface="+mj-ea"/>
          <a:cs typeface="+mj-cs"/>
        </a:defRPr>
      </a:lvl1pPr>
    </p:titleStyle>
    <p:bodyStyle>
      <a:lvl1pPr marL="227013" indent="-227013" algn="l" defTabSz="457200" rtl="0" eaLnBrk="1" latinLnBrk="0" hangingPunct="1">
        <a:lnSpc>
          <a:spcPct val="95000"/>
        </a:lnSpc>
        <a:spcBef>
          <a:spcPts val="1400"/>
        </a:spcBef>
        <a:buSzPct val="130000"/>
        <a:buFontTx/>
        <a:buBlip>
          <a:blip r:embed="rId14"/>
        </a:buBlip>
        <a:defRPr sz="2400" kern="1200">
          <a:solidFill>
            <a:srgbClr val="58595B"/>
          </a:solidFill>
          <a:latin typeface="+mn-lt"/>
          <a:ea typeface="+mn-ea"/>
          <a:cs typeface="+mn-cs"/>
        </a:defRPr>
      </a:lvl1pPr>
      <a:lvl2pPr marL="628650" indent="-223838" algn="l" defTabSz="457200" rtl="0" eaLnBrk="1" latinLnBrk="0" hangingPunct="1">
        <a:lnSpc>
          <a:spcPct val="95000"/>
        </a:lnSpc>
        <a:spcBef>
          <a:spcPts val="500"/>
        </a:spcBef>
        <a:buClr>
          <a:schemeClr val="accent2"/>
        </a:buClr>
        <a:buFont typeface="Wingdings" charset="2"/>
        <a:buChar char="§"/>
        <a:defRPr sz="2400" kern="1200">
          <a:solidFill>
            <a:srgbClr val="58595B"/>
          </a:solidFill>
          <a:latin typeface="+mn-lt"/>
          <a:ea typeface="+mn-ea"/>
          <a:cs typeface="+mn-cs"/>
        </a:defRPr>
      </a:lvl2pPr>
      <a:lvl3pPr marL="1082675" indent="-234950" algn="l" defTabSz="457200" rtl="0" eaLnBrk="1" latinLnBrk="0" hangingPunct="1">
        <a:lnSpc>
          <a:spcPct val="95000"/>
        </a:lnSpc>
        <a:spcBef>
          <a:spcPts val="300"/>
        </a:spcBef>
        <a:buClr>
          <a:schemeClr val="accent1"/>
        </a:buClr>
        <a:buFont typeface="Arial"/>
        <a:buChar char="•"/>
        <a:defRPr sz="2400" kern="1200">
          <a:solidFill>
            <a:srgbClr val="58595B"/>
          </a:solidFill>
          <a:latin typeface="+mn-lt"/>
          <a:ea typeface="+mn-ea"/>
          <a:cs typeface="+mn-cs"/>
        </a:defRPr>
      </a:lvl3pPr>
      <a:lvl4pPr marL="16002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4pPr>
      <a:lvl5pPr marL="20574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en-GB" sz="1350">
              <a:solidFill>
                <a:prstClr val="white"/>
              </a:solidFill>
            </a:endParaRPr>
          </a:p>
        </p:txBody>
      </p:sp>
      <p:sp>
        <p:nvSpPr>
          <p:cNvPr id="2" name="Title Placeholder 1"/>
          <p:cNvSpPr>
            <a:spLocks noGrp="1"/>
          </p:cNvSpPr>
          <p:nvPr>
            <p:ph type="title"/>
          </p:nvPr>
        </p:nvSpPr>
        <p:spPr>
          <a:xfrm>
            <a:off x="628650" y="7371"/>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ACF49BA-76B6-44EE-BBED-300C86C8DDCC}" type="datetimeFigureOut">
              <a:rPr lang="en-GB" smtClean="0">
                <a:solidFill>
                  <a:prstClr val="black">
                    <a:tint val="75000"/>
                  </a:prstClr>
                </a:solidFill>
              </a:rPr>
              <a:pPr/>
              <a:t>09/08/2021</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C0CA23-4D8D-4670-B5DD-ACC4E2457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725064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685800" rtl="0" eaLnBrk="1" latinLnBrk="0" hangingPunct="1">
        <a:lnSpc>
          <a:spcPct val="90000"/>
        </a:lnSpc>
        <a:spcBef>
          <a:spcPct val="0"/>
        </a:spcBef>
        <a:buNone/>
        <a:defRPr sz="3300" b="1" kern="120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07A0E-1EC9-45B6-B21D-A09E586D0861}" type="datetimeFigureOut">
              <a:rPr lang="en-US" smtClean="0"/>
              <a:t>8/9/2021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A21B0-C2F5-4DBB-A41D-DF470649733E}" type="slidenum">
              <a:rPr lang="en-US" smtClean="0"/>
              <a:t>‹#›</a:t>
            </a:fld>
            <a:endParaRPr lang="en-US"/>
          </a:p>
        </p:txBody>
      </p:sp>
    </p:spTree>
    <p:extLst>
      <p:ext uri="{BB962C8B-B14F-4D97-AF65-F5344CB8AC3E}">
        <p14:creationId xmlns:p14="http://schemas.microsoft.com/office/powerpoint/2010/main" val="562511580"/>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hyperlink" Target="http://www.ctti-clinicaltrials.org/our-work/quality/qbd-quality-by-design-toolkit/" TargetMode="External"/><Relationship Id="rId4" Type="http://schemas.openxmlformats.org/officeDocument/2006/relationships/hyperlink" Target="http://www.ctti-clinicaltrials.org/toolkit/Qb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www.fda.gov/drugs/development-approval-process-drugs/fda-patient-focused-drug-development-guidance-series-enhancing-incorporation-patients-voice-medical"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1.png"/><Relationship Id="rId7" Type="http://schemas.openxmlformats.org/officeDocument/2006/relationships/image" Target="../media/image44.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jpg"/><Relationship Id="rId5" Type="http://schemas.microsoft.com/office/2007/relationships/hdphoto" Target="../media/hdphoto1.wdp"/><Relationship Id="rId4" Type="http://schemas.openxmlformats.org/officeDocument/2006/relationships/image" Target="../media/image42.jpe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hyperlink" Target="https://transceleratebiopharmainc.com/ppet/planning-for-patient-engagement/"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s://mrctcenter.org/health-literacy/tools/overview/consent-guide/#1571183560546-fb2c5098-9aee"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5.jpg"/><Relationship Id="rId5" Type="http://schemas.openxmlformats.org/officeDocument/2006/relationships/image" Target="../media/image41.png"/><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hyperlink" Target="http://www.recoverytrial.net/" TargetMode="Externa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6.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emf"/><Relationship Id="rId1" Type="http://schemas.openxmlformats.org/officeDocument/2006/relationships/slideLayout" Target="../slideLayouts/slideLayout36.xml"/></Relationships>
</file>

<file path=ppt/slides/_rels/slide7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hyperlink" Target="mailto:zachary.hallinan@duke.edu"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471309"/>
            <a:ext cx="8147197" cy="770467"/>
          </a:xfrm>
        </p:spPr>
        <p:txBody>
          <a:bodyPr/>
          <a:lstStyle/>
          <a:p>
            <a:r>
              <a:rPr lang="en-US" sz="3200" dirty="0"/>
              <a:t/>
            </a:r>
            <a:br>
              <a:rPr lang="en-US" sz="3200" dirty="0"/>
            </a:br>
            <a:r>
              <a:rPr lang="en-US" sz="3600" dirty="0"/>
              <a:t>Welcome: Designing High-Quality COVID-19 Treatment Trials</a:t>
            </a:r>
            <a:endParaRPr lang="en-US" sz="3200" dirty="0"/>
          </a:p>
        </p:txBody>
      </p:sp>
      <p:sp>
        <p:nvSpPr>
          <p:cNvPr id="4" name="Text Placeholder 2"/>
          <p:cNvSpPr>
            <a:spLocks noGrp="1"/>
          </p:cNvSpPr>
          <p:nvPr>
            <p:ph idx="1"/>
          </p:nvPr>
        </p:nvSpPr>
        <p:spPr>
          <a:xfrm>
            <a:off x="347579" y="1984777"/>
            <a:ext cx="8462210" cy="4508584"/>
          </a:xfrm>
        </p:spPr>
        <p:txBody>
          <a:bodyPr/>
          <a:lstStyle/>
          <a:p>
            <a:r>
              <a:rPr lang="en-US" sz="3000" dirty="0"/>
              <a:t>This webinar is being recorded and will be posted to the CTTI website</a:t>
            </a:r>
          </a:p>
          <a:p>
            <a:pPr lvl="0"/>
            <a:r>
              <a:rPr lang="en-US" sz="3000" dirty="0"/>
              <a:t>All participants are muted upon entry</a:t>
            </a:r>
          </a:p>
          <a:p>
            <a:pPr lvl="0"/>
            <a:r>
              <a:rPr lang="en-US" sz="3000" dirty="0"/>
              <a:t>Questions can be entered in the chat box during the webinar </a:t>
            </a:r>
          </a:p>
          <a:p>
            <a:pPr lvl="0"/>
            <a:r>
              <a:rPr lang="en-US" sz="3000" dirty="0"/>
              <a:t>Questions will be answered to the best of our ability after the call via CTTI’s best practices document</a:t>
            </a:r>
          </a:p>
        </p:txBody>
      </p:sp>
    </p:spTree>
    <p:extLst>
      <p:ext uri="{BB962C8B-B14F-4D97-AF65-F5344CB8AC3E}">
        <p14:creationId xmlns:p14="http://schemas.microsoft.com/office/powerpoint/2010/main" val="1834567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Keynote: Dr. Janet Woodcock, cont’d</a:t>
            </a:r>
          </a:p>
        </p:txBody>
      </p:sp>
      <p:sp>
        <p:nvSpPr>
          <p:cNvPr id="3" name="Content Placeholder 2"/>
          <p:cNvSpPr>
            <a:spLocks noGrp="1"/>
          </p:cNvSpPr>
          <p:nvPr>
            <p:ph idx="1"/>
          </p:nvPr>
        </p:nvSpPr>
        <p:spPr/>
        <p:txBody>
          <a:bodyPr/>
          <a:lstStyle/>
          <a:p>
            <a:r>
              <a:rPr lang="en-US" dirty="0"/>
              <a:t>We need better clinical trial infrastructure in place that can rapidly launch protocols and begin accruing patients. We want to minimize doing any extra steps, minimize contact between people, rethink ways to collect informed consent, run trial data off e-health records, etc.</a:t>
            </a:r>
          </a:p>
          <a:p>
            <a:r>
              <a:rPr lang="en-US" dirty="0"/>
              <a:t>Trials must be done during the pandemic if we’re going to make progress. This comes down fundamentally to meticulous planning, quality by design, integrating data collection efforts into the ordinary work flow &amp; determining what constitutes an objective for future trials.</a:t>
            </a:r>
          </a:p>
          <a:p>
            <a:pPr marL="0" indent="0">
              <a:buNone/>
            </a:pPr>
            <a:endParaRPr lang="en-US" dirty="0"/>
          </a:p>
        </p:txBody>
      </p:sp>
    </p:spTree>
    <p:extLst>
      <p:ext uri="{BB962C8B-B14F-4D97-AF65-F5344CB8AC3E}">
        <p14:creationId xmlns:p14="http://schemas.microsoft.com/office/powerpoint/2010/main" val="836398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3852153"/>
            <a:ext cx="8462210" cy="487645"/>
          </a:xfrm>
        </p:spPr>
        <p:txBody>
          <a:bodyPr/>
          <a:lstStyle/>
          <a:p>
            <a:r>
              <a:rPr lang="en-US" dirty="0"/>
              <a:t>Current State of COVID-19 Treatment Trials: </a:t>
            </a:r>
            <a:br>
              <a:rPr lang="en-US" dirty="0"/>
            </a:br>
            <a:r>
              <a:rPr lang="en-US" dirty="0"/>
              <a:t>EU Perspective</a:t>
            </a:r>
          </a:p>
        </p:txBody>
      </p:sp>
      <p:sp>
        <p:nvSpPr>
          <p:cNvPr id="3" name="Content Placeholder 2"/>
          <p:cNvSpPr>
            <a:spLocks noGrp="1"/>
          </p:cNvSpPr>
          <p:nvPr>
            <p:ph sz="quarter" idx="11"/>
          </p:nvPr>
        </p:nvSpPr>
        <p:spPr>
          <a:xfrm>
            <a:off x="1821814" y="5304193"/>
            <a:ext cx="5232043" cy="893407"/>
          </a:xfrm>
        </p:spPr>
        <p:txBody>
          <a:bodyPr vert="horz" lIns="0" tIns="0" rIns="0" bIns="0" rtlCol="0" anchor="t">
            <a:noAutofit/>
          </a:bodyPr>
          <a:lstStyle/>
          <a:p>
            <a:r>
              <a:rPr lang="en-US" dirty="0"/>
              <a:t>Fergus Sweeney</a:t>
            </a:r>
          </a:p>
          <a:p>
            <a:r>
              <a:rPr lang="en-US" i="1" dirty="0"/>
              <a:t>EMA</a:t>
            </a:r>
            <a:endParaRPr lang="en-US" dirty="0">
              <a:cs typeface="Arial"/>
            </a:endParaRPr>
          </a:p>
        </p:txBody>
      </p:sp>
      <p:pic>
        <p:nvPicPr>
          <p:cNvPr id="4" name="Picture 3"/>
          <p:cNvPicPr>
            <a:picLocks noChangeAspect="1"/>
          </p:cNvPicPr>
          <p:nvPr/>
        </p:nvPicPr>
        <p:blipFill>
          <a:blip r:embed="rId2"/>
          <a:stretch>
            <a:fillRect/>
          </a:stretch>
        </p:blipFill>
        <p:spPr>
          <a:xfrm>
            <a:off x="440884" y="4629149"/>
            <a:ext cx="1045634" cy="1568451"/>
          </a:xfrm>
          <a:prstGeom prst="rect">
            <a:avLst/>
          </a:prstGeom>
        </p:spPr>
      </p:pic>
    </p:spTree>
    <p:extLst>
      <p:ext uri="{BB962C8B-B14F-4D97-AF65-F5344CB8AC3E}">
        <p14:creationId xmlns:p14="http://schemas.microsoft.com/office/powerpoint/2010/main" val="163491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3852153"/>
            <a:ext cx="8462210" cy="487645"/>
          </a:xfrm>
        </p:spPr>
        <p:txBody>
          <a:bodyPr/>
          <a:lstStyle/>
          <a:p>
            <a:r>
              <a:rPr lang="en-US" dirty="0"/>
              <a:t>Focusing on What </a:t>
            </a:r>
            <a:r>
              <a:rPr lang="en-US" dirty="0" smtClean="0"/>
              <a:t>Matters</a:t>
            </a:r>
            <a:r>
              <a:rPr lang="en-US" dirty="0"/>
              <a:t>: A Quality by Design Perspective</a:t>
            </a:r>
          </a:p>
        </p:txBody>
      </p:sp>
      <p:sp>
        <p:nvSpPr>
          <p:cNvPr id="3" name="Content Placeholder 2"/>
          <p:cNvSpPr>
            <a:spLocks noGrp="1"/>
          </p:cNvSpPr>
          <p:nvPr>
            <p:ph sz="quarter" idx="11"/>
          </p:nvPr>
        </p:nvSpPr>
        <p:spPr>
          <a:xfrm>
            <a:off x="2027085" y="5304193"/>
            <a:ext cx="5232043" cy="893407"/>
          </a:xfrm>
        </p:spPr>
        <p:txBody>
          <a:bodyPr vert="horz" lIns="0" tIns="0" rIns="0" bIns="0" rtlCol="0" anchor="t">
            <a:noAutofit/>
          </a:bodyPr>
          <a:lstStyle/>
          <a:p>
            <a:r>
              <a:rPr lang="en-US" dirty="0"/>
              <a:t>Ann Meeker O’Connell</a:t>
            </a:r>
          </a:p>
          <a:p>
            <a:r>
              <a:rPr lang="en-US" i="1" dirty="0"/>
              <a:t>Vertex Pharmaceuticals</a:t>
            </a:r>
            <a:endParaRPr lang="en-US" dirty="0">
              <a:cs typeface="Arial"/>
            </a:endParaRPr>
          </a:p>
        </p:txBody>
      </p:sp>
      <p:pic>
        <p:nvPicPr>
          <p:cNvPr id="4" name="Picture 3"/>
          <p:cNvPicPr>
            <a:picLocks noChangeAspect="1"/>
          </p:cNvPicPr>
          <p:nvPr/>
        </p:nvPicPr>
        <p:blipFill>
          <a:blip r:embed="rId2"/>
          <a:stretch>
            <a:fillRect/>
          </a:stretch>
        </p:blipFill>
        <p:spPr>
          <a:xfrm>
            <a:off x="440884" y="4629149"/>
            <a:ext cx="1045634" cy="1568451"/>
          </a:xfrm>
          <a:prstGeom prst="rect">
            <a:avLst/>
          </a:prstGeom>
        </p:spPr>
      </p:pic>
      <p:pic>
        <p:nvPicPr>
          <p:cNvPr id="5" name="Picture 4" descr="Ann Meeker-O'Connell - DIA 2018 Global Annual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4" y="4629149"/>
            <a:ext cx="1568450" cy="156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79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smtClean="0"/>
              <a:t/>
            </a:r>
            <a:br>
              <a:rPr lang="en-US" altLang="en-US" sz="3200" dirty="0" smtClean="0"/>
            </a:br>
            <a:r>
              <a:rPr lang="en-US" altLang="en-US" sz="3200" dirty="0" smtClean="0"/>
              <a:t>General </a:t>
            </a:r>
            <a:r>
              <a:rPr lang="en-US" altLang="en-US" sz="3200" dirty="0"/>
              <a:t>Principles for Optimal Trial Design  </a:t>
            </a:r>
            <a:br>
              <a:rPr lang="en-US" altLang="en-US" sz="3200" dirty="0"/>
            </a:br>
            <a:endParaRPr lang="en-US" sz="3100" dirty="0"/>
          </a:p>
        </p:txBody>
      </p:sp>
      <p:sp>
        <p:nvSpPr>
          <p:cNvPr id="3" name="Content Placeholder 2"/>
          <p:cNvSpPr>
            <a:spLocks noGrp="1"/>
          </p:cNvSpPr>
          <p:nvPr>
            <p:ph idx="1"/>
          </p:nvPr>
        </p:nvSpPr>
        <p:spPr>
          <a:xfrm>
            <a:off x="347579" y="1452479"/>
            <a:ext cx="8462210" cy="4452562"/>
          </a:xfrm>
        </p:spPr>
        <p:txBody>
          <a:bodyPr/>
          <a:lstStyle/>
          <a:p>
            <a:pPr marL="285750" lvl="0" indent="-285750">
              <a:lnSpc>
                <a:spcPct val="100000"/>
              </a:lnSpc>
              <a:spcBef>
                <a:spcPts val="0"/>
              </a:spcBef>
              <a:buSzTx/>
              <a:buFont typeface="Arial" panose="020B0604020202020204" pitchFamily="34" charset="0"/>
              <a:buChar char="•"/>
            </a:pPr>
            <a:r>
              <a:rPr lang="en-US" sz="1800" dirty="0">
                <a:solidFill>
                  <a:srgbClr val="006879"/>
                </a:solidFill>
              </a:rPr>
              <a:t>Select the best design feasible to address the scientific question(s) </a:t>
            </a:r>
          </a:p>
          <a:p>
            <a:pPr marL="285750" lvl="0" indent="-285750">
              <a:lnSpc>
                <a:spcPct val="100000"/>
              </a:lnSpc>
              <a:spcBef>
                <a:spcPts val="0"/>
              </a:spcBef>
              <a:buSzTx/>
              <a:buFont typeface="Arial" panose="020B0604020202020204" pitchFamily="34" charset="0"/>
              <a:buChar char="•"/>
            </a:pPr>
            <a:r>
              <a:rPr lang="en-US" sz="1800" dirty="0">
                <a:solidFill>
                  <a:srgbClr val="006879"/>
                </a:solidFill>
              </a:rPr>
              <a:t>Avoid or reduce opportunity for issues that might have a material impact on either the wellbeing and safety of study participants or the reliability of the results that would inform the care for future </a:t>
            </a:r>
            <a:r>
              <a:rPr lang="en-US" sz="1800" dirty="0" smtClean="0">
                <a:solidFill>
                  <a:srgbClr val="006879"/>
                </a:solidFill>
              </a:rPr>
              <a:t>patients</a:t>
            </a:r>
          </a:p>
          <a:p>
            <a:pPr marL="285750" lvl="0" indent="-285750">
              <a:lnSpc>
                <a:spcPct val="100000"/>
              </a:lnSpc>
              <a:spcBef>
                <a:spcPts val="0"/>
              </a:spcBef>
              <a:buSzTx/>
              <a:buFont typeface="Arial" panose="020B0604020202020204" pitchFamily="34" charset="0"/>
              <a:buChar char="•"/>
            </a:pPr>
            <a:endParaRPr lang="en-US" sz="1800" dirty="0">
              <a:solidFill>
                <a:srgbClr val="006879"/>
              </a:solidFill>
            </a:endParaRPr>
          </a:p>
          <a:p>
            <a:pPr marL="285750" lvl="0" indent="-285750">
              <a:lnSpc>
                <a:spcPct val="100000"/>
              </a:lnSpc>
              <a:spcBef>
                <a:spcPts val="0"/>
              </a:spcBef>
              <a:buSzTx/>
              <a:buFont typeface="Arial" panose="020B0604020202020204" pitchFamily="34" charset="0"/>
              <a:buChar char="•"/>
            </a:pPr>
            <a:endParaRPr lang="en-US" sz="1800" dirty="0" smtClean="0">
              <a:solidFill>
                <a:srgbClr val="006879"/>
              </a:solidFill>
            </a:endParaRPr>
          </a:p>
          <a:p>
            <a:pPr marL="285750" lvl="0" indent="-285750">
              <a:lnSpc>
                <a:spcPct val="100000"/>
              </a:lnSpc>
              <a:spcBef>
                <a:spcPts val="0"/>
              </a:spcBef>
              <a:buSzTx/>
              <a:buFont typeface="Arial" panose="020B0604020202020204" pitchFamily="34" charset="0"/>
              <a:buChar char="•"/>
            </a:pPr>
            <a:endParaRPr lang="en-US" sz="1800" dirty="0">
              <a:solidFill>
                <a:srgbClr val="006879"/>
              </a:solidFill>
            </a:endParaRPr>
          </a:p>
          <a:p>
            <a:pPr marL="0" indent="0">
              <a:lnSpc>
                <a:spcPct val="100000"/>
              </a:lnSpc>
              <a:spcBef>
                <a:spcPts val="0"/>
              </a:spcBef>
              <a:buSzTx/>
              <a:buNone/>
            </a:pPr>
            <a:r>
              <a:rPr lang="en-US" sz="1400" dirty="0"/>
              <a:t> </a:t>
            </a:r>
            <a:r>
              <a:rPr lang="en-US" sz="1400" dirty="0" smtClean="0"/>
              <a:t> </a:t>
            </a:r>
          </a:p>
          <a:p>
            <a:pPr marL="0" indent="0">
              <a:lnSpc>
                <a:spcPct val="100000"/>
              </a:lnSpc>
              <a:spcBef>
                <a:spcPts val="0"/>
              </a:spcBef>
              <a:buSzTx/>
              <a:buNone/>
            </a:pPr>
            <a:r>
              <a:rPr lang="en-US" sz="1400" b="1" dirty="0" smtClean="0">
                <a:solidFill>
                  <a:schemeClr val="accent2">
                    <a:lumMod val="50000"/>
                  </a:schemeClr>
                </a:solidFill>
              </a:rPr>
              <a:t>Consider the health          Rigorously evaluated          Leverage insights              Explore     		 care</a:t>
            </a:r>
            <a:r>
              <a:rPr lang="en-US" sz="1400" b="1" dirty="0">
                <a:solidFill>
                  <a:schemeClr val="accent2">
                    <a:lumMod val="50000"/>
                  </a:schemeClr>
                </a:solidFill>
              </a:rPr>
              <a:t> </a:t>
            </a:r>
            <a:r>
              <a:rPr lang="en-US" sz="1400" b="1" dirty="0" smtClean="0">
                <a:solidFill>
                  <a:schemeClr val="accent2">
                    <a:lumMod val="50000"/>
                  </a:schemeClr>
                </a:solidFill>
              </a:rPr>
              <a:t>context in which	</a:t>
            </a:r>
            <a:r>
              <a:rPr lang="en-US" sz="1400" b="1" dirty="0">
                <a:solidFill>
                  <a:schemeClr val="accent2">
                    <a:lumMod val="50000"/>
                  </a:schemeClr>
                </a:solidFill>
              </a:rPr>
              <a:t> </a:t>
            </a:r>
            <a:r>
              <a:rPr lang="en-US" sz="1400" b="1" dirty="0" smtClean="0">
                <a:solidFill>
                  <a:schemeClr val="accent2">
                    <a:lumMod val="50000"/>
                  </a:schemeClr>
                </a:solidFill>
              </a:rPr>
              <a:t>      study</a:t>
            </a:r>
            <a:r>
              <a:rPr lang="en-US" sz="1400" b="1" dirty="0">
                <a:solidFill>
                  <a:schemeClr val="accent2">
                    <a:lumMod val="50000"/>
                  </a:schemeClr>
                </a:solidFill>
              </a:rPr>
              <a:t> </a:t>
            </a:r>
            <a:r>
              <a:rPr lang="en-US" sz="1400" b="1" dirty="0" smtClean="0">
                <a:solidFill>
                  <a:schemeClr val="accent2">
                    <a:lumMod val="50000"/>
                  </a:schemeClr>
                </a:solidFill>
              </a:rPr>
              <a:t>design to verify	</a:t>
            </a:r>
            <a:r>
              <a:rPr lang="en-US" sz="1400" b="1" dirty="0">
                <a:solidFill>
                  <a:schemeClr val="accent2">
                    <a:lumMod val="50000"/>
                  </a:schemeClr>
                </a:solidFill>
              </a:rPr>
              <a:t> </a:t>
            </a:r>
            <a:r>
              <a:rPr lang="en-US" sz="1400" b="1" dirty="0" smtClean="0">
                <a:solidFill>
                  <a:schemeClr val="accent2">
                    <a:lumMod val="50000"/>
                  </a:schemeClr>
                </a:solidFill>
              </a:rPr>
              <a:t>      from investigators,	</a:t>
            </a:r>
            <a:r>
              <a:rPr lang="en-US" sz="1400" b="1" dirty="0">
                <a:solidFill>
                  <a:schemeClr val="accent2">
                    <a:lumMod val="50000"/>
                  </a:schemeClr>
                </a:solidFill>
              </a:rPr>
              <a:t> </a:t>
            </a:r>
            <a:r>
              <a:rPr lang="en-US" sz="1400" b="1" dirty="0" smtClean="0">
                <a:solidFill>
                  <a:schemeClr val="accent2">
                    <a:lumMod val="50000"/>
                  </a:schemeClr>
                </a:solidFill>
              </a:rPr>
              <a:t>   opportunities to	 trial will be conducted      that planned activities	       HCP. </a:t>
            </a:r>
            <a:r>
              <a:rPr lang="en-US" sz="1400" b="1" dirty="0">
                <a:solidFill>
                  <a:schemeClr val="accent2">
                    <a:lumMod val="50000"/>
                  </a:schemeClr>
                </a:solidFill>
              </a:rPr>
              <a:t>a</a:t>
            </a:r>
            <a:r>
              <a:rPr lang="en-US" sz="1400" b="1" dirty="0" smtClean="0">
                <a:solidFill>
                  <a:schemeClr val="accent2">
                    <a:lumMod val="50000"/>
                  </a:schemeClr>
                </a:solidFill>
              </a:rPr>
              <a:t>nd patients on	    simplify data						        and data collection	       general relevance of	    collection and				                 are essential.                       </a:t>
            </a:r>
            <a:r>
              <a:rPr lang="en-US" sz="1400" b="1" dirty="0">
                <a:solidFill>
                  <a:schemeClr val="accent2">
                    <a:lumMod val="50000"/>
                  </a:schemeClr>
                </a:solidFill>
              </a:rPr>
              <a:t>e</a:t>
            </a:r>
            <a:r>
              <a:rPr lang="en-US" sz="1400" b="1" dirty="0" smtClean="0">
                <a:solidFill>
                  <a:schemeClr val="accent2">
                    <a:lumMod val="50000"/>
                  </a:schemeClr>
                </a:solidFill>
              </a:rPr>
              <a:t>ndpoints and                    reporting</a:t>
            </a:r>
          </a:p>
          <a:p>
            <a:pPr marL="0" indent="0">
              <a:lnSpc>
                <a:spcPct val="100000"/>
              </a:lnSpc>
              <a:spcBef>
                <a:spcPts val="0"/>
              </a:spcBef>
              <a:buSzTx/>
              <a:buNone/>
            </a:pPr>
            <a:r>
              <a:rPr lang="en-US" sz="1400" b="1" dirty="0" smtClean="0">
                <a:solidFill>
                  <a:schemeClr val="accent2">
                    <a:lumMod val="50000"/>
                  </a:schemeClr>
                </a:solidFill>
              </a:rPr>
              <a:t>				        				</a:t>
            </a:r>
            <a:r>
              <a:rPr lang="en-US" sz="1400" b="1" dirty="0">
                <a:solidFill>
                  <a:schemeClr val="accent2">
                    <a:lumMod val="50000"/>
                  </a:schemeClr>
                </a:solidFill>
              </a:rPr>
              <a:t> </a:t>
            </a:r>
            <a:r>
              <a:rPr lang="en-US" sz="1400" b="1" dirty="0" smtClean="0">
                <a:solidFill>
                  <a:schemeClr val="accent2">
                    <a:lumMod val="50000"/>
                  </a:schemeClr>
                </a:solidFill>
              </a:rPr>
              <a:t>                feasibility     										        Streamline trial</a:t>
            </a:r>
          </a:p>
          <a:p>
            <a:pPr marL="0" indent="0">
              <a:lnSpc>
                <a:spcPct val="100000"/>
              </a:lnSpc>
              <a:spcBef>
                <a:spcPts val="0"/>
              </a:spcBef>
              <a:buSzTx/>
              <a:buNone/>
            </a:pPr>
            <a:r>
              <a:rPr lang="en-US" sz="1400" b="1" dirty="0">
                <a:solidFill>
                  <a:schemeClr val="accent2">
                    <a:lumMod val="50000"/>
                  </a:schemeClr>
                </a:solidFill>
              </a:rPr>
              <a:t> </a:t>
            </a:r>
            <a:r>
              <a:rPr lang="en-US" sz="1400" b="1" dirty="0" smtClean="0">
                <a:solidFill>
                  <a:schemeClr val="accent2">
                    <a:lumMod val="50000"/>
                  </a:schemeClr>
                </a:solidFill>
              </a:rPr>
              <a:t>                                             design wherever			           		                                                                                                                                 					feasible									</a:t>
            </a:r>
          </a:p>
          <a:p>
            <a:pPr marL="0" indent="0">
              <a:lnSpc>
                <a:spcPct val="100000"/>
              </a:lnSpc>
              <a:spcBef>
                <a:spcPts val="0"/>
              </a:spcBef>
              <a:buSzTx/>
              <a:buNone/>
            </a:pPr>
            <a:r>
              <a:rPr lang="en-US" sz="1400" b="1" dirty="0" smtClean="0">
                <a:solidFill>
                  <a:schemeClr val="accent2">
                    <a:lumMod val="50000"/>
                  </a:schemeClr>
                </a:solidFill>
              </a:rPr>
              <a:t>                                                                                                                                          </a:t>
            </a:r>
          </a:p>
          <a:p>
            <a:pPr marL="0" indent="0">
              <a:lnSpc>
                <a:spcPct val="100000"/>
              </a:lnSpc>
              <a:spcBef>
                <a:spcPts val="0"/>
              </a:spcBef>
              <a:buSzTx/>
              <a:buNone/>
            </a:pPr>
            <a:r>
              <a:rPr lang="en-US" sz="1400" b="1" dirty="0" smtClean="0">
                <a:solidFill>
                  <a:schemeClr val="accent2">
                    <a:lumMod val="50000"/>
                  </a:schemeClr>
                </a:solidFill>
              </a:rPr>
              <a:t>                                                                                                                                                                                                                                                                                                               	                                                         </a:t>
            </a:r>
          </a:p>
          <a:p>
            <a:pPr marL="0" indent="0">
              <a:lnSpc>
                <a:spcPct val="100000"/>
              </a:lnSpc>
              <a:spcBef>
                <a:spcPts val="0"/>
              </a:spcBef>
              <a:buSzTx/>
              <a:buNone/>
            </a:pPr>
            <a:r>
              <a:rPr lang="en-US" sz="1400" b="1" dirty="0" smtClean="0">
                <a:solidFill>
                  <a:schemeClr val="accent2">
                    <a:lumMod val="50000"/>
                  </a:schemeClr>
                </a:solidFill>
              </a:rPr>
              <a:t>                                                                                            </a:t>
            </a:r>
            <a:endParaRPr lang="en-US" sz="1400" b="1" dirty="0">
              <a:solidFill>
                <a:schemeClr val="accent2">
                  <a:lumMod val="50000"/>
                </a:schemeClr>
              </a:solidFill>
            </a:endParaRPr>
          </a:p>
          <a:p>
            <a:pPr marL="0" indent="0">
              <a:lnSpc>
                <a:spcPct val="100000"/>
              </a:lnSpc>
              <a:spcBef>
                <a:spcPts val="0"/>
              </a:spcBef>
              <a:buSzTx/>
              <a:buNone/>
            </a:pPr>
            <a:r>
              <a:rPr lang="en-US" sz="1400" b="1" dirty="0" smtClean="0">
                <a:solidFill>
                  <a:schemeClr val="accent2">
                    <a:lumMod val="50000"/>
                  </a:schemeClr>
                </a:solidFill>
              </a:rPr>
              <a:t>                                                        </a:t>
            </a:r>
          </a:p>
          <a:p>
            <a:pPr marL="0" indent="0">
              <a:lnSpc>
                <a:spcPct val="100000"/>
              </a:lnSpc>
              <a:spcBef>
                <a:spcPts val="0"/>
              </a:spcBef>
              <a:buSzTx/>
              <a:buNone/>
            </a:pPr>
            <a:r>
              <a:rPr lang="en-US" sz="1400" b="1" dirty="0">
                <a:solidFill>
                  <a:schemeClr val="accent2">
                    <a:lumMod val="50000"/>
                  </a:schemeClr>
                </a:solidFill>
              </a:rPr>
              <a:t>	</a:t>
            </a:r>
            <a:r>
              <a:rPr lang="en-US" sz="1400" b="1" dirty="0" smtClean="0">
                <a:solidFill>
                  <a:schemeClr val="accent2">
                    <a:lumMod val="50000"/>
                  </a:schemeClr>
                </a:solidFill>
              </a:rPr>
              <a:t>				</a:t>
            </a:r>
            <a:endParaRPr lang="en-US" sz="1400" dirty="0" smtClean="0"/>
          </a:p>
          <a:p>
            <a:pPr marL="0" indent="0">
              <a:lnSpc>
                <a:spcPct val="100000"/>
              </a:lnSpc>
              <a:spcBef>
                <a:spcPts val="0"/>
              </a:spcBef>
              <a:buSzTx/>
              <a:buNone/>
            </a:pPr>
            <a:r>
              <a:rPr lang="en-US" sz="1400" dirty="0" smtClean="0"/>
              <a:t>      </a:t>
            </a:r>
            <a:endParaRPr lang="en-US" dirty="0"/>
          </a:p>
        </p:txBody>
      </p:sp>
      <p:sp>
        <p:nvSpPr>
          <p:cNvPr id="5" name="Rectangle 4" descr="Person with Idea"/>
          <p:cNvSpPr/>
          <p:nvPr/>
        </p:nvSpPr>
        <p:spPr>
          <a:xfrm>
            <a:off x="609375" y="2968828"/>
            <a:ext cx="654117" cy="460172"/>
          </a:xfrm>
          <a:prstGeom prst="rect">
            <a:avLst/>
          </a:prstGeom>
          <a:blipFill rotWithShape="1">
            <a:blip r:embed="rId2">
              <a:extLst>
                <a:ext uri="{96DAC541-7B7A-43D3-8B79-37D633B846F1}">
                  <asvg:svgBlip xmlns:lc="http://schemas.openxmlformats.org/drawingml/2006/lockedCanvas" xmlns="" xmlns:asvg="http://schemas.microsoft.com/office/drawing/2016/SVG/main" xmlns:dgm="http://schemas.openxmlformats.org/drawingml/2006/diagram"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6" name="Rectangle 5" descr="Target"/>
          <p:cNvSpPr/>
          <p:nvPr/>
        </p:nvSpPr>
        <p:spPr>
          <a:xfrm>
            <a:off x="2889866" y="2850064"/>
            <a:ext cx="654117" cy="548640"/>
          </a:xfrm>
          <a:prstGeom prst="rect">
            <a:avLst/>
          </a:prstGeom>
          <a:blipFill>
            <a:blip r:embed="rId4">
              <a:extLst>
                <a:ext uri="{28A0092B-C50C-407E-A947-70E740481C1C}">
                  <a14:useLocalDpi xmlns:a14="http://schemas.microsoft.com/office/drawing/2010/main" val="0"/>
                </a:ext>
                <a:ext uri="{96DAC541-7B7A-43D3-8B79-37D633B846F1}">
                  <asvg:svgBlip xmlns:lc="http://schemas.openxmlformats.org/drawingml/2006/lockedCanvas" xmlns="" xmlns:asvg="http://schemas.microsoft.com/office/drawing/2016/SVG/main" xmlns:dgm="http://schemas.openxmlformats.org/drawingml/2006/diagram"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7" name="Rectangle 6" descr="Meeting"/>
          <p:cNvSpPr/>
          <p:nvPr/>
        </p:nvSpPr>
        <p:spPr>
          <a:xfrm>
            <a:off x="5049173" y="2850064"/>
            <a:ext cx="654117" cy="548640"/>
          </a:xfrm>
          <a:prstGeom prst="rect">
            <a:avLst/>
          </a:prstGeom>
          <a:blipFill>
            <a:blip r:embed="rId6">
              <a:extLst>
                <a:ext uri="{28A0092B-C50C-407E-A947-70E740481C1C}">
                  <a14:useLocalDpi xmlns:a14="http://schemas.microsoft.com/office/drawing/2010/main" val="0"/>
                </a:ext>
                <a:ext uri="{96DAC541-7B7A-43D3-8B79-37D633B846F1}">
                  <asvg:svgBlip xmlns:lc="http://schemas.openxmlformats.org/drawingml/2006/lockedCanvas" xmlns="" xmlns:asvg="http://schemas.microsoft.com/office/drawing/2016/SVG/main" xmlns:dgm="http://schemas.openxmlformats.org/drawingml/2006/diagram"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Rectangle 7" descr="Check List"/>
          <p:cNvSpPr/>
          <p:nvPr/>
        </p:nvSpPr>
        <p:spPr>
          <a:xfrm>
            <a:off x="6995583" y="2850064"/>
            <a:ext cx="654117" cy="548640"/>
          </a:xfrm>
          <a:prstGeom prst="rect">
            <a:avLst/>
          </a:prstGeom>
          <a:blipFill>
            <a:blip r:embed="rId8">
              <a:extLst>
                <a:ext uri="{28A0092B-C50C-407E-A947-70E740481C1C}">
                  <a14:useLocalDpi xmlns:a14="http://schemas.microsoft.com/office/drawing/2010/main" val="0"/>
                </a:ext>
                <a:ext uri="{96DAC541-7B7A-43D3-8B79-37D633B846F1}">
                  <asvg:svgBlip xmlns:lc="http://schemas.openxmlformats.org/drawingml/2006/lockedCanvas" xmlns="" xmlns:asvg="http://schemas.microsoft.com/office/drawing/2016/SVG/main" xmlns:dgm="http://schemas.openxmlformats.org/drawingml/2006/diagram"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26687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Optimizing trial design efficiently</a:t>
            </a:r>
          </a:p>
        </p:txBody>
      </p:sp>
      <p:sp>
        <p:nvSpPr>
          <p:cNvPr id="3" name="Content Placeholder 2"/>
          <p:cNvSpPr>
            <a:spLocks noGrp="1"/>
          </p:cNvSpPr>
          <p:nvPr>
            <p:ph idx="1"/>
          </p:nvPr>
        </p:nvSpPr>
        <p:spPr>
          <a:xfrm>
            <a:off x="347579" y="1370495"/>
            <a:ext cx="8462210" cy="4046984"/>
          </a:xfrm>
        </p:spPr>
        <p:txBody>
          <a:bodyPr/>
          <a:lstStyle/>
          <a:p>
            <a:pPr marL="0" lvl="0" indent="0">
              <a:lnSpc>
                <a:spcPct val="100000"/>
              </a:lnSpc>
              <a:spcBef>
                <a:spcPts val="0"/>
              </a:spcBef>
              <a:buSzTx/>
              <a:buNone/>
            </a:pPr>
            <a:r>
              <a:rPr lang="en-US" dirty="0" smtClean="0"/>
              <a:t>  </a:t>
            </a:r>
            <a:r>
              <a:rPr lang="en-US" sz="1800" b="1" dirty="0">
                <a:solidFill>
                  <a:srgbClr val="006879"/>
                </a:solidFill>
              </a:rPr>
              <a:t>“…criteria should be used to evaluate the best design for the question addressed by the trial, an approach known as </a:t>
            </a:r>
            <a:r>
              <a:rPr lang="en-US" sz="1800" b="1" u="sng" dirty="0">
                <a:solidFill>
                  <a:srgbClr val="006879"/>
                </a:solidFill>
              </a:rPr>
              <a:t>quality by design</a:t>
            </a:r>
            <a:r>
              <a:rPr lang="en-US" sz="1800" b="1" dirty="0">
                <a:solidFill>
                  <a:srgbClr val="006879"/>
                </a:solidFill>
              </a:rPr>
              <a:t>.”</a:t>
            </a:r>
          </a:p>
          <a:p>
            <a:pPr marL="0" lvl="0" indent="0">
              <a:lnSpc>
                <a:spcPct val="100000"/>
              </a:lnSpc>
              <a:spcBef>
                <a:spcPts val="0"/>
              </a:spcBef>
              <a:buSzTx/>
              <a:buNone/>
            </a:pPr>
            <a:r>
              <a:rPr lang="en-US" sz="800" b="1" i="1" dirty="0">
                <a:solidFill>
                  <a:srgbClr val="006879"/>
                </a:solidFill>
              </a:rPr>
              <a:t>Rodriguez F, </a:t>
            </a:r>
            <a:r>
              <a:rPr lang="en-US" sz="800" b="1" i="1" dirty="0" err="1">
                <a:solidFill>
                  <a:srgbClr val="006879"/>
                </a:solidFill>
              </a:rPr>
              <a:t>Califf</a:t>
            </a:r>
            <a:r>
              <a:rPr lang="en-US" sz="800" b="1" i="1" dirty="0">
                <a:solidFill>
                  <a:srgbClr val="006879"/>
                </a:solidFill>
              </a:rPr>
              <a:t> RM, and Harrington RA.  JAMA </a:t>
            </a:r>
            <a:r>
              <a:rPr lang="en-US" sz="800" b="1" i="1" dirty="0" err="1">
                <a:solidFill>
                  <a:srgbClr val="006879"/>
                </a:solidFill>
              </a:rPr>
              <a:t>Cardiol</a:t>
            </a:r>
            <a:r>
              <a:rPr lang="en-US" sz="800" b="1" i="1" dirty="0">
                <a:solidFill>
                  <a:srgbClr val="006879"/>
                </a:solidFill>
              </a:rPr>
              <a:t>.  2019;4(11):  1129-1130.</a:t>
            </a:r>
          </a:p>
          <a:p>
            <a:pPr marL="0" indent="0">
              <a:buNone/>
            </a:pPr>
            <a:endParaRPr lang="en-US" dirty="0"/>
          </a:p>
        </p:txBody>
      </p:sp>
      <p:pic>
        <p:nvPicPr>
          <p:cNvPr id="5" name="Picture 4">
            <a:extLst>
              <a:ext uri="{FF2B5EF4-FFF2-40B4-BE49-F238E27FC236}">
                <a16:creationId xmlns:a16="http://schemas.microsoft.com/office/drawing/2014/main" id="{739553ED-C6BF-4967-A2D6-59CC5D42A491}"/>
              </a:ext>
            </a:extLst>
          </p:cNvPr>
          <p:cNvPicPr>
            <a:picLocks noChangeAspect="1"/>
          </p:cNvPicPr>
          <p:nvPr/>
        </p:nvPicPr>
        <p:blipFill rotWithShape="1">
          <a:blip r:embed="rId2">
            <a:extLst>
              <a:ext uri="{28A0092B-C50C-407E-A947-70E740481C1C}">
                <a14:useLocalDpi xmlns:a14="http://schemas.microsoft.com/office/drawing/2010/main" val="0"/>
              </a:ext>
            </a:extLst>
          </a:blip>
          <a:srcRect b="3603"/>
          <a:stretch/>
        </p:blipFill>
        <p:spPr bwMode="auto">
          <a:xfrm>
            <a:off x="347579" y="2416529"/>
            <a:ext cx="3970996" cy="321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a:extLst>
              <a:ext uri="{FF2B5EF4-FFF2-40B4-BE49-F238E27FC236}">
                <a16:creationId xmlns:a16="http://schemas.microsoft.com/office/drawing/2014/main" id="{304CB4AB-88CB-4E3B-AF4A-9A2F0FDD00AA}"/>
              </a:ext>
            </a:extLst>
          </p:cNvPr>
          <p:cNvPicPr>
            <a:picLocks noChangeAspect="1"/>
          </p:cNvPicPr>
          <p:nvPr/>
        </p:nvPicPr>
        <p:blipFill rotWithShape="1">
          <a:blip r:embed="rId3">
            <a:extLst>
              <a:ext uri="{28A0092B-C50C-407E-A947-70E740481C1C}">
                <a14:useLocalDpi xmlns:a14="http://schemas.microsoft.com/office/drawing/2010/main" val="0"/>
              </a:ext>
            </a:extLst>
          </a:blip>
          <a:srcRect r="37151"/>
          <a:stretch/>
        </p:blipFill>
        <p:spPr>
          <a:xfrm>
            <a:off x="4318575" y="2416529"/>
            <a:ext cx="4635774" cy="2966420"/>
          </a:xfrm>
          <a:prstGeom prst="rect">
            <a:avLst/>
          </a:prstGeom>
        </p:spPr>
      </p:pic>
      <p:sp>
        <p:nvSpPr>
          <p:cNvPr id="8" name="Rectangle 7"/>
          <p:cNvSpPr/>
          <p:nvPr/>
        </p:nvSpPr>
        <p:spPr>
          <a:xfrm>
            <a:off x="347579" y="3244334"/>
            <a:ext cx="6458398" cy="3693319"/>
          </a:xfrm>
          <a:prstGeom prst="rect">
            <a:avLst/>
          </a:prstGeom>
        </p:spPr>
        <p:txBody>
          <a:bodyPr wrap="square">
            <a:spAutoFit/>
          </a:bodyPr>
          <a:lstStyle/>
          <a:p>
            <a:pPr>
              <a:lnSpc>
                <a:spcPct val="100000"/>
              </a:lnSpc>
              <a:spcBef>
                <a:spcPct val="0"/>
              </a:spcBef>
              <a:buSzTx/>
              <a:buFontTx/>
              <a:buNone/>
            </a:pPr>
            <a:endParaRPr lang="en-US" altLang="en-US" dirty="0" smtClean="0">
              <a:hlinkClick r:id="rId4"/>
            </a:endParaRPr>
          </a:p>
          <a:p>
            <a:pPr>
              <a:lnSpc>
                <a:spcPct val="100000"/>
              </a:lnSpc>
              <a:spcBef>
                <a:spcPct val="0"/>
              </a:spcBef>
              <a:buSzTx/>
              <a:buFontTx/>
              <a:buNone/>
            </a:pPr>
            <a:endParaRPr lang="en-US" altLang="en-US" dirty="0">
              <a:hlinkClick r:id="rId4"/>
            </a:endParaRPr>
          </a:p>
          <a:p>
            <a:pPr>
              <a:lnSpc>
                <a:spcPct val="100000"/>
              </a:lnSpc>
              <a:spcBef>
                <a:spcPct val="0"/>
              </a:spcBef>
              <a:buSzTx/>
              <a:buFontTx/>
              <a:buNone/>
            </a:pPr>
            <a:endParaRPr lang="en-US" altLang="en-US" dirty="0" smtClean="0">
              <a:hlinkClick r:id="rId4"/>
            </a:endParaRPr>
          </a:p>
          <a:p>
            <a:pPr>
              <a:lnSpc>
                <a:spcPct val="100000"/>
              </a:lnSpc>
              <a:spcBef>
                <a:spcPct val="0"/>
              </a:spcBef>
              <a:buSzTx/>
              <a:buFontTx/>
              <a:buNone/>
            </a:pPr>
            <a:endParaRPr lang="en-US" altLang="en-US" dirty="0">
              <a:hlinkClick r:id="rId4"/>
            </a:endParaRPr>
          </a:p>
          <a:p>
            <a:pPr>
              <a:lnSpc>
                <a:spcPct val="100000"/>
              </a:lnSpc>
              <a:spcBef>
                <a:spcPct val="0"/>
              </a:spcBef>
              <a:buSzTx/>
              <a:buFontTx/>
              <a:buNone/>
            </a:pPr>
            <a:endParaRPr lang="en-US" altLang="en-US" dirty="0" smtClean="0">
              <a:hlinkClick r:id="rId4"/>
            </a:endParaRPr>
          </a:p>
          <a:p>
            <a:pPr>
              <a:lnSpc>
                <a:spcPct val="100000"/>
              </a:lnSpc>
              <a:spcBef>
                <a:spcPct val="0"/>
              </a:spcBef>
              <a:buSzTx/>
              <a:buFontTx/>
              <a:buNone/>
            </a:pPr>
            <a:endParaRPr lang="en-US" altLang="en-US" dirty="0">
              <a:hlinkClick r:id="rId4"/>
            </a:endParaRPr>
          </a:p>
          <a:p>
            <a:pPr>
              <a:lnSpc>
                <a:spcPct val="100000"/>
              </a:lnSpc>
              <a:spcBef>
                <a:spcPct val="0"/>
              </a:spcBef>
              <a:buSzTx/>
              <a:buFontTx/>
              <a:buNone/>
            </a:pPr>
            <a:endParaRPr lang="en-US" altLang="en-US" dirty="0" smtClean="0">
              <a:hlinkClick r:id="rId4"/>
            </a:endParaRPr>
          </a:p>
          <a:p>
            <a:pPr>
              <a:lnSpc>
                <a:spcPct val="100000"/>
              </a:lnSpc>
              <a:spcBef>
                <a:spcPct val="0"/>
              </a:spcBef>
              <a:buSzTx/>
              <a:buFontTx/>
              <a:buNone/>
            </a:pPr>
            <a:endParaRPr lang="en-US" altLang="en-US" dirty="0">
              <a:hlinkClick r:id="rId4"/>
            </a:endParaRPr>
          </a:p>
          <a:p>
            <a:pPr>
              <a:lnSpc>
                <a:spcPct val="100000"/>
              </a:lnSpc>
              <a:spcBef>
                <a:spcPct val="0"/>
              </a:spcBef>
              <a:buSzTx/>
              <a:buFontTx/>
              <a:buNone/>
            </a:pPr>
            <a:endParaRPr lang="en-US" altLang="en-US" dirty="0" smtClean="0">
              <a:hlinkClick r:id="rId4"/>
            </a:endParaRPr>
          </a:p>
          <a:p>
            <a:pPr>
              <a:lnSpc>
                <a:spcPct val="100000"/>
              </a:lnSpc>
              <a:spcBef>
                <a:spcPct val="0"/>
              </a:spcBef>
              <a:buSzTx/>
              <a:buFontTx/>
              <a:buNone/>
            </a:pPr>
            <a:endParaRPr lang="en-US" altLang="en-US" dirty="0">
              <a:hlinkClick r:id="rId4"/>
            </a:endParaRPr>
          </a:p>
          <a:p>
            <a:pPr>
              <a:lnSpc>
                <a:spcPct val="100000"/>
              </a:lnSpc>
              <a:spcBef>
                <a:spcPct val="0"/>
              </a:spcBef>
              <a:buSzTx/>
              <a:buFontTx/>
              <a:buNone/>
            </a:pPr>
            <a:endParaRPr lang="en-US" altLang="en-US" dirty="0" smtClean="0">
              <a:hlinkClick r:id="rId4"/>
            </a:endParaRPr>
          </a:p>
          <a:p>
            <a:pPr>
              <a:lnSpc>
                <a:spcPct val="100000"/>
              </a:lnSpc>
              <a:spcBef>
                <a:spcPct val="0"/>
              </a:spcBef>
              <a:buSzTx/>
              <a:buFontTx/>
              <a:buNone/>
            </a:pPr>
            <a:r>
              <a:rPr lang="en-US" altLang="en-US" dirty="0" smtClean="0">
                <a:hlinkClick r:id="rId5"/>
              </a:rPr>
              <a:t>http://www.ctti-clinicaltrials.org/our-work/quality/qbd-quality-by-design-toolkit/</a:t>
            </a:r>
            <a:endParaRPr lang="en-US" altLang="en-US" dirty="0"/>
          </a:p>
        </p:txBody>
      </p:sp>
    </p:spTree>
    <p:extLst>
      <p:ext uri="{BB962C8B-B14F-4D97-AF65-F5344CB8AC3E}">
        <p14:creationId xmlns:p14="http://schemas.microsoft.com/office/powerpoint/2010/main" val="202573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a:extLst>
              <a:ext uri="{FF2B5EF4-FFF2-40B4-BE49-F238E27FC236}">
                <a16:creationId xmlns:a16="http://schemas.microsoft.com/office/drawing/2014/main" id="{CC4344D2-9176-4441-B65B-C3A6256CA4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0035" y="1230098"/>
            <a:ext cx="6317673" cy="3498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B18C878-7483-40A8-945F-33D3F268CB18}"/>
              </a:ext>
            </a:extLst>
          </p:cNvPr>
          <p:cNvSpPr txBox="1"/>
          <p:nvPr/>
        </p:nvSpPr>
        <p:spPr>
          <a:xfrm>
            <a:off x="905825" y="4216125"/>
            <a:ext cx="7109591" cy="276999"/>
          </a:xfrm>
          <a:prstGeom prst="rect">
            <a:avLst/>
          </a:prstGeom>
          <a:noFill/>
        </p:spPr>
        <p:txBody>
          <a:bodyPr wrap="square" rtlCol="0">
            <a:spAutoFit/>
          </a:bodyPr>
          <a:lstStyle/>
          <a:p>
            <a:endParaRPr lang="en-US" sz="1200" dirty="0"/>
          </a:p>
        </p:txBody>
      </p:sp>
      <p:sp>
        <p:nvSpPr>
          <p:cNvPr id="9" name="Title 8">
            <a:extLst>
              <a:ext uri="{FF2B5EF4-FFF2-40B4-BE49-F238E27FC236}">
                <a16:creationId xmlns:a16="http://schemas.microsoft.com/office/drawing/2014/main" id="{35CE5586-6279-4B45-AFCA-AA316DF975D7}"/>
              </a:ext>
            </a:extLst>
          </p:cNvPr>
          <p:cNvSpPr>
            <a:spLocks noGrp="1"/>
          </p:cNvSpPr>
          <p:nvPr>
            <p:ph type="title"/>
          </p:nvPr>
        </p:nvSpPr>
        <p:spPr/>
        <p:txBody>
          <a:bodyPr/>
          <a:lstStyle/>
          <a:p>
            <a:r>
              <a:rPr lang="en-US" dirty="0"/>
              <a:t>Outcome Measures</a:t>
            </a:r>
          </a:p>
        </p:txBody>
      </p:sp>
      <p:sp>
        <p:nvSpPr>
          <p:cNvPr id="7" name="Content Placeholder 6">
            <a:extLst>
              <a:ext uri="{FF2B5EF4-FFF2-40B4-BE49-F238E27FC236}">
                <a16:creationId xmlns:a16="http://schemas.microsoft.com/office/drawing/2014/main" id="{B427B38B-FD6E-4440-B925-79BD6C963C2A}"/>
              </a:ext>
            </a:extLst>
          </p:cNvPr>
          <p:cNvSpPr>
            <a:spLocks noGrp="1"/>
          </p:cNvSpPr>
          <p:nvPr>
            <p:ph idx="1"/>
          </p:nvPr>
        </p:nvSpPr>
        <p:spPr>
          <a:xfrm>
            <a:off x="729843" y="4972990"/>
            <a:ext cx="7684313" cy="1372587"/>
          </a:xfrm>
        </p:spPr>
        <p:txBody>
          <a:bodyPr>
            <a:normAutofit/>
          </a:bodyPr>
          <a:lstStyle/>
          <a:p>
            <a:r>
              <a:rPr lang="en-US" sz="1800" dirty="0">
                <a:solidFill>
                  <a:schemeClr val="tx1"/>
                </a:solidFill>
              </a:rPr>
              <a:t>Opportunities for COVID trials:</a:t>
            </a:r>
          </a:p>
          <a:p>
            <a:pPr lvl="1"/>
            <a:r>
              <a:rPr lang="en-US" sz="1400" dirty="0">
                <a:solidFill>
                  <a:schemeClr val="tx1"/>
                </a:solidFill>
              </a:rPr>
              <a:t>Re-confirm need for volume of secondary endpoints, balancing feasibility and burden with scientific value</a:t>
            </a:r>
          </a:p>
          <a:p>
            <a:pPr lvl="1"/>
            <a:r>
              <a:rPr lang="en-US" sz="1400" dirty="0">
                <a:solidFill>
                  <a:schemeClr val="tx1"/>
                </a:solidFill>
              </a:rPr>
              <a:t>Standardize endpoint definition and measurement where feasible to enhance consistency in measurement across sites and comparability </a:t>
            </a:r>
            <a:r>
              <a:rPr lang="en-US" sz="1400" dirty="0" smtClean="0">
                <a:solidFill>
                  <a:schemeClr val="tx1"/>
                </a:solidFill>
              </a:rPr>
              <a:t>across-trials </a:t>
            </a:r>
            <a:endParaRPr lang="en-US" sz="1400" dirty="0">
              <a:solidFill>
                <a:schemeClr val="tx1"/>
              </a:solidFill>
            </a:endParaRPr>
          </a:p>
        </p:txBody>
      </p:sp>
    </p:spTree>
    <p:extLst>
      <p:ext uri="{BB962C8B-B14F-4D97-AF65-F5344CB8AC3E}">
        <p14:creationId xmlns:p14="http://schemas.microsoft.com/office/powerpoint/2010/main" val="383672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3699185"/>
            <a:ext cx="8462210" cy="487645"/>
          </a:xfrm>
        </p:spPr>
        <p:txBody>
          <a:bodyPr/>
          <a:lstStyle/>
          <a:p>
            <a:r>
              <a:rPr lang="en-US" dirty="0"/>
              <a:t>Clinical Trials for Emerging Infectious Diseases: Lessons Learned &amp; Implications for COVID-19 </a:t>
            </a:r>
          </a:p>
        </p:txBody>
      </p:sp>
      <p:sp>
        <p:nvSpPr>
          <p:cNvPr id="3" name="Content Placeholder 2"/>
          <p:cNvSpPr>
            <a:spLocks noGrp="1"/>
          </p:cNvSpPr>
          <p:nvPr>
            <p:ph sz="quarter" idx="11"/>
          </p:nvPr>
        </p:nvSpPr>
        <p:spPr>
          <a:xfrm>
            <a:off x="1822578" y="4941038"/>
            <a:ext cx="5188760" cy="1608667"/>
          </a:xfrm>
        </p:spPr>
        <p:txBody>
          <a:bodyPr vert="horz" lIns="0" tIns="0" rIns="0" bIns="0" rtlCol="0" anchor="t">
            <a:noAutofit/>
          </a:bodyPr>
          <a:lstStyle/>
          <a:p>
            <a:pPr>
              <a:lnSpc>
                <a:spcPct val="100000"/>
              </a:lnSpc>
            </a:pPr>
            <a:r>
              <a:rPr lang="en-US" dirty="0"/>
              <a:t>Ed Cox</a:t>
            </a:r>
            <a:endParaRPr lang="en-US" dirty="0">
              <a:ea typeface="+mn-lt"/>
              <a:cs typeface="+mn-lt"/>
            </a:endParaRPr>
          </a:p>
          <a:p>
            <a:r>
              <a:rPr lang="en-US" i="1" dirty="0"/>
              <a:t>Regeneron Pharmaceuticals, Inc.</a:t>
            </a:r>
          </a:p>
        </p:txBody>
      </p:sp>
      <p:pic>
        <p:nvPicPr>
          <p:cNvPr id="4098" name="Picture 2" descr="PhRMA, Trump officials parley on foreign pricing; Florida submits ..."/>
          <p:cNvPicPr>
            <a:picLocks noChangeAspect="1" noChangeArrowheads="1"/>
          </p:cNvPicPr>
          <p:nvPr/>
        </p:nvPicPr>
        <p:blipFill rotWithShape="1">
          <a:blip r:embed="rId2">
            <a:extLst>
              <a:ext uri="{28A0092B-C50C-407E-A947-70E740481C1C}">
                <a14:useLocalDpi xmlns:a14="http://schemas.microsoft.com/office/drawing/2010/main" val="0"/>
              </a:ext>
            </a:extLst>
          </a:blip>
          <a:srcRect l="14471" r="17254"/>
          <a:stretch/>
        </p:blipFill>
        <p:spPr bwMode="auto">
          <a:xfrm>
            <a:off x="354964" y="4555468"/>
            <a:ext cx="1380530" cy="1642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168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Disclosures and Disclaimer Statement</a:t>
            </a:r>
            <a:endParaRPr lang="en-US" dirty="0"/>
          </a:p>
        </p:txBody>
      </p:sp>
      <p:sp>
        <p:nvSpPr>
          <p:cNvPr id="3" name="Content Placeholder 2"/>
          <p:cNvSpPr>
            <a:spLocks noGrp="1"/>
          </p:cNvSpPr>
          <p:nvPr>
            <p:ph idx="1"/>
          </p:nvPr>
        </p:nvSpPr>
        <p:spPr/>
        <p:txBody>
          <a:bodyPr/>
          <a:lstStyle/>
          <a:p>
            <a:r>
              <a:rPr lang="en-US" dirty="0"/>
              <a:t>Edward Cox, MD MPH is an employee of Regeneron Pharmaceuticals, Inc.  Regeneron Pharmaceuticals, Inc. is engaged in product development for COVID-19.</a:t>
            </a:r>
            <a:br>
              <a:rPr lang="en-US" dirty="0"/>
            </a:br>
            <a:endParaRPr lang="en-US" dirty="0"/>
          </a:p>
          <a:p>
            <a:r>
              <a:rPr lang="en-US" dirty="0"/>
              <a:t>The opinions expressed in this talk are those of the presenter and do not necessarily represent the opinions of the presenter’s employer, Regeneron Pharmaceuticals, Inc.</a:t>
            </a:r>
          </a:p>
          <a:p>
            <a:pPr marL="0" indent="0">
              <a:buNone/>
            </a:pPr>
            <a:endParaRPr lang="en-US" dirty="0"/>
          </a:p>
        </p:txBody>
      </p:sp>
    </p:spTree>
    <p:extLst>
      <p:ext uri="{BB962C8B-B14F-4D97-AF65-F5344CB8AC3E}">
        <p14:creationId xmlns:p14="http://schemas.microsoft.com/office/powerpoint/2010/main" val="2200623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Shared Goal</a:t>
            </a:r>
            <a:endParaRPr lang="en-US" dirty="0"/>
          </a:p>
        </p:txBody>
      </p:sp>
      <p:sp>
        <p:nvSpPr>
          <p:cNvPr id="3" name="Content Placeholder 2"/>
          <p:cNvSpPr>
            <a:spLocks noGrp="1"/>
          </p:cNvSpPr>
          <p:nvPr>
            <p:ph idx="1"/>
          </p:nvPr>
        </p:nvSpPr>
        <p:spPr/>
        <p:txBody>
          <a:bodyPr/>
          <a:lstStyle/>
          <a:p>
            <a:r>
              <a:rPr lang="en-US" dirty="0"/>
              <a:t>The rapid identification of safe and effective medical therapies that can treat or prevent COVID-19 disease</a:t>
            </a:r>
          </a:p>
          <a:p>
            <a:pPr marL="0" indent="0">
              <a:buNone/>
            </a:pPr>
            <a:endParaRPr lang="en-US" dirty="0"/>
          </a:p>
          <a:p>
            <a:r>
              <a:rPr lang="en-US" dirty="0"/>
              <a:t>Consistent with this goal:</a:t>
            </a:r>
          </a:p>
          <a:p>
            <a:pPr lvl="1"/>
            <a:r>
              <a:rPr lang="en-US" dirty="0"/>
              <a:t>We want to avoid using large quantities of investigational drugs in a manner that does not allow us to learn and understand whether the drug provided – benefit – had no effect – or harm</a:t>
            </a:r>
          </a:p>
          <a:p>
            <a:pPr marL="0" indent="0">
              <a:buNone/>
            </a:pPr>
            <a:endParaRPr lang="en-US" dirty="0"/>
          </a:p>
        </p:txBody>
      </p:sp>
    </p:spTree>
    <p:extLst>
      <p:ext uri="{BB962C8B-B14F-4D97-AF65-F5344CB8AC3E}">
        <p14:creationId xmlns:p14="http://schemas.microsoft.com/office/powerpoint/2010/main" val="180434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AAB77-728F-40FE-8A87-98B36B16E4C0}"/>
              </a:ext>
            </a:extLst>
          </p:cNvPr>
          <p:cNvSpPr>
            <a:spLocks noGrp="1"/>
          </p:cNvSpPr>
          <p:nvPr>
            <p:ph type="title"/>
          </p:nvPr>
        </p:nvSpPr>
        <p:spPr/>
        <p:txBody>
          <a:bodyPr>
            <a:normAutofit/>
          </a:bodyPr>
          <a:lstStyle/>
          <a:p>
            <a:r>
              <a:rPr lang="en-US" sz="3600" dirty="0"/>
              <a:t>Reliable Scientific Methodologies</a:t>
            </a:r>
          </a:p>
        </p:txBody>
      </p:sp>
      <p:sp>
        <p:nvSpPr>
          <p:cNvPr id="3" name="Content Placeholder 2">
            <a:extLst>
              <a:ext uri="{FF2B5EF4-FFF2-40B4-BE49-F238E27FC236}">
                <a16:creationId xmlns:a16="http://schemas.microsoft.com/office/drawing/2014/main" id="{364980FC-73B6-4CAA-8256-36C554227135}"/>
              </a:ext>
            </a:extLst>
          </p:cNvPr>
          <p:cNvSpPr>
            <a:spLocks noGrp="1"/>
          </p:cNvSpPr>
          <p:nvPr>
            <p:ph idx="1"/>
          </p:nvPr>
        </p:nvSpPr>
        <p:spPr/>
        <p:txBody>
          <a:bodyPr>
            <a:noAutofit/>
          </a:bodyPr>
          <a:lstStyle/>
          <a:p>
            <a:r>
              <a:rPr lang="en-US" dirty="0"/>
              <a:t>Basic scientific foundational principles remain constant</a:t>
            </a:r>
          </a:p>
          <a:p>
            <a:pPr lvl="1"/>
            <a:r>
              <a:rPr lang="en-US" dirty="0"/>
              <a:t>We need to rely on sound science to rapidly identify therapies that can help</a:t>
            </a:r>
          </a:p>
          <a:p>
            <a:r>
              <a:rPr lang="en-US" dirty="0"/>
              <a:t>Benefits – Risks – Seriousness of the condition – Unmet Need – Levels of Uncertainty - need to be weighed appropriately given the circumstances</a:t>
            </a:r>
          </a:p>
          <a:p>
            <a:pPr lvl="1"/>
            <a:r>
              <a:rPr lang="en-US" dirty="0"/>
              <a:t>This concept has been in practice in the medical science and regulation for years</a:t>
            </a:r>
          </a:p>
          <a:p>
            <a:r>
              <a:rPr lang="en-US" dirty="0"/>
              <a:t>Scientifically sound approaches with greater uncertainty are likely to be more interpretable than methodologically weak approaches even in the setting of large amounts of data</a:t>
            </a:r>
          </a:p>
        </p:txBody>
      </p:sp>
      <p:sp>
        <p:nvSpPr>
          <p:cNvPr id="4" name="Slide Number Placeholder 3">
            <a:extLst>
              <a:ext uri="{FF2B5EF4-FFF2-40B4-BE49-F238E27FC236}">
                <a16:creationId xmlns:a16="http://schemas.microsoft.com/office/drawing/2014/main" id="{8F5F259C-1370-4D56-B589-2B3DF297CDA6}"/>
              </a:ext>
            </a:extLst>
          </p:cNvPr>
          <p:cNvSpPr>
            <a:spLocks noGrp="1"/>
          </p:cNvSpPr>
          <p:nvPr>
            <p:ph type="sldNum" sz="quarter" idx="4294967295"/>
          </p:nvPr>
        </p:nvSpPr>
        <p:spPr/>
        <p:txBody>
          <a:bodyPr/>
          <a:lstStyle/>
          <a:p>
            <a:fld id="{2E040868-F29C-4A8C-80BD-8024F3BB4C30}" type="slidenum">
              <a:rPr lang="en-US" smtClean="0"/>
              <a:t>19</a:t>
            </a:fld>
            <a:endParaRPr lang="en-US" dirty="0"/>
          </a:p>
        </p:txBody>
      </p:sp>
    </p:spTree>
    <p:extLst>
      <p:ext uri="{BB962C8B-B14F-4D97-AF65-F5344CB8AC3E}">
        <p14:creationId xmlns:p14="http://schemas.microsoft.com/office/powerpoint/2010/main" val="354993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D5985-A549-48CC-891D-F7F125EDB2D4}"/>
              </a:ext>
            </a:extLst>
          </p:cNvPr>
          <p:cNvSpPr>
            <a:spLocks noGrp="1"/>
          </p:cNvSpPr>
          <p:nvPr>
            <p:ph type="title"/>
          </p:nvPr>
        </p:nvSpPr>
        <p:spPr/>
        <p:txBody>
          <a:bodyPr/>
          <a:lstStyle/>
          <a:p>
            <a:r>
              <a:rPr lang="en-US" dirty="0">
                <a:cs typeface="Arial"/>
              </a:rPr>
              <a:t>Disclaimer</a:t>
            </a:r>
            <a:endParaRPr lang="en-US" dirty="0"/>
          </a:p>
        </p:txBody>
      </p:sp>
      <p:sp>
        <p:nvSpPr>
          <p:cNvPr id="3" name="Content Placeholder 2">
            <a:extLst>
              <a:ext uri="{FF2B5EF4-FFF2-40B4-BE49-F238E27FC236}">
                <a16:creationId xmlns:a16="http://schemas.microsoft.com/office/drawing/2014/main" id="{17A01F4C-C859-4EAC-B8DE-B4FA85C0F7B6}"/>
              </a:ext>
            </a:extLst>
          </p:cNvPr>
          <p:cNvSpPr>
            <a:spLocks noGrp="1"/>
          </p:cNvSpPr>
          <p:nvPr>
            <p:ph idx="1"/>
          </p:nvPr>
        </p:nvSpPr>
        <p:spPr/>
        <p:txBody>
          <a:bodyPr vert="horz" lIns="0" tIns="0" rIns="0" bIns="0" rtlCol="0" anchor="t">
            <a:noAutofit/>
          </a:bodyPr>
          <a:lstStyle/>
          <a:p>
            <a:pPr marL="226695" indent="-226695"/>
            <a:r>
              <a:rPr lang="en-US" dirty="0">
                <a:ea typeface="+mn-lt"/>
                <a:cs typeface="+mn-lt"/>
              </a:rPr>
              <a:t>The views and opinions expressed in this presentation are those of the individual presenter and do not necessarily reflect the views of the Clinical Trials Transformation Initiative.</a:t>
            </a:r>
            <a:endParaRPr lang="en-US" dirty="0">
              <a:cs typeface="Arial"/>
            </a:endParaRPr>
          </a:p>
          <a:p>
            <a:pPr marL="226695" indent="-226695"/>
            <a:endParaRPr lang="en-US" dirty="0">
              <a:cs typeface="Arial"/>
            </a:endParaRPr>
          </a:p>
        </p:txBody>
      </p:sp>
    </p:spTree>
    <p:extLst>
      <p:ext uri="{BB962C8B-B14F-4D97-AF65-F5344CB8AC3E}">
        <p14:creationId xmlns:p14="http://schemas.microsoft.com/office/powerpoint/2010/main" val="2730979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2C622-032F-4E6B-8EC8-174DEEE524D0}"/>
              </a:ext>
            </a:extLst>
          </p:cNvPr>
          <p:cNvSpPr>
            <a:spLocks noGrp="1"/>
          </p:cNvSpPr>
          <p:nvPr>
            <p:ph type="title"/>
          </p:nvPr>
        </p:nvSpPr>
        <p:spPr>
          <a:xfrm>
            <a:off x="347579" y="402034"/>
            <a:ext cx="8462210" cy="770467"/>
          </a:xfrm>
        </p:spPr>
        <p:txBody>
          <a:bodyPr>
            <a:normAutofit/>
          </a:bodyPr>
          <a:lstStyle/>
          <a:p>
            <a:r>
              <a:rPr lang="en-US" dirty="0"/>
              <a:t>Peramivir EUA – Lessons Learned</a:t>
            </a:r>
          </a:p>
        </p:txBody>
      </p:sp>
      <p:sp>
        <p:nvSpPr>
          <p:cNvPr id="3" name="Content Placeholder 2">
            <a:extLst>
              <a:ext uri="{FF2B5EF4-FFF2-40B4-BE49-F238E27FC236}">
                <a16:creationId xmlns:a16="http://schemas.microsoft.com/office/drawing/2014/main" id="{2F80CB5D-2994-421D-ADFB-3CC9988FBA60}"/>
              </a:ext>
            </a:extLst>
          </p:cNvPr>
          <p:cNvSpPr>
            <a:spLocks noGrp="1"/>
          </p:cNvSpPr>
          <p:nvPr>
            <p:ph idx="1"/>
          </p:nvPr>
        </p:nvSpPr>
        <p:spPr>
          <a:xfrm>
            <a:off x="347580" y="1080655"/>
            <a:ext cx="8227578" cy="4935066"/>
          </a:xfrm>
        </p:spPr>
        <p:txBody>
          <a:bodyPr>
            <a:noAutofit/>
          </a:bodyPr>
          <a:lstStyle/>
          <a:p>
            <a:pPr marL="0" indent="0">
              <a:buNone/>
            </a:pPr>
            <a:r>
              <a:rPr lang="en-US" sz="1600" i="1" dirty="0"/>
              <a:t>During the </a:t>
            </a:r>
            <a:r>
              <a:rPr lang="en-US" sz="1600" b="1" i="1" dirty="0">
                <a:solidFill>
                  <a:schemeClr val="tx1"/>
                </a:solidFill>
              </a:rPr>
              <a:t>2009 H1N1 influenza </a:t>
            </a:r>
            <a:r>
              <a:rPr lang="en-US" sz="1600" i="1" dirty="0"/>
              <a:t>pandemic, it was </a:t>
            </a:r>
            <a:r>
              <a:rPr lang="en-US" sz="1600" i="1" dirty="0">
                <a:solidFill>
                  <a:schemeClr val="tx1"/>
                </a:solidFill>
              </a:rPr>
              <a:t>considered infeasible to establish a multisite clinical study for an investigational therapy during a public health emergency</a:t>
            </a:r>
            <a:r>
              <a:rPr lang="en-US" sz="1600" i="1" dirty="0"/>
              <a:t>. </a:t>
            </a:r>
          </a:p>
          <a:p>
            <a:pPr marL="0" indent="0">
              <a:buNone/>
            </a:pPr>
            <a:r>
              <a:rPr lang="en-US" sz="1600" i="1" dirty="0" err="1"/>
              <a:t>Peramivir</a:t>
            </a:r>
            <a:r>
              <a:rPr lang="en-US" sz="1600" i="1" dirty="0"/>
              <a:t>, an intravenously administered influenza antiviral drug under clinical development, was made available in the United States under Emergency Use Authorization (EUA) to treat certain hospitalized patients. </a:t>
            </a:r>
            <a:r>
              <a:rPr lang="en-US" sz="1600" i="1" dirty="0">
                <a:solidFill>
                  <a:schemeClr val="tx1"/>
                </a:solidFill>
              </a:rPr>
              <a:t>Demand was brisk — nearly 1300 seriously ill patients received the drug. </a:t>
            </a:r>
          </a:p>
          <a:p>
            <a:pPr marL="0" indent="0">
              <a:buNone/>
            </a:pPr>
            <a:r>
              <a:rPr lang="en-US" sz="1600" i="1" dirty="0">
                <a:solidFill>
                  <a:schemeClr val="tx1"/>
                </a:solidFill>
              </a:rPr>
              <a:t>Unfortunately, no reliable data on effectiveness were derived from this use. </a:t>
            </a:r>
            <a:r>
              <a:rPr lang="en-US" sz="1600" i="1" dirty="0"/>
              <a:t>Some analyses suggested that mortality was increased among patients receiving </a:t>
            </a:r>
            <a:r>
              <a:rPr lang="en-US" sz="1600" i="1" dirty="0" err="1"/>
              <a:t>peramivir</a:t>
            </a:r>
            <a:r>
              <a:rPr lang="en-US" sz="1600" i="1" dirty="0"/>
              <a:t>, although that finding could have represented channeling bias (if patients receiving </a:t>
            </a:r>
            <a:r>
              <a:rPr lang="en-US" sz="1600" i="1" dirty="0" err="1"/>
              <a:t>peramivir</a:t>
            </a:r>
            <a:r>
              <a:rPr lang="en-US" sz="1600" i="1" dirty="0"/>
              <a:t> were already “sicker” in ways that could not be readily measured). </a:t>
            </a:r>
          </a:p>
          <a:p>
            <a:pPr marL="0" indent="0">
              <a:buNone/>
            </a:pPr>
            <a:r>
              <a:rPr lang="en-US" sz="1600" i="1" dirty="0">
                <a:solidFill>
                  <a:schemeClr val="tx1"/>
                </a:solidFill>
              </a:rPr>
              <a:t>A subsequent randomized clinical trial did not demonstrate either benefit or increased mortality associated with </a:t>
            </a:r>
            <a:r>
              <a:rPr lang="en-US" sz="1600" i="1" dirty="0" err="1">
                <a:solidFill>
                  <a:schemeClr val="tx1"/>
                </a:solidFill>
              </a:rPr>
              <a:t>peramivir</a:t>
            </a:r>
            <a:r>
              <a:rPr lang="en-US" sz="1600" i="1" dirty="0">
                <a:solidFill>
                  <a:schemeClr val="tx1"/>
                </a:solidFill>
              </a:rPr>
              <a:t> in patients hospitalized with influenza. </a:t>
            </a:r>
          </a:p>
          <a:p>
            <a:pPr marL="0" indent="0">
              <a:buNone/>
            </a:pPr>
            <a:r>
              <a:rPr lang="en-US" sz="1600" i="1" dirty="0"/>
              <a:t>Demand for this investigational drug drove its use under EUA, but any imperative to get demonstrably effective products to people in need as quickly as possible was not fulfilled. </a:t>
            </a:r>
          </a:p>
          <a:p>
            <a:pPr marL="0" indent="0">
              <a:buNone/>
            </a:pPr>
            <a:r>
              <a:rPr lang="en-US" sz="1800" i="1" dirty="0">
                <a:solidFill>
                  <a:schemeClr val="tx1"/>
                </a:solidFill>
              </a:rPr>
              <a:t>This experience showed that a reasonable expectation of benefit doesn’t always pan out, data derived from uncontrolled use may not be interpretable, and use outside of a properly designed clinical trial can delay product assessment</a:t>
            </a:r>
            <a:r>
              <a:rPr lang="en-US" sz="1600" i="1" dirty="0">
                <a:solidFill>
                  <a:schemeClr val="tx1"/>
                </a:solidFill>
              </a:rPr>
              <a:t>.</a:t>
            </a:r>
          </a:p>
          <a:p>
            <a:pPr marL="0" indent="0">
              <a:buNone/>
            </a:pPr>
            <a:r>
              <a:rPr lang="en-US" sz="1800" i="1" dirty="0"/>
              <a:t>.</a:t>
            </a:r>
          </a:p>
        </p:txBody>
      </p:sp>
      <p:sp>
        <p:nvSpPr>
          <p:cNvPr id="5" name="Slide Number Placeholder 4">
            <a:extLst>
              <a:ext uri="{FF2B5EF4-FFF2-40B4-BE49-F238E27FC236}">
                <a16:creationId xmlns:a16="http://schemas.microsoft.com/office/drawing/2014/main" id="{D9E784CC-46A9-42F0-94D6-DB22304DCFEF}"/>
              </a:ext>
            </a:extLst>
          </p:cNvPr>
          <p:cNvSpPr>
            <a:spLocks noGrp="1"/>
          </p:cNvSpPr>
          <p:nvPr>
            <p:ph type="sldNum" sz="quarter" idx="4294967295"/>
          </p:nvPr>
        </p:nvSpPr>
        <p:spPr/>
        <p:txBody>
          <a:bodyPr/>
          <a:lstStyle/>
          <a:p>
            <a:fld id="{2E040868-F29C-4A8C-80BD-8024F3BB4C30}" type="slidenum">
              <a:rPr lang="en-US" smtClean="0"/>
              <a:t>20</a:t>
            </a:fld>
            <a:endParaRPr lang="en-US" dirty="0"/>
          </a:p>
        </p:txBody>
      </p:sp>
      <p:sp>
        <p:nvSpPr>
          <p:cNvPr id="4" name="TextBox 3">
            <a:extLst>
              <a:ext uri="{FF2B5EF4-FFF2-40B4-BE49-F238E27FC236}">
                <a16:creationId xmlns:a16="http://schemas.microsoft.com/office/drawing/2014/main" id="{84D470A7-8323-4C81-B65D-245BCD16F3AC}"/>
              </a:ext>
            </a:extLst>
          </p:cNvPr>
          <p:cNvSpPr txBox="1"/>
          <p:nvPr/>
        </p:nvSpPr>
        <p:spPr>
          <a:xfrm>
            <a:off x="5853224" y="6015721"/>
            <a:ext cx="3153268" cy="246221"/>
          </a:xfrm>
          <a:prstGeom prst="rect">
            <a:avLst/>
          </a:prstGeom>
          <a:noFill/>
        </p:spPr>
        <p:txBody>
          <a:bodyPr wrap="square" rtlCol="0">
            <a:spAutoFit/>
          </a:bodyPr>
          <a:lstStyle/>
          <a:p>
            <a:r>
              <a:rPr lang="en-US" sz="1000" dirty="0"/>
              <a:t>Borio L, Cox E, Lurie N. NEJM 373:11; 993-5. 2015</a:t>
            </a:r>
          </a:p>
        </p:txBody>
      </p:sp>
    </p:spTree>
    <p:extLst>
      <p:ext uri="{BB962C8B-B14F-4D97-AF65-F5344CB8AC3E}">
        <p14:creationId xmlns:p14="http://schemas.microsoft.com/office/powerpoint/2010/main" val="3969146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AAB77-728F-40FE-8A87-98B36B16E4C0}"/>
              </a:ext>
            </a:extLst>
          </p:cNvPr>
          <p:cNvSpPr>
            <a:spLocks noGrp="1"/>
          </p:cNvSpPr>
          <p:nvPr>
            <p:ph type="title"/>
          </p:nvPr>
        </p:nvSpPr>
        <p:spPr/>
        <p:txBody>
          <a:bodyPr>
            <a:normAutofit fontScale="90000"/>
          </a:bodyPr>
          <a:lstStyle/>
          <a:p>
            <a:r>
              <a:rPr lang="en-US" sz="3600" dirty="0"/>
              <a:t>COVID-19   Factors Impacting Outcomes</a:t>
            </a:r>
          </a:p>
        </p:txBody>
      </p:sp>
      <p:sp>
        <p:nvSpPr>
          <p:cNvPr id="3" name="Content Placeholder 2">
            <a:extLst>
              <a:ext uri="{FF2B5EF4-FFF2-40B4-BE49-F238E27FC236}">
                <a16:creationId xmlns:a16="http://schemas.microsoft.com/office/drawing/2014/main" id="{364980FC-73B6-4CAA-8256-36C554227135}"/>
              </a:ext>
            </a:extLst>
          </p:cNvPr>
          <p:cNvSpPr>
            <a:spLocks noGrp="1"/>
          </p:cNvSpPr>
          <p:nvPr>
            <p:ph idx="1"/>
          </p:nvPr>
        </p:nvSpPr>
        <p:spPr/>
        <p:txBody>
          <a:bodyPr>
            <a:noAutofit/>
          </a:bodyPr>
          <a:lstStyle/>
          <a:p>
            <a:r>
              <a:rPr lang="en-US" dirty="0"/>
              <a:t>Pathogen - COVID-19 can cause disease that is asymptomatic, mild, severe disease, critical, and fatal</a:t>
            </a:r>
          </a:p>
          <a:p>
            <a:r>
              <a:rPr lang="en-US" dirty="0"/>
              <a:t>Host response – appears to play an important role and we have only a limited understanding of host response in this disease</a:t>
            </a:r>
          </a:p>
          <a:p>
            <a:r>
              <a:rPr lang="en-US" dirty="0"/>
              <a:t>Tissue repair/recovery</a:t>
            </a:r>
          </a:p>
          <a:p>
            <a:r>
              <a:rPr lang="en-US" dirty="0"/>
              <a:t>Underlying host health status</a:t>
            </a:r>
          </a:p>
          <a:p>
            <a:r>
              <a:rPr lang="en-US" dirty="0"/>
              <a:t>Medical Care – healthcare system under significant strain in some locations</a:t>
            </a:r>
          </a:p>
          <a:p>
            <a:pPr lvl="1"/>
            <a:r>
              <a:rPr lang="en-US" dirty="0"/>
              <a:t>Degree of strain may vary by geography and time</a:t>
            </a:r>
          </a:p>
          <a:p>
            <a:pPr lvl="1"/>
            <a:r>
              <a:rPr lang="en-US" dirty="0"/>
              <a:t>Necessary Infection control and isolation procedures</a:t>
            </a:r>
          </a:p>
        </p:txBody>
      </p:sp>
      <p:sp>
        <p:nvSpPr>
          <p:cNvPr id="4" name="Slide Number Placeholder 3">
            <a:extLst>
              <a:ext uri="{FF2B5EF4-FFF2-40B4-BE49-F238E27FC236}">
                <a16:creationId xmlns:a16="http://schemas.microsoft.com/office/drawing/2014/main" id="{8F5F259C-1370-4D56-B589-2B3DF297CDA6}"/>
              </a:ext>
            </a:extLst>
          </p:cNvPr>
          <p:cNvSpPr>
            <a:spLocks noGrp="1"/>
          </p:cNvSpPr>
          <p:nvPr>
            <p:ph type="sldNum" sz="quarter" idx="4294967295"/>
          </p:nvPr>
        </p:nvSpPr>
        <p:spPr/>
        <p:txBody>
          <a:bodyPr/>
          <a:lstStyle/>
          <a:p>
            <a:fld id="{2E040868-F29C-4A8C-80BD-8024F3BB4C30}" type="slidenum">
              <a:rPr lang="en-US" smtClean="0"/>
              <a:t>21</a:t>
            </a:fld>
            <a:endParaRPr lang="en-US" dirty="0"/>
          </a:p>
        </p:txBody>
      </p:sp>
    </p:spTree>
    <p:extLst>
      <p:ext uri="{BB962C8B-B14F-4D97-AF65-F5344CB8AC3E}">
        <p14:creationId xmlns:p14="http://schemas.microsoft.com/office/powerpoint/2010/main" val="781579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AAB77-728F-40FE-8A87-98B36B16E4C0}"/>
              </a:ext>
            </a:extLst>
          </p:cNvPr>
          <p:cNvSpPr>
            <a:spLocks noGrp="1"/>
          </p:cNvSpPr>
          <p:nvPr>
            <p:ph type="title"/>
          </p:nvPr>
        </p:nvSpPr>
        <p:spPr/>
        <p:txBody>
          <a:bodyPr>
            <a:normAutofit fontScale="90000"/>
          </a:bodyPr>
          <a:lstStyle/>
          <a:p>
            <a:r>
              <a:rPr lang="en-US" sz="3600" dirty="0"/>
              <a:t>Use the Correct Tool for the Disease &amp; Question Being Tested</a:t>
            </a:r>
          </a:p>
        </p:txBody>
      </p:sp>
      <p:sp>
        <p:nvSpPr>
          <p:cNvPr id="3" name="Content Placeholder 2">
            <a:extLst>
              <a:ext uri="{FF2B5EF4-FFF2-40B4-BE49-F238E27FC236}">
                <a16:creationId xmlns:a16="http://schemas.microsoft.com/office/drawing/2014/main" id="{364980FC-73B6-4CAA-8256-36C554227135}"/>
              </a:ext>
            </a:extLst>
          </p:cNvPr>
          <p:cNvSpPr>
            <a:spLocks noGrp="1"/>
          </p:cNvSpPr>
          <p:nvPr>
            <p:ph idx="1"/>
          </p:nvPr>
        </p:nvSpPr>
        <p:spPr>
          <a:xfrm>
            <a:off x="347579" y="1663995"/>
            <a:ext cx="8462210" cy="4481624"/>
          </a:xfrm>
        </p:spPr>
        <p:txBody>
          <a:bodyPr>
            <a:noAutofit/>
          </a:bodyPr>
          <a:lstStyle/>
          <a:p>
            <a:r>
              <a:rPr lang="en-US" dirty="0"/>
              <a:t>Serious acute infectious diseases can have a considerable degree of variability in outcomes</a:t>
            </a:r>
          </a:p>
          <a:p>
            <a:r>
              <a:rPr lang="en-US" dirty="0"/>
              <a:t>COVID-19 has a wide range of disease severity from asymptomatic to fatal</a:t>
            </a:r>
          </a:p>
          <a:p>
            <a:r>
              <a:rPr lang="en-US" dirty="0"/>
              <a:t>Prognostic factors include factors we can measure and factors that we don’t understand and cannot measure</a:t>
            </a:r>
          </a:p>
          <a:p>
            <a:r>
              <a:rPr lang="en-US" dirty="0"/>
              <a:t>A concurrent control group generated by randomization is an excellent method for generating two groups likely to be comparable on measured and unmeasured prognostic factors so that we can reliably assess the effect of an intervention</a:t>
            </a:r>
          </a:p>
        </p:txBody>
      </p:sp>
      <p:sp>
        <p:nvSpPr>
          <p:cNvPr id="4" name="Slide Number Placeholder 3">
            <a:extLst>
              <a:ext uri="{FF2B5EF4-FFF2-40B4-BE49-F238E27FC236}">
                <a16:creationId xmlns:a16="http://schemas.microsoft.com/office/drawing/2014/main" id="{8F5F259C-1370-4D56-B589-2B3DF297CDA6}"/>
              </a:ext>
            </a:extLst>
          </p:cNvPr>
          <p:cNvSpPr>
            <a:spLocks noGrp="1"/>
          </p:cNvSpPr>
          <p:nvPr>
            <p:ph type="sldNum" sz="quarter" idx="4294967295"/>
          </p:nvPr>
        </p:nvSpPr>
        <p:spPr/>
        <p:txBody>
          <a:bodyPr/>
          <a:lstStyle/>
          <a:p>
            <a:fld id="{2E040868-F29C-4A8C-80BD-8024F3BB4C30}" type="slidenum">
              <a:rPr lang="en-US" smtClean="0"/>
              <a:t>22</a:t>
            </a:fld>
            <a:endParaRPr lang="en-US" dirty="0"/>
          </a:p>
        </p:txBody>
      </p:sp>
    </p:spTree>
    <p:extLst>
      <p:ext uri="{BB962C8B-B14F-4D97-AF65-F5344CB8AC3E}">
        <p14:creationId xmlns:p14="http://schemas.microsoft.com/office/powerpoint/2010/main" val="3503926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AAB77-728F-40FE-8A87-98B36B16E4C0}"/>
              </a:ext>
            </a:extLst>
          </p:cNvPr>
          <p:cNvSpPr>
            <a:spLocks noGrp="1"/>
          </p:cNvSpPr>
          <p:nvPr>
            <p:ph type="title"/>
          </p:nvPr>
        </p:nvSpPr>
        <p:spPr/>
        <p:txBody>
          <a:bodyPr>
            <a:normAutofit fontScale="90000"/>
          </a:bodyPr>
          <a:lstStyle/>
          <a:p>
            <a:r>
              <a:rPr lang="en-US" sz="3600" dirty="0"/>
              <a:t>Use the Correct Tool for the Disease &amp; Question Being Tested cont.</a:t>
            </a:r>
          </a:p>
        </p:txBody>
      </p:sp>
      <p:sp>
        <p:nvSpPr>
          <p:cNvPr id="3" name="Content Placeholder 2">
            <a:extLst>
              <a:ext uri="{FF2B5EF4-FFF2-40B4-BE49-F238E27FC236}">
                <a16:creationId xmlns:a16="http://schemas.microsoft.com/office/drawing/2014/main" id="{364980FC-73B6-4CAA-8256-36C554227135}"/>
              </a:ext>
            </a:extLst>
          </p:cNvPr>
          <p:cNvSpPr>
            <a:spLocks noGrp="1"/>
          </p:cNvSpPr>
          <p:nvPr>
            <p:ph idx="1"/>
          </p:nvPr>
        </p:nvSpPr>
        <p:spPr>
          <a:xfrm>
            <a:off x="347579" y="1508462"/>
            <a:ext cx="8462210" cy="4127056"/>
          </a:xfrm>
        </p:spPr>
        <p:txBody>
          <a:bodyPr>
            <a:noAutofit/>
          </a:bodyPr>
          <a:lstStyle/>
          <a:p>
            <a:r>
              <a:rPr lang="en-US" dirty="0"/>
              <a:t>In an infectious disease with a wide range of outcomes, which is straining the healthcare system, and the degree of strain may change over time, by region, it seems particularly important to have a concurrent control group generated by randomization with which to make reliable comparisons</a:t>
            </a:r>
          </a:p>
          <a:p>
            <a:pPr marL="0" indent="0">
              <a:buNone/>
            </a:pPr>
            <a:endParaRPr lang="en-US" dirty="0"/>
          </a:p>
          <a:p>
            <a:r>
              <a:rPr lang="en-US" dirty="0"/>
              <a:t>ICH E-10</a:t>
            </a:r>
            <a:r>
              <a:rPr lang="en-US" i="1" dirty="0"/>
              <a:t>: It is well documented that untreated historical-control groups tend to have worse outcomes than an apparently similarly chosen control group in a randomized study, possibly reflecting a selection bias. </a:t>
            </a:r>
          </a:p>
          <a:p>
            <a:pPr marL="0" indent="0">
              <a:buNone/>
            </a:pPr>
            <a:endParaRPr lang="en-US" dirty="0"/>
          </a:p>
        </p:txBody>
      </p:sp>
      <p:sp>
        <p:nvSpPr>
          <p:cNvPr id="4" name="Slide Number Placeholder 3">
            <a:extLst>
              <a:ext uri="{FF2B5EF4-FFF2-40B4-BE49-F238E27FC236}">
                <a16:creationId xmlns:a16="http://schemas.microsoft.com/office/drawing/2014/main" id="{8F5F259C-1370-4D56-B589-2B3DF297CDA6}"/>
              </a:ext>
            </a:extLst>
          </p:cNvPr>
          <p:cNvSpPr>
            <a:spLocks noGrp="1"/>
          </p:cNvSpPr>
          <p:nvPr>
            <p:ph type="sldNum" sz="quarter" idx="4294967295"/>
          </p:nvPr>
        </p:nvSpPr>
        <p:spPr/>
        <p:txBody>
          <a:bodyPr/>
          <a:lstStyle/>
          <a:p>
            <a:fld id="{2E040868-F29C-4A8C-80BD-8024F3BB4C30}" type="slidenum">
              <a:rPr lang="en-US" smtClean="0"/>
              <a:t>23</a:t>
            </a:fld>
            <a:endParaRPr lang="en-US" dirty="0"/>
          </a:p>
        </p:txBody>
      </p:sp>
      <p:sp>
        <p:nvSpPr>
          <p:cNvPr id="5" name="TextBox 4">
            <a:extLst>
              <a:ext uri="{FF2B5EF4-FFF2-40B4-BE49-F238E27FC236}">
                <a16:creationId xmlns:a16="http://schemas.microsoft.com/office/drawing/2014/main" id="{F6D34FF2-1F51-4FE1-936A-212399B4C5DA}"/>
              </a:ext>
            </a:extLst>
          </p:cNvPr>
          <p:cNvSpPr txBox="1"/>
          <p:nvPr/>
        </p:nvSpPr>
        <p:spPr>
          <a:xfrm>
            <a:off x="2052084" y="5635518"/>
            <a:ext cx="6369276" cy="215444"/>
          </a:xfrm>
          <a:prstGeom prst="rect">
            <a:avLst/>
          </a:prstGeom>
          <a:noFill/>
        </p:spPr>
        <p:txBody>
          <a:bodyPr wrap="square" rtlCol="0">
            <a:spAutoFit/>
          </a:bodyPr>
          <a:lstStyle/>
          <a:p>
            <a:r>
              <a:rPr lang="en-US" sz="800" dirty="0">
                <a:hlinkClick r:id="rId2"/>
              </a:rPr>
              <a:t>://www.ema.europa.eu/en/documents/scientific-guideline/ich-e-10-choice-control-group-clinical-trials-step-5_en.pdf</a:t>
            </a:r>
            <a:r>
              <a:rPr lang="en-US" sz="800" dirty="0"/>
              <a:t>ICH E-10  </a:t>
            </a:r>
            <a:r>
              <a:rPr lang="en-US" sz="800" dirty="0">
                <a:hlinkClick r:id="rId2"/>
              </a:rPr>
              <a:t>https</a:t>
            </a:r>
            <a:r>
              <a:rPr lang="en-US" sz="800" dirty="0"/>
              <a:t> </a:t>
            </a:r>
          </a:p>
        </p:txBody>
      </p:sp>
    </p:spTree>
    <p:extLst>
      <p:ext uri="{BB962C8B-B14F-4D97-AF65-F5344CB8AC3E}">
        <p14:creationId xmlns:p14="http://schemas.microsoft.com/office/powerpoint/2010/main" val="909201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B68914F-4D1F-4257-AB45-3D5EDEB7156A}"/>
              </a:ext>
            </a:extLst>
          </p:cNvPr>
          <p:cNvPicPr>
            <a:picLocks noGrp="1" noChangeAspect="1"/>
          </p:cNvPicPr>
          <p:nvPr>
            <p:ph idx="1"/>
          </p:nvPr>
        </p:nvPicPr>
        <p:blipFill>
          <a:blip r:embed="rId2"/>
          <a:stretch>
            <a:fillRect/>
          </a:stretch>
        </p:blipFill>
        <p:spPr>
          <a:xfrm>
            <a:off x="180109" y="1401275"/>
            <a:ext cx="8726206" cy="2509197"/>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
        <p:nvSpPr>
          <p:cNvPr id="3" name="Slide Number Placeholder 2">
            <a:extLst>
              <a:ext uri="{FF2B5EF4-FFF2-40B4-BE49-F238E27FC236}">
                <a16:creationId xmlns:a16="http://schemas.microsoft.com/office/drawing/2014/main" id="{5CB51763-03B5-41CD-8A6C-FB353C303B43}"/>
              </a:ext>
            </a:extLst>
          </p:cNvPr>
          <p:cNvSpPr>
            <a:spLocks noGrp="1"/>
          </p:cNvSpPr>
          <p:nvPr>
            <p:ph type="sldNum" sz="quarter" idx="4294967295"/>
          </p:nvPr>
        </p:nvSpPr>
        <p:spPr/>
        <p:txBody>
          <a:bodyPr/>
          <a:lstStyle/>
          <a:p>
            <a:fld id="{2E040868-F29C-4A8C-80BD-8024F3BB4C30}" type="slidenum">
              <a:rPr lang="en-US" smtClean="0"/>
              <a:t>24</a:t>
            </a:fld>
            <a:endParaRPr lang="en-US" dirty="0"/>
          </a:p>
        </p:txBody>
      </p:sp>
      <p:sp>
        <p:nvSpPr>
          <p:cNvPr id="5" name="TextBox 4">
            <a:extLst>
              <a:ext uri="{FF2B5EF4-FFF2-40B4-BE49-F238E27FC236}">
                <a16:creationId xmlns:a16="http://schemas.microsoft.com/office/drawing/2014/main" id="{8A8064EB-7659-42DD-87BA-0CB6B32C5D06}"/>
              </a:ext>
            </a:extLst>
          </p:cNvPr>
          <p:cNvSpPr txBox="1"/>
          <p:nvPr/>
        </p:nvSpPr>
        <p:spPr>
          <a:xfrm>
            <a:off x="3100279" y="4984402"/>
            <a:ext cx="3711068" cy="276999"/>
          </a:xfrm>
          <a:prstGeom prst="rect">
            <a:avLst/>
          </a:prstGeom>
          <a:noFill/>
        </p:spPr>
        <p:txBody>
          <a:bodyPr wrap="square" rtlCol="0">
            <a:spAutoFit/>
          </a:bodyPr>
          <a:lstStyle/>
          <a:p>
            <a:pPr algn="ctr"/>
            <a:r>
              <a:rPr lang="en-US" sz="1200" dirty="0"/>
              <a:t>N Engl J Med 1997;336:243-50</a:t>
            </a:r>
          </a:p>
        </p:txBody>
      </p:sp>
    </p:spTree>
    <p:extLst>
      <p:ext uri="{BB962C8B-B14F-4D97-AF65-F5344CB8AC3E}">
        <p14:creationId xmlns:p14="http://schemas.microsoft.com/office/powerpoint/2010/main" val="3617510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7F0C-25E1-4C50-915C-6105BBE541A4}"/>
              </a:ext>
            </a:extLst>
          </p:cNvPr>
          <p:cNvSpPr>
            <a:spLocks noGrp="1"/>
          </p:cNvSpPr>
          <p:nvPr>
            <p:ph type="title"/>
          </p:nvPr>
        </p:nvSpPr>
        <p:spPr/>
        <p:txBody>
          <a:bodyPr>
            <a:normAutofit/>
          </a:bodyPr>
          <a:lstStyle/>
          <a:p>
            <a:r>
              <a:rPr lang="en-US" sz="3600" dirty="0"/>
              <a:t>Port Score Development</a:t>
            </a:r>
          </a:p>
        </p:txBody>
      </p:sp>
      <p:sp>
        <p:nvSpPr>
          <p:cNvPr id="3" name="Content Placeholder 2">
            <a:extLst>
              <a:ext uri="{FF2B5EF4-FFF2-40B4-BE49-F238E27FC236}">
                <a16:creationId xmlns:a16="http://schemas.microsoft.com/office/drawing/2014/main" id="{73889EFB-0EE0-4A87-B493-03FDA63825A2}"/>
              </a:ext>
            </a:extLst>
          </p:cNvPr>
          <p:cNvSpPr>
            <a:spLocks noGrp="1"/>
          </p:cNvSpPr>
          <p:nvPr>
            <p:ph idx="1"/>
          </p:nvPr>
        </p:nvSpPr>
        <p:spPr/>
        <p:txBody>
          <a:bodyPr>
            <a:normAutofit lnSpcReduction="10000"/>
          </a:bodyPr>
          <a:lstStyle/>
          <a:p>
            <a:pPr>
              <a:spcAft>
                <a:spcPts val="254"/>
              </a:spcAft>
            </a:pPr>
            <a:r>
              <a:rPr lang="en-US" dirty="0"/>
              <a:t>Analyzed 14,199 adult inpatients with community-acquired pneumonia to derive a prediction rule for risk of death</a:t>
            </a:r>
          </a:p>
          <a:p>
            <a:pPr>
              <a:spcAft>
                <a:spcPts val="254"/>
              </a:spcAft>
            </a:pPr>
            <a:r>
              <a:rPr lang="en-US" dirty="0"/>
              <a:t>The rule was validated with data on 38,039 inpatients and with data on 2287 inpatients and outpatients</a:t>
            </a:r>
          </a:p>
          <a:p>
            <a:pPr>
              <a:spcAft>
                <a:spcPts val="254"/>
              </a:spcAft>
            </a:pPr>
            <a:r>
              <a:rPr lang="en-US" dirty="0"/>
              <a:t>Candidate predictor variables were identified using a two-step logistic regression approach from among a range of demographic variables, coexisting illness, physical exam findings, and laboratory findings</a:t>
            </a:r>
          </a:p>
          <a:p>
            <a:pPr>
              <a:spcAft>
                <a:spcPts val="254"/>
              </a:spcAft>
            </a:pPr>
            <a:r>
              <a:rPr lang="en-US" dirty="0"/>
              <a:t>The prediction rule assigns points based on age and the presence of coexisting disease, abnormal physical findings and abnormal laboratory findings at presentation</a:t>
            </a:r>
          </a:p>
        </p:txBody>
      </p:sp>
      <p:sp>
        <p:nvSpPr>
          <p:cNvPr id="4" name="Slide Number Placeholder 3">
            <a:extLst>
              <a:ext uri="{FF2B5EF4-FFF2-40B4-BE49-F238E27FC236}">
                <a16:creationId xmlns:a16="http://schemas.microsoft.com/office/drawing/2014/main" id="{7EAA175F-0298-46E6-9843-1BEC6CCE4AFC}"/>
              </a:ext>
            </a:extLst>
          </p:cNvPr>
          <p:cNvSpPr>
            <a:spLocks noGrp="1"/>
          </p:cNvSpPr>
          <p:nvPr>
            <p:ph type="sldNum" sz="quarter" idx="4294967295"/>
          </p:nvPr>
        </p:nvSpPr>
        <p:spPr/>
        <p:txBody>
          <a:bodyPr/>
          <a:lstStyle/>
          <a:p>
            <a:fld id="{2E040868-F29C-4A8C-80BD-8024F3BB4C30}" type="slidenum">
              <a:rPr lang="en-US" smtClean="0"/>
              <a:t>25</a:t>
            </a:fld>
            <a:endParaRPr lang="en-US" dirty="0"/>
          </a:p>
        </p:txBody>
      </p:sp>
      <p:sp>
        <p:nvSpPr>
          <p:cNvPr id="5" name="TextBox 4">
            <a:extLst>
              <a:ext uri="{FF2B5EF4-FFF2-40B4-BE49-F238E27FC236}">
                <a16:creationId xmlns:a16="http://schemas.microsoft.com/office/drawing/2014/main" id="{36797A87-0D73-4C88-9386-2F97C5CD84E9}"/>
              </a:ext>
            </a:extLst>
          </p:cNvPr>
          <p:cNvSpPr txBox="1"/>
          <p:nvPr/>
        </p:nvSpPr>
        <p:spPr>
          <a:xfrm>
            <a:off x="5528931" y="5962478"/>
            <a:ext cx="3497062" cy="246221"/>
          </a:xfrm>
          <a:prstGeom prst="rect">
            <a:avLst/>
          </a:prstGeom>
          <a:noFill/>
        </p:spPr>
        <p:txBody>
          <a:bodyPr wrap="square" rtlCol="0">
            <a:spAutoFit/>
          </a:bodyPr>
          <a:lstStyle/>
          <a:p>
            <a:r>
              <a:rPr lang="en-US" sz="1000" dirty="0"/>
              <a:t>Fine MJ, et al. N Engl J Med. 1997 Jan 23;336(4):243-50.</a:t>
            </a:r>
          </a:p>
        </p:txBody>
      </p:sp>
    </p:spTree>
    <p:extLst>
      <p:ext uri="{BB962C8B-B14F-4D97-AF65-F5344CB8AC3E}">
        <p14:creationId xmlns:p14="http://schemas.microsoft.com/office/powerpoint/2010/main" val="64359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96E0582-9B80-4B01-A55C-E03CD0817F37}"/>
              </a:ext>
            </a:extLst>
          </p:cNvPr>
          <p:cNvPicPr>
            <a:picLocks noGrp="1" noChangeAspect="1"/>
          </p:cNvPicPr>
          <p:nvPr>
            <p:ph idx="1"/>
          </p:nvPr>
        </p:nvPicPr>
        <p:blipFill>
          <a:blip r:embed="rId2"/>
          <a:stretch>
            <a:fillRect/>
          </a:stretch>
        </p:blipFill>
        <p:spPr>
          <a:xfrm>
            <a:off x="464234" y="606056"/>
            <a:ext cx="4162171" cy="5584996"/>
          </a:xfrm>
          <a:prstGeom prst="rect">
            <a:avLst/>
          </a:prstGeom>
        </p:spPr>
      </p:pic>
      <p:sp>
        <p:nvSpPr>
          <p:cNvPr id="3" name="Slide Number Placeholder 2">
            <a:extLst>
              <a:ext uri="{FF2B5EF4-FFF2-40B4-BE49-F238E27FC236}">
                <a16:creationId xmlns:a16="http://schemas.microsoft.com/office/drawing/2014/main" id="{F7C94F1F-753D-43EA-8BD6-59803A9F0273}"/>
              </a:ext>
            </a:extLst>
          </p:cNvPr>
          <p:cNvSpPr>
            <a:spLocks noGrp="1"/>
          </p:cNvSpPr>
          <p:nvPr>
            <p:ph type="sldNum" sz="quarter" idx="4294967295"/>
          </p:nvPr>
        </p:nvSpPr>
        <p:spPr/>
        <p:txBody>
          <a:bodyPr/>
          <a:lstStyle/>
          <a:p>
            <a:fld id="{2E040868-F29C-4A8C-80BD-8024F3BB4C30}" type="slidenum">
              <a:rPr lang="en-US" smtClean="0"/>
              <a:t>26</a:t>
            </a:fld>
            <a:endParaRPr lang="en-US" dirty="0"/>
          </a:p>
        </p:txBody>
      </p:sp>
      <p:pic>
        <p:nvPicPr>
          <p:cNvPr id="6" name="Picture 5">
            <a:extLst>
              <a:ext uri="{FF2B5EF4-FFF2-40B4-BE49-F238E27FC236}">
                <a16:creationId xmlns:a16="http://schemas.microsoft.com/office/drawing/2014/main" id="{3BDA4596-AA3E-4501-ACB1-685DC9849857}"/>
              </a:ext>
            </a:extLst>
          </p:cNvPr>
          <p:cNvPicPr>
            <a:picLocks noChangeAspect="1"/>
          </p:cNvPicPr>
          <p:nvPr/>
        </p:nvPicPr>
        <p:blipFill>
          <a:blip r:embed="rId3"/>
          <a:stretch>
            <a:fillRect/>
          </a:stretch>
        </p:blipFill>
        <p:spPr>
          <a:xfrm>
            <a:off x="4580882" y="606057"/>
            <a:ext cx="4352104" cy="5584996"/>
          </a:xfrm>
          <a:prstGeom prst="rect">
            <a:avLst/>
          </a:prstGeom>
        </p:spPr>
      </p:pic>
    </p:spTree>
    <p:extLst>
      <p:ext uri="{BB962C8B-B14F-4D97-AF65-F5344CB8AC3E}">
        <p14:creationId xmlns:p14="http://schemas.microsoft.com/office/powerpoint/2010/main" val="3649137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22996" y="478720"/>
            <a:ext cx="8122540" cy="5268178"/>
          </a:xfrm>
          <a:prstGeom prst="rect">
            <a:avLst/>
          </a:prstGeom>
        </p:spPr>
      </p:pic>
      <p:sp>
        <p:nvSpPr>
          <p:cNvPr id="3" name="Slide Number Placeholder 2">
            <a:extLst>
              <a:ext uri="{FF2B5EF4-FFF2-40B4-BE49-F238E27FC236}">
                <a16:creationId xmlns:a16="http://schemas.microsoft.com/office/drawing/2014/main" id="{55F1DC68-529F-47C3-831A-CF6BE03F4286}"/>
              </a:ext>
            </a:extLst>
          </p:cNvPr>
          <p:cNvSpPr>
            <a:spLocks noGrp="1"/>
          </p:cNvSpPr>
          <p:nvPr>
            <p:ph type="sldNum" sz="quarter" idx="4294967295"/>
          </p:nvPr>
        </p:nvSpPr>
        <p:spPr/>
        <p:txBody>
          <a:bodyPr/>
          <a:lstStyle/>
          <a:p>
            <a:fld id="{2E040868-F29C-4A8C-80BD-8024F3BB4C30}" type="slidenum">
              <a:rPr lang="en-US" smtClean="0"/>
              <a:t>27</a:t>
            </a:fld>
            <a:endParaRPr lang="en-US" dirty="0"/>
          </a:p>
        </p:txBody>
      </p:sp>
      <p:sp>
        <p:nvSpPr>
          <p:cNvPr id="2" name="TextBox 1">
            <a:extLst>
              <a:ext uri="{FF2B5EF4-FFF2-40B4-BE49-F238E27FC236}">
                <a16:creationId xmlns:a16="http://schemas.microsoft.com/office/drawing/2014/main" id="{A2B8E626-D9F8-4DF7-809C-FF7A3D5833DA}"/>
              </a:ext>
            </a:extLst>
          </p:cNvPr>
          <p:cNvSpPr txBox="1"/>
          <p:nvPr/>
        </p:nvSpPr>
        <p:spPr>
          <a:xfrm>
            <a:off x="776177" y="5800060"/>
            <a:ext cx="8122540" cy="369332"/>
          </a:xfrm>
          <a:prstGeom prst="rect">
            <a:avLst/>
          </a:prstGeom>
          <a:noFill/>
        </p:spPr>
        <p:txBody>
          <a:bodyPr wrap="square" rtlCol="0">
            <a:spAutoFit/>
          </a:bodyPr>
          <a:lstStyle/>
          <a:p>
            <a:r>
              <a:rPr lang="en-US" dirty="0"/>
              <a:t>			   </a:t>
            </a:r>
            <a:r>
              <a:rPr lang="en-US" b="1" dirty="0"/>
              <a:t>8.5%		     8.2%		       9.0%		12.5	%	      9.3%</a:t>
            </a:r>
          </a:p>
        </p:txBody>
      </p:sp>
    </p:spTree>
    <p:extLst>
      <p:ext uri="{BB962C8B-B14F-4D97-AF65-F5344CB8AC3E}">
        <p14:creationId xmlns:p14="http://schemas.microsoft.com/office/powerpoint/2010/main" val="674876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CABP Clinical Trials and Mortality Rates</a:t>
            </a:r>
          </a:p>
        </p:txBody>
      </p:sp>
      <p:graphicFrame>
        <p:nvGraphicFramePr>
          <p:cNvPr id="4" name="Table 3"/>
          <p:cNvGraphicFramePr>
            <a:graphicFrameLocks noGrp="1"/>
          </p:cNvGraphicFramePr>
          <p:nvPr>
            <p:extLst>
              <p:ext uri="{D42A27DB-BD31-4B8C-83A1-F6EECF244321}">
                <p14:modId xmlns:p14="http://schemas.microsoft.com/office/powerpoint/2010/main" val="2096802798"/>
              </p:ext>
            </p:extLst>
          </p:nvPr>
        </p:nvGraphicFramePr>
        <p:xfrm>
          <a:off x="1266939" y="1452563"/>
          <a:ext cx="4239516" cy="2304722"/>
        </p:xfrm>
        <a:graphic>
          <a:graphicData uri="http://schemas.openxmlformats.org/drawingml/2006/table">
            <a:tbl>
              <a:tblPr firstRow="1" firstCol="1" bandRow="1">
                <a:tableStyleId>{5C22544A-7EE6-4342-B048-85BDC9FD1C3A}</a:tableStyleId>
              </a:tblPr>
              <a:tblGrid>
                <a:gridCol w="1339422">
                  <a:extLst>
                    <a:ext uri="{9D8B030D-6E8A-4147-A177-3AD203B41FA5}">
                      <a16:colId xmlns:a16="http://schemas.microsoft.com/office/drawing/2014/main" val="1761727873"/>
                    </a:ext>
                  </a:extLst>
                </a:gridCol>
                <a:gridCol w="1450047">
                  <a:extLst>
                    <a:ext uri="{9D8B030D-6E8A-4147-A177-3AD203B41FA5}">
                      <a16:colId xmlns:a16="http://schemas.microsoft.com/office/drawing/2014/main" val="283826577"/>
                    </a:ext>
                  </a:extLst>
                </a:gridCol>
                <a:gridCol w="1450047">
                  <a:extLst>
                    <a:ext uri="{9D8B030D-6E8A-4147-A177-3AD203B41FA5}">
                      <a16:colId xmlns:a16="http://schemas.microsoft.com/office/drawing/2014/main" val="4155036905"/>
                    </a:ext>
                  </a:extLst>
                </a:gridCol>
              </a:tblGrid>
              <a:tr h="869403">
                <a:tc>
                  <a:txBody>
                    <a:bodyPr/>
                    <a:lstStyle/>
                    <a:p>
                      <a:pPr marL="0" marR="0" algn="r">
                        <a:spcBef>
                          <a:spcPts val="0"/>
                        </a:spcBef>
                        <a:spcAft>
                          <a:spcPts val="0"/>
                        </a:spcAft>
                      </a:pPr>
                      <a:r>
                        <a:rPr lang="en-US" sz="1600" b="1" dirty="0" smtClean="0">
                          <a:effectLst/>
                        </a:rPr>
                        <a:t>PORT Class</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gridSpan="2">
                  <a:txBody>
                    <a:bodyPr/>
                    <a:lstStyle/>
                    <a:p>
                      <a:pPr marL="0" marR="0" algn="ctr">
                        <a:spcBef>
                          <a:spcPts val="0"/>
                        </a:spcBef>
                        <a:spcAft>
                          <a:spcPts val="0"/>
                        </a:spcAft>
                      </a:pPr>
                      <a:r>
                        <a:rPr lang="en-US" sz="1600" b="1" dirty="0">
                          <a:effectLst/>
                        </a:rPr>
                        <a:t>Trial 1</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hMerge="1">
                  <a:txBody>
                    <a:bodyPr/>
                    <a:lstStyle/>
                    <a:p>
                      <a:endParaRPr lang="en-US"/>
                    </a:p>
                  </a:txBody>
                  <a:tcPr/>
                </a:tc>
                <a:extLst>
                  <a:ext uri="{0D108BD9-81ED-4DB2-BD59-A6C34878D82A}">
                    <a16:rowId xmlns:a16="http://schemas.microsoft.com/office/drawing/2014/main" val="2246979948"/>
                  </a:ext>
                </a:extLst>
              </a:tr>
              <a:tr h="565916">
                <a:tc>
                  <a:txBody>
                    <a:bodyPr/>
                    <a:lstStyle/>
                    <a:p>
                      <a:pPr marL="0" marR="0" algn="l">
                        <a:spcBef>
                          <a:spcPts val="0"/>
                        </a:spcBef>
                        <a:spcAft>
                          <a:spcPts val="0"/>
                        </a:spcAft>
                      </a:pPr>
                      <a:r>
                        <a:rPr lang="en-US" sz="1600" b="1" dirty="0">
                          <a:effectLst/>
                        </a:rPr>
                        <a:t> </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Drug A</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Drug B</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extLst>
                  <a:ext uri="{0D108BD9-81ED-4DB2-BD59-A6C34878D82A}">
                    <a16:rowId xmlns:a16="http://schemas.microsoft.com/office/drawing/2014/main" val="2942156879"/>
                  </a:ext>
                </a:extLst>
              </a:tr>
              <a:tr h="869403">
                <a:tc>
                  <a:txBody>
                    <a:bodyPr/>
                    <a:lstStyle/>
                    <a:p>
                      <a:pPr marL="0" marR="0" algn="ctr">
                        <a:spcBef>
                          <a:spcPts val="0"/>
                        </a:spcBef>
                        <a:spcAft>
                          <a:spcPts val="0"/>
                        </a:spcAft>
                      </a:pPr>
                      <a:r>
                        <a:rPr lang="en-US" sz="1600" b="1" dirty="0">
                          <a:effectLst/>
                        </a:rPr>
                        <a:t>IV</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1/45 (2.2%)</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2/40 (5.0%)</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extLst>
                  <a:ext uri="{0D108BD9-81ED-4DB2-BD59-A6C34878D82A}">
                    <a16:rowId xmlns:a16="http://schemas.microsoft.com/office/drawing/2014/main" val="921468562"/>
                  </a:ext>
                </a:extLst>
              </a:tr>
            </a:tbl>
          </a:graphicData>
        </a:graphic>
      </p:graphicFrame>
      <p:sp>
        <p:nvSpPr>
          <p:cNvPr id="6" name="Rectangle 5"/>
          <p:cNvSpPr/>
          <p:nvPr/>
        </p:nvSpPr>
        <p:spPr>
          <a:xfrm>
            <a:off x="3637545" y="3167390"/>
            <a:ext cx="1868909" cy="2677656"/>
          </a:xfrm>
          <a:prstGeom prst="rect">
            <a:avLst/>
          </a:prstGeom>
        </p:spPr>
        <p:txBody>
          <a:bodyPr wrap="none">
            <a:spAutoFit/>
          </a:bodyPr>
          <a:lstStyle/>
          <a:p>
            <a:pPr lvl="0" algn="ctr"/>
            <a:endParaRPr lang="en-US" sz="2800" b="1" dirty="0" smtClean="0">
              <a:solidFill>
                <a:srgbClr val="006879"/>
              </a:solidFill>
            </a:endParaRPr>
          </a:p>
          <a:p>
            <a:pPr lvl="0" algn="ctr"/>
            <a:endParaRPr lang="en-US" sz="2800" b="1" dirty="0">
              <a:solidFill>
                <a:srgbClr val="006879"/>
              </a:solidFill>
            </a:endParaRPr>
          </a:p>
          <a:p>
            <a:pPr lvl="0" algn="ctr"/>
            <a:endParaRPr lang="en-US" sz="2800" b="1" dirty="0" smtClean="0">
              <a:solidFill>
                <a:srgbClr val="006879"/>
              </a:solidFill>
            </a:endParaRPr>
          </a:p>
          <a:p>
            <a:pPr lvl="0" algn="ctr"/>
            <a:endParaRPr lang="en-US" sz="2800" b="1" dirty="0">
              <a:solidFill>
                <a:srgbClr val="006879"/>
              </a:solidFill>
            </a:endParaRPr>
          </a:p>
          <a:p>
            <a:pPr lvl="0" algn="ctr"/>
            <a:endParaRPr lang="en-US" sz="2800" b="1" dirty="0" smtClean="0">
              <a:solidFill>
                <a:srgbClr val="006879"/>
              </a:solidFill>
            </a:endParaRPr>
          </a:p>
          <a:p>
            <a:pPr lvl="0" algn="ctr"/>
            <a:r>
              <a:rPr lang="en-US" sz="2800" b="1" dirty="0" smtClean="0">
                <a:solidFill>
                  <a:srgbClr val="006879"/>
                </a:solidFill>
              </a:rPr>
              <a:t>Avg</a:t>
            </a:r>
            <a:r>
              <a:rPr lang="en-US" sz="2800" b="1" dirty="0">
                <a:solidFill>
                  <a:srgbClr val="006879"/>
                </a:solidFill>
              </a:rPr>
              <a:t>. 3.5%</a:t>
            </a:r>
          </a:p>
        </p:txBody>
      </p:sp>
    </p:spTree>
    <p:extLst>
      <p:ext uri="{BB962C8B-B14F-4D97-AF65-F5344CB8AC3E}">
        <p14:creationId xmlns:p14="http://schemas.microsoft.com/office/powerpoint/2010/main" val="1762071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597921"/>
            <a:ext cx="8462210" cy="770467"/>
          </a:xfrm>
        </p:spPr>
        <p:txBody>
          <a:bodyPr>
            <a:noAutofit/>
          </a:bodyPr>
          <a:lstStyle/>
          <a:p>
            <a:r>
              <a:rPr lang="en-US" sz="3200" dirty="0"/>
              <a:t>CABP Clinical Trials and Mortality Rates</a:t>
            </a:r>
          </a:p>
        </p:txBody>
      </p:sp>
      <p:graphicFrame>
        <p:nvGraphicFramePr>
          <p:cNvPr id="4" name="Content Placeholder 3"/>
          <p:cNvGraphicFramePr>
            <a:graphicFrameLocks noGrp="1"/>
          </p:cNvGraphicFramePr>
          <p:nvPr>
            <p:ph idx="1"/>
          </p:nvPr>
        </p:nvGraphicFramePr>
        <p:xfrm>
          <a:off x="1557705" y="1465108"/>
          <a:ext cx="6852637" cy="2304722"/>
        </p:xfrm>
        <a:graphic>
          <a:graphicData uri="http://schemas.openxmlformats.org/drawingml/2006/table">
            <a:tbl>
              <a:tblPr firstRow="1" firstCol="1" bandRow="1">
                <a:tableStyleId>{5C22544A-7EE6-4342-B048-85BDC9FD1C3A}</a:tableStyleId>
              </a:tblPr>
              <a:tblGrid>
                <a:gridCol w="1285585">
                  <a:extLst>
                    <a:ext uri="{9D8B030D-6E8A-4147-A177-3AD203B41FA5}">
                      <a16:colId xmlns:a16="http://schemas.microsoft.com/office/drawing/2014/main" val="1803528344"/>
                    </a:ext>
                  </a:extLst>
                </a:gridCol>
                <a:gridCol w="1391763">
                  <a:extLst>
                    <a:ext uri="{9D8B030D-6E8A-4147-A177-3AD203B41FA5}">
                      <a16:colId xmlns:a16="http://schemas.microsoft.com/office/drawing/2014/main" val="2574214682"/>
                    </a:ext>
                  </a:extLst>
                </a:gridCol>
                <a:gridCol w="1391763">
                  <a:extLst>
                    <a:ext uri="{9D8B030D-6E8A-4147-A177-3AD203B41FA5}">
                      <a16:colId xmlns:a16="http://schemas.microsoft.com/office/drawing/2014/main" val="4017662545"/>
                    </a:ext>
                  </a:extLst>
                </a:gridCol>
                <a:gridCol w="1391763">
                  <a:extLst>
                    <a:ext uri="{9D8B030D-6E8A-4147-A177-3AD203B41FA5}">
                      <a16:colId xmlns:a16="http://schemas.microsoft.com/office/drawing/2014/main" val="654180560"/>
                    </a:ext>
                  </a:extLst>
                </a:gridCol>
                <a:gridCol w="1391763">
                  <a:extLst>
                    <a:ext uri="{9D8B030D-6E8A-4147-A177-3AD203B41FA5}">
                      <a16:colId xmlns:a16="http://schemas.microsoft.com/office/drawing/2014/main" val="1534720394"/>
                    </a:ext>
                  </a:extLst>
                </a:gridCol>
              </a:tblGrid>
              <a:tr h="869403">
                <a:tc>
                  <a:txBody>
                    <a:bodyPr/>
                    <a:lstStyle/>
                    <a:p>
                      <a:pPr marL="0" marR="0" algn="ctr">
                        <a:spcBef>
                          <a:spcPts val="0"/>
                        </a:spcBef>
                        <a:spcAft>
                          <a:spcPts val="0"/>
                        </a:spcAft>
                      </a:pPr>
                      <a:r>
                        <a:rPr lang="en-US" sz="1600" b="1" dirty="0">
                          <a:effectLst/>
                        </a:rPr>
                        <a:t>PORT Class</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gridSpan="2">
                  <a:txBody>
                    <a:bodyPr/>
                    <a:lstStyle/>
                    <a:p>
                      <a:pPr marL="0" marR="0" algn="ctr">
                        <a:spcBef>
                          <a:spcPts val="0"/>
                        </a:spcBef>
                        <a:spcAft>
                          <a:spcPts val="0"/>
                        </a:spcAft>
                      </a:pPr>
                      <a:r>
                        <a:rPr lang="en-US" sz="1600" b="1" dirty="0">
                          <a:effectLst/>
                        </a:rPr>
                        <a:t>Trial 1</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hMerge="1">
                  <a:txBody>
                    <a:bodyPr/>
                    <a:lstStyle/>
                    <a:p>
                      <a:endParaRPr lang="en-US"/>
                    </a:p>
                  </a:txBody>
                  <a:tcPr/>
                </a:tc>
                <a:tc gridSpan="2">
                  <a:txBody>
                    <a:bodyPr/>
                    <a:lstStyle/>
                    <a:p>
                      <a:pPr marL="0" marR="0" algn="ctr">
                        <a:spcBef>
                          <a:spcPts val="0"/>
                        </a:spcBef>
                        <a:spcAft>
                          <a:spcPts val="0"/>
                        </a:spcAft>
                      </a:pPr>
                      <a:r>
                        <a:rPr lang="en-US" sz="1600" b="1" dirty="0">
                          <a:effectLst/>
                        </a:rPr>
                        <a:t>Trial 2</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hMerge="1">
                  <a:txBody>
                    <a:bodyPr/>
                    <a:lstStyle/>
                    <a:p>
                      <a:endParaRPr lang="en-US"/>
                    </a:p>
                  </a:txBody>
                  <a:tcPr/>
                </a:tc>
                <a:extLst>
                  <a:ext uri="{0D108BD9-81ED-4DB2-BD59-A6C34878D82A}">
                    <a16:rowId xmlns:a16="http://schemas.microsoft.com/office/drawing/2014/main" val="1448632296"/>
                  </a:ext>
                </a:extLst>
              </a:tr>
              <a:tr h="565916">
                <a:tc>
                  <a:txBody>
                    <a:bodyPr/>
                    <a:lstStyle/>
                    <a:p>
                      <a:pPr marL="0" marR="0" algn="ctr">
                        <a:spcBef>
                          <a:spcPts val="0"/>
                        </a:spcBef>
                        <a:spcAft>
                          <a:spcPts val="0"/>
                        </a:spcAft>
                      </a:pPr>
                      <a:r>
                        <a:rPr lang="en-US" sz="1600" b="1" dirty="0">
                          <a:effectLst/>
                        </a:rPr>
                        <a:t> </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Drug A</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Drug B</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Drug A</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Drug B</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extLst>
                  <a:ext uri="{0D108BD9-81ED-4DB2-BD59-A6C34878D82A}">
                    <a16:rowId xmlns:a16="http://schemas.microsoft.com/office/drawing/2014/main" val="2904529620"/>
                  </a:ext>
                </a:extLst>
              </a:tr>
              <a:tr h="869403">
                <a:tc>
                  <a:txBody>
                    <a:bodyPr/>
                    <a:lstStyle/>
                    <a:p>
                      <a:pPr marL="0" marR="0" algn="ctr">
                        <a:spcBef>
                          <a:spcPts val="0"/>
                        </a:spcBef>
                        <a:spcAft>
                          <a:spcPts val="0"/>
                        </a:spcAft>
                      </a:pPr>
                      <a:r>
                        <a:rPr lang="en-US" sz="1600" b="1" dirty="0">
                          <a:effectLst/>
                        </a:rPr>
                        <a:t>IV</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1/45 (2.2%)</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2/40 (5.0%)</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3/110 (2.7%)</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6/107 (5.6%)</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extLst>
                  <a:ext uri="{0D108BD9-81ED-4DB2-BD59-A6C34878D82A}">
                    <a16:rowId xmlns:a16="http://schemas.microsoft.com/office/drawing/2014/main" val="1898457298"/>
                  </a:ext>
                </a:extLst>
              </a:tr>
            </a:tbl>
          </a:graphicData>
        </a:graphic>
      </p:graphicFrame>
      <p:sp>
        <p:nvSpPr>
          <p:cNvPr id="6" name="Slide Number Placeholder 5">
            <a:extLst>
              <a:ext uri="{FF2B5EF4-FFF2-40B4-BE49-F238E27FC236}">
                <a16:creationId xmlns:a16="http://schemas.microsoft.com/office/drawing/2014/main" id="{49710382-FED1-49EC-8C6F-27B5517389C2}"/>
              </a:ext>
            </a:extLst>
          </p:cNvPr>
          <p:cNvSpPr>
            <a:spLocks noGrp="1"/>
          </p:cNvSpPr>
          <p:nvPr>
            <p:ph type="sldNum" sz="quarter" idx="4294967295"/>
          </p:nvPr>
        </p:nvSpPr>
        <p:spPr/>
        <p:txBody>
          <a:bodyPr/>
          <a:lstStyle/>
          <a:p>
            <a:fld id="{2E040868-F29C-4A8C-80BD-8024F3BB4C30}" type="slidenum">
              <a:rPr lang="en-US" smtClean="0"/>
              <a:t>29</a:t>
            </a:fld>
            <a:endParaRPr lang="en-US" dirty="0"/>
          </a:p>
        </p:txBody>
      </p:sp>
      <p:sp>
        <p:nvSpPr>
          <p:cNvPr id="5" name="Rectangle 1"/>
          <p:cNvSpPr>
            <a:spLocks noChangeArrowheads="1"/>
          </p:cNvSpPr>
          <p:nvPr/>
        </p:nvSpPr>
        <p:spPr bwMode="auto">
          <a:xfrm>
            <a:off x="1970248" y="-520141"/>
            <a:ext cx="5693433" cy="19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576" tIns="19289" rIns="38576" bIns="19289" numCol="1" anchor="ctr" anchorCtr="0" compatLnSpc="1">
            <a:prstTxWarp prst="textNoShape">
              <a:avLst/>
            </a:prstTxWarp>
            <a:spAutoFit/>
          </a:bodyPr>
          <a:lstStyle/>
          <a:p>
            <a:pPr eaLnBrk="0" fontAlgn="base" hangingPunct="0">
              <a:spcBef>
                <a:spcPct val="0"/>
              </a:spcBef>
              <a:spcAft>
                <a:spcPct val="0"/>
              </a:spcAft>
            </a:pPr>
            <a:r>
              <a:rPr lang="en-US" altLang="en-US" sz="506" dirty="0">
                <a:latin typeface="Arial" panose="020B0604020202020204" pitchFamily="34" charset="0"/>
                <a:ea typeface="Times New Roman" panose="02020603050405020304" pitchFamily="18" charset="0"/>
              </a:rPr>
              <a:t>Mortality by PORT Risk Class CABP</a:t>
            </a:r>
            <a:endParaRPr lang="en-US" altLang="en-US" sz="254" dirty="0">
              <a:latin typeface="Arial" panose="020B0604020202020204" pitchFamily="34" charset="0"/>
            </a:endParaRPr>
          </a:p>
          <a:p>
            <a:pPr eaLnBrk="0" fontAlgn="base" hangingPunct="0">
              <a:spcBef>
                <a:spcPct val="0"/>
              </a:spcBef>
              <a:spcAft>
                <a:spcPct val="0"/>
              </a:spcAft>
            </a:pPr>
            <a:r>
              <a:rPr lang="en-US" altLang="en-US" sz="506" dirty="0">
                <a:latin typeface="Arial" panose="020B0604020202020204" pitchFamily="34" charset="0"/>
                <a:ea typeface="Times New Roman" panose="02020603050405020304" pitchFamily="18" charset="0"/>
              </a:rPr>
              <a:t> </a:t>
            </a:r>
            <a:endParaRPr lang="en-US" altLang="en-US" sz="760" dirty="0">
              <a:latin typeface="Arial" panose="020B0604020202020204" pitchFamily="34" charset="0"/>
            </a:endParaRPr>
          </a:p>
        </p:txBody>
      </p:sp>
      <p:sp>
        <p:nvSpPr>
          <p:cNvPr id="3" name="TextBox 2"/>
          <p:cNvSpPr txBox="1"/>
          <p:nvPr/>
        </p:nvSpPr>
        <p:spPr>
          <a:xfrm>
            <a:off x="2719755" y="5463721"/>
            <a:ext cx="5339724" cy="523220"/>
          </a:xfrm>
          <a:prstGeom prst="rect">
            <a:avLst/>
          </a:prstGeom>
          <a:noFill/>
        </p:spPr>
        <p:txBody>
          <a:bodyPr wrap="square" rtlCol="0">
            <a:spAutoFit/>
          </a:bodyPr>
          <a:lstStyle/>
          <a:p>
            <a:pPr algn="ctr"/>
            <a:r>
              <a:rPr lang="en-US" sz="2800" b="1" dirty="0"/>
              <a:t>Avg. 4.0%</a:t>
            </a:r>
          </a:p>
        </p:txBody>
      </p:sp>
    </p:spTree>
    <p:extLst>
      <p:ext uri="{BB962C8B-B14F-4D97-AF65-F5344CB8AC3E}">
        <p14:creationId xmlns:p14="http://schemas.microsoft.com/office/powerpoint/2010/main" val="2234842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442" y="3643963"/>
            <a:ext cx="7990740" cy="881872"/>
          </a:xfrm>
        </p:spPr>
        <p:txBody>
          <a:bodyPr/>
          <a:lstStyle/>
          <a:p>
            <a:r>
              <a:rPr lang="en-US" sz="2400" dirty="0"/>
              <a:t>Designing High-Quality COVID-19 </a:t>
            </a:r>
            <a:br>
              <a:rPr lang="en-US" sz="2400" dirty="0"/>
            </a:br>
            <a:r>
              <a:rPr lang="en-US" sz="2400" dirty="0"/>
              <a:t>Treatment Trials</a:t>
            </a:r>
          </a:p>
        </p:txBody>
      </p:sp>
      <p:sp>
        <p:nvSpPr>
          <p:cNvPr id="4" name="Text Placeholder 3"/>
          <p:cNvSpPr>
            <a:spLocks noGrp="1"/>
          </p:cNvSpPr>
          <p:nvPr>
            <p:ph type="body" sz="quarter" idx="10"/>
          </p:nvPr>
        </p:nvSpPr>
        <p:spPr/>
        <p:txBody>
          <a:bodyPr/>
          <a:lstStyle/>
          <a:p>
            <a:r>
              <a:rPr lang="en-US" dirty="0"/>
              <a:t>April 23, 2020</a:t>
            </a:r>
          </a:p>
        </p:txBody>
      </p:sp>
    </p:spTree>
    <p:extLst>
      <p:ext uri="{BB962C8B-B14F-4D97-AF65-F5344CB8AC3E}">
        <p14:creationId xmlns:p14="http://schemas.microsoft.com/office/powerpoint/2010/main" val="1371198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597921"/>
            <a:ext cx="8462210" cy="770467"/>
          </a:xfrm>
        </p:spPr>
        <p:txBody>
          <a:bodyPr>
            <a:noAutofit/>
          </a:bodyPr>
          <a:lstStyle/>
          <a:p>
            <a:r>
              <a:rPr lang="en-US" sz="3200" dirty="0"/>
              <a:t>CABP Clinical Trials and Mortality Rates</a:t>
            </a:r>
          </a:p>
        </p:txBody>
      </p:sp>
      <p:graphicFrame>
        <p:nvGraphicFramePr>
          <p:cNvPr id="4" name="Content Placeholder 3"/>
          <p:cNvGraphicFramePr>
            <a:graphicFrameLocks noGrp="1"/>
          </p:cNvGraphicFramePr>
          <p:nvPr>
            <p:ph idx="1"/>
            <p:extLst/>
          </p:nvPr>
        </p:nvGraphicFramePr>
        <p:xfrm>
          <a:off x="1557705" y="1465108"/>
          <a:ext cx="6852637" cy="2304722"/>
        </p:xfrm>
        <a:graphic>
          <a:graphicData uri="http://schemas.openxmlformats.org/drawingml/2006/table">
            <a:tbl>
              <a:tblPr firstRow="1" firstCol="1" bandRow="1">
                <a:tableStyleId>{5C22544A-7EE6-4342-B048-85BDC9FD1C3A}</a:tableStyleId>
              </a:tblPr>
              <a:tblGrid>
                <a:gridCol w="1285585">
                  <a:extLst>
                    <a:ext uri="{9D8B030D-6E8A-4147-A177-3AD203B41FA5}">
                      <a16:colId xmlns:a16="http://schemas.microsoft.com/office/drawing/2014/main" val="1803528344"/>
                    </a:ext>
                  </a:extLst>
                </a:gridCol>
                <a:gridCol w="1391763">
                  <a:extLst>
                    <a:ext uri="{9D8B030D-6E8A-4147-A177-3AD203B41FA5}">
                      <a16:colId xmlns:a16="http://schemas.microsoft.com/office/drawing/2014/main" val="2574214682"/>
                    </a:ext>
                  </a:extLst>
                </a:gridCol>
                <a:gridCol w="1391763">
                  <a:extLst>
                    <a:ext uri="{9D8B030D-6E8A-4147-A177-3AD203B41FA5}">
                      <a16:colId xmlns:a16="http://schemas.microsoft.com/office/drawing/2014/main" val="4017662545"/>
                    </a:ext>
                  </a:extLst>
                </a:gridCol>
                <a:gridCol w="1391763">
                  <a:extLst>
                    <a:ext uri="{9D8B030D-6E8A-4147-A177-3AD203B41FA5}">
                      <a16:colId xmlns:a16="http://schemas.microsoft.com/office/drawing/2014/main" val="654180560"/>
                    </a:ext>
                  </a:extLst>
                </a:gridCol>
                <a:gridCol w="1391763">
                  <a:extLst>
                    <a:ext uri="{9D8B030D-6E8A-4147-A177-3AD203B41FA5}">
                      <a16:colId xmlns:a16="http://schemas.microsoft.com/office/drawing/2014/main" val="1534720394"/>
                    </a:ext>
                  </a:extLst>
                </a:gridCol>
              </a:tblGrid>
              <a:tr h="869403">
                <a:tc>
                  <a:txBody>
                    <a:bodyPr/>
                    <a:lstStyle/>
                    <a:p>
                      <a:pPr marL="0" marR="0" algn="ctr">
                        <a:spcBef>
                          <a:spcPts val="0"/>
                        </a:spcBef>
                        <a:spcAft>
                          <a:spcPts val="0"/>
                        </a:spcAft>
                      </a:pPr>
                      <a:r>
                        <a:rPr lang="en-US" sz="1600" b="1" dirty="0">
                          <a:effectLst/>
                        </a:rPr>
                        <a:t>PORT Class</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gridSpan="2">
                  <a:txBody>
                    <a:bodyPr/>
                    <a:lstStyle/>
                    <a:p>
                      <a:pPr marL="0" marR="0" algn="ctr">
                        <a:spcBef>
                          <a:spcPts val="0"/>
                        </a:spcBef>
                        <a:spcAft>
                          <a:spcPts val="0"/>
                        </a:spcAft>
                      </a:pPr>
                      <a:r>
                        <a:rPr lang="en-US" sz="1600" b="1" dirty="0">
                          <a:effectLst/>
                        </a:rPr>
                        <a:t>Trial 1</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hMerge="1">
                  <a:txBody>
                    <a:bodyPr/>
                    <a:lstStyle/>
                    <a:p>
                      <a:endParaRPr lang="en-US"/>
                    </a:p>
                  </a:txBody>
                  <a:tcPr/>
                </a:tc>
                <a:tc gridSpan="2">
                  <a:txBody>
                    <a:bodyPr/>
                    <a:lstStyle/>
                    <a:p>
                      <a:pPr marL="0" marR="0" algn="ctr">
                        <a:spcBef>
                          <a:spcPts val="0"/>
                        </a:spcBef>
                        <a:spcAft>
                          <a:spcPts val="0"/>
                        </a:spcAft>
                      </a:pPr>
                      <a:r>
                        <a:rPr lang="en-US" sz="1600" b="1" dirty="0">
                          <a:effectLst/>
                        </a:rPr>
                        <a:t>Trial 2</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hMerge="1">
                  <a:txBody>
                    <a:bodyPr/>
                    <a:lstStyle/>
                    <a:p>
                      <a:endParaRPr lang="en-US"/>
                    </a:p>
                  </a:txBody>
                  <a:tcPr/>
                </a:tc>
                <a:extLst>
                  <a:ext uri="{0D108BD9-81ED-4DB2-BD59-A6C34878D82A}">
                    <a16:rowId xmlns:a16="http://schemas.microsoft.com/office/drawing/2014/main" val="1448632296"/>
                  </a:ext>
                </a:extLst>
              </a:tr>
              <a:tr h="565916">
                <a:tc>
                  <a:txBody>
                    <a:bodyPr/>
                    <a:lstStyle/>
                    <a:p>
                      <a:pPr marL="0" marR="0" algn="ctr">
                        <a:spcBef>
                          <a:spcPts val="0"/>
                        </a:spcBef>
                        <a:spcAft>
                          <a:spcPts val="0"/>
                        </a:spcAft>
                      </a:pPr>
                      <a:r>
                        <a:rPr lang="en-US" sz="1600" b="1" dirty="0">
                          <a:effectLst/>
                        </a:rPr>
                        <a:t> </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Drug A</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Drug B</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Drug A</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Drug B</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extLst>
                  <a:ext uri="{0D108BD9-81ED-4DB2-BD59-A6C34878D82A}">
                    <a16:rowId xmlns:a16="http://schemas.microsoft.com/office/drawing/2014/main" val="2904529620"/>
                  </a:ext>
                </a:extLst>
              </a:tr>
              <a:tr h="869403">
                <a:tc>
                  <a:txBody>
                    <a:bodyPr/>
                    <a:lstStyle/>
                    <a:p>
                      <a:pPr marL="0" marR="0" algn="ctr">
                        <a:spcBef>
                          <a:spcPts val="0"/>
                        </a:spcBef>
                        <a:spcAft>
                          <a:spcPts val="0"/>
                        </a:spcAft>
                      </a:pPr>
                      <a:r>
                        <a:rPr lang="en-US" sz="1600" b="1" dirty="0">
                          <a:effectLst/>
                        </a:rPr>
                        <a:t>IV</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1/45 (2.2%)</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2/40 (5.0%)</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3/110 (2.7%)</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6/107 (5.6%)</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extLst>
                  <a:ext uri="{0D108BD9-81ED-4DB2-BD59-A6C34878D82A}">
                    <a16:rowId xmlns:a16="http://schemas.microsoft.com/office/drawing/2014/main" val="1898457298"/>
                  </a:ext>
                </a:extLst>
              </a:tr>
            </a:tbl>
          </a:graphicData>
        </a:graphic>
      </p:graphicFrame>
      <p:sp>
        <p:nvSpPr>
          <p:cNvPr id="6" name="Slide Number Placeholder 5">
            <a:extLst>
              <a:ext uri="{FF2B5EF4-FFF2-40B4-BE49-F238E27FC236}">
                <a16:creationId xmlns:a16="http://schemas.microsoft.com/office/drawing/2014/main" id="{49710382-FED1-49EC-8C6F-27B5517389C2}"/>
              </a:ext>
            </a:extLst>
          </p:cNvPr>
          <p:cNvSpPr>
            <a:spLocks noGrp="1"/>
          </p:cNvSpPr>
          <p:nvPr>
            <p:ph type="sldNum" sz="quarter" idx="4294967295"/>
          </p:nvPr>
        </p:nvSpPr>
        <p:spPr/>
        <p:txBody>
          <a:bodyPr/>
          <a:lstStyle/>
          <a:p>
            <a:fld id="{2E040868-F29C-4A8C-80BD-8024F3BB4C30}" type="slidenum">
              <a:rPr lang="en-US" smtClean="0"/>
              <a:t>30</a:t>
            </a:fld>
            <a:endParaRPr lang="en-US" dirty="0"/>
          </a:p>
        </p:txBody>
      </p:sp>
      <p:sp>
        <p:nvSpPr>
          <p:cNvPr id="5" name="Rectangle 1"/>
          <p:cNvSpPr>
            <a:spLocks noChangeArrowheads="1"/>
          </p:cNvSpPr>
          <p:nvPr/>
        </p:nvSpPr>
        <p:spPr bwMode="auto">
          <a:xfrm>
            <a:off x="1970248" y="-520141"/>
            <a:ext cx="5693433" cy="19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576" tIns="19289" rIns="38576" bIns="19289" numCol="1" anchor="ctr" anchorCtr="0" compatLnSpc="1">
            <a:prstTxWarp prst="textNoShape">
              <a:avLst/>
            </a:prstTxWarp>
            <a:spAutoFit/>
          </a:bodyPr>
          <a:lstStyle/>
          <a:p>
            <a:pPr eaLnBrk="0" fontAlgn="base" hangingPunct="0">
              <a:spcBef>
                <a:spcPct val="0"/>
              </a:spcBef>
              <a:spcAft>
                <a:spcPct val="0"/>
              </a:spcAft>
            </a:pPr>
            <a:r>
              <a:rPr lang="en-US" altLang="en-US" sz="506" dirty="0">
                <a:latin typeface="Arial" panose="020B0604020202020204" pitchFamily="34" charset="0"/>
                <a:ea typeface="Times New Roman" panose="02020603050405020304" pitchFamily="18" charset="0"/>
              </a:rPr>
              <a:t>Mortality by PORT Risk Class CABP</a:t>
            </a:r>
            <a:endParaRPr lang="en-US" altLang="en-US" sz="254" dirty="0">
              <a:latin typeface="Arial" panose="020B0604020202020204" pitchFamily="34" charset="0"/>
            </a:endParaRPr>
          </a:p>
          <a:p>
            <a:pPr eaLnBrk="0" fontAlgn="base" hangingPunct="0">
              <a:spcBef>
                <a:spcPct val="0"/>
              </a:spcBef>
              <a:spcAft>
                <a:spcPct val="0"/>
              </a:spcAft>
            </a:pPr>
            <a:r>
              <a:rPr lang="en-US" altLang="en-US" sz="506" dirty="0">
                <a:latin typeface="Arial" panose="020B0604020202020204" pitchFamily="34" charset="0"/>
                <a:ea typeface="Times New Roman" panose="02020603050405020304" pitchFamily="18" charset="0"/>
              </a:rPr>
              <a:t> </a:t>
            </a:r>
            <a:endParaRPr lang="en-US" altLang="en-US" sz="760" dirty="0">
              <a:latin typeface="Arial" panose="020B0604020202020204" pitchFamily="34" charset="0"/>
            </a:endParaRPr>
          </a:p>
        </p:txBody>
      </p:sp>
      <p:graphicFrame>
        <p:nvGraphicFramePr>
          <p:cNvPr id="7" name="Table 6"/>
          <p:cNvGraphicFramePr>
            <a:graphicFrameLocks noGrp="1"/>
          </p:cNvGraphicFramePr>
          <p:nvPr>
            <p:extLst/>
          </p:nvPr>
        </p:nvGraphicFramePr>
        <p:xfrm>
          <a:off x="1578936" y="3742639"/>
          <a:ext cx="4068800" cy="1650253"/>
        </p:xfrm>
        <a:graphic>
          <a:graphicData uri="http://schemas.openxmlformats.org/drawingml/2006/table">
            <a:tbl>
              <a:tblPr firstRow="1" firstCol="1" bandRow="1">
                <a:tableStyleId>{5C22544A-7EE6-4342-B048-85BDC9FD1C3A}</a:tableStyleId>
              </a:tblPr>
              <a:tblGrid>
                <a:gridCol w="1265273">
                  <a:extLst>
                    <a:ext uri="{9D8B030D-6E8A-4147-A177-3AD203B41FA5}">
                      <a16:colId xmlns:a16="http://schemas.microsoft.com/office/drawing/2014/main" val="3367053348"/>
                    </a:ext>
                  </a:extLst>
                </a:gridCol>
                <a:gridCol w="1411870">
                  <a:extLst>
                    <a:ext uri="{9D8B030D-6E8A-4147-A177-3AD203B41FA5}">
                      <a16:colId xmlns:a16="http://schemas.microsoft.com/office/drawing/2014/main" val="2259917039"/>
                    </a:ext>
                  </a:extLst>
                </a:gridCol>
                <a:gridCol w="1391657">
                  <a:extLst>
                    <a:ext uri="{9D8B030D-6E8A-4147-A177-3AD203B41FA5}">
                      <a16:colId xmlns:a16="http://schemas.microsoft.com/office/drawing/2014/main" val="3249043365"/>
                    </a:ext>
                  </a:extLst>
                </a:gridCol>
              </a:tblGrid>
              <a:tr h="622520">
                <a:tc>
                  <a:txBody>
                    <a:bodyPr/>
                    <a:lstStyle/>
                    <a:p>
                      <a:pPr marL="0" marR="0" algn="ctr">
                        <a:spcBef>
                          <a:spcPts val="0"/>
                        </a:spcBef>
                        <a:spcAft>
                          <a:spcPts val="0"/>
                        </a:spcAft>
                      </a:pPr>
                      <a:r>
                        <a:rPr lang="en-US" sz="1600" b="1" dirty="0">
                          <a:effectLst/>
                        </a:rPr>
                        <a:t>PORT Class</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gridSpan="2">
                  <a:txBody>
                    <a:bodyPr/>
                    <a:lstStyle/>
                    <a:p>
                      <a:pPr marL="0" marR="0" algn="ctr">
                        <a:spcBef>
                          <a:spcPts val="0"/>
                        </a:spcBef>
                        <a:spcAft>
                          <a:spcPts val="0"/>
                        </a:spcAft>
                      </a:pPr>
                      <a:r>
                        <a:rPr lang="en-US" sz="1600" b="1" dirty="0">
                          <a:effectLst/>
                        </a:rPr>
                        <a:t>Trial 3</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hMerge="1">
                  <a:txBody>
                    <a:bodyPr/>
                    <a:lstStyle/>
                    <a:p>
                      <a:endParaRPr lang="en-US"/>
                    </a:p>
                  </a:txBody>
                  <a:tcPr/>
                </a:tc>
                <a:extLst>
                  <a:ext uri="{0D108BD9-81ED-4DB2-BD59-A6C34878D82A}">
                    <a16:rowId xmlns:a16="http://schemas.microsoft.com/office/drawing/2014/main" val="32578227"/>
                  </a:ext>
                </a:extLst>
              </a:tr>
              <a:tr h="405213">
                <a:tc>
                  <a:txBody>
                    <a:bodyPr/>
                    <a:lstStyle/>
                    <a:p>
                      <a:pPr marL="0" marR="0" algn="ctr">
                        <a:spcBef>
                          <a:spcPts val="0"/>
                        </a:spcBef>
                        <a:spcAft>
                          <a:spcPts val="0"/>
                        </a:spcAft>
                      </a:pPr>
                      <a:r>
                        <a:rPr lang="en-US" sz="1600" b="1" dirty="0">
                          <a:effectLst/>
                        </a:rPr>
                        <a:t> </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Drug C</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Drug D</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extLst>
                  <a:ext uri="{0D108BD9-81ED-4DB2-BD59-A6C34878D82A}">
                    <a16:rowId xmlns:a16="http://schemas.microsoft.com/office/drawing/2014/main" val="1940541885"/>
                  </a:ext>
                </a:extLst>
              </a:tr>
              <a:tr h="622520">
                <a:tc>
                  <a:txBody>
                    <a:bodyPr/>
                    <a:lstStyle/>
                    <a:p>
                      <a:pPr marL="0" marR="0" algn="ctr">
                        <a:spcBef>
                          <a:spcPts val="0"/>
                        </a:spcBef>
                        <a:spcAft>
                          <a:spcPts val="0"/>
                        </a:spcAft>
                      </a:pPr>
                      <a:r>
                        <a:rPr lang="en-US" sz="1600" b="1" dirty="0">
                          <a:effectLst/>
                        </a:rPr>
                        <a:t>IV</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6/217 (2.8%)</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tc>
                  <a:txBody>
                    <a:bodyPr/>
                    <a:lstStyle/>
                    <a:p>
                      <a:pPr marL="0" marR="0" algn="ctr">
                        <a:spcBef>
                          <a:spcPts val="0"/>
                        </a:spcBef>
                        <a:spcAft>
                          <a:spcPts val="0"/>
                        </a:spcAft>
                      </a:pPr>
                      <a:r>
                        <a:rPr lang="en-US" sz="1600" b="1" dirty="0">
                          <a:effectLst/>
                        </a:rPr>
                        <a:t>7/218 (3.2%)</a:t>
                      </a:r>
                      <a:endParaRPr lang="en-US" sz="1600" b="1" dirty="0">
                        <a:effectLst/>
                        <a:latin typeface="Times New Roman" panose="02020603050405020304" pitchFamily="18" charset="0"/>
                        <a:ea typeface="Times New Roman" panose="02020603050405020304" pitchFamily="18" charset="0"/>
                      </a:endParaRPr>
                    </a:p>
                  </a:txBody>
                  <a:tcPr marL="42829" marR="42829" marT="0" marB="0" anchor="ctr"/>
                </a:tc>
                <a:extLst>
                  <a:ext uri="{0D108BD9-81ED-4DB2-BD59-A6C34878D82A}">
                    <a16:rowId xmlns:a16="http://schemas.microsoft.com/office/drawing/2014/main" val="661226735"/>
                  </a:ext>
                </a:extLst>
              </a:tr>
            </a:tbl>
          </a:graphicData>
        </a:graphic>
      </p:graphicFrame>
      <p:sp>
        <p:nvSpPr>
          <p:cNvPr id="3" name="TextBox 2"/>
          <p:cNvSpPr txBox="1"/>
          <p:nvPr/>
        </p:nvSpPr>
        <p:spPr>
          <a:xfrm>
            <a:off x="2719755" y="5463721"/>
            <a:ext cx="5339724" cy="523220"/>
          </a:xfrm>
          <a:prstGeom prst="rect">
            <a:avLst/>
          </a:prstGeom>
          <a:noFill/>
        </p:spPr>
        <p:txBody>
          <a:bodyPr wrap="square" rtlCol="0">
            <a:spAutoFit/>
          </a:bodyPr>
          <a:lstStyle/>
          <a:p>
            <a:pPr algn="ctr"/>
            <a:r>
              <a:rPr lang="en-US" sz="2800" b="1" dirty="0"/>
              <a:t>Avg. 3.4%</a:t>
            </a:r>
          </a:p>
        </p:txBody>
      </p:sp>
    </p:spTree>
    <p:extLst>
      <p:ext uri="{BB962C8B-B14F-4D97-AF65-F5344CB8AC3E}">
        <p14:creationId xmlns:p14="http://schemas.microsoft.com/office/powerpoint/2010/main" val="4206248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541649"/>
            <a:ext cx="8462210" cy="770467"/>
          </a:xfrm>
        </p:spPr>
        <p:txBody>
          <a:bodyPr/>
          <a:lstStyle/>
          <a:p>
            <a:r>
              <a:rPr lang="en-US" sz="3200" dirty="0"/>
              <a:t>Some Possible Explanations Why Patients in Clinical Trials Have Better Outcomes</a:t>
            </a:r>
          </a:p>
        </p:txBody>
      </p:sp>
      <p:sp>
        <p:nvSpPr>
          <p:cNvPr id="3" name="Content Placeholder 2"/>
          <p:cNvSpPr>
            <a:spLocks noGrp="1"/>
          </p:cNvSpPr>
          <p:nvPr>
            <p:ph idx="1"/>
          </p:nvPr>
        </p:nvSpPr>
        <p:spPr>
          <a:xfrm>
            <a:off x="347579" y="1663496"/>
            <a:ext cx="8462210" cy="4508584"/>
          </a:xfrm>
        </p:spPr>
        <p:txBody>
          <a:bodyPr/>
          <a:lstStyle/>
          <a:p>
            <a:r>
              <a:rPr lang="en-US" dirty="0"/>
              <a:t>Patient selection</a:t>
            </a:r>
          </a:p>
          <a:p>
            <a:pPr lvl="1"/>
            <a:r>
              <a:rPr lang="en-US" sz="1600" dirty="0"/>
              <a:t>HCPs first decide if a patient is a trial candidate</a:t>
            </a:r>
          </a:p>
          <a:p>
            <a:pPr lvl="1"/>
            <a:r>
              <a:rPr lang="en-US" sz="1600" dirty="0"/>
              <a:t>Protocol inclusion / exclusion criteria</a:t>
            </a:r>
          </a:p>
          <a:p>
            <a:pPr lvl="1"/>
            <a:r>
              <a:rPr lang="en-US" sz="1600" dirty="0"/>
              <a:t>Enrollment procedures and consent</a:t>
            </a:r>
          </a:p>
          <a:p>
            <a:r>
              <a:rPr lang="en-US" dirty="0"/>
              <a:t>There may be unmeasured co-variates that are impacting patient outcomes</a:t>
            </a:r>
          </a:p>
          <a:p>
            <a:pPr lvl="1"/>
            <a:r>
              <a:rPr lang="en-US" sz="1600" dirty="0"/>
              <a:t>There are limits as to how well you can predict comparability of patient groups based on measured characteristics</a:t>
            </a:r>
          </a:p>
          <a:p>
            <a:pPr lvl="1"/>
            <a:r>
              <a:rPr lang="en-US" sz="1600" dirty="0"/>
              <a:t>You generally won’t know when you are being misled by an unmeasured co-variate</a:t>
            </a:r>
          </a:p>
          <a:p>
            <a:pPr lvl="1"/>
            <a:r>
              <a:rPr lang="en-US" sz="1600" dirty="0"/>
              <a:t>The analytic methods utilized may provide false comfort in those circumstances when you are unknowingly being misled b/c of the “allure of precision”</a:t>
            </a:r>
          </a:p>
          <a:p>
            <a:pPr lvl="1"/>
            <a:r>
              <a:rPr lang="en-US" sz="1600" dirty="0"/>
              <a:t>Human nature is to accept results that we expect or prefer and work vigorously to explain away results that we do not prefer/expect even when both types of results are the product of methodologically weak approaches</a:t>
            </a:r>
          </a:p>
          <a:p>
            <a:endParaRPr lang="en-US" dirty="0"/>
          </a:p>
        </p:txBody>
      </p:sp>
    </p:spTree>
    <p:extLst>
      <p:ext uri="{BB962C8B-B14F-4D97-AF65-F5344CB8AC3E}">
        <p14:creationId xmlns:p14="http://schemas.microsoft.com/office/powerpoint/2010/main" val="1283903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FC041-3ECD-42F8-9BD6-BF7AF21BFBEC}"/>
              </a:ext>
            </a:extLst>
          </p:cNvPr>
          <p:cNvSpPr>
            <a:spLocks noGrp="1"/>
          </p:cNvSpPr>
          <p:nvPr>
            <p:ph type="title"/>
          </p:nvPr>
        </p:nvSpPr>
        <p:spPr/>
        <p:txBody>
          <a:bodyPr>
            <a:normAutofit/>
          </a:bodyPr>
          <a:lstStyle/>
          <a:p>
            <a:r>
              <a:rPr lang="en-US" sz="3600" dirty="0"/>
              <a:t>PORT Score Example - Insights</a:t>
            </a:r>
          </a:p>
        </p:txBody>
      </p:sp>
      <p:sp>
        <p:nvSpPr>
          <p:cNvPr id="3" name="Content Placeholder 2">
            <a:extLst>
              <a:ext uri="{FF2B5EF4-FFF2-40B4-BE49-F238E27FC236}">
                <a16:creationId xmlns:a16="http://schemas.microsoft.com/office/drawing/2014/main" id="{347386A8-C9C7-4EC7-8456-09D1A46A3BB4}"/>
              </a:ext>
            </a:extLst>
          </p:cNvPr>
          <p:cNvSpPr>
            <a:spLocks noGrp="1"/>
          </p:cNvSpPr>
          <p:nvPr>
            <p:ph idx="1"/>
          </p:nvPr>
        </p:nvSpPr>
        <p:spPr/>
        <p:txBody>
          <a:bodyPr>
            <a:noAutofit/>
          </a:bodyPr>
          <a:lstStyle/>
          <a:p>
            <a:r>
              <a:rPr lang="en-US" dirty="0"/>
              <a:t>The example using PORT score is a relatively unique opportunity to gain insights into the limits of well-designed prediction rules in certain settings</a:t>
            </a:r>
          </a:p>
          <a:p>
            <a:r>
              <a:rPr lang="en-US" dirty="0"/>
              <a:t>One might ask…</a:t>
            </a:r>
          </a:p>
          <a:p>
            <a:pPr lvl="1"/>
            <a:r>
              <a:rPr lang="en-US" dirty="0"/>
              <a:t>“Yes, but isn’t this just a rare example of a strange occurrence?”</a:t>
            </a:r>
          </a:p>
          <a:p>
            <a:r>
              <a:rPr lang="en-US" dirty="0"/>
              <a:t>Another might ask…</a:t>
            </a:r>
          </a:p>
          <a:p>
            <a:pPr lvl="1"/>
            <a:r>
              <a:rPr lang="en-US" dirty="0"/>
              <a:t>“How often does a study design allow one to see (or not see) such occurrences if / when they are present?”</a:t>
            </a:r>
          </a:p>
          <a:p>
            <a:r>
              <a:rPr lang="en-US" dirty="0"/>
              <a:t>Underscores the importance of a concurrent control group generated by randomization for making valid comparisons</a:t>
            </a:r>
          </a:p>
        </p:txBody>
      </p:sp>
      <p:sp>
        <p:nvSpPr>
          <p:cNvPr id="4" name="Slide Number Placeholder 3">
            <a:extLst>
              <a:ext uri="{FF2B5EF4-FFF2-40B4-BE49-F238E27FC236}">
                <a16:creationId xmlns:a16="http://schemas.microsoft.com/office/drawing/2014/main" id="{31091293-1D04-46FD-AEA6-EEC67CFFCFF5}"/>
              </a:ext>
            </a:extLst>
          </p:cNvPr>
          <p:cNvSpPr>
            <a:spLocks noGrp="1"/>
          </p:cNvSpPr>
          <p:nvPr>
            <p:ph type="sldNum" sz="quarter" idx="4294967295"/>
          </p:nvPr>
        </p:nvSpPr>
        <p:spPr/>
        <p:txBody>
          <a:bodyPr/>
          <a:lstStyle/>
          <a:p>
            <a:fld id="{2E040868-F29C-4A8C-80BD-8024F3BB4C30}" type="slidenum">
              <a:rPr lang="en-US" smtClean="0"/>
              <a:t>32</a:t>
            </a:fld>
            <a:endParaRPr lang="en-US" dirty="0"/>
          </a:p>
        </p:txBody>
      </p:sp>
    </p:spTree>
    <p:extLst>
      <p:ext uri="{BB962C8B-B14F-4D97-AF65-F5344CB8AC3E}">
        <p14:creationId xmlns:p14="http://schemas.microsoft.com/office/powerpoint/2010/main" val="3674709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15771E-3A11-4F14-ABF3-B7FCE19DFD5A}"/>
              </a:ext>
            </a:extLst>
          </p:cNvPr>
          <p:cNvSpPr>
            <a:spLocks noGrp="1"/>
          </p:cNvSpPr>
          <p:nvPr>
            <p:ph idx="1"/>
          </p:nvPr>
        </p:nvSpPr>
        <p:spPr/>
        <p:txBody>
          <a:bodyPr/>
          <a:lstStyle/>
          <a:p>
            <a:pPr marL="685783" lvl="2" indent="0">
              <a:buNone/>
            </a:pPr>
            <a:endParaRPr lang="en-US" dirty="0"/>
          </a:p>
          <a:p>
            <a:pPr marL="685783" lvl="2" indent="0">
              <a:buNone/>
            </a:pPr>
            <a:endParaRPr lang="en-US" dirty="0"/>
          </a:p>
          <a:p>
            <a:pPr marL="685783" lvl="2" indent="0">
              <a:buNone/>
            </a:pPr>
            <a:endParaRPr lang="en-US" dirty="0"/>
          </a:p>
          <a:p>
            <a:pPr marL="685783" lvl="2" indent="0">
              <a:buNone/>
            </a:pPr>
            <a:endParaRPr lang="en-US" dirty="0"/>
          </a:p>
          <a:p>
            <a:pPr marL="685783" lvl="2" indent="0">
              <a:buNone/>
            </a:pPr>
            <a:r>
              <a:rPr lang="en-US" sz="4000" dirty="0"/>
              <a:t>			CONTROL GROUP</a:t>
            </a:r>
          </a:p>
        </p:txBody>
      </p:sp>
      <p:sp>
        <p:nvSpPr>
          <p:cNvPr id="4" name="Slide Number Placeholder 3">
            <a:extLst>
              <a:ext uri="{FF2B5EF4-FFF2-40B4-BE49-F238E27FC236}">
                <a16:creationId xmlns:a16="http://schemas.microsoft.com/office/drawing/2014/main" id="{2C50F335-BA77-4BD5-A316-778204CF8105}"/>
              </a:ext>
            </a:extLst>
          </p:cNvPr>
          <p:cNvSpPr>
            <a:spLocks noGrp="1"/>
          </p:cNvSpPr>
          <p:nvPr>
            <p:ph type="sldNum" sz="quarter" idx="4294967295"/>
          </p:nvPr>
        </p:nvSpPr>
        <p:spPr/>
        <p:txBody>
          <a:bodyPr/>
          <a:lstStyle/>
          <a:p>
            <a:fld id="{2E040868-F29C-4A8C-80BD-8024F3BB4C30}" type="slidenum">
              <a:rPr lang="en-US" smtClean="0"/>
              <a:t>33</a:t>
            </a:fld>
            <a:endParaRPr lang="en-US" dirty="0"/>
          </a:p>
        </p:txBody>
      </p:sp>
    </p:spTree>
    <p:extLst>
      <p:ext uri="{BB962C8B-B14F-4D97-AF65-F5344CB8AC3E}">
        <p14:creationId xmlns:p14="http://schemas.microsoft.com/office/powerpoint/2010/main" val="1393181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514851"/>
            <a:ext cx="8462210" cy="770467"/>
          </a:xfrm>
        </p:spPr>
        <p:txBody>
          <a:bodyPr>
            <a:noAutofit/>
          </a:bodyPr>
          <a:lstStyle/>
          <a:p>
            <a:r>
              <a:rPr lang="en-US" sz="2800" dirty="0"/>
              <a:t>Why Utilize a Supportive Care Control Arm?</a:t>
            </a:r>
          </a:p>
        </p:txBody>
      </p:sp>
      <p:sp>
        <p:nvSpPr>
          <p:cNvPr id="3" name="Content Placeholder 2"/>
          <p:cNvSpPr>
            <a:spLocks noGrp="1"/>
          </p:cNvSpPr>
          <p:nvPr>
            <p:ph idx="1"/>
          </p:nvPr>
        </p:nvSpPr>
        <p:spPr>
          <a:xfrm>
            <a:off x="393890" y="1704870"/>
            <a:ext cx="8415899" cy="3995223"/>
          </a:xfrm>
        </p:spPr>
        <p:txBody>
          <a:bodyPr>
            <a:normAutofit fontScale="92500" lnSpcReduction="10000"/>
          </a:bodyPr>
          <a:lstStyle/>
          <a:p>
            <a:r>
              <a:rPr lang="en-US" dirty="0"/>
              <a:t>Therapies to date have not demonstrated clinical benefit</a:t>
            </a:r>
          </a:p>
          <a:p>
            <a:r>
              <a:rPr lang="en-US" dirty="0"/>
              <a:t>Provide best available supportive care for all – this should provide benefit for all</a:t>
            </a:r>
          </a:p>
          <a:p>
            <a:r>
              <a:rPr lang="en-US" dirty="0"/>
              <a:t>Trial comparing two putative active drugs – without a supportive care control arm – possible outcomes</a:t>
            </a:r>
          </a:p>
          <a:p>
            <a:pPr lvl="1"/>
            <a:r>
              <a:rPr lang="en-US" dirty="0"/>
              <a:t>If two putative active agents look the same can’t discern if both are beneficial, ineffective, or harmful</a:t>
            </a:r>
          </a:p>
          <a:p>
            <a:pPr lvl="1"/>
            <a:r>
              <a:rPr lang="en-US" dirty="0"/>
              <a:t>If one putative active agent looks better than the other</a:t>
            </a:r>
            <a:br>
              <a:rPr lang="en-US" dirty="0"/>
            </a:br>
            <a:endParaRPr lang="en-US" dirty="0"/>
          </a:p>
          <a:p>
            <a:pPr lvl="2"/>
            <a:r>
              <a:rPr lang="en-US" dirty="0"/>
              <a:t>One may be helpful		</a:t>
            </a:r>
            <a:r>
              <a:rPr lang="en-US" dirty="0">
                <a:solidFill>
                  <a:srgbClr val="00AEEF"/>
                </a:solidFill>
              </a:rPr>
              <a:t>•</a:t>
            </a:r>
            <a:r>
              <a:rPr lang="en-US" dirty="0"/>
              <a:t> Both beneficial, but one more so</a:t>
            </a:r>
          </a:p>
          <a:p>
            <a:pPr lvl="2"/>
            <a:r>
              <a:rPr lang="en-US" dirty="0"/>
              <a:t>One may be harmful		</a:t>
            </a:r>
            <a:r>
              <a:rPr lang="en-US" dirty="0">
                <a:solidFill>
                  <a:srgbClr val="00AEEF"/>
                </a:solidFill>
              </a:rPr>
              <a:t>•</a:t>
            </a:r>
            <a:r>
              <a:rPr lang="en-US" dirty="0"/>
              <a:t> Both harmful, but one less so</a:t>
            </a:r>
          </a:p>
          <a:p>
            <a:pPr lvl="2"/>
            <a:endParaRPr lang="en-US" sz="591" dirty="0"/>
          </a:p>
        </p:txBody>
      </p:sp>
      <p:sp>
        <p:nvSpPr>
          <p:cNvPr id="4" name="Slide Number Placeholder 3"/>
          <p:cNvSpPr>
            <a:spLocks noGrp="1"/>
          </p:cNvSpPr>
          <p:nvPr>
            <p:ph type="sldNum" sz="quarter" idx="4294967295"/>
          </p:nvPr>
        </p:nvSpPr>
        <p:spPr/>
        <p:txBody>
          <a:bodyPr/>
          <a:lstStyle/>
          <a:p>
            <a:pPr>
              <a:defRPr/>
            </a:pPr>
            <a:fld id="{3083BE48-A3AD-475F-885A-D8DF3AB71825}" type="slidenum">
              <a:rPr lang="en-US" smtClean="0"/>
              <a:pPr>
                <a:defRPr/>
              </a:pPr>
              <a:t>34</a:t>
            </a:fld>
            <a:endParaRPr lang="en-US" dirty="0"/>
          </a:p>
        </p:txBody>
      </p:sp>
    </p:spTree>
    <p:extLst>
      <p:ext uri="{BB962C8B-B14F-4D97-AF65-F5344CB8AC3E}">
        <p14:creationId xmlns:p14="http://schemas.microsoft.com/office/powerpoint/2010/main" val="4040880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77371" y="906111"/>
            <a:ext cx="7939315" cy="482204"/>
          </a:xfrm>
        </p:spPr>
        <p:txBody>
          <a:bodyPr>
            <a:noAutofit/>
          </a:bodyPr>
          <a:lstStyle/>
          <a:p>
            <a:r>
              <a:rPr lang="en-US" altLang="en-US" sz="3200" dirty="0">
                <a:latin typeface="Arial" charset="0"/>
              </a:rPr>
              <a:t>Role of a Supportive Care Control Arm</a:t>
            </a:r>
          </a:p>
        </p:txBody>
      </p:sp>
      <p:sp>
        <p:nvSpPr>
          <p:cNvPr id="2" name="Slide Number Placeholder 1">
            <a:extLst>
              <a:ext uri="{FF2B5EF4-FFF2-40B4-BE49-F238E27FC236}">
                <a16:creationId xmlns:a16="http://schemas.microsoft.com/office/drawing/2014/main" id="{12F39611-6C04-4D6F-AA04-832C9E89B021}"/>
              </a:ext>
            </a:extLst>
          </p:cNvPr>
          <p:cNvSpPr>
            <a:spLocks noGrp="1"/>
          </p:cNvSpPr>
          <p:nvPr>
            <p:ph type="sldNum" sz="quarter" idx="4294967295"/>
          </p:nvPr>
        </p:nvSpPr>
        <p:spPr/>
        <p:txBody>
          <a:bodyPr/>
          <a:lstStyle/>
          <a:p>
            <a:fld id="{2E040868-F29C-4A8C-80BD-8024F3BB4C30}" type="slidenum">
              <a:rPr lang="en-US" smtClean="0"/>
              <a:t>35</a:t>
            </a:fld>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9257" y="1988775"/>
            <a:ext cx="7039429" cy="4142934"/>
          </a:xfrm>
        </p:spPr>
      </p:pic>
    </p:spTree>
    <p:extLst>
      <p:ext uri="{BB962C8B-B14F-4D97-AF65-F5344CB8AC3E}">
        <p14:creationId xmlns:p14="http://schemas.microsoft.com/office/powerpoint/2010/main" val="1547137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497919"/>
            <a:ext cx="8462210" cy="787400"/>
          </a:xfrm>
        </p:spPr>
        <p:txBody>
          <a:bodyPr/>
          <a:lstStyle/>
          <a:p>
            <a:r>
              <a:rPr lang="en-US" altLang="en-US" sz="3200" dirty="0">
                <a:latin typeface="Arial" charset="0"/>
              </a:rPr>
              <a:t>Role of a Supportive Care Control Arm</a:t>
            </a:r>
            <a:endParaRPr lang="en-US" sz="3200" dirty="0"/>
          </a:p>
        </p:txBody>
      </p:sp>
      <p:grpSp>
        <p:nvGrpSpPr>
          <p:cNvPr id="4" name="Group 3"/>
          <p:cNvGrpSpPr/>
          <p:nvPr/>
        </p:nvGrpSpPr>
        <p:grpSpPr>
          <a:xfrm>
            <a:off x="770021" y="1814286"/>
            <a:ext cx="7617326" cy="4495893"/>
            <a:chOff x="770021" y="1814286"/>
            <a:chExt cx="7617326" cy="4495893"/>
          </a:xfrm>
        </p:grpSpPr>
        <p:pic>
          <p:nvPicPr>
            <p:cNvPr id="30" name="Picture 29"/>
            <p:cNvPicPr>
              <a:picLocks noChangeAspect="1"/>
            </p:cNvPicPr>
            <p:nvPr/>
          </p:nvPicPr>
          <p:blipFill>
            <a:blip r:embed="rId2"/>
            <a:stretch>
              <a:fillRect/>
            </a:stretch>
          </p:blipFill>
          <p:spPr>
            <a:xfrm>
              <a:off x="770021" y="1814286"/>
              <a:ext cx="7617326" cy="4495893"/>
            </a:xfrm>
            <a:prstGeom prst="rect">
              <a:avLst/>
            </a:prstGeom>
          </p:spPr>
        </p:pic>
        <p:pic>
          <p:nvPicPr>
            <p:cNvPr id="3" name="Picture 2"/>
            <p:cNvPicPr>
              <a:picLocks noChangeAspect="1"/>
            </p:cNvPicPr>
            <p:nvPr/>
          </p:nvPicPr>
          <p:blipFill>
            <a:blip r:embed="rId3"/>
            <a:stretch>
              <a:fillRect/>
            </a:stretch>
          </p:blipFill>
          <p:spPr>
            <a:xfrm>
              <a:off x="4130818" y="3831896"/>
              <a:ext cx="371908" cy="400051"/>
            </a:xfrm>
            <a:prstGeom prst="rect">
              <a:avLst/>
            </a:prstGeom>
          </p:spPr>
        </p:pic>
      </p:grpSp>
    </p:spTree>
    <p:extLst>
      <p:ext uri="{BB962C8B-B14F-4D97-AF65-F5344CB8AC3E}">
        <p14:creationId xmlns:p14="http://schemas.microsoft.com/office/powerpoint/2010/main" val="1566315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497919"/>
            <a:ext cx="8462210" cy="787400"/>
          </a:xfrm>
        </p:spPr>
        <p:txBody>
          <a:bodyPr/>
          <a:lstStyle/>
          <a:p>
            <a:r>
              <a:rPr lang="en-US" altLang="en-US" sz="3200" dirty="0">
                <a:latin typeface="Arial" charset="0"/>
              </a:rPr>
              <a:t>Role of a Supportive Care Control Arm</a:t>
            </a:r>
            <a:endParaRPr lang="en-US" sz="3200" dirty="0"/>
          </a:p>
        </p:txBody>
      </p:sp>
      <p:grpSp>
        <p:nvGrpSpPr>
          <p:cNvPr id="4" name="Group 3"/>
          <p:cNvGrpSpPr/>
          <p:nvPr/>
        </p:nvGrpSpPr>
        <p:grpSpPr>
          <a:xfrm>
            <a:off x="770021" y="1814286"/>
            <a:ext cx="7617326" cy="4495892"/>
            <a:chOff x="770021" y="1814286"/>
            <a:chExt cx="7617326" cy="4495892"/>
          </a:xfrm>
        </p:grpSpPr>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021" y="1814286"/>
              <a:ext cx="7617326" cy="4495892"/>
            </a:xfrm>
            <a:prstGeom prst="rect">
              <a:avLst/>
            </a:prstGeom>
          </p:spPr>
        </p:pic>
        <p:pic>
          <p:nvPicPr>
            <p:cNvPr id="3" name="Picture 2"/>
            <p:cNvPicPr>
              <a:picLocks noChangeAspect="1"/>
            </p:cNvPicPr>
            <p:nvPr/>
          </p:nvPicPr>
          <p:blipFill>
            <a:blip r:embed="rId3"/>
            <a:stretch>
              <a:fillRect/>
            </a:stretch>
          </p:blipFill>
          <p:spPr>
            <a:xfrm>
              <a:off x="4132118" y="3807651"/>
              <a:ext cx="384463" cy="532333"/>
            </a:xfrm>
            <a:prstGeom prst="rect">
              <a:avLst/>
            </a:prstGeom>
          </p:spPr>
        </p:pic>
      </p:grpSp>
    </p:spTree>
    <p:extLst>
      <p:ext uri="{BB962C8B-B14F-4D97-AF65-F5344CB8AC3E}">
        <p14:creationId xmlns:p14="http://schemas.microsoft.com/office/powerpoint/2010/main" val="1681857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497919"/>
            <a:ext cx="8462210" cy="787400"/>
          </a:xfrm>
        </p:spPr>
        <p:txBody>
          <a:bodyPr/>
          <a:lstStyle/>
          <a:p>
            <a:r>
              <a:rPr lang="en-US" altLang="en-US" sz="3200" dirty="0">
                <a:latin typeface="Arial" charset="0"/>
              </a:rPr>
              <a:t>Role of a Supportive Care Control Arm</a:t>
            </a:r>
            <a:endParaRPr lang="en-US" sz="3200" dirty="0"/>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275" y="1727202"/>
            <a:ext cx="7364817" cy="4495892"/>
          </a:xfrm>
          <a:prstGeom prst="rect">
            <a:avLst/>
          </a:prstGeom>
        </p:spPr>
      </p:pic>
      <p:sp>
        <p:nvSpPr>
          <p:cNvPr id="3" name="TextBox 2">
            <a:extLst>
              <a:ext uri="{FF2B5EF4-FFF2-40B4-BE49-F238E27FC236}">
                <a16:creationId xmlns:a16="http://schemas.microsoft.com/office/drawing/2014/main" id="{AF012855-7C50-492F-A6E8-2B8815E5B3B5}"/>
              </a:ext>
            </a:extLst>
          </p:cNvPr>
          <p:cNvSpPr txBox="1"/>
          <p:nvPr/>
        </p:nvSpPr>
        <p:spPr>
          <a:xfrm>
            <a:off x="4237074" y="4295553"/>
            <a:ext cx="217968" cy="489098"/>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3"/>
          <a:stretch>
            <a:fillRect/>
          </a:stretch>
        </p:blipFill>
        <p:spPr>
          <a:xfrm>
            <a:off x="4147825" y="3632247"/>
            <a:ext cx="358516" cy="496407"/>
          </a:xfrm>
          <a:prstGeom prst="rect">
            <a:avLst/>
          </a:prstGeom>
        </p:spPr>
      </p:pic>
    </p:spTree>
    <p:extLst>
      <p:ext uri="{BB962C8B-B14F-4D97-AF65-F5344CB8AC3E}">
        <p14:creationId xmlns:p14="http://schemas.microsoft.com/office/powerpoint/2010/main" val="2771777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Importance of Well-Controlled Trials</a:t>
            </a:r>
            <a:endParaRPr lang="en-US" dirty="0"/>
          </a:p>
        </p:txBody>
      </p:sp>
      <p:sp>
        <p:nvSpPr>
          <p:cNvPr id="3" name="Content Placeholder 2"/>
          <p:cNvSpPr>
            <a:spLocks noGrp="1"/>
          </p:cNvSpPr>
          <p:nvPr>
            <p:ph idx="1"/>
          </p:nvPr>
        </p:nvSpPr>
        <p:spPr/>
        <p:txBody>
          <a:bodyPr/>
          <a:lstStyle/>
          <a:p>
            <a:r>
              <a:rPr lang="en-US" sz="2000" dirty="0"/>
              <a:t>Well-controlled scientifically sound clinical trials have brought important advances to medicine</a:t>
            </a:r>
          </a:p>
          <a:p>
            <a:r>
              <a:rPr lang="en-US" sz="2000" dirty="0"/>
              <a:t>Landmark trials in infectious disease</a:t>
            </a:r>
          </a:p>
          <a:p>
            <a:pPr lvl="1"/>
            <a:r>
              <a:rPr lang="en-US" sz="2000" dirty="0"/>
              <a:t>Well-controlled trials appropriate for the disease being studied</a:t>
            </a:r>
          </a:p>
          <a:p>
            <a:pPr lvl="1"/>
            <a:r>
              <a:rPr lang="en-US" sz="2000" dirty="0"/>
              <a:t>Have a large impact on medical practice</a:t>
            </a:r>
          </a:p>
          <a:p>
            <a:pPr lvl="1"/>
            <a:r>
              <a:rPr lang="en-US" sz="2000" dirty="0"/>
              <a:t>Provide a foundation for future advances</a:t>
            </a:r>
          </a:p>
          <a:p>
            <a:r>
              <a:rPr lang="en-US" sz="2000" dirty="0"/>
              <a:t>Streptomycin Treatment of Pulmonary Tuberculosis. Br Med J 1948;2:769-</a:t>
            </a:r>
          </a:p>
          <a:p>
            <a:r>
              <a:rPr lang="en-US" sz="2000" dirty="0"/>
              <a:t>The Efficacy of </a:t>
            </a:r>
            <a:r>
              <a:rPr lang="en-US" sz="2000" dirty="0" err="1"/>
              <a:t>Azidothymidine</a:t>
            </a:r>
            <a:r>
              <a:rPr lang="en-US" sz="2000" dirty="0"/>
              <a:t> (AZT) in the Treatment of Patients with AIDS and AIDS-Related Complex. NEJM 1987;317:185-91</a:t>
            </a:r>
          </a:p>
          <a:p>
            <a:r>
              <a:rPr lang="en-US" sz="2000" dirty="0"/>
              <a:t>A Randomized, Controlled Trial of Ebola Virus Disease Therapeutics. NEJM 2019; 381:2293-2303</a:t>
            </a:r>
          </a:p>
          <a:p>
            <a:pPr marL="0" indent="0">
              <a:buNone/>
            </a:pPr>
            <a:endParaRPr lang="en-US" dirty="0"/>
          </a:p>
        </p:txBody>
      </p:sp>
    </p:spTree>
    <p:extLst>
      <p:ext uri="{BB962C8B-B14F-4D97-AF65-F5344CB8AC3E}">
        <p14:creationId xmlns:p14="http://schemas.microsoft.com/office/powerpoint/2010/main" val="3081334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709F5-B848-4096-9380-9F1DEE03668D}"/>
              </a:ext>
            </a:extLst>
          </p:cNvPr>
          <p:cNvSpPr>
            <a:spLocks noGrp="1"/>
          </p:cNvSpPr>
          <p:nvPr>
            <p:ph type="title"/>
          </p:nvPr>
        </p:nvSpPr>
        <p:spPr>
          <a:xfrm>
            <a:off x="347579" y="536525"/>
            <a:ext cx="8462210" cy="770467"/>
          </a:xfrm>
        </p:spPr>
        <p:txBody>
          <a:bodyPr/>
          <a:lstStyle/>
          <a:p>
            <a:r>
              <a:rPr lang="en-US" sz="3600" dirty="0">
                <a:cs typeface="Arial"/>
              </a:rPr>
              <a:t>Presenters</a:t>
            </a:r>
            <a:endParaRPr lang="en-US" sz="3600" dirty="0"/>
          </a:p>
        </p:txBody>
      </p:sp>
      <p:sp>
        <p:nvSpPr>
          <p:cNvPr id="3" name="Content Placeholder 2">
            <a:extLst>
              <a:ext uri="{FF2B5EF4-FFF2-40B4-BE49-F238E27FC236}">
                <a16:creationId xmlns:a16="http://schemas.microsoft.com/office/drawing/2014/main" id="{E256C915-BF97-4C02-8D4B-22F5C538CA88}"/>
              </a:ext>
            </a:extLst>
          </p:cNvPr>
          <p:cNvSpPr>
            <a:spLocks noGrp="1"/>
          </p:cNvSpPr>
          <p:nvPr>
            <p:ph idx="1"/>
          </p:nvPr>
        </p:nvSpPr>
        <p:spPr>
          <a:xfrm>
            <a:off x="347579" y="1471584"/>
            <a:ext cx="8462210" cy="4508584"/>
          </a:xfrm>
        </p:spPr>
        <p:txBody>
          <a:bodyPr vert="horz" lIns="0" tIns="0" rIns="0" bIns="0" rtlCol="0" anchor="t">
            <a:noAutofit/>
          </a:bodyPr>
          <a:lstStyle/>
          <a:p>
            <a:pPr marL="226695" indent="-226695">
              <a:buFont typeface="Arial"/>
            </a:pPr>
            <a:r>
              <a:rPr lang="en-US" dirty="0">
                <a:solidFill>
                  <a:schemeClr val="tx1"/>
                </a:solidFill>
                <a:ea typeface="+mn-lt"/>
                <a:cs typeface="+mn-lt"/>
              </a:rPr>
              <a:t>Pamela Tenaerts, CTTI</a:t>
            </a:r>
            <a:endParaRPr lang="en-US" sz="3200" dirty="0">
              <a:solidFill>
                <a:schemeClr val="tx1"/>
              </a:solidFill>
              <a:ea typeface="+mn-lt"/>
              <a:cs typeface="+mn-lt"/>
            </a:endParaRPr>
          </a:p>
          <a:p>
            <a:pPr marL="226695" indent="-226695">
              <a:buFont typeface="Arial"/>
            </a:pPr>
            <a:r>
              <a:rPr lang="en-US" dirty="0">
                <a:solidFill>
                  <a:schemeClr val="tx1"/>
                </a:solidFill>
                <a:cs typeface="Arial"/>
              </a:rPr>
              <a:t>Janet Woodcock, FDA </a:t>
            </a:r>
          </a:p>
          <a:p>
            <a:pPr marL="226695" indent="-226695">
              <a:buFont typeface="Arial"/>
            </a:pPr>
            <a:r>
              <a:rPr lang="en-US" dirty="0">
                <a:solidFill>
                  <a:schemeClr val="tx1"/>
                </a:solidFill>
                <a:cs typeface="Arial"/>
              </a:rPr>
              <a:t>Fergus Sweeney, EMA</a:t>
            </a:r>
            <a:endParaRPr lang="en-US" sz="3200" dirty="0">
              <a:solidFill>
                <a:schemeClr val="tx1"/>
              </a:solidFill>
              <a:cs typeface="Arial"/>
            </a:endParaRPr>
          </a:p>
          <a:p>
            <a:pPr marL="226695" indent="-226695">
              <a:buFont typeface="Arial"/>
            </a:pPr>
            <a:r>
              <a:rPr lang="en-US" dirty="0">
                <a:solidFill>
                  <a:schemeClr val="tx1"/>
                </a:solidFill>
                <a:cs typeface="Arial"/>
              </a:rPr>
              <a:t>Ann Meeker O’Connell, Vertex Pharmaceuticals</a:t>
            </a:r>
          </a:p>
          <a:p>
            <a:pPr marL="226695" indent="-226695">
              <a:buFont typeface="Arial"/>
            </a:pPr>
            <a:r>
              <a:rPr lang="en-US" dirty="0">
                <a:solidFill>
                  <a:schemeClr val="tx1"/>
                </a:solidFill>
                <a:cs typeface="Arial"/>
              </a:rPr>
              <a:t>Ed Cox, Regeneron Pharmaceuticals, Inc.</a:t>
            </a:r>
          </a:p>
          <a:p>
            <a:pPr marL="226695" indent="-226695">
              <a:buFont typeface="Arial"/>
            </a:pPr>
            <a:r>
              <a:rPr lang="en-US" dirty="0">
                <a:solidFill>
                  <a:schemeClr val="tx1"/>
                </a:solidFill>
                <a:cs typeface="Arial"/>
              </a:rPr>
              <a:t>Karlin Schroeder, Parkinson’s Foundation</a:t>
            </a:r>
          </a:p>
          <a:p>
            <a:pPr marL="226695" indent="-226695">
              <a:buFont typeface="Arial"/>
            </a:pPr>
            <a:r>
              <a:rPr lang="en-US" dirty="0">
                <a:solidFill>
                  <a:schemeClr val="tx1"/>
                </a:solidFill>
                <a:ea typeface="+mn-lt"/>
                <a:cs typeface="+mn-lt"/>
              </a:rPr>
              <a:t>Martin </a:t>
            </a:r>
            <a:r>
              <a:rPr lang="en-US" dirty="0" err="1">
                <a:solidFill>
                  <a:schemeClr val="tx1"/>
                </a:solidFill>
                <a:ea typeface="+mn-lt"/>
                <a:cs typeface="+mn-lt"/>
              </a:rPr>
              <a:t>Landray</a:t>
            </a:r>
            <a:r>
              <a:rPr lang="en-US" dirty="0">
                <a:solidFill>
                  <a:schemeClr val="tx1"/>
                </a:solidFill>
                <a:ea typeface="+mn-lt"/>
                <a:cs typeface="+mn-lt"/>
              </a:rPr>
              <a:t>, University of Oxford</a:t>
            </a:r>
          </a:p>
          <a:p>
            <a:pPr marL="226695" indent="-226695">
              <a:buFont typeface="Arial"/>
            </a:pPr>
            <a:r>
              <a:rPr lang="en-US" dirty="0">
                <a:solidFill>
                  <a:schemeClr val="tx1"/>
                </a:solidFill>
                <a:ea typeface="+mn-lt"/>
                <a:cs typeface="+mn-lt"/>
              </a:rPr>
              <a:t>John Marshall, WHO, University of Toronto</a:t>
            </a:r>
            <a:endParaRPr lang="en-US" dirty="0">
              <a:solidFill>
                <a:schemeClr val="tx1"/>
              </a:solidFill>
              <a:cs typeface="Arial"/>
            </a:endParaRPr>
          </a:p>
        </p:txBody>
      </p:sp>
    </p:spTree>
    <p:extLst>
      <p:ext uri="{BB962C8B-B14F-4D97-AF65-F5344CB8AC3E}">
        <p14:creationId xmlns:p14="http://schemas.microsoft.com/office/powerpoint/2010/main" val="3355720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20A1-9943-4184-8B63-A57843F945E3}"/>
              </a:ext>
            </a:extLst>
          </p:cNvPr>
          <p:cNvSpPr>
            <a:spLocks noGrp="1"/>
          </p:cNvSpPr>
          <p:nvPr>
            <p:ph type="title"/>
          </p:nvPr>
        </p:nvSpPr>
        <p:spPr/>
        <p:txBody>
          <a:bodyPr>
            <a:normAutofit/>
          </a:bodyPr>
          <a:lstStyle/>
          <a:p>
            <a:r>
              <a:rPr lang="en-US" sz="3600" dirty="0"/>
              <a:t>Trials</a:t>
            </a:r>
          </a:p>
        </p:txBody>
      </p:sp>
      <p:sp>
        <p:nvSpPr>
          <p:cNvPr id="3" name="Content Placeholder 2">
            <a:extLst>
              <a:ext uri="{FF2B5EF4-FFF2-40B4-BE49-F238E27FC236}">
                <a16:creationId xmlns:a16="http://schemas.microsoft.com/office/drawing/2014/main" id="{B1FD5570-ED31-4167-981B-0664C0D13BC4}"/>
              </a:ext>
            </a:extLst>
          </p:cNvPr>
          <p:cNvSpPr>
            <a:spLocks noGrp="1"/>
          </p:cNvSpPr>
          <p:nvPr>
            <p:ph idx="1"/>
          </p:nvPr>
        </p:nvSpPr>
        <p:spPr>
          <a:xfrm>
            <a:off x="347579" y="1287486"/>
            <a:ext cx="8462210" cy="4508584"/>
          </a:xfrm>
        </p:spPr>
        <p:txBody>
          <a:bodyPr>
            <a:noAutofit/>
          </a:bodyPr>
          <a:lstStyle/>
          <a:p>
            <a:r>
              <a:rPr lang="en-US" sz="2200" dirty="0"/>
              <a:t>Observational data – gather natural history data as soon as possible</a:t>
            </a:r>
          </a:p>
          <a:p>
            <a:r>
              <a:rPr lang="en-US" sz="2200" dirty="0"/>
              <a:t>Phase 1, as needed</a:t>
            </a:r>
          </a:p>
          <a:p>
            <a:r>
              <a:rPr lang="en-US" sz="2200" dirty="0"/>
              <a:t>Quick to phase 2 / phase 3   RCTs</a:t>
            </a:r>
          </a:p>
          <a:p>
            <a:pPr lvl="1"/>
            <a:r>
              <a:rPr lang="en-US" sz="2200" dirty="0"/>
              <a:t>Rapidly evaluate dose - pharmacodynamic endpoints</a:t>
            </a:r>
          </a:p>
          <a:p>
            <a:pPr lvl="1"/>
            <a:r>
              <a:rPr lang="en-US" sz="2200" dirty="0"/>
              <a:t>Might use sentinel cohorts, adaptive designs</a:t>
            </a:r>
          </a:p>
          <a:p>
            <a:pPr lvl="1"/>
            <a:r>
              <a:rPr lang="en-US" sz="2200" dirty="0"/>
              <a:t>Ph2 may also help identify endpoints for ph3</a:t>
            </a:r>
          </a:p>
          <a:p>
            <a:pPr lvl="1"/>
            <a:r>
              <a:rPr lang="en-US" sz="2200" dirty="0"/>
              <a:t>Gather information to plan ph3 &amp; rapidly move ph2-&gt;ph3</a:t>
            </a:r>
          </a:p>
          <a:p>
            <a:pPr lvl="1"/>
            <a:r>
              <a:rPr lang="en-US" sz="2200" dirty="0"/>
              <a:t>Get to a clinical endpoint in ph3 – “feels, functions, or survives”</a:t>
            </a:r>
          </a:p>
          <a:p>
            <a:pPr lvl="2"/>
            <a:r>
              <a:rPr lang="en-US" sz="2000" dirty="0"/>
              <a:t>you ought to be able to explain the benefit that the endpoint demonstrates in lay language</a:t>
            </a:r>
          </a:p>
          <a:p>
            <a:pPr lvl="2"/>
            <a:endParaRPr lang="en-US" sz="2200" dirty="0"/>
          </a:p>
        </p:txBody>
      </p:sp>
      <p:sp>
        <p:nvSpPr>
          <p:cNvPr id="4" name="Slide Number Placeholder 3">
            <a:extLst>
              <a:ext uri="{FF2B5EF4-FFF2-40B4-BE49-F238E27FC236}">
                <a16:creationId xmlns:a16="http://schemas.microsoft.com/office/drawing/2014/main" id="{6C160759-7200-4ADA-8A35-792F90584330}"/>
              </a:ext>
            </a:extLst>
          </p:cNvPr>
          <p:cNvSpPr>
            <a:spLocks noGrp="1"/>
          </p:cNvSpPr>
          <p:nvPr>
            <p:ph type="sldNum" sz="quarter" idx="4294967295"/>
          </p:nvPr>
        </p:nvSpPr>
        <p:spPr/>
        <p:txBody>
          <a:bodyPr/>
          <a:lstStyle/>
          <a:p>
            <a:fld id="{2E040868-F29C-4A8C-80BD-8024F3BB4C30}" type="slidenum">
              <a:rPr lang="en-US" smtClean="0"/>
              <a:t>40</a:t>
            </a:fld>
            <a:endParaRPr lang="en-US" dirty="0"/>
          </a:p>
        </p:txBody>
      </p:sp>
    </p:spTree>
    <p:extLst>
      <p:ext uri="{BB962C8B-B14F-4D97-AF65-F5344CB8AC3E}">
        <p14:creationId xmlns:p14="http://schemas.microsoft.com/office/powerpoint/2010/main" val="1422233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246229"/>
            <a:ext cx="8462210" cy="770467"/>
          </a:xfrm>
        </p:spPr>
        <p:txBody>
          <a:bodyPr/>
          <a:lstStyle/>
          <a:p>
            <a:r>
              <a:rPr lang="en-US" sz="3600" dirty="0"/>
              <a:t>Endpoints</a:t>
            </a:r>
            <a:endParaRPr lang="en-US" dirty="0"/>
          </a:p>
        </p:txBody>
      </p:sp>
      <p:sp>
        <p:nvSpPr>
          <p:cNvPr id="3" name="Content Placeholder 2"/>
          <p:cNvSpPr>
            <a:spLocks noGrp="1"/>
          </p:cNvSpPr>
          <p:nvPr>
            <p:ph idx="1"/>
          </p:nvPr>
        </p:nvSpPr>
        <p:spPr>
          <a:xfrm>
            <a:off x="347579" y="1339701"/>
            <a:ext cx="8462210" cy="4157121"/>
          </a:xfrm>
        </p:spPr>
        <p:txBody>
          <a:bodyPr/>
          <a:lstStyle/>
          <a:p>
            <a:r>
              <a:rPr lang="en-US" dirty="0"/>
              <a:t>Endpoints for phase 3 trials</a:t>
            </a:r>
          </a:p>
          <a:p>
            <a:pPr lvl="1"/>
            <a:r>
              <a:rPr lang="en-US" dirty="0"/>
              <a:t>Show a clinical benefit - feels, functions, or survive</a:t>
            </a:r>
          </a:p>
          <a:p>
            <a:pPr lvl="1"/>
            <a:r>
              <a:rPr lang="en-US" dirty="0"/>
              <a:t>Depends on the population enrolled in the trial</a:t>
            </a:r>
          </a:p>
          <a:p>
            <a:pPr lvl="1"/>
            <a:r>
              <a:rPr lang="en-US" dirty="0"/>
              <a:t>Some of the endpoints that have been considered/used</a:t>
            </a:r>
          </a:p>
          <a:p>
            <a:pPr lvl="2"/>
            <a:r>
              <a:rPr lang="en-US" dirty="0"/>
              <a:t>Prevent disease</a:t>
            </a:r>
          </a:p>
          <a:p>
            <a:pPr lvl="2"/>
            <a:r>
              <a:rPr lang="en-US" dirty="0"/>
              <a:t>Decrease need for hospitalization</a:t>
            </a:r>
          </a:p>
          <a:p>
            <a:pPr lvl="2"/>
            <a:r>
              <a:rPr lang="en-US" dirty="0"/>
              <a:t>Decrease hospital duration</a:t>
            </a:r>
          </a:p>
          <a:p>
            <a:pPr lvl="2"/>
            <a:r>
              <a:rPr lang="en-US" dirty="0"/>
              <a:t>Decrease need for mechanical ventilation</a:t>
            </a:r>
          </a:p>
          <a:p>
            <a:pPr lvl="2"/>
            <a:r>
              <a:rPr lang="en-US" dirty="0"/>
              <a:t>Decrease mortality</a:t>
            </a:r>
          </a:p>
          <a:p>
            <a:pPr lvl="2"/>
            <a:r>
              <a:rPr lang="en-US" dirty="0"/>
              <a:t>Ordinal scale endpoints</a:t>
            </a:r>
          </a:p>
          <a:p>
            <a:pPr lvl="2"/>
            <a:r>
              <a:rPr lang="en-US" dirty="0"/>
              <a:t>Time to clinical resolution</a:t>
            </a:r>
          </a:p>
          <a:p>
            <a:pPr marL="0" indent="0">
              <a:buNone/>
            </a:pPr>
            <a:endParaRPr lang="en-US" dirty="0"/>
          </a:p>
        </p:txBody>
      </p:sp>
    </p:spTree>
    <p:extLst>
      <p:ext uri="{BB962C8B-B14F-4D97-AF65-F5344CB8AC3E}">
        <p14:creationId xmlns:p14="http://schemas.microsoft.com/office/powerpoint/2010/main" val="2831890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6CC24-CF76-40C9-B0AA-0119F0913538}"/>
              </a:ext>
            </a:extLst>
          </p:cNvPr>
          <p:cNvSpPr>
            <a:spLocks noGrp="1"/>
          </p:cNvSpPr>
          <p:nvPr>
            <p:ph type="title"/>
          </p:nvPr>
        </p:nvSpPr>
        <p:spPr/>
        <p:txBody>
          <a:bodyPr>
            <a:noAutofit/>
          </a:bodyPr>
          <a:lstStyle/>
          <a:p>
            <a:r>
              <a:rPr lang="en-US" sz="3200" dirty="0"/>
              <a:t>Lessons Learned from Ebola &amp; Others</a:t>
            </a:r>
          </a:p>
        </p:txBody>
      </p:sp>
      <p:sp>
        <p:nvSpPr>
          <p:cNvPr id="3" name="Content Placeholder 2">
            <a:extLst>
              <a:ext uri="{FF2B5EF4-FFF2-40B4-BE49-F238E27FC236}">
                <a16:creationId xmlns:a16="http://schemas.microsoft.com/office/drawing/2014/main" id="{5F4185D6-B353-4AB0-88E3-9DD24EBD0BE6}"/>
              </a:ext>
            </a:extLst>
          </p:cNvPr>
          <p:cNvSpPr>
            <a:spLocks noGrp="1"/>
          </p:cNvSpPr>
          <p:nvPr>
            <p:ph idx="1"/>
          </p:nvPr>
        </p:nvSpPr>
        <p:spPr>
          <a:xfrm>
            <a:off x="347578" y="1579091"/>
            <a:ext cx="8567821" cy="4508584"/>
          </a:xfrm>
        </p:spPr>
        <p:txBody>
          <a:bodyPr>
            <a:noAutofit/>
          </a:bodyPr>
          <a:lstStyle/>
          <a:p>
            <a:r>
              <a:rPr lang="en-US" sz="2000" dirty="0"/>
              <a:t>Post Ebola 2014 – clear recognition of the importance of well-controlled trials for evaluating therapies for emerging infectious diseases</a:t>
            </a:r>
          </a:p>
          <a:p>
            <a:r>
              <a:rPr lang="en-US" sz="2000" dirty="0"/>
              <a:t>Focus on key procedures for the trial in the setting of strained resources</a:t>
            </a:r>
          </a:p>
          <a:p>
            <a:r>
              <a:rPr lang="en-US" sz="2000" dirty="0"/>
              <a:t>Provisions to protect patient safety – safety monitoring - IDMC / DSMB</a:t>
            </a:r>
          </a:p>
          <a:p>
            <a:r>
              <a:rPr lang="en-US" sz="2000" dirty="0"/>
              <a:t>Provisions to protect healthcare worker safety</a:t>
            </a:r>
          </a:p>
          <a:p>
            <a:r>
              <a:rPr lang="en-US" sz="2000" dirty="0"/>
              <a:t>Avoid “nice to know” non-essential study procedures</a:t>
            </a:r>
          </a:p>
          <a:p>
            <a:r>
              <a:rPr lang="en-US" sz="2000" dirty="0"/>
              <a:t>Investigator enthusiasm and enrollment rates for the trial</a:t>
            </a:r>
          </a:p>
          <a:p>
            <a:pPr lvl="1"/>
            <a:r>
              <a:rPr lang="en-US" sz="2000" dirty="0"/>
              <a:t>Enthusiasm for the compound(s) being tested may speed enrollment</a:t>
            </a:r>
          </a:p>
          <a:p>
            <a:pPr lvl="1"/>
            <a:r>
              <a:rPr lang="en-US" sz="2000" dirty="0"/>
              <a:t>Trials that focus on key procedures may attain greater acceptance</a:t>
            </a:r>
          </a:p>
          <a:p>
            <a:pPr lvl="1"/>
            <a:r>
              <a:rPr lang="en-US" sz="2000" dirty="0"/>
              <a:t>Trials that involve extensive “nice to know” non-essential procedures may enroll more slowly or not be accepted by investigators</a:t>
            </a:r>
          </a:p>
        </p:txBody>
      </p:sp>
      <p:sp>
        <p:nvSpPr>
          <p:cNvPr id="4" name="Slide Number Placeholder 3">
            <a:extLst>
              <a:ext uri="{FF2B5EF4-FFF2-40B4-BE49-F238E27FC236}">
                <a16:creationId xmlns:a16="http://schemas.microsoft.com/office/drawing/2014/main" id="{A9DD670C-9E62-4D1D-AB4A-0D7CC7F35C0D}"/>
              </a:ext>
            </a:extLst>
          </p:cNvPr>
          <p:cNvSpPr>
            <a:spLocks noGrp="1"/>
          </p:cNvSpPr>
          <p:nvPr>
            <p:ph type="sldNum" sz="quarter" idx="4294967295"/>
          </p:nvPr>
        </p:nvSpPr>
        <p:spPr/>
        <p:txBody>
          <a:bodyPr/>
          <a:lstStyle/>
          <a:p>
            <a:fld id="{2E040868-F29C-4A8C-80BD-8024F3BB4C30}" type="slidenum">
              <a:rPr lang="en-US" smtClean="0"/>
              <a:t>42</a:t>
            </a:fld>
            <a:endParaRPr lang="en-US" dirty="0"/>
          </a:p>
        </p:txBody>
      </p:sp>
    </p:spTree>
    <p:extLst>
      <p:ext uri="{BB962C8B-B14F-4D97-AF65-F5344CB8AC3E}">
        <p14:creationId xmlns:p14="http://schemas.microsoft.com/office/powerpoint/2010/main" val="1010037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Some Closing Thoughts - 1</a:t>
            </a:r>
            <a:endParaRPr lang="en-US" dirty="0"/>
          </a:p>
        </p:txBody>
      </p:sp>
      <p:sp>
        <p:nvSpPr>
          <p:cNvPr id="3" name="Content Placeholder 2"/>
          <p:cNvSpPr>
            <a:spLocks noGrp="1"/>
          </p:cNvSpPr>
          <p:nvPr>
            <p:ph idx="1"/>
          </p:nvPr>
        </p:nvSpPr>
        <p:spPr/>
        <p:txBody>
          <a:bodyPr/>
          <a:lstStyle/>
          <a:p>
            <a:r>
              <a:rPr lang="en-US" dirty="0"/>
              <a:t>Now is the time to</a:t>
            </a:r>
          </a:p>
          <a:p>
            <a:pPr lvl="1"/>
            <a:r>
              <a:rPr lang="en-US" dirty="0"/>
              <a:t>Work together to have a positive impact on the COVID-19 pandemic</a:t>
            </a:r>
          </a:p>
          <a:p>
            <a:pPr lvl="1"/>
            <a:r>
              <a:rPr lang="en-US" dirty="0"/>
              <a:t>Utilize reliable scientific methodologies to provide reliable answers rapidly</a:t>
            </a:r>
          </a:p>
          <a:p>
            <a:pPr lvl="1"/>
            <a:r>
              <a:rPr lang="en-US" dirty="0"/>
              <a:t>Use the right clinical trial “tool” that has the capacity to reliably identify therapies that can help patients</a:t>
            </a:r>
          </a:p>
          <a:p>
            <a:pPr lvl="2"/>
            <a:r>
              <a:rPr lang="en-US" dirty="0"/>
              <a:t>randomized controlled trials are a reliable tool for studying a therapy for treatment of a serious acute infectious disease </a:t>
            </a:r>
          </a:p>
          <a:p>
            <a:r>
              <a:rPr lang="en-US" dirty="0"/>
              <a:t>Let our hope fuel our efforts for good science to get answers that will benefit patients</a:t>
            </a:r>
          </a:p>
        </p:txBody>
      </p:sp>
    </p:spTree>
    <p:extLst>
      <p:ext uri="{BB962C8B-B14F-4D97-AF65-F5344CB8AC3E}">
        <p14:creationId xmlns:p14="http://schemas.microsoft.com/office/powerpoint/2010/main" val="2843422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Some Closing Thoughts - 2</a:t>
            </a:r>
            <a:endParaRPr lang="en-US" dirty="0"/>
          </a:p>
        </p:txBody>
      </p:sp>
      <p:sp>
        <p:nvSpPr>
          <p:cNvPr id="3" name="Content Placeholder 2"/>
          <p:cNvSpPr>
            <a:spLocks noGrp="1"/>
          </p:cNvSpPr>
          <p:nvPr>
            <p:ph idx="1"/>
          </p:nvPr>
        </p:nvSpPr>
        <p:spPr/>
        <p:txBody>
          <a:bodyPr/>
          <a:lstStyle/>
          <a:p>
            <a:r>
              <a:rPr lang="en-US" dirty="0"/>
              <a:t>Avoid concluding efficacy before the trial has started. If we conclude efficacy for a drug before it has been shown, it can be difficult to perform a proper trial or to make good decisions along the way</a:t>
            </a:r>
          </a:p>
          <a:p>
            <a:r>
              <a:rPr lang="en-US" dirty="0"/>
              <a:t>Well-controlled, high quality, clinical trials are essential to guide quality patient care</a:t>
            </a:r>
          </a:p>
          <a:p>
            <a:r>
              <a:rPr lang="en-US" dirty="0"/>
              <a:t>Developing a new drug &amp; doing well-controlled clinical trials has never been easy – But it is essential</a:t>
            </a:r>
          </a:p>
          <a:p>
            <a:r>
              <a:rPr lang="en-US" dirty="0"/>
              <a:t>We must focus on how we can rapidly and reliably identify the therapies that will help patients, friends, relatives, people near and far,.. all of us</a:t>
            </a:r>
          </a:p>
          <a:p>
            <a:endParaRPr lang="en-US" dirty="0"/>
          </a:p>
        </p:txBody>
      </p:sp>
    </p:spTree>
    <p:extLst>
      <p:ext uri="{BB962C8B-B14F-4D97-AF65-F5344CB8AC3E}">
        <p14:creationId xmlns:p14="http://schemas.microsoft.com/office/powerpoint/2010/main" val="875629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BF4D-2DB2-4E29-AA9A-88BE5F5E0DE3}"/>
              </a:ext>
            </a:extLst>
          </p:cNvPr>
          <p:cNvSpPr>
            <a:spLocks noGrp="1"/>
          </p:cNvSpPr>
          <p:nvPr>
            <p:ph type="title"/>
          </p:nvPr>
        </p:nvSpPr>
        <p:spPr/>
        <p:txBody>
          <a:bodyPr>
            <a:normAutofit/>
          </a:bodyPr>
          <a:lstStyle/>
          <a:p>
            <a:r>
              <a:rPr lang="en-US" dirty="0"/>
              <a:t>Selected References</a:t>
            </a:r>
          </a:p>
        </p:txBody>
      </p:sp>
      <p:sp>
        <p:nvSpPr>
          <p:cNvPr id="3" name="Content Placeholder 2">
            <a:extLst>
              <a:ext uri="{FF2B5EF4-FFF2-40B4-BE49-F238E27FC236}">
                <a16:creationId xmlns:a16="http://schemas.microsoft.com/office/drawing/2014/main" id="{97953611-0929-40BE-9C59-399FB286F263}"/>
              </a:ext>
            </a:extLst>
          </p:cNvPr>
          <p:cNvSpPr>
            <a:spLocks noGrp="1"/>
          </p:cNvSpPr>
          <p:nvPr>
            <p:ph idx="1"/>
          </p:nvPr>
        </p:nvSpPr>
        <p:spPr>
          <a:xfrm>
            <a:off x="347579" y="1248227"/>
            <a:ext cx="8462210" cy="4508584"/>
          </a:xfrm>
        </p:spPr>
        <p:txBody>
          <a:bodyPr>
            <a:noAutofit/>
          </a:bodyPr>
          <a:lstStyle/>
          <a:p>
            <a:r>
              <a:rPr lang="en-US" sz="1500" dirty="0"/>
              <a:t>National Academies of Sciences, Engineering, and Medicine. 2017. </a:t>
            </a:r>
            <a:r>
              <a:rPr lang="en-US" sz="1500" i="1" dirty="0"/>
              <a:t>Integrating clinical research into epidemic response: The Ebola experience</a:t>
            </a:r>
            <a:r>
              <a:rPr lang="en-US" sz="1500" dirty="0"/>
              <a:t>. Washington, DC: The National Academies Press. </a:t>
            </a:r>
            <a:r>
              <a:rPr lang="en-US" sz="1500" dirty="0" err="1"/>
              <a:t>doi</a:t>
            </a:r>
            <a:r>
              <a:rPr lang="en-US" sz="1500" dirty="0"/>
              <a:t>: </a:t>
            </a:r>
            <a:r>
              <a:rPr lang="en-US" sz="1500" dirty="0">
                <a:hlinkClick r:id="rId2"/>
              </a:rPr>
              <a:t>https://doi.org/10.17226/24739</a:t>
            </a:r>
            <a:r>
              <a:rPr lang="en-US" sz="1500" dirty="0"/>
              <a:t>.</a:t>
            </a:r>
          </a:p>
          <a:p>
            <a:r>
              <a:rPr lang="en-US" sz="1500" dirty="0"/>
              <a:t>Adarsh </a:t>
            </a:r>
            <a:r>
              <a:rPr lang="en-US" sz="1500" dirty="0" err="1"/>
              <a:t>Bhimraj</a:t>
            </a:r>
            <a:r>
              <a:rPr lang="en-US" sz="1500" dirty="0"/>
              <a:t>*, Rebecca L. Morgan**, Amy Hirsch Shumaker et al. Infectious Diseases Society of America Guidelines on the Treatment and Management of Patients with COVID-19. Published by IDSA, 4/11/2020. </a:t>
            </a:r>
            <a:r>
              <a:rPr lang="en-US" sz="1500" dirty="0">
                <a:hlinkClick r:id="rId2"/>
              </a:rPr>
              <a:t>https://www.idsociety.org/practice-guideline/covid-19-guideline-treatment-and-management/</a:t>
            </a:r>
            <a:endParaRPr lang="en-US" sz="1500" dirty="0"/>
          </a:p>
          <a:p>
            <a:r>
              <a:rPr lang="en-US" sz="1500" dirty="0"/>
              <a:t>Streptomycin Treatment of Pulmonary Tuberculosis. Br Med J 1948;2:769-</a:t>
            </a:r>
          </a:p>
          <a:p>
            <a:r>
              <a:rPr lang="en-US" sz="1500" dirty="0"/>
              <a:t>The Efficacy of Azidothymidine (AZT) in the Treatment of Patients with AIDS and AIDS-Related Complex. NEJM 1987;317:185-91</a:t>
            </a:r>
          </a:p>
          <a:p>
            <a:r>
              <a:rPr lang="en-US" sz="1500" dirty="0"/>
              <a:t>A Randomized, Controlled Trial of Ebola Virus Disease Therapeutics. NEJM 2019; 381:2293-2303</a:t>
            </a:r>
          </a:p>
          <a:p>
            <a:r>
              <a:rPr lang="en-US" sz="1500" dirty="0"/>
              <a:t>A Randomized, Controlled Trial of ZMapp for Ebola Virus Infection. NEJM 2016;375:1448-1456.</a:t>
            </a:r>
          </a:p>
          <a:p>
            <a:r>
              <a:rPr lang="en-US" sz="1500" dirty="0" err="1"/>
              <a:t>Borio</a:t>
            </a:r>
            <a:r>
              <a:rPr lang="en-US" sz="1500" dirty="0"/>
              <a:t> L, Cox E, Lurie N. Combating Emerging Threats — Accelerating the Availability of Medical Therapies. NEJM. 2015. 373:993-995.</a:t>
            </a:r>
          </a:p>
          <a:p>
            <a:r>
              <a:rPr lang="en-US" sz="1500" dirty="0"/>
              <a:t>Cox E, </a:t>
            </a:r>
            <a:r>
              <a:rPr lang="en-US" sz="1500" dirty="0" err="1"/>
              <a:t>Borio</a:t>
            </a:r>
            <a:r>
              <a:rPr lang="en-US" sz="1500" dirty="0"/>
              <a:t> L, Temple R. Evaluating Ebola Therapies — The Case for RCTs. NEJM. 2014. 371; 2350-2351</a:t>
            </a:r>
          </a:p>
        </p:txBody>
      </p:sp>
      <p:sp>
        <p:nvSpPr>
          <p:cNvPr id="4" name="Slide Number Placeholder 3">
            <a:extLst>
              <a:ext uri="{FF2B5EF4-FFF2-40B4-BE49-F238E27FC236}">
                <a16:creationId xmlns:a16="http://schemas.microsoft.com/office/drawing/2014/main" id="{F89A5F28-9837-4017-9D12-091E835B0398}"/>
              </a:ext>
            </a:extLst>
          </p:cNvPr>
          <p:cNvSpPr>
            <a:spLocks noGrp="1"/>
          </p:cNvSpPr>
          <p:nvPr>
            <p:ph type="sldNum" sz="quarter" idx="4294967295"/>
          </p:nvPr>
        </p:nvSpPr>
        <p:spPr/>
        <p:txBody>
          <a:bodyPr/>
          <a:lstStyle/>
          <a:p>
            <a:fld id="{2E040868-F29C-4A8C-80BD-8024F3BB4C30}" type="slidenum">
              <a:rPr lang="en-US" smtClean="0"/>
              <a:t>45</a:t>
            </a:fld>
            <a:endParaRPr lang="en-US" dirty="0"/>
          </a:p>
        </p:txBody>
      </p:sp>
    </p:spTree>
    <p:extLst>
      <p:ext uri="{BB962C8B-B14F-4D97-AF65-F5344CB8AC3E}">
        <p14:creationId xmlns:p14="http://schemas.microsoft.com/office/powerpoint/2010/main" val="159737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3862328"/>
            <a:ext cx="8462210" cy="487645"/>
          </a:xfrm>
        </p:spPr>
        <p:txBody>
          <a:bodyPr/>
          <a:lstStyle/>
          <a:p>
            <a:r>
              <a:rPr lang="en-US" dirty="0"/>
              <a:t>Focusing on What Matters to Study Participants </a:t>
            </a:r>
          </a:p>
        </p:txBody>
      </p:sp>
      <p:sp>
        <p:nvSpPr>
          <p:cNvPr id="3" name="Content Placeholder 2"/>
          <p:cNvSpPr>
            <a:spLocks noGrp="1"/>
          </p:cNvSpPr>
          <p:nvPr>
            <p:ph sz="quarter" idx="11"/>
          </p:nvPr>
        </p:nvSpPr>
        <p:spPr>
          <a:xfrm>
            <a:off x="1927276" y="5354276"/>
            <a:ext cx="6777038" cy="806171"/>
          </a:xfrm>
        </p:spPr>
        <p:txBody>
          <a:bodyPr vert="horz" lIns="0" tIns="0" rIns="0" bIns="0" rtlCol="0" anchor="t">
            <a:noAutofit/>
          </a:bodyPr>
          <a:lstStyle/>
          <a:p>
            <a:r>
              <a:rPr lang="en-US" dirty="0" err="1"/>
              <a:t>Karlin</a:t>
            </a:r>
            <a:r>
              <a:rPr lang="en-US" dirty="0"/>
              <a:t> Schroeder, MA</a:t>
            </a:r>
          </a:p>
          <a:p>
            <a:r>
              <a:rPr lang="en-US" i="1" dirty="0"/>
              <a:t>Parkinson's Foundation</a:t>
            </a:r>
            <a:endParaRPr lang="en-US" dirty="0"/>
          </a:p>
        </p:txBody>
      </p:sp>
      <p:pic>
        <p:nvPicPr>
          <p:cNvPr id="6146" name="Picture 2" descr="Parkinson's Found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584420"/>
            <a:ext cx="1659157" cy="1659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591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BFAF-A470-4839-B4B6-E02E2916B33A}"/>
              </a:ext>
            </a:extLst>
          </p:cNvPr>
          <p:cNvSpPr>
            <a:spLocks noGrp="1"/>
          </p:cNvSpPr>
          <p:nvPr>
            <p:ph type="title"/>
          </p:nvPr>
        </p:nvSpPr>
        <p:spPr/>
        <p:txBody>
          <a:bodyPr>
            <a:normAutofit/>
          </a:bodyPr>
          <a:lstStyle/>
          <a:p>
            <a:r>
              <a:rPr lang="en-US" sz="3200" dirty="0">
                <a:latin typeface="Arial" charset="0"/>
                <a:ea typeface="Arial" charset="0"/>
                <a:cs typeface="Arial" charset="0"/>
              </a:rPr>
              <a:t>What Is Patient Engagement </a:t>
            </a:r>
            <a:br>
              <a:rPr lang="en-US" sz="3200" dirty="0">
                <a:latin typeface="Arial" charset="0"/>
                <a:ea typeface="Arial" charset="0"/>
                <a:cs typeface="Arial" charset="0"/>
              </a:rPr>
            </a:br>
            <a:r>
              <a:rPr lang="en-US" sz="3200" dirty="0">
                <a:latin typeface="Arial" charset="0"/>
                <a:ea typeface="Arial" charset="0"/>
                <a:cs typeface="Arial" charset="0"/>
              </a:rPr>
              <a:t>in Research?</a:t>
            </a:r>
          </a:p>
        </p:txBody>
      </p:sp>
      <p:sp>
        <p:nvSpPr>
          <p:cNvPr id="4" name="Slide Number Placeholder 3">
            <a:extLst>
              <a:ext uri="{FF2B5EF4-FFF2-40B4-BE49-F238E27FC236}">
                <a16:creationId xmlns:a16="http://schemas.microsoft.com/office/drawing/2014/main" id="{08E92F06-19EA-4F1A-9110-BF6631878B5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2CFDAC-6F4A-AE45-B812-4D307666986F}" type="slidenum">
              <a:rPr kumimoji="0" lang="en-US" sz="1200" b="1" i="0" u="none" strike="noStrike" kern="1200" cap="none" spc="0" normalizeH="0" baseline="0" noProof="0" smtClean="0">
                <a:ln>
                  <a:noFill/>
                </a:ln>
                <a:solidFill>
                  <a:prstClr val="black"/>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1" i="0" u="none" strike="noStrike" kern="1200" cap="none" spc="0" normalizeH="0" baseline="0" noProof="0" dirty="0">
              <a:ln>
                <a:noFill/>
              </a:ln>
              <a:solidFill>
                <a:prstClr val="black"/>
              </a:solidFill>
              <a:effectLst/>
              <a:uLnTx/>
              <a:uFillTx/>
              <a:latin typeface="Arial"/>
              <a:ea typeface="+mn-ea"/>
              <a:cs typeface="Arial"/>
            </a:endParaRPr>
          </a:p>
        </p:txBody>
      </p:sp>
      <p:sp>
        <p:nvSpPr>
          <p:cNvPr id="5" name="Content Placeholder 4">
            <a:extLst>
              <a:ext uri="{FF2B5EF4-FFF2-40B4-BE49-F238E27FC236}">
                <a16:creationId xmlns:a16="http://schemas.microsoft.com/office/drawing/2014/main" id="{F3447FA6-1BCE-0B4C-A82C-9B90EA4D69D8}"/>
              </a:ext>
            </a:extLst>
          </p:cNvPr>
          <p:cNvSpPr>
            <a:spLocks noGrp="1"/>
          </p:cNvSpPr>
          <p:nvPr>
            <p:ph idx="1"/>
          </p:nvPr>
        </p:nvSpPr>
        <p:spPr>
          <a:xfrm>
            <a:off x="476890" y="2380219"/>
            <a:ext cx="8190220" cy="1746150"/>
          </a:xfrm>
        </p:spPr>
        <p:txBody>
          <a:bodyPr/>
          <a:lstStyle/>
          <a:p>
            <a:pPr>
              <a:buFont typeface="Arial" panose="020B0604020202020204" pitchFamily="34" charset="0"/>
              <a:buChar char="•"/>
            </a:pPr>
            <a:endParaRPr lang="en-US" sz="1800" dirty="0">
              <a:solidFill>
                <a:schemeClr val="tx1"/>
              </a:solidFill>
              <a:latin typeface="Arial" charset="0"/>
              <a:ea typeface="Arial" charset="0"/>
              <a:cs typeface="Arial" charset="0"/>
            </a:endParaRPr>
          </a:p>
          <a:p>
            <a:endParaRPr lang="en-US" dirty="0"/>
          </a:p>
        </p:txBody>
      </p:sp>
      <p:sp>
        <p:nvSpPr>
          <p:cNvPr id="3" name="TextBox 2">
            <a:extLst>
              <a:ext uri="{FF2B5EF4-FFF2-40B4-BE49-F238E27FC236}">
                <a16:creationId xmlns:a16="http://schemas.microsoft.com/office/drawing/2014/main" id="{81C72EB3-884D-4941-B85D-70FAE02E598F}"/>
              </a:ext>
            </a:extLst>
          </p:cNvPr>
          <p:cNvSpPr txBox="1"/>
          <p:nvPr/>
        </p:nvSpPr>
        <p:spPr>
          <a:xfrm>
            <a:off x="496580" y="1725691"/>
            <a:ext cx="7906214" cy="507831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Meaningful inclusion of a representative group of patients as partners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designing and implementing research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Inclusion early and often and at each step of the research process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Equal decision makers bringing lived expertise to add to the scientific expertise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4348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7BB99-0079-4546-9E68-64907D6F5A78}"/>
              </a:ext>
            </a:extLst>
          </p:cNvPr>
          <p:cNvSpPr>
            <a:spLocks noGrp="1"/>
          </p:cNvSpPr>
          <p:nvPr>
            <p:ph type="title"/>
          </p:nvPr>
        </p:nvSpPr>
        <p:spPr>
          <a:xfrm>
            <a:off x="422030" y="0"/>
            <a:ext cx="7807569" cy="1143000"/>
          </a:xfrm>
        </p:spPr>
        <p:txBody>
          <a:bodyPr>
            <a:normAutofit/>
          </a:bodyPr>
          <a:lstStyle/>
          <a:p>
            <a:r>
              <a:rPr lang="en-US" sz="3200" dirty="0"/>
              <a:t>How Patient Engagement Improves Research</a:t>
            </a:r>
          </a:p>
        </p:txBody>
      </p:sp>
      <p:sp>
        <p:nvSpPr>
          <p:cNvPr id="8" name="Freeform 7">
            <a:extLst>
              <a:ext uri="{FF2B5EF4-FFF2-40B4-BE49-F238E27FC236}">
                <a16:creationId xmlns:a16="http://schemas.microsoft.com/office/drawing/2014/main" id="{AC71326A-236C-514D-8E18-E27ACE77D754}"/>
              </a:ext>
            </a:extLst>
          </p:cNvPr>
          <p:cNvSpPr/>
          <p:nvPr/>
        </p:nvSpPr>
        <p:spPr>
          <a:xfrm>
            <a:off x="1405303" y="2164121"/>
            <a:ext cx="6764138" cy="607320"/>
          </a:xfrm>
          <a:custGeom>
            <a:avLst/>
            <a:gdLst>
              <a:gd name="connsiteX0" fmla="*/ 0 w 5478496"/>
              <a:gd name="connsiteY0" fmla="*/ 0 h 577438"/>
              <a:gd name="connsiteX1" fmla="*/ 5189777 w 5478496"/>
              <a:gd name="connsiteY1" fmla="*/ 0 h 577438"/>
              <a:gd name="connsiteX2" fmla="*/ 5478496 w 5478496"/>
              <a:gd name="connsiteY2" fmla="*/ 288719 h 577438"/>
              <a:gd name="connsiteX3" fmla="*/ 5189777 w 5478496"/>
              <a:gd name="connsiteY3" fmla="*/ 577438 h 577438"/>
              <a:gd name="connsiteX4" fmla="*/ 0 w 5478496"/>
              <a:gd name="connsiteY4" fmla="*/ 577438 h 577438"/>
              <a:gd name="connsiteX5" fmla="*/ 0 w 5478496"/>
              <a:gd name="connsiteY5" fmla="*/ 0 h 57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8496" h="577438">
                <a:moveTo>
                  <a:pt x="5478496" y="577437"/>
                </a:moveTo>
                <a:lnTo>
                  <a:pt x="288719" y="577437"/>
                </a:lnTo>
                <a:lnTo>
                  <a:pt x="0" y="288719"/>
                </a:lnTo>
                <a:lnTo>
                  <a:pt x="288719" y="1"/>
                </a:lnTo>
                <a:lnTo>
                  <a:pt x="5478496" y="1"/>
                </a:lnTo>
                <a:lnTo>
                  <a:pt x="5478496" y="577437"/>
                </a:lnTo>
                <a:close/>
              </a:path>
            </a:pathLst>
          </a:custGeom>
          <a:solidFill>
            <a:srgbClr val="00BFDA">
              <a:alpha val="40000"/>
            </a:srgb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398993" tIns="68581" rIns="128016" bIns="68581" numCol="1" spcCol="127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Better-</a:t>
            </a:r>
            <a:r>
              <a:rPr kumimoji="0" lang="en-US" sz="1800" b="0" i="0" u="none" strike="noStrike" kern="1200" cap="none" spc="0" normalizeH="0" baseline="0" noProof="0" dirty="0">
                <a:ln>
                  <a:noFill/>
                </a:ln>
                <a:solidFill>
                  <a:prstClr val="black"/>
                </a:solidFill>
                <a:effectLst/>
                <a:uLnTx/>
                <a:uFillTx/>
                <a:latin typeface="Calibri"/>
                <a:ea typeface="+mn-ea"/>
                <a:cs typeface="Arial"/>
              </a:rPr>
              <a:t>defined endpoints that reflect meaningful change for patients. </a:t>
            </a:r>
          </a:p>
        </p:txBody>
      </p:sp>
      <p:sp>
        <p:nvSpPr>
          <p:cNvPr id="6" name="Freeform 5">
            <a:extLst>
              <a:ext uri="{FF2B5EF4-FFF2-40B4-BE49-F238E27FC236}">
                <a16:creationId xmlns:a16="http://schemas.microsoft.com/office/drawing/2014/main" id="{67CB3C82-8C73-9D4E-9282-FC9843EEF5EB}"/>
              </a:ext>
            </a:extLst>
          </p:cNvPr>
          <p:cNvSpPr/>
          <p:nvPr/>
        </p:nvSpPr>
        <p:spPr>
          <a:xfrm>
            <a:off x="1405302" y="1495038"/>
            <a:ext cx="6764139" cy="603099"/>
          </a:xfrm>
          <a:custGeom>
            <a:avLst/>
            <a:gdLst>
              <a:gd name="connsiteX0" fmla="*/ 0 w 5478496"/>
              <a:gd name="connsiteY0" fmla="*/ 0 h 577438"/>
              <a:gd name="connsiteX1" fmla="*/ 5189777 w 5478496"/>
              <a:gd name="connsiteY1" fmla="*/ 0 h 577438"/>
              <a:gd name="connsiteX2" fmla="*/ 5478496 w 5478496"/>
              <a:gd name="connsiteY2" fmla="*/ 288719 h 577438"/>
              <a:gd name="connsiteX3" fmla="*/ 5189777 w 5478496"/>
              <a:gd name="connsiteY3" fmla="*/ 577438 h 577438"/>
              <a:gd name="connsiteX4" fmla="*/ 0 w 5478496"/>
              <a:gd name="connsiteY4" fmla="*/ 577438 h 577438"/>
              <a:gd name="connsiteX5" fmla="*/ 0 w 5478496"/>
              <a:gd name="connsiteY5" fmla="*/ 0 h 57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8496" h="577438">
                <a:moveTo>
                  <a:pt x="5478496" y="577437"/>
                </a:moveTo>
                <a:lnTo>
                  <a:pt x="288719" y="577437"/>
                </a:lnTo>
                <a:lnTo>
                  <a:pt x="0" y="288719"/>
                </a:lnTo>
                <a:lnTo>
                  <a:pt x="288719" y="1"/>
                </a:lnTo>
                <a:lnTo>
                  <a:pt x="5478496" y="1"/>
                </a:lnTo>
                <a:lnTo>
                  <a:pt x="5478496" y="577437"/>
                </a:lnTo>
                <a:close/>
              </a:path>
            </a:pathLst>
          </a:custGeom>
          <a:solidFill>
            <a:srgbClr val="00BFDA">
              <a:alpha val="20000"/>
            </a:srgb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44359" tIns="68581" rIns="128016"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a:ea typeface="+mn-ea"/>
                <a:cs typeface="Arial"/>
              </a:rPr>
              <a:t>More research that better addresses community needs and priorities.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Oval 6">
            <a:extLst>
              <a:ext uri="{FF2B5EF4-FFF2-40B4-BE49-F238E27FC236}">
                <a16:creationId xmlns:a16="http://schemas.microsoft.com/office/drawing/2014/main" id="{3060E355-A489-644F-A662-CBCC4477CFE7}"/>
              </a:ext>
            </a:extLst>
          </p:cNvPr>
          <p:cNvSpPr/>
          <p:nvPr/>
        </p:nvSpPr>
        <p:spPr>
          <a:xfrm rot="188390">
            <a:off x="1290477" y="2211532"/>
            <a:ext cx="577438" cy="577438"/>
          </a:xfrm>
          <a:prstGeom prst="ellipse">
            <a:avLst/>
          </a:prstGeom>
          <a:blipFill>
            <a:blip r:embed="rId3">
              <a:extLst>
                <a:ext uri="{28A0092B-C50C-407E-A947-70E740481C1C}">
                  <a14:useLocalDpi xmlns:a14="http://schemas.microsoft.com/office/drawing/2010/main" val="0"/>
                </a:ext>
              </a:extLst>
            </a:blip>
            <a:srcRect/>
            <a:stretch>
              <a:fillRect/>
            </a:stretch>
          </a:blipFill>
          <a:ln>
            <a:solidFill>
              <a:schemeClr val="tx1">
                <a:lumMod val="50000"/>
              </a:schemeClr>
            </a:solid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0" name="Freeform 9">
            <a:extLst>
              <a:ext uri="{FF2B5EF4-FFF2-40B4-BE49-F238E27FC236}">
                <a16:creationId xmlns:a16="http://schemas.microsoft.com/office/drawing/2014/main" id="{72EC6EFD-57C2-3942-848D-96C35FAB266A}"/>
              </a:ext>
            </a:extLst>
          </p:cNvPr>
          <p:cNvSpPr/>
          <p:nvPr/>
        </p:nvSpPr>
        <p:spPr>
          <a:xfrm>
            <a:off x="1410561" y="2837261"/>
            <a:ext cx="6758880" cy="599404"/>
          </a:xfrm>
          <a:custGeom>
            <a:avLst/>
            <a:gdLst>
              <a:gd name="connsiteX0" fmla="*/ 0 w 5478496"/>
              <a:gd name="connsiteY0" fmla="*/ 0 h 577438"/>
              <a:gd name="connsiteX1" fmla="*/ 5189777 w 5478496"/>
              <a:gd name="connsiteY1" fmla="*/ 0 h 577438"/>
              <a:gd name="connsiteX2" fmla="*/ 5478496 w 5478496"/>
              <a:gd name="connsiteY2" fmla="*/ 288719 h 577438"/>
              <a:gd name="connsiteX3" fmla="*/ 5189777 w 5478496"/>
              <a:gd name="connsiteY3" fmla="*/ 577438 h 577438"/>
              <a:gd name="connsiteX4" fmla="*/ 0 w 5478496"/>
              <a:gd name="connsiteY4" fmla="*/ 577438 h 577438"/>
              <a:gd name="connsiteX5" fmla="*/ 0 w 5478496"/>
              <a:gd name="connsiteY5" fmla="*/ 0 h 57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8496" h="577438">
                <a:moveTo>
                  <a:pt x="5478496" y="577437"/>
                </a:moveTo>
                <a:lnTo>
                  <a:pt x="288719" y="577437"/>
                </a:lnTo>
                <a:lnTo>
                  <a:pt x="0" y="288719"/>
                </a:lnTo>
                <a:lnTo>
                  <a:pt x="288719" y="1"/>
                </a:lnTo>
                <a:lnTo>
                  <a:pt x="5478496" y="1"/>
                </a:lnTo>
                <a:lnTo>
                  <a:pt x="5478496" y="577437"/>
                </a:lnTo>
                <a:close/>
              </a:path>
            </a:pathLst>
          </a:custGeom>
          <a:solidFill>
            <a:srgbClr val="00BFDA">
              <a:alpha val="60000"/>
            </a:srgb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398993" tIns="68581" rIns="128016" bIns="68581"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a:rPr>
              <a:t>Patient reported outcomes that accurately capture lived experience.</a:t>
            </a:r>
          </a:p>
        </p:txBody>
      </p:sp>
      <p:sp>
        <p:nvSpPr>
          <p:cNvPr id="12" name="Freeform 11">
            <a:extLst>
              <a:ext uri="{FF2B5EF4-FFF2-40B4-BE49-F238E27FC236}">
                <a16:creationId xmlns:a16="http://schemas.microsoft.com/office/drawing/2014/main" id="{2885FC40-910D-CA4C-8D81-0DA19AE9D0AE}"/>
              </a:ext>
            </a:extLst>
          </p:cNvPr>
          <p:cNvSpPr/>
          <p:nvPr/>
        </p:nvSpPr>
        <p:spPr>
          <a:xfrm>
            <a:off x="1405301" y="3502485"/>
            <a:ext cx="6764139" cy="603504"/>
          </a:xfrm>
          <a:custGeom>
            <a:avLst/>
            <a:gdLst>
              <a:gd name="connsiteX0" fmla="*/ 0 w 5478496"/>
              <a:gd name="connsiteY0" fmla="*/ 0 h 577438"/>
              <a:gd name="connsiteX1" fmla="*/ 5189777 w 5478496"/>
              <a:gd name="connsiteY1" fmla="*/ 0 h 577438"/>
              <a:gd name="connsiteX2" fmla="*/ 5478496 w 5478496"/>
              <a:gd name="connsiteY2" fmla="*/ 288719 h 577438"/>
              <a:gd name="connsiteX3" fmla="*/ 5189777 w 5478496"/>
              <a:gd name="connsiteY3" fmla="*/ 577438 h 577438"/>
              <a:gd name="connsiteX4" fmla="*/ 0 w 5478496"/>
              <a:gd name="connsiteY4" fmla="*/ 577438 h 577438"/>
              <a:gd name="connsiteX5" fmla="*/ 0 w 5478496"/>
              <a:gd name="connsiteY5" fmla="*/ 0 h 57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8496" h="577438">
                <a:moveTo>
                  <a:pt x="5478496" y="577437"/>
                </a:moveTo>
                <a:lnTo>
                  <a:pt x="288719" y="577437"/>
                </a:lnTo>
                <a:lnTo>
                  <a:pt x="0" y="288719"/>
                </a:lnTo>
                <a:lnTo>
                  <a:pt x="288719" y="1"/>
                </a:lnTo>
                <a:lnTo>
                  <a:pt x="5478496" y="1"/>
                </a:lnTo>
                <a:lnTo>
                  <a:pt x="5478496" y="577437"/>
                </a:lnTo>
                <a:close/>
              </a:path>
            </a:pathLst>
          </a:custGeom>
          <a:solidFill>
            <a:srgbClr val="00BFDA">
              <a:alpha val="80000"/>
            </a:srgb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398993" tIns="68581" rIns="128016" bIns="68580" numCol="1" spcCol="127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a:rPr>
              <a:t>Less protocol amendments.</a:t>
            </a:r>
          </a:p>
        </p:txBody>
      </p:sp>
      <p:sp>
        <p:nvSpPr>
          <p:cNvPr id="13" name="Oval 12">
            <a:extLst>
              <a:ext uri="{FF2B5EF4-FFF2-40B4-BE49-F238E27FC236}">
                <a16:creationId xmlns:a16="http://schemas.microsoft.com/office/drawing/2014/main" id="{4A5730DB-D29C-B040-B428-7413A08E25E0}"/>
              </a:ext>
            </a:extLst>
          </p:cNvPr>
          <p:cNvSpPr/>
          <p:nvPr/>
        </p:nvSpPr>
        <p:spPr>
          <a:xfrm>
            <a:off x="1279753" y="2857506"/>
            <a:ext cx="611485" cy="634918"/>
          </a:xfrm>
          <a:prstGeom prst="ellipse">
            <a:avLst/>
          </a:prstGeom>
          <a:blipFill>
            <a:blip r:embed="rId4">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l="-25000" r="-25000"/>
            </a:stretch>
          </a:blipFill>
          <a:ln>
            <a:solidFill>
              <a:srgbClr val="000000"/>
            </a:solidFill>
          </a:ln>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4" name="Freeform 13">
            <a:extLst>
              <a:ext uri="{FF2B5EF4-FFF2-40B4-BE49-F238E27FC236}">
                <a16:creationId xmlns:a16="http://schemas.microsoft.com/office/drawing/2014/main" id="{84440631-634F-A243-B1B6-60E35461A87A}"/>
              </a:ext>
            </a:extLst>
          </p:cNvPr>
          <p:cNvSpPr/>
          <p:nvPr/>
        </p:nvSpPr>
        <p:spPr>
          <a:xfrm>
            <a:off x="1410561" y="4171733"/>
            <a:ext cx="6764140" cy="603504"/>
          </a:xfrm>
          <a:custGeom>
            <a:avLst/>
            <a:gdLst>
              <a:gd name="connsiteX0" fmla="*/ 0 w 5478496"/>
              <a:gd name="connsiteY0" fmla="*/ 0 h 577438"/>
              <a:gd name="connsiteX1" fmla="*/ 5189777 w 5478496"/>
              <a:gd name="connsiteY1" fmla="*/ 0 h 577438"/>
              <a:gd name="connsiteX2" fmla="*/ 5478496 w 5478496"/>
              <a:gd name="connsiteY2" fmla="*/ 288719 h 577438"/>
              <a:gd name="connsiteX3" fmla="*/ 5189777 w 5478496"/>
              <a:gd name="connsiteY3" fmla="*/ 577438 h 577438"/>
              <a:gd name="connsiteX4" fmla="*/ 0 w 5478496"/>
              <a:gd name="connsiteY4" fmla="*/ 577438 h 577438"/>
              <a:gd name="connsiteX5" fmla="*/ 0 w 5478496"/>
              <a:gd name="connsiteY5" fmla="*/ 0 h 57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8496" h="577438">
                <a:moveTo>
                  <a:pt x="5478496" y="577437"/>
                </a:moveTo>
                <a:lnTo>
                  <a:pt x="288719" y="577437"/>
                </a:lnTo>
                <a:lnTo>
                  <a:pt x="0" y="288719"/>
                </a:lnTo>
                <a:lnTo>
                  <a:pt x="288719" y="1"/>
                </a:lnTo>
                <a:lnTo>
                  <a:pt x="5478496" y="1"/>
                </a:lnTo>
                <a:lnTo>
                  <a:pt x="5478496" y="577437"/>
                </a:lnTo>
                <a:close/>
              </a:path>
            </a:pathLst>
          </a:custGeom>
          <a:solidFill>
            <a:srgbClr val="00BFDA"/>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398993" tIns="68581" rIns="128016" bIns="68580" numCol="1" spcCol="127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Reduced study burden, faster recruitment and better retention</a:t>
            </a:r>
          </a:p>
        </p:txBody>
      </p:sp>
      <p:sp>
        <p:nvSpPr>
          <p:cNvPr id="15" name="Oval 14">
            <a:extLst>
              <a:ext uri="{FF2B5EF4-FFF2-40B4-BE49-F238E27FC236}">
                <a16:creationId xmlns:a16="http://schemas.microsoft.com/office/drawing/2014/main" id="{7B70389A-9D79-434B-BA46-87538D75B183}"/>
              </a:ext>
            </a:extLst>
          </p:cNvPr>
          <p:cNvSpPr/>
          <p:nvPr/>
        </p:nvSpPr>
        <p:spPr>
          <a:xfrm>
            <a:off x="1275096" y="1541551"/>
            <a:ext cx="577438" cy="577438"/>
          </a:xfrm>
          <a:prstGeom prst="ellipse">
            <a:avLst/>
          </a:prstGeom>
          <a:blipFill>
            <a:blip r:embed="rId6">
              <a:extLst>
                <a:ext uri="{28A0092B-C50C-407E-A947-70E740481C1C}">
                  <a14:useLocalDpi xmlns:a14="http://schemas.microsoft.com/office/drawing/2010/main" val="0"/>
                </a:ext>
              </a:extLst>
            </a:blip>
            <a:srcRect/>
            <a:stretch>
              <a:fillRect/>
            </a:stretch>
          </a:blipFill>
          <a:ln>
            <a:solidFill>
              <a:schemeClr val="tx1">
                <a:lumMod val="50000"/>
              </a:schemeClr>
            </a:solid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9" name="Oval 8">
            <a:extLst>
              <a:ext uri="{FF2B5EF4-FFF2-40B4-BE49-F238E27FC236}">
                <a16:creationId xmlns:a16="http://schemas.microsoft.com/office/drawing/2014/main" id="{6118EA49-2E1F-2547-9ECD-B93ACF96E3B8}"/>
              </a:ext>
            </a:extLst>
          </p:cNvPr>
          <p:cNvSpPr/>
          <p:nvPr/>
        </p:nvSpPr>
        <p:spPr>
          <a:xfrm>
            <a:off x="1290476" y="4174321"/>
            <a:ext cx="611485" cy="633054"/>
          </a:xfrm>
          <a:prstGeom prst="ellipse">
            <a:avLst/>
          </a:prstGeom>
          <a:blipFill>
            <a:blip r:embed="rId7">
              <a:extLst>
                <a:ext uri="{28A0092B-C50C-407E-A947-70E740481C1C}">
                  <a14:useLocalDpi xmlns:a14="http://schemas.microsoft.com/office/drawing/2010/main" val="0"/>
                </a:ext>
              </a:extLst>
            </a:blip>
            <a:srcRect/>
            <a:stretch>
              <a:fillRect/>
            </a:stretch>
          </a:blipFill>
          <a:ln w="28575">
            <a:solidFill>
              <a:schemeClr val="tx1"/>
            </a:solid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3" name="TextBox 2">
            <a:extLst>
              <a:ext uri="{FF2B5EF4-FFF2-40B4-BE49-F238E27FC236}">
                <a16:creationId xmlns:a16="http://schemas.microsoft.com/office/drawing/2014/main" id="{B2E1D046-1E4D-4AB5-8D8F-462CA0615C9A}"/>
              </a:ext>
            </a:extLst>
          </p:cNvPr>
          <p:cNvSpPr txBox="1"/>
          <p:nvPr/>
        </p:nvSpPr>
        <p:spPr>
          <a:xfrm>
            <a:off x="535258" y="4888684"/>
            <a:ext cx="8608742"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a:rPr>
              <a:t>New therapies getting to the market more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a:rPr>
              <a:t>efficiently and effectively.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val 10">
            <a:extLst>
              <a:ext uri="{FF2B5EF4-FFF2-40B4-BE49-F238E27FC236}">
                <a16:creationId xmlns:a16="http://schemas.microsoft.com/office/drawing/2014/main" id="{25723D09-D299-C949-ABA1-74C9A3A673EB}"/>
              </a:ext>
            </a:extLst>
          </p:cNvPr>
          <p:cNvSpPr/>
          <p:nvPr/>
        </p:nvSpPr>
        <p:spPr>
          <a:xfrm>
            <a:off x="1290476" y="3522730"/>
            <a:ext cx="611485" cy="630886"/>
          </a:xfrm>
          <a:prstGeom prst="ellipse">
            <a:avLst/>
          </a:prstGeom>
          <a:blipFill>
            <a:blip r:embed="rId8">
              <a:extLst>
                <a:ext uri="{28A0092B-C50C-407E-A947-70E740481C1C}">
                  <a14:useLocalDpi xmlns:a14="http://schemas.microsoft.com/office/drawing/2010/main" val="0"/>
                </a:ext>
              </a:extLst>
            </a:blip>
            <a:srcRect/>
            <a:stretch>
              <a:fillRect/>
            </a:stretch>
          </a:blipFill>
          <a:ln>
            <a:solidFill>
              <a:schemeClr val="tx1">
                <a:lumMod val="50000"/>
              </a:schemeClr>
            </a:solid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756408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iagram 23"/>
          <p:cNvGraphicFramePr/>
          <p:nvPr/>
        </p:nvGraphicFramePr>
        <p:xfrm>
          <a:off x="237729" y="3197302"/>
          <a:ext cx="8793382" cy="572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237729" y="203507"/>
            <a:ext cx="8906271" cy="545723"/>
          </a:xfrm>
        </p:spPr>
        <p:txBody>
          <a:bodyPr anchor="t">
            <a:normAutofit fontScale="90000"/>
          </a:bodyPr>
          <a:lstStyle/>
          <a:p>
            <a:r>
              <a:rPr lang="en-US" sz="2400" dirty="0"/>
              <a:t>Patient Engagement Across the Clinical Trial </a:t>
            </a:r>
            <a:br>
              <a:rPr lang="en-US" sz="2400" dirty="0"/>
            </a:br>
            <a:r>
              <a:rPr lang="en-US" sz="2400" dirty="0"/>
              <a:t>Continuum: Highlighted Trial Design Opportunities</a:t>
            </a:r>
            <a:endParaRPr lang="en-US" sz="2400" i="1" dirty="0"/>
          </a:p>
        </p:txBody>
      </p:sp>
      <p:sp>
        <p:nvSpPr>
          <p:cNvPr id="19" name="Round Diagonal Corner Rectangle 18"/>
          <p:cNvSpPr/>
          <p:nvPr/>
        </p:nvSpPr>
        <p:spPr>
          <a:xfrm>
            <a:off x="208116" y="1122803"/>
            <a:ext cx="3699998" cy="1977426"/>
          </a:xfrm>
          <a:prstGeom prst="round2DiagRect">
            <a:avLst/>
          </a:prstGeom>
          <a:solidFill>
            <a:srgbClr val="008BA2"/>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t"/>
          <a:lstStyle/>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1">
                <a:ln>
                  <a:noFill/>
                </a:ln>
                <a:solidFill>
                  <a:prstClr val="white">
                    <a:lumMod val="75000"/>
                  </a:prstClr>
                </a:solidFill>
                <a:effectLst/>
                <a:uLnTx/>
                <a:uFillTx/>
                <a:latin typeface="Calibri"/>
                <a:ea typeface="+mn-ea"/>
                <a:cs typeface="+mn-cs"/>
              </a:rPr>
              <a:t>Financial support for research</a:t>
            </a:r>
          </a:p>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1">
                <a:ln>
                  <a:noFill/>
                </a:ln>
                <a:solidFill>
                  <a:prstClr val="white">
                    <a:lumMod val="75000"/>
                  </a:prstClr>
                </a:solidFill>
                <a:effectLst/>
                <a:uLnTx/>
                <a:uFillTx/>
                <a:latin typeface="Calibri"/>
                <a:ea typeface="+mn-ea"/>
                <a:cs typeface="+mn-cs"/>
              </a:rPr>
              <a:t>Natural history data</a:t>
            </a:r>
          </a:p>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1" i="0" u="none" strike="noStrike" kern="1200" cap="none" spc="0" normalizeH="0" baseline="0" noProof="1">
                <a:ln>
                  <a:noFill/>
                </a:ln>
                <a:solidFill>
                  <a:prstClr val="white"/>
                </a:solidFill>
                <a:effectLst/>
                <a:uLnTx/>
                <a:uFillTx/>
                <a:latin typeface="Calibri"/>
                <a:ea typeface="+mn-ea"/>
                <a:cs typeface="+mn-cs"/>
              </a:rPr>
              <a:t>Input on relevance of research to patients</a:t>
            </a:r>
          </a:p>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1">
                <a:ln>
                  <a:noFill/>
                </a:ln>
                <a:solidFill>
                  <a:prstClr val="white">
                    <a:lumMod val="75000"/>
                  </a:prstClr>
                </a:solidFill>
                <a:effectLst/>
                <a:uLnTx/>
                <a:uFillTx/>
                <a:latin typeface="Calibri"/>
                <a:ea typeface="+mn-ea"/>
                <a:cs typeface="+mn-cs"/>
              </a:rPr>
              <a:t>Access to translational tools</a:t>
            </a:r>
          </a:p>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1" i="0" u="none" strike="noStrike" kern="1200" cap="none" spc="0" normalizeH="0" baseline="0" noProof="1">
                <a:ln>
                  <a:noFill/>
                </a:ln>
                <a:solidFill>
                  <a:prstClr val="white"/>
                </a:solidFill>
                <a:effectLst/>
                <a:uLnTx/>
                <a:uFillTx/>
                <a:latin typeface="Calibri"/>
                <a:ea typeface="+mn-ea"/>
                <a:cs typeface="+mn-cs"/>
              </a:rPr>
              <a:t>Help defining eligibility criteria</a:t>
            </a:r>
          </a:p>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1" i="0" u="none" strike="noStrike" kern="1200" cap="none" spc="0" normalizeH="0" baseline="0" noProof="1">
                <a:ln>
                  <a:noFill/>
                </a:ln>
                <a:solidFill>
                  <a:prstClr val="white"/>
                </a:solidFill>
                <a:effectLst/>
                <a:uLnTx/>
                <a:uFillTx/>
                <a:latin typeface="Calibri"/>
                <a:ea typeface="+mn-ea"/>
                <a:cs typeface="+mn-cs"/>
              </a:rPr>
              <a:t>Input on meaningful endpoints &amp; PROs</a:t>
            </a:r>
          </a:p>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1">
                <a:ln>
                  <a:noFill/>
                </a:ln>
                <a:solidFill>
                  <a:prstClr val="white">
                    <a:lumMod val="75000"/>
                  </a:prstClr>
                </a:solidFill>
                <a:effectLst/>
                <a:uLnTx/>
                <a:uFillTx/>
                <a:latin typeface="Calibri"/>
                <a:ea typeface="+mn-ea"/>
                <a:cs typeface="+mn-cs"/>
              </a:rPr>
              <a:t>Advocacy for policy &amp; funding issues</a:t>
            </a:r>
            <a:r>
              <a:rPr kumimoji="0" lang="en-US" sz="1200" b="0" i="0" u="none" strike="noStrike" kern="1200" cap="none" spc="0" normalizeH="0" baseline="30000" noProof="1">
                <a:ln>
                  <a:noFill/>
                </a:ln>
                <a:solidFill>
                  <a:prstClr val="white">
                    <a:lumMod val="75000"/>
                  </a:prstClr>
                </a:solidFill>
                <a:effectLst/>
                <a:uLnTx/>
                <a:uFillTx/>
                <a:latin typeface="Calibri"/>
                <a:ea typeface="+mn-ea"/>
                <a:cs typeface="+mn-cs"/>
              </a:rPr>
              <a:t>†</a:t>
            </a:r>
          </a:p>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1">
                <a:ln>
                  <a:noFill/>
                </a:ln>
                <a:solidFill>
                  <a:prstClr val="white">
                    <a:lumMod val="75000"/>
                  </a:prstClr>
                </a:solidFill>
                <a:effectLst/>
                <a:uLnTx/>
                <a:uFillTx/>
                <a:latin typeface="Calibri"/>
                <a:ea typeface="+mn-ea"/>
                <a:cs typeface="+mn-cs"/>
              </a:rPr>
              <a:t>Education to patient community</a:t>
            </a:r>
            <a:r>
              <a:rPr kumimoji="0" lang="en-US" sz="1200" b="0" i="0" u="none" strike="noStrike" kern="1200" cap="none" spc="0" normalizeH="0" baseline="30000" noProof="1">
                <a:ln>
                  <a:noFill/>
                </a:ln>
                <a:solidFill>
                  <a:prstClr val="white">
                    <a:lumMod val="75000"/>
                  </a:prstClr>
                </a:solidFill>
                <a:effectLst/>
                <a:uLnTx/>
                <a:uFillTx/>
                <a:latin typeface="Calibri"/>
                <a:ea typeface="+mn-ea"/>
                <a:cs typeface="+mn-cs"/>
              </a:rPr>
              <a:t>†</a:t>
            </a:r>
            <a:endParaRPr kumimoji="0" lang="en-US" sz="1200" b="0" i="0" u="none" strike="noStrike" kern="1200" cap="none" spc="0" normalizeH="0" baseline="0" noProof="1">
              <a:ln>
                <a:noFill/>
              </a:ln>
              <a:solidFill>
                <a:prstClr val="white">
                  <a:lumMod val="75000"/>
                </a:prstClr>
              </a:solidFill>
              <a:effectLst/>
              <a:uLnTx/>
              <a:uFillTx/>
              <a:latin typeface="Calibri"/>
              <a:ea typeface="+mn-ea"/>
              <a:cs typeface="+mn-cs"/>
            </a:endParaRPr>
          </a:p>
        </p:txBody>
      </p:sp>
      <p:sp>
        <p:nvSpPr>
          <p:cNvPr id="20" name="Round Diagonal Corner Rectangle 19"/>
          <p:cNvSpPr/>
          <p:nvPr/>
        </p:nvSpPr>
        <p:spPr>
          <a:xfrm>
            <a:off x="914401" y="3872601"/>
            <a:ext cx="4043680" cy="2211472"/>
          </a:xfrm>
          <a:prstGeom prst="round2DiagRect">
            <a:avLst/>
          </a:prstGeom>
          <a:solidFill>
            <a:srgbClr val="006879"/>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t"/>
          <a:lstStyle/>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1" i="0" u="none" strike="noStrike" kern="1200" cap="none" spc="0" normalizeH="0" baseline="0" noProof="1">
                <a:ln>
                  <a:noFill/>
                </a:ln>
                <a:solidFill>
                  <a:prstClr val="white"/>
                </a:solidFill>
                <a:effectLst/>
                <a:uLnTx/>
                <a:uFillTx/>
                <a:latin typeface="Calibri"/>
                <a:ea typeface="+mn-ea"/>
                <a:cs typeface="+mn-cs"/>
              </a:rPr>
              <a:t>Benefit-risk &amp; patient-preference studies</a:t>
            </a:r>
          </a:p>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1" i="0" u="none" strike="noStrike" kern="1200" cap="none" spc="0" normalizeH="0" baseline="0" noProof="1">
                <a:ln>
                  <a:noFill/>
                </a:ln>
                <a:solidFill>
                  <a:prstClr val="white"/>
                </a:solidFill>
                <a:effectLst/>
                <a:uLnTx/>
                <a:uFillTx/>
                <a:latin typeface="Calibri"/>
                <a:ea typeface="+mn-ea"/>
                <a:cs typeface="+mn-cs"/>
              </a:rPr>
              <a:t>Protocol design &amp; study feasibility input</a:t>
            </a:r>
          </a:p>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1" i="0" u="none" strike="noStrike" kern="1200" cap="none" spc="0" normalizeH="0" baseline="0" noProof="1">
                <a:ln>
                  <a:noFill/>
                </a:ln>
                <a:solidFill>
                  <a:prstClr val="white"/>
                </a:solidFill>
                <a:effectLst/>
                <a:uLnTx/>
                <a:uFillTx/>
                <a:latin typeface="Calibri"/>
                <a:ea typeface="+mn-ea"/>
                <a:cs typeface="+mn-cs"/>
              </a:rPr>
              <a:t>Study recruitment &amp; retention strategy input</a:t>
            </a:r>
          </a:p>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1">
                <a:ln>
                  <a:noFill/>
                </a:ln>
                <a:solidFill>
                  <a:prstClr val="white">
                    <a:lumMod val="75000"/>
                  </a:prstClr>
                </a:solidFill>
                <a:effectLst/>
                <a:uLnTx/>
                <a:uFillTx/>
                <a:latin typeface="Calibri"/>
                <a:ea typeface="+mn-ea"/>
                <a:cs typeface="+mn-cs"/>
              </a:rPr>
              <a:t>Increased awareness about trials</a:t>
            </a:r>
          </a:p>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1">
                <a:ln>
                  <a:noFill/>
                </a:ln>
                <a:solidFill>
                  <a:prstClr val="white">
                    <a:lumMod val="75000"/>
                  </a:prstClr>
                </a:solidFill>
                <a:effectLst/>
                <a:uLnTx/>
                <a:uFillTx/>
                <a:latin typeface="Calibri"/>
                <a:ea typeface="+mn-ea"/>
                <a:cs typeface="+mn-cs"/>
              </a:rPr>
              <a:t>Participant feedback on trial experience</a:t>
            </a:r>
          </a:p>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1" i="0" u="none" strike="noStrike" kern="1200" cap="none" spc="0" normalizeH="0" baseline="0" noProof="1">
                <a:ln>
                  <a:noFill/>
                </a:ln>
                <a:solidFill>
                  <a:prstClr val="white"/>
                </a:solidFill>
                <a:effectLst/>
                <a:uLnTx/>
                <a:uFillTx/>
                <a:latin typeface="Calibri"/>
                <a:ea typeface="+mn-ea"/>
                <a:cs typeface="+mn-cs"/>
              </a:rPr>
              <a:t>Input on informed consent content &amp; processes</a:t>
            </a:r>
          </a:p>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1">
                <a:ln>
                  <a:noFill/>
                </a:ln>
                <a:solidFill>
                  <a:prstClr val="white">
                    <a:lumMod val="75000"/>
                  </a:prstClr>
                </a:solidFill>
                <a:effectLst/>
                <a:uLnTx/>
                <a:uFillTx/>
                <a:latin typeface="Calibri"/>
                <a:ea typeface="+mn-ea"/>
                <a:cs typeface="+mn-cs"/>
              </a:rPr>
              <a:t>Peer advocates for participants</a:t>
            </a:r>
            <a:r>
              <a:rPr kumimoji="0" lang="en-US" sz="1200" b="0" i="0" u="none" strike="noStrike" kern="1200" cap="none" spc="0" normalizeH="0" baseline="30000" noProof="1">
                <a:ln>
                  <a:noFill/>
                </a:ln>
                <a:solidFill>
                  <a:prstClr val="white">
                    <a:lumMod val="75000"/>
                  </a:prstClr>
                </a:solidFill>
                <a:effectLst/>
                <a:uLnTx/>
                <a:uFillTx/>
                <a:latin typeface="Calibri"/>
                <a:ea typeface="+mn-ea"/>
                <a:cs typeface="+mn-cs"/>
              </a:rPr>
              <a:t>†</a:t>
            </a:r>
            <a:endParaRPr kumimoji="0" lang="en-US" sz="1200" b="0" i="0" u="none" strike="noStrike" kern="1200" cap="none" spc="0" normalizeH="0" baseline="0" noProof="1">
              <a:ln>
                <a:noFill/>
              </a:ln>
              <a:solidFill>
                <a:prstClr val="white">
                  <a:lumMod val="75000"/>
                </a:prstClr>
              </a:solidFill>
              <a:effectLst/>
              <a:uLnTx/>
              <a:uFillTx/>
              <a:latin typeface="Calibri"/>
              <a:ea typeface="+mn-ea"/>
              <a:cs typeface="+mn-cs"/>
            </a:endParaRPr>
          </a:p>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1">
                <a:ln>
                  <a:noFill/>
                </a:ln>
                <a:solidFill>
                  <a:prstClr val="white">
                    <a:lumMod val="75000"/>
                  </a:prstClr>
                </a:solidFill>
                <a:effectLst/>
                <a:uLnTx/>
                <a:uFillTx/>
                <a:latin typeface="Calibri"/>
                <a:ea typeface="+mn-ea"/>
                <a:cs typeface="+mn-cs"/>
              </a:rPr>
              <a:t>Clinical trial networks</a:t>
            </a:r>
            <a:r>
              <a:rPr kumimoji="0" lang="en-US" sz="1200" b="0" i="0" u="none" strike="noStrike" kern="1200" cap="none" spc="0" normalizeH="0" baseline="30000" noProof="1">
                <a:ln>
                  <a:noFill/>
                </a:ln>
                <a:solidFill>
                  <a:prstClr val="white">
                    <a:lumMod val="75000"/>
                  </a:prstClr>
                </a:solidFill>
                <a:effectLst/>
                <a:uLnTx/>
                <a:uFillTx/>
                <a:latin typeface="Calibri"/>
                <a:ea typeface="+mn-ea"/>
                <a:cs typeface="+mn-cs"/>
              </a:rPr>
              <a:t>†</a:t>
            </a:r>
            <a:endParaRPr kumimoji="0" lang="en-US" sz="1200" b="0" i="0" u="none" strike="noStrike" kern="1200" cap="none" spc="0" normalizeH="0" baseline="0" noProof="1">
              <a:ln>
                <a:noFill/>
              </a:ln>
              <a:solidFill>
                <a:prstClr val="white">
                  <a:lumMod val="75000"/>
                </a:prstClr>
              </a:solidFill>
              <a:effectLst/>
              <a:uLnTx/>
              <a:uFillTx/>
              <a:latin typeface="Calibri"/>
              <a:ea typeface="+mn-ea"/>
              <a:cs typeface="+mn-cs"/>
            </a:endParaRPr>
          </a:p>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1">
                <a:ln>
                  <a:noFill/>
                </a:ln>
                <a:solidFill>
                  <a:prstClr val="white">
                    <a:lumMod val="75000"/>
                  </a:prstClr>
                </a:solidFill>
                <a:effectLst/>
                <a:uLnTx/>
                <a:uFillTx/>
                <a:latin typeface="Calibri"/>
                <a:ea typeface="+mn-ea"/>
                <a:cs typeface="+mn-cs"/>
              </a:rPr>
              <a:t>Data Safety Monitoring Board members</a:t>
            </a:r>
            <a:r>
              <a:rPr kumimoji="0" lang="en-US" sz="1200" b="0" i="0" u="none" strike="noStrike" kern="1200" cap="none" spc="0" normalizeH="0" baseline="30000" noProof="1">
                <a:ln>
                  <a:noFill/>
                </a:ln>
                <a:solidFill>
                  <a:prstClr val="white">
                    <a:lumMod val="75000"/>
                  </a:prstClr>
                </a:solidFill>
                <a:effectLst/>
                <a:uLnTx/>
                <a:uFillTx/>
                <a:latin typeface="Calibri"/>
                <a:ea typeface="+mn-ea"/>
                <a:cs typeface="+mn-cs"/>
              </a:rPr>
              <a:t>†</a:t>
            </a:r>
            <a:endParaRPr kumimoji="0" lang="en-US" sz="1200" b="0" i="0" u="none" strike="noStrike" kern="1200" cap="none" spc="0" normalizeH="0" baseline="0" noProof="1">
              <a:ln>
                <a:noFill/>
              </a:ln>
              <a:solidFill>
                <a:prstClr val="white">
                  <a:lumMod val="75000"/>
                </a:prstClr>
              </a:solidFill>
              <a:effectLst/>
              <a:uLnTx/>
              <a:uFillTx/>
              <a:latin typeface="Calibri"/>
              <a:ea typeface="+mn-ea"/>
              <a:cs typeface="+mn-cs"/>
            </a:endParaRPr>
          </a:p>
        </p:txBody>
      </p:sp>
      <p:sp>
        <p:nvSpPr>
          <p:cNvPr id="23" name="Round Diagonal Corner Rectangle 22"/>
          <p:cNvSpPr/>
          <p:nvPr/>
        </p:nvSpPr>
        <p:spPr>
          <a:xfrm>
            <a:off x="5234493" y="3872600"/>
            <a:ext cx="3699998" cy="2211471"/>
          </a:xfrm>
          <a:prstGeom prst="round2DiagRect">
            <a:avLst/>
          </a:prstGeom>
          <a:solidFill>
            <a:schemeClr val="bg1">
              <a:lumMod val="65000"/>
            </a:schemeClr>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t"/>
          <a:lstStyle/>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0" i="1" u="none" strike="noStrike" kern="1200" cap="none" spc="0" normalizeH="0" baseline="0" noProof="1">
                <a:ln>
                  <a:noFill/>
                </a:ln>
                <a:solidFill>
                  <a:prstClr val="white">
                    <a:lumMod val="85000"/>
                  </a:prstClr>
                </a:solidFill>
                <a:effectLst/>
                <a:uLnTx/>
                <a:uFillTx/>
                <a:latin typeface="Calibri"/>
                <a:ea typeface="+mn-ea"/>
                <a:cs typeface="+mn-cs"/>
              </a:rPr>
              <a:t>Phase 1-3 activities and…</a:t>
            </a:r>
          </a:p>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1" i="0" u="none" strike="noStrike" kern="1200" cap="none" spc="0" normalizeH="0" baseline="0" noProof="1">
                <a:ln>
                  <a:noFill/>
                </a:ln>
                <a:solidFill>
                  <a:srgbClr val="C0504D">
                    <a:lumMod val="50000"/>
                  </a:srgbClr>
                </a:solidFill>
                <a:effectLst/>
                <a:uLnTx/>
                <a:uFillTx/>
                <a:latin typeface="Calibri"/>
                <a:ea typeface="+mn-ea"/>
                <a:cs typeface="+mn-cs"/>
              </a:rPr>
              <a:t>Support interpreting &amp; disseminating study results</a:t>
            </a:r>
          </a:p>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1">
                <a:ln>
                  <a:noFill/>
                </a:ln>
                <a:solidFill>
                  <a:prstClr val="white">
                    <a:lumMod val="85000"/>
                  </a:prstClr>
                </a:solidFill>
                <a:effectLst/>
                <a:uLnTx/>
                <a:uFillTx/>
                <a:latin typeface="Calibri"/>
                <a:ea typeface="+mn-ea"/>
                <a:cs typeface="+mn-cs"/>
              </a:rPr>
              <a:t>Collaboration on post-marketing studies &amp; surveillance initiatives</a:t>
            </a:r>
          </a:p>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1">
                <a:ln>
                  <a:noFill/>
                </a:ln>
                <a:solidFill>
                  <a:prstClr val="white">
                    <a:lumMod val="85000"/>
                  </a:prstClr>
                </a:solidFill>
                <a:effectLst/>
                <a:uLnTx/>
                <a:uFillTx/>
                <a:latin typeface="Calibri"/>
                <a:ea typeface="+mn-ea"/>
                <a:cs typeface="+mn-cs"/>
              </a:rPr>
              <a:t>Support developing access strategy &amp; preparing for value or health technology review</a:t>
            </a:r>
          </a:p>
        </p:txBody>
      </p:sp>
      <p:sp>
        <p:nvSpPr>
          <p:cNvPr id="21" name="Round Diagonal Corner Rectangle 20"/>
          <p:cNvSpPr/>
          <p:nvPr/>
        </p:nvSpPr>
        <p:spPr>
          <a:xfrm>
            <a:off x="4356784" y="1122805"/>
            <a:ext cx="3699998" cy="1977424"/>
          </a:xfrm>
          <a:prstGeom prst="round2DiagRect">
            <a:avLst/>
          </a:prstGeom>
          <a:solidFill>
            <a:schemeClr val="bg1">
              <a:lumMod val="65000"/>
            </a:schemeClr>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t"/>
          <a:lstStyle/>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1">
                <a:ln>
                  <a:noFill/>
                </a:ln>
                <a:solidFill>
                  <a:prstClr val="white">
                    <a:lumMod val="85000"/>
                  </a:prstClr>
                </a:solidFill>
                <a:effectLst/>
                <a:uLnTx/>
                <a:uFillTx/>
                <a:latin typeface="Calibri"/>
                <a:ea typeface="+mn-ea"/>
                <a:cs typeface="+mn-cs"/>
              </a:rPr>
              <a:t>Support to sponsors around key regulatory meetings</a:t>
            </a:r>
          </a:p>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1">
                <a:ln>
                  <a:noFill/>
                </a:ln>
                <a:solidFill>
                  <a:prstClr val="white">
                    <a:lumMod val="85000"/>
                  </a:prstClr>
                </a:solidFill>
                <a:effectLst/>
                <a:uLnTx/>
                <a:uFillTx/>
                <a:latin typeface="Calibri"/>
                <a:ea typeface="+mn-ea"/>
                <a:cs typeface="+mn-cs"/>
              </a:rPr>
              <a:t>Support preparing submissions for newborn screening for rare diseases</a:t>
            </a:r>
          </a:p>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1">
                <a:ln>
                  <a:noFill/>
                </a:ln>
                <a:solidFill>
                  <a:prstClr val="white">
                    <a:lumMod val="85000"/>
                  </a:prstClr>
                </a:solidFill>
                <a:effectLst/>
                <a:uLnTx/>
                <a:uFillTx/>
                <a:latin typeface="Calibri"/>
                <a:ea typeface="+mn-ea"/>
                <a:cs typeface="+mn-cs"/>
              </a:rPr>
              <a:t>Informing regulators on benefit-risk</a:t>
            </a:r>
            <a:r>
              <a:rPr kumimoji="0" lang="en-US" sz="1200" b="0" i="0" u="none" strike="noStrike" kern="1200" cap="none" spc="0" normalizeH="0" baseline="30000" noProof="1">
                <a:ln>
                  <a:noFill/>
                </a:ln>
                <a:solidFill>
                  <a:prstClr val="white">
                    <a:lumMod val="85000"/>
                  </a:prstClr>
                </a:solidFill>
                <a:effectLst/>
                <a:uLnTx/>
                <a:uFillTx/>
                <a:latin typeface="Calibri"/>
                <a:ea typeface="+mn-ea"/>
                <a:cs typeface="+mn-cs"/>
              </a:rPr>
              <a:t>†</a:t>
            </a:r>
            <a:endParaRPr kumimoji="0" lang="en-US" sz="1200" b="0" i="0" u="none" strike="noStrike" kern="1200" cap="none" spc="0" normalizeH="0" baseline="0" noProof="1">
              <a:ln>
                <a:noFill/>
              </a:ln>
              <a:solidFill>
                <a:prstClr val="white">
                  <a:lumMod val="85000"/>
                </a:prstClr>
              </a:solidFill>
              <a:effectLst/>
              <a:uLnTx/>
              <a:uFillTx/>
              <a:latin typeface="Calibri"/>
              <a:ea typeface="+mn-ea"/>
              <a:cs typeface="+mn-cs"/>
            </a:endParaRPr>
          </a:p>
          <a:p>
            <a:pPr marL="171450" marR="0" lvl="0" indent="-171450" algn="l" defTabSz="800362"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1">
                <a:ln>
                  <a:noFill/>
                </a:ln>
                <a:solidFill>
                  <a:prstClr val="white">
                    <a:lumMod val="85000"/>
                  </a:prstClr>
                </a:solidFill>
                <a:effectLst/>
                <a:uLnTx/>
                <a:uFillTx/>
                <a:latin typeface="Calibri"/>
                <a:ea typeface="+mn-ea"/>
                <a:cs typeface="+mn-cs"/>
              </a:rPr>
              <a:t>Public testimony at regulatory meetings</a:t>
            </a:r>
            <a:r>
              <a:rPr kumimoji="0" lang="en-US" sz="1200" b="0" i="0" u="none" strike="noStrike" kern="1200" cap="none" spc="0" normalizeH="0" baseline="30000" noProof="1">
                <a:ln>
                  <a:noFill/>
                </a:ln>
                <a:solidFill>
                  <a:prstClr val="white">
                    <a:lumMod val="85000"/>
                  </a:prstClr>
                </a:solidFill>
                <a:effectLst/>
                <a:uLnTx/>
                <a:uFillTx/>
                <a:latin typeface="Calibri"/>
                <a:ea typeface="+mn-ea"/>
                <a:cs typeface="+mn-cs"/>
              </a:rPr>
              <a:t>†</a:t>
            </a:r>
            <a:endParaRPr kumimoji="0" lang="en-US" sz="1200" b="0" i="0" u="none" strike="noStrike" kern="1200" cap="none" spc="0" normalizeH="0" baseline="0" noProof="1">
              <a:ln>
                <a:noFill/>
              </a:ln>
              <a:solidFill>
                <a:prstClr val="white">
                  <a:lumMod val="85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F86BBBAD-18AB-4519-8D50-44455EC48D98}"/>
              </a:ext>
            </a:extLst>
          </p:cNvPr>
          <p:cNvSpPr txBox="1"/>
          <p:nvPr/>
        </p:nvSpPr>
        <p:spPr>
          <a:xfrm>
            <a:off x="146030" y="6328395"/>
            <a:ext cx="7412566" cy="492443"/>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58595B"/>
                </a:solidFill>
                <a:effectLst/>
                <a:uLnTx/>
                <a:uFillTx/>
                <a:latin typeface="Calibri"/>
                <a:ea typeface="+mn-ea"/>
                <a:cs typeface="+mn-cs"/>
              </a:rPr>
              <a:t>Updated 2018; adapted from Parkinson’s Foundation materials | </a:t>
            </a:r>
            <a:r>
              <a:rPr kumimoji="0" lang="en-US" sz="1300" b="0" i="1" u="none" strike="noStrike" kern="1200" cap="none" spc="0" normalizeH="0" baseline="30000" noProof="0" dirty="0">
                <a:ln>
                  <a:noFill/>
                </a:ln>
                <a:solidFill>
                  <a:srgbClr val="58595B"/>
                </a:solidFill>
                <a:effectLst/>
                <a:uLnTx/>
                <a:uFillTx/>
                <a:latin typeface="Calibri"/>
                <a:ea typeface="+mn-ea"/>
                <a:cs typeface="+mn-cs"/>
              </a:rPr>
              <a:t>†</a:t>
            </a:r>
            <a:r>
              <a:rPr kumimoji="0" lang="en-US" sz="1300" b="0" i="1" u="none" strike="noStrike" kern="1200" cap="none" spc="0" normalizeH="0" baseline="0" noProof="0" dirty="0">
                <a:ln>
                  <a:noFill/>
                </a:ln>
                <a:solidFill>
                  <a:srgbClr val="58595B"/>
                </a:solidFill>
                <a:effectLst/>
                <a:uLnTx/>
                <a:uFillTx/>
                <a:latin typeface="Calibri"/>
                <a:ea typeface="+mn-ea"/>
                <a:cs typeface="+mn-cs"/>
              </a:rPr>
              <a:t>Patient group activities typically undertaken independently or with partners other than sponsors | </a:t>
            </a:r>
            <a:r>
              <a:rPr kumimoji="0" lang="en-US" sz="1300" b="0" i="1" u="none" strike="noStrike" kern="1200" cap="none" spc="0" normalizeH="0" baseline="30000" noProof="0" dirty="0">
                <a:ln>
                  <a:noFill/>
                </a:ln>
                <a:solidFill>
                  <a:srgbClr val="58595B"/>
                </a:solidFill>
                <a:effectLst/>
                <a:uLnTx/>
                <a:uFillTx/>
                <a:latin typeface="Calibri"/>
                <a:ea typeface="+mn-ea"/>
                <a:cs typeface="+mn-cs"/>
              </a:rPr>
              <a:t>‡</a:t>
            </a:r>
            <a:r>
              <a:rPr kumimoji="0" lang="en-US" sz="1300" b="0" i="1" u="none" strike="noStrike" kern="1200" cap="none" spc="0" normalizeH="0" baseline="0" noProof="0" dirty="0">
                <a:ln>
                  <a:noFill/>
                </a:ln>
                <a:solidFill>
                  <a:srgbClr val="58595B"/>
                </a:solidFill>
                <a:effectLst/>
                <a:uLnTx/>
                <a:uFillTx/>
                <a:latin typeface="Calibri"/>
                <a:ea typeface="+mn-ea"/>
                <a:cs typeface="+mn-cs"/>
              </a:rPr>
              <a:t>Includes early planning for trials</a:t>
            </a:r>
          </a:p>
        </p:txBody>
      </p:sp>
    </p:spTree>
    <p:extLst>
      <p:ext uri="{BB962C8B-B14F-4D97-AF65-F5344CB8AC3E}">
        <p14:creationId xmlns:p14="http://schemas.microsoft.com/office/powerpoint/2010/main" val="392553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470" y="2379896"/>
            <a:ext cx="4137090" cy="4508584"/>
          </a:xfrm>
        </p:spPr>
        <p:txBody>
          <a:bodyPr/>
          <a:lstStyle/>
          <a:p>
            <a:pPr marL="0" indent="0">
              <a:lnSpc>
                <a:spcPct val="100000"/>
              </a:lnSpc>
              <a:spcBef>
                <a:spcPts val="0"/>
              </a:spcBef>
              <a:buNone/>
            </a:pPr>
            <a:r>
              <a:rPr lang="en-US" sz="2000" dirty="0">
                <a:solidFill>
                  <a:srgbClr val="00B7D5"/>
                </a:solidFill>
              </a:rPr>
              <a:t>Public-Private Partnership</a:t>
            </a:r>
          </a:p>
          <a:p>
            <a:pPr marL="0" indent="0">
              <a:lnSpc>
                <a:spcPct val="100000"/>
              </a:lnSpc>
              <a:spcBef>
                <a:spcPts val="0"/>
              </a:spcBef>
              <a:buNone/>
            </a:pPr>
            <a:r>
              <a:rPr lang="en-US" sz="2000" dirty="0">
                <a:solidFill>
                  <a:srgbClr val="00B7D5"/>
                </a:solidFill>
              </a:rPr>
              <a:t>Co-founded by Duke University &amp; FDA </a:t>
            </a:r>
          </a:p>
          <a:p>
            <a:pPr>
              <a:lnSpc>
                <a:spcPct val="100000"/>
              </a:lnSpc>
              <a:spcBef>
                <a:spcPts val="0"/>
              </a:spcBef>
            </a:pPr>
            <a:endParaRPr lang="en-US" sz="2000" dirty="0">
              <a:solidFill>
                <a:srgbClr val="00B7D5"/>
              </a:solidFill>
            </a:endParaRPr>
          </a:p>
          <a:p>
            <a:pPr marL="0" indent="0">
              <a:lnSpc>
                <a:spcPct val="100000"/>
              </a:lnSpc>
              <a:spcBef>
                <a:spcPts val="0"/>
              </a:spcBef>
              <a:buNone/>
            </a:pPr>
            <a:r>
              <a:rPr lang="en-US" sz="2000" dirty="0">
                <a:solidFill>
                  <a:srgbClr val="00B7D5"/>
                </a:solidFill>
              </a:rPr>
              <a:t>Involves all stakeholders</a:t>
            </a:r>
          </a:p>
          <a:p>
            <a:pPr marL="285750" indent="-285750">
              <a:lnSpc>
                <a:spcPct val="100000"/>
              </a:lnSpc>
              <a:spcBef>
                <a:spcPts val="0"/>
              </a:spcBef>
              <a:buFontTx/>
              <a:buChar char="-"/>
            </a:pPr>
            <a:r>
              <a:rPr lang="en-US" sz="2000" dirty="0">
                <a:solidFill>
                  <a:srgbClr val="00B7D5"/>
                </a:solidFill>
              </a:rPr>
              <a:t>Approx. 80+ members</a:t>
            </a:r>
          </a:p>
          <a:p>
            <a:pPr marL="285750" indent="-285750">
              <a:lnSpc>
                <a:spcPct val="100000"/>
              </a:lnSpc>
              <a:spcBef>
                <a:spcPts val="0"/>
              </a:spcBef>
              <a:buFontTx/>
              <a:buChar char="-"/>
            </a:pPr>
            <a:r>
              <a:rPr lang="en-US" sz="2000" dirty="0">
                <a:solidFill>
                  <a:srgbClr val="00B7D5"/>
                </a:solidFill>
              </a:rPr>
              <a:t>Participation of 500+ more orgs</a:t>
            </a:r>
          </a:p>
          <a:p>
            <a:pPr>
              <a:lnSpc>
                <a:spcPct val="100000"/>
              </a:lnSpc>
              <a:spcBef>
                <a:spcPts val="0"/>
              </a:spcBef>
            </a:pPr>
            <a:endParaRPr lang="en-US" sz="2000" b="1" i="1" dirty="0">
              <a:solidFill>
                <a:srgbClr val="00B7D5"/>
              </a:solidFill>
            </a:endParaRPr>
          </a:p>
          <a:p>
            <a:pPr marL="0" indent="0">
              <a:lnSpc>
                <a:spcPct val="100000"/>
              </a:lnSpc>
              <a:spcBef>
                <a:spcPts val="0"/>
              </a:spcBef>
              <a:buNone/>
            </a:pPr>
            <a:r>
              <a:rPr lang="en-US" sz="2000" b="1" dirty="0">
                <a:solidFill>
                  <a:srgbClr val="333333"/>
                </a:solidFill>
              </a:rPr>
              <a:t>MISSION: To develop and drive adoption of practices that will increase the quality and efficiency of clinical trials</a:t>
            </a:r>
          </a:p>
          <a:p>
            <a:endParaRPr lang="en-US" dirty="0"/>
          </a:p>
        </p:txBody>
      </p:sp>
      <p:pic>
        <p:nvPicPr>
          <p:cNvPr id="4" name="Picture 3"/>
          <p:cNvPicPr>
            <a:picLocks noChangeAspect="1"/>
          </p:cNvPicPr>
          <p:nvPr/>
        </p:nvPicPr>
        <p:blipFill>
          <a:blip r:embed="rId2"/>
          <a:stretch>
            <a:fillRect/>
          </a:stretch>
        </p:blipFill>
        <p:spPr>
          <a:xfrm>
            <a:off x="343470" y="597148"/>
            <a:ext cx="3362256" cy="1292935"/>
          </a:xfrm>
          <a:prstGeom prst="rect">
            <a:avLst/>
          </a:prstGeom>
        </p:spPr>
      </p:pic>
      <p:pic>
        <p:nvPicPr>
          <p:cNvPr id="5" name="Picture 4" descr="3strengths4c.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375" y="1127772"/>
            <a:ext cx="4102046" cy="4085638"/>
          </a:xfrm>
          <a:prstGeom prst="rect">
            <a:avLst/>
          </a:prstGeom>
        </p:spPr>
      </p:pic>
    </p:spTree>
    <p:extLst>
      <p:ext uri="{BB962C8B-B14F-4D97-AF65-F5344CB8AC3E}">
        <p14:creationId xmlns:p14="http://schemas.microsoft.com/office/powerpoint/2010/main" val="3045566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BFAF-A470-4839-B4B6-E02E2916B33A}"/>
              </a:ext>
            </a:extLst>
          </p:cNvPr>
          <p:cNvSpPr>
            <a:spLocks noGrp="1"/>
          </p:cNvSpPr>
          <p:nvPr>
            <p:ph type="title"/>
          </p:nvPr>
        </p:nvSpPr>
        <p:spPr/>
        <p:txBody>
          <a:bodyPr>
            <a:normAutofit/>
          </a:bodyPr>
          <a:lstStyle/>
          <a:p>
            <a:r>
              <a:rPr lang="en-US" sz="3200" dirty="0">
                <a:latin typeface="Arial" charset="0"/>
                <a:ea typeface="Arial" charset="0"/>
                <a:cs typeface="Arial" charset="0"/>
              </a:rPr>
              <a:t>Patient Engagement in COVID Research</a:t>
            </a:r>
          </a:p>
        </p:txBody>
      </p:sp>
      <p:sp>
        <p:nvSpPr>
          <p:cNvPr id="4" name="Slide Number Placeholder 3">
            <a:extLst>
              <a:ext uri="{FF2B5EF4-FFF2-40B4-BE49-F238E27FC236}">
                <a16:creationId xmlns:a16="http://schemas.microsoft.com/office/drawing/2014/main" id="{08E92F06-19EA-4F1A-9110-BF6631878B5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2CFDAC-6F4A-AE45-B812-4D307666986F}" type="slidenum">
              <a:rPr kumimoji="0" lang="en-US" sz="1200" b="1" i="0" u="none" strike="noStrike" kern="1200" cap="none" spc="0" normalizeH="0" baseline="0" noProof="0" smtClean="0">
                <a:ln>
                  <a:noFill/>
                </a:ln>
                <a:solidFill>
                  <a:prstClr val="black"/>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1" i="0" u="none" strike="noStrike" kern="1200" cap="none" spc="0" normalizeH="0" baseline="0" noProof="0" dirty="0">
              <a:ln>
                <a:noFill/>
              </a:ln>
              <a:solidFill>
                <a:prstClr val="black"/>
              </a:solidFill>
              <a:effectLst/>
              <a:uLnTx/>
              <a:uFillTx/>
              <a:latin typeface="Arial"/>
              <a:ea typeface="+mn-ea"/>
              <a:cs typeface="Arial"/>
            </a:endParaRPr>
          </a:p>
        </p:txBody>
      </p:sp>
      <p:sp>
        <p:nvSpPr>
          <p:cNvPr id="5" name="Content Placeholder 4">
            <a:extLst>
              <a:ext uri="{FF2B5EF4-FFF2-40B4-BE49-F238E27FC236}">
                <a16:creationId xmlns:a16="http://schemas.microsoft.com/office/drawing/2014/main" id="{F3447FA6-1BCE-0B4C-A82C-9B90EA4D69D8}"/>
              </a:ext>
            </a:extLst>
          </p:cNvPr>
          <p:cNvSpPr>
            <a:spLocks noGrp="1"/>
          </p:cNvSpPr>
          <p:nvPr>
            <p:ph idx="1"/>
          </p:nvPr>
        </p:nvSpPr>
        <p:spPr>
          <a:xfrm>
            <a:off x="476890" y="2380219"/>
            <a:ext cx="8190220" cy="1746150"/>
          </a:xfrm>
        </p:spPr>
        <p:txBody>
          <a:bodyPr/>
          <a:lstStyle/>
          <a:p>
            <a:pPr>
              <a:buFont typeface="Arial" panose="020B0604020202020204" pitchFamily="34" charset="0"/>
              <a:buChar char="•"/>
            </a:pPr>
            <a:endParaRPr lang="en-US" sz="1800" dirty="0">
              <a:solidFill>
                <a:schemeClr val="tx1"/>
              </a:solidFill>
              <a:latin typeface="Arial" charset="0"/>
              <a:ea typeface="Arial" charset="0"/>
              <a:cs typeface="Arial" charset="0"/>
            </a:endParaRPr>
          </a:p>
          <a:p>
            <a:endParaRPr lang="en-US" dirty="0"/>
          </a:p>
        </p:txBody>
      </p:sp>
      <p:sp>
        <p:nvSpPr>
          <p:cNvPr id="6" name="TextBox 5">
            <a:extLst>
              <a:ext uri="{FF2B5EF4-FFF2-40B4-BE49-F238E27FC236}">
                <a16:creationId xmlns:a16="http://schemas.microsoft.com/office/drawing/2014/main" id="{1A8E6F5D-0E73-4059-95B1-1856F01BD7F5}"/>
              </a:ext>
            </a:extLst>
          </p:cNvPr>
          <p:cNvSpPr txBox="1"/>
          <p:nvPr/>
        </p:nvSpPr>
        <p:spPr>
          <a:xfrm>
            <a:off x="476890" y="1104097"/>
            <a:ext cx="7772400" cy="57246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Virtual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small group discussion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hospitalization exit interviews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Endpoints that are most important</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Time to remission</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Medical complications due to hospitalization</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Neurological outcomes</a:t>
            </a:r>
          </a:p>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Best fit measurement tools for PROs</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many tools are too many?</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is feasible to fill out in an ER or ICU?</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Digital versus paper?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9312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BFAF-A470-4839-B4B6-E02E2916B33A}"/>
              </a:ext>
            </a:extLst>
          </p:cNvPr>
          <p:cNvSpPr>
            <a:spLocks noGrp="1"/>
          </p:cNvSpPr>
          <p:nvPr>
            <p:ph type="title"/>
          </p:nvPr>
        </p:nvSpPr>
        <p:spPr/>
        <p:txBody>
          <a:bodyPr>
            <a:normAutofit/>
          </a:bodyPr>
          <a:lstStyle/>
          <a:p>
            <a:r>
              <a:rPr lang="en-US" sz="3200" dirty="0">
                <a:latin typeface="Arial" charset="0"/>
                <a:ea typeface="Arial" charset="0"/>
                <a:cs typeface="Arial" charset="0"/>
              </a:rPr>
              <a:t>Patient Engagement in COVID Research</a:t>
            </a:r>
          </a:p>
        </p:txBody>
      </p:sp>
      <p:sp>
        <p:nvSpPr>
          <p:cNvPr id="4" name="Slide Number Placeholder 3">
            <a:extLst>
              <a:ext uri="{FF2B5EF4-FFF2-40B4-BE49-F238E27FC236}">
                <a16:creationId xmlns:a16="http://schemas.microsoft.com/office/drawing/2014/main" id="{08E92F06-19EA-4F1A-9110-BF6631878B5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2CFDAC-6F4A-AE45-B812-4D307666986F}" type="slidenum">
              <a:rPr kumimoji="0" lang="en-US" sz="1200" b="1" i="0" u="none" strike="noStrike" kern="1200" cap="none" spc="0" normalizeH="0" baseline="0" noProof="0" smtClean="0">
                <a:ln>
                  <a:noFill/>
                </a:ln>
                <a:solidFill>
                  <a:prstClr val="black"/>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1" i="0" u="none" strike="noStrike" kern="1200" cap="none" spc="0" normalizeH="0" baseline="0" noProof="0" dirty="0">
              <a:ln>
                <a:noFill/>
              </a:ln>
              <a:solidFill>
                <a:prstClr val="black"/>
              </a:solidFill>
              <a:effectLst/>
              <a:uLnTx/>
              <a:uFillTx/>
              <a:latin typeface="Arial"/>
              <a:ea typeface="+mn-ea"/>
              <a:cs typeface="Arial"/>
            </a:endParaRPr>
          </a:p>
        </p:txBody>
      </p:sp>
      <p:sp>
        <p:nvSpPr>
          <p:cNvPr id="5" name="Content Placeholder 4">
            <a:extLst>
              <a:ext uri="{FF2B5EF4-FFF2-40B4-BE49-F238E27FC236}">
                <a16:creationId xmlns:a16="http://schemas.microsoft.com/office/drawing/2014/main" id="{F3447FA6-1BCE-0B4C-A82C-9B90EA4D69D8}"/>
              </a:ext>
            </a:extLst>
          </p:cNvPr>
          <p:cNvSpPr>
            <a:spLocks noGrp="1"/>
          </p:cNvSpPr>
          <p:nvPr>
            <p:ph idx="1"/>
          </p:nvPr>
        </p:nvSpPr>
        <p:spPr>
          <a:xfrm>
            <a:off x="476890" y="2380219"/>
            <a:ext cx="8190220" cy="1746150"/>
          </a:xfrm>
        </p:spPr>
        <p:txBody>
          <a:bodyPr/>
          <a:lstStyle/>
          <a:p>
            <a:pPr>
              <a:buFont typeface="Arial" panose="020B0604020202020204" pitchFamily="34" charset="0"/>
              <a:buChar char="•"/>
            </a:pPr>
            <a:endParaRPr lang="en-US" sz="1800" dirty="0">
              <a:solidFill>
                <a:schemeClr val="tx1"/>
              </a:solidFill>
              <a:latin typeface="Arial" charset="0"/>
              <a:ea typeface="Arial" charset="0"/>
              <a:cs typeface="Arial" charset="0"/>
            </a:endParaRPr>
          </a:p>
          <a:p>
            <a:endParaRPr lang="en-US" dirty="0"/>
          </a:p>
        </p:txBody>
      </p:sp>
      <p:sp>
        <p:nvSpPr>
          <p:cNvPr id="6" name="TextBox 5">
            <a:extLst>
              <a:ext uri="{FF2B5EF4-FFF2-40B4-BE49-F238E27FC236}">
                <a16:creationId xmlns:a16="http://schemas.microsoft.com/office/drawing/2014/main" id="{1A8E6F5D-0E73-4059-95B1-1856F01BD7F5}"/>
              </a:ext>
            </a:extLst>
          </p:cNvPr>
          <p:cNvSpPr txBox="1"/>
          <p:nvPr/>
        </p:nvSpPr>
        <p:spPr>
          <a:xfrm>
            <a:off x="685800" y="754450"/>
            <a:ext cx="7772400" cy="65556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 surveys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Risk/benefit</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Hydroxychloroquine versus a new drug</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Placebo or comparator</a:t>
            </a:r>
          </a:p>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Virtual workshop – development of informed consent form</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Proper health literacy and numeracy level</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Reasonable length</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Pictures versus words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Cultural competency</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Disseminating information about clinical trials to the community.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0364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0A4A30A-491F-440D-8704-3C87B3BA3017}"/>
              </a:ext>
            </a:extLst>
          </p:cNvPr>
          <p:cNvSpPr/>
          <p:nvPr/>
        </p:nvSpPr>
        <p:spPr>
          <a:xfrm>
            <a:off x="3525729" y="4751364"/>
            <a:ext cx="4949206" cy="740797"/>
          </a:xfrm>
          <a:prstGeom prst="rect">
            <a:avLst/>
          </a:prstGeom>
          <a:solidFill>
            <a:srgbClr val="00BFDA"/>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82E0E36-A345-4946-B472-7F048CFA4BD2}"/>
              </a:ext>
            </a:extLst>
          </p:cNvPr>
          <p:cNvSpPr/>
          <p:nvPr/>
        </p:nvSpPr>
        <p:spPr>
          <a:xfrm>
            <a:off x="3525729" y="3821216"/>
            <a:ext cx="4949206" cy="850092"/>
          </a:xfrm>
          <a:prstGeom prst="rect">
            <a:avLst/>
          </a:prstGeom>
          <a:solidFill>
            <a:srgbClr val="00BFDA"/>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5C6E0BB4-7475-462E-8293-8B0CEB4501C4}"/>
              </a:ext>
            </a:extLst>
          </p:cNvPr>
          <p:cNvSpPr/>
          <p:nvPr/>
        </p:nvSpPr>
        <p:spPr>
          <a:xfrm>
            <a:off x="3523809" y="2641007"/>
            <a:ext cx="4949206" cy="1058333"/>
          </a:xfrm>
          <a:prstGeom prst="rect">
            <a:avLst/>
          </a:prstGeom>
          <a:solidFill>
            <a:srgbClr val="00BFDA"/>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EED11C4D-99BD-44FE-BE89-CEFAAAF74E66}"/>
              </a:ext>
            </a:extLst>
          </p:cNvPr>
          <p:cNvSpPr/>
          <p:nvPr/>
        </p:nvSpPr>
        <p:spPr>
          <a:xfrm>
            <a:off x="587179" y="2641007"/>
            <a:ext cx="1952818" cy="2853267"/>
          </a:xfrm>
          <a:prstGeom prst="rect">
            <a:avLst/>
          </a:prstGeom>
          <a:solidFill>
            <a:srgbClr val="D9F5F9"/>
          </a:solidFill>
          <a:ln>
            <a:solidFill>
              <a:srgbClr val="00BF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74" name="Rectangle 2">
            <a:extLst>
              <a:ext uri="{FF2B5EF4-FFF2-40B4-BE49-F238E27FC236}">
                <a16:creationId xmlns:a16="http://schemas.microsoft.com/office/drawing/2014/main" id="{E9F7967F-7EEF-457D-9B60-A1BE6BEE75A0}"/>
              </a:ext>
            </a:extLst>
          </p:cNvPr>
          <p:cNvSpPr>
            <a:spLocks noGrp="1" noChangeArrowheads="1"/>
          </p:cNvSpPr>
          <p:nvPr>
            <p:ph type="title"/>
          </p:nvPr>
        </p:nvSpPr>
        <p:spPr/>
        <p:txBody>
          <a:bodyPr>
            <a:normAutofit/>
          </a:bodyPr>
          <a:lstStyle/>
          <a:p>
            <a:r>
              <a:rPr lang="en-US" altLang="en-US" sz="3200" dirty="0">
                <a:cs typeface="Arial"/>
              </a:rPr>
              <a:t>Example of Patient Engagement</a:t>
            </a:r>
            <a:endParaRPr lang="en-US" altLang="en-US" sz="3200" dirty="0">
              <a:solidFill>
                <a:schemeClr val="tx1"/>
              </a:solidFill>
              <a:cs typeface="Arial"/>
            </a:endParaRPr>
          </a:p>
        </p:txBody>
      </p:sp>
      <p:sp>
        <p:nvSpPr>
          <p:cNvPr id="2" name="TextBox 1">
            <a:extLst>
              <a:ext uri="{FF2B5EF4-FFF2-40B4-BE49-F238E27FC236}">
                <a16:creationId xmlns:a16="http://schemas.microsoft.com/office/drawing/2014/main" id="{2E8131D5-4D6F-4A2D-976A-EEE04E3C71A5}"/>
              </a:ext>
            </a:extLst>
          </p:cNvPr>
          <p:cNvSpPr txBox="1"/>
          <p:nvPr/>
        </p:nvSpPr>
        <p:spPr>
          <a:xfrm>
            <a:off x="1090670" y="1495944"/>
            <a:ext cx="6453130"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Designing and Developing a Study Protocol</a:t>
            </a:r>
          </a:p>
        </p:txBody>
      </p:sp>
      <p:sp>
        <p:nvSpPr>
          <p:cNvPr id="15" name="Oval 14">
            <a:extLst>
              <a:ext uri="{FF2B5EF4-FFF2-40B4-BE49-F238E27FC236}">
                <a16:creationId xmlns:a16="http://schemas.microsoft.com/office/drawing/2014/main" id="{324A776E-4412-4D64-A4C7-BDF82686C9DC}"/>
              </a:ext>
            </a:extLst>
          </p:cNvPr>
          <p:cNvSpPr/>
          <p:nvPr/>
        </p:nvSpPr>
        <p:spPr>
          <a:xfrm>
            <a:off x="2764036" y="4600538"/>
            <a:ext cx="611485" cy="634918"/>
          </a:xfrm>
          <a:prstGeom prst="ellipse">
            <a:avLst/>
          </a:prstGeom>
          <a: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l="-25000" r="-25000"/>
            </a:stretch>
          </a:blipFill>
          <a:ln>
            <a:solidFill>
              <a:srgbClr val="000000"/>
            </a:solidFill>
          </a:ln>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hueOff val="0"/>
                  <a:satOff val="0"/>
                  <a:lumOff val="0"/>
                  <a:alphaOff val="0"/>
                </a:prstClr>
              </a:solidFill>
              <a:effectLst/>
              <a:uLnTx/>
              <a:uFillTx/>
              <a:latin typeface="Calibri"/>
              <a:ea typeface="+mn-ea"/>
              <a:cs typeface="+mn-cs"/>
            </a:endParaRPr>
          </a:p>
        </p:txBody>
      </p:sp>
      <p:sp>
        <p:nvSpPr>
          <p:cNvPr id="16" name="Oval 15">
            <a:extLst>
              <a:ext uri="{FF2B5EF4-FFF2-40B4-BE49-F238E27FC236}">
                <a16:creationId xmlns:a16="http://schemas.microsoft.com/office/drawing/2014/main" id="{B8249BE0-5C62-4A57-BB2A-86B96FCB9591}"/>
              </a:ext>
            </a:extLst>
          </p:cNvPr>
          <p:cNvSpPr/>
          <p:nvPr/>
        </p:nvSpPr>
        <p:spPr>
          <a:xfrm rot="188390">
            <a:off x="2785989" y="2962927"/>
            <a:ext cx="577438" cy="577438"/>
          </a:xfrm>
          <a:prstGeom prst="ellipse">
            <a:avLst/>
          </a:prstGeom>
          <a:blipFill>
            <a:blip r:embed="rId5">
              <a:extLst>
                <a:ext uri="{28A0092B-C50C-407E-A947-70E740481C1C}">
                  <a14:useLocalDpi xmlns:a14="http://schemas.microsoft.com/office/drawing/2010/main" val="0"/>
                </a:ext>
              </a:extLst>
            </a:blip>
            <a:srcRect/>
            <a:stretch>
              <a:fillRect/>
            </a:stretch>
          </a:blipFill>
          <a:ln>
            <a:solidFill>
              <a:schemeClr val="tx1">
                <a:lumMod val="50000"/>
              </a:schemeClr>
            </a:solid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7" name="Oval 16">
            <a:extLst>
              <a:ext uri="{FF2B5EF4-FFF2-40B4-BE49-F238E27FC236}">
                <a16:creationId xmlns:a16="http://schemas.microsoft.com/office/drawing/2014/main" id="{DC1278E9-5C44-4FCF-8237-D0A1827E80C7}"/>
              </a:ext>
            </a:extLst>
          </p:cNvPr>
          <p:cNvSpPr/>
          <p:nvPr/>
        </p:nvSpPr>
        <p:spPr>
          <a:xfrm>
            <a:off x="2764037" y="3762699"/>
            <a:ext cx="611485" cy="630886"/>
          </a:xfrm>
          <a:prstGeom prst="ellipse">
            <a:avLst/>
          </a:prstGeom>
          <a:blipFill>
            <a:blip r:embed="rId6">
              <a:extLst>
                <a:ext uri="{28A0092B-C50C-407E-A947-70E740481C1C}">
                  <a14:useLocalDpi xmlns:a14="http://schemas.microsoft.com/office/drawing/2010/main" val="0"/>
                </a:ext>
              </a:extLst>
            </a:blip>
            <a:srcRect/>
            <a:stretch>
              <a:fillRect/>
            </a:stretch>
          </a:blipFill>
          <a:ln>
            <a:solidFill>
              <a:schemeClr val="tx1">
                <a:lumMod val="50000"/>
              </a:schemeClr>
            </a:solid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3" name="TextBox 2">
            <a:extLst>
              <a:ext uri="{FF2B5EF4-FFF2-40B4-BE49-F238E27FC236}">
                <a16:creationId xmlns:a16="http://schemas.microsoft.com/office/drawing/2014/main" id="{2CCB9F32-272A-4EEB-A565-1B579BB41C98}"/>
              </a:ext>
            </a:extLst>
          </p:cNvPr>
          <p:cNvSpPr txBox="1"/>
          <p:nvPr/>
        </p:nvSpPr>
        <p:spPr>
          <a:xfrm>
            <a:off x="669065" y="2785481"/>
            <a:ext cx="1878985"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Parkinson's Foundation Research Advocates reviewed a study protocol in a working group with a research team.</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B11BAD34-045E-4730-ADC7-CD6F2D3923E4}"/>
              </a:ext>
            </a:extLst>
          </p:cNvPr>
          <p:cNvSpPr txBox="1"/>
          <p:nvPr/>
        </p:nvSpPr>
        <p:spPr>
          <a:xfrm>
            <a:off x="3525729" y="2708508"/>
            <a:ext cx="494920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Identified the most impactful non-motor symptom endpoints for people living with Parkinson’s disease.</a:t>
            </a:r>
          </a:p>
        </p:txBody>
      </p:sp>
      <p:sp>
        <p:nvSpPr>
          <p:cNvPr id="11" name="TextBox 10">
            <a:extLst>
              <a:ext uri="{FF2B5EF4-FFF2-40B4-BE49-F238E27FC236}">
                <a16:creationId xmlns:a16="http://schemas.microsoft.com/office/drawing/2014/main" id="{2D027DBC-F35D-42D6-B506-3689036CF5BD}"/>
              </a:ext>
            </a:extLst>
          </p:cNvPr>
          <p:cNvSpPr txBox="1"/>
          <p:nvPr/>
        </p:nvSpPr>
        <p:spPr>
          <a:xfrm>
            <a:off x="3878981" y="3888266"/>
            <a:ext cx="419661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Clarified how people with Parkinson’s disease are defining these symptoms.</a:t>
            </a:r>
          </a:p>
        </p:txBody>
      </p:sp>
      <p:sp>
        <p:nvSpPr>
          <p:cNvPr id="12" name="TextBox 11">
            <a:extLst>
              <a:ext uri="{FF2B5EF4-FFF2-40B4-BE49-F238E27FC236}">
                <a16:creationId xmlns:a16="http://schemas.microsoft.com/office/drawing/2014/main" id="{D9E641C6-680C-4466-B252-9D0F926EC774}"/>
              </a:ext>
            </a:extLst>
          </p:cNvPr>
          <p:cNvSpPr txBox="1"/>
          <p:nvPr/>
        </p:nvSpPr>
        <p:spPr>
          <a:xfrm>
            <a:off x="3628724" y="4805012"/>
            <a:ext cx="484621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Changed PRO tools to accurately capture the lived PD experience.</a:t>
            </a:r>
          </a:p>
        </p:txBody>
      </p:sp>
    </p:spTree>
    <p:extLst>
      <p:ext uri="{BB962C8B-B14F-4D97-AF65-F5344CB8AC3E}">
        <p14:creationId xmlns:p14="http://schemas.microsoft.com/office/powerpoint/2010/main" val="2582976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3862328"/>
            <a:ext cx="8462210" cy="487645"/>
          </a:xfrm>
        </p:spPr>
        <p:txBody>
          <a:bodyPr/>
          <a:lstStyle/>
          <a:p>
            <a:r>
              <a:rPr lang="en-US" dirty="0" err="1"/>
              <a:t>Randomised</a:t>
            </a:r>
            <a:r>
              <a:rPr lang="en-US" dirty="0"/>
              <a:t> Evaluation of COVID-19 Therapy:</a:t>
            </a:r>
            <a:br>
              <a:rPr lang="en-US" dirty="0"/>
            </a:br>
            <a:r>
              <a:rPr lang="en-US" dirty="0"/>
              <a:t>the RECOVERY trial</a:t>
            </a:r>
          </a:p>
        </p:txBody>
      </p:sp>
      <p:sp>
        <p:nvSpPr>
          <p:cNvPr id="3" name="Content Placeholder 2"/>
          <p:cNvSpPr>
            <a:spLocks noGrp="1"/>
          </p:cNvSpPr>
          <p:nvPr>
            <p:ph sz="quarter" idx="11"/>
          </p:nvPr>
        </p:nvSpPr>
        <p:spPr>
          <a:xfrm>
            <a:off x="2120031" y="4692977"/>
            <a:ext cx="6788234" cy="1133231"/>
          </a:xfrm>
        </p:spPr>
        <p:txBody>
          <a:bodyPr/>
          <a:lstStyle/>
          <a:p>
            <a:r>
              <a:rPr lang="en-US" dirty="0"/>
              <a:t>Martin Landray</a:t>
            </a:r>
          </a:p>
          <a:p>
            <a:r>
              <a:rPr lang="en-US" i="1" dirty="0"/>
              <a:t>University of Oxford</a:t>
            </a:r>
          </a:p>
          <a:p>
            <a:r>
              <a:rPr lang="en-US" i="1" dirty="0"/>
              <a:t>On behalf of the RECOVERY trial investigators</a:t>
            </a:r>
          </a:p>
          <a:p>
            <a:endParaRPr lang="en-US" i="1" dirty="0"/>
          </a:p>
        </p:txBody>
      </p:sp>
      <p:pic>
        <p:nvPicPr>
          <p:cNvPr id="5122" name="Picture 2" descr="Martin Landray — University of Oxford, Medical Sciences Div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79" y="4588933"/>
            <a:ext cx="1673225" cy="167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309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40139"/>
            <a:ext cx="6858000" cy="1790700"/>
          </a:xfrm>
        </p:spPr>
        <p:txBody>
          <a:bodyPr>
            <a:normAutofit fontScale="90000"/>
          </a:bodyPr>
          <a:lstStyle/>
          <a:p>
            <a:r>
              <a:rPr lang="en-GB" b="1" dirty="0">
                <a:solidFill>
                  <a:srgbClr val="C00000"/>
                </a:solidFill>
                <a:latin typeface="+mn-lt"/>
              </a:rPr>
              <a:t/>
            </a:r>
            <a:br>
              <a:rPr lang="en-GB" b="1" dirty="0">
                <a:solidFill>
                  <a:srgbClr val="C00000"/>
                </a:solidFill>
                <a:latin typeface="+mn-lt"/>
              </a:rPr>
            </a:br>
            <a:r>
              <a:rPr lang="en-GB" b="1" dirty="0">
                <a:solidFill>
                  <a:srgbClr val="9E3159"/>
                </a:solidFill>
                <a:latin typeface="+mn-lt"/>
              </a:rPr>
              <a:t>Randomised Evaluation of COVID-19 Therapy:</a:t>
            </a:r>
            <a:br>
              <a:rPr lang="en-GB" b="1" dirty="0">
                <a:solidFill>
                  <a:srgbClr val="9E3159"/>
                </a:solidFill>
                <a:latin typeface="+mn-lt"/>
              </a:rPr>
            </a:br>
            <a:r>
              <a:rPr lang="en-GB" b="1" dirty="0">
                <a:solidFill>
                  <a:srgbClr val="9E3159"/>
                </a:solidFill>
                <a:latin typeface="+mn-lt"/>
              </a:rPr>
              <a:t>the RECOVERY trial</a:t>
            </a:r>
          </a:p>
        </p:txBody>
      </p:sp>
      <p:sp>
        <p:nvSpPr>
          <p:cNvPr id="3" name="Subtitle 2"/>
          <p:cNvSpPr>
            <a:spLocks noGrp="1"/>
          </p:cNvSpPr>
          <p:nvPr>
            <p:ph type="subTitle" idx="1"/>
          </p:nvPr>
        </p:nvSpPr>
        <p:spPr>
          <a:xfrm>
            <a:off x="1143000" y="4635103"/>
            <a:ext cx="6858000" cy="1241822"/>
          </a:xfrm>
        </p:spPr>
        <p:txBody>
          <a:bodyPr>
            <a:normAutofit fontScale="92500" lnSpcReduction="10000"/>
          </a:bodyPr>
          <a:lstStyle/>
          <a:p>
            <a:r>
              <a:rPr lang="en-GB" b="1" dirty="0" smtClean="0"/>
              <a:t>Martin Landray</a:t>
            </a:r>
          </a:p>
          <a:p>
            <a:r>
              <a:rPr lang="en-GB" b="1" dirty="0" smtClean="0"/>
              <a:t>University of Oxford, UK</a:t>
            </a:r>
          </a:p>
          <a:p>
            <a:r>
              <a:rPr lang="en-GB" b="1" dirty="0" smtClean="0"/>
              <a:t>on behalf of the RECOVERY trial investigators</a:t>
            </a:r>
          </a:p>
          <a:p>
            <a:r>
              <a:rPr lang="en-GB" b="1" dirty="0" smtClean="0">
                <a:hlinkClick r:id="rId2"/>
              </a:rPr>
              <a:t>www.recoverytrial.net</a:t>
            </a:r>
            <a:endParaRPr lang="en-GB" b="1" dirty="0"/>
          </a:p>
          <a:p>
            <a:endParaRPr lang="en-GB" b="1" dirty="0"/>
          </a:p>
        </p:txBody>
      </p:sp>
    </p:spTree>
    <p:extLst>
      <p:ext uri="{BB962C8B-B14F-4D97-AF65-F5344CB8AC3E}">
        <p14:creationId xmlns:p14="http://schemas.microsoft.com/office/powerpoint/2010/main" val="19176941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Emerging pandemic caused by a new virus</a:t>
            </a:r>
          </a:p>
          <a:p>
            <a:pPr>
              <a:buFontTx/>
              <a:buChar char="-"/>
            </a:pPr>
            <a:r>
              <a:rPr lang="en-GB" dirty="0" smtClean="0"/>
              <a:t>For most people, self-limiting viral illness</a:t>
            </a:r>
          </a:p>
          <a:p>
            <a:pPr>
              <a:buFontTx/>
              <a:buChar char="-"/>
            </a:pPr>
            <a:r>
              <a:rPr lang="en-GB" dirty="0" smtClean="0"/>
              <a:t>For hospitalised patients, 10-20% mortality</a:t>
            </a:r>
          </a:p>
          <a:p>
            <a:pPr>
              <a:buFontTx/>
              <a:buChar char="-"/>
            </a:pPr>
            <a:r>
              <a:rPr lang="en-GB" dirty="0" smtClean="0"/>
              <a:t>For ventilated patients, 40-50% mortality</a:t>
            </a:r>
          </a:p>
          <a:p>
            <a:pPr>
              <a:buFontTx/>
              <a:buChar char="-"/>
            </a:pPr>
            <a:endParaRPr lang="en-GB"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687" y="3608382"/>
            <a:ext cx="2966654" cy="22622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406" y="3608382"/>
            <a:ext cx="2995944" cy="2262244"/>
          </a:xfrm>
          <a:prstGeom prst="rect">
            <a:avLst/>
          </a:prstGeom>
        </p:spPr>
      </p:pic>
      <p:sp>
        <p:nvSpPr>
          <p:cNvPr id="6" name="TextBox 5"/>
          <p:cNvSpPr txBox="1"/>
          <p:nvPr/>
        </p:nvSpPr>
        <p:spPr>
          <a:xfrm>
            <a:off x="8224350" y="4088532"/>
            <a:ext cx="667301"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USA</a:t>
            </a:r>
          </a:p>
        </p:txBody>
      </p:sp>
      <p:sp>
        <p:nvSpPr>
          <p:cNvPr id="7" name="TextBox 6"/>
          <p:cNvSpPr txBox="1"/>
          <p:nvPr/>
        </p:nvSpPr>
        <p:spPr>
          <a:xfrm>
            <a:off x="3904699" y="4817484"/>
            <a:ext cx="667301"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Italy</a:t>
            </a:r>
          </a:p>
        </p:txBody>
      </p:sp>
      <p:sp>
        <p:nvSpPr>
          <p:cNvPr id="8" name="TextBox 7"/>
          <p:cNvSpPr txBox="1"/>
          <p:nvPr/>
        </p:nvSpPr>
        <p:spPr>
          <a:xfrm>
            <a:off x="3904699" y="4511547"/>
            <a:ext cx="667301"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UK</a:t>
            </a:r>
          </a:p>
        </p:txBody>
      </p:sp>
      <p:sp>
        <p:nvSpPr>
          <p:cNvPr id="9" name="TextBox 8"/>
          <p:cNvSpPr txBox="1"/>
          <p:nvPr/>
        </p:nvSpPr>
        <p:spPr>
          <a:xfrm>
            <a:off x="3377455" y="3530824"/>
            <a:ext cx="2378497"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black"/>
                </a:solidFill>
                <a:effectLst/>
                <a:uLnTx/>
                <a:uFillTx/>
                <a:latin typeface="Calibri" panose="020F0502020204030204"/>
                <a:ea typeface="+mn-ea"/>
                <a:cs typeface="+mn-cs"/>
              </a:rPr>
              <a:t>Daily confirmed new cases</a:t>
            </a:r>
          </a:p>
        </p:txBody>
      </p:sp>
    </p:spTree>
    <p:extLst>
      <p:ext uri="{BB962C8B-B14F-4D97-AF65-F5344CB8AC3E}">
        <p14:creationId xmlns:p14="http://schemas.microsoft.com/office/powerpoint/2010/main" val="13595520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Unprecedented clinical challenge</a:t>
            </a:r>
          </a:p>
          <a:p>
            <a:pPr>
              <a:buFontTx/>
              <a:buChar char="-"/>
            </a:pPr>
            <a:r>
              <a:rPr lang="en-GB" dirty="0" smtClean="0"/>
              <a:t>Overstretched health service (availability of beds, staff, and ventilators)</a:t>
            </a:r>
          </a:p>
          <a:p>
            <a:pPr>
              <a:buFontTx/>
              <a:buChar char="-"/>
            </a:pPr>
            <a:r>
              <a:rPr lang="en-GB" dirty="0" smtClean="0"/>
              <a:t>Huge time pressures and personal stress for frontline medical staff </a:t>
            </a:r>
          </a:p>
          <a:p>
            <a:pPr>
              <a:buFontTx/>
              <a:buChar char="-"/>
            </a:pPr>
            <a:r>
              <a:rPr lang="en-GB" dirty="0" smtClean="0"/>
              <a:t>Large numbers of unwell, anxious, and often elderly patients</a:t>
            </a:r>
          </a:p>
          <a:p>
            <a:pPr>
              <a:buFontTx/>
              <a:buChar char="-"/>
            </a:pPr>
            <a:endParaRPr lang="en-GB" dirty="0"/>
          </a:p>
          <a:p>
            <a:pPr marL="0" indent="0">
              <a:buNone/>
            </a:pP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1853" y="3672351"/>
            <a:ext cx="3178005" cy="207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759943" y="3619586"/>
            <a:ext cx="2378497" cy="300082"/>
          </a:xfrm>
          <a:prstGeom prst="rect">
            <a:avLst/>
          </a:prstGeom>
          <a:solidFill>
            <a:schemeClr val="bg1"/>
          </a:solidFill>
          <a:ln>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black"/>
                </a:solidFill>
                <a:effectLst/>
                <a:uLnTx/>
                <a:uFillTx/>
                <a:latin typeface="Calibri" panose="020F0502020204030204"/>
                <a:ea typeface="+mn-ea"/>
                <a:cs typeface="+mn-cs"/>
              </a:rPr>
              <a:t>UK Deaths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899" y="3657072"/>
            <a:ext cx="2802202" cy="2093744"/>
          </a:xfrm>
          <a:prstGeom prst="rect">
            <a:avLst/>
          </a:prstGeom>
        </p:spPr>
      </p:pic>
      <p:sp>
        <p:nvSpPr>
          <p:cNvPr id="14" name="TextBox 13"/>
          <p:cNvSpPr txBox="1"/>
          <p:nvPr/>
        </p:nvSpPr>
        <p:spPr>
          <a:xfrm>
            <a:off x="1374919" y="3619586"/>
            <a:ext cx="2378497" cy="300082"/>
          </a:xfrm>
          <a:prstGeom prst="rect">
            <a:avLst/>
          </a:prstGeom>
          <a:solidFill>
            <a:schemeClr val="bg1"/>
          </a:solidFill>
          <a:ln>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black"/>
                </a:solidFill>
                <a:effectLst/>
                <a:uLnTx/>
                <a:uFillTx/>
                <a:latin typeface="Calibri" panose="020F0502020204030204"/>
                <a:ea typeface="+mn-ea"/>
                <a:cs typeface="+mn-cs"/>
              </a:rPr>
              <a:t>UK New Cases</a:t>
            </a:r>
          </a:p>
        </p:txBody>
      </p:sp>
    </p:spTree>
    <p:extLst>
      <p:ext uri="{BB962C8B-B14F-4D97-AF65-F5344CB8AC3E}">
        <p14:creationId xmlns:p14="http://schemas.microsoft.com/office/powerpoint/2010/main" val="7564064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a:xfrm>
            <a:off x="378151" y="2054914"/>
            <a:ext cx="8719601" cy="3435059"/>
          </a:xfrm>
        </p:spPr>
        <p:txBody>
          <a:bodyPr>
            <a:noAutofit/>
          </a:bodyPr>
          <a:lstStyle/>
          <a:p>
            <a:pPr marL="0" indent="0">
              <a:buNone/>
            </a:pPr>
            <a:r>
              <a:rPr lang="en-GB" dirty="0" smtClean="0"/>
              <a:t>Unprecedented clinical challenge</a:t>
            </a:r>
          </a:p>
          <a:p>
            <a:pPr>
              <a:buFontTx/>
              <a:buChar char="-"/>
            </a:pPr>
            <a:r>
              <a:rPr lang="en-GB" dirty="0" smtClean="0"/>
              <a:t>Overstretched health service (availability of beds, staff, and ventilators)</a:t>
            </a:r>
          </a:p>
          <a:p>
            <a:pPr>
              <a:buFontTx/>
              <a:buChar char="-"/>
            </a:pPr>
            <a:r>
              <a:rPr lang="en-GB" dirty="0" smtClean="0"/>
              <a:t>Huge time pressures and personal stress for frontline medical staff </a:t>
            </a:r>
          </a:p>
          <a:p>
            <a:pPr>
              <a:buFontTx/>
              <a:buChar char="-"/>
            </a:pPr>
            <a:r>
              <a:rPr lang="en-GB" dirty="0" smtClean="0"/>
              <a:t>Large numbers of unwell, anxious, and often elderly patients</a:t>
            </a:r>
          </a:p>
          <a:p>
            <a:pPr marL="0" indent="0">
              <a:buNone/>
            </a:pPr>
            <a:endParaRPr lang="en-GB" sz="1800" dirty="0"/>
          </a:p>
          <a:p>
            <a:pPr marL="0" indent="0">
              <a:buNone/>
            </a:pPr>
            <a:r>
              <a:rPr lang="en-GB" dirty="0" smtClean="0"/>
              <a:t>Huge therapeutic uncertainty</a:t>
            </a:r>
          </a:p>
          <a:p>
            <a:pPr>
              <a:buFontTx/>
              <a:buChar char="-"/>
            </a:pPr>
            <a:r>
              <a:rPr lang="en-GB" dirty="0" smtClean="0"/>
              <a:t>Many candidates</a:t>
            </a:r>
          </a:p>
          <a:p>
            <a:pPr>
              <a:buFontTx/>
              <a:buChar char="-"/>
            </a:pPr>
            <a:r>
              <a:rPr lang="en-GB" dirty="0" smtClean="0"/>
              <a:t>Many opinions (from many sources)</a:t>
            </a:r>
          </a:p>
          <a:p>
            <a:pPr>
              <a:buFontTx/>
              <a:buChar char="-"/>
            </a:pPr>
            <a:r>
              <a:rPr lang="en-GB" dirty="0" smtClean="0"/>
              <a:t>No reliable data (uncontrolled case series, inconclusive randomized trials)</a:t>
            </a:r>
          </a:p>
          <a:p>
            <a:pPr>
              <a:buFontTx/>
              <a:buChar char="-"/>
            </a:pPr>
            <a:endParaRPr lang="en-GB" dirty="0"/>
          </a:p>
          <a:p>
            <a:pPr marL="0" indent="0">
              <a:buNone/>
            </a:pPr>
            <a:endParaRPr lang="en-GB" dirty="0"/>
          </a:p>
        </p:txBody>
      </p:sp>
    </p:spTree>
    <p:extLst>
      <p:ext uri="{BB962C8B-B14F-4D97-AF65-F5344CB8AC3E}">
        <p14:creationId xmlns:p14="http://schemas.microsoft.com/office/powerpoint/2010/main" val="7215642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a:xfrm>
            <a:off x="378151" y="2054914"/>
            <a:ext cx="8719601" cy="3435059"/>
          </a:xfrm>
        </p:spPr>
        <p:txBody>
          <a:bodyPr>
            <a:noAutofit/>
          </a:bodyPr>
          <a:lstStyle/>
          <a:p>
            <a:pPr marL="0" indent="0">
              <a:buNone/>
            </a:pPr>
            <a:r>
              <a:rPr lang="en-GB" dirty="0" smtClean="0"/>
              <a:t>Addressing the therapeutic challenge</a:t>
            </a:r>
          </a:p>
          <a:p>
            <a:pPr>
              <a:buFontTx/>
              <a:buChar char="-"/>
            </a:pPr>
            <a:r>
              <a:rPr lang="en-GB" dirty="0" smtClean="0"/>
              <a:t>Unlikely to be a single “big win”</a:t>
            </a:r>
          </a:p>
          <a:p>
            <a:pPr>
              <a:buFontTx/>
              <a:buChar char="-"/>
            </a:pPr>
            <a:r>
              <a:rPr lang="en-GB" dirty="0" smtClean="0"/>
              <a:t>Moderate benefits plausible</a:t>
            </a:r>
          </a:p>
          <a:p>
            <a:pPr>
              <a:buFontTx/>
              <a:buChar char="-"/>
            </a:pPr>
            <a:endParaRPr lang="en-GB" sz="1800" dirty="0"/>
          </a:p>
          <a:p>
            <a:pPr marL="0" indent="0">
              <a:buNone/>
            </a:pPr>
            <a:r>
              <a:rPr lang="en-GB" dirty="0" smtClean="0"/>
              <a:t>Moderate effects are worthwhile</a:t>
            </a:r>
          </a:p>
          <a:p>
            <a:pPr marL="0" indent="0">
              <a:buNone/>
            </a:pPr>
            <a:r>
              <a:rPr lang="en-GB" dirty="0" smtClean="0"/>
              <a:t>- There were ~15,000 deaths from COVID-19 in the US last week</a:t>
            </a:r>
          </a:p>
          <a:p>
            <a:pPr marL="0" indent="0">
              <a:buNone/>
            </a:pPr>
            <a:r>
              <a:rPr lang="en-GB" dirty="0" smtClean="0"/>
              <a:t>- Reducing mortality by one-fifth would “save” ~3,000 lives</a:t>
            </a:r>
          </a:p>
          <a:p>
            <a:pPr marL="0" indent="0">
              <a:buNone/>
            </a:pPr>
            <a:endParaRPr lang="en-GB" sz="1800" dirty="0"/>
          </a:p>
          <a:p>
            <a:pPr>
              <a:buFontTx/>
              <a:buChar char="-"/>
            </a:pPr>
            <a:endParaRPr lang="en-GB" dirty="0" smtClean="0"/>
          </a:p>
          <a:p>
            <a:pPr>
              <a:buFontTx/>
              <a:buChar char="-"/>
            </a:pPr>
            <a:endParaRPr lang="en-GB" dirty="0"/>
          </a:p>
          <a:p>
            <a:pPr marL="0" indent="0">
              <a:buNone/>
            </a:pPr>
            <a:endParaRPr lang="en-GB" dirty="0"/>
          </a:p>
        </p:txBody>
      </p:sp>
    </p:spTree>
    <p:extLst>
      <p:ext uri="{BB962C8B-B14F-4D97-AF65-F5344CB8AC3E}">
        <p14:creationId xmlns:p14="http://schemas.microsoft.com/office/powerpoint/2010/main" val="35130692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a:xfrm>
            <a:off x="378151" y="2054914"/>
            <a:ext cx="8719601" cy="3435059"/>
          </a:xfrm>
        </p:spPr>
        <p:txBody>
          <a:bodyPr>
            <a:noAutofit/>
          </a:bodyPr>
          <a:lstStyle/>
          <a:p>
            <a:pPr marL="0" indent="0">
              <a:buNone/>
            </a:pPr>
            <a:r>
              <a:rPr lang="en-GB" dirty="0" smtClean="0"/>
              <a:t>Differentiating moderate benefits from no benefit (or harm) requires:</a:t>
            </a:r>
          </a:p>
          <a:p>
            <a:pPr>
              <a:buFontTx/>
              <a:buChar char="-"/>
            </a:pPr>
            <a:r>
              <a:rPr lang="en-GB" dirty="0" smtClean="0"/>
              <a:t>RANDOMIZATION</a:t>
            </a:r>
          </a:p>
          <a:p>
            <a:pPr>
              <a:buFontTx/>
              <a:buChar char="-"/>
            </a:pPr>
            <a:r>
              <a:rPr lang="en-GB" dirty="0" smtClean="0"/>
              <a:t>Comparison vs. CONTROL group not receiving the drug</a:t>
            </a:r>
          </a:p>
          <a:p>
            <a:pPr>
              <a:buFontTx/>
              <a:buChar char="-"/>
            </a:pPr>
            <a:r>
              <a:rPr lang="en-GB" dirty="0" smtClean="0"/>
              <a:t>LARGE numbers</a:t>
            </a:r>
          </a:p>
          <a:p>
            <a:pPr marL="0" indent="0">
              <a:buNone/>
            </a:pPr>
            <a:endParaRPr lang="en-GB" sz="1800" b="1" dirty="0"/>
          </a:p>
          <a:p>
            <a:pPr marL="0" indent="0">
              <a:buNone/>
            </a:pPr>
            <a:r>
              <a:rPr lang="en-GB" sz="1800" b="1" dirty="0"/>
              <a:t>For example:</a:t>
            </a:r>
          </a:p>
          <a:p>
            <a:pPr marL="0" indent="0">
              <a:buNone/>
            </a:pPr>
            <a:endParaRPr lang="en-GB" dirty="0" smtClean="0"/>
          </a:p>
          <a:p>
            <a:pPr>
              <a:buFontTx/>
              <a:buChar char="-"/>
            </a:pPr>
            <a:endParaRPr lang="en-GB" dirty="0"/>
          </a:p>
          <a:p>
            <a:pPr marL="0" indent="0">
              <a:buNone/>
            </a:pPr>
            <a:endParaRPr lang="en-GB" dirty="0"/>
          </a:p>
        </p:txBody>
      </p:sp>
      <p:graphicFrame>
        <p:nvGraphicFramePr>
          <p:cNvPr id="5" name="Table 4"/>
          <p:cNvGraphicFramePr>
            <a:graphicFrameLocks noGrp="1"/>
          </p:cNvGraphicFramePr>
          <p:nvPr>
            <p:extLst/>
          </p:nvPr>
        </p:nvGraphicFramePr>
        <p:xfrm>
          <a:off x="2277191" y="3735864"/>
          <a:ext cx="4117001" cy="2132095"/>
        </p:xfrm>
        <a:graphic>
          <a:graphicData uri="http://schemas.openxmlformats.org/drawingml/2006/table">
            <a:tbl>
              <a:tblPr firstRow="1" bandRow="1">
                <a:tableStyleId>{073A0DAA-6AF3-43AB-8588-CEC1D06C72B9}</a:tableStyleId>
              </a:tblPr>
              <a:tblGrid>
                <a:gridCol w="767285">
                  <a:extLst>
                    <a:ext uri="{9D8B030D-6E8A-4147-A177-3AD203B41FA5}">
                      <a16:colId xmlns:a16="http://schemas.microsoft.com/office/drawing/2014/main" val="20000"/>
                    </a:ext>
                  </a:extLst>
                </a:gridCol>
                <a:gridCol w="959327">
                  <a:extLst>
                    <a:ext uri="{9D8B030D-6E8A-4147-A177-3AD203B41FA5}">
                      <a16:colId xmlns:a16="http://schemas.microsoft.com/office/drawing/2014/main" val="20001"/>
                    </a:ext>
                  </a:extLst>
                </a:gridCol>
                <a:gridCol w="1042574">
                  <a:extLst>
                    <a:ext uri="{9D8B030D-6E8A-4147-A177-3AD203B41FA5}">
                      <a16:colId xmlns:a16="http://schemas.microsoft.com/office/drawing/2014/main" val="20002"/>
                    </a:ext>
                  </a:extLst>
                </a:gridCol>
                <a:gridCol w="1347815">
                  <a:extLst>
                    <a:ext uri="{9D8B030D-6E8A-4147-A177-3AD203B41FA5}">
                      <a16:colId xmlns:a16="http://schemas.microsoft.com/office/drawing/2014/main" val="20003"/>
                    </a:ext>
                  </a:extLst>
                </a:gridCol>
              </a:tblGrid>
              <a:tr h="342900">
                <a:tc rowSpan="2" gridSpan="2">
                  <a:txBody>
                    <a:bodyPr/>
                    <a:lstStyle/>
                    <a:p>
                      <a:r>
                        <a:rPr lang="en-GB" sz="1800" b="0" dirty="0" smtClean="0">
                          <a:solidFill>
                            <a:schemeClr val="tx1"/>
                          </a:solidFill>
                        </a:rPr>
                        <a:t>90%</a:t>
                      </a:r>
                      <a:r>
                        <a:rPr lang="en-GB" sz="1800" b="0" baseline="0" dirty="0" smtClean="0">
                          <a:solidFill>
                            <a:schemeClr val="tx1"/>
                          </a:solidFill>
                        </a:rPr>
                        <a:t> power @2P=0.01</a:t>
                      </a:r>
                      <a:endParaRPr lang="en-GB" sz="1800" b="0" dirty="0">
                        <a:solidFill>
                          <a:schemeClr val="tx1"/>
                        </a:solidFill>
                      </a:endParaRP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GB" dirty="0"/>
                    </a:p>
                  </a:txBody>
                  <a:tcPr/>
                </a:tc>
                <a:tc gridSpan="2">
                  <a:txBody>
                    <a:bodyPr/>
                    <a:lstStyle/>
                    <a:p>
                      <a:pPr algn="ctr"/>
                      <a:r>
                        <a:rPr lang="en-GB" sz="1800" dirty="0" smtClean="0">
                          <a:solidFill>
                            <a:schemeClr val="tx1"/>
                          </a:solidFill>
                        </a:rPr>
                        <a:t>Mortality</a:t>
                      </a:r>
                      <a:endParaRPr lang="en-GB"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10000"/>
                  </a:ext>
                </a:extLst>
              </a:tr>
              <a:tr h="342900">
                <a:tc gridSpan="2" vMerge="1">
                  <a:txBody>
                    <a:bodyPr/>
                    <a:lstStyle/>
                    <a:p>
                      <a:endParaRPr lang="en-GB" dirty="0"/>
                    </a:p>
                  </a:txBody>
                  <a:tcPr/>
                </a:tc>
                <a:tc hMerge="1" vMerge="1">
                  <a:txBody>
                    <a:bodyPr/>
                    <a:lstStyle/>
                    <a:p>
                      <a:endParaRPr lang="en-GB" dirty="0"/>
                    </a:p>
                  </a:txBody>
                  <a:tcPr/>
                </a:tc>
                <a:tc>
                  <a:txBody>
                    <a:bodyPr/>
                    <a:lstStyle/>
                    <a:p>
                      <a:pPr algn="ctr"/>
                      <a:r>
                        <a:rPr lang="en-GB" sz="1800" dirty="0" smtClean="0">
                          <a:solidFill>
                            <a:schemeClr val="tx1"/>
                          </a:solidFill>
                        </a:rPr>
                        <a:t>20%</a:t>
                      </a:r>
                      <a:endParaRPr lang="en-GB" sz="18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smtClean="0">
                          <a:solidFill>
                            <a:schemeClr val="tx1"/>
                          </a:solidFill>
                        </a:rPr>
                        <a:t>30%</a:t>
                      </a:r>
                      <a:endParaRPr lang="en-GB" sz="1800" dirty="0">
                        <a:solidFill>
                          <a:schemeClr val="tx1"/>
                        </a:solidFill>
                      </a:endParaRPr>
                    </a:p>
                  </a:txBody>
                  <a:tcPr marL="68580" marR="68580" marT="34290" marB="3429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0675">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rPr>
                        <a:t>Proportional risk reduction</a:t>
                      </a:r>
                    </a:p>
                  </a:txBody>
                  <a:tcPr marL="68580" marR="68580" marT="34290" marB="34290" vert="vert27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800" dirty="0" smtClean="0">
                          <a:solidFill>
                            <a:schemeClr val="tx1"/>
                          </a:solidFill>
                        </a:rPr>
                        <a:t>20%</a:t>
                      </a:r>
                      <a:endParaRPr lang="en-GB" sz="1800" dirty="0">
                        <a:solidFill>
                          <a:schemeClr val="tx1"/>
                        </a:solidFill>
                      </a:endParaRP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800" dirty="0" smtClean="0">
                          <a:solidFill>
                            <a:schemeClr val="tx1"/>
                          </a:solidFill>
                        </a:rPr>
                        <a:t>5,600</a:t>
                      </a:r>
                      <a:endParaRPr lang="en-GB" sz="18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800" dirty="0" smtClean="0">
                          <a:solidFill>
                            <a:schemeClr val="tx1"/>
                          </a:solidFill>
                        </a:rPr>
                        <a:t>3,300</a:t>
                      </a:r>
                      <a:endParaRPr lang="en-GB" sz="1800" dirty="0">
                        <a:solidFill>
                          <a:schemeClr val="tx1"/>
                        </a:solidFill>
                      </a:endParaRPr>
                    </a:p>
                  </a:txBody>
                  <a:tcPr marL="68580" marR="68580" marT="34290" marB="3429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05620">
                <a:tc vMerge="1">
                  <a:txBody>
                    <a:bodyPr/>
                    <a:lstStyle/>
                    <a:p>
                      <a:endParaRPr lang="en-GB" dirty="0">
                        <a:solidFill>
                          <a:schemeClr val="tx1"/>
                        </a:solidFill>
                      </a:endParaRPr>
                    </a:p>
                  </a:txBody>
                  <a:tcPr vert="vert270">
                    <a:noFill/>
                  </a:tcPr>
                </a:tc>
                <a:tc>
                  <a:txBody>
                    <a:bodyPr/>
                    <a:lstStyle/>
                    <a:p>
                      <a:pPr algn="ctr"/>
                      <a:r>
                        <a:rPr lang="en-GB" sz="1800" dirty="0" smtClean="0">
                          <a:solidFill>
                            <a:schemeClr val="tx1"/>
                          </a:solidFill>
                        </a:rPr>
                        <a:t>30%</a:t>
                      </a:r>
                      <a:endParaRPr lang="en-GB" sz="1800" dirty="0">
                        <a:solidFill>
                          <a:schemeClr val="tx1"/>
                        </a:solidFill>
                      </a:endParaRP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800" dirty="0" smtClean="0">
                          <a:solidFill>
                            <a:schemeClr val="tx1"/>
                          </a:solidFill>
                        </a:rPr>
                        <a:t>2,400</a:t>
                      </a:r>
                      <a:endParaRPr lang="en-GB" sz="18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800" dirty="0" smtClean="0">
                          <a:solidFill>
                            <a:schemeClr val="tx1"/>
                          </a:solidFill>
                        </a:rPr>
                        <a:t>1,400</a:t>
                      </a:r>
                      <a:endParaRPr lang="en-GB" sz="180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24793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5631" y="581891"/>
            <a:ext cx="8692738" cy="5498275"/>
            <a:chOff x="803275" y="1541463"/>
            <a:chExt cx="7548563" cy="4822825"/>
          </a:xfrm>
        </p:grpSpPr>
        <p:sp>
          <p:nvSpPr>
            <p:cNvPr id="33" name="Diamond 32"/>
            <p:cNvSpPr/>
            <p:nvPr/>
          </p:nvSpPr>
          <p:spPr bwMode="auto">
            <a:xfrm>
              <a:off x="3219450" y="2573338"/>
              <a:ext cx="2749550" cy="2749550"/>
            </a:xfrm>
            <a:prstGeom prst="diamond">
              <a:avLst/>
            </a:prstGeom>
            <a:solidFill>
              <a:schemeClr val="bg1">
                <a:lumMod val="85000"/>
              </a:schemeClr>
            </a:solidFill>
            <a:ln w="6350" cap="flat" cmpd="sng" algn="ctr">
              <a:noFill/>
              <a:prstDash val="solid"/>
              <a:miter lim="800000"/>
            </a:ln>
            <a:effectLst/>
          </p:spPr>
          <p:txBody>
            <a:bodyPr anchor="ctr"/>
            <a:lstStyle/>
            <a:p>
              <a:pPr algn="ctr">
                <a:defRPr/>
              </a:pPr>
              <a:endParaRPr lang="en-US" kern="0">
                <a:solidFill>
                  <a:sysClr val="window" lastClr="FFFFFF"/>
                </a:solidFill>
              </a:endParaRPr>
            </a:p>
          </p:txBody>
        </p:sp>
        <p:sp>
          <p:nvSpPr>
            <p:cNvPr id="34" name="Diamond 33"/>
            <p:cNvSpPr/>
            <p:nvPr/>
          </p:nvSpPr>
          <p:spPr bwMode="auto">
            <a:xfrm>
              <a:off x="3729038" y="3097213"/>
              <a:ext cx="1682750" cy="1682750"/>
            </a:xfrm>
            <a:prstGeom prst="diamond">
              <a:avLst/>
            </a:prstGeom>
            <a:solidFill>
              <a:schemeClr val="bg1">
                <a:lumMod val="75000"/>
              </a:schemeClr>
            </a:solidFill>
            <a:ln w="6350" cap="flat" cmpd="sng" algn="ctr">
              <a:noFill/>
              <a:prstDash val="solid"/>
              <a:miter lim="800000"/>
            </a:ln>
            <a:effectLst/>
          </p:spPr>
          <p:txBody>
            <a:bodyPr anchor="ctr"/>
            <a:lstStyle/>
            <a:p>
              <a:pPr algn="ctr">
                <a:defRPr/>
              </a:pPr>
              <a:endParaRPr lang="en-US" kern="0">
                <a:solidFill>
                  <a:sysClr val="window" lastClr="FFFFFF"/>
                </a:solidFill>
              </a:endParaRPr>
            </a:p>
          </p:txBody>
        </p:sp>
        <p:sp>
          <p:nvSpPr>
            <p:cNvPr id="35" name="Pentagon 34"/>
            <p:cNvSpPr/>
            <p:nvPr/>
          </p:nvSpPr>
          <p:spPr bwMode="auto">
            <a:xfrm>
              <a:off x="1714500" y="2044700"/>
              <a:ext cx="2940050" cy="192088"/>
            </a:xfrm>
            <a:prstGeom prst="homePlate">
              <a:avLst/>
            </a:prstGeom>
            <a:solidFill>
              <a:srgbClr val="E7E6E6"/>
            </a:solidFill>
            <a:ln w="6350" cap="flat" cmpd="sng" algn="ctr">
              <a:solidFill>
                <a:schemeClr val="accent1"/>
              </a:solidFill>
              <a:prstDash val="solid"/>
              <a:miter lim="800000"/>
            </a:ln>
            <a:effectLst/>
          </p:spPr>
          <p:txBody>
            <a:bodyPr anchor="ctr"/>
            <a:lstStyle/>
            <a:p>
              <a:pPr algn="ctr">
                <a:defRPr/>
              </a:pPr>
              <a:endParaRPr lang="en-US" kern="0">
                <a:solidFill>
                  <a:sysClr val="window" lastClr="FFFFFF"/>
                </a:solidFill>
              </a:endParaRPr>
            </a:p>
          </p:txBody>
        </p:sp>
        <p:sp>
          <p:nvSpPr>
            <p:cNvPr id="36" name="Chevron 35"/>
            <p:cNvSpPr/>
            <p:nvPr/>
          </p:nvSpPr>
          <p:spPr bwMode="auto">
            <a:xfrm>
              <a:off x="4737100" y="2044700"/>
              <a:ext cx="2733675" cy="192088"/>
            </a:xfrm>
            <a:prstGeom prst="chevron">
              <a:avLst/>
            </a:prstGeom>
            <a:solidFill>
              <a:srgbClr val="E7E6E6"/>
            </a:solidFill>
            <a:ln w="6350" cap="flat" cmpd="sng" algn="ctr">
              <a:solidFill>
                <a:schemeClr val="accent2"/>
              </a:solidFill>
              <a:prstDash val="solid"/>
              <a:miter lim="800000"/>
            </a:ln>
            <a:effectLst/>
          </p:spPr>
          <p:txBody>
            <a:bodyPr anchor="ctr"/>
            <a:lstStyle/>
            <a:p>
              <a:pPr algn="ctr">
                <a:defRPr/>
              </a:pPr>
              <a:endParaRPr lang="en-US" kern="0">
                <a:solidFill>
                  <a:sysClr val="window" lastClr="FFFFFF"/>
                </a:solidFill>
              </a:endParaRPr>
            </a:p>
          </p:txBody>
        </p:sp>
        <p:sp>
          <p:nvSpPr>
            <p:cNvPr id="37" name="Pentagon 36"/>
            <p:cNvSpPr/>
            <p:nvPr/>
          </p:nvSpPr>
          <p:spPr bwMode="auto">
            <a:xfrm rot="10800000">
              <a:off x="4530725" y="5668963"/>
              <a:ext cx="2940050" cy="192087"/>
            </a:xfrm>
            <a:prstGeom prst="homePlate">
              <a:avLst/>
            </a:prstGeom>
            <a:solidFill>
              <a:srgbClr val="E7E6E6"/>
            </a:solidFill>
            <a:ln w="6350" cap="flat" cmpd="sng" algn="ctr">
              <a:solidFill>
                <a:schemeClr val="accent3"/>
              </a:solidFill>
              <a:prstDash val="solid"/>
              <a:miter lim="800000"/>
            </a:ln>
            <a:effectLst/>
          </p:spPr>
          <p:txBody>
            <a:bodyPr anchor="ctr"/>
            <a:lstStyle/>
            <a:p>
              <a:pPr algn="ctr">
                <a:defRPr/>
              </a:pPr>
              <a:endParaRPr lang="en-US" kern="0">
                <a:solidFill>
                  <a:sysClr val="window" lastClr="FFFFFF"/>
                </a:solidFill>
              </a:endParaRPr>
            </a:p>
          </p:txBody>
        </p:sp>
        <p:sp>
          <p:nvSpPr>
            <p:cNvPr id="38" name="Chevron 37"/>
            <p:cNvSpPr/>
            <p:nvPr/>
          </p:nvSpPr>
          <p:spPr bwMode="auto">
            <a:xfrm rot="10800000">
              <a:off x="1714500" y="5668963"/>
              <a:ext cx="2733675" cy="192087"/>
            </a:xfrm>
            <a:prstGeom prst="chevron">
              <a:avLst/>
            </a:prstGeom>
            <a:solidFill>
              <a:srgbClr val="E7E6E6"/>
            </a:solidFill>
            <a:ln w="6350" cap="flat" cmpd="sng" algn="ctr">
              <a:solidFill>
                <a:schemeClr val="accent4"/>
              </a:solidFill>
              <a:prstDash val="solid"/>
              <a:miter lim="800000"/>
            </a:ln>
            <a:effectLst/>
          </p:spPr>
          <p:txBody>
            <a:bodyPr anchor="ctr"/>
            <a:lstStyle/>
            <a:p>
              <a:pPr algn="ctr">
                <a:defRPr/>
              </a:pPr>
              <a:endParaRPr lang="en-US" kern="0">
                <a:solidFill>
                  <a:sysClr val="window" lastClr="FFFFFF"/>
                </a:solidFill>
              </a:endParaRPr>
            </a:p>
          </p:txBody>
        </p:sp>
        <p:sp>
          <p:nvSpPr>
            <p:cNvPr id="39" name="Pentagon 38"/>
            <p:cNvSpPr/>
            <p:nvPr/>
          </p:nvSpPr>
          <p:spPr bwMode="auto">
            <a:xfrm rot="16200000">
              <a:off x="438151" y="4810125"/>
              <a:ext cx="1928812" cy="185737"/>
            </a:xfrm>
            <a:prstGeom prst="homePlate">
              <a:avLst/>
            </a:prstGeom>
            <a:solidFill>
              <a:srgbClr val="E7E6E6"/>
            </a:solidFill>
            <a:ln w="6350" cap="flat" cmpd="sng" algn="ctr">
              <a:solidFill>
                <a:schemeClr val="accent4"/>
              </a:solidFill>
              <a:prstDash val="solid"/>
              <a:miter lim="800000"/>
            </a:ln>
            <a:effectLst/>
          </p:spPr>
          <p:txBody>
            <a:bodyPr anchor="ctr"/>
            <a:lstStyle/>
            <a:p>
              <a:pPr algn="ctr">
                <a:defRPr/>
              </a:pPr>
              <a:endParaRPr lang="en-US" kern="0">
                <a:solidFill>
                  <a:sysClr val="window" lastClr="FFFFFF"/>
                </a:solidFill>
              </a:endParaRPr>
            </a:p>
          </p:txBody>
        </p:sp>
        <p:sp>
          <p:nvSpPr>
            <p:cNvPr id="40" name="Chevron 39"/>
            <p:cNvSpPr/>
            <p:nvPr/>
          </p:nvSpPr>
          <p:spPr bwMode="auto">
            <a:xfrm rot="16200000">
              <a:off x="506413" y="2895600"/>
              <a:ext cx="1792288" cy="185737"/>
            </a:xfrm>
            <a:prstGeom prst="chevron">
              <a:avLst/>
            </a:prstGeom>
            <a:solidFill>
              <a:srgbClr val="E7E6E6"/>
            </a:solidFill>
            <a:ln w="6350" cap="flat" cmpd="sng" algn="ctr">
              <a:solidFill>
                <a:schemeClr val="accent1"/>
              </a:solidFill>
              <a:prstDash val="solid"/>
              <a:miter lim="800000"/>
            </a:ln>
            <a:effectLst/>
          </p:spPr>
          <p:txBody>
            <a:bodyPr anchor="ctr"/>
            <a:lstStyle/>
            <a:p>
              <a:pPr algn="ctr">
                <a:defRPr/>
              </a:pPr>
              <a:endParaRPr lang="en-US" kern="0">
                <a:solidFill>
                  <a:sysClr val="window" lastClr="FFFFFF"/>
                </a:solidFill>
              </a:endParaRPr>
            </a:p>
          </p:txBody>
        </p:sp>
        <p:sp>
          <p:nvSpPr>
            <p:cNvPr id="41" name="Pentagon 40"/>
            <p:cNvSpPr/>
            <p:nvPr/>
          </p:nvSpPr>
          <p:spPr bwMode="auto">
            <a:xfrm rot="5400000">
              <a:off x="6788150" y="2963863"/>
              <a:ext cx="1928813" cy="185737"/>
            </a:xfrm>
            <a:prstGeom prst="homePlate">
              <a:avLst/>
            </a:prstGeom>
            <a:solidFill>
              <a:srgbClr val="E7E6E6"/>
            </a:solidFill>
            <a:ln w="6350" cap="flat" cmpd="sng" algn="ctr">
              <a:solidFill>
                <a:schemeClr val="accent2"/>
              </a:solidFill>
              <a:prstDash val="solid"/>
              <a:miter lim="800000"/>
            </a:ln>
            <a:effectLst/>
          </p:spPr>
          <p:txBody>
            <a:bodyPr anchor="ctr"/>
            <a:lstStyle/>
            <a:p>
              <a:pPr algn="ctr">
                <a:defRPr/>
              </a:pPr>
              <a:endParaRPr lang="en-US" kern="0">
                <a:solidFill>
                  <a:sysClr val="window" lastClr="FFFFFF"/>
                </a:solidFill>
              </a:endParaRPr>
            </a:p>
          </p:txBody>
        </p:sp>
        <p:sp>
          <p:nvSpPr>
            <p:cNvPr id="42" name="Chevron 41"/>
            <p:cNvSpPr/>
            <p:nvPr/>
          </p:nvSpPr>
          <p:spPr bwMode="auto">
            <a:xfrm rot="5400000">
              <a:off x="6856413" y="4878388"/>
              <a:ext cx="1792287" cy="185737"/>
            </a:xfrm>
            <a:prstGeom prst="chevron">
              <a:avLst/>
            </a:prstGeom>
            <a:solidFill>
              <a:srgbClr val="E7E6E6"/>
            </a:solidFill>
            <a:ln w="6350" cap="flat" cmpd="sng" algn="ctr">
              <a:solidFill>
                <a:schemeClr val="accent3"/>
              </a:solidFill>
              <a:prstDash val="solid"/>
              <a:miter lim="800000"/>
            </a:ln>
            <a:effectLst/>
          </p:spPr>
          <p:txBody>
            <a:bodyPr anchor="ctr"/>
            <a:lstStyle/>
            <a:p>
              <a:pPr algn="ctr">
                <a:defRPr/>
              </a:pPr>
              <a:endParaRPr lang="en-US" kern="0">
                <a:solidFill>
                  <a:sysClr val="window" lastClr="FFFFFF"/>
                </a:solidFill>
              </a:endParaRPr>
            </a:p>
          </p:txBody>
        </p:sp>
        <p:sp>
          <p:nvSpPr>
            <p:cNvPr id="43" name="Oval 42"/>
            <p:cNvSpPr/>
            <p:nvPr/>
          </p:nvSpPr>
          <p:spPr bwMode="auto">
            <a:xfrm>
              <a:off x="803275" y="1541463"/>
              <a:ext cx="1198563" cy="1198562"/>
            </a:xfrm>
            <a:prstGeom prst="ellipse">
              <a:avLst/>
            </a:prstGeom>
            <a:solidFill>
              <a:schemeClr val="accent1"/>
            </a:solidFill>
            <a:ln w="6350" cap="flat" cmpd="sng" algn="ctr">
              <a:noFill/>
              <a:prstDash val="solid"/>
              <a:miter lim="800000"/>
            </a:ln>
            <a:effectLst/>
          </p:spPr>
          <p:txBody>
            <a:bodyPr anchor="ctr"/>
            <a:lstStyle/>
            <a:p>
              <a:pPr algn="ctr">
                <a:defRPr/>
              </a:pPr>
              <a:endParaRPr lang="en-US" kern="0">
                <a:solidFill>
                  <a:sysClr val="window" lastClr="FFFFFF"/>
                </a:solidFill>
              </a:endParaRPr>
            </a:p>
          </p:txBody>
        </p:sp>
        <p:sp>
          <p:nvSpPr>
            <p:cNvPr id="44" name="Oval 43"/>
            <p:cNvSpPr/>
            <p:nvPr/>
          </p:nvSpPr>
          <p:spPr bwMode="auto">
            <a:xfrm>
              <a:off x="803275" y="5165725"/>
              <a:ext cx="1198563" cy="1198563"/>
            </a:xfrm>
            <a:prstGeom prst="ellipse">
              <a:avLst/>
            </a:prstGeom>
            <a:solidFill>
              <a:schemeClr val="accent4"/>
            </a:solidFill>
            <a:ln w="6350" cap="flat" cmpd="sng" algn="ctr">
              <a:noFill/>
              <a:prstDash val="solid"/>
              <a:miter lim="800000"/>
            </a:ln>
            <a:effectLst/>
          </p:spPr>
          <p:txBody>
            <a:bodyPr anchor="ctr"/>
            <a:lstStyle/>
            <a:p>
              <a:pPr algn="ctr">
                <a:defRPr/>
              </a:pPr>
              <a:endParaRPr lang="en-US" kern="0">
                <a:solidFill>
                  <a:sysClr val="window" lastClr="FFFFFF"/>
                </a:solidFill>
              </a:endParaRPr>
            </a:p>
          </p:txBody>
        </p:sp>
        <p:sp>
          <p:nvSpPr>
            <p:cNvPr id="45" name="Oval 44"/>
            <p:cNvSpPr/>
            <p:nvPr/>
          </p:nvSpPr>
          <p:spPr bwMode="auto">
            <a:xfrm>
              <a:off x="7153275" y="1541463"/>
              <a:ext cx="1198563" cy="1198562"/>
            </a:xfrm>
            <a:prstGeom prst="ellipse">
              <a:avLst/>
            </a:prstGeom>
            <a:solidFill>
              <a:schemeClr val="accent2"/>
            </a:solidFill>
            <a:ln w="6350" cap="flat" cmpd="sng" algn="ctr">
              <a:noFill/>
              <a:prstDash val="solid"/>
              <a:miter lim="800000"/>
            </a:ln>
            <a:effectLst/>
          </p:spPr>
          <p:txBody>
            <a:bodyPr anchor="ctr"/>
            <a:lstStyle/>
            <a:p>
              <a:pPr algn="ctr">
                <a:defRPr/>
              </a:pPr>
              <a:endParaRPr lang="en-US" kern="0">
                <a:solidFill>
                  <a:sysClr val="window" lastClr="FFFFFF"/>
                </a:solidFill>
              </a:endParaRPr>
            </a:p>
          </p:txBody>
        </p:sp>
        <p:sp>
          <p:nvSpPr>
            <p:cNvPr id="46" name="Oval 45"/>
            <p:cNvSpPr/>
            <p:nvPr/>
          </p:nvSpPr>
          <p:spPr bwMode="auto">
            <a:xfrm>
              <a:off x="7153275" y="5165725"/>
              <a:ext cx="1198563" cy="1198563"/>
            </a:xfrm>
            <a:prstGeom prst="ellipse">
              <a:avLst/>
            </a:prstGeom>
            <a:solidFill>
              <a:schemeClr val="accent3"/>
            </a:solidFill>
            <a:ln w="6350" cap="flat" cmpd="sng" algn="ctr">
              <a:noFill/>
              <a:prstDash val="solid"/>
              <a:miter lim="800000"/>
            </a:ln>
            <a:effectLst/>
          </p:spPr>
          <p:txBody>
            <a:bodyPr anchor="ctr"/>
            <a:lstStyle/>
            <a:p>
              <a:pPr algn="ctr">
                <a:defRPr/>
              </a:pPr>
              <a:endParaRPr lang="en-US" kern="0">
                <a:solidFill>
                  <a:sysClr val="window" lastClr="FFFFFF"/>
                </a:solidFill>
              </a:endParaRPr>
            </a:p>
          </p:txBody>
        </p:sp>
        <p:sp>
          <p:nvSpPr>
            <p:cNvPr id="51" name="Rounded Rectangular Callout 50"/>
            <p:cNvSpPr/>
            <p:nvPr/>
          </p:nvSpPr>
          <p:spPr bwMode="auto">
            <a:xfrm>
              <a:off x="1916113" y="2725738"/>
              <a:ext cx="1955800" cy="1098550"/>
            </a:xfrm>
            <a:prstGeom prst="wedgeRoundRectCallout">
              <a:avLst>
                <a:gd name="adj1" fmla="val -41305"/>
                <a:gd name="adj2" fmla="val -77880"/>
                <a:gd name="adj3" fmla="val 16667"/>
              </a:avLst>
            </a:prstGeom>
            <a:solidFill>
              <a:schemeClr val="accent1"/>
            </a:solidFill>
            <a:ln w="6350" cap="flat" cmpd="sng" algn="ctr">
              <a:noFill/>
              <a:prstDash val="solid"/>
              <a:miter lim="800000"/>
            </a:ln>
            <a:effectLst/>
          </p:spPr>
          <p:txBody>
            <a:bodyPr anchor="ctr"/>
            <a:lstStyle/>
            <a:p>
              <a:pPr algn="ctr">
                <a:defRPr/>
              </a:pPr>
              <a:endParaRPr lang="en-US" kern="0">
                <a:solidFill>
                  <a:sysClr val="window" lastClr="FFFFFF"/>
                </a:solidFill>
              </a:endParaRPr>
            </a:p>
          </p:txBody>
        </p:sp>
        <p:sp>
          <p:nvSpPr>
            <p:cNvPr id="52" name="Rounded Rectangular Callout 51"/>
            <p:cNvSpPr/>
            <p:nvPr/>
          </p:nvSpPr>
          <p:spPr bwMode="auto">
            <a:xfrm flipH="1">
              <a:off x="5254625" y="2725738"/>
              <a:ext cx="1955800" cy="1098550"/>
            </a:xfrm>
            <a:prstGeom prst="wedgeRoundRectCallout">
              <a:avLst>
                <a:gd name="adj1" fmla="val -41305"/>
                <a:gd name="adj2" fmla="val -77880"/>
                <a:gd name="adj3" fmla="val 16667"/>
              </a:avLst>
            </a:prstGeom>
            <a:solidFill>
              <a:schemeClr val="accent2"/>
            </a:solidFill>
            <a:ln w="6350" cap="flat" cmpd="sng" algn="ctr">
              <a:noFill/>
              <a:prstDash val="solid"/>
              <a:miter lim="800000"/>
            </a:ln>
            <a:effectLst/>
          </p:spPr>
          <p:txBody>
            <a:bodyPr anchor="ctr"/>
            <a:lstStyle/>
            <a:p>
              <a:pPr algn="ctr">
                <a:defRPr/>
              </a:pPr>
              <a:endParaRPr lang="en-US" kern="0">
                <a:solidFill>
                  <a:sysClr val="window" lastClr="FFFFFF"/>
                </a:solidFill>
              </a:endParaRPr>
            </a:p>
          </p:txBody>
        </p:sp>
        <p:sp>
          <p:nvSpPr>
            <p:cNvPr id="53" name="Rounded Rectangular Callout 52"/>
            <p:cNvSpPr/>
            <p:nvPr/>
          </p:nvSpPr>
          <p:spPr bwMode="auto">
            <a:xfrm rot="10800000">
              <a:off x="5254625" y="4067175"/>
              <a:ext cx="1955800" cy="1098550"/>
            </a:xfrm>
            <a:prstGeom prst="wedgeRoundRectCallout">
              <a:avLst>
                <a:gd name="adj1" fmla="val -41305"/>
                <a:gd name="adj2" fmla="val -77880"/>
                <a:gd name="adj3" fmla="val 16667"/>
              </a:avLst>
            </a:prstGeom>
            <a:solidFill>
              <a:schemeClr val="accent3"/>
            </a:solidFill>
            <a:ln w="6350" cap="flat" cmpd="sng" algn="ctr">
              <a:noFill/>
              <a:prstDash val="solid"/>
              <a:miter lim="800000"/>
            </a:ln>
            <a:effectLst/>
          </p:spPr>
          <p:txBody>
            <a:bodyPr anchor="ctr"/>
            <a:lstStyle/>
            <a:p>
              <a:pPr algn="ctr">
                <a:defRPr/>
              </a:pPr>
              <a:endParaRPr lang="en-US" kern="0">
                <a:solidFill>
                  <a:sysClr val="window" lastClr="FFFFFF"/>
                </a:solidFill>
              </a:endParaRPr>
            </a:p>
          </p:txBody>
        </p:sp>
        <p:sp>
          <p:nvSpPr>
            <p:cNvPr id="54" name="Rounded Rectangular Callout 53"/>
            <p:cNvSpPr/>
            <p:nvPr/>
          </p:nvSpPr>
          <p:spPr bwMode="auto">
            <a:xfrm rot="10800000" flipH="1">
              <a:off x="1916113" y="4067175"/>
              <a:ext cx="1955800" cy="1098550"/>
            </a:xfrm>
            <a:prstGeom prst="wedgeRoundRectCallout">
              <a:avLst>
                <a:gd name="adj1" fmla="val -41305"/>
                <a:gd name="adj2" fmla="val -77880"/>
                <a:gd name="adj3" fmla="val 16667"/>
              </a:avLst>
            </a:prstGeom>
            <a:solidFill>
              <a:schemeClr val="accent4"/>
            </a:solidFill>
            <a:ln w="6350" cap="flat" cmpd="sng" algn="ctr">
              <a:noFill/>
              <a:prstDash val="solid"/>
              <a:miter lim="800000"/>
            </a:ln>
            <a:effectLst/>
          </p:spPr>
          <p:txBody>
            <a:bodyPr anchor="ctr"/>
            <a:lstStyle/>
            <a:p>
              <a:pPr algn="ctr">
                <a:defRPr/>
              </a:pPr>
              <a:endParaRPr lang="en-US" kern="0">
                <a:solidFill>
                  <a:sysClr val="window" lastClr="FFFFFF"/>
                </a:solidFill>
              </a:endParaRPr>
            </a:p>
          </p:txBody>
        </p:sp>
        <p:sp>
          <p:nvSpPr>
            <p:cNvPr id="55" name="Rectangle 54"/>
            <p:cNvSpPr/>
            <p:nvPr/>
          </p:nvSpPr>
          <p:spPr bwMode="auto">
            <a:xfrm>
              <a:off x="1951038" y="2787033"/>
              <a:ext cx="1878012" cy="293542"/>
            </a:xfrm>
            <a:prstGeom prst="rect">
              <a:avLst/>
            </a:prstGeom>
          </p:spPr>
          <p:txBody>
            <a:bodyPr>
              <a:spAutoFit/>
            </a:bodyPr>
            <a:lstStyle/>
            <a:p>
              <a:pPr algn="ctr">
                <a:lnSpc>
                  <a:spcPct val="120000"/>
                </a:lnSpc>
                <a:defRPr/>
              </a:pPr>
              <a:endParaRPr lang="en-US" sz="1200" kern="0" dirty="0">
                <a:solidFill>
                  <a:schemeClr val="bg1"/>
                </a:solidFill>
                <a:ea typeface="ＭＳ Ｐゴシック" charset="0"/>
                <a:cs typeface="Calibri"/>
              </a:endParaRPr>
            </a:p>
          </p:txBody>
        </p:sp>
        <p:sp>
          <p:nvSpPr>
            <p:cNvPr id="56" name="Rectangle 55"/>
            <p:cNvSpPr/>
            <p:nvPr/>
          </p:nvSpPr>
          <p:spPr bwMode="auto">
            <a:xfrm>
              <a:off x="5275263" y="3059340"/>
              <a:ext cx="1878012" cy="451914"/>
            </a:xfrm>
            <a:prstGeom prst="rect">
              <a:avLst/>
            </a:prstGeom>
          </p:spPr>
          <p:txBody>
            <a:bodyPr>
              <a:spAutoFit/>
            </a:bodyPr>
            <a:lstStyle/>
            <a:p>
              <a:pPr>
                <a:lnSpc>
                  <a:spcPct val="120000"/>
                </a:lnSpc>
                <a:defRPr/>
              </a:pPr>
              <a:r>
                <a:rPr lang="en-US" sz="1200" kern="0" dirty="0">
                  <a:solidFill>
                    <a:sysClr val="window" lastClr="FFFFFF"/>
                  </a:solidFill>
                  <a:ea typeface="ＭＳ Ｐゴシック" charset="0"/>
                  <a:cs typeface="Calibri"/>
                </a:rPr>
                <a:t>Designing high quality COVID-19 treatment trials</a:t>
              </a:r>
            </a:p>
          </p:txBody>
        </p:sp>
        <p:sp>
          <p:nvSpPr>
            <p:cNvPr id="57" name="Rectangle 56"/>
            <p:cNvSpPr/>
            <p:nvPr/>
          </p:nvSpPr>
          <p:spPr bwMode="auto">
            <a:xfrm>
              <a:off x="1928794" y="4183063"/>
              <a:ext cx="1963758" cy="840666"/>
            </a:xfrm>
            <a:prstGeom prst="rect">
              <a:avLst/>
            </a:prstGeom>
          </p:spPr>
          <p:txBody>
            <a:bodyPr wrap="square">
              <a:spAutoFit/>
            </a:bodyPr>
            <a:lstStyle/>
            <a:p>
              <a:pPr marL="171450" indent="-171450">
                <a:lnSpc>
                  <a:spcPct val="120000"/>
                </a:lnSpc>
                <a:buFont typeface="Arial" panose="020B0604020202020204" pitchFamily="34" charset="0"/>
                <a:buChar char="•"/>
                <a:defRPr/>
              </a:pPr>
              <a:r>
                <a:rPr lang="en-US" sz="1200" kern="0" dirty="0">
                  <a:solidFill>
                    <a:sysClr val="window" lastClr="FFFFFF"/>
                  </a:solidFill>
                  <a:ea typeface="ＭＳ Ｐゴシック" charset="0"/>
                  <a:cs typeface="Calibri"/>
                </a:rPr>
                <a:t>Daily COVID-19 trials download CT.gov</a:t>
              </a:r>
            </a:p>
            <a:p>
              <a:pPr marL="171450" indent="-171450">
                <a:lnSpc>
                  <a:spcPct val="120000"/>
                </a:lnSpc>
                <a:buFont typeface="Arial" panose="020B0604020202020204" pitchFamily="34" charset="0"/>
                <a:buChar char="•"/>
                <a:defRPr/>
              </a:pPr>
              <a:r>
                <a:rPr lang="en-US" sz="1200" kern="0" dirty="0">
                  <a:solidFill>
                    <a:sysClr val="window" lastClr="FFFFFF"/>
                  </a:solidFill>
                  <a:ea typeface="ＭＳ Ｐゴシック" charset="0"/>
                  <a:cs typeface="Calibri"/>
                </a:rPr>
                <a:t>Telehealth</a:t>
              </a:r>
            </a:p>
            <a:p>
              <a:pPr marL="171450" indent="-171450">
                <a:lnSpc>
                  <a:spcPct val="120000"/>
                </a:lnSpc>
                <a:buFont typeface="Arial" panose="020B0604020202020204" pitchFamily="34" charset="0"/>
                <a:buChar char="•"/>
                <a:defRPr/>
              </a:pPr>
              <a:r>
                <a:rPr lang="en-US" sz="1200" kern="0" dirty="0">
                  <a:solidFill>
                    <a:sysClr val="window" lastClr="FFFFFF"/>
                  </a:solidFill>
                  <a:ea typeface="ＭＳ Ｐゴシック" charset="0"/>
                  <a:cs typeface="Calibri"/>
                </a:rPr>
                <a:t>Master protocols </a:t>
              </a:r>
            </a:p>
          </p:txBody>
        </p:sp>
        <p:sp>
          <p:nvSpPr>
            <p:cNvPr id="58" name="Rectangle 57"/>
            <p:cNvSpPr/>
            <p:nvPr/>
          </p:nvSpPr>
          <p:spPr bwMode="auto">
            <a:xfrm>
              <a:off x="5275263" y="4183063"/>
              <a:ext cx="1878012" cy="958339"/>
            </a:xfrm>
            <a:prstGeom prst="rect">
              <a:avLst/>
            </a:prstGeom>
          </p:spPr>
          <p:txBody>
            <a:bodyPr>
              <a:spAutoFit/>
            </a:bodyPr>
            <a:lstStyle/>
            <a:p>
              <a:pPr marL="171450" indent="-171450">
                <a:lnSpc>
                  <a:spcPct val="120000"/>
                </a:lnSpc>
                <a:buFont typeface="Arial" panose="020B0604020202020204" pitchFamily="34" charset="0"/>
                <a:buChar char="•"/>
                <a:defRPr/>
              </a:pPr>
              <a:r>
                <a:rPr lang="en-US" sz="1200" kern="0" dirty="0">
                  <a:solidFill>
                    <a:sysClr val="window" lastClr="FFFFFF"/>
                  </a:solidFill>
                  <a:ea typeface="ＭＳ Ｐゴシック" charset="0"/>
                  <a:cs typeface="Calibri"/>
                </a:rPr>
                <a:t>Lessons learned</a:t>
              </a:r>
            </a:p>
            <a:p>
              <a:pPr marL="171450" indent="-171450">
                <a:lnSpc>
                  <a:spcPct val="120000"/>
                </a:lnSpc>
                <a:buFont typeface="Arial" panose="020B0604020202020204" pitchFamily="34" charset="0"/>
                <a:buChar char="•"/>
                <a:defRPr/>
              </a:pPr>
              <a:r>
                <a:rPr lang="en-US" sz="1200" kern="0" dirty="0">
                  <a:solidFill>
                    <a:sysClr val="window" lastClr="FFFFFF"/>
                  </a:solidFill>
                  <a:ea typeface="ＭＳ Ｐゴシック" charset="0"/>
                  <a:cs typeface="Calibri"/>
                </a:rPr>
                <a:t>How to sustain transformation</a:t>
              </a:r>
            </a:p>
            <a:p>
              <a:pPr marL="171450" indent="-171450">
                <a:lnSpc>
                  <a:spcPct val="120000"/>
                </a:lnSpc>
                <a:buFont typeface="Arial" panose="020B0604020202020204" pitchFamily="34" charset="0"/>
                <a:buChar char="•"/>
                <a:defRPr/>
              </a:pPr>
              <a:r>
                <a:rPr lang="en-US" sz="1200" kern="0" dirty="0">
                  <a:solidFill>
                    <a:sysClr val="window" lastClr="FFFFFF"/>
                  </a:solidFill>
                  <a:ea typeface="ＭＳ Ｐゴシック" charset="0"/>
                  <a:cs typeface="Calibri"/>
                </a:rPr>
                <a:t>Contingency planning</a:t>
              </a:r>
            </a:p>
          </p:txBody>
        </p:sp>
        <p:sp>
          <p:nvSpPr>
            <p:cNvPr id="60" name="TextBox 59"/>
            <p:cNvSpPr txBox="1"/>
            <p:nvPr/>
          </p:nvSpPr>
          <p:spPr>
            <a:xfrm>
              <a:off x="828916" y="1983394"/>
              <a:ext cx="1099878" cy="307777"/>
            </a:xfrm>
            <a:prstGeom prst="rect">
              <a:avLst/>
            </a:prstGeom>
            <a:noFill/>
          </p:spPr>
          <p:txBody>
            <a:bodyPr wrap="square" rtlCol="0">
              <a:spAutoFit/>
            </a:bodyPr>
            <a:lstStyle/>
            <a:p>
              <a:pPr algn="ctr"/>
              <a:r>
                <a:rPr lang="en-US" sz="1400" b="1" dirty="0">
                  <a:solidFill>
                    <a:prstClr val="white"/>
                  </a:solidFill>
                </a:rPr>
                <a:t>Completed</a:t>
              </a:r>
            </a:p>
          </p:txBody>
        </p:sp>
        <p:sp>
          <p:nvSpPr>
            <p:cNvPr id="61" name="TextBox 60"/>
            <p:cNvSpPr txBox="1"/>
            <p:nvPr/>
          </p:nvSpPr>
          <p:spPr>
            <a:xfrm>
              <a:off x="7215206" y="2000240"/>
              <a:ext cx="1110990" cy="307777"/>
            </a:xfrm>
            <a:prstGeom prst="rect">
              <a:avLst/>
            </a:prstGeom>
            <a:noFill/>
          </p:spPr>
          <p:txBody>
            <a:bodyPr wrap="square" rtlCol="0">
              <a:spAutoFit/>
            </a:bodyPr>
            <a:lstStyle/>
            <a:p>
              <a:pPr algn="ctr"/>
              <a:r>
                <a:rPr lang="en-US" sz="1400" b="1" dirty="0">
                  <a:solidFill>
                    <a:prstClr val="white"/>
                  </a:solidFill>
                </a:rPr>
                <a:t>Today</a:t>
              </a:r>
            </a:p>
          </p:txBody>
        </p:sp>
        <p:sp>
          <p:nvSpPr>
            <p:cNvPr id="62" name="TextBox 61"/>
            <p:cNvSpPr txBox="1"/>
            <p:nvPr/>
          </p:nvSpPr>
          <p:spPr>
            <a:xfrm>
              <a:off x="7253985" y="5507098"/>
              <a:ext cx="1065193" cy="523220"/>
            </a:xfrm>
            <a:prstGeom prst="rect">
              <a:avLst/>
            </a:prstGeom>
            <a:noFill/>
          </p:spPr>
          <p:txBody>
            <a:bodyPr wrap="square" rtlCol="0">
              <a:spAutoFit/>
            </a:bodyPr>
            <a:lstStyle/>
            <a:p>
              <a:pPr algn="ctr"/>
              <a:r>
                <a:rPr lang="en-US" sz="1400" b="1" dirty="0">
                  <a:solidFill>
                    <a:prstClr val="white"/>
                  </a:solidFill>
                </a:rPr>
                <a:t>After Pandemic</a:t>
              </a:r>
            </a:p>
          </p:txBody>
        </p:sp>
        <p:sp>
          <p:nvSpPr>
            <p:cNvPr id="63" name="TextBox 62"/>
            <p:cNvSpPr txBox="1"/>
            <p:nvPr/>
          </p:nvSpPr>
          <p:spPr>
            <a:xfrm>
              <a:off x="828916" y="5513538"/>
              <a:ext cx="1214446" cy="523220"/>
            </a:xfrm>
            <a:prstGeom prst="rect">
              <a:avLst/>
            </a:prstGeom>
            <a:noFill/>
          </p:spPr>
          <p:txBody>
            <a:bodyPr wrap="square" rtlCol="0">
              <a:spAutoFit/>
            </a:bodyPr>
            <a:lstStyle/>
            <a:p>
              <a:pPr algn="ctr"/>
              <a:r>
                <a:rPr lang="en-US" sz="1400" b="1" dirty="0">
                  <a:solidFill>
                    <a:prstClr val="white"/>
                  </a:solidFill>
                </a:rPr>
                <a:t>During Pandemic</a:t>
              </a:r>
            </a:p>
          </p:txBody>
        </p:sp>
        <p:sp>
          <p:nvSpPr>
            <p:cNvPr id="65" name="TextBox 64"/>
            <p:cNvSpPr txBox="1"/>
            <p:nvPr/>
          </p:nvSpPr>
          <p:spPr>
            <a:xfrm>
              <a:off x="3929058" y="3501796"/>
              <a:ext cx="1214446" cy="809901"/>
            </a:xfrm>
            <a:prstGeom prst="rect">
              <a:avLst/>
            </a:prstGeom>
            <a:noFill/>
          </p:spPr>
          <p:txBody>
            <a:bodyPr wrap="square" rtlCol="0">
              <a:spAutoFit/>
            </a:bodyPr>
            <a:lstStyle/>
            <a:p>
              <a:pPr algn="ctr"/>
              <a:r>
                <a:rPr lang="en-US" b="1" dirty="0">
                  <a:solidFill>
                    <a:prstClr val="black"/>
                  </a:solidFill>
                </a:rPr>
                <a:t>CTTI’s</a:t>
              </a:r>
            </a:p>
            <a:p>
              <a:pPr algn="ctr"/>
              <a:r>
                <a:rPr lang="en-US" b="1" dirty="0">
                  <a:solidFill>
                    <a:prstClr val="black"/>
                  </a:solidFill>
                </a:rPr>
                <a:t>COVID</a:t>
              </a:r>
            </a:p>
            <a:p>
              <a:pPr algn="ctr"/>
              <a:r>
                <a:rPr lang="en-US" b="1" dirty="0">
                  <a:solidFill>
                    <a:prstClr val="black"/>
                  </a:solidFill>
                </a:rPr>
                <a:t>Work</a:t>
              </a:r>
            </a:p>
          </p:txBody>
        </p:sp>
      </p:grpSp>
      <p:sp>
        <p:nvSpPr>
          <p:cNvPr id="32" name="Rectangle 31">
            <a:extLst>
              <a:ext uri="{FF2B5EF4-FFF2-40B4-BE49-F238E27FC236}">
                <a16:creationId xmlns:a16="http://schemas.microsoft.com/office/drawing/2014/main" id="{AE1F61F7-E75D-BE4A-95E0-3EC4BEF34AED}"/>
              </a:ext>
            </a:extLst>
          </p:cNvPr>
          <p:cNvSpPr/>
          <p:nvPr/>
        </p:nvSpPr>
        <p:spPr bwMode="auto">
          <a:xfrm>
            <a:off x="1558508" y="2173538"/>
            <a:ext cx="2049207" cy="736740"/>
          </a:xfrm>
          <a:prstGeom prst="rect">
            <a:avLst/>
          </a:prstGeom>
        </p:spPr>
        <p:txBody>
          <a:bodyPr wrap="square">
            <a:spAutoFit/>
          </a:bodyPr>
          <a:lstStyle/>
          <a:p>
            <a:pPr>
              <a:lnSpc>
                <a:spcPct val="120000"/>
              </a:lnSpc>
              <a:defRPr/>
            </a:pPr>
            <a:r>
              <a:rPr lang="en-US" sz="1200" kern="0" dirty="0">
                <a:solidFill>
                  <a:sysClr val="window" lastClr="FFFFFF"/>
                </a:solidFill>
                <a:ea typeface="ＭＳ Ｐゴシック" charset="0"/>
                <a:cs typeface="Calibri"/>
              </a:rPr>
              <a:t>Conducting ongoing trials</a:t>
            </a:r>
          </a:p>
          <a:p>
            <a:pPr marL="171450" indent="-171450">
              <a:lnSpc>
                <a:spcPct val="120000"/>
              </a:lnSpc>
              <a:buFont typeface="Arial" panose="020B0604020202020204" pitchFamily="34" charset="0"/>
              <a:buChar char="•"/>
              <a:defRPr/>
            </a:pPr>
            <a:r>
              <a:rPr lang="en-US" sz="1200" kern="0" dirty="0">
                <a:solidFill>
                  <a:sysClr val="window" lastClr="FFFFFF"/>
                </a:solidFill>
                <a:ea typeface="ＭＳ Ｐゴシック" charset="0"/>
                <a:cs typeface="Calibri"/>
              </a:rPr>
              <a:t>Webinar</a:t>
            </a:r>
          </a:p>
          <a:p>
            <a:pPr marL="171450" indent="-171450">
              <a:lnSpc>
                <a:spcPct val="120000"/>
              </a:lnSpc>
              <a:buFont typeface="Arial" panose="020B0604020202020204" pitchFamily="34" charset="0"/>
              <a:buChar char="•"/>
              <a:defRPr/>
            </a:pPr>
            <a:r>
              <a:rPr lang="en-US" sz="1200" kern="0" dirty="0">
                <a:solidFill>
                  <a:sysClr val="window" lastClr="FFFFFF"/>
                </a:solidFill>
                <a:ea typeface="ＭＳ Ｐゴシック" charset="0"/>
                <a:cs typeface="Calibri"/>
              </a:rPr>
              <a:t>Best practices document</a:t>
            </a:r>
          </a:p>
        </p:txBody>
      </p:sp>
      <p:sp>
        <p:nvSpPr>
          <p:cNvPr id="2" name="Rectangle 1">
            <a:extLst>
              <a:ext uri="{FF2B5EF4-FFF2-40B4-BE49-F238E27FC236}">
                <a16:creationId xmlns:a16="http://schemas.microsoft.com/office/drawing/2014/main" id="{17E212F8-5607-45B6-A41F-A8D88A94680D}"/>
              </a:ext>
            </a:extLst>
          </p:cNvPr>
          <p:cNvSpPr/>
          <p:nvPr/>
        </p:nvSpPr>
        <p:spPr>
          <a:xfrm>
            <a:off x="0" y="6775236"/>
            <a:ext cx="9144000" cy="919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5197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by Design</a:t>
            </a:r>
            <a:endParaRPr lang="en-GB" dirty="0"/>
          </a:p>
        </p:txBody>
      </p:sp>
      <p:sp>
        <p:nvSpPr>
          <p:cNvPr id="3" name="Content Placeholder 2"/>
          <p:cNvSpPr>
            <a:spLocks noGrp="1"/>
          </p:cNvSpPr>
          <p:nvPr>
            <p:ph idx="1"/>
          </p:nvPr>
        </p:nvSpPr>
        <p:spPr>
          <a:xfrm>
            <a:off x="378151" y="2054914"/>
            <a:ext cx="8719601" cy="3435059"/>
          </a:xfrm>
        </p:spPr>
        <p:txBody>
          <a:bodyPr>
            <a:noAutofit/>
          </a:bodyPr>
          <a:lstStyle/>
          <a:p>
            <a:pPr marL="0" indent="0">
              <a:buNone/>
            </a:pPr>
            <a:r>
              <a:rPr lang="en-GB" dirty="0" smtClean="0"/>
              <a:t>Three key principles:</a:t>
            </a:r>
          </a:p>
          <a:p>
            <a:pPr>
              <a:buFontTx/>
              <a:buChar char="-"/>
            </a:pPr>
            <a:r>
              <a:rPr lang="en-GB" dirty="0" smtClean="0"/>
              <a:t>Obtain robust results that can rapidly impact care</a:t>
            </a:r>
          </a:p>
          <a:p>
            <a:pPr>
              <a:buFontTx/>
              <a:buChar char="-"/>
            </a:pPr>
            <a:r>
              <a:rPr lang="en-GB" dirty="0" smtClean="0"/>
              <a:t>Consider well-being of patients</a:t>
            </a:r>
          </a:p>
          <a:p>
            <a:pPr>
              <a:buFontTx/>
              <a:buChar char="-"/>
            </a:pPr>
            <a:r>
              <a:rPr lang="en-GB" dirty="0" smtClean="0"/>
              <a:t>Consider well-being of staff </a:t>
            </a:r>
          </a:p>
          <a:p>
            <a:pPr>
              <a:buFontTx/>
              <a:buChar char="-"/>
            </a:pPr>
            <a:endParaRPr lang="en-GB" dirty="0" smtClean="0"/>
          </a:p>
          <a:p>
            <a:pPr marL="0" indent="0">
              <a:buNone/>
            </a:pPr>
            <a:r>
              <a:rPr lang="en-GB" dirty="0" smtClean="0"/>
              <a:t>Focus </a:t>
            </a:r>
            <a:r>
              <a:rPr lang="en-GB" u="sng" dirty="0" smtClean="0"/>
              <a:t>only</a:t>
            </a:r>
            <a:r>
              <a:rPr lang="en-GB" dirty="0" smtClean="0"/>
              <a:t> on what matters</a:t>
            </a:r>
          </a:p>
          <a:p>
            <a:pPr>
              <a:buFontTx/>
              <a:buChar char="-"/>
            </a:pPr>
            <a:r>
              <a:rPr lang="en-GB" dirty="0" smtClean="0"/>
              <a:t>Leave orthodoxy, habits, and traditional practices behind</a:t>
            </a:r>
          </a:p>
          <a:p>
            <a:pPr>
              <a:buFontTx/>
              <a:buChar char="-"/>
            </a:pPr>
            <a:r>
              <a:rPr lang="en-GB" dirty="0" smtClean="0"/>
              <a:t>Communicate and collaborate </a:t>
            </a:r>
          </a:p>
          <a:p>
            <a:pPr>
              <a:buFontTx/>
              <a:buChar char="-"/>
            </a:pPr>
            <a:r>
              <a:rPr lang="en-GB" dirty="0" smtClean="0"/>
              <a:t>Transparency (with research, medical, patient, public, media, </a:t>
            </a:r>
            <a:r>
              <a:rPr lang="en-GB" dirty="0" err="1" smtClean="0"/>
              <a:t>etc</a:t>
            </a:r>
            <a:r>
              <a:rPr lang="en-GB" dirty="0" smtClean="0"/>
              <a:t>)</a:t>
            </a:r>
          </a:p>
          <a:p>
            <a:pPr>
              <a:buFontTx/>
              <a:buChar char="-"/>
            </a:pPr>
            <a:endParaRPr lang="en-GB" dirty="0" smtClean="0"/>
          </a:p>
          <a:p>
            <a:pPr>
              <a:buFontTx/>
              <a:buChar char="-"/>
            </a:pPr>
            <a:endParaRPr lang="en-GB" dirty="0" smtClean="0"/>
          </a:p>
          <a:p>
            <a:pPr>
              <a:buFontTx/>
              <a:buChar char="-"/>
            </a:pPr>
            <a:endParaRPr lang="en-GB" dirty="0"/>
          </a:p>
          <a:p>
            <a:pPr marL="0" indent="0">
              <a:buNone/>
            </a:pPr>
            <a:endParaRPr lang="en-GB" dirty="0"/>
          </a:p>
        </p:txBody>
      </p:sp>
    </p:spTree>
    <p:extLst>
      <p:ext uri="{BB962C8B-B14F-4D97-AF65-F5344CB8AC3E}">
        <p14:creationId xmlns:p14="http://schemas.microsoft.com/office/powerpoint/2010/main" val="40212199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RECOVERY trial design</a:t>
            </a:r>
          </a:p>
        </p:txBody>
      </p:sp>
      <p:sp>
        <p:nvSpPr>
          <p:cNvPr id="4" name="Rounded Rectangle 3"/>
          <p:cNvSpPr/>
          <p:nvPr/>
        </p:nvSpPr>
        <p:spPr>
          <a:xfrm>
            <a:off x="166601" y="2532930"/>
            <a:ext cx="1868697" cy="271085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ELIGIBLE PATIENTS</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rPr>
              <a:t>Age ≥18 years</a:t>
            </a:r>
          </a:p>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rPr>
              <a:t>Admitted to hospital</a:t>
            </a:r>
          </a:p>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rPr>
              <a:t>Proven or suspected SARS-CoV-2 infection</a:t>
            </a:r>
          </a:p>
        </p:txBody>
      </p:sp>
      <p:sp>
        <p:nvSpPr>
          <p:cNvPr id="5" name="Right Arrow 4"/>
          <p:cNvSpPr/>
          <p:nvPr/>
        </p:nvSpPr>
        <p:spPr>
          <a:xfrm>
            <a:off x="2072229" y="3658679"/>
            <a:ext cx="439948" cy="459356"/>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p:cNvSpPr/>
          <p:nvPr/>
        </p:nvSpPr>
        <p:spPr>
          <a:xfrm>
            <a:off x="2549108" y="3461348"/>
            <a:ext cx="854015" cy="854015"/>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4950" b="1" i="0" u="none" strike="noStrike" kern="1200" cap="none" spc="0" normalizeH="0" baseline="0" noProof="0" dirty="0">
                <a:ln>
                  <a:noFill/>
                </a:ln>
                <a:solidFill>
                  <a:prstClr val="white"/>
                </a:solidFill>
                <a:effectLst/>
                <a:uLnTx/>
                <a:uFillTx/>
                <a:latin typeface="Calibri" panose="020F0502020204030204"/>
                <a:ea typeface="+mn-ea"/>
                <a:cs typeface="+mn-cs"/>
              </a:rPr>
              <a:t>R</a:t>
            </a:r>
            <a:endPar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3849540" y="1915064"/>
            <a:ext cx="2710851" cy="640511"/>
          </a:xfrm>
          <a:prstGeom prst="roundRect">
            <a:avLst/>
          </a:prstGeom>
          <a:solidFill>
            <a:srgbClr val="9E3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rPr>
              <a:t>No additional treatment</a:t>
            </a:r>
          </a:p>
        </p:txBody>
      </p:sp>
      <p:sp>
        <p:nvSpPr>
          <p:cNvPr id="8" name="Rounded Rectangle 7"/>
          <p:cNvSpPr/>
          <p:nvPr/>
        </p:nvSpPr>
        <p:spPr>
          <a:xfrm>
            <a:off x="3849540" y="2730261"/>
            <a:ext cx="2710851" cy="640511"/>
          </a:xfrm>
          <a:prstGeom prst="roundRect">
            <a:avLst/>
          </a:prstGeom>
          <a:solidFill>
            <a:srgbClr val="9E3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prstClr val="white"/>
                </a:solidFill>
                <a:effectLst/>
                <a:highlight>
                  <a:srgbClr val="9E3159"/>
                </a:highlight>
                <a:uLnTx/>
                <a:uFillTx/>
                <a:latin typeface="Calibri" panose="020F0502020204030204"/>
                <a:ea typeface="+mn-ea"/>
                <a:cs typeface="+mn-cs"/>
              </a:rPr>
              <a:t>Lopinavir</a:t>
            </a:r>
            <a:r>
              <a:rPr kumimoji="0" lang="en-GB" sz="1350" b="1" i="0" u="none" strike="noStrike" kern="1200" cap="none" spc="0" normalizeH="0" baseline="0" noProof="0" dirty="0">
                <a:ln>
                  <a:noFill/>
                </a:ln>
                <a:solidFill>
                  <a:prstClr val="white"/>
                </a:solidFill>
                <a:effectLst/>
                <a:highlight>
                  <a:srgbClr val="9E3159"/>
                </a:highlight>
                <a:uLnTx/>
                <a:uFillTx/>
                <a:latin typeface="Calibri" panose="020F0502020204030204"/>
                <a:ea typeface="+mn-ea"/>
                <a:cs typeface="+mn-cs"/>
              </a:rPr>
              <a:t>-ritonavir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highlight>
                  <a:srgbClr val="9E3159"/>
                </a:highlight>
                <a:uLnTx/>
                <a:uFillTx/>
                <a:latin typeface="Calibri" panose="020F0502020204030204"/>
                <a:ea typeface="+mn-ea"/>
                <a:cs typeface="+mn-cs"/>
              </a:rPr>
              <a:t>400/100 mg </a:t>
            </a:r>
            <a:r>
              <a:rPr kumimoji="0" lang="en-GB" sz="1350" b="0" i="0" u="none" strike="noStrike" kern="1200" cap="none" spc="0" normalizeH="0" baseline="0" noProof="0" dirty="0" err="1">
                <a:ln>
                  <a:noFill/>
                </a:ln>
                <a:solidFill>
                  <a:prstClr val="white"/>
                </a:solidFill>
                <a:effectLst/>
                <a:highlight>
                  <a:srgbClr val="9E3159"/>
                </a:highlight>
                <a:uLnTx/>
                <a:uFillTx/>
                <a:latin typeface="Calibri" panose="020F0502020204030204"/>
                <a:ea typeface="+mn-ea"/>
                <a:cs typeface="+mn-cs"/>
              </a:rPr>
              <a:t>bd</a:t>
            </a:r>
            <a:r>
              <a:rPr kumimoji="0" lang="en-GB" sz="1350" b="0" i="0" u="none" strike="noStrike" kern="1200" cap="none" spc="0" normalizeH="0" baseline="0" noProof="0" dirty="0">
                <a:ln>
                  <a:noFill/>
                </a:ln>
                <a:solidFill>
                  <a:prstClr val="white"/>
                </a:solidFill>
                <a:effectLst/>
                <a:highlight>
                  <a:srgbClr val="9E3159"/>
                </a:highlight>
                <a:uLnTx/>
                <a:uFillTx/>
                <a:latin typeface="Calibri" panose="020F0502020204030204"/>
                <a:ea typeface="+mn-ea"/>
                <a:cs typeface="+mn-cs"/>
              </a:rPr>
              <a:t> PO for 10 days</a:t>
            </a:r>
          </a:p>
        </p:txBody>
      </p:sp>
      <p:sp>
        <p:nvSpPr>
          <p:cNvPr id="9" name="Rounded Rectangle 8"/>
          <p:cNvSpPr/>
          <p:nvPr/>
        </p:nvSpPr>
        <p:spPr>
          <a:xfrm>
            <a:off x="3843072" y="5299798"/>
            <a:ext cx="2710851" cy="640511"/>
          </a:xfrm>
          <a:prstGeom prst="roundRect">
            <a:avLst>
              <a:gd name="adj" fmla="val 16667"/>
            </a:avLst>
          </a:prstGeom>
          <a:solidFill>
            <a:srgbClr val="9E3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rPr>
              <a:t>Azithromycin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rPr>
              <a:t>500 mg od PO/IV for 10 days</a:t>
            </a:r>
          </a:p>
        </p:txBody>
      </p:sp>
      <p:sp>
        <p:nvSpPr>
          <p:cNvPr id="10" name="Rounded Rectangle 9"/>
          <p:cNvSpPr/>
          <p:nvPr/>
        </p:nvSpPr>
        <p:spPr>
          <a:xfrm>
            <a:off x="3856011" y="3555163"/>
            <a:ext cx="2710851" cy="640511"/>
          </a:xfrm>
          <a:prstGeom prst="roundRect">
            <a:avLst/>
          </a:prstGeom>
          <a:solidFill>
            <a:srgbClr val="9E3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rPr>
              <a:t>Dexamethasone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rPr>
              <a:t>6 mg od PO/IV for 10 days </a:t>
            </a:r>
          </a:p>
        </p:txBody>
      </p:sp>
      <p:sp>
        <p:nvSpPr>
          <p:cNvPr id="11" name="Rounded Rectangle 10"/>
          <p:cNvSpPr/>
          <p:nvPr/>
        </p:nvSpPr>
        <p:spPr>
          <a:xfrm>
            <a:off x="7077973" y="2532930"/>
            <a:ext cx="1868697" cy="271085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OUTCOMES</a:t>
            </a: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rPr>
              <a:t>Primary: 	all-cause 	death</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rPr>
              <a:t>Secondary:</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rPr>
              <a:t>Duration of hospitalisation</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rPr>
              <a:t>Need for ventilation</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rPr>
              <a:t>Need for renal replacement therapy</a:t>
            </a:r>
          </a:p>
        </p:txBody>
      </p:sp>
      <p:sp>
        <p:nvSpPr>
          <p:cNvPr id="12" name="Right Arrow 11"/>
          <p:cNvSpPr/>
          <p:nvPr/>
        </p:nvSpPr>
        <p:spPr>
          <a:xfrm>
            <a:off x="6618618" y="3665149"/>
            <a:ext cx="439948" cy="459356"/>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p:cNvCxnSpPr/>
          <p:nvPr/>
        </p:nvCxnSpPr>
        <p:spPr>
          <a:xfrm flipH="1">
            <a:off x="3584274" y="2235320"/>
            <a:ext cx="6471" cy="340959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577806" y="5621186"/>
            <a:ext cx="265266"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571335" y="2235320"/>
            <a:ext cx="265266"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590745" y="3875419"/>
            <a:ext cx="265266"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590745" y="3048359"/>
            <a:ext cx="265266"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452722" y="3877628"/>
            <a:ext cx="138023" cy="0"/>
          </a:xfrm>
          <a:prstGeom prst="line">
            <a:avLst/>
          </a:prstGeom>
          <a:ln w="571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8" name="Picture 17" descr="A picture containing drawing&#10;&#10;Description automatically generated">
            <a:extLst>
              <a:ext uri="{FF2B5EF4-FFF2-40B4-BE49-F238E27FC236}">
                <a16:creationId xmlns:a16="http://schemas.microsoft.com/office/drawing/2014/main" id="{E7EDA2BD-A76D-479C-8321-E6B0070D0D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19" y="301807"/>
            <a:ext cx="2160270" cy="674370"/>
          </a:xfrm>
          <a:prstGeom prst="rect">
            <a:avLst/>
          </a:prstGeom>
        </p:spPr>
      </p:pic>
      <p:cxnSp>
        <p:nvCxnSpPr>
          <p:cNvPr id="21" name="Straight Connector 20"/>
          <p:cNvCxnSpPr/>
          <p:nvPr/>
        </p:nvCxnSpPr>
        <p:spPr>
          <a:xfrm flipH="1">
            <a:off x="3590745" y="4748840"/>
            <a:ext cx="265266"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849540" y="4412414"/>
            <a:ext cx="2710851" cy="640511"/>
          </a:xfrm>
          <a:prstGeom prst="roundRect">
            <a:avLst/>
          </a:prstGeom>
          <a:solidFill>
            <a:srgbClr val="9E3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prstClr val="white"/>
                </a:solidFill>
                <a:effectLst/>
                <a:uLnTx/>
                <a:uFillTx/>
                <a:latin typeface="Calibri" panose="020F0502020204030204"/>
                <a:ea typeface="+mn-ea"/>
                <a:cs typeface="+mn-cs"/>
              </a:rPr>
              <a:t>Hydroxychloroquine</a:t>
            </a:r>
            <a:endPar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rPr>
              <a:t>See protocol for dosing</a:t>
            </a:r>
          </a:p>
        </p:txBody>
      </p:sp>
    </p:spTree>
    <p:extLst>
      <p:ext uri="{BB962C8B-B14F-4D97-AF65-F5344CB8AC3E}">
        <p14:creationId xmlns:p14="http://schemas.microsoft.com/office/powerpoint/2010/main" val="5159900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Informed consent</a:t>
            </a:r>
            <a:endParaRPr lang="en-GB" dirty="0"/>
          </a:p>
        </p:txBody>
      </p:sp>
      <p:sp>
        <p:nvSpPr>
          <p:cNvPr id="3" name="Content Placeholder 2"/>
          <p:cNvSpPr>
            <a:spLocks noGrp="1"/>
          </p:cNvSpPr>
          <p:nvPr>
            <p:ph idx="1"/>
          </p:nvPr>
        </p:nvSpPr>
        <p:spPr>
          <a:xfrm>
            <a:off x="378152" y="2054914"/>
            <a:ext cx="5500701" cy="3480047"/>
          </a:xfrm>
        </p:spPr>
        <p:txBody>
          <a:bodyPr>
            <a:normAutofit/>
          </a:bodyPr>
          <a:lstStyle/>
          <a:p>
            <a:r>
              <a:rPr lang="en-GB" dirty="0" smtClean="0"/>
              <a:t>Simple 2 page consent form </a:t>
            </a:r>
          </a:p>
          <a:p>
            <a:endParaRPr lang="en-GB" dirty="0"/>
          </a:p>
          <a:p>
            <a:r>
              <a:rPr lang="en-GB" dirty="0" smtClean="0"/>
              <a:t>Option for witnessed consent</a:t>
            </a:r>
          </a:p>
          <a:p>
            <a:pPr lvl="1"/>
            <a:r>
              <a:rPr lang="en-GB" dirty="0" smtClean="0"/>
              <a:t>if </a:t>
            </a:r>
            <a:r>
              <a:rPr lang="en-GB" dirty="0"/>
              <a:t>participant cannot read or sign for </a:t>
            </a:r>
            <a:r>
              <a:rPr lang="en-GB" dirty="0" smtClean="0"/>
              <a:t>themselves</a:t>
            </a:r>
            <a:endParaRPr lang="en-GB" dirty="0"/>
          </a:p>
          <a:p>
            <a:pPr lvl="1"/>
            <a:r>
              <a:rPr lang="en-GB" dirty="0" smtClean="0"/>
              <a:t>If infection control procedures do not allow ICF out of the ‘red zone’</a:t>
            </a:r>
          </a:p>
          <a:p>
            <a:pPr lvl="1"/>
            <a:endParaRPr lang="en-GB" dirty="0"/>
          </a:p>
          <a:p>
            <a:r>
              <a:rPr lang="en-GB" dirty="0" smtClean="0"/>
              <a:t>Option for legal representative</a:t>
            </a:r>
          </a:p>
          <a:p>
            <a:pPr lvl="1"/>
            <a:r>
              <a:rPr lang="en-GB" dirty="0"/>
              <a:t>i</a:t>
            </a:r>
            <a:r>
              <a:rPr lang="en-GB" dirty="0" smtClean="0"/>
              <a:t>f </a:t>
            </a:r>
            <a:r>
              <a:rPr lang="en-GB" dirty="0"/>
              <a:t>patient </a:t>
            </a:r>
            <a:r>
              <a:rPr lang="en-GB" dirty="0" smtClean="0"/>
              <a:t>lacks capacity</a:t>
            </a:r>
            <a:endParaRPr lang="en-GB" dirty="0"/>
          </a:p>
        </p:txBody>
      </p:sp>
      <p:pic>
        <p:nvPicPr>
          <p:cNvPr id="4" name="Picture 3" descr="RECOVERY - Quick Guide to receiving Consent v1.0 04-APR-2020.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27016" t="13450" r="40076" b="1103"/>
          <a:stretch/>
        </p:blipFill>
        <p:spPr>
          <a:xfrm>
            <a:off x="5934270" y="1641565"/>
            <a:ext cx="3009122" cy="4261757"/>
          </a:xfrm>
          <a:prstGeom prst="rect">
            <a:avLst/>
          </a:prstGeom>
        </p:spPr>
      </p:pic>
    </p:spTree>
    <p:extLst>
      <p:ext uri="{BB962C8B-B14F-4D97-AF65-F5344CB8AC3E}">
        <p14:creationId xmlns:p14="http://schemas.microsoft.com/office/powerpoint/2010/main" val="22882685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collection</a:t>
            </a:r>
            <a:endParaRPr lang="en-GB" dirty="0"/>
          </a:p>
        </p:txBody>
      </p:sp>
      <p:sp>
        <p:nvSpPr>
          <p:cNvPr id="3" name="Content Placeholder 2"/>
          <p:cNvSpPr>
            <a:spLocks noGrp="1"/>
          </p:cNvSpPr>
          <p:nvPr>
            <p:ph idx="1"/>
          </p:nvPr>
        </p:nvSpPr>
        <p:spPr>
          <a:xfrm>
            <a:off x="378152" y="2054914"/>
            <a:ext cx="5500701" cy="3480047"/>
          </a:xfrm>
        </p:spPr>
        <p:txBody>
          <a:bodyPr>
            <a:normAutofit fontScale="92500" lnSpcReduction="20000"/>
          </a:bodyPr>
          <a:lstStyle/>
          <a:p>
            <a:r>
              <a:rPr lang="en-GB" dirty="0" smtClean="0"/>
              <a:t>Randomisation Form</a:t>
            </a:r>
          </a:p>
          <a:p>
            <a:pPr lvl="1"/>
            <a:r>
              <a:rPr lang="en-GB" dirty="0" smtClean="0"/>
              <a:t>Patient details</a:t>
            </a:r>
          </a:p>
          <a:p>
            <a:pPr lvl="1"/>
            <a:r>
              <a:rPr lang="en-GB" dirty="0" smtClean="0"/>
              <a:t>Inclusion criteria</a:t>
            </a:r>
          </a:p>
          <a:p>
            <a:pPr lvl="1"/>
            <a:r>
              <a:rPr lang="en-GB" dirty="0" smtClean="0"/>
              <a:t>Key co-morbidities</a:t>
            </a:r>
          </a:p>
          <a:p>
            <a:pPr lvl="1"/>
            <a:r>
              <a:rPr lang="en-GB" dirty="0" smtClean="0"/>
              <a:t>Any treatments for which the patient is not suitable</a:t>
            </a:r>
          </a:p>
          <a:p>
            <a:pPr lvl="1"/>
            <a:r>
              <a:rPr lang="en-GB" dirty="0" smtClean="0"/>
              <a:t>Any treatments not available in hospital pharmacy</a:t>
            </a:r>
          </a:p>
          <a:p>
            <a:pPr lvl="1"/>
            <a:endParaRPr lang="en-GB" dirty="0"/>
          </a:p>
          <a:p>
            <a:r>
              <a:rPr lang="en-GB" dirty="0" smtClean="0"/>
              <a:t>Follow-up Form</a:t>
            </a:r>
          </a:p>
          <a:p>
            <a:pPr lvl="1"/>
            <a:r>
              <a:rPr lang="en-GB" dirty="0" smtClean="0"/>
              <a:t>Which treatments did the patient receive</a:t>
            </a:r>
          </a:p>
          <a:p>
            <a:pPr lvl="1"/>
            <a:r>
              <a:rPr lang="en-GB" dirty="0" smtClean="0"/>
              <a:t>COVID-19 test result</a:t>
            </a:r>
          </a:p>
          <a:p>
            <a:pPr lvl="1"/>
            <a:r>
              <a:rPr lang="en-GB" dirty="0" smtClean="0"/>
              <a:t>Vital status</a:t>
            </a:r>
          </a:p>
          <a:p>
            <a:pPr lvl="1"/>
            <a:r>
              <a:rPr lang="en-GB" dirty="0" smtClean="0"/>
              <a:t>Discharge date</a:t>
            </a:r>
          </a:p>
          <a:p>
            <a:pPr lvl="1"/>
            <a:r>
              <a:rPr lang="en-GB" dirty="0" smtClean="0"/>
              <a:t>Use of ventilation</a:t>
            </a:r>
          </a:p>
          <a:p>
            <a:pPr lvl="1"/>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627" y="2006857"/>
            <a:ext cx="2642415" cy="3614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0313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Follow-up</a:t>
            </a:r>
            <a:endParaRPr lang="en-GB" dirty="0"/>
          </a:p>
        </p:txBody>
      </p:sp>
      <p:sp>
        <p:nvSpPr>
          <p:cNvPr id="3" name="Content Placeholder 2"/>
          <p:cNvSpPr>
            <a:spLocks noGrp="1"/>
          </p:cNvSpPr>
          <p:nvPr>
            <p:ph idx="1"/>
          </p:nvPr>
        </p:nvSpPr>
        <p:spPr/>
        <p:txBody>
          <a:bodyPr>
            <a:normAutofit/>
          </a:bodyPr>
          <a:lstStyle/>
          <a:p>
            <a:r>
              <a:rPr lang="en-GB" dirty="0" smtClean="0"/>
              <a:t>Simple on-line form completed by research nurses</a:t>
            </a:r>
          </a:p>
          <a:p>
            <a:endParaRPr lang="en-GB" dirty="0"/>
          </a:p>
          <a:p>
            <a:r>
              <a:rPr lang="en-GB" dirty="0" smtClean="0"/>
              <a:t>Linkage to national data sources</a:t>
            </a:r>
          </a:p>
          <a:p>
            <a:pPr lvl="1"/>
            <a:r>
              <a:rPr lang="en-GB" dirty="0" smtClean="0"/>
              <a:t>Vital status, death certificate</a:t>
            </a:r>
          </a:p>
          <a:p>
            <a:pPr lvl="1"/>
            <a:r>
              <a:rPr lang="en-GB" dirty="0" smtClean="0"/>
              <a:t>Coded hospital episode statistics (diagnoses, procedures)</a:t>
            </a:r>
          </a:p>
          <a:p>
            <a:pPr lvl="1"/>
            <a:r>
              <a:rPr lang="en-GB" dirty="0" smtClean="0"/>
              <a:t>Intensive Care audit data</a:t>
            </a:r>
          </a:p>
          <a:p>
            <a:pPr lvl="1"/>
            <a:r>
              <a:rPr lang="en-GB" dirty="0" smtClean="0"/>
              <a:t>SARS-CoV-2 PCR laboratory results</a:t>
            </a:r>
          </a:p>
          <a:p>
            <a:pPr lvl="1"/>
            <a:r>
              <a:rPr lang="en-GB" dirty="0" smtClean="0"/>
              <a:t>Primary care</a:t>
            </a:r>
          </a:p>
          <a:p>
            <a:pPr lvl="1"/>
            <a:r>
              <a:rPr lang="en-GB" dirty="0" smtClean="0"/>
              <a:t>National outpatient prescribing data</a:t>
            </a:r>
          </a:p>
          <a:p>
            <a:pPr lvl="1"/>
            <a:endParaRPr lang="en-GB" dirty="0" smtClean="0"/>
          </a:p>
          <a:p>
            <a:r>
              <a:rPr lang="en-GB" dirty="0" smtClean="0"/>
              <a:t>Permission to follow-up via record linkage for up to 10 years</a:t>
            </a:r>
            <a:endParaRPr lang="en-GB" dirty="0"/>
          </a:p>
        </p:txBody>
      </p:sp>
      <p:pic>
        <p:nvPicPr>
          <p:cNvPr id="5" name="Picture 4" descr="A picture containing drawing&#10;&#10;Description automatically generated">
            <a:extLst>
              <a:ext uri="{FF2B5EF4-FFF2-40B4-BE49-F238E27FC236}">
                <a16:creationId xmlns:a16="http://schemas.microsoft.com/office/drawing/2014/main" id="{E7EDA2BD-A76D-479C-8321-E6B0070D0D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19" y="301807"/>
            <a:ext cx="2160270" cy="674370"/>
          </a:xfrm>
          <a:prstGeom prst="rect">
            <a:avLst/>
          </a:prstGeom>
        </p:spPr>
      </p:pic>
    </p:spTree>
    <p:extLst>
      <p:ext uri="{BB962C8B-B14F-4D97-AF65-F5344CB8AC3E}">
        <p14:creationId xmlns:p14="http://schemas.microsoft.com/office/powerpoint/2010/main" val="13406446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RECOVERY </a:t>
            </a:r>
            <a:r>
              <a:rPr lang="en-GB" dirty="0" smtClean="0"/>
              <a:t>second randomisation</a:t>
            </a:r>
            <a:endParaRPr lang="en-GB" dirty="0"/>
          </a:p>
        </p:txBody>
      </p:sp>
      <p:sp>
        <p:nvSpPr>
          <p:cNvPr id="6" name="Oval 5"/>
          <p:cNvSpPr/>
          <p:nvPr/>
        </p:nvSpPr>
        <p:spPr>
          <a:xfrm>
            <a:off x="4108111" y="2060539"/>
            <a:ext cx="423225" cy="40231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R</a:t>
            </a:r>
            <a:endParaRPr kumimoji="0" lang="en-GB" sz="788"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394169" y="1941440"/>
            <a:ext cx="2710851" cy="640511"/>
          </a:xfrm>
          <a:prstGeom prst="roundRect">
            <a:avLst/>
          </a:prstGeom>
          <a:solidFill>
            <a:srgbClr val="9E3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rPr>
              <a:t>No additional treatment</a:t>
            </a:r>
          </a:p>
        </p:txBody>
      </p:sp>
      <p:sp>
        <p:nvSpPr>
          <p:cNvPr id="8" name="Rounded Rectangle 7"/>
          <p:cNvSpPr/>
          <p:nvPr/>
        </p:nvSpPr>
        <p:spPr>
          <a:xfrm>
            <a:off x="394169" y="2730261"/>
            <a:ext cx="2710851" cy="640511"/>
          </a:xfrm>
          <a:prstGeom prst="roundRect">
            <a:avLst/>
          </a:prstGeom>
          <a:solidFill>
            <a:srgbClr val="9E3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prstClr val="white"/>
                </a:solidFill>
                <a:effectLst/>
                <a:highlight>
                  <a:srgbClr val="9E3159"/>
                </a:highlight>
                <a:uLnTx/>
                <a:uFillTx/>
                <a:latin typeface="Calibri" panose="020F0502020204030204"/>
                <a:ea typeface="+mn-ea"/>
                <a:cs typeface="+mn-cs"/>
              </a:rPr>
              <a:t>Lopinavir</a:t>
            </a:r>
            <a:r>
              <a:rPr kumimoji="0" lang="en-GB" sz="1350" b="1" i="0" u="none" strike="noStrike" kern="1200" cap="none" spc="0" normalizeH="0" baseline="0" noProof="0" dirty="0">
                <a:ln>
                  <a:noFill/>
                </a:ln>
                <a:solidFill>
                  <a:prstClr val="white"/>
                </a:solidFill>
                <a:effectLst/>
                <a:highlight>
                  <a:srgbClr val="9E3159"/>
                </a:highlight>
                <a:uLnTx/>
                <a:uFillTx/>
                <a:latin typeface="Calibri" panose="020F0502020204030204"/>
                <a:ea typeface="+mn-ea"/>
                <a:cs typeface="+mn-cs"/>
              </a:rPr>
              <a:t>-ritonavir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highlight>
                  <a:srgbClr val="9E3159"/>
                </a:highlight>
                <a:uLnTx/>
                <a:uFillTx/>
                <a:latin typeface="Calibri" panose="020F0502020204030204"/>
                <a:ea typeface="+mn-ea"/>
                <a:cs typeface="+mn-cs"/>
              </a:rPr>
              <a:t>400/100 mg </a:t>
            </a:r>
            <a:r>
              <a:rPr kumimoji="0" lang="en-GB" sz="1350" b="0" i="0" u="none" strike="noStrike" kern="1200" cap="none" spc="0" normalizeH="0" baseline="0" noProof="0" dirty="0" err="1">
                <a:ln>
                  <a:noFill/>
                </a:ln>
                <a:solidFill>
                  <a:prstClr val="white"/>
                </a:solidFill>
                <a:effectLst/>
                <a:highlight>
                  <a:srgbClr val="9E3159"/>
                </a:highlight>
                <a:uLnTx/>
                <a:uFillTx/>
                <a:latin typeface="Calibri" panose="020F0502020204030204"/>
                <a:ea typeface="+mn-ea"/>
                <a:cs typeface="+mn-cs"/>
              </a:rPr>
              <a:t>bd</a:t>
            </a:r>
            <a:r>
              <a:rPr kumimoji="0" lang="en-GB" sz="1350" b="0" i="0" u="none" strike="noStrike" kern="1200" cap="none" spc="0" normalizeH="0" baseline="0" noProof="0" dirty="0">
                <a:ln>
                  <a:noFill/>
                </a:ln>
                <a:solidFill>
                  <a:prstClr val="white"/>
                </a:solidFill>
                <a:effectLst/>
                <a:highlight>
                  <a:srgbClr val="9E3159"/>
                </a:highlight>
                <a:uLnTx/>
                <a:uFillTx/>
                <a:latin typeface="Calibri" panose="020F0502020204030204"/>
                <a:ea typeface="+mn-ea"/>
                <a:cs typeface="+mn-cs"/>
              </a:rPr>
              <a:t> PO for 10 days</a:t>
            </a:r>
          </a:p>
        </p:txBody>
      </p:sp>
      <p:sp>
        <p:nvSpPr>
          <p:cNvPr id="9" name="Rounded Rectangle 8"/>
          <p:cNvSpPr/>
          <p:nvPr/>
        </p:nvSpPr>
        <p:spPr>
          <a:xfrm>
            <a:off x="387701" y="5183851"/>
            <a:ext cx="2710851" cy="640511"/>
          </a:xfrm>
          <a:prstGeom prst="roundRect">
            <a:avLst>
              <a:gd name="adj" fmla="val 16667"/>
            </a:avLst>
          </a:prstGeom>
          <a:solidFill>
            <a:srgbClr val="9E3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rPr>
              <a:t>Azithromycin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rPr>
              <a:t>500 mg od PO/IV for 10 days</a:t>
            </a:r>
          </a:p>
        </p:txBody>
      </p:sp>
      <p:sp>
        <p:nvSpPr>
          <p:cNvPr id="10" name="Rounded Rectangle 9"/>
          <p:cNvSpPr/>
          <p:nvPr/>
        </p:nvSpPr>
        <p:spPr>
          <a:xfrm>
            <a:off x="400640" y="3555163"/>
            <a:ext cx="2710851" cy="640511"/>
          </a:xfrm>
          <a:prstGeom prst="roundRect">
            <a:avLst/>
          </a:prstGeom>
          <a:solidFill>
            <a:srgbClr val="9E3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rPr>
              <a:t>Dexamethasone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rPr>
              <a:t>6 mg od PO/IV for 10 days </a:t>
            </a:r>
          </a:p>
        </p:txBody>
      </p:sp>
      <p:sp>
        <p:nvSpPr>
          <p:cNvPr id="11" name="Rounded Rectangle 10"/>
          <p:cNvSpPr/>
          <p:nvPr/>
        </p:nvSpPr>
        <p:spPr>
          <a:xfrm>
            <a:off x="7890838" y="1975248"/>
            <a:ext cx="903119" cy="384911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OUTCOMES</a:t>
            </a:r>
          </a:p>
          <a:p>
            <a:pPr marL="257175" marR="0" lvl="0" indent="-257175" algn="ctr" defTabSz="685800" rtl="0" eaLnBrk="1" fontAlgn="auto" latinLnBrk="0" hangingPunct="1">
              <a:lnSpc>
                <a:spcPct val="100000"/>
              </a:lnSpc>
              <a:spcBef>
                <a:spcPts val="0"/>
              </a:spcBef>
              <a:spcAft>
                <a:spcPts val="0"/>
              </a:spcAft>
              <a:buClrTx/>
              <a:buSzTx/>
              <a:buFont typeface="+mj-lt"/>
              <a:buAutoNum type="arabicPeriod"/>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Mortality at 28 days</a:t>
            </a:r>
          </a:p>
          <a:p>
            <a:pPr marL="257175" marR="0" lvl="0" indent="-257175" algn="ctr" defTabSz="685800" rtl="0" eaLnBrk="1" fontAlgn="auto" latinLnBrk="0" hangingPunct="1">
              <a:lnSpc>
                <a:spcPct val="100000"/>
              </a:lnSpc>
              <a:spcBef>
                <a:spcPts val="0"/>
              </a:spcBef>
              <a:spcAft>
                <a:spcPts val="0"/>
              </a:spcAft>
              <a:buClrTx/>
              <a:buSzTx/>
              <a:buFont typeface="+mj-lt"/>
              <a:buAutoNum type="arabicPeriod"/>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Need for ventilation; admission duration</a:t>
            </a: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ight Arrow 11"/>
          <p:cNvSpPr/>
          <p:nvPr/>
        </p:nvSpPr>
        <p:spPr>
          <a:xfrm>
            <a:off x="7642579" y="3653223"/>
            <a:ext cx="158396" cy="459356"/>
          </a:xfrm>
          <a:prstGeom prst="rightArrow">
            <a:avLst>
              <a:gd name="adj1" fmla="val 50000"/>
              <a:gd name="adj2" fmla="val 8160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p:cNvCxnSpPr/>
          <p:nvPr/>
        </p:nvCxnSpPr>
        <p:spPr>
          <a:xfrm>
            <a:off x="6306462" y="2032398"/>
            <a:ext cx="0" cy="369179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306462" y="3891872"/>
            <a:ext cx="265266"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94169" y="4384939"/>
            <a:ext cx="2710851" cy="640511"/>
          </a:xfrm>
          <a:prstGeom prst="roundRect">
            <a:avLst/>
          </a:prstGeom>
          <a:solidFill>
            <a:srgbClr val="9E3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prstClr val="white"/>
                </a:solidFill>
                <a:effectLst/>
                <a:uLnTx/>
                <a:uFillTx/>
                <a:latin typeface="Calibri" panose="020F0502020204030204"/>
                <a:ea typeface="+mn-ea"/>
                <a:cs typeface="+mn-cs"/>
              </a:rPr>
              <a:t>Hydroxychloroquine</a:t>
            </a:r>
            <a:endPar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rPr>
              <a:t>See protocol for dosing</a:t>
            </a:r>
          </a:p>
        </p:txBody>
      </p:sp>
      <p:sp>
        <p:nvSpPr>
          <p:cNvPr id="30" name="Oval 29"/>
          <p:cNvSpPr/>
          <p:nvPr/>
        </p:nvSpPr>
        <p:spPr>
          <a:xfrm>
            <a:off x="4107861" y="2849360"/>
            <a:ext cx="423225" cy="40231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R</a:t>
            </a:r>
            <a:endParaRPr kumimoji="0" lang="en-GB" sz="788"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p:cNvSpPr/>
          <p:nvPr/>
        </p:nvSpPr>
        <p:spPr>
          <a:xfrm>
            <a:off x="4107861" y="3674262"/>
            <a:ext cx="423225" cy="40231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R</a:t>
            </a:r>
            <a:endParaRPr kumimoji="0" lang="en-GB" sz="788"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p:cNvSpPr/>
          <p:nvPr/>
        </p:nvSpPr>
        <p:spPr>
          <a:xfrm>
            <a:off x="4107861" y="4504037"/>
            <a:ext cx="423225" cy="40231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R</a:t>
            </a:r>
            <a:endParaRPr kumimoji="0" lang="en-GB" sz="788"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p:cNvSpPr/>
          <p:nvPr/>
        </p:nvSpPr>
        <p:spPr>
          <a:xfrm>
            <a:off x="4107861" y="5302950"/>
            <a:ext cx="423225" cy="40231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R</a:t>
            </a:r>
            <a:endParaRPr kumimoji="0" lang="en-GB" sz="788"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8" name="Group 37"/>
          <p:cNvGrpSpPr/>
          <p:nvPr/>
        </p:nvGrpSpPr>
        <p:grpSpPr>
          <a:xfrm>
            <a:off x="4551526" y="2045494"/>
            <a:ext cx="403289" cy="437555"/>
            <a:chOff x="4906651" y="1584325"/>
            <a:chExt cx="537719" cy="583407"/>
          </a:xfrm>
        </p:grpSpPr>
        <p:cxnSp>
          <p:nvCxnSpPr>
            <p:cNvPr id="24" name="Straight Connector 23"/>
            <p:cNvCxnSpPr/>
            <p:nvPr/>
          </p:nvCxnSpPr>
          <p:spPr>
            <a:xfrm flipH="1">
              <a:off x="5090682" y="1605179"/>
              <a:ext cx="353688"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090682" y="2141595"/>
              <a:ext cx="353688"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118675" y="1584325"/>
              <a:ext cx="0" cy="58340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906651" y="1874870"/>
              <a:ext cx="184031" cy="0"/>
            </a:xfrm>
            <a:prstGeom prst="line">
              <a:avLst/>
            </a:prstGeom>
            <a:ln w="571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9" name="Rounded Rectangle 38"/>
          <p:cNvSpPr/>
          <p:nvPr/>
        </p:nvSpPr>
        <p:spPr>
          <a:xfrm>
            <a:off x="4984320" y="1931077"/>
            <a:ext cx="1095012" cy="26372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prstClr val="white"/>
                </a:solidFill>
                <a:effectLst/>
                <a:uLnTx/>
                <a:uFillTx/>
                <a:latin typeface="Calibri" panose="020F0502020204030204"/>
                <a:ea typeface="+mn-ea"/>
                <a:cs typeface="+mn-cs"/>
              </a:rPr>
              <a:t>Tocilizumab</a:t>
            </a:r>
            <a:endPar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ounded Rectangle 39"/>
          <p:cNvSpPr/>
          <p:nvPr/>
        </p:nvSpPr>
        <p:spPr>
          <a:xfrm>
            <a:off x="4982042" y="2330988"/>
            <a:ext cx="1095012" cy="26372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rPr>
              <a:t>Control</a:t>
            </a:r>
          </a:p>
        </p:txBody>
      </p:sp>
      <p:grpSp>
        <p:nvGrpSpPr>
          <p:cNvPr id="41" name="Group 40"/>
          <p:cNvGrpSpPr/>
          <p:nvPr/>
        </p:nvGrpSpPr>
        <p:grpSpPr>
          <a:xfrm>
            <a:off x="4551526" y="2858542"/>
            <a:ext cx="403289" cy="437555"/>
            <a:chOff x="4906651" y="1584325"/>
            <a:chExt cx="537719" cy="583407"/>
          </a:xfrm>
        </p:grpSpPr>
        <p:cxnSp>
          <p:nvCxnSpPr>
            <p:cNvPr id="42" name="Straight Connector 41"/>
            <p:cNvCxnSpPr/>
            <p:nvPr/>
          </p:nvCxnSpPr>
          <p:spPr>
            <a:xfrm flipH="1">
              <a:off x="5090682" y="1605179"/>
              <a:ext cx="353688"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090682" y="2141595"/>
              <a:ext cx="353688"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118675" y="1584325"/>
              <a:ext cx="0" cy="58340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906651" y="1874870"/>
              <a:ext cx="184031" cy="0"/>
            </a:xfrm>
            <a:prstGeom prst="line">
              <a:avLst/>
            </a:prstGeom>
            <a:ln w="571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6" name="Rounded Rectangle 45"/>
          <p:cNvSpPr/>
          <p:nvPr/>
        </p:nvSpPr>
        <p:spPr>
          <a:xfrm>
            <a:off x="4984320" y="2744125"/>
            <a:ext cx="1095012" cy="26372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prstClr val="white"/>
                </a:solidFill>
                <a:effectLst/>
                <a:uLnTx/>
                <a:uFillTx/>
                <a:latin typeface="Calibri" panose="020F0502020204030204"/>
                <a:ea typeface="+mn-ea"/>
                <a:cs typeface="+mn-cs"/>
              </a:rPr>
              <a:t>Tocilizumab</a:t>
            </a:r>
            <a:endPar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ounded Rectangle 46"/>
          <p:cNvSpPr/>
          <p:nvPr/>
        </p:nvSpPr>
        <p:spPr>
          <a:xfrm>
            <a:off x="4982042" y="3144036"/>
            <a:ext cx="1095012" cy="26372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rPr>
              <a:t>Control</a:t>
            </a:r>
          </a:p>
        </p:txBody>
      </p:sp>
      <p:grpSp>
        <p:nvGrpSpPr>
          <p:cNvPr id="48" name="Group 47"/>
          <p:cNvGrpSpPr/>
          <p:nvPr/>
        </p:nvGrpSpPr>
        <p:grpSpPr>
          <a:xfrm>
            <a:off x="4551526" y="3671590"/>
            <a:ext cx="403289" cy="437555"/>
            <a:chOff x="4906651" y="1584325"/>
            <a:chExt cx="537719" cy="583407"/>
          </a:xfrm>
        </p:grpSpPr>
        <p:cxnSp>
          <p:nvCxnSpPr>
            <p:cNvPr id="49" name="Straight Connector 48"/>
            <p:cNvCxnSpPr/>
            <p:nvPr/>
          </p:nvCxnSpPr>
          <p:spPr>
            <a:xfrm flipH="1">
              <a:off x="5090682" y="1605179"/>
              <a:ext cx="353688"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5090682" y="2141595"/>
              <a:ext cx="353688"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118675" y="1584325"/>
              <a:ext cx="0" cy="58340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906651" y="1874870"/>
              <a:ext cx="184031" cy="0"/>
            </a:xfrm>
            <a:prstGeom prst="line">
              <a:avLst/>
            </a:prstGeom>
            <a:ln w="571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3" name="Rounded Rectangle 52"/>
          <p:cNvSpPr/>
          <p:nvPr/>
        </p:nvSpPr>
        <p:spPr>
          <a:xfrm>
            <a:off x="4984320" y="3557173"/>
            <a:ext cx="1095012" cy="26372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prstClr val="white"/>
                </a:solidFill>
                <a:effectLst/>
                <a:uLnTx/>
                <a:uFillTx/>
                <a:latin typeface="Calibri" panose="020F0502020204030204"/>
                <a:ea typeface="+mn-ea"/>
                <a:cs typeface="+mn-cs"/>
              </a:rPr>
              <a:t>Tocilizumab</a:t>
            </a:r>
            <a:endPar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ounded Rectangle 53"/>
          <p:cNvSpPr/>
          <p:nvPr/>
        </p:nvSpPr>
        <p:spPr>
          <a:xfrm>
            <a:off x="4982042" y="3957084"/>
            <a:ext cx="1095012" cy="26372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rPr>
              <a:t>Control</a:t>
            </a:r>
          </a:p>
        </p:txBody>
      </p:sp>
      <p:grpSp>
        <p:nvGrpSpPr>
          <p:cNvPr id="55" name="Group 54"/>
          <p:cNvGrpSpPr/>
          <p:nvPr/>
        </p:nvGrpSpPr>
        <p:grpSpPr>
          <a:xfrm>
            <a:off x="4551526" y="4484638"/>
            <a:ext cx="403289" cy="437555"/>
            <a:chOff x="4906651" y="1584325"/>
            <a:chExt cx="537719" cy="583407"/>
          </a:xfrm>
        </p:grpSpPr>
        <p:cxnSp>
          <p:nvCxnSpPr>
            <p:cNvPr id="56" name="Straight Connector 55"/>
            <p:cNvCxnSpPr/>
            <p:nvPr/>
          </p:nvCxnSpPr>
          <p:spPr>
            <a:xfrm flipH="1">
              <a:off x="5090682" y="1605179"/>
              <a:ext cx="353688"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5090682" y="2141595"/>
              <a:ext cx="353688"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118675" y="1584325"/>
              <a:ext cx="0" cy="58340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906651" y="1874870"/>
              <a:ext cx="184031" cy="0"/>
            </a:xfrm>
            <a:prstGeom prst="line">
              <a:avLst/>
            </a:prstGeom>
            <a:ln w="571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0" name="Rounded Rectangle 59"/>
          <p:cNvSpPr/>
          <p:nvPr/>
        </p:nvSpPr>
        <p:spPr>
          <a:xfrm>
            <a:off x="4984320" y="4370221"/>
            <a:ext cx="1095012" cy="26372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prstClr val="white"/>
                </a:solidFill>
                <a:effectLst/>
                <a:uLnTx/>
                <a:uFillTx/>
                <a:latin typeface="Calibri" panose="020F0502020204030204"/>
                <a:ea typeface="+mn-ea"/>
                <a:cs typeface="+mn-cs"/>
              </a:rPr>
              <a:t>Tocilizumab</a:t>
            </a:r>
            <a:endPar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Rounded Rectangle 60"/>
          <p:cNvSpPr/>
          <p:nvPr/>
        </p:nvSpPr>
        <p:spPr>
          <a:xfrm>
            <a:off x="4982042" y="4770132"/>
            <a:ext cx="1095012" cy="26372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rPr>
              <a:t>Control</a:t>
            </a:r>
          </a:p>
        </p:txBody>
      </p:sp>
      <p:grpSp>
        <p:nvGrpSpPr>
          <p:cNvPr id="62" name="Group 61"/>
          <p:cNvGrpSpPr/>
          <p:nvPr/>
        </p:nvGrpSpPr>
        <p:grpSpPr>
          <a:xfrm>
            <a:off x="4556440" y="5286633"/>
            <a:ext cx="403289" cy="437555"/>
            <a:chOff x="4906651" y="1584325"/>
            <a:chExt cx="537719" cy="583407"/>
          </a:xfrm>
        </p:grpSpPr>
        <p:cxnSp>
          <p:nvCxnSpPr>
            <p:cNvPr id="63" name="Straight Connector 62"/>
            <p:cNvCxnSpPr/>
            <p:nvPr/>
          </p:nvCxnSpPr>
          <p:spPr>
            <a:xfrm flipH="1">
              <a:off x="5090682" y="1605179"/>
              <a:ext cx="353688"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090682" y="2141595"/>
              <a:ext cx="353688"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118675" y="1584325"/>
              <a:ext cx="0" cy="58340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4906651" y="1874870"/>
              <a:ext cx="184031" cy="0"/>
            </a:xfrm>
            <a:prstGeom prst="line">
              <a:avLst/>
            </a:prstGeom>
            <a:ln w="571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7" name="Rounded Rectangle 66"/>
          <p:cNvSpPr/>
          <p:nvPr/>
        </p:nvSpPr>
        <p:spPr>
          <a:xfrm>
            <a:off x="4989234" y="5172216"/>
            <a:ext cx="1095012" cy="26372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prstClr val="white"/>
                </a:solidFill>
                <a:effectLst/>
                <a:uLnTx/>
                <a:uFillTx/>
                <a:latin typeface="Calibri" panose="020F0502020204030204"/>
                <a:ea typeface="+mn-ea"/>
                <a:cs typeface="+mn-cs"/>
              </a:rPr>
              <a:t>Tocilizumab</a:t>
            </a:r>
            <a:endPar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Rounded Rectangle 67"/>
          <p:cNvSpPr/>
          <p:nvPr/>
        </p:nvSpPr>
        <p:spPr>
          <a:xfrm>
            <a:off x="4986956" y="5572126"/>
            <a:ext cx="1095012" cy="26372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rPr>
              <a:t>Control</a:t>
            </a:r>
          </a:p>
        </p:txBody>
      </p:sp>
      <p:cxnSp>
        <p:nvCxnSpPr>
          <p:cNvPr id="70" name="Straight Connector 69"/>
          <p:cNvCxnSpPr/>
          <p:nvPr/>
        </p:nvCxnSpPr>
        <p:spPr>
          <a:xfrm flipH="1">
            <a:off x="3136313" y="3865100"/>
            <a:ext cx="964200"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6123151" y="2055652"/>
            <a:ext cx="183311" cy="0"/>
          </a:xfrm>
          <a:prstGeom prst="line">
            <a:avLst/>
          </a:prstGeom>
          <a:ln w="571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6123151" y="5702203"/>
            <a:ext cx="183311" cy="0"/>
          </a:xfrm>
          <a:prstGeom prst="line">
            <a:avLst/>
          </a:prstGeom>
          <a:ln w="571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a:xfrm>
            <a:off x="6568511" y="3328969"/>
            <a:ext cx="1038435" cy="41313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prstClr val="white"/>
                </a:solidFill>
                <a:effectLst/>
                <a:uLnTx/>
                <a:uFillTx/>
                <a:latin typeface="Calibri" panose="020F0502020204030204"/>
                <a:ea typeface="+mn-ea"/>
                <a:cs typeface="+mn-cs"/>
              </a:rPr>
              <a:t>Tocilizumab</a:t>
            </a:r>
            <a:endPar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ounded Rectangle 80"/>
          <p:cNvSpPr/>
          <p:nvPr/>
        </p:nvSpPr>
        <p:spPr>
          <a:xfrm>
            <a:off x="6568511" y="3994616"/>
            <a:ext cx="1038435" cy="41313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rPr>
              <a:t>Control</a:t>
            </a:r>
          </a:p>
        </p:txBody>
      </p:sp>
      <p:sp>
        <p:nvSpPr>
          <p:cNvPr id="82" name="TextBox 81"/>
          <p:cNvSpPr txBox="1"/>
          <p:nvPr/>
        </p:nvSpPr>
        <p:spPr>
          <a:xfrm>
            <a:off x="6952023" y="3736918"/>
            <a:ext cx="406664"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1" u="none" strike="noStrike" kern="1200" cap="none" spc="0" normalizeH="0" baseline="0" noProof="0" dirty="0">
                <a:ln>
                  <a:noFill/>
                </a:ln>
                <a:solidFill>
                  <a:prstClr val="black"/>
                </a:solidFill>
                <a:effectLst/>
                <a:uLnTx/>
                <a:uFillTx/>
                <a:latin typeface="Calibri" panose="020F0502020204030204"/>
                <a:ea typeface="+mn-ea"/>
                <a:cs typeface="+mn-cs"/>
              </a:rPr>
              <a:t>vs</a:t>
            </a:r>
          </a:p>
        </p:txBody>
      </p:sp>
      <p:cxnSp>
        <p:nvCxnSpPr>
          <p:cNvPr id="95" name="Straight Connector 94"/>
          <p:cNvCxnSpPr/>
          <p:nvPr/>
        </p:nvCxnSpPr>
        <p:spPr>
          <a:xfrm flipH="1">
            <a:off x="3136313" y="2261695"/>
            <a:ext cx="964200"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3136313" y="3050516"/>
            <a:ext cx="964200"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3136313" y="4702547"/>
            <a:ext cx="964200"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3136313" y="5504106"/>
            <a:ext cx="964200"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a:xfrm>
            <a:off x="3286125" y="1941439"/>
            <a:ext cx="614363" cy="3882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rPr>
              <a:t>SECOND RANDOMISATION ELIGIBILITY CRITERIA</a:t>
            </a:r>
          </a:p>
        </p:txBody>
      </p:sp>
      <p:pic>
        <p:nvPicPr>
          <p:cNvPr id="69" name="Picture 68" descr="A picture containing drawing&#10;&#10;Description automatically generated">
            <a:extLst>
              <a:ext uri="{FF2B5EF4-FFF2-40B4-BE49-F238E27FC236}">
                <a16:creationId xmlns:a16="http://schemas.microsoft.com/office/drawing/2014/main" id="{E7EDA2BD-A76D-479C-8321-E6B0070D0D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19" y="301807"/>
            <a:ext cx="2160270" cy="674370"/>
          </a:xfrm>
          <a:prstGeom prst="rect">
            <a:avLst/>
          </a:prstGeom>
        </p:spPr>
      </p:pic>
    </p:spTree>
    <p:extLst>
      <p:ext uri="{BB962C8B-B14F-4D97-AF65-F5344CB8AC3E}">
        <p14:creationId xmlns:p14="http://schemas.microsoft.com/office/powerpoint/2010/main" val="30851448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026" y="247417"/>
            <a:ext cx="8814974" cy="994172"/>
          </a:xfrm>
        </p:spPr>
        <p:txBody>
          <a:bodyPr/>
          <a:lstStyle/>
          <a:p>
            <a:r>
              <a:rPr lang="en-GB" dirty="0" smtClean="0"/>
              <a:t>Sticking to the principles of Good Clinical Practice</a:t>
            </a:r>
            <a:endParaRPr lang="en-GB" dirty="0"/>
          </a:p>
        </p:txBody>
      </p:sp>
      <p:sp>
        <p:nvSpPr>
          <p:cNvPr id="3" name="Content Placeholder 2"/>
          <p:cNvSpPr>
            <a:spLocks noGrp="1"/>
          </p:cNvSpPr>
          <p:nvPr>
            <p:ph idx="1"/>
          </p:nvPr>
        </p:nvSpPr>
        <p:spPr>
          <a:xfrm>
            <a:off x="378151" y="2054914"/>
            <a:ext cx="8719601" cy="3435059"/>
          </a:xfrm>
        </p:spPr>
        <p:txBody>
          <a:bodyPr>
            <a:noAutofit/>
          </a:bodyPr>
          <a:lstStyle/>
          <a:p>
            <a:pPr marL="0" indent="0">
              <a:buNone/>
            </a:pPr>
            <a:r>
              <a:rPr lang="en-GB" sz="1800" i="1" dirty="0"/>
              <a:t>“Each individual involved in conducting a trial should be qualified by education, training, and experience to perform his or her respective task(s).” (ICH E6(R2) section 2.8).</a:t>
            </a:r>
          </a:p>
          <a:p>
            <a:pPr marL="0" indent="0">
              <a:buNone/>
            </a:pPr>
            <a:r>
              <a:rPr lang="en-GB" sz="1800" i="1" dirty="0"/>
              <a:t>At each hospital, a lead investigator will be responsible for trial activities but much of the work will be carried out by medical staff attending patients with COVID-19 within the hospital and by hospital research nurses, medical students and other staff with appropriate education, training, and experience.</a:t>
            </a:r>
            <a:endParaRPr lang="en-GB" sz="1800" dirty="0"/>
          </a:p>
          <a:p>
            <a:pPr marL="0" indent="0">
              <a:buNone/>
            </a:pPr>
            <a:r>
              <a:rPr lang="en-GB" sz="1800" i="1" dirty="0"/>
              <a:t>The tasks that they are required to perform under this protocol are similar to those that they perform in the other aspects of their roles as NHS staff.</a:t>
            </a:r>
          </a:p>
          <a:p>
            <a:pPr marL="0" indent="0">
              <a:buNone/>
            </a:pPr>
            <a:r>
              <a:rPr lang="en-GB" sz="1800" i="1" dirty="0"/>
              <a:t>No additional training in GCP is required. All study materials, including protocol and related documents, will be available online and there will be a 24 hour telephone service, supported by medical staff and trained coordinating centre research staff.</a:t>
            </a:r>
          </a:p>
          <a:p>
            <a:pPr marL="0" indent="0">
              <a:buNone/>
            </a:pPr>
            <a:endParaRPr lang="en-GB" sz="1800" i="1" dirty="0"/>
          </a:p>
          <a:p>
            <a:pPr marL="0" indent="0">
              <a:buNone/>
            </a:pPr>
            <a:endParaRPr lang="en-GB" sz="1800" i="1" dirty="0"/>
          </a:p>
          <a:p>
            <a:pPr marL="0" indent="0">
              <a:buNone/>
            </a:pPr>
            <a:endParaRPr lang="en-GB" sz="1800" dirty="0"/>
          </a:p>
          <a:p>
            <a:pPr>
              <a:buFontTx/>
              <a:buChar char="-"/>
            </a:pPr>
            <a:endParaRPr lang="en-GB" dirty="0" smtClean="0"/>
          </a:p>
          <a:p>
            <a:pPr>
              <a:buFontTx/>
              <a:buChar char="-"/>
            </a:pPr>
            <a:endParaRPr lang="en-GB" dirty="0" smtClean="0"/>
          </a:p>
          <a:p>
            <a:pPr>
              <a:buFontTx/>
              <a:buChar char="-"/>
            </a:pPr>
            <a:endParaRPr lang="en-GB" dirty="0"/>
          </a:p>
          <a:p>
            <a:pPr marL="0" indent="0">
              <a:buNone/>
            </a:pPr>
            <a:endParaRPr lang="en-GB" dirty="0"/>
          </a:p>
        </p:txBody>
      </p:sp>
    </p:spTree>
    <p:extLst>
      <p:ext uri="{BB962C8B-B14F-4D97-AF65-F5344CB8AC3E}">
        <p14:creationId xmlns:p14="http://schemas.microsoft.com/office/powerpoint/2010/main" val="20208743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coordinated approach</a:t>
            </a:r>
            <a:endParaRPr lang="en-GB" dirty="0"/>
          </a:p>
        </p:txBody>
      </p:sp>
      <p:sp>
        <p:nvSpPr>
          <p:cNvPr id="3" name="Content Placeholder 2"/>
          <p:cNvSpPr>
            <a:spLocks noGrp="1"/>
          </p:cNvSpPr>
          <p:nvPr>
            <p:ph idx="1"/>
          </p:nvPr>
        </p:nvSpPr>
        <p:spPr>
          <a:xfrm>
            <a:off x="378151" y="2054914"/>
            <a:ext cx="8719601" cy="3435059"/>
          </a:xfrm>
        </p:spPr>
        <p:txBody>
          <a:bodyPr>
            <a:noAutofit/>
          </a:bodyPr>
          <a:lstStyle/>
          <a:p>
            <a:pPr marL="0" indent="0">
              <a:buNone/>
            </a:pPr>
            <a:r>
              <a:rPr lang="en-GB" dirty="0" smtClean="0"/>
              <a:t>Coordinated, collaborative approvals</a:t>
            </a:r>
          </a:p>
          <a:p>
            <a:pPr marL="0" indent="0">
              <a:buNone/>
            </a:pPr>
            <a:r>
              <a:rPr lang="en-GB" dirty="0" smtClean="0"/>
              <a:t>- Single regulatory agency (MHRA)</a:t>
            </a:r>
          </a:p>
          <a:p>
            <a:pPr>
              <a:buFontTx/>
              <a:buChar char="-"/>
            </a:pPr>
            <a:r>
              <a:rPr lang="en-GB" dirty="0" smtClean="0"/>
              <a:t>Single Ethics Committee (IRB) covers the whole country</a:t>
            </a:r>
          </a:p>
          <a:p>
            <a:pPr>
              <a:buFontTx/>
              <a:buChar char="-"/>
            </a:pPr>
            <a:r>
              <a:rPr lang="en-GB" dirty="0" smtClean="0"/>
              <a:t>Common contract</a:t>
            </a:r>
          </a:p>
          <a:p>
            <a:pPr marL="0" indent="0">
              <a:buNone/>
            </a:pPr>
            <a:endParaRPr lang="en-GB" sz="1050" dirty="0"/>
          </a:p>
          <a:p>
            <a:pPr marL="0" indent="0">
              <a:buNone/>
            </a:pPr>
            <a:r>
              <a:rPr lang="en-GB" dirty="0" smtClean="0"/>
              <a:t>Prioritisation of resources</a:t>
            </a:r>
          </a:p>
          <a:p>
            <a:pPr marL="0" indent="0">
              <a:buNone/>
            </a:pPr>
            <a:r>
              <a:rPr lang="en-GB" dirty="0" smtClean="0"/>
              <a:t>- Chief Medical Officer: clinical trial enrolment is </a:t>
            </a:r>
            <a:r>
              <a:rPr lang="en-GB" i="1" dirty="0" smtClean="0"/>
              <a:t>part of </a:t>
            </a:r>
            <a:r>
              <a:rPr lang="en-GB" dirty="0" smtClean="0"/>
              <a:t>delivering clinical care</a:t>
            </a:r>
          </a:p>
          <a:p>
            <a:pPr marL="0" indent="0">
              <a:buNone/>
            </a:pPr>
            <a:r>
              <a:rPr lang="en-GB" dirty="0" smtClean="0"/>
              <a:t>- National Institute for Health Research Clinical Research Network: mobilised research nurses at every hospital</a:t>
            </a:r>
          </a:p>
          <a:p>
            <a:pPr marL="0" indent="0">
              <a:buNone/>
            </a:pPr>
            <a:r>
              <a:rPr lang="en-GB" dirty="0" smtClean="0"/>
              <a:t>- Department of Health: procured &amp; supplied treatment</a:t>
            </a:r>
          </a:p>
          <a:p>
            <a:pPr marL="0" indent="0">
              <a:buNone/>
            </a:pPr>
            <a:r>
              <a:rPr lang="en-GB" dirty="0" smtClean="0"/>
              <a:t>- NHS Digital: access to linked national health data from multiple sources</a:t>
            </a:r>
          </a:p>
          <a:p>
            <a:pPr>
              <a:buFontTx/>
              <a:buChar char="-"/>
            </a:pPr>
            <a:endParaRPr lang="en-GB" dirty="0" smtClean="0"/>
          </a:p>
          <a:p>
            <a:pPr>
              <a:buFontTx/>
              <a:buChar char="-"/>
            </a:pPr>
            <a:endParaRPr lang="en-GB" dirty="0"/>
          </a:p>
          <a:p>
            <a:pPr marL="0" indent="0">
              <a:buNone/>
            </a:pPr>
            <a:endParaRPr lang="en-GB" dirty="0"/>
          </a:p>
        </p:txBody>
      </p:sp>
    </p:spTree>
    <p:extLst>
      <p:ext uri="{BB962C8B-B14F-4D97-AF65-F5344CB8AC3E}">
        <p14:creationId xmlns:p14="http://schemas.microsoft.com/office/powerpoint/2010/main" val="16530996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 Set-up</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Taking the front-foot</a:t>
            </a:r>
          </a:p>
          <a:p>
            <a:pPr>
              <a:buFontTx/>
              <a:buChar char="-"/>
            </a:pPr>
            <a:endParaRPr lang="en-GB" dirty="0"/>
          </a:p>
          <a:p>
            <a:pPr marL="0" indent="0">
              <a:buNone/>
            </a:pPr>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459" y="2711214"/>
            <a:ext cx="2802202" cy="2093744"/>
          </a:xfrm>
          <a:prstGeom prst="rect">
            <a:avLst/>
          </a:prstGeom>
        </p:spPr>
      </p:pic>
      <p:sp>
        <p:nvSpPr>
          <p:cNvPr id="14" name="TextBox 13"/>
          <p:cNvSpPr txBox="1"/>
          <p:nvPr/>
        </p:nvSpPr>
        <p:spPr>
          <a:xfrm>
            <a:off x="1213479" y="2673728"/>
            <a:ext cx="2378497" cy="300082"/>
          </a:xfrm>
          <a:prstGeom prst="rect">
            <a:avLst/>
          </a:prstGeom>
          <a:solidFill>
            <a:schemeClr val="bg1"/>
          </a:solidFill>
          <a:ln>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black"/>
                </a:solidFill>
                <a:effectLst/>
                <a:uLnTx/>
                <a:uFillTx/>
                <a:latin typeface="Calibri" panose="020F0502020204030204"/>
                <a:ea typeface="+mn-ea"/>
                <a:cs typeface="+mn-cs"/>
              </a:rPr>
              <a:t>UK New Cases</a:t>
            </a:r>
          </a:p>
        </p:txBody>
      </p:sp>
      <p:graphicFrame>
        <p:nvGraphicFramePr>
          <p:cNvPr id="4" name="Table 3"/>
          <p:cNvGraphicFramePr>
            <a:graphicFrameLocks noGrp="1"/>
          </p:cNvGraphicFramePr>
          <p:nvPr>
            <p:extLst/>
          </p:nvPr>
        </p:nvGraphicFramePr>
        <p:xfrm>
          <a:off x="4174629" y="2500785"/>
          <a:ext cx="4489610" cy="2560320"/>
        </p:xfrm>
        <a:graphic>
          <a:graphicData uri="http://schemas.openxmlformats.org/drawingml/2006/table">
            <a:tbl>
              <a:tblPr firstRow="1" firstCol="1" bandRow="1">
                <a:tableStyleId>{5C22544A-7EE6-4342-B048-85BDC9FD1C3A}</a:tableStyleId>
              </a:tblPr>
              <a:tblGrid>
                <a:gridCol w="1038273">
                  <a:extLst>
                    <a:ext uri="{9D8B030D-6E8A-4147-A177-3AD203B41FA5}">
                      <a16:colId xmlns:a16="http://schemas.microsoft.com/office/drawing/2014/main" val="20000"/>
                    </a:ext>
                  </a:extLst>
                </a:gridCol>
                <a:gridCol w="3451337">
                  <a:extLst>
                    <a:ext uri="{9D8B030D-6E8A-4147-A177-3AD203B41FA5}">
                      <a16:colId xmlns:a16="http://schemas.microsoft.com/office/drawing/2014/main" val="20001"/>
                    </a:ext>
                  </a:extLst>
                </a:gridCol>
              </a:tblGrid>
              <a:tr h="342900">
                <a:tc>
                  <a:txBody>
                    <a:bodyPr/>
                    <a:lstStyle/>
                    <a:p>
                      <a:pPr>
                        <a:spcAft>
                          <a:spcPts val="0"/>
                        </a:spcAft>
                      </a:pPr>
                      <a:r>
                        <a:rPr lang="en-GB" sz="1500" b="0" dirty="0">
                          <a:solidFill>
                            <a:schemeClr val="tx1"/>
                          </a:solidFill>
                          <a:effectLst/>
                        </a:rPr>
                        <a:t>10</a:t>
                      </a:r>
                      <a:r>
                        <a:rPr lang="en-GB" sz="1500" b="0" baseline="30000" dirty="0">
                          <a:solidFill>
                            <a:schemeClr val="tx1"/>
                          </a:solidFill>
                          <a:effectLst/>
                        </a:rPr>
                        <a:t>th</a:t>
                      </a:r>
                      <a:r>
                        <a:rPr lang="en-GB" sz="1500" b="0" dirty="0">
                          <a:solidFill>
                            <a:schemeClr val="tx1"/>
                          </a:solidFill>
                          <a:effectLst/>
                        </a:rPr>
                        <a:t> March </a:t>
                      </a:r>
                      <a:endParaRPr lang="en-GB" sz="1800" b="0" dirty="0">
                        <a:solidFill>
                          <a:schemeClr val="tx1"/>
                        </a:solidFill>
                        <a:effectLst/>
                        <a:latin typeface="Times New Roman"/>
                        <a:ea typeface="Calibri"/>
                      </a:endParaRPr>
                    </a:p>
                  </a:txBody>
                  <a:tcPr marL="51435" marR="51435" marT="0" marB="0">
                    <a:noFill/>
                  </a:tcPr>
                </a:tc>
                <a:tc>
                  <a:txBody>
                    <a:bodyPr/>
                    <a:lstStyle/>
                    <a:p>
                      <a:pPr>
                        <a:spcAft>
                          <a:spcPts val="0"/>
                        </a:spcAft>
                      </a:pPr>
                      <a:r>
                        <a:rPr lang="en-GB" sz="1500" b="0" dirty="0">
                          <a:solidFill>
                            <a:schemeClr val="tx1"/>
                          </a:solidFill>
                          <a:effectLst/>
                        </a:rPr>
                        <a:t>First draft </a:t>
                      </a:r>
                      <a:r>
                        <a:rPr lang="en-GB" sz="1500" b="0" dirty="0" smtClean="0">
                          <a:solidFill>
                            <a:schemeClr val="tx1"/>
                          </a:solidFill>
                          <a:effectLst/>
                        </a:rPr>
                        <a:t>protocol</a:t>
                      </a:r>
                      <a:endParaRPr lang="en-GB" sz="800" b="0" dirty="0" smtClean="0">
                        <a:solidFill>
                          <a:schemeClr val="tx1"/>
                        </a:solidFill>
                        <a:effectLst/>
                      </a:endParaRPr>
                    </a:p>
                    <a:p>
                      <a:pPr>
                        <a:spcAft>
                          <a:spcPts val="0"/>
                        </a:spcAft>
                      </a:pPr>
                      <a:endParaRPr lang="en-GB" sz="800" b="0" dirty="0">
                        <a:solidFill>
                          <a:schemeClr val="tx1"/>
                        </a:solidFill>
                        <a:effectLst/>
                        <a:latin typeface="Times New Roman"/>
                        <a:ea typeface="Calibri"/>
                      </a:endParaRPr>
                    </a:p>
                  </a:txBody>
                  <a:tcPr marL="51435" marR="51435" marT="0" marB="0">
                    <a:noFill/>
                  </a:tcPr>
                </a:tc>
                <a:extLst>
                  <a:ext uri="{0D108BD9-81ED-4DB2-BD59-A6C34878D82A}">
                    <a16:rowId xmlns:a16="http://schemas.microsoft.com/office/drawing/2014/main" val="10000"/>
                  </a:ext>
                </a:extLst>
              </a:tr>
              <a:tr h="342900">
                <a:tc>
                  <a:txBody>
                    <a:bodyPr/>
                    <a:lstStyle/>
                    <a:p>
                      <a:pPr>
                        <a:spcAft>
                          <a:spcPts val="0"/>
                        </a:spcAft>
                      </a:pPr>
                      <a:r>
                        <a:rPr lang="en-GB" sz="1500" b="0">
                          <a:solidFill>
                            <a:schemeClr val="tx1"/>
                          </a:solidFill>
                          <a:effectLst/>
                        </a:rPr>
                        <a:t>13</a:t>
                      </a:r>
                      <a:r>
                        <a:rPr lang="en-GB" sz="1500" b="0" baseline="30000">
                          <a:solidFill>
                            <a:schemeClr val="tx1"/>
                          </a:solidFill>
                          <a:effectLst/>
                        </a:rPr>
                        <a:t>th</a:t>
                      </a:r>
                      <a:r>
                        <a:rPr lang="en-GB" sz="1500" b="0">
                          <a:solidFill>
                            <a:schemeClr val="tx1"/>
                          </a:solidFill>
                          <a:effectLst/>
                        </a:rPr>
                        <a:t> March</a:t>
                      </a:r>
                      <a:endParaRPr lang="en-GB" sz="1800" b="0">
                        <a:solidFill>
                          <a:schemeClr val="tx1"/>
                        </a:solidFill>
                        <a:effectLst/>
                        <a:latin typeface="Times New Roman"/>
                        <a:ea typeface="Calibri"/>
                      </a:endParaRPr>
                    </a:p>
                  </a:txBody>
                  <a:tcPr marL="51435" marR="51435" marT="0" marB="0">
                    <a:noFill/>
                  </a:tcPr>
                </a:tc>
                <a:tc>
                  <a:txBody>
                    <a:bodyPr/>
                    <a:lstStyle/>
                    <a:p>
                      <a:pPr>
                        <a:spcAft>
                          <a:spcPts val="0"/>
                        </a:spcAft>
                      </a:pPr>
                      <a:r>
                        <a:rPr lang="en-GB" sz="1500" b="0" dirty="0">
                          <a:solidFill>
                            <a:schemeClr val="tx1"/>
                          </a:solidFill>
                          <a:effectLst/>
                        </a:rPr>
                        <a:t>Joint regulatory &amp; ethics (IRB) </a:t>
                      </a:r>
                      <a:r>
                        <a:rPr lang="en-GB" sz="1500" b="0" dirty="0" smtClean="0">
                          <a:solidFill>
                            <a:schemeClr val="tx1"/>
                          </a:solidFill>
                          <a:effectLst/>
                        </a:rPr>
                        <a:t>submission</a:t>
                      </a:r>
                      <a:endParaRPr lang="en-GB" sz="800" b="0" dirty="0" smtClean="0">
                        <a:solidFill>
                          <a:schemeClr val="tx1"/>
                        </a:solidFill>
                        <a:effectLst/>
                      </a:endParaRPr>
                    </a:p>
                    <a:p>
                      <a:pPr>
                        <a:spcAft>
                          <a:spcPts val="0"/>
                        </a:spcAft>
                      </a:pPr>
                      <a:endParaRPr lang="en-GB" sz="800" b="0" dirty="0">
                        <a:solidFill>
                          <a:schemeClr val="tx1"/>
                        </a:solidFill>
                        <a:effectLst/>
                        <a:latin typeface="Times New Roman"/>
                        <a:ea typeface="Calibri"/>
                      </a:endParaRPr>
                    </a:p>
                  </a:txBody>
                  <a:tcPr marL="51435" marR="51435" marT="0" marB="0">
                    <a:noFill/>
                  </a:tcPr>
                </a:tc>
                <a:extLst>
                  <a:ext uri="{0D108BD9-81ED-4DB2-BD59-A6C34878D82A}">
                    <a16:rowId xmlns:a16="http://schemas.microsoft.com/office/drawing/2014/main" val="10001"/>
                  </a:ext>
                </a:extLst>
              </a:tr>
              <a:tr h="571500">
                <a:tc>
                  <a:txBody>
                    <a:bodyPr/>
                    <a:lstStyle/>
                    <a:p>
                      <a:pPr>
                        <a:spcAft>
                          <a:spcPts val="0"/>
                        </a:spcAft>
                      </a:pPr>
                      <a:r>
                        <a:rPr lang="en-GB" sz="1500" b="0">
                          <a:solidFill>
                            <a:schemeClr val="tx1"/>
                          </a:solidFill>
                          <a:effectLst/>
                        </a:rPr>
                        <a:t>16</a:t>
                      </a:r>
                      <a:r>
                        <a:rPr lang="en-GB" sz="1500" b="0" baseline="30000">
                          <a:solidFill>
                            <a:schemeClr val="tx1"/>
                          </a:solidFill>
                          <a:effectLst/>
                        </a:rPr>
                        <a:t>th</a:t>
                      </a:r>
                      <a:r>
                        <a:rPr lang="en-GB" sz="1500" b="0">
                          <a:solidFill>
                            <a:schemeClr val="tx1"/>
                          </a:solidFill>
                          <a:effectLst/>
                        </a:rPr>
                        <a:t> March</a:t>
                      </a:r>
                      <a:endParaRPr lang="en-GB" sz="1800" b="0">
                        <a:solidFill>
                          <a:schemeClr val="tx1"/>
                        </a:solidFill>
                        <a:effectLst/>
                        <a:latin typeface="Times New Roman"/>
                        <a:ea typeface="Calibri"/>
                      </a:endParaRPr>
                    </a:p>
                  </a:txBody>
                  <a:tcPr marL="51435" marR="51435" marT="0" marB="0">
                    <a:noFill/>
                  </a:tcPr>
                </a:tc>
                <a:tc>
                  <a:txBody>
                    <a:bodyPr/>
                    <a:lstStyle/>
                    <a:p>
                      <a:pPr>
                        <a:spcAft>
                          <a:spcPts val="0"/>
                        </a:spcAft>
                      </a:pPr>
                      <a:r>
                        <a:rPr lang="en-GB" sz="1500" b="0" dirty="0">
                          <a:solidFill>
                            <a:schemeClr val="tx1"/>
                          </a:solidFill>
                          <a:effectLst/>
                        </a:rPr>
                        <a:t>Regulatory </a:t>
                      </a:r>
                      <a:r>
                        <a:rPr lang="en-GB" sz="1500" b="0" dirty="0" smtClean="0">
                          <a:solidFill>
                            <a:schemeClr val="tx1"/>
                          </a:solidFill>
                          <a:effectLst/>
                        </a:rPr>
                        <a:t>approval.</a:t>
                      </a:r>
                    </a:p>
                    <a:p>
                      <a:pPr>
                        <a:spcAft>
                          <a:spcPts val="0"/>
                        </a:spcAft>
                      </a:pPr>
                      <a:r>
                        <a:rPr lang="en-GB" sz="1500" b="0" dirty="0" smtClean="0">
                          <a:solidFill>
                            <a:schemeClr val="tx1"/>
                          </a:solidFill>
                          <a:effectLst/>
                        </a:rPr>
                        <a:t>Chief </a:t>
                      </a:r>
                      <a:r>
                        <a:rPr lang="en-GB" sz="1500" b="0" dirty="0">
                          <a:solidFill>
                            <a:schemeClr val="tx1"/>
                          </a:solidFill>
                          <a:effectLst/>
                        </a:rPr>
                        <a:t>Medical Officer </a:t>
                      </a:r>
                      <a:r>
                        <a:rPr lang="en-GB" sz="1500" b="0" dirty="0" smtClean="0">
                          <a:solidFill>
                            <a:schemeClr val="tx1"/>
                          </a:solidFill>
                          <a:effectLst/>
                        </a:rPr>
                        <a:t>letter </a:t>
                      </a:r>
                      <a:r>
                        <a:rPr lang="en-GB" sz="1500" b="0" dirty="0">
                          <a:solidFill>
                            <a:schemeClr val="tx1"/>
                          </a:solidFill>
                          <a:effectLst/>
                        </a:rPr>
                        <a:t>to all </a:t>
                      </a:r>
                      <a:r>
                        <a:rPr lang="en-GB" sz="1500" b="0" dirty="0" smtClean="0">
                          <a:solidFill>
                            <a:schemeClr val="tx1"/>
                          </a:solidFill>
                          <a:effectLst/>
                        </a:rPr>
                        <a:t>hospitals.</a:t>
                      </a:r>
                    </a:p>
                    <a:p>
                      <a:pPr>
                        <a:spcAft>
                          <a:spcPts val="0"/>
                        </a:spcAft>
                      </a:pPr>
                      <a:endParaRPr lang="en-GB" sz="800" b="0" dirty="0">
                        <a:solidFill>
                          <a:schemeClr val="tx1"/>
                        </a:solidFill>
                        <a:effectLst/>
                        <a:latin typeface="Times New Roman"/>
                        <a:ea typeface="Calibri"/>
                      </a:endParaRPr>
                    </a:p>
                  </a:txBody>
                  <a:tcPr marL="51435" marR="51435" marT="0" marB="0">
                    <a:noFill/>
                  </a:tcPr>
                </a:tc>
                <a:extLst>
                  <a:ext uri="{0D108BD9-81ED-4DB2-BD59-A6C34878D82A}">
                    <a16:rowId xmlns:a16="http://schemas.microsoft.com/office/drawing/2014/main" val="10002"/>
                  </a:ext>
                </a:extLst>
              </a:tr>
              <a:tr h="342900">
                <a:tc>
                  <a:txBody>
                    <a:bodyPr/>
                    <a:lstStyle/>
                    <a:p>
                      <a:pPr>
                        <a:spcAft>
                          <a:spcPts val="0"/>
                        </a:spcAft>
                      </a:pPr>
                      <a:r>
                        <a:rPr lang="en-GB" sz="1500" b="0">
                          <a:solidFill>
                            <a:schemeClr val="tx1"/>
                          </a:solidFill>
                          <a:effectLst/>
                        </a:rPr>
                        <a:t>17</a:t>
                      </a:r>
                      <a:r>
                        <a:rPr lang="en-GB" sz="1500" b="0" baseline="30000">
                          <a:solidFill>
                            <a:schemeClr val="tx1"/>
                          </a:solidFill>
                          <a:effectLst/>
                        </a:rPr>
                        <a:t>th</a:t>
                      </a:r>
                      <a:r>
                        <a:rPr lang="en-GB" sz="1500" b="0">
                          <a:solidFill>
                            <a:schemeClr val="tx1"/>
                          </a:solidFill>
                          <a:effectLst/>
                        </a:rPr>
                        <a:t> March</a:t>
                      </a:r>
                      <a:endParaRPr lang="en-GB" sz="1800" b="0">
                        <a:solidFill>
                          <a:schemeClr val="tx1"/>
                        </a:solidFill>
                        <a:effectLst/>
                        <a:latin typeface="Times New Roman"/>
                        <a:ea typeface="Calibri"/>
                      </a:endParaRPr>
                    </a:p>
                  </a:txBody>
                  <a:tcPr marL="51435" marR="51435" marT="0" marB="0">
                    <a:noFill/>
                  </a:tcPr>
                </a:tc>
                <a:tc>
                  <a:txBody>
                    <a:bodyPr/>
                    <a:lstStyle/>
                    <a:p>
                      <a:pPr>
                        <a:spcAft>
                          <a:spcPts val="0"/>
                        </a:spcAft>
                      </a:pPr>
                      <a:r>
                        <a:rPr lang="en-GB" sz="1500" b="0" dirty="0">
                          <a:solidFill>
                            <a:schemeClr val="tx1"/>
                          </a:solidFill>
                          <a:effectLst/>
                        </a:rPr>
                        <a:t>IRB committee </a:t>
                      </a:r>
                      <a:r>
                        <a:rPr lang="en-GB" sz="1500" b="0" dirty="0" smtClean="0">
                          <a:solidFill>
                            <a:schemeClr val="tx1"/>
                          </a:solidFill>
                          <a:effectLst/>
                        </a:rPr>
                        <a:t>meeting</a:t>
                      </a:r>
                    </a:p>
                    <a:p>
                      <a:pPr>
                        <a:spcAft>
                          <a:spcPts val="0"/>
                        </a:spcAft>
                      </a:pPr>
                      <a:endParaRPr lang="en-GB" sz="800" b="0" dirty="0">
                        <a:solidFill>
                          <a:schemeClr val="tx1"/>
                        </a:solidFill>
                        <a:effectLst/>
                        <a:latin typeface="Times New Roman"/>
                        <a:ea typeface="Calibri"/>
                      </a:endParaRPr>
                    </a:p>
                  </a:txBody>
                  <a:tcPr marL="51435" marR="51435" marT="0" marB="0">
                    <a:noFill/>
                  </a:tcPr>
                </a:tc>
                <a:extLst>
                  <a:ext uri="{0D108BD9-81ED-4DB2-BD59-A6C34878D82A}">
                    <a16:rowId xmlns:a16="http://schemas.microsoft.com/office/drawing/2014/main" val="10003"/>
                  </a:ext>
                </a:extLst>
              </a:tr>
              <a:tr h="342900">
                <a:tc>
                  <a:txBody>
                    <a:bodyPr/>
                    <a:lstStyle/>
                    <a:p>
                      <a:pPr>
                        <a:spcAft>
                          <a:spcPts val="0"/>
                        </a:spcAft>
                      </a:pPr>
                      <a:r>
                        <a:rPr lang="en-GB" sz="1500" b="0">
                          <a:solidFill>
                            <a:schemeClr val="tx1"/>
                          </a:solidFill>
                          <a:effectLst/>
                        </a:rPr>
                        <a:t>18</a:t>
                      </a:r>
                      <a:r>
                        <a:rPr lang="en-GB" sz="1500" b="0" baseline="30000">
                          <a:solidFill>
                            <a:schemeClr val="tx1"/>
                          </a:solidFill>
                          <a:effectLst/>
                        </a:rPr>
                        <a:t>th</a:t>
                      </a:r>
                      <a:r>
                        <a:rPr lang="en-GB" sz="1500" b="0">
                          <a:solidFill>
                            <a:schemeClr val="tx1"/>
                          </a:solidFill>
                          <a:effectLst/>
                        </a:rPr>
                        <a:t> March</a:t>
                      </a:r>
                      <a:endParaRPr lang="en-GB" sz="1800" b="0">
                        <a:solidFill>
                          <a:schemeClr val="tx1"/>
                        </a:solidFill>
                        <a:effectLst/>
                        <a:latin typeface="Times New Roman"/>
                        <a:ea typeface="Calibri"/>
                      </a:endParaRPr>
                    </a:p>
                  </a:txBody>
                  <a:tcPr marL="51435" marR="51435" marT="0" marB="0">
                    <a:noFill/>
                  </a:tcPr>
                </a:tc>
                <a:tc>
                  <a:txBody>
                    <a:bodyPr/>
                    <a:lstStyle/>
                    <a:p>
                      <a:pPr>
                        <a:spcAft>
                          <a:spcPts val="0"/>
                        </a:spcAft>
                      </a:pPr>
                      <a:r>
                        <a:rPr lang="en-GB" sz="1500" b="0" dirty="0">
                          <a:solidFill>
                            <a:schemeClr val="tx1"/>
                          </a:solidFill>
                          <a:effectLst/>
                        </a:rPr>
                        <a:t>IRB approval received in </a:t>
                      </a:r>
                      <a:r>
                        <a:rPr lang="en-GB" sz="1500" b="0" dirty="0" smtClean="0">
                          <a:solidFill>
                            <a:schemeClr val="tx1"/>
                          </a:solidFill>
                          <a:effectLst/>
                        </a:rPr>
                        <a:t>writing</a:t>
                      </a:r>
                    </a:p>
                    <a:p>
                      <a:pPr>
                        <a:spcAft>
                          <a:spcPts val="0"/>
                        </a:spcAft>
                      </a:pPr>
                      <a:endParaRPr lang="en-GB" sz="800" b="0" dirty="0">
                        <a:solidFill>
                          <a:schemeClr val="tx1"/>
                        </a:solidFill>
                        <a:effectLst/>
                        <a:latin typeface="Times New Roman"/>
                        <a:ea typeface="Calibri"/>
                      </a:endParaRPr>
                    </a:p>
                  </a:txBody>
                  <a:tcPr marL="51435" marR="51435" marT="0" marB="0">
                    <a:noFill/>
                  </a:tcPr>
                </a:tc>
                <a:extLst>
                  <a:ext uri="{0D108BD9-81ED-4DB2-BD59-A6C34878D82A}">
                    <a16:rowId xmlns:a16="http://schemas.microsoft.com/office/drawing/2014/main" val="10004"/>
                  </a:ext>
                </a:extLst>
              </a:tr>
              <a:tr h="342900">
                <a:tc>
                  <a:txBody>
                    <a:bodyPr/>
                    <a:lstStyle/>
                    <a:p>
                      <a:pPr>
                        <a:spcAft>
                          <a:spcPts val="0"/>
                        </a:spcAft>
                      </a:pPr>
                      <a:r>
                        <a:rPr lang="en-GB" sz="1500" b="0">
                          <a:solidFill>
                            <a:schemeClr val="tx1"/>
                          </a:solidFill>
                          <a:effectLst/>
                        </a:rPr>
                        <a:t>19</a:t>
                      </a:r>
                      <a:r>
                        <a:rPr lang="en-GB" sz="1500" b="0" baseline="30000">
                          <a:solidFill>
                            <a:schemeClr val="tx1"/>
                          </a:solidFill>
                          <a:effectLst/>
                        </a:rPr>
                        <a:t>th</a:t>
                      </a:r>
                      <a:r>
                        <a:rPr lang="en-GB" sz="1500" b="0">
                          <a:solidFill>
                            <a:schemeClr val="tx1"/>
                          </a:solidFill>
                          <a:effectLst/>
                        </a:rPr>
                        <a:t> March</a:t>
                      </a:r>
                      <a:endParaRPr lang="en-GB" sz="1800" b="0">
                        <a:solidFill>
                          <a:schemeClr val="tx1"/>
                        </a:solidFill>
                        <a:effectLst/>
                        <a:latin typeface="Times New Roman"/>
                        <a:ea typeface="Calibri"/>
                      </a:endParaRPr>
                    </a:p>
                  </a:txBody>
                  <a:tcPr marL="51435" marR="51435" marT="0" marB="0">
                    <a:noFill/>
                  </a:tcPr>
                </a:tc>
                <a:tc>
                  <a:txBody>
                    <a:bodyPr/>
                    <a:lstStyle/>
                    <a:p>
                      <a:pPr>
                        <a:spcAft>
                          <a:spcPts val="0"/>
                        </a:spcAft>
                      </a:pPr>
                      <a:r>
                        <a:rPr lang="en-GB" sz="1500" b="0" dirty="0">
                          <a:solidFill>
                            <a:schemeClr val="tx1"/>
                          </a:solidFill>
                          <a:effectLst/>
                        </a:rPr>
                        <a:t>First Patient Enrolled (1</a:t>
                      </a:r>
                      <a:r>
                        <a:rPr lang="en-GB" sz="1500" b="0" baseline="30000" dirty="0">
                          <a:solidFill>
                            <a:schemeClr val="tx1"/>
                          </a:solidFill>
                          <a:effectLst/>
                        </a:rPr>
                        <a:t>st</a:t>
                      </a:r>
                      <a:r>
                        <a:rPr lang="en-GB" sz="1500" b="0" dirty="0">
                          <a:solidFill>
                            <a:schemeClr val="tx1"/>
                          </a:solidFill>
                          <a:effectLst/>
                        </a:rPr>
                        <a:t> protocol +9 days</a:t>
                      </a:r>
                      <a:r>
                        <a:rPr lang="en-GB" sz="1500" b="0" dirty="0" smtClean="0">
                          <a:solidFill>
                            <a:schemeClr val="tx1"/>
                          </a:solidFill>
                          <a:effectLst/>
                        </a:rPr>
                        <a:t>)</a:t>
                      </a:r>
                    </a:p>
                    <a:p>
                      <a:pPr>
                        <a:spcAft>
                          <a:spcPts val="0"/>
                        </a:spcAft>
                      </a:pPr>
                      <a:endParaRPr lang="en-GB" sz="800" b="0" dirty="0">
                        <a:solidFill>
                          <a:schemeClr val="tx1"/>
                        </a:solidFill>
                        <a:effectLst/>
                        <a:latin typeface="Times New Roman"/>
                        <a:ea typeface="Calibri"/>
                      </a:endParaRPr>
                    </a:p>
                  </a:txBody>
                  <a:tcPr marL="51435" marR="51435" marT="0" marB="0">
                    <a:noFill/>
                  </a:tcPr>
                </a:tc>
                <a:extLst>
                  <a:ext uri="{0D108BD9-81ED-4DB2-BD59-A6C34878D82A}">
                    <a16:rowId xmlns:a16="http://schemas.microsoft.com/office/drawing/2014/main" val="10005"/>
                  </a:ext>
                </a:extLst>
              </a:tr>
              <a:tr h="228600">
                <a:tc>
                  <a:txBody>
                    <a:bodyPr/>
                    <a:lstStyle/>
                    <a:p>
                      <a:pPr>
                        <a:spcAft>
                          <a:spcPts val="0"/>
                        </a:spcAft>
                      </a:pPr>
                      <a:r>
                        <a:rPr lang="en-GB" sz="1500" b="0" kern="1200" dirty="0" smtClean="0">
                          <a:solidFill>
                            <a:schemeClr val="tx1"/>
                          </a:solidFill>
                          <a:effectLst/>
                          <a:latin typeface="+mn-lt"/>
                          <a:ea typeface="+mn-ea"/>
                          <a:cs typeface="+mn-cs"/>
                        </a:rPr>
                        <a:t>3rd April</a:t>
                      </a:r>
                      <a:endParaRPr lang="en-GB" sz="1500" b="0" kern="1200" dirty="0">
                        <a:solidFill>
                          <a:schemeClr val="tx1"/>
                        </a:solidFill>
                        <a:effectLst/>
                        <a:latin typeface="+mn-lt"/>
                        <a:ea typeface="+mn-ea"/>
                        <a:cs typeface="+mn-cs"/>
                      </a:endParaRPr>
                    </a:p>
                  </a:txBody>
                  <a:tcPr marL="51435" marR="51435" marT="0" marB="0">
                    <a:noFill/>
                  </a:tcPr>
                </a:tc>
                <a:tc>
                  <a:txBody>
                    <a:bodyPr/>
                    <a:lstStyle/>
                    <a:p>
                      <a:pPr>
                        <a:spcAft>
                          <a:spcPts val="0"/>
                        </a:spcAft>
                      </a:pPr>
                      <a:r>
                        <a:rPr lang="en-GB" sz="1500" b="0" kern="1200" dirty="0" smtClean="0">
                          <a:solidFill>
                            <a:schemeClr val="tx1"/>
                          </a:solidFill>
                          <a:effectLst/>
                          <a:latin typeface="+mn-lt"/>
                          <a:ea typeface="+mn-ea"/>
                          <a:cs typeface="+mn-cs"/>
                        </a:rPr>
                        <a:t>1000 patients enrolled (FPE + 15 days)</a:t>
                      </a:r>
                      <a:endParaRPr lang="en-GB" sz="1500" b="0" kern="1200" dirty="0">
                        <a:solidFill>
                          <a:schemeClr val="tx1"/>
                        </a:solidFill>
                        <a:effectLst/>
                        <a:latin typeface="+mn-lt"/>
                        <a:ea typeface="+mn-ea"/>
                        <a:cs typeface="+mn-cs"/>
                      </a:endParaRPr>
                    </a:p>
                  </a:txBody>
                  <a:tcPr marL="51435" marR="51435" marT="0" marB="0">
                    <a:noFill/>
                  </a:tcPr>
                </a:tc>
                <a:extLst>
                  <a:ext uri="{0D108BD9-81ED-4DB2-BD59-A6C34878D82A}">
                    <a16:rowId xmlns:a16="http://schemas.microsoft.com/office/drawing/2014/main" val="10006"/>
                  </a:ext>
                </a:extLst>
              </a:tr>
            </a:tbl>
          </a:graphicData>
        </a:graphic>
      </p:graphicFrame>
      <p:sp>
        <p:nvSpPr>
          <p:cNvPr id="5" name="Down Arrow 4"/>
          <p:cNvSpPr/>
          <p:nvPr/>
        </p:nvSpPr>
        <p:spPr>
          <a:xfrm>
            <a:off x="1475759" y="4101512"/>
            <a:ext cx="118925" cy="3369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own Arrow 9"/>
          <p:cNvSpPr/>
          <p:nvPr/>
        </p:nvSpPr>
        <p:spPr>
          <a:xfrm>
            <a:off x="1796196" y="3933035"/>
            <a:ext cx="118925" cy="3369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Down Arrow 12"/>
          <p:cNvSpPr/>
          <p:nvPr/>
        </p:nvSpPr>
        <p:spPr>
          <a:xfrm>
            <a:off x="2442354" y="3086026"/>
            <a:ext cx="118925" cy="3369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6408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stretch>
            <a:fillRect/>
          </a:stretch>
        </p:blipFill>
        <p:spPr>
          <a:xfrm>
            <a:off x="640455" y="2737754"/>
            <a:ext cx="4049554" cy="2944654"/>
          </a:xfrm>
          <a:prstGeom prst="rect">
            <a:avLst/>
          </a:prstGeom>
        </p:spPr>
      </p:pic>
      <p:sp>
        <p:nvSpPr>
          <p:cNvPr id="2" name="Title 1"/>
          <p:cNvSpPr>
            <a:spLocks noGrp="1"/>
          </p:cNvSpPr>
          <p:nvPr>
            <p:ph type="title"/>
          </p:nvPr>
        </p:nvSpPr>
        <p:spPr/>
        <p:txBody>
          <a:bodyPr/>
          <a:lstStyle/>
          <a:p>
            <a:r>
              <a:rPr lang="en-GB" dirty="0" smtClean="0"/>
              <a:t>Recruitment </a:t>
            </a:r>
            <a:endParaRPr lang="en-GB" dirty="0"/>
          </a:p>
        </p:txBody>
      </p:sp>
      <p:sp>
        <p:nvSpPr>
          <p:cNvPr id="3" name="Content Placeholder 2"/>
          <p:cNvSpPr>
            <a:spLocks noGrp="1"/>
          </p:cNvSpPr>
          <p:nvPr>
            <p:ph idx="1"/>
          </p:nvPr>
        </p:nvSpPr>
        <p:spPr/>
        <p:txBody>
          <a:bodyPr>
            <a:normAutofit/>
          </a:bodyPr>
          <a:lstStyle/>
          <a:p>
            <a:r>
              <a:rPr lang="en-GB" dirty="0" smtClean="0"/>
              <a:t>6,900 randomised at 170 hospital</a:t>
            </a:r>
          </a:p>
          <a:p>
            <a:r>
              <a:rPr lang="en-GB" dirty="0" smtClean="0"/>
              <a:t>typically ~300 per day</a:t>
            </a:r>
          </a:p>
        </p:txBody>
      </p:sp>
      <p:pic>
        <p:nvPicPr>
          <p:cNvPr id="9" name="Picture 8"/>
          <p:cNvPicPr/>
          <p:nvPr/>
        </p:nvPicPr>
        <p:blipFill>
          <a:blip r:embed="rId3"/>
          <a:stretch>
            <a:fillRect/>
          </a:stretch>
        </p:blipFill>
        <p:spPr>
          <a:xfrm>
            <a:off x="5974137" y="2010765"/>
            <a:ext cx="2136716" cy="395430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7EDA2BD-A76D-479C-8321-E6B0070D0D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0919" y="301807"/>
            <a:ext cx="2160270" cy="674370"/>
          </a:xfrm>
          <a:prstGeom prst="rect">
            <a:avLst/>
          </a:prstGeom>
        </p:spPr>
      </p:pic>
    </p:spTree>
    <p:extLst>
      <p:ext uri="{BB962C8B-B14F-4D97-AF65-F5344CB8AC3E}">
        <p14:creationId xmlns:p14="http://schemas.microsoft.com/office/powerpoint/2010/main" val="583980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79" y="3852153"/>
            <a:ext cx="8462210" cy="487645"/>
          </a:xfrm>
        </p:spPr>
        <p:txBody>
          <a:bodyPr/>
          <a:lstStyle/>
          <a:p>
            <a:r>
              <a:rPr lang="en-US" dirty="0"/>
              <a:t>Current State of COVID-19 Treatment Trials: </a:t>
            </a:r>
            <a:br>
              <a:rPr lang="en-US" dirty="0"/>
            </a:br>
            <a:r>
              <a:rPr lang="en-US" dirty="0"/>
              <a:t>US Perspective</a:t>
            </a:r>
          </a:p>
        </p:txBody>
      </p:sp>
      <p:sp>
        <p:nvSpPr>
          <p:cNvPr id="3" name="Content Placeholder 2"/>
          <p:cNvSpPr>
            <a:spLocks noGrp="1"/>
          </p:cNvSpPr>
          <p:nvPr>
            <p:ph sz="quarter" idx="11"/>
          </p:nvPr>
        </p:nvSpPr>
        <p:spPr>
          <a:xfrm>
            <a:off x="1821814" y="5304193"/>
            <a:ext cx="5232043" cy="893407"/>
          </a:xfrm>
        </p:spPr>
        <p:txBody>
          <a:bodyPr vert="horz" lIns="0" tIns="0" rIns="0" bIns="0" rtlCol="0" anchor="t">
            <a:noAutofit/>
          </a:bodyPr>
          <a:lstStyle/>
          <a:p>
            <a:r>
              <a:rPr lang="en-US" dirty="0"/>
              <a:t>Janet Woodcock</a:t>
            </a:r>
          </a:p>
          <a:p>
            <a:r>
              <a:rPr lang="en-US" i="1" dirty="0"/>
              <a:t>FDA, CDER </a:t>
            </a:r>
            <a:endParaRPr lang="en-US" i="1" dirty="0">
              <a:cs typeface="Arial"/>
            </a:endParaRPr>
          </a:p>
        </p:txBody>
      </p:sp>
      <p:pic>
        <p:nvPicPr>
          <p:cNvPr id="1026" name="Picture 2" descr="Janet Woodcock, M.D.; Director, Center for Drug Evaluation and Research; F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79" y="4629149"/>
            <a:ext cx="1324947" cy="156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8221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Core Outcome Measure Set for COVID-19 Trials</a:t>
            </a:r>
          </a:p>
        </p:txBody>
      </p:sp>
      <p:sp>
        <p:nvSpPr>
          <p:cNvPr id="3" name="Content Placeholder 2"/>
          <p:cNvSpPr>
            <a:spLocks noGrp="1"/>
          </p:cNvSpPr>
          <p:nvPr>
            <p:ph sz="quarter" idx="11"/>
          </p:nvPr>
        </p:nvSpPr>
        <p:spPr>
          <a:xfrm>
            <a:off x="2321619" y="5153634"/>
            <a:ext cx="4514129" cy="1067058"/>
          </a:xfrm>
        </p:spPr>
        <p:txBody>
          <a:bodyPr/>
          <a:lstStyle/>
          <a:p>
            <a:r>
              <a:rPr lang="en-US" dirty="0"/>
              <a:t>John Marshall</a:t>
            </a:r>
          </a:p>
          <a:p>
            <a:r>
              <a:rPr lang="en-US" i="1" dirty="0"/>
              <a:t>WHO, University of Toronto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71" y="4433103"/>
            <a:ext cx="1580284" cy="1580284"/>
          </a:xfrm>
          <a:prstGeom prst="rect">
            <a:avLst/>
          </a:prstGeom>
        </p:spPr>
      </p:pic>
    </p:spTree>
    <p:extLst>
      <p:ext uri="{BB962C8B-B14F-4D97-AF65-F5344CB8AC3E}">
        <p14:creationId xmlns:p14="http://schemas.microsoft.com/office/powerpoint/2010/main" val="15695249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6" t="17084" r="15267" b="25939"/>
          <a:stretch/>
        </p:blipFill>
        <p:spPr bwMode="auto">
          <a:xfrm>
            <a:off x="152398" y="2438400"/>
            <a:ext cx="8784128" cy="33528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095186" y="5943600"/>
            <a:ext cx="6898555"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1135 Registered Clinical Studies</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343"/>
          <a:stretch/>
        </p:blipFill>
        <p:spPr bwMode="auto">
          <a:xfrm>
            <a:off x="618056" y="228600"/>
            <a:ext cx="7852813" cy="202420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564491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ur World | Mondelēz I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8286167" cy="410530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68255" y="4482974"/>
            <a:ext cx="5111656" cy="2308324"/>
          </a:xfrm>
          <a:prstGeom prst="rect">
            <a:avLst/>
          </a:prstGeom>
          <a:solidFill>
            <a:srgbClr val="DDDDDD"/>
          </a:solidFill>
          <a:ln>
            <a:solidFill>
              <a:schemeClr val="tx1"/>
            </a:solidFill>
          </a:ln>
        </p:spPr>
        <p:txBody>
          <a:bodyPr wrap="none" rtlCol="0">
            <a:spAutoFit/>
          </a:bodyPr>
          <a:lstStyle/>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Similar questions</a:t>
            </a: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Similar interventions</a:t>
            </a: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Different study metrics      </a:t>
            </a:r>
          </a:p>
        </p:txBody>
      </p:sp>
    </p:spTree>
    <p:extLst>
      <p:ext uri="{BB962C8B-B14F-4D97-AF65-F5344CB8AC3E}">
        <p14:creationId xmlns:p14="http://schemas.microsoft.com/office/powerpoint/2010/main" val="5747414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ur World | Mondelēz I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8286167" cy="410530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68255" y="4482974"/>
            <a:ext cx="5111656" cy="2308324"/>
          </a:xfrm>
          <a:prstGeom prst="rect">
            <a:avLst/>
          </a:prstGeom>
          <a:solidFill>
            <a:srgbClr val="DDDDDD"/>
          </a:solidFill>
          <a:ln>
            <a:solidFill>
              <a:schemeClr val="tx1"/>
            </a:solidFill>
          </a:ln>
        </p:spPr>
        <p:txBody>
          <a:bodyPr wrap="none" rtlCol="0">
            <a:spAutoFit/>
          </a:bodyPr>
          <a:lstStyle/>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Similar questions</a:t>
            </a: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Similar interventions</a:t>
            </a: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Different study metrics      </a:t>
            </a:r>
          </a:p>
        </p:txBody>
      </p:sp>
      <p:sp>
        <p:nvSpPr>
          <p:cNvPr id="3" name="TextBox 2"/>
          <p:cNvSpPr txBox="1"/>
          <p:nvPr/>
        </p:nvSpPr>
        <p:spPr>
          <a:xfrm rot="19072977">
            <a:off x="224404" y="2506088"/>
            <a:ext cx="8421982" cy="1754326"/>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How can we pool and compare data across trials?</a:t>
            </a:r>
          </a:p>
        </p:txBody>
      </p:sp>
    </p:spTree>
    <p:extLst>
      <p:ext uri="{BB962C8B-B14F-4D97-AF65-F5344CB8AC3E}">
        <p14:creationId xmlns:p14="http://schemas.microsoft.com/office/powerpoint/2010/main" val="33820948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30200" y="381000"/>
            <a:ext cx="8432800" cy="6019800"/>
          </a:xfrm>
          <a:prstGeom prst="roundRect">
            <a:avLst/>
          </a:prstGeom>
          <a:solidFill>
            <a:schemeClr val="bg1"/>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123" name="Picture 6"/>
          <p:cNvPicPr>
            <a:picLocks noChangeAspect="1" noChangeArrowheads="1"/>
          </p:cNvPicPr>
          <p:nvPr/>
        </p:nvPicPr>
        <p:blipFill>
          <a:blip r:embed="rId3">
            <a:extLst>
              <a:ext uri="{28A0092B-C50C-407E-A947-70E740481C1C}">
                <a14:useLocalDpi xmlns:a14="http://schemas.microsoft.com/office/drawing/2010/main" val="0"/>
              </a:ext>
            </a:extLst>
          </a:blip>
          <a:srcRect l="3233" t="8467" r="4170" b="8983"/>
          <a:stretch>
            <a:fillRect/>
          </a:stretch>
        </p:blipFill>
        <p:spPr bwMode="auto">
          <a:xfrm>
            <a:off x="1127125" y="1357313"/>
            <a:ext cx="67849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ChangeArrowheads="1"/>
          </p:cNvSpPr>
          <p:nvPr/>
        </p:nvSpPr>
        <p:spPr bwMode="auto">
          <a:xfrm>
            <a:off x="457200" y="4114800"/>
            <a:ext cx="8305800" cy="2616200"/>
          </a:xfrm>
          <a:prstGeom prst="rect">
            <a:avLst/>
          </a:prstGeom>
          <a:noFill/>
          <a:ln>
            <a:noFill/>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Core Outcome Measures in Effectiveness Trials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1"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1" indent="0" algn="ctr"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29804"/>
                </a:solidFill>
                <a:effectLst/>
                <a:uLnTx/>
                <a:uFillTx/>
                <a:latin typeface="Calibri"/>
                <a:ea typeface="ＭＳ Ｐゴシック" charset="-128"/>
                <a:cs typeface="+mn-cs"/>
              </a:rPr>
              <a:t>www.comet-initiative.org</a:t>
            </a:r>
          </a:p>
          <a:p>
            <a:pPr marL="0" marR="0" lvl="1"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Twitter: @</a:t>
            </a:r>
            <a:r>
              <a:rPr kumimoji="0" lang="en-GB" sz="20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COMETinitiative</a:t>
            </a:r>
            <a:endParaRPr kumimoji="0" lang="en-GB"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1"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ＭＳ Ｐゴシック" charset="-128"/>
                <a:cs typeface="Arial" panose="020B0604020202020204" pitchFamily="34" charset="0"/>
              </a:rPr>
              <a:t>Email: info@comet-initiative.org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5681551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HO | Public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476249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1" descr="C:\Users\marshallj\AppData\Local\Microsoft\Windows\Temporary Internet Files\Content.Outlook\EN75TTKV\WHO Geneva Meet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6490" t="14914" b="6180"/>
          <a:stretch/>
        </p:blipFill>
        <p:spPr bwMode="auto">
          <a:xfrm>
            <a:off x="990600" y="1981200"/>
            <a:ext cx="7296490" cy="461772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96416" y="609600"/>
            <a:ext cx="3803221"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Geneva, February 11, 12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2020</a:t>
            </a:r>
          </a:p>
        </p:txBody>
      </p:sp>
    </p:spTree>
    <p:extLst>
      <p:ext uri="{BB962C8B-B14F-4D97-AF65-F5344CB8AC3E}">
        <p14:creationId xmlns:p14="http://schemas.microsoft.com/office/powerpoint/2010/main" val="18552614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757636" cy="769441"/>
          </a:xfrm>
          <a:prstGeom prst="rect">
            <a:avLst/>
          </a:prstGeom>
          <a:solidFill>
            <a:srgbClr val="002060"/>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Common Minimal Outcomes Set</a:t>
            </a:r>
          </a:p>
        </p:txBody>
      </p:sp>
      <p:sp>
        <p:nvSpPr>
          <p:cNvPr id="3" name="TextBox 2"/>
          <p:cNvSpPr txBox="1"/>
          <p:nvPr/>
        </p:nvSpPr>
        <p:spPr>
          <a:xfrm>
            <a:off x="1021318" y="1752600"/>
            <a:ext cx="7086600" cy="4524315"/>
          </a:xfrm>
          <a:prstGeom prst="rect">
            <a:avLst/>
          </a:prstGeom>
          <a:solidFill>
            <a:schemeClr val="bg1">
              <a:lumMod val="95000"/>
            </a:schemeClr>
          </a:solidFill>
          <a:ln>
            <a:solidFill>
              <a:schemeClr val="tx1"/>
            </a:solidFill>
          </a:ln>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Simple, readily measured elements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Relevant across a spectrum of disease severity</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Inclusive of clinical priorities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Applicable in resource-limited settings</a:t>
            </a:r>
          </a:p>
        </p:txBody>
      </p:sp>
    </p:spTree>
    <p:extLst>
      <p:ext uri="{BB962C8B-B14F-4D97-AF65-F5344CB8AC3E}">
        <p14:creationId xmlns:p14="http://schemas.microsoft.com/office/powerpoint/2010/main" val="24849931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6129" y="1295400"/>
            <a:ext cx="7504568" cy="5170646"/>
          </a:xfrm>
          <a:prstGeom prst="rect">
            <a:avLst/>
          </a:prstGeom>
          <a:solidFill>
            <a:schemeClr val="bg1">
              <a:lumMod val="95000"/>
            </a:schemeClr>
          </a:solidFill>
          <a:ln>
            <a:solidFill>
              <a:schemeClr val="tx1"/>
            </a:solidFill>
          </a:ln>
        </p:spPr>
        <p:txBody>
          <a:bodyPr wrap="square">
            <a:spAutoFit/>
          </a:bodyPr>
          <a:lstStyle/>
          <a:p>
            <a:pPr marL="0" marR="0" lvl="0" indent="0" algn="l" defTabSz="457200" rtl="0" eaLnBrk="1" fontAlgn="auto" latinLnBrk="0" hangingPunct="1">
              <a:lnSpc>
                <a:spcPts val="36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Viral burden 								148</a:t>
            </a:r>
          </a:p>
          <a:p>
            <a:pPr marL="0" marR="0" lvl="0" indent="0" algn="l" defTabSz="457200" rtl="0" eaLnBrk="1" fontAlgn="auto" latinLnBrk="0" hangingPunct="1">
              <a:lnSpc>
                <a:spcPts val="36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Mortality									118</a:t>
            </a:r>
          </a:p>
          <a:p>
            <a:pPr marL="0" marR="0" lvl="0" indent="0" algn="l" defTabSz="457200" rtl="0" eaLnBrk="1" fontAlgn="auto" latinLnBrk="0" hangingPunct="1">
              <a:lnSpc>
                <a:spcPts val="36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Duration of Hospital/ICU Stay		 	32</a:t>
            </a:r>
          </a:p>
          <a:p>
            <a:pPr marL="0" marR="0" lvl="0" indent="0" algn="l" defTabSz="457200" rtl="0" eaLnBrk="1" fontAlgn="auto" latinLnBrk="0" hangingPunct="1">
              <a:lnSpc>
                <a:spcPts val="36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Symptoms						  			45</a:t>
            </a:r>
          </a:p>
          <a:p>
            <a:pPr marL="0" marR="0" lvl="0" indent="0" algn="l" defTabSz="457200" rtl="0" eaLnBrk="1" fontAlgn="auto" latinLnBrk="0" hangingPunct="1">
              <a:lnSpc>
                <a:spcPts val="36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Progression/Resolution					175</a:t>
            </a:r>
          </a:p>
          <a:p>
            <a:pPr marL="0" marR="0" lvl="0" indent="0" algn="l" defTabSz="457200" rtl="0" eaLnBrk="1" fontAlgn="auto" latinLnBrk="0" hangingPunct="1">
              <a:lnSpc>
                <a:spcPts val="36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Lung injury/function						101</a:t>
            </a:r>
          </a:p>
          <a:p>
            <a:pPr marL="0" marR="0" lvl="0" indent="0" algn="l" defTabSz="457200" rtl="0" eaLnBrk="1" fontAlgn="auto" latinLnBrk="0" hangingPunct="1">
              <a:lnSpc>
                <a:spcPts val="36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Other measures							117</a:t>
            </a:r>
          </a:p>
          <a:p>
            <a:pPr marL="0" marR="0" lvl="0" indent="0" algn="l" defTabSz="457200" rtl="0" eaLnBrk="1" fontAlgn="auto" latinLnBrk="0" hangingPunct="1">
              <a:lnSpc>
                <a:spcPts val="36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Imaging findings					  		76</a:t>
            </a:r>
          </a:p>
          <a:p>
            <a:pPr marL="0" marR="0" lvl="0" indent="0" algn="l" defTabSz="457200" rtl="0" eaLnBrk="1" fontAlgn="auto" latinLnBrk="0" hangingPunct="1">
              <a:lnSpc>
                <a:spcPts val="36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Biomarkers						  			73</a:t>
            </a:r>
          </a:p>
          <a:p>
            <a:pPr marL="0" marR="0" lvl="0" indent="0" algn="l" defTabSz="457200" rtl="0" eaLnBrk="1" fontAlgn="auto" latinLnBrk="0" hangingPunct="1">
              <a:lnSpc>
                <a:spcPts val="36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Depression, anxiety				  		63</a:t>
            </a:r>
          </a:p>
          <a:p>
            <a:pPr marL="0" marR="0" lvl="0" indent="0" algn="l" defTabSz="457200" rtl="0" eaLnBrk="1" fontAlgn="auto" latinLnBrk="0" hangingPunct="1">
              <a:lnSpc>
                <a:spcPts val="36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Co-infection, other organ injury		15</a:t>
            </a:r>
            <a:endParaRPr kumimoji="0" lang="en-US" sz="2800" b="1"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3" name="TextBox 2"/>
          <p:cNvSpPr txBox="1"/>
          <p:nvPr/>
        </p:nvSpPr>
        <p:spPr>
          <a:xfrm>
            <a:off x="550387" y="304800"/>
            <a:ext cx="8056052" cy="707886"/>
          </a:xfrm>
          <a:prstGeom prst="rect">
            <a:avLst/>
          </a:prstGeom>
          <a:solidFill>
            <a:srgbClr val="002060"/>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Primary Outcomes in COVID-19 Trials</a:t>
            </a:r>
          </a:p>
        </p:txBody>
      </p:sp>
    </p:spTree>
    <p:extLst>
      <p:ext uri="{BB962C8B-B14F-4D97-AF65-F5344CB8AC3E}">
        <p14:creationId xmlns:p14="http://schemas.microsoft.com/office/powerpoint/2010/main" val="5674183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08" y="152399"/>
            <a:ext cx="5982233" cy="1603371"/>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193702" y="3124200"/>
            <a:ext cx="6731523" cy="3108543"/>
          </a:xfrm>
          <a:prstGeom prst="rect">
            <a:avLst/>
          </a:prstGeom>
          <a:solidFill>
            <a:schemeClr val="bg1">
              <a:lumMod val="95000"/>
            </a:schemeClr>
          </a:solidFill>
          <a:ln>
            <a:solidFill>
              <a:schemeClr val="tx1"/>
            </a:solidFill>
          </a:ln>
        </p:spPr>
        <p:txBody>
          <a:bodyPr wrap="none" rtlCol="0">
            <a:spAutoFit/>
          </a:bodyPr>
          <a:lstStyle/>
          <a:p>
            <a:pPr marL="514350" marR="0" lvl="0" indent="-514350" algn="l" defTabSz="4572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Not hospitalized; normal activities</a:t>
            </a:r>
          </a:p>
          <a:p>
            <a:pPr marL="514350" marR="0" lvl="0" indent="-514350" algn="l" defTabSz="4572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Not hospitalized, but limited</a:t>
            </a:r>
          </a:p>
          <a:p>
            <a:pPr marL="514350" marR="0" lvl="0" indent="-514350" algn="l" defTabSz="4572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Hospitalized; no oxygen support</a:t>
            </a:r>
          </a:p>
          <a:p>
            <a:pPr marL="514350" marR="0" lvl="0" indent="-514350" algn="l" defTabSz="4572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Hospitalized; on oxygen</a:t>
            </a:r>
          </a:p>
          <a:p>
            <a:pPr marL="514350" marR="0" lvl="0" indent="-514350" algn="l" defTabSz="4572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Hospitalized; on high flow oxygen or NIV</a:t>
            </a:r>
          </a:p>
          <a:p>
            <a:pPr marL="514350" marR="0" lvl="0" indent="-514350" algn="l" defTabSz="4572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Hospitalized; ventilated or on ECMO</a:t>
            </a:r>
          </a:p>
          <a:p>
            <a:pPr marL="514350" marR="0" lvl="0" indent="-514350" algn="l" defTabSz="4572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Dead</a:t>
            </a:r>
          </a:p>
        </p:txBody>
      </p:sp>
      <p:sp>
        <p:nvSpPr>
          <p:cNvPr id="3" name="TextBox 2"/>
          <p:cNvSpPr txBox="1"/>
          <p:nvPr/>
        </p:nvSpPr>
        <p:spPr>
          <a:xfrm>
            <a:off x="5658499" y="6400800"/>
            <a:ext cx="323979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mn-ea"/>
                <a:cs typeface="+mn-cs"/>
              </a:rPr>
              <a:t>- Lancet </a:t>
            </a:r>
            <a:r>
              <a:rPr kumimoji="0" lang="en-US" sz="1800" b="1" i="1" u="none" strike="noStrike" kern="1200" cap="none" spc="0" normalizeH="0" baseline="0" noProof="0" dirty="0" err="1">
                <a:ln>
                  <a:noFill/>
                </a:ln>
                <a:solidFill>
                  <a:prstClr val="black"/>
                </a:solidFill>
                <a:effectLst/>
                <a:uLnTx/>
                <a:uFillTx/>
                <a:latin typeface="Calibri"/>
                <a:ea typeface="+mn-ea"/>
                <a:cs typeface="+mn-cs"/>
              </a:rPr>
              <a:t>Respir</a:t>
            </a:r>
            <a:r>
              <a:rPr kumimoji="0" lang="en-US" sz="1800" b="1" i="1" u="none" strike="noStrike" kern="1200" cap="none" spc="0" normalizeH="0" baseline="0" noProof="0" dirty="0">
                <a:ln>
                  <a:noFill/>
                </a:ln>
                <a:solidFill>
                  <a:prstClr val="black"/>
                </a:solidFill>
                <a:effectLst/>
                <a:uLnTx/>
                <a:uFillTx/>
                <a:latin typeface="Calibri"/>
                <a:ea typeface="+mn-ea"/>
                <a:cs typeface="+mn-cs"/>
              </a:rPr>
              <a:t> Med </a:t>
            </a:r>
            <a:r>
              <a:rPr kumimoji="0" lang="en-US" sz="1800" b="1" i="0" u="none" strike="noStrike" kern="1200" cap="none" spc="0" normalizeH="0" baseline="0" noProof="0" dirty="0">
                <a:ln>
                  <a:noFill/>
                </a:ln>
                <a:solidFill>
                  <a:prstClr val="black"/>
                </a:solidFill>
                <a:effectLst/>
                <a:uLnTx/>
                <a:uFillTx/>
                <a:latin typeface="Calibri"/>
                <a:ea typeface="+mn-ea"/>
                <a:cs typeface="+mn-cs"/>
              </a:rPr>
              <a:t>7:941, 2019</a:t>
            </a:r>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617740"/>
            <a:ext cx="3864376" cy="223606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094724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23" y="586822"/>
            <a:ext cx="4267200" cy="1077218"/>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WHO Common Minimal Outcome Measure Set</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980" y="35459"/>
            <a:ext cx="4730750" cy="6755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023" y="1981200"/>
            <a:ext cx="4038599" cy="4031873"/>
          </a:xfrm>
          <a:prstGeom prst="rect">
            <a:avLst/>
          </a:prstGeom>
          <a:solidFill>
            <a:schemeClr val="bg1">
              <a:lumMod val="95000"/>
            </a:schemeClr>
          </a:solidFill>
          <a:ln>
            <a:solidFill>
              <a:schemeClr val="tx1"/>
            </a:solidFill>
          </a:ln>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Viral burden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Mortality at hospital discharge or 60 days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Clinical progression scale</a:t>
            </a:r>
          </a:p>
        </p:txBody>
      </p:sp>
    </p:spTree>
    <p:extLst>
      <p:ext uri="{BB962C8B-B14F-4D97-AF65-F5344CB8AC3E}">
        <p14:creationId xmlns:p14="http://schemas.microsoft.com/office/powerpoint/2010/main" val="2774361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Keynote: Dr. Janet Woodcock</a:t>
            </a:r>
            <a:endParaRPr lang="en-US" dirty="0"/>
          </a:p>
        </p:txBody>
      </p:sp>
      <p:sp>
        <p:nvSpPr>
          <p:cNvPr id="3" name="Content Placeholder 2"/>
          <p:cNvSpPr>
            <a:spLocks noGrp="1"/>
          </p:cNvSpPr>
          <p:nvPr>
            <p:ph idx="1"/>
          </p:nvPr>
        </p:nvSpPr>
        <p:spPr/>
        <p:txBody>
          <a:bodyPr/>
          <a:lstStyle/>
          <a:p>
            <a:r>
              <a:rPr lang="en-US" dirty="0" smtClean="0"/>
              <a:t>FDA CDER’s </a:t>
            </a:r>
            <a:r>
              <a:rPr lang="en-US" dirty="0"/>
              <a:t>objective is </a:t>
            </a:r>
            <a:r>
              <a:rPr lang="en-US" dirty="0" smtClean="0"/>
              <a:t>twofold:</a:t>
            </a:r>
          </a:p>
          <a:p>
            <a:pPr marL="457200" indent="-457200">
              <a:buFont typeface="+mj-lt"/>
              <a:buAutoNum type="arabicPeriod"/>
            </a:pPr>
            <a:r>
              <a:rPr lang="en-US" dirty="0"/>
              <a:t>K</a:t>
            </a:r>
            <a:r>
              <a:rPr lang="en-US" dirty="0" smtClean="0"/>
              <a:t>eep </a:t>
            </a:r>
            <a:r>
              <a:rPr lang="en-US" dirty="0"/>
              <a:t>drug supply up to help care for patients who are already </a:t>
            </a:r>
            <a:r>
              <a:rPr lang="en-US" dirty="0" smtClean="0"/>
              <a:t>sick, and</a:t>
            </a:r>
          </a:p>
          <a:p>
            <a:pPr marL="457200" indent="-457200">
              <a:buFont typeface="+mj-lt"/>
              <a:buAutoNum type="arabicPeriod"/>
            </a:pPr>
            <a:r>
              <a:rPr lang="en-US" dirty="0"/>
              <a:t>O</a:t>
            </a:r>
            <a:r>
              <a:rPr lang="en-US" dirty="0" smtClean="0"/>
              <a:t>versee </a:t>
            </a:r>
            <a:r>
              <a:rPr lang="en-US" dirty="0"/>
              <a:t>potential developmental programs for all phases of </a:t>
            </a:r>
            <a:r>
              <a:rPr lang="en-US" dirty="0" smtClean="0"/>
              <a:t>COVID-19</a:t>
            </a:r>
            <a:r>
              <a:rPr lang="en-US" dirty="0"/>
              <a:t>, from pre-exposure prophylaxis to treatment of patients on ventilators.</a:t>
            </a:r>
          </a:p>
          <a:p>
            <a:r>
              <a:rPr lang="en-US" dirty="0" smtClean="0"/>
              <a:t>We’ve </a:t>
            </a:r>
            <a:r>
              <a:rPr lang="en-US" dirty="0"/>
              <a:t>received 950 inquiries for drug proposals. </a:t>
            </a:r>
            <a:endParaRPr lang="en-US" dirty="0" smtClean="0"/>
          </a:p>
          <a:p>
            <a:pPr lvl="1"/>
            <a:r>
              <a:rPr lang="en-US" dirty="0" smtClean="0"/>
              <a:t>This </a:t>
            </a:r>
            <a:r>
              <a:rPr lang="en-US" dirty="0"/>
              <a:t>is an overwhelming amount in a short period of time. CDER </a:t>
            </a:r>
            <a:r>
              <a:rPr lang="en-US" dirty="0" smtClean="0"/>
              <a:t>and CBER have </a:t>
            </a:r>
            <a:r>
              <a:rPr lang="en-US" dirty="0"/>
              <a:t>72 active clinical trials and another 211 developmental programs in the planning stages. It’s a massive effort</a:t>
            </a:r>
            <a:r>
              <a:rPr lang="en-US" dirty="0" smtClean="0"/>
              <a:t>.</a:t>
            </a:r>
            <a:endParaRPr lang="en-US" dirty="0"/>
          </a:p>
        </p:txBody>
      </p:sp>
    </p:spTree>
    <p:extLst>
      <p:ext uri="{BB962C8B-B14F-4D97-AF65-F5344CB8AC3E}">
        <p14:creationId xmlns:p14="http://schemas.microsoft.com/office/powerpoint/2010/main" val="40106322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453D49-6FAE-C54F-BBE9-790445C50AAB}"/>
              </a:ext>
            </a:extLst>
          </p:cNvPr>
          <p:cNvSpPr>
            <a:spLocks noGrp="1"/>
          </p:cNvSpPr>
          <p:nvPr>
            <p:ph type="title"/>
          </p:nvPr>
        </p:nvSpPr>
        <p:spPr/>
        <p:txBody>
          <a:bodyPr/>
          <a:lstStyle/>
          <a:p>
            <a:r>
              <a:rPr lang="en-US" sz="3000" dirty="0"/>
              <a:t>Summary &amp; Next Steps</a:t>
            </a:r>
          </a:p>
        </p:txBody>
      </p:sp>
      <p:sp>
        <p:nvSpPr>
          <p:cNvPr id="2" name="Content Placeholder 1"/>
          <p:cNvSpPr>
            <a:spLocks noGrp="1"/>
          </p:cNvSpPr>
          <p:nvPr>
            <p:ph sz="quarter" idx="11"/>
          </p:nvPr>
        </p:nvSpPr>
        <p:spPr>
          <a:xfrm>
            <a:off x="2105212" y="5401106"/>
            <a:ext cx="4027389" cy="1050742"/>
          </a:xfrm>
        </p:spPr>
        <p:txBody>
          <a:bodyPr/>
          <a:lstStyle/>
          <a:p>
            <a:pPr>
              <a:lnSpc>
                <a:spcPct val="100000"/>
              </a:lnSpc>
              <a:spcBef>
                <a:spcPts val="800"/>
              </a:spcBef>
            </a:pPr>
            <a:r>
              <a:rPr lang="en-US" sz="2600" dirty="0"/>
              <a:t>Pamela </a:t>
            </a:r>
            <a:r>
              <a:rPr lang="en-US" sz="2600" dirty="0" err="1"/>
              <a:t>Tenaerts</a:t>
            </a:r>
            <a:endParaRPr lang="en-US" sz="2600" dirty="0"/>
          </a:p>
          <a:p>
            <a:pPr>
              <a:lnSpc>
                <a:spcPct val="100000"/>
              </a:lnSpc>
              <a:spcBef>
                <a:spcPts val="800"/>
              </a:spcBef>
            </a:pPr>
            <a:r>
              <a:rPr lang="en-US" i="1" dirty="0"/>
              <a:t>CTTI</a:t>
            </a:r>
          </a:p>
        </p:txBody>
      </p:sp>
      <p:pic>
        <p:nvPicPr>
          <p:cNvPr id="7170" name="Picture 2" descr="Pamela Tenaerts - Discussing global research, Belgian endives, a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79" y="4538443"/>
            <a:ext cx="1659157" cy="1659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6063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7695" y="2294874"/>
            <a:ext cx="4842412" cy="2308324"/>
          </a:xfrm>
          <a:prstGeom prst="rect">
            <a:avLst/>
          </a:prstGeom>
          <a:noFill/>
        </p:spPr>
        <p:txBody>
          <a:bodyPr wrap="square" rtlCol="0">
            <a:spAutoFit/>
          </a:bodyPr>
          <a:lstStyle/>
          <a:p>
            <a:r>
              <a:rPr lang="en-US" sz="3000" i="1" dirty="0"/>
              <a:t>Everything should be made</a:t>
            </a:r>
          </a:p>
          <a:p>
            <a:r>
              <a:rPr lang="en-US" sz="3000" i="1" dirty="0"/>
              <a:t>As simple as possible,</a:t>
            </a:r>
          </a:p>
          <a:p>
            <a:r>
              <a:rPr lang="en-US" sz="3000" i="1" dirty="0"/>
              <a:t>But not simpler</a:t>
            </a:r>
          </a:p>
          <a:p>
            <a:endParaRPr lang="en-US" sz="1350" dirty="0"/>
          </a:p>
          <a:p>
            <a:endParaRPr lang="en-US" sz="1350" dirty="0"/>
          </a:p>
          <a:p>
            <a:endParaRPr lang="en-US" sz="1350" dirty="0"/>
          </a:p>
          <a:p>
            <a:r>
              <a:rPr lang="en-US" sz="1350" dirty="0"/>
              <a:t>                                                       Albert Einstein</a:t>
            </a:r>
            <a:endParaRPr lang="en-IN" sz="1350" dirty="0"/>
          </a:p>
        </p:txBody>
      </p:sp>
      <p:grpSp>
        <p:nvGrpSpPr>
          <p:cNvPr id="6" name="Group 5"/>
          <p:cNvGrpSpPr/>
          <p:nvPr/>
        </p:nvGrpSpPr>
        <p:grpSpPr>
          <a:xfrm rot="10340041" flipH="1">
            <a:off x="1408685" y="2159867"/>
            <a:ext cx="430038" cy="374226"/>
            <a:chOff x="4160018" y="3881144"/>
            <a:chExt cx="1128752" cy="982258"/>
          </a:xfrm>
        </p:grpSpPr>
        <p:sp>
          <p:nvSpPr>
            <p:cNvPr id="7" name="Freeform 6"/>
            <p:cNvSpPr/>
            <p:nvPr/>
          </p:nvSpPr>
          <p:spPr>
            <a:xfrm>
              <a:off x="4160018" y="3943978"/>
              <a:ext cx="537586" cy="919424"/>
            </a:xfrm>
            <a:custGeom>
              <a:avLst/>
              <a:gdLst>
                <a:gd name="connsiteX0" fmla="*/ 281353 w 537586"/>
                <a:gd name="connsiteY0" fmla="*/ 427055 h 919424"/>
                <a:gd name="connsiteX1" fmla="*/ 487345 w 537586"/>
                <a:gd name="connsiteY1" fmla="*/ 396910 h 919424"/>
                <a:gd name="connsiteX2" fmla="*/ 537586 w 537586"/>
                <a:gd name="connsiteY2" fmla="*/ 869182 h 919424"/>
                <a:gd name="connsiteX3" fmla="*/ 45217 w 537586"/>
                <a:gd name="connsiteY3" fmla="*/ 919424 h 919424"/>
                <a:gd name="connsiteX4" fmla="*/ 0 w 537586"/>
                <a:gd name="connsiteY4" fmla="*/ 477297 h 919424"/>
                <a:gd name="connsiteX5" fmla="*/ 205991 w 537586"/>
                <a:gd name="connsiteY5" fmla="*/ 35169 h 919424"/>
                <a:gd name="connsiteX6" fmla="*/ 447151 w 537586"/>
                <a:gd name="connsiteY6" fmla="*/ 0 h 919424"/>
                <a:gd name="connsiteX7" fmla="*/ 281353 w 537586"/>
                <a:gd name="connsiteY7" fmla="*/ 427055 h 91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86" h="919424">
                  <a:moveTo>
                    <a:pt x="281353" y="427055"/>
                  </a:moveTo>
                  <a:lnTo>
                    <a:pt x="487345" y="396910"/>
                  </a:lnTo>
                  <a:lnTo>
                    <a:pt x="537586" y="869182"/>
                  </a:lnTo>
                  <a:lnTo>
                    <a:pt x="45217" y="919424"/>
                  </a:lnTo>
                  <a:lnTo>
                    <a:pt x="0" y="477297"/>
                  </a:lnTo>
                  <a:lnTo>
                    <a:pt x="205991" y="35169"/>
                  </a:lnTo>
                  <a:lnTo>
                    <a:pt x="447151" y="0"/>
                  </a:lnTo>
                  <a:lnTo>
                    <a:pt x="281353" y="4270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8" name="Freeform 7"/>
            <p:cNvSpPr/>
            <p:nvPr/>
          </p:nvSpPr>
          <p:spPr>
            <a:xfrm>
              <a:off x="4751184" y="3881144"/>
              <a:ext cx="537586" cy="919424"/>
            </a:xfrm>
            <a:custGeom>
              <a:avLst/>
              <a:gdLst>
                <a:gd name="connsiteX0" fmla="*/ 281353 w 537586"/>
                <a:gd name="connsiteY0" fmla="*/ 427055 h 919424"/>
                <a:gd name="connsiteX1" fmla="*/ 487345 w 537586"/>
                <a:gd name="connsiteY1" fmla="*/ 396910 h 919424"/>
                <a:gd name="connsiteX2" fmla="*/ 537586 w 537586"/>
                <a:gd name="connsiteY2" fmla="*/ 869182 h 919424"/>
                <a:gd name="connsiteX3" fmla="*/ 45217 w 537586"/>
                <a:gd name="connsiteY3" fmla="*/ 919424 h 919424"/>
                <a:gd name="connsiteX4" fmla="*/ 0 w 537586"/>
                <a:gd name="connsiteY4" fmla="*/ 477297 h 919424"/>
                <a:gd name="connsiteX5" fmla="*/ 205991 w 537586"/>
                <a:gd name="connsiteY5" fmla="*/ 35169 h 919424"/>
                <a:gd name="connsiteX6" fmla="*/ 447151 w 537586"/>
                <a:gd name="connsiteY6" fmla="*/ 0 h 919424"/>
                <a:gd name="connsiteX7" fmla="*/ 281353 w 537586"/>
                <a:gd name="connsiteY7" fmla="*/ 427055 h 91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86" h="919424">
                  <a:moveTo>
                    <a:pt x="281353" y="427055"/>
                  </a:moveTo>
                  <a:lnTo>
                    <a:pt x="487345" y="396910"/>
                  </a:lnTo>
                  <a:lnTo>
                    <a:pt x="537586" y="869182"/>
                  </a:lnTo>
                  <a:lnTo>
                    <a:pt x="45217" y="919424"/>
                  </a:lnTo>
                  <a:lnTo>
                    <a:pt x="0" y="477297"/>
                  </a:lnTo>
                  <a:lnTo>
                    <a:pt x="205991" y="35169"/>
                  </a:lnTo>
                  <a:lnTo>
                    <a:pt x="447151" y="0"/>
                  </a:lnTo>
                  <a:lnTo>
                    <a:pt x="281353" y="4270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grpSp>
      <p:grpSp>
        <p:nvGrpSpPr>
          <p:cNvPr id="9" name="Group 8"/>
          <p:cNvGrpSpPr/>
          <p:nvPr/>
        </p:nvGrpSpPr>
        <p:grpSpPr>
          <a:xfrm rot="11259959">
            <a:off x="4570085" y="3181885"/>
            <a:ext cx="430038" cy="374226"/>
            <a:chOff x="4160018" y="3881144"/>
            <a:chExt cx="1128752" cy="982258"/>
          </a:xfrm>
        </p:grpSpPr>
        <p:sp>
          <p:nvSpPr>
            <p:cNvPr id="10" name="Freeform 9"/>
            <p:cNvSpPr/>
            <p:nvPr/>
          </p:nvSpPr>
          <p:spPr>
            <a:xfrm>
              <a:off x="4160018" y="3943978"/>
              <a:ext cx="537586" cy="919424"/>
            </a:xfrm>
            <a:custGeom>
              <a:avLst/>
              <a:gdLst>
                <a:gd name="connsiteX0" fmla="*/ 281353 w 537586"/>
                <a:gd name="connsiteY0" fmla="*/ 427055 h 919424"/>
                <a:gd name="connsiteX1" fmla="*/ 487345 w 537586"/>
                <a:gd name="connsiteY1" fmla="*/ 396910 h 919424"/>
                <a:gd name="connsiteX2" fmla="*/ 537586 w 537586"/>
                <a:gd name="connsiteY2" fmla="*/ 869182 h 919424"/>
                <a:gd name="connsiteX3" fmla="*/ 45217 w 537586"/>
                <a:gd name="connsiteY3" fmla="*/ 919424 h 919424"/>
                <a:gd name="connsiteX4" fmla="*/ 0 w 537586"/>
                <a:gd name="connsiteY4" fmla="*/ 477297 h 919424"/>
                <a:gd name="connsiteX5" fmla="*/ 205991 w 537586"/>
                <a:gd name="connsiteY5" fmla="*/ 35169 h 919424"/>
                <a:gd name="connsiteX6" fmla="*/ 447151 w 537586"/>
                <a:gd name="connsiteY6" fmla="*/ 0 h 919424"/>
                <a:gd name="connsiteX7" fmla="*/ 281353 w 537586"/>
                <a:gd name="connsiteY7" fmla="*/ 427055 h 91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86" h="919424">
                  <a:moveTo>
                    <a:pt x="281353" y="427055"/>
                  </a:moveTo>
                  <a:lnTo>
                    <a:pt x="487345" y="396910"/>
                  </a:lnTo>
                  <a:lnTo>
                    <a:pt x="537586" y="869182"/>
                  </a:lnTo>
                  <a:lnTo>
                    <a:pt x="45217" y="919424"/>
                  </a:lnTo>
                  <a:lnTo>
                    <a:pt x="0" y="477297"/>
                  </a:lnTo>
                  <a:lnTo>
                    <a:pt x="205991" y="35169"/>
                  </a:lnTo>
                  <a:lnTo>
                    <a:pt x="447151" y="0"/>
                  </a:lnTo>
                  <a:lnTo>
                    <a:pt x="281353" y="4270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1" name="Freeform 10"/>
            <p:cNvSpPr/>
            <p:nvPr/>
          </p:nvSpPr>
          <p:spPr>
            <a:xfrm>
              <a:off x="4751184" y="3881144"/>
              <a:ext cx="537586" cy="919424"/>
            </a:xfrm>
            <a:custGeom>
              <a:avLst/>
              <a:gdLst>
                <a:gd name="connsiteX0" fmla="*/ 281353 w 537586"/>
                <a:gd name="connsiteY0" fmla="*/ 427055 h 919424"/>
                <a:gd name="connsiteX1" fmla="*/ 487345 w 537586"/>
                <a:gd name="connsiteY1" fmla="*/ 396910 h 919424"/>
                <a:gd name="connsiteX2" fmla="*/ 537586 w 537586"/>
                <a:gd name="connsiteY2" fmla="*/ 869182 h 919424"/>
                <a:gd name="connsiteX3" fmla="*/ 45217 w 537586"/>
                <a:gd name="connsiteY3" fmla="*/ 919424 h 919424"/>
                <a:gd name="connsiteX4" fmla="*/ 0 w 537586"/>
                <a:gd name="connsiteY4" fmla="*/ 477297 h 919424"/>
                <a:gd name="connsiteX5" fmla="*/ 205991 w 537586"/>
                <a:gd name="connsiteY5" fmla="*/ 35169 h 919424"/>
                <a:gd name="connsiteX6" fmla="*/ 447151 w 537586"/>
                <a:gd name="connsiteY6" fmla="*/ 0 h 919424"/>
                <a:gd name="connsiteX7" fmla="*/ 281353 w 537586"/>
                <a:gd name="connsiteY7" fmla="*/ 427055 h 91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86" h="919424">
                  <a:moveTo>
                    <a:pt x="281353" y="427055"/>
                  </a:moveTo>
                  <a:lnTo>
                    <a:pt x="487345" y="396910"/>
                  </a:lnTo>
                  <a:lnTo>
                    <a:pt x="537586" y="869182"/>
                  </a:lnTo>
                  <a:lnTo>
                    <a:pt x="45217" y="919424"/>
                  </a:lnTo>
                  <a:lnTo>
                    <a:pt x="0" y="477297"/>
                  </a:lnTo>
                  <a:lnTo>
                    <a:pt x="205991" y="35169"/>
                  </a:lnTo>
                  <a:lnTo>
                    <a:pt x="447151" y="0"/>
                  </a:lnTo>
                  <a:lnTo>
                    <a:pt x="281353" y="4270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grpSp>
      <p:pic>
        <p:nvPicPr>
          <p:cNvPr id="4098" name="Picture 2" descr="http://quotesfans.com/wp-content/uploads/2015/04/Albert-Einstein-Quotes-9.jpg"/>
          <p:cNvPicPr>
            <a:picLocks noChangeAspect="1" noChangeArrowheads="1"/>
          </p:cNvPicPr>
          <p:nvPr/>
        </p:nvPicPr>
        <p:blipFill>
          <a:blip r:embed="rId2" cstate="print"/>
          <a:srcRect l="2714" t="18556" r="60844" b="14779"/>
          <a:stretch>
            <a:fillRect/>
          </a:stretch>
        </p:blipFill>
        <p:spPr bwMode="auto">
          <a:xfrm>
            <a:off x="6083497" y="3729003"/>
            <a:ext cx="2233731" cy="2305020"/>
          </a:xfrm>
          <a:prstGeom prst="ellipse">
            <a:avLst/>
          </a:prstGeom>
          <a:ln w="76200" cap="rnd">
            <a:solidFill>
              <a:schemeClr val="bg1"/>
            </a:solidFill>
          </a:ln>
          <a:effectLst>
            <a:outerShdw blurRad="63500" sx="102000" sy="102000" algn="c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a:extLst>
              <a:ext uri="{FF2B5EF4-FFF2-40B4-BE49-F238E27FC236}">
                <a16:creationId xmlns:a16="http://schemas.microsoft.com/office/drawing/2014/main" id="{A996B5BF-4590-479E-A9CC-0DE074570086}"/>
              </a:ext>
            </a:extLst>
          </p:cNvPr>
          <p:cNvSpPr/>
          <p:nvPr/>
        </p:nvSpPr>
        <p:spPr>
          <a:xfrm>
            <a:off x="0" y="6775236"/>
            <a:ext cx="9144000" cy="919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78467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55249D-70F7-FB41-B4AB-97E82378DD7A}"/>
              </a:ext>
            </a:extLst>
          </p:cNvPr>
          <p:cNvSpPr>
            <a:spLocks noGrp="1"/>
          </p:cNvSpPr>
          <p:nvPr>
            <p:ph type="title"/>
          </p:nvPr>
        </p:nvSpPr>
        <p:spPr>
          <a:xfrm>
            <a:off x="347579" y="391032"/>
            <a:ext cx="8462210" cy="770467"/>
          </a:xfrm>
        </p:spPr>
        <p:txBody>
          <a:bodyPr/>
          <a:lstStyle/>
          <a:p>
            <a:r>
              <a:rPr lang="en-US" dirty="0"/>
              <a:t>Designing High-Quality COVID-19 Treatment Trials</a:t>
            </a:r>
          </a:p>
        </p:txBody>
      </p:sp>
      <p:sp>
        <p:nvSpPr>
          <p:cNvPr id="5" name="Content Placeholder 4">
            <a:extLst>
              <a:ext uri="{FF2B5EF4-FFF2-40B4-BE49-F238E27FC236}">
                <a16:creationId xmlns:a16="http://schemas.microsoft.com/office/drawing/2014/main" id="{4D008D7D-DBA2-B244-BDC3-E802C1695DC1}"/>
              </a:ext>
            </a:extLst>
          </p:cNvPr>
          <p:cNvSpPr>
            <a:spLocks noGrp="1"/>
          </p:cNvSpPr>
          <p:nvPr>
            <p:ph idx="1"/>
          </p:nvPr>
        </p:nvSpPr>
        <p:spPr>
          <a:xfrm>
            <a:off x="347579" y="1298659"/>
            <a:ext cx="8462210" cy="4909292"/>
          </a:xfrm>
        </p:spPr>
        <p:txBody>
          <a:bodyPr/>
          <a:lstStyle/>
          <a:p>
            <a:pPr marL="342900" indent="-342900">
              <a:lnSpc>
                <a:spcPct val="150000"/>
              </a:lnSpc>
              <a:spcBef>
                <a:spcPts val="800"/>
              </a:spcBef>
              <a:buClr>
                <a:schemeClr val="bg1">
                  <a:lumMod val="65000"/>
                </a:schemeClr>
              </a:buClr>
              <a:buSzPct val="100000"/>
              <a:buFont typeface="+mj-lt"/>
              <a:buAutoNum type="arabicPeriod"/>
            </a:pPr>
            <a:r>
              <a:rPr lang="en-US" b="1" dirty="0">
                <a:solidFill>
                  <a:schemeClr val="accent3"/>
                </a:solidFill>
              </a:rPr>
              <a:t>Quality does not slow you down</a:t>
            </a:r>
          </a:p>
          <a:p>
            <a:pPr marL="342900" indent="-342900">
              <a:lnSpc>
                <a:spcPct val="150000"/>
              </a:lnSpc>
              <a:spcBef>
                <a:spcPts val="800"/>
              </a:spcBef>
              <a:buClr>
                <a:schemeClr val="bg1">
                  <a:lumMod val="65000"/>
                </a:schemeClr>
              </a:buClr>
              <a:buSzPct val="100000"/>
              <a:buFont typeface="+mj-lt"/>
              <a:buAutoNum type="arabicPeriod"/>
            </a:pPr>
            <a:r>
              <a:rPr lang="en-US" dirty="0"/>
              <a:t>Focus on what matters</a:t>
            </a:r>
          </a:p>
          <a:p>
            <a:pPr marL="342900" indent="-342900">
              <a:lnSpc>
                <a:spcPct val="150000"/>
              </a:lnSpc>
              <a:spcBef>
                <a:spcPts val="800"/>
              </a:spcBef>
              <a:buClr>
                <a:schemeClr val="bg1">
                  <a:lumMod val="65000"/>
                </a:schemeClr>
              </a:buClr>
              <a:buSzPct val="100000"/>
              <a:buFont typeface="+mj-lt"/>
              <a:buAutoNum type="arabicPeriod"/>
            </a:pPr>
            <a:r>
              <a:rPr lang="en-US" dirty="0"/>
              <a:t>Need large randomized clinical trials </a:t>
            </a:r>
          </a:p>
          <a:p>
            <a:pPr marL="342900" indent="-342900">
              <a:lnSpc>
                <a:spcPct val="150000"/>
              </a:lnSpc>
              <a:spcBef>
                <a:spcPts val="800"/>
              </a:spcBef>
              <a:buClr>
                <a:schemeClr val="bg1">
                  <a:lumMod val="65000"/>
                </a:schemeClr>
              </a:buClr>
              <a:buSzPct val="100000"/>
              <a:buFont typeface="+mj-lt"/>
              <a:buAutoNum type="arabicPeriod"/>
            </a:pPr>
            <a:r>
              <a:rPr lang="en-US" dirty="0"/>
              <a:t>Streamline as much as possible</a:t>
            </a:r>
          </a:p>
          <a:p>
            <a:pPr marL="342900" indent="-342900">
              <a:lnSpc>
                <a:spcPct val="150000"/>
              </a:lnSpc>
              <a:spcBef>
                <a:spcPts val="800"/>
              </a:spcBef>
              <a:buClr>
                <a:schemeClr val="bg1">
                  <a:lumMod val="65000"/>
                </a:schemeClr>
              </a:buClr>
              <a:buSzPct val="100000"/>
              <a:buFont typeface="+mj-lt"/>
              <a:buAutoNum type="arabicPeriod"/>
            </a:pPr>
            <a:r>
              <a:rPr lang="en-US" dirty="0"/>
              <a:t>Pay attention to endpoints AND stage of disease</a:t>
            </a:r>
          </a:p>
          <a:p>
            <a:pPr marL="342900" indent="-342900">
              <a:lnSpc>
                <a:spcPct val="150000"/>
              </a:lnSpc>
              <a:spcBef>
                <a:spcPts val="800"/>
              </a:spcBef>
              <a:buClr>
                <a:schemeClr val="bg1">
                  <a:lumMod val="65000"/>
                </a:schemeClr>
              </a:buClr>
              <a:buSzPct val="100000"/>
              <a:buFont typeface="+mj-lt"/>
              <a:buAutoNum type="arabicPeriod"/>
            </a:pPr>
            <a:r>
              <a:rPr lang="en-US" dirty="0"/>
              <a:t>Add a control group/supportive care</a:t>
            </a:r>
          </a:p>
          <a:p>
            <a:pPr marL="342900" indent="-342900">
              <a:lnSpc>
                <a:spcPct val="150000"/>
              </a:lnSpc>
              <a:spcBef>
                <a:spcPts val="800"/>
              </a:spcBef>
              <a:buClr>
                <a:schemeClr val="bg1">
                  <a:lumMod val="65000"/>
                </a:schemeClr>
              </a:buClr>
              <a:buSzPct val="100000"/>
              <a:buFont typeface="+mj-lt"/>
              <a:buAutoNum type="arabicPeriod"/>
            </a:pPr>
            <a:r>
              <a:rPr lang="en-US" dirty="0"/>
              <a:t>Communicate and Collaborate (master protocols/endpoints/share data &amp; knowledge/transparency)</a:t>
            </a:r>
          </a:p>
          <a:p>
            <a:pPr marL="342900" indent="-342900">
              <a:lnSpc>
                <a:spcPct val="150000"/>
              </a:lnSpc>
              <a:spcBef>
                <a:spcPts val="800"/>
              </a:spcBef>
              <a:buClr>
                <a:schemeClr val="bg1">
                  <a:lumMod val="65000"/>
                </a:schemeClr>
              </a:buClr>
              <a:buSzPct val="100000"/>
              <a:buFont typeface="+mj-lt"/>
              <a:buAutoNum type="arabicPeriod"/>
            </a:pPr>
            <a:endParaRPr lang="en-US" dirty="0"/>
          </a:p>
          <a:p>
            <a:pPr marL="342900" indent="-342900">
              <a:lnSpc>
                <a:spcPct val="150000"/>
              </a:lnSpc>
              <a:spcBef>
                <a:spcPts val="800"/>
              </a:spcBef>
              <a:buClr>
                <a:schemeClr val="bg1">
                  <a:lumMod val="65000"/>
                </a:schemeClr>
              </a:buClr>
              <a:buSzPct val="100000"/>
              <a:buFont typeface="+mj-lt"/>
              <a:buAutoNum type="arabicPeriod"/>
            </a:pPr>
            <a:endParaRPr lang="en-US" dirty="0"/>
          </a:p>
          <a:p>
            <a:pPr marL="342900" indent="-342900">
              <a:lnSpc>
                <a:spcPct val="150000"/>
              </a:lnSpc>
              <a:spcBef>
                <a:spcPts val="800"/>
              </a:spcBef>
              <a:buClr>
                <a:schemeClr val="bg1">
                  <a:lumMod val="65000"/>
                </a:schemeClr>
              </a:buClr>
              <a:buSzPct val="100000"/>
              <a:buFont typeface="+mj-lt"/>
              <a:buAutoNum type="arabicPeriod"/>
            </a:pPr>
            <a:endParaRPr lang="en-US" dirty="0"/>
          </a:p>
        </p:txBody>
      </p:sp>
    </p:spTree>
    <p:extLst>
      <p:ext uri="{BB962C8B-B14F-4D97-AF65-F5344CB8AC3E}">
        <p14:creationId xmlns:p14="http://schemas.microsoft.com/office/powerpoint/2010/main" val="29507876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0DB6-C7B1-2A4A-8420-52A066CDA6F3}"/>
              </a:ext>
            </a:extLst>
          </p:cNvPr>
          <p:cNvSpPr>
            <a:spLocks noGrp="1"/>
          </p:cNvSpPr>
          <p:nvPr>
            <p:ph type="title"/>
          </p:nvPr>
        </p:nvSpPr>
        <p:spPr/>
        <p:txBody>
          <a:bodyPr/>
          <a:lstStyle/>
          <a:p>
            <a:r>
              <a:rPr lang="en-US" dirty="0"/>
              <a:t>Next Steps</a:t>
            </a:r>
          </a:p>
        </p:txBody>
      </p:sp>
      <p:sp>
        <p:nvSpPr>
          <p:cNvPr id="12" name="Content Placeholder 11">
            <a:extLst>
              <a:ext uri="{FF2B5EF4-FFF2-40B4-BE49-F238E27FC236}">
                <a16:creationId xmlns:a16="http://schemas.microsoft.com/office/drawing/2014/main" id="{19F01C44-2F2D-E84F-97AF-70FA3809A7A9}"/>
              </a:ext>
            </a:extLst>
          </p:cNvPr>
          <p:cNvSpPr>
            <a:spLocks noGrp="1"/>
          </p:cNvSpPr>
          <p:nvPr>
            <p:ph idx="1"/>
          </p:nvPr>
        </p:nvSpPr>
        <p:spPr/>
        <p:txBody>
          <a:bodyPr/>
          <a:lstStyle/>
          <a:p>
            <a:r>
              <a:rPr lang="en-US" dirty="0"/>
              <a:t>Post &amp; communicate recorded webinar &amp; slides</a:t>
            </a:r>
          </a:p>
          <a:p>
            <a:r>
              <a:rPr lang="en-US" dirty="0"/>
              <a:t>Create best practices document</a:t>
            </a:r>
          </a:p>
          <a:p>
            <a:pPr lvl="1"/>
            <a:r>
              <a:rPr lang="en-US" dirty="0"/>
              <a:t>Submitted questions/comments from today’s webinar will be incorporated</a:t>
            </a:r>
          </a:p>
          <a:p>
            <a:r>
              <a:rPr lang="en-US" dirty="0"/>
              <a:t>Situation will evolve</a:t>
            </a:r>
          </a:p>
          <a:p>
            <a:r>
              <a:rPr lang="en-US" dirty="0"/>
              <a:t>Best practices document will be updated and communicated</a:t>
            </a:r>
          </a:p>
          <a:p>
            <a:r>
              <a:rPr lang="en-US" dirty="0"/>
              <a:t>Additional CTTI efforts will be forthcoming</a:t>
            </a:r>
          </a:p>
          <a:p>
            <a:endParaRPr lang="en-US" dirty="0"/>
          </a:p>
          <a:p>
            <a:endParaRPr lang="en-US" dirty="0"/>
          </a:p>
          <a:p>
            <a:endParaRPr lang="en-US" dirty="0"/>
          </a:p>
        </p:txBody>
      </p:sp>
    </p:spTree>
    <p:extLst>
      <p:ext uri="{BB962C8B-B14F-4D97-AF65-F5344CB8AC3E}">
        <p14:creationId xmlns:p14="http://schemas.microsoft.com/office/powerpoint/2010/main" val="34235873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algn="ctr"/>
            <a:r>
              <a:rPr lang="en-US" dirty="0">
                <a:hlinkClick r:id="rId2"/>
              </a:rPr>
              <a:t>zachary.hallinan@duke.edu</a:t>
            </a:r>
            <a:r>
              <a:rPr lang="en-US" dirty="0"/>
              <a:t> </a:t>
            </a:r>
          </a:p>
          <a:p>
            <a:endParaRPr lang="en-US" dirty="0"/>
          </a:p>
        </p:txBody>
      </p:sp>
    </p:spTree>
    <p:extLst>
      <p:ext uri="{BB962C8B-B14F-4D97-AF65-F5344CB8AC3E}">
        <p14:creationId xmlns:p14="http://schemas.microsoft.com/office/powerpoint/2010/main" val="2803569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Keynote: Dr. Janet </a:t>
            </a:r>
            <a:r>
              <a:rPr lang="en-US" dirty="0" smtClean="0"/>
              <a:t>Woodcock, cont’d</a:t>
            </a:r>
            <a:endParaRPr lang="en-US" dirty="0"/>
          </a:p>
        </p:txBody>
      </p:sp>
      <p:sp>
        <p:nvSpPr>
          <p:cNvPr id="3" name="Content Placeholder 2"/>
          <p:cNvSpPr>
            <a:spLocks noGrp="1"/>
          </p:cNvSpPr>
          <p:nvPr>
            <p:ph idx="1"/>
          </p:nvPr>
        </p:nvSpPr>
        <p:spPr/>
        <p:txBody>
          <a:bodyPr/>
          <a:lstStyle/>
          <a:p>
            <a:r>
              <a:rPr lang="en-US" dirty="0"/>
              <a:t>Based on these numbers, there is an urgent need for master protocols, especially for repurposed agents that may not need a lot of early work. We want to pick out more promising agents and move forward in more sensitive evaluations.</a:t>
            </a:r>
          </a:p>
          <a:p>
            <a:r>
              <a:rPr lang="en-US" dirty="0"/>
              <a:t>CDER is looking for </a:t>
            </a:r>
            <a:r>
              <a:rPr lang="en-US" dirty="0" smtClean="0"/>
              <a:t>high-quality </a:t>
            </a:r>
            <a:r>
              <a:rPr lang="en-US" dirty="0"/>
              <a:t>master protocols to study all states of </a:t>
            </a:r>
            <a:r>
              <a:rPr lang="en-US" dirty="0" smtClean="0"/>
              <a:t>COVID-19</a:t>
            </a:r>
            <a:r>
              <a:rPr lang="en-US" dirty="0"/>
              <a:t>. We’ll put out guidance on our early thoughts on protocols, design, patient populations, etc.</a:t>
            </a:r>
          </a:p>
          <a:p>
            <a:endParaRPr lang="en-US" dirty="0"/>
          </a:p>
        </p:txBody>
      </p:sp>
    </p:spTree>
    <p:extLst>
      <p:ext uri="{BB962C8B-B14F-4D97-AF65-F5344CB8AC3E}">
        <p14:creationId xmlns:p14="http://schemas.microsoft.com/office/powerpoint/2010/main" val="1416728856"/>
      </p:ext>
    </p:extLst>
  </p:cSld>
  <p:clrMapOvr>
    <a:masterClrMapping/>
  </p:clrMapOvr>
</p:sld>
</file>

<file path=ppt/theme/theme1.xml><?xml version="1.0" encoding="utf-8"?>
<a:theme xmlns:a="http://schemas.openxmlformats.org/drawingml/2006/main" name="Office Theme">
  <a:themeElements>
    <a:clrScheme name="CTTI 1">
      <a:dk1>
        <a:srgbClr val="006879"/>
      </a:dk1>
      <a:lt1>
        <a:sysClr val="window" lastClr="FFFFFF"/>
      </a:lt1>
      <a:dk2>
        <a:srgbClr val="006879"/>
      </a:dk2>
      <a:lt2>
        <a:srgbClr val="FFFFFF"/>
      </a:lt2>
      <a:accent1>
        <a:srgbClr val="00B7D5"/>
      </a:accent1>
      <a:accent2>
        <a:srgbClr val="008BA2"/>
      </a:accent2>
      <a:accent3>
        <a:srgbClr val="58595B"/>
      </a:accent3>
      <a:accent4>
        <a:srgbClr val="EE4036"/>
      </a:accent4>
      <a:accent5>
        <a:srgbClr val="B9131A"/>
      </a:accent5>
      <a:accent6>
        <a:srgbClr val="670001"/>
      </a:accent6>
      <a:hlink>
        <a:srgbClr val="008BA2"/>
      </a:hlink>
      <a:folHlink>
        <a:srgbClr val="008B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Parkinson's Foundation">
      <a:dk1>
        <a:sysClr val="windowText" lastClr="000000"/>
      </a:dk1>
      <a:lt1>
        <a:sysClr val="window" lastClr="FFFFFF"/>
      </a:lt1>
      <a:dk2>
        <a:srgbClr val="00BFDA"/>
      </a:dk2>
      <a:lt2>
        <a:srgbClr val="D9F5F9"/>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TTI 1">
      <a:dk1>
        <a:srgbClr val="006879"/>
      </a:dk1>
      <a:lt1>
        <a:sysClr val="window" lastClr="FFFFFF"/>
      </a:lt1>
      <a:dk2>
        <a:srgbClr val="006879"/>
      </a:dk2>
      <a:lt2>
        <a:srgbClr val="FFFFFF"/>
      </a:lt2>
      <a:accent1>
        <a:srgbClr val="00B7D5"/>
      </a:accent1>
      <a:accent2>
        <a:srgbClr val="008BA2"/>
      </a:accent2>
      <a:accent3>
        <a:srgbClr val="58595B"/>
      </a:accent3>
      <a:accent4>
        <a:srgbClr val="EE4036"/>
      </a:accent4>
      <a:accent5>
        <a:srgbClr val="B9131A"/>
      </a:accent5>
      <a:accent6>
        <a:srgbClr val="670001"/>
      </a:accent6>
      <a:hlink>
        <a:srgbClr val="008BA2"/>
      </a:hlink>
      <a:folHlink>
        <a:srgbClr val="008B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35180</TotalTime>
  <Words>4934</Words>
  <Application>Microsoft Office PowerPoint</Application>
  <PresentationFormat>On-screen Show (4:3)</PresentationFormat>
  <Paragraphs>723</Paragraphs>
  <Slides>84</Slides>
  <Notes>8</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84</vt:i4>
      </vt:variant>
    </vt:vector>
  </HeadingPairs>
  <TitlesOfParts>
    <vt:vector size="94" baseType="lpstr">
      <vt:lpstr>ＭＳ Ｐゴシック</vt:lpstr>
      <vt:lpstr>Arial</vt:lpstr>
      <vt:lpstr>Calibri</vt:lpstr>
      <vt:lpstr>Times New Roman</vt:lpstr>
      <vt:lpstr>Wingdings</vt:lpstr>
      <vt:lpstr>Office Theme</vt:lpstr>
      <vt:lpstr>1_Office Theme</vt:lpstr>
      <vt:lpstr>2_Office Theme</vt:lpstr>
      <vt:lpstr>3_Office Theme</vt:lpstr>
      <vt:lpstr>4_Office Theme</vt:lpstr>
      <vt:lpstr> Welcome: Designing High-Quality COVID-19 Treatment Trials</vt:lpstr>
      <vt:lpstr>Disclaimer</vt:lpstr>
      <vt:lpstr>Designing High-Quality COVID-19  Treatment Trials</vt:lpstr>
      <vt:lpstr>Presenters</vt:lpstr>
      <vt:lpstr>PowerPoint Presentation</vt:lpstr>
      <vt:lpstr>PowerPoint Presentation</vt:lpstr>
      <vt:lpstr>Current State of COVID-19 Treatment Trials:  US Perspective</vt:lpstr>
      <vt:lpstr>Keynote: Dr. Janet Woodcock</vt:lpstr>
      <vt:lpstr>Keynote: Dr. Janet Woodcock, cont’d</vt:lpstr>
      <vt:lpstr>Keynote: Dr. Janet Woodcock, cont’d</vt:lpstr>
      <vt:lpstr>Current State of COVID-19 Treatment Trials:  EU Perspective</vt:lpstr>
      <vt:lpstr>Focusing on What Matters: A Quality by Design Perspective</vt:lpstr>
      <vt:lpstr> General Principles for Optimal Trial Design   </vt:lpstr>
      <vt:lpstr>Optimizing trial design efficiently</vt:lpstr>
      <vt:lpstr>Outcome Measures</vt:lpstr>
      <vt:lpstr>Clinical Trials for Emerging Infectious Diseases: Lessons Learned &amp; Implications for COVID-19 </vt:lpstr>
      <vt:lpstr>Disclosures and Disclaimer Statement</vt:lpstr>
      <vt:lpstr>Shared Goal</vt:lpstr>
      <vt:lpstr>Reliable Scientific Methodologies</vt:lpstr>
      <vt:lpstr>Peramivir EUA – Lessons Learned</vt:lpstr>
      <vt:lpstr>COVID-19   Factors Impacting Outcomes</vt:lpstr>
      <vt:lpstr>Use the Correct Tool for the Disease &amp; Question Being Tested</vt:lpstr>
      <vt:lpstr>Use the Correct Tool for the Disease &amp; Question Being Tested cont.</vt:lpstr>
      <vt:lpstr>PowerPoint Presentation</vt:lpstr>
      <vt:lpstr>Port Score Development</vt:lpstr>
      <vt:lpstr>PowerPoint Presentation</vt:lpstr>
      <vt:lpstr>PowerPoint Presentation</vt:lpstr>
      <vt:lpstr>CABP Clinical Trials and Mortality Rates</vt:lpstr>
      <vt:lpstr>CABP Clinical Trials and Mortality Rates</vt:lpstr>
      <vt:lpstr>CABP Clinical Trials and Mortality Rates</vt:lpstr>
      <vt:lpstr>Some Possible Explanations Why Patients in Clinical Trials Have Better Outcomes</vt:lpstr>
      <vt:lpstr>PORT Score Example - Insights</vt:lpstr>
      <vt:lpstr>PowerPoint Presentation</vt:lpstr>
      <vt:lpstr>Why Utilize a Supportive Care Control Arm?</vt:lpstr>
      <vt:lpstr>Role of a Supportive Care Control Arm</vt:lpstr>
      <vt:lpstr>Role of a Supportive Care Control Arm</vt:lpstr>
      <vt:lpstr>Role of a Supportive Care Control Arm</vt:lpstr>
      <vt:lpstr>Role of a Supportive Care Control Arm</vt:lpstr>
      <vt:lpstr>Importance of Well-Controlled Trials</vt:lpstr>
      <vt:lpstr>Trials</vt:lpstr>
      <vt:lpstr>Endpoints</vt:lpstr>
      <vt:lpstr>Lessons Learned from Ebola &amp; Others</vt:lpstr>
      <vt:lpstr>Some Closing Thoughts - 1</vt:lpstr>
      <vt:lpstr>Some Closing Thoughts - 2</vt:lpstr>
      <vt:lpstr>Selected References</vt:lpstr>
      <vt:lpstr>Focusing on What Matters to Study Participants </vt:lpstr>
      <vt:lpstr>What Is Patient Engagement  in Research?</vt:lpstr>
      <vt:lpstr>How Patient Engagement Improves Research</vt:lpstr>
      <vt:lpstr>Patient Engagement Across the Clinical Trial  Continuum: Highlighted Trial Design Opportunities</vt:lpstr>
      <vt:lpstr>Patient Engagement in COVID Research</vt:lpstr>
      <vt:lpstr>Patient Engagement in COVID Research</vt:lpstr>
      <vt:lpstr>Example of Patient Engagement</vt:lpstr>
      <vt:lpstr>Randomised Evaluation of COVID-19 Therapy: the RECOVERY trial</vt:lpstr>
      <vt:lpstr> Randomised Evaluation of COVID-19 Therapy: the RECOVERY trial</vt:lpstr>
      <vt:lpstr>Background</vt:lpstr>
      <vt:lpstr>Background</vt:lpstr>
      <vt:lpstr>Background</vt:lpstr>
      <vt:lpstr>Background</vt:lpstr>
      <vt:lpstr>Background</vt:lpstr>
      <vt:lpstr>Quality by Design</vt:lpstr>
      <vt:lpstr>RECOVERY trial design</vt:lpstr>
      <vt:lpstr>Informed consent</vt:lpstr>
      <vt:lpstr>Data collection</vt:lpstr>
      <vt:lpstr>Follow-up</vt:lpstr>
      <vt:lpstr>RECOVERY second randomisation</vt:lpstr>
      <vt:lpstr>Sticking to the principles of Good Clinical Practice</vt:lpstr>
      <vt:lpstr>A coordinated approach</vt:lpstr>
      <vt:lpstr>Progress: Set-up</vt:lpstr>
      <vt:lpstr>Recruitment </vt:lpstr>
      <vt:lpstr>Candidate Core Outcome Measure Set for COVID-19 Trials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&amp; Next Steps</vt:lpstr>
      <vt:lpstr>PowerPoint Presentation</vt:lpstr>
      <vt:lpstr>Designing High-Quality COVID-19 Treatment Trials</vt:lpstr>
      <vt:lpstr>Next Steps</vt:lpstr>
      <vt:lpstr>PowerPoint Presentation</vt:lpstr>
    </vt:vector>
  </TitlesOfParts>
  <Company>CTTI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ctti_covid19_qbd_webinar_final</dc:title>
  <dc:subject>Designing High-Quality COVID-19 Treatment Trials</dc:subject>
  <dc:creator>CTTI</dc:creator>
  <cp:keywords>qbd_webinar</cp:keywords>
  <cp:lastModifiedBy>Kristi Geercken</cp:lastModifiedBy>
  <cp:revision>323</cp:revision>
  <dcterms:created xsi:type="dcterms:W3CDTF">2012-08-24T12:48:42Z</dcterms:created>
  <dcterms:modified xsi:type="dcterms:W3CDTF">2021-08-09T06:31:13Z</dcterms:modified>
</cp:coreProperties>
</file>