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87" r:id="rId2"/>
    <p:sldId id="284" r:id="rId3"/>
    <p:sldId id="28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3" r:id="rId26"/>
    <p:sldId id="311" r:id="rId27"/>
    <p:sldId id="312" r:id="rId28"/>
    <p:sldId id="314" r:id="rId29"/>
    <p:sldId id="315" r:id="rId30"/>
    <p:sldId id="316" r:id="rId31"/>
    <p:sldId id="317" r:id="rId32"/>
    <p:sldId id="318" r:id="rId33"/>
    <p:sldId id="323" r:id="rId34"/>
    <p:sldId id="322" r:id="rId35"/>
    <p:sldId id="321" r:id="rId36"/>
    <p:sldId id="324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5441" autoAdjust="0"/>
  </p:normalViewPr>
  <p:slideViewPr>
    <p:cSldViewPr snapToGrid="0" snapToObjects="1">
      <p:cViewPr varScale="1">
        <p:scale>
          <a:sx n="69" d="100"/>
          <a:sy n="69" d="100"/>
        </p:scale>
        <p:origin x="16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ti-clinicaltrials.org/projects/patient-engagement-collaborative-pec" TargetMode="External"/><Relationship Id="rId2" Type="http://schemas.openxmlformats.org/officeDocument/2006/relationships/hyperlink" Target="https://www.ctti-clinicaltrials.org/programs/mobile-clinical-trials" TargetMode="External"/><Relationship Id="rId1" Type="http://schemas.openxmlformats.org/officeDocument/2006/relationships/hyperlink" Target="https://www.ctti-clinicaltrials.org/projects/quality-design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C2274-ED3A-B040-B4AF-7A18D97802B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721249-0A6E-A344-A856-636557C0330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700" b="1" dirty="0">
              <a:solidFill>
                <a:schemeClr val="accent3">
                  <a:lumMod val="75000"/>
                </a:schemeClr>
              </a:solidFill>
            </a:rPr>
            <a:t>MODIFIABLE BARRIERS TO COLLABORATION</a:t>
          </a:r>
        </a:p>
      </dgm:t>
    </dgm:pt>
    <dgm:pt modelId="{CF9CFD92-00F3-BB45-AD00-716F75148FB5}" type="parTrans" cxnId="{D5ECBE57-34C4-9248-8FD0-4264D96662A1}">
      <dgm:prSet/>
      <dgm:spPr/>
      <dgm:t>
        <a:bodyPr/>
        <a:lstStyle/>
        <a:p>
          <a:endParaRPr lang="en-US"/>
        </a:p>
      </dgm:t>
    </dgm:pt>
    <dgm:pt modelId="{1FB2AA71-54DC-2D4C-B1DD-A7F51560FE6F}" type="sibTrans" cxnId="{D5ECBE57-34C4-9248-8FD0-4264D96662A1}">
      <dgm:prSet/>
      <dgm:spPr/>
      <dgm:t>
        <a:bodyPr/>
        <a:lstStyle/>
        <a:p>
          <a:endParaRPr lang="en-US"/>
        </a:p>
      </dgm:t>
    </dgm:pt>
    <dgm:pt modelId="{78F5E734-8D0A-3D4C-A245-FC53DBDD77D1}">
      <dgm:prSet phldrT="[Text]" custT="1"/>
      <dgm:spPr>
        <a:solidFill>
          <a:schemeClr val="tx2"/>
        </a:solidFill>
      </dgm:spPr>
      <dgm:t>
        <a:bodyPr anchor="ctr"/>
        <a:lstStyle/>
        <a:p>
          <a:r>
            <a:rPr lang="en-US" sz="1400" b="1" dirty="0"/>
            <a:t>Unsure of how to identify/ engage w/ PGs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7B1D2751-C543-3A4D-9A00-C26C6BC07E83}" type="parTrans" cxnId="{323A1C53-A69D-D64E-969B-1ADC2F135812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08A9F323-957D-CA4D-82B5-1495E43417F6}" type="sibTrans" cxnId="{323A1C53-A69D-D64E-969B-1ADC2F135812}">
      <dgm:prSet/>
      <dgm:spPr/>
      <dgm:t>
        <a:bodyPr/>
        <a:lstStyle/>
        <a:p>
          <a:endParaRPr lang="en-US"/>
        </a:p>
      </dgm:t>
    </dgm:pt>
    <dgm:pt modelId="{B800A37C-D79F-6C41-9428-635BCBE6E23C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1400" b="1" dirty="0"/>
            <a:t>Mismatched expectations between trial teams &amp; PGs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5F2FFA60-42FC-F14A-8578-14997A78FA26}" type="parTrans" cxnId="{3E937051-14DE-F249-9D8D-FC0E70BAF9D0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A389A578-53B1-3B41-84FB-484E9E4AFDD9}" type="sibTrans" cxnId="{3E937051-14DE-F249-9D8D-FC0E70BAF9D0}">
      <dgm:prSet/>
      <dgm:spPr/>
      <dgm:t>
        <a:bodyPr/>
        <a:lstStyle/>
        <a:p>
          <a:endParaRPr lang="en-US"/>
        </a:p>
      </dgm:t>
    </dgm:pt>
    <dgm:pt modelId="{1D4D7317-3FE5-AB41-9C75-F4DDC3E77BDE}">
      <dgm:prSet phldrT="[Text]" custT="1"/>
      <dgm:spPr>
        <a:solidFill>
          <a:schemeClr val="accent5"/>
        </a:solidFill>
      </dgm:spPr>
      <dgm:t>
        <a:bodyPr anchor="ctr"/>
        <a:lstStyle/>
        <a:p>
          <a:r>
            <a:rPr lang="en-US" sz="1400" b="1" dirty="0"/>
            <a:t>Providing PGs </a:t>
          </a:r>
          <a:br>
            <a:rPr lang="en-US" sz="1400" b="1" dirty="0"/>
          </a:br>
          <a:r>
            <a:rPr lang="en-US" sz="1400" b="1" dirty="0"/>
            <a:t>w/ only a token seat at the table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DF6DE50C-3683-0141-BAE6-19A7697439DB}" type="parTrans" cxnId="{B9A5EF95-1C45-1541-8858-63C790C8CD4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5669ADA8-89C3-004D-9712-FDC1DC8281F3}" type="sibTrans" cxnId="{B9A5EF95-1C45-1541-8858-63C790C8CD48}">
      <dgm:prSet/>
      <dgm:spPr/>
      <dgm:t>
        <a:bodyPr/>
        <a:lstStyle/>
        <a:p>
          <a:endParaRPr lang="en-US"/>
        </a:p>
      </dgm:t>
    </dgm:pt>
    <dgm:pt modelId="{8A221B41-E5E9-0748-BA5F-DC7DAD2786DA}">
      <dgm:prSet phldrT="[Text]" custT="1"/>
      <dgm:spPr>
        <a:solidFill>
          <a:schemeClr val="accent4"/>
        </a:solidFill>
      </dgm:spPr>
      <dgm:t>
        <a:bodyPr anchor="ctr"/>
        <a:lstStyle/>
        <a:p>
          <a:r>
            <a:rPr lang="en-US" sz="1400" b="1" dirty="0"/>
            <a:t>Internal resistance, lack of buy-in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098A4E1E-F557-CF44-91BC-8F62A1C7EE9B}" type="parTrans" cxnId="{A44741D6-AD52-0042-B2E7-6FFB91196EEE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8697199-B99F-9245-B86A-AFE9BB180341}" type="sibTrans" cxnId="{A44741D6-AD52-0042-B2E7-6FFB91196EEE}">
      <dgm:prSet/>
      <dgm:spPr/>
      <dgm:t>
        <a:bodyPr/>
        <a:lstStyle/>
        <a:p>
          <a:endParaRPr lang="en-US"/>
        </a:p>
      </dgm:t>
    </dgm:pt>
    <dgm:pt modelId="{41D5EE31-0608-7941-95BA-E6A75A90CFD5}">
      <dgm:prSet phldrT="[Text]" custT="1"/>
      <dgm:spPr>
        <a:solidFill>
          <a:schemeClr val="tx2"/>
        </a:solidFill>
      </dgm:spPr>
      <dgm:t>
        <a:bodyPr anchor="ctr"/>
        <a:lstStyle/>
        <a:p>
          <a:r>
            <a:rPr lang="en-US" sz="1400" b="1" dirty="0"/>
            <a:t>Perceived difficulty of overcoming legal barriers to collaboration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F4E9DFA9-19E3-AF49-9E62-4507BE0CDEA0}" type="parTrans" cxnId="{28953FF4-5339-C047-AD94-2C265556FF4E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7CBB60CF-4519-3141-A7D3-1A93EB0F9A7D}" type="sibTrans" cxnId="{28953FF4-5339-C047-AD94-2C265556FF4E}">
      <dgm:prSet/>
      <dgm:spPr/>
      <dgm:t>
        <a:bodyPr/>
        <a:lstStyle/>
        <a:p>
          <a:endParaRPr lang="en-US"/>
        </a:p>
      </dgm:t>
    </dgm:pt>
    <dgm:pt modelId="{C686808A-3E73-8E42-ABAB-A45876A7961B}">
      <dgm:prSet phldrT="[Text]" custT="1"/>
      <dgm:spPr>
        <a:solidFill>
          <a:schemeClr val="accent2"/>
        </a:solidFill>
      </dgm:spPr>
      <dgm:t>
        <a:bodyPr anchor="ctr"/>
        <a:lstStyle/>
        <a:p>
          <a:r>
            <a:rPr lang="en-US" sz="1400" b="1" dirty="0"/>
            <a:t>Lack of engagement best practices &amp; infrastructure 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0F1AE0F4-F0D6-6B42-B8CD-A992339A939F}" type="parTrans" cxnId="{4F18AA15-3FFE-7A44-88E2-AC2C5E188CC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6700065-6047-3240-BF3A-FF34A100DEA8}" type="sibTrans" cxnId="{4F18AA15-3FFE-7A44-88E2-AC2C5E188CCE}">
      <dgm:prSet/>
      <dgm:spPr/>
      <dgm:t>
        <a:bodyPr/>
        <a:lstStyle/>
        <a:p>
          <a:endParaRPr lang="en-US"/>
        </a:p>
      </dgm:t>
    </dgm:pt>
    <dgm:pt modelId="{3406515B-F1D6-314A-9C4D-475F8C0E7804}">
      <dgm:prSet phldrT="[Text]" custT="1"/>
      <dgm:spPr>
        <a:solidFill>
          <a:schemeClr val="accent3"/>
        </a:solidFill>
      </dgm:spPr>
      <dgm:t>
        <a:bodyPr anchor="ctr"/>
        <a:lstStyle/>
        <a:p>
          <a:r>
            <a:rPr lang="en-US" sz="1400" b="1" dirty="0"/>
            <a:t>Lack of demonstrated value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1BD23FDF-ECF8-0847-90CA-E57C29899B38}" type="parTrans" cxnId="{8C34D513-A412-5045-864C-F5B22937C6CF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2A75775C-5E22-1A49-8167-97FD1FBF8439}" type="sibTrans" cxnId="{8C34D513-A412-5045-864C-F5B22937C6CF}">
      <dgm:prSet/>
      <dgm:spPr/>
      <dgm:t>
        <a:bodyPr/>
        <a:lstStyle/>
        <a:p>
          <a:endParaRPr lang="en-US"/>
        </a:p>
      </dgm:t>
    </dgm:pt>
    <dgm:pt modelId="{99C31E1D-4F14-9845-8740-2614E0E97FD3}">
      <dgm:prSet phldrT="[Text]" custT="1"/>
      <dgm:spPr>
        <a:solidFill>
          <a:schemeClr val="accent2"/>
        </a:solidFill>
      </dgm:spPr>
      <dgm:t>
        <a:bodyPr anchor="ctr"/>
        <a:lstStyle/>
        <a:p>
          <a:r>
            <a:rPr lang="en-US" sz="1400" b="1" dirty="0"/>
            <a:t>Lack of sophistication of PGs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6C346D59-0AEE-354E-BAA2-3F5AAFF041D0}" type="parTrans" cxnId="{781875B6-AA4E-314C-B62A-202B0F40B04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5D85C9A-97DC-9A46-9900-A5C8748044BB}" type="sibTrans" cxnId="{781875B6-AA4E-314C-B62A-202B0F40B047}">
      <dgm:prSet/>
      <dgm:spPr/>
      <dgm:t>
        <a:bodyPr/>
        <a:lstStyle/>
        <a:p>
          <a:endParaRPr lang="en-US"/>
        </a:p>
      </dgm:t>
    </dgm:pt>
    <dgm:pt modelId="{FEAA03D6-E7B6-0345-8B5B-A410B020BB7B}">
      <dgm:prSet phldrT="[Text]" custT="1"/>
      <dgm:spPr>
        <a:solidFill>
          <a:schemeClr val="accent3"/>
        </a:solidFill>
      </dgm:spPr>
      <dgm:t>
        <a:bodyPr anchor="ctr"/>
        <a:lstStyle/>
        <a:p>
          <a:r>
            <a:rPr lang="en-US" sz="1400" b="1" dirty="0"/>
            <a:t>Excluding PGs from early stages of trial planning &amp; design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E6C0920D-2544-8A4F-A1B2-F2299AE3093A}" type="sibTrans" cxnId="{C5558FA6-CB1A-E546-9755-094179B8E107}">
      <dgm:prSet/>
      <dgm:spPr/>
      <dgm:t>
        <a:bodyPr/>
        <a:lstStyle/>
        <a:p>
          <a:endParaRPr lang="en-US"/>
        </a:p>
      </dgm:t>
    </dgm:pt>
    <dgm:pt modelId="{B976E23D-18A2-9140-AC3C-912A0090D0B0}" type="parTrans" cxnId="{C5558FA6-CB1A-E546-9755-094179B8E107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9FA77E1E-2820-9844-AA78-CB57B01B970B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1400" b="1" dirty="0"/>
            <a:t>Lack of funding</a:t>
          </a:r>
        </a:p>
      </dgm:t>
      <dgm:extLst>
        <a:ext uri="{E40237B7-FDA0-4F09-8148-C483321AD2D9}">
          <dgm14:cNvPr xmlns:dgm14="http://schemas.microsoft.com/office/drawing/2010/diagram" id="0" name="" descr="This image shows a variety of modifiable barriers to collaboration, including:&#10;- Unsure of how to identify/ engage w/ PGs&#10;- Lack of sophistication of PGs&#10;- Excluding PGs from early stages of trial planning &amp; design&#10;- Mismatched expectations between trial teams &amp; PGs&#10;- Providing PGs &#10;w/ only a token seat at the table&#10;- Internal resistance, lack of buy-in&#10;- Perceived difficulty of overcoming legal barriers to collaboration&#10;- Lack of engagement best practices &amp; infrastructure &#10;- Lack of demonstrated value&#10;- Lack of funding&#10;" title="Modifiable barriers to collaboration"/>
        </a:ext>
      </dgm:extLst>
    </dgm:pt>
    <dgm:pt modelId="{C04FCD90-7ACF-7B4E-8FBF-5AE2CD2079FA}" type="parTrans" cxnId="{F0A627D0-FD51-B841-A952-1D5E7CE581CC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5593CFD-FF82-EA43-A943-F87EE1FA3D67}" type="sibTrans" cxnId="{F0A627D0-FD51-B841-A952-1D5E7CE581CC}">
      <dgm:prSet/>
      <dgm:spPr/>
      <dgm:t>
        <a:bodyPr/>
        <a:lstStyle/>
        <a:p>
          <a:endParaRPr lang="en-US"/>
        </a:p>
      </dgm:t>
    </dgm:pt>
    <dgm:pt modelId="{D1B939D4-5711-144D-B87A-11ED10287E98}" type="pres">
      <dgm:prSet presAssocID="{AA2C2274-ED3A-B040-B4AF-7A18D97802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82E7E-0A65-5C4D-B2DC-E88BEFAEC1CB}" type="pres">
      <dgm:prSet presAssocID="{0F721249-0A6E-A344-A856-636557C0330D}" presName="centerShape" presStyleLbl="node0" presStyleIdx="0" presStyleCnt="1" custScaleX="195612" custScaleY="197201" custLinFactNeighborY="-783"/>
      <dgm:spPr/>
      <dgm:t>
        <a:bodyPr/>
        <a:lstStyle/>
        <a:p>
          <a:endParaRPr lang="en-US"/>
        </a:p>
      </dgm:t>
    </dgm:pt>
    <dgm:pt modelId="{73ECFD5F-9130-234D-B375-CC0AEE685F4F}" type="pres">
      <dgm:prSet presAssocID="{7B1D2751-C543-3A4D-9A00-C26C6BC07E83}" presName="parTrans" presStyleLbl="bgSibTrans2D1" presStyleIdx="0" presStyleCnt="10" custScaleX="77604" custScaleY="77604"/>
      <dgm:spPr/>
      <dgm:t>
        <a:bodyPr/>
        <a:lstStyle/>
        <a:p>
          <a:endParaRPr lang="en-US"/>
        </a:p>
      </dgm:t>
    </dgm:pt>
    <dgm:pt modelId="{4F8D72DB-36E3-ED4B-B1D8-D69602C1CCC1}" type="pres">
      <dgm:prSet presAssocID="{78F5E734-8D0A-3D4C-A245-FC53DBDD77D1}" presName="node" presStyleLbl="node1" presStyleIdx="0" presStyleCnt="10" custScaleX="131801" custScaleY="131801" custRadScaleRad="93938" custRadScaleInc="-56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E342C-2817-3A48-97F3-C4E48508988F}" type="pres">
      <dgm:prSet presAssocID="{6C346D59-0AEE-354E-BAA2-3F5AAFF041D0}" presName="parTrans" presStyleLbl="bgSibTrans2D1" presStyleIdx="1" presStyleCnt="10" custScaleX="77604" custScaleY="77604"/>
      <dgm:spPr/>
      <dgm:t>
        <a:bodyPr/>
        <a:lstStyle/>
        <a:p>
          <a:endParaRPr lang="en-US"/>
        </a:p>
      </dgm:t>
    </dgm:pt>
    <dgm:pt modelId="{C653828B-AA53-CE41-833E-4BEC94656B00}" type="pres">
      <dgm:prSet presAssocID="{99C31E1D-4F14-9845-8740-2614E0E97FD3}" presName="node" presStyleLbl="node1" presStyleIdx="1" presStyleCnt="10" custScaleX="147347" custScaleY="131801" custRadScaleRad="96158" custRadScaleInc="-4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67A1A-D544-844B-A34A-6E32CBFF131A}" type="pres">
      <dgm:prSet presAssocID="{B976E23D-18A2-9140-AC3C-912A0090D0B0}" presName="parTrans" presStyleLbl="bgSibTrans2D1" presStyleIdx="2" presStyleCnt="10" custScaleX="77604" custScaleY="77604"/>
      <dgm:spPr/>
      <dgm:t>
        <a:bodyPr/>
        <a:lstStyle/>
        <a:p>
          <a:endParaRPr lang="en-US"/>
        </a:p>
      </dgm:t>
    </dgm:pt>
    <dgm:pt modelId="{6651E0D9-24CE-3542-B675-0D35CE42B78C}" type="pres">
      <dgm:prSet presAssocID="{FEAA03D6-E7B6-0345-8B5B-A410B020BB7B}" presName="node" presStyleLbl="node1" presStyleIdx="2" presStyleCnt="10" custScaleX="163380" custScaleY="131801" custRadScaleRad="100592" custRadScaleInc="-42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299CA-B1D8-5841-8919-24FCEF42674C}" type="pres">
      <dgm:prSet presAssocID="{5F2FFA60-42FC-F14A-8578-14997A78FA26}" presName="parTrans" presStyleLbl="bgSibTrans2D1" presStyleIdx="3" presStyleCnt="10" custScaleX="77706" custScaleY="77604" custLinFactNeighborX="5222" custLinFactNeighborY="-9960"/>
      <dgm:spPr/>
      <dgm:t>
        <a:bodyPr/>
        <a:lstStyle/>
        <a:p>
          <a:endParaRPr lang="en-US"/>
        </a:p>
      </dgm:t>
    </dgm:pt>
    <dgm:pt modelId="{F9580567-5B53-134D-83EE-CDAA648B36E9}" type="pres">
      <dgm:prSet presAssocID="{B800A37C-D79F-6C41-9428-635BCBE6E23C}" presName="node" presStyleLbl="node1" presStyleIdx="3" presStyleCnt="10" custScaleX="163384" custScaleY="131801" custRadScaleRad="113617" custRadScaleInc="-59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F0FAF-B275-B246-BE29-5AE973917BF2}" type="pres">
      <dgm:prSet presAssocID="{DF6DE50C-3683-0141-BAE6-19A7697439DB}" presName="parTrans" presStyleLbl="bgSibTrans2D1" presStyleIdx="4" presStyleCnt="10" custScaleX="77604" custScaleY="77604"/>
      <dgm:spPr/>
      <dgm:t>
        <a:bodyPr/>
        <a:lstStyle/>
        <a:p>
          <a:endParaRPr lang="en-US"/>
        </a:p>
      </dgm:t>
    </dgm:pt>
    <dgm:pt modelId="{DFC286A0-6F9B-BE41-ABD7-02DB27CB73C8}" type="pres">
      <dgm:prSet presAssocID="{1D4D7317-3FE5-AB41-9C75-F4DDC3E77BDE}" presName="node" presStyleLbl="node1" presStyleIdx="4" presStyleCnt="10" custScaleX="196586" custScaleY="131801" custRadScaleRad="94833" custRadScaleInc="-14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C8CB4-2109-804A-882B-177E3ADE8C9C}" type="pres">
      <dgm:prSet presAssocID="{098A4E1E-F557-CF44-91BC-8F62A1C7EE9B}" presName="parTrans" presStyleLbl="bgSibTrans2D1" presStyleIdx="5" presStyleCnt="10" custScaleX="77604" custScaleY="77604"/>
      <dgm:spPr/>
      <dgm:t>
        <a:bodyPr/>
        <a:lstStyle/>
        <a:p>
          <a:endParaRPr lang="en-US"/>
        </a:p>
      </dgm:t>
    </dgm:pt>
    <dgm:pt modelId="{360B4885-3A53-9B43-B06B-E73A902FC108}" type="pres">
      <dgm:prSet presAssocID="{8A221B41-E5E9-0748-BA5F-DC7DAD2786DA}" presName="node" presStyleLbl="node1" presStyleIdx="5" presStyleCnt="10" custScaleX="131801" custScaleY="131801" custRadScaleRad="94492" custRadScaleInc="36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F665D-2B91-EC4C-A6E9-458F8E8B1821}" type="pres">
      <dgm:prSet presAssocID="{F4E9DFA9-19E3-AF49-9E62-4507BE0CDEA0}" presName="parTrans" presStyleLbl="bgSibTrans2D1" presStyleIdx="6" presStyleCnt="10" custScaleX="77604" custScaleY="77604"/>
      <dgm:spPr/>
      <dgm:t>
        <a:bodyPr/>
        <a:lstStyle/>
        <a:p>
          <a:endParaRPr lang="en-US"/>
        </a:p>
      </dgm:t>
    </dgm:pt>
    <dgm:pt modelId="{DEF25859-1DCE-1E4B-A453-CECB749F83B1}" type="pres">
      <dgm:prSet presAssocID="{41D5EE31-0608-7941-95BA-E6A75A90CFD5}" presName="node" presStyleLbl="node1" presStyleIdx="6" presStyleCnt="10" custScaleX="194961" custScaleY="131801" custRadScaleRad="114365" custRadScaleInc="6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9112D-BCDB-F947-B076-BFF642058824}" type="pres">
      <dgm:prSet presAssocID="{0F1AE0F4-F0D6-6B42-B8CD-A992339A939F}" presName="parTrans" presStyleLbl="bgSibTrans2D1" presStyleIdx="7" presStyleCnt="10" custScaleX="77604" custScaleY="77604"/>
      <dgm:spPr/>
      <dgm:t>
        <a:bodyPr/>
        <a:lstStyle/>
        <a:p>
          <a:endParaRPr lang="en-US"/>
        </a:p>
      </dgm:t>
    </dgm:pt>
    <dgm:pt modelId="{C83DE23B-E5FA-7C4E-8113-BC165AA53E25}" type="pres">
      <dgm:prSet presAssocID="{C686808A-3E73-8E42-ABAB-A45876A7961B}" presName="node" presStyleLbl="node1" presStyleIdx="7" presStyleCnt="10" custScaleX="179174" custScaleY="125982" custRadScaleRad="104561" custRadScaleInc="51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170E8-ED38-B241-8B3F-CC3605655AC5}" type="pres">
      <dgm:prSet presAssocID="{1BD23FDF-ECF8-0847-90CA-E57C29899B38}" presName="parTrans" presStyleLbl="bgSibTrans2D1" presStyleIdx="8" presStyleCnt="10" custScaleX="77604" custScaleY="77604"/>
      <dgm:spPr/>
      <dgm:t>
        <a:bodyPr/>
        <a:lstStyle/>
        <a:p>
          <a:endParaRPr lang="en-US"/>
        </a:p>
      </dgm:t>
    </dgm:pt>
    <dgm:pt modelId="{08D43ADB-C6C7-9742-987B-00E2644DFFD5}" type="pres">
      <dgm:prSet presAssocID="{3406515B-F1D6-314A-9C4D-475F8C0E7804}" presName="node" presStyleLbl="node1" presStyleIdx="8" presStyleCnt="10" custScaleX="131801" custScaleY="131801" custRadScaleRad="96644" custRadScaleInc="4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021B5-730B-F74B-AAD0-85E3D8E11172}" type="pres">
      <dgm:prSet presAssocID="{C04FCD90-7ACF-7B4E-8FBF-5AE2CD2079FA}" presName="parTrans" presStyleLbl="bgSibTrans2D1" presStyleIdx="9" presStyleCnt="10" custScaleX="77604" custScaleY="77604"/>
      <dgm:spPr/>
      <dgm:t>
        <a:bodyPr/>
        <a:lstStyle/>
        <a:p>
          <a:endParaRPr lang="en-US"/>
        </a:p>
      </dgm:t>
    </dgm:pt>
    <dgm:pt modelId="{6238BD6D-3312-6E4A-AA05-7ABE412EDFC2}" type="pres">
      <dgm:prSet presAssocID="{9FA77E1E-2820-9844-AA78-CB57B01B970B}" presName="node" presStyleLbl="node1" presStyleIdx="9" presStyleCnt="10" custScaleX="131801" custScaleY="131801" custRadScaleRad="95607" custRadScaleInc="55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7C922-2367-C74D-BEDF-0C9B6CB08FD2}" type="presOf" srcId="{99C31E1D-4F14-9845-8740-2614E0E97FD3}" destId="{C653828B-AA53-CE41-833E-4BEC94656B00}" srcOrd="0" destOrd="0" presId="urn:microsoft.com/office/officeart/2005/8/layout/radial4"/>
    <dgm:cxn modelId="{592824CF-449A-924C-BA48-91EE9CA33EBC}" type="presOf" srcId="{0F1AE0F4-F0D6-6B42-B8CD-A992339A939F}" destId="{D959112D-BCDB-F947-B076-BFF642058824}" srcOrd="0" destOrd="0" presId="urn:microsoft.com/office/officeart/2005/8/layout/radial4"/>
    <dgm:cxn modelId="{D62819B1-190B-BB44-B1E4-537A500C4F64}" type="presOf" srcId="{6C346D59-0AEE-354E-BAA2-3F5AAFF041D0}" destId="{42CE342C-2817-3A48-97F3-C4E48508988F}" srcOrd="0" destOrd="0" presId="urn:microsoft.com/office/officeart/2005/8/layout/radial4"/>
    <dgm:cxn modelId="{9EDF7A3A-3077-B446-881E-3FFCA7A9E9FA}" type="presOf" srcId="{AA2C2274-ED3A-B040-B4AF-7A18D97802B6}" destId="{D1B939D4-5711-144D-B87A-11ED10287E98}" srcOrd="0" destOrd="0" presId="urn:microsoft.com/office/officeart/2005/8/layout/radial4"/>
    <dgm:cxn modelId="{1A246B2D-9725-5647-871F-1B7D6AA9B9D5}" type="presOf" srcId="{3406515B-F1D6-314A-9C4D-475F8C0E7804}" destId="{08D43ADB-C6C7-9742-987B-00E2644DFFD5}" srcOrd="0" destOrd="0" presId="urn:microsoft.com/office/officeart/2005/8/layout/radial4"/>
    <dgm:cxn modelId="{A8D31D6C-DA96-DD44-AF4F-C6813AA598DC}" type="presOf" srcId="{0F721249-0A6E-A344-A856-636557C0330D}" destId="{00582E7E-0A65-5C4D-B2DC-E88BEFAEC1CB}" srcOrd="0" destOrd="0" presId="urn:microsoft.com/office/officeart/2005/8/layout/radial4"/>
    <dgm:cxn modelId="{D5ECBE57-34C4-9248-8FD0-4264D96662A1}" srcId="{AA2C2274-ED3A-B040-B4AF-7A18D97802B6}" destId="{0F721249-0A6E-A344-A856-636557C0330D}" srcOrd="0" destOrd="0" parTransId="{CF9CFD92-00F3-BB45-AD00-716F75148FB5}" sibTransId="{1FB2AA71-54DC-2D4C-B1DD-A7F51560FE6F}"/>
    <dgm:cxn modelId="{63DC52B0-D111-B047-9CB7-F856529384FF}" type="presOf" srcId="{B800A37C-D79F-6C41-9428-635BCBE6E23C}" destId="{F9580567-5B53-134D-83EE-CDAA648B36E9}" srcOrd="0" destOrd="0" presId="urn:microsoft.com/office/officeart/2005/8/layout/radial4"/>
    <dgm:cxn modelId="{08CAC4B5-45E2-1E46-8D26-9CE10EC31186}" type="presOf" srcId="{C686808A-3E73-8E42-ABAB-A45876A7961B}" destId="{C83DE23B-E5FA-7C4E-8113-BC165AA53E25}" srcOrd="0" destOrd="0" presId="urn:microsoft.com/office/officeart/2005/8/layout/radial4"/>
    <dgm:cxn modelId="{010E37B9-5D61-EC4A-A99D-C5C5B3323723}" type="presOf" srcId="{78F5E734-8D0A-3D4C-A245-FC53DBDD77D1}" destId="{4F8D72DB-36E3-ED4B-B1D8-D69602C1CCC1}" srcOrd="0" destOrd="0" presId="urn:microsoft.com/office/officeart/2005/8/layout/radial4"/>
    <dgm:cxn modelId="{A44741D6-AD52-0042-B2E7-6FFB91196EEE}" srcId="{0F721249-0A6E-A344-A856-636557C0330D}" destId="{8A221B41-E5E9-0748-BA5F-DC7DAD2786DA}" srcOrd="5" destOrd="0" parTransId="{098A4E1E-F557-CF44-91BC-8F62A1C7EE9B}" sibTransId="{B8697199-B99F-9245-B86A-AFE9BB180341}"/>
    <dgm:cxn modelId="{323A1C53-A69D-D64E-969B-1ADC2F135812}" srcId="{0F721249-0A6E-A344-A856-636557C0330D}" destId="{78F5E734-8D0A-3D4C-A245-FC53DBDD77D1}" srcOrd="0" destOrd="0" parTransId="{7B1D2751-C543-3A4D-9A00-C26C6BC07E83}" sibTransId="{08A9F323-957D-CA4D-82B5-1495E43417F6}"/>
    <dgm:cxn modelId="{C5558FA6-CB1A-E546-9755-094179B8E107}" srcId="{0F721249-0A6E-A344-A856-636557C0330D}" destId="{FEAA03D6-E7B6-0345-8B5B-A410B020BB7B}" srcOrd="2" destOrd="0" parTransId="{B976E23D-18A2-9140-AC3C-912A0090D0B0}" sibTransId="{E6C0920D-2544-8A4F-A1B2-F2299AE3093A}"/>
    <dgm:cxn modelId="{781875B6-AA4E-314C-B62A-202B0F40B047}" srcId="{0F721249-0A6E-A344-A856-636557C0330D}" destId="{99C31E1D-4F14-9845-8740-2614E0E97FD3}" srcOrd="1" destOrd="0" parTransId="{6C346D59-0AEE-354E-BAA2-3F5AAFF041D0}" sibTransId="{95D85C9A-97DC-9A46-9900-A5C8748044BB}"/>
    <dgm:cxn modelId="{43C19636-542B-D947-B002-5E4FB921EAC8}" type="presOf" srcId="{F4E9DFA9-19E3-AF49-9E62-4507BE0CDEA0}" destId="{2FBF665D-2B91-EC4C-A6E9-458F8E8B1821}" srcOrd="0" destOrd="0" presId="urn:microsoft.com/office/officeart/2005/8/layout/radial4"/>
    <dgm:cxn modelId="{974DDB14-1938-E448-B218-0BD9A9C09733}" type="presOf" srcId="{1BD23FDF-ECF8-0847-90CA-E57C29899B38}" destId="{C47170E8-ED38-B241-8B3F-CC3605655AC5}" srcOrd="0" destOrd="0" presId="urn:microsoft.com/office/officeart/2005/8/layout/radial4"/>
    <dgm:cxn modelId="{28953FF4-5339-C047-AD94-2C265556FF4E}" srcId="{0F721249-0A6E-A344-A856-636557C0330D}" destId="{41D5EE31-0608-7941-95BA-E6A75A90CFD5}" srcOrd="6" destOrd="0" parTransId="{F4E9DFA9-19E3-AF49-9E62-4507BE0CDEA0}" sibTransId="{7CBB60CF-4519-3141-A7D3-1A93EB0F9A7D}"/>
    <dgm:cxn modelId="{FE6B2DEB-11B8-CD4B-AD1C-452E00D00E58}" type="presOf" srcId="{41D5EE31-0608-7941-95BA-E6A75A90CFD5}" destId="{DEF25859-1DCE-1E4B-A453-CECB749F83B1}" srcOrd="0" destOrd="0" presId="urn:microsoft.com/office/officeart/2005/8/layout/radial4"/>
    <dgm:cxn modelId="{F0A627D0-FD51-B841-A952-1D5E7CE581CC}" srcId="{0F721249-0A6E-A344-A856-636557C0330D}" destId="{9FA77E1E-2820-9844-AA78-CB57B01B970B}" srcOrd="9" destOrd="0" parTransId="{C04FCD90-7ACF-7B4E-8FBF-5AE2CD2079FA}" sibTransId="{95593CFD-FF82-EA43-A943-F87EE1FA3D67}"/>
    <dgm:cxn modelId="{7711EA8C-409B-784A-B67F-71BBDEBFDED4}" type="presOf" srcId="{9FA77E1E-2820-9844-AA78-CB57B01B970B}" destId="{6238BD6D-3312-6E4A-AA05-7ABE412EDFC2}" srcOrd="0" destOrd="0" presId="urn:microsoft.com/office/officeart/2005/8/layout/radial4"/>
    <dgm:cxn modelId="{44EA03AB-3409-EC49-B8F5-FED14D6A7C43}" type="presOf" srcId="{8A221B41-E5E9-0748-BA5F-DC7DAD2786DA}" destId="{360B4885-3A53-9B43-B06B-E73A902FC108}" srcOrd="0" destOrd="0" presId="urn:microsoft.com/office/officeart/2005/8/layout/radial4"/>
    <dgm:cxn modelId="{B4701D61-8482-6147-AF01-6EF9E3F41385}" type="presOf" srcId="{5F2FFA60-42FC-F14A-8578-14997A78FA26}" destId="{DA8299CA-B1D8-5841-8919-24FCEF42674C}" srcOrd="0" destOrd="0" presId="urn:microsoft.com/office/officeart/2005/8/layout/radial4"/>
    <dgm:cxn modelId="{303F9C1A-6AB5-C44A-93C2-BE4B2397BF84}" type="presOf" srcId="{DF6DE50C-3683-0141-BAE6-19A7697439DB}" destId="{151F0FAF-B275-B246-BE29-5AE973917BF2}" srcOrd="0" destOrd="0" presId="urn:microsoft.com/office/officeart/2005/8/layout/radial4"/>
    <dgm:cxn modelId="{4F18AA15-3FFE-7A44-88E2-AC2C5E188CCE}" srcId="{0F721249-0A6E-A344-A856-636557C0330D}" destId="{C686808A-3E73-8E42-ABAB-A45876A7961B}" srcOrd="7" destOrd="0" parTransId="{0F1AE0F4-F0D6-6B42-B8CD-A992339A939F}" sibTransId="{E6700065-6047-3240-BF3A-FF34A100DEA8}"/>
    <dgm:cxn modelId="{8C34D513-A412-5045-864C-F5B22937C6CF}" srcId="{0F721249-0A6E-A344-A856-636557C0330D}" destId="{3406515B-F1D6-314A-9C4D-475F8C0E7804}" srcOrd="8" destOrd="0" parTransId="{1BD23FDF-ECF8-0847-90CA-E57C29899B38}" sibTransId="{2A75775C-5E22-1A49-8167-97FD1FBF8439}"/>
    <dgm:cxn modelId="{3E937051-14DE-F249-9D8D-FC0E70BAF9D0}" srcId="{0F721249-0A6E-A344-A856-636557C0330D}" destId="{B800A37C-D79F-6C41-9428-635BCBE6E23C}" srcOrd="3" destOrd="0" parTransId="{5F2FFA60-42FC-F14A-8578-14997A78FA26}" sibTransId="{A389A578-53B1-3B41-84FB-484E9E4AFDD9}"/>
    <dgm:cxn modelId="{9471661F-B811-8749-AD6E-46D5E09B5F94}" type="presOf" srcId="{1D4D7317-3FE5-AB41-9C75-F4DDC3E77BDE}" destId="{DFC286A0-6F9B-BE41-ABD7-02DB27CB73C8}" srcOrd="0" destOrd="0" presId="urn:microsoft.com/office/officeart/2005/8/layout/radial4"/>
    <dgm:cxn modelId="{BB5ABC6B-F985-B24B-82C0-0397F16EFEFB}" type="presOf" srcId="{098A4E1E-F557-CF44-91BC-8F62A1C7EE9B}" destId="{F21C8CB4-2109-804A-882B-177E3ADE8C9C}" srcOrd="0" destOrd="0" presId="urn:microsoft.com/office/officeart/2005/8/layout/radial4"/>
    <dgm:cxn modelId="{CA83FDE1-CD20-B543-9A49-980445E4D382}" type="presOf" srcId="{C04FCD90-7ACF-7B4E-8FBF-5AE2CD2079FA}" destId="{FEE021B5-730B-F74B-AAD0-85E3D8E11172}" srcOrd="0" destOrd="0" presId="urn:microsoft.com/office/officeart/2005/8/layout/radial4"/>
    <dgm:cxn modelId="{9209635F-4DEA-6A4A-BDFA-E62B27D05ABB}" type="presOf" srcId="{7B1D2751-C543-3A4D-9A00-C26C6BC07E83}" destId="{73ECFD5F-9130-234D-B375-CC0AEE685F4F}" srcOrd="0" destOrd="0" presId="urn:microsoft.com/office/officeart/2005/8/layout/radial4"/>
    <dgm:cxn modelId="{B9A5EF95-1C45-1541-8858-63C790C8CD48}" srcId="{0F721249-0A6E-A344-A856-636557C0330D}" destId="{1D4D7317-3FE5-AB41-9C75-F4DDC3E77BDE}" srcOrd="4" destOrd="0" parTransId="{DF6DE50C-3683-0141-BAE6-19A7697439DB}" sibTransId="{5669ADA8-89C3-004D-9712-FDC1DC8281F3}"/>
    <dgm:cxn modelId="{EF5C7F89-331F-1848-8A81-83D94A1C2B78}" type="presOf" srcId="{FEAA03D6-E7B6-0345-8B5B-A410B020BB7B}" destId="{6651E0D9-24CE-3542-B675-0D35CE42B78C}" srcOrd="0" destOrd="0" presId="urn:microsoft.com/office/officeart/2005/8/layout/radial4"/>
    <dgm:cxn modelId="{0F9E6A3D-2C51-3F40-9945-5BE714B42C1B}" type="presOf" srcId="{B976E23D-18A2-9140-AC3C-912A0090D0B0}" destId="{42367A1A-D544-844B-A34A-6E32CBFF131A}" srcOrd="0" destOrd="0" presId="urn:microsoft.com/office/officeart/2005/8/layout/radial4"/>
    <dgm:cxn modelId="{94E8D77E-BF87-DA43-8E97-0AAC387FF20A}" type="presParOf" srcId="{D1B939D4-5711-144D-B87A-11ED10287E98}" destId="{00582E7E-0A65-5C4D-B2DC-E88BEFAEC1CB}" srcOrd="0" destOrd="0" presId="urn:microsoft.com/office/officeart/2005/8/layout/radial4"/>
    <dgm:cxn modelId="{48C9C6BC-A9E6-9C4F-8D5B-AB3024168140}" type="presParOf" srcId="{D1B939D4-5711-144D-B87A-11ED10287E98}" destId="{73ECFD5F-9130-234D-B375-CC0AEE685F4F}" srcOrd="1" destOrd="0" presId="urn:microsoft.com/office/officeart/2005/8/layout/radial4"/>
    <dgm:cxn modelId="{724542A5-8E1D-2E48-91B7-C506E040B4DE}" type="presParOf" srcId="{D1B939D4-5711-144D-B87A-11ED10287E98}" destId="{4F8D72DB-36E3-ED4B-B1D8-D69602C1CCC1}" srcOrd="2" destOrd="0" presId="urn:microsoft.com/office/officeart/2005/8/layout/radial4"/>
    <dgm:cxn modelId="{7A10C341-2CA8-4F43-99ED-8B053AB4FAA8}" type="presParOf" srcId="{D1B939D4-5711-144D-B87A-11ED10287E98}" destId="{42CE342C-2817-3A48-97F3-C4E48508988F}" srcOrd="3" destOrd="0" presId="urn:microsoft.com/office/officeart/2005/8/layout/radial4"/>
    <dgm:cxn modelId="{4668F859-A168-7C40-8768-772B799B0F7C}" type="presParOf" srcId="{D1B939D4-5711-144D-B87A-11ED10287E98}" destId="{C653828B-AA53-CE41-833E-4BEC94656B00}" srcOrd="4" destOrd="0" presId="urn:microsoft.com/office/officeart/2005/8/layout/radial4"/>
    <dgm:cxn modelId="{FD976653-592A-B94D-80B2-E62C8ACE81B5}" type="presParOf" srcId="{D1B939D4-5711-144D-B87A-11ED10287E98}" destId="{42367A1A-D544-844B-A34A-6E32CBFF131A}" srcOrd="5" destOrd="0" presId="urn:microsoft.com/office/officeart/2005/8/layout/radial4"/>
    <dgm:cxn modelId="{DE308B36-107A-C24E-8103-CC1AA608C09D}" type="presParOf" srcId="{D1B939D4-5711-144D-B87A-11ED10287E98}" destId="{6651E0D9-24CE-3542-B675-0D35CE42B78C}" srcOrd="6" destOrd="0" presId="urn:microsoft.com/office/officeart/2005/8/layout/radial4"/>
    <dgm:cxn modelId="{F259ECEC-AF55-8349-B5D6-CD7D326D5E2C}" type="presParOf" srcId="{D1B939D4-5711-144D-B87A-11ED10287E98}" destId="{DA8299CA-B1D8-5841-8919-24FCEF42674C}" srcOrd="7" destOrd="0" presId="urn:microsoft.com/office/officeart/2005/8/layout/radial4"/>
    <dgm:cxn modelId="{38909FB6-8626-644A-BFC7-C65BEC8DC742}" type="presParOf" srcId="{D1B939D4-5711-144D-B87A-11ED10287E98}" destId="{F9580567-5B53-134D-83EE-CDAA648B36E9}" srcOrd="8" destOrd="0" presId="urn:microsoft.com/office/officeart/2005/8/layout/radial4"/>
    <dgm:cxn modelId="{F101F7E5-F8A4-5D4E-BBC3-5FAAA56A62D0}" type="presParOf" srcId="{D1B939D4-5711-144D-B87A-11ED10287E98}" destId="{151F0FAF-B275-B246-BE29-5AE973917BF2}" srcOrd="9" destOrd="0" presId="urn:microsoft.com/office/officeart/2005/8/layout/radial4"/>
    <dgm:cxn modelId="{BB874062-A352-9C4C-B66A-40A7B0444145}" type="presParOf" srcId="{D1B939D4-5711-144D-B87A-11ED10287E98}" destId="{DFC286A0-6F9B-BE41-ABD7-02DB27CB73C8}" srcOrd="10" destOrd="0" presId="urn:microsoft.com/office/officeart/2005/8/layout/radial4"/>
    <dgm:cxn modelId="{C0FCCDFE-F65D-1648-90D7-7EDE258EE0B3}" type="presParOf" srcId="{D1B939D4-5711-144D-B87A-11ED10287E98}" destId="{F21C8CB4-2109-804A-882B-177E3ADE8C9C}" srcOrd="11" destOrd="0" presId="urn:microsoft.com/office/officeart/2005/8/layout/radial4"/>
    <dgm:cxn modelId="{0C2929FB-D678-3745-A4CA-66015F2BD31C}" type="presParOf" srcId="{D1B939D4-5711-144D-B87A-11ED10287E98}" destId="{360B4885-3A53-9B43-B06B-E73A902FC108}" srcOrd="12" destOrd="0" presId="urn:microsoft.com/office/officeart/2005/8/layout/radial4"/>
    <dgm:cxn modelId="{C943C8C8-5A9F-E645-B8EA-BDD6B796AFDB}" type="presParOf" srcId="{D1B939D4-5711-144D-B87A-11ED10287E98}" destId="{2FBF665D-2B91-EC4C-A6E9-458F8E8B1821}" srcOrd="13" destOrd="0" presId="urn:microsoft.com/office/officeart/2005/8/layout/radial4"/>
    <dgm:cxn modelId="{2ABB9089-F175-084B-B73E-C1783BAEB323}" type="presParOf" srcId="{D1B939D4-5711-144D-B87A-11ED10287E98}" destId="{DEF25859-1DCE-1E4B-A453-CECB749F83B1}" srcOrd="14" destOrd="0" presId="urn:microsoft.com/office/officeart/2005/8/layout/radial4"/>
    <dgm:cxn modelId="{16B40246-5A55-3340-B014-E7F7E0B9FE43}" type="presParOf" srcId="{D1B939D4-5711-144D-B87A-11ED10287E98}" destId="{D959112D-BCDB-F947-B076-BFF642058824}" srcOrd="15" destOrd="0" presId="urn:microsoft.com/office/officeart/2005/8/layout/radial4"/>
    <dgm:cxn modelId="{155BBA80-3E17-994C-AB07-BD5697AF02C2}" type="presParOf" srcId="{D1B939D4-5711-144D-B87A-11ED10287E98}" destId="{C83DE23B-E5FA-7C4E-8113-BC165AA53E25}" srcOrd="16" destOrd="0" presId="urn:microsoft.com/office/officeart/2005/8/layout/radial4"/>
    <dgm:cxn modelId="{05B86A86-81B8-4346-A1F5-D6648C465076}" type="presParOf" srcId="{D1B939D4-5711-144D-B87A-11ED10287E98}" destId="{C47170E8-ED38-B241-8B3F-CC3605655AC5}" srcOrd="17" destOrd="0" presId="urn:microsoft.com/office/officeart/2005/8/layout/radial4"/>
    <dgm:cxn modelId="{32DB8A0F-89B3-9A42-A9D5-58A95CC1910C}" type="presParOf" srcId="{D1B939D4-5711-144D-B87A-11ED10287E98}" destId="{08D43ADB-C6C7-9742-987B-00E2644DFFD5}" srcOrd="18" destOrd="0" presId="urn:microsoft.com/office/officeart/2005/8/layout/radial4"/>
    <dgm:cxn modelId="{AB09C3BE-E6D7-0540-8D18-CFA39DDA3A6A}" type="presParOf" srcId="{D1B939D4-5711-144D-B87A-11ED10287E98}" destId="{FEE021B5-730B-F74B-AAD0-85E3D8E11172}" srcOrd="19" destOrd="0" presId="urn:microsoft.com/office/officeart/2005/8/layout/radial4"/>
    <dgm:cxn modelId="{E904D06E-BF4F-9141-95D8-2A4F7F2CD0BD}" type="presParOf" srcId="{D1B939D4-5711-144D-B87A-11ED10287E98}" destId="{6238BD6D-3312-6E4A-AA05-7ABE412EDFC2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96388-8ABE-1449-B70E-A9AE1127C45C}" type="doc">
      <dgm:prSet loTypeId="urn:microsoft.com/office/officeart/2005/8/layout/hList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C9B6D-1770-944C-968A-A9830698ECEB}">
      <dgm:prSet phldrT="[Text]" custT="1"/>
      <dgm:spPr/>
      <dgm:t>
        <a:bodyPr/>
        <a:lstStyle/>
        <a:p>
          <a:r>
            <a:rPr lang="en-US" sz="2500" b="1" dirty="0"/>
            <a:t>Revenue</a:t>
          </a:r>
          <a:endParaRPr lang="en-US" sz="2500" dirty="0"/>
        </a:p>
      </dgm:t>
    </dgm:pt>
    <dgm:pt modelId="{2F02B246-815C-544C-85E6-2506FF8C9724}" type="parTrans" cxnId="{81C2D681-2C9D-4746-8655-E6757497D62B}">
      <dgm:prSet/>
      <dgm:spPr/>
      <dgm:t>
        <a:bodyPr/>
        <a:lstStyle/>
        <a:p>
          <a:endParaRPr lang="en-US"/>
        </a:p>
      </dgm:t>
    </dgm:pt>
    <dgm:pt modelId="{6AD831A1-C8BA-154F-A5DD-08ADBE773B93}" type="sibTrans" cxnId="{81C2D681-2C9D-4746-8655-E6757497D62B}">
      <dgm:prSet/>
      <dgm:spPr/>
      <dgm:t>
        <a:bodyPr/>
        <a:lstStyle/>
        <a:p>
          <a:endParaRPr lang="en-US"/>
        </a:p>
      </dgm:t>
    </dgm:pt>
    <dgm:pt modelId="{0A55FE4E-3C88-6B45-A3FA-FCD0DA3763F4}">
      <dgm:prSet custT="1"/>
      <dgm:spPr/>
      <dgm:t>
        <a:bodyPr/>
        <a:lstStyle/>
        <a:p>
          <a:r>
            <a:rPr lang="en-US" sz="2500" b="1"/>
            <a:t>Cost</a:t>
          </a:r>
          <a:endParaRPr lang="en-US" sz="2500" dirty="0"/>
        </a:p>
      </dgm:t>
    </dgm:pt>
    <dgm:pt modelId="{6BF2CE71-F0AB-4842-856F-B347573EEFA8}" type="parTrans" cxnId="{144A4F7C-7130-564E-9DA4-92912A17BE55}">
      <dgm:prSet/>
      <dgm:spPr/>
      <dgm:t>
        <a:bodyPr/>
        <a:lstStyle/>
        <a:p>
          <a:endParaRPr lang="en-US"/>
        </a:p>
      </dgm:t>
    </dgm:pt>
    <dgm:pt modelId="{8E91C324-391A-E041-9683-361721F63709}" type="sibTrans" cxnId="{144A4F7C-7130-564E-9DA4-92912A17BE55}">
      <dgm:prSet/>
      <dgm:spPr/>
      <dgm:t>
        <a:bodyPr/>
        <a:lstStyle/>
        <a:p>
          <a:endParaRPr lang="en-US"/>
        </a:p>
      </dgm:t>
    </dgm:pt>
    <dgm:pt modelId="{4C9F0F7C-7435-5449-8455-579F3C56B7F2}">
      <dgm:prSet custT="1"/>
      <dgm:spPr/>
      <dgm:t>
        <a:bodyPr/>
        <a:lstStyle/>
        <a:p>
          <a:r>
            <a:rPr lang="en-US" sz="2500" b="1" dirty="0"/>
            <a:t>Time</a:t>
          </a:r>
          <a:endParaRPr lang="en-US" sz="2500" dirty="0"/>
        </a:p>
      </dgm:t>
      <dgm:extLst>
        <a:ext uri="{E40237B7-FDA0-4F09-8148-C483321AD2D9}">
          <dgm14:cNvPr xmlns:dgm14="http://schemas.microsoft.com/office/drawing/2010/diagram" id="0" name="" descr="Revenue, Cost and Time are value drivers. " title="Development Program Value Drivers"/>
        </a:ext>
      </dgm:extLst>
    </dgm:pt>
    <dgm:pt modelId="{1A09A9A1-E780-E344-989E-6F6B11F7274B}" type="parTrans" cxnId="{817C1F15-57EB-4441-BD4C-436AA83DD5F4}">
      <dgm:prSet/>
      <dgm:spPr/>
      <dgm:t>
        <a:bodyPr/>
        <a:lstStyle/>
        <a:p>
          <a:endParaRPr lang="en-US"/>
        </a:p>
      </dgm:t>
    </dgm:pt>
    <dgm:pt modelId="{D0746EFF-2331-4A46-B63A-8B72AFB9A0FF}" type="sibTrans" cxnId="{817C1F15-57EB-4441-BD4C-436AA83DD5F4}">
      <dgm:prSet/>
      <dgm:spPr/>
      <dgm:t>
        <a:bodyPr/>
        <a:lstStyle/>
        <a:p>
          <a:endParaRPr lang="en-US"/>
        </a:p>
      </dgm:t>
    </dgm:pt>
    <dgm:pt modelId="{164B4A25-AEE1-6143-A484-5E609E26CB87}">
      <dgm:prSet phldrT="[Text]" custT="1"/>
      <dgm:spPr/>
      <dgm:t>
        <a:bodyPr/>
        <a:lstStyle/>
        <a:p>
          <a:r>
            <a:rPr lang="en-US" sz="2400" dirty="0">
              <a:solidFill>
                <a:srgbClr val="58595B"/>
              </a:solidFill>
            </a:rPr>
            <a:t>Financial benefits accruing from project success</a:t>
          </a:r>
        </a:p>
      </dgm:t>
    </dgm:pt>
    <dgm:pt modelId="{0EF9740A-A1C9-654C-8EC9-F2833E57A012}" type="parTrans" cxnId="{647F25D5-29D0-254D-A70E-82D73D11E6D2}">
      <dgm:prSet/>
      <dgm:spPr/>
      <dgm:t>
        <a:bodyPr/>
        <a:lstStyle/>
        <a:p>
          <a:endParaRPr lang="en-US"/>
        </a:p>
      </dgm:t>
    </dgm:pt>
    <dgm:pt modelId="{D2062D7A-4401-3544-ACF5-4DD55D032DFD}" type="sibTrans" cxnId="{647F25D5-29D0-254D-A70E-82D73D11E6D2}">
      <dgm:prSet/>
      <dgm:spPr/>
      <dgm:t>
        <a:bodyPr/>
        <a:lstStyle/>
        <a:p>
          <a:endParaRPr lang="en-US"/>
        </a:p>
      </dgm:t>
    </dgm:pt>
    <dgm:pt modelId="{31E75D9F-9D88-FF44-8C50-70950D7A2FD5}">
      <dgm:prSet custT="1"/>
      <dgm:spPr/>
      <dgm:t>
        <a:bodyPr/>
        <a:lstStyle/>
        <a:p>
          <a:r>
            <a:rPr lang="en-US" sz="2400" dirty="0">
              <a:solidFill>
                <a:srgbClr val="58595B"/>
              </a:solidFill>
            </a:rPr>
            <a:t>Out-of-pocket &amp; opportunity cost</a:t>
          </a:r>
        </a:p>
      </dgm:t>
    </dgm:pt>
    <dgm:pt modelId="{3C7F0485-1B19-B64D-BC27-072BFCE87489}" type="parTrans" cxnId="{685FE350-8D1C-284D-9F65-CC6D05554CF8}">
      <dgm:prSet/>
      <dgm:spPr/>
      <dgm:t>
        <a:bodyPr/>
        <a:lstStyle/>
        <a:p>
          <a:endParaRPr lang="en-US"/>
        </a:p>
      </dgm:t>
    </dgm:pt>
    <dgm:pt modelId="{2F734B35-0D8F-1041-9DBC-A346132EFFA6}" type="sibTrans" cxnId="{685FE350-8D1C-284D-9F65-CC6D05554CF8}">
      <dgm:prSet/>
      <dgm:spPr/>
      <dgm:t>
        <a:bodyPr/>
        <a:lstStyle/>
        <a:p>
          <a:endParaRPr lang="en-US"/>
        </a:p>
      </dgm:t>
    </dgm:pt>
    <dgm:pt modelId="{469B3CFE-B0EA-1F43-A5CE-29B00DD8A3E8}">
      <dgm:prSet custT="1"/>
      <dgm:spPr/>
      <dgm:t>
        <a:bodyPr/>
        <a:lstStyle/>
        <a:p>
          <a:r>
            <a:rPr lang="en-US" sz="2400" dirty="0">
              <a:solidFill>
                <a:srgbClr val="58595B"/>
              </a:solidFill>
            </a:rPr>
            <a:t>When costs, revenue, &amp; risks occur</a:t>
          </a:r>
        </a:p>
      </dgm:t>
    </dgm:pt>
    <dgm:pt modelId="{8A3D456C-4092-574E-A9B6-57B7E197B70E}" type="parTrans" cxnId="{826510A9-A983-6448-BA86-FC48B6DE8DB0}">
      <dgm:prSet/>
      <dgm:spPr/>
      <dgm:t>
        <a:bodyPr/>
        <a:lstStyle/>
        <a:p>
          <a:endParaRPr lang="en-US"/>
        </a:p>
      </dgm:t>
    </dgm:pt>
    <dgm:pt modelId="{005B21D0-BF2C-0647-8692-8D9BEE4771CB}" type="sibTrans" cxnId="{826510A9-A983-6448-BA86-FC48B6DE8DB0}">
      <dgm:prSet/>
      <dgm:spPr/>
      <dgm:t>
        <a:bodyPr/>
        <a:lstStyle/>
        <a:p>
          <a:endParaRPr lang="en-US"/>
        </a:p>
      </dgm:t>
    </dgm:pt>
    <dgm:pt modelId="{4E0FC86B-B851-DB4F-85DC-0CA24A678175}" type="pres">
      <dgm:prSet presAssocID="{92496388-8ABE-1449-B70E-A9AE1127C4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CAB7C-A888-014E-9798-F53BA4FA1A63}" type="pres">
      <dgm:prSet presAssocID="{BD2C9B6D-1770-944C-968A-A9830698ECEB}" presName="composite" presStyleCnt="0"/>
      <dgm:spPr/>
    </dgm:pt>
    <dgm:pt modelId="{4F2EB215-F54A-5C4E-81E0-3AC2FBB7D57E}" type="pres">
      <dgm:prSet presAssocID="{BD2C9B6D-1770-944C-968A-A9830698EC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6D45E-A491-5148-A783-BEE91DA618C4}" type="pres">
      <dgm:prSet presAssocID="{BD2C9B6D-1770-944C-968A-A9830698ECE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26A50-05AE-D343-856E-A0A47137FEB3}" type="pres">
      <dgm:prSet presAssocID="{6AD831A1-C8BA-154F-A5DD-08ADBE773B93}" presName="space" presStyleCnt="0"/>
      <dgm:spPr/>
    </dgm:pt>
    <dgm:pt modelId="{36DE7C95-D56C-8946-96A9-32FF1C279563}" type="pres">
      <dgm:prSet presAssocID="{0A55FE4E-3C88-6B45-A3FA-FCD0DA3763F4}" presName="composite" presStyleCnt="0"/>
      <dgm:spPr/>
    </dgm:pt>
    <dgm:pt modelId="{BEFF636D-5B3C-E441-8481-A8E13EA203E9}" type="pres">
      <dgm:prSet presAssocID="{0A55FE4E-3C88-6B45-A3FA-FCD0DA3763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747FC-3570-0A4E-ABE5-3D2EC6B44564}" type="pres">
      <dgm:prSet presAssocID="{0A55FE4E-3C88-6B45-A3FA-FCD0DA3763F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D31E-528C-F04F-857D-DBE6FF4E3155}" type="pres">
      <dgm:prSet presAssocID="{8E91C324-391A-E041-9683-361721F63709}" presName="space" presStyleCnt="0"/>
      <dgm:spPr/>
    </dgm:pt>
    <dgm:pt modelId="{958C9334-AE8B-FA49-A43D-769724AD376C}" type="pres">
      <dgm:prSet presAssocID="{4C9F0F7C-7435-5449-8455-579F3C56B7F2}" presName="composite" presStyleCnt="0"/>
      <dgm:spPr/>
    </dgm:pt>
    <dgm:pt modelId="{ED4B9F23-8364-0344-A886-6BA788616F12}" type="pres">
      <dgm:prSet presAssocID="{4C9F0F7C-7435-5449-8455-579F3C56B7F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0B847-12A0-C44A-9171-77AE065526BE}" type="pres">
      <dgm:prSet presAssocID="{4C9F0F7C-7435-5449-8455-579F3C56B7F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23F25-A74A-2C4C-A7C1-F3CE9ADAD7A4}" type="presOf" srcId="{164B4A25-AEE1-6143-A484-5E609E26CB87}" destId="{D476D45E-A491-5148-A783-BEE91DA618C4}" srcOrd="0" destOrd="0" presId="urn:microsoft.com/office/officeart/2005/8/layout/hList1"/>
    <dgm:cxn modelId="{6C3E9778-2914-4E46-8C3D-8BE22DE34090}" type="presOf" srcId="{92496388-8ABE-1449-B70E-A9AE1127C45C}" destId="{4E0FC86B-B851-DB4F-85DC-0CA24A678175}" srcOrd="0" destOrd="0" presId="urn:microsoft.com/office/officeart/2005/8/layout/hList1"/>
    <dgm:cxn modelId="{685FE350-8D1C-284D-9F65-CC6D05554CF8}" srcId="{0A55FE4E-3C88-6B45-A3FA-FCD0DA3763F4}" destId="{31E75D9F-9D88-FF44-8C50-70950D7A2FD5}" srcOrd="0" destOrd="0" parTransId="{3C7F0485-1B19-B64D-BC27-072BFCE87489}" sibTransId="{2F734B35-0D8F-1041-9DBC-A346132EFFA6}"/>
    <dgm:cxn modelId="{144A4F7C-7130-564E-9DA4-92912A17BE55}" srcId="{92496388-8ABE-1449-B70E-A9AE1127C45C}" destId="{0A55FE4E-3C88-6B45-A3FA-FCD0DA3763F4}" srcOrd="1" destOrd="0" parTransId="{6BF2CE71-F0AB-4842-856F-B347573EEFA8}" sibTransId="{8E91C324-391A-E041-9683-361721F63709}"/>
    <dgm:cxn modelId="{817C1F15-57EB-4441-BD4C-436AA83DD5F4}" srcId="{92496388-8ABE-1449-B70E-A9AE1127C45C}" destId="{4C9F0F7C-7435-5449-8455-579F3C56B7F2}" srcOrd="2" destOrd="0" parTransId="{1A09A9A1-E780-E344-989E-6F6B11F7274B}" sibTransId="{D0746EFF-2331-4A46-B63A-8B72AFB9A0FF}"/>
    <dgm:cxn modelId="{647F25D5-29D0-254D-A70E-82D73D11E6D2}" srcId="{BD2C9B6D-1770-944C-968A-A9830698ECEB}" destId="{164B4A25-AEE1-6143-A484-5E609E26CB87}" srcOrd="0" destOrd="0" parTransId="{0EF9740A-A1C9-654C-8EC9-F2833E57A012}" sibTransId="{D2062D7A-4401-3544-ACF5-4DD55D032DFD}"/>
    <dgm:cxn modelId="{B28CF786-F51D-1843-9311-79D30DA3B30B}" type="presOf" srcId="{4C9F0F7C-7435-5449-8455-579F3C56B7F2}" destId="{ED4B9F23-8364-0344-A886-6BA788616F12}" srcOrd="0" destOrd="0" presId="urn:microsoft.com/office/officeart/2005/8/layout/hList1"/>
    <dgm:cxn modelId="{D99F50DE-CCA1-2647-A0F4-E22A6E71E0DE}" type="presOf" srcId="{0A55FE4E-3C88-6B45-A3FA-FCD0DA3763F4}" destId="{BEFF636D-5B3C-E441-8481-A8E13EA203E9}" srcOrd="0" destOrd="0" presId="urn:microsoft.com/office/officeart/2005/8/layout/hList1"/>
    <dgm:cxn modelId="{81C2D681-2C9D-4746-8655-E6757497D62B}" srcId="{92496388-8ABE-1449-B70E-A9AE1127C45C}" destId="{BD2C9B6D-1770-944C-968A-A9830698ECEB}" srcOrd="0" destOrd="0" parTransId="{2F02B246-815C-544C-85E6-2506FF8C9724}" sibTransId="{6AD831A1-C8BA-154F-A5DD-08ADBE773B93}"/>
    <dgm:cxn modelId="{826510A9-A983-6448-BA86-FC48B6DE8DB0}" srcId="{4C9F0F7C-7435-5449-8455-579F3C56B7F2}" destId="{469B3CFE-B0EA-1F43-A5CE-29B00DD8A3E8}" srcOrd="0" destOrd="0" parTransId="{8A3D456C-4092-574E-A9B6-57B7E197B70E}" sibTransId="{005B21D0-BF2C-0647-8692-8D9BEE4771CB}"/>
    <dgm:cxn modelId="{00CABB1B-76F0-2742-B555-1E3BE462802B}" type="presOf" srcId="{BD2C9B6D-1770-944C-968A-A9830698ECEB}" destId="{4F2EB215-F54A-5C4E-81E0-3AC2FBB7D57E}" srcOrd="0" destOrd="0" presId="urn:microsoft.com/office/officeart/2005/8/layout/hList1"/>
    <dgm:cxn modelId="{149F5569-56F9-9A4A-9BC2-9163407A65D0}" type="presOf" srcId="{31E75D9F-9D88-FF44-8C50-70950D7A2FD5}" destId="{213747FC-3570-0A4E-ABE5-3D2EC6B44564}" srcOrd="0" destOrd="0" presId="urn:microsoft.com/office/officeart/2005/8/layout/hList1"/>
    <dgm:cxn modelId="{58FB3B02-B72C-354F-8B50-3F4D2966B678}" type="presOf" srcId="{469B3CFE-B0EA-1F43-A5CE-29B00DD8A3E8}" destId="{7DC0B847-12A0-C44A-9171-77AE065526BE}" srcOrd="0" destOrd="0" presId="urn:microsoft.com/office/officeart/2005/8/layout/hList1"/>
    <dgm:cxn modelId="{803D4B9B-0DEA-6D49-9A03-82AB44E0399F}" type="presParOf" srcId="{4E0FC86B-B851-DB4F-85DC-0CA24A678175}" destId="{57FCAB7C-A888-014E-9798-F53BA4FA1A63}" srcOrd="0" destOrd="0" presId="urn:microsoft.com/office/officeart/2005/8/layout/hList1"/>
    <dgm:cxn modelId="{D665BC1A-3AD4-DE43-BCBA-BA96FB5D9342}" type="presParOf" srcId="{57FCAB7C-A888-014E-9798-F53BA4FA1A63}" destId="{4F2EB215-F54A-5C4E-81E0-3AC2FBB7D57E}" srcOrd="0" destOrd="0" presId="urn:microsoft.com/office/officeart/2005/8/layout/hList1"/>
    <dgm:cxn modelId="{13A71D25-185F-084C-ADEB-7EE224F6E4B4}" type="presParOf" srcId="{57FCAB7C-A888-014E-9798-F53BA4FA1A63}" destId="{D476D45E-A491-5148-A783-BEE91DA618C4}" srcOrd="1" destOrd="0" presId="urn:microsoft.com/office/officeart/2005/8/layout/hList1"/>
    <dgm:cxn modelId="{F40FE69B-0876-8644-A846-7EE59656EDDA}" type="presParOf" srcId="{4E0FC86B-B851-DB4F-85DC-0CA24A678175}" destId="{1E426A50-05AE-D343-856E-A0A47137FEB3}" srcOrd="1" destOrd="0" presId="urn:microsoft.com/office/officeart/2005/8/layout/hList1"/>
    <dgm:cxn modelId="{9EA4288E-244A-C247-9E83-CE636216433A}" type="presParOf" srcId="{4E0FC86B-B851-DB4F-85DC-0CA24A678175}" destId="{36DE7C95-D56C-8946-96A9-32FF1C279563}" srcOrd="2" destOrd="0" presId="urn:microsoft.com/office/officeart/2005/8/layout/hList1"/>
    <dgm:cxn modelId="{130346A3-6533-9548-AFE8-D3C144F7E403}" type="presParOf" srcId="{36DE7C95-D56C-8946-96A9-32FF1C279563}" destId="{BEFF636D-5B3C-E441-8481-A8E13EA203E9}" srcOrd="0" destOrd="0" presId="urn:microsoft.com/office/officeart/2005/8/layout/hList1"/>
    <dgm:cxn modelId="{0464942E-A0DF-D04B-AB0F-C03D48102A6F}" type="presParOf" srcId="{36DE7C95-D56C-8946-96A9-32FF1C279563}" destId="{213747FC-3570-0A4E-ABE5-3D2EC6B44564}" srcOrd="1" destOrd="0" presId="urn:microsoft.com/office/officeart/2005/8/layout/hList1"/>
    <dgm:cxn modelId="{D331F859-BC04-BE43-BC1A-74BA516645B6}" type="presParOf" srcId="{4E0FC86B-B851-DB4F-85DC-0CA24A678175}" destId="{CCE4D31E-528C-F04F-857D-DBE6FF4E3155}" srcOrd="3" destOrd="0" presId="urn:microsoft.com/office/officeart/2005/8/layout/hList1"/>
    <dgm:cxn modelId="{57C902FE-80BE-EE4C-9294-5167A4D85E6A}" type="presParOf" srcId="{4E0FC86B-B851-DB4F-85DC-0CA24A678175}" destId="{958C9334-AE8B-FA49-A43D-769724AD376C}" srcOrd="4" destOrd="0" presId="urn:microsoft.com/office/officeart/2005/8/layout/hList1"/>
    <dgm:cxn modelId="{841C8FCB-FFC6-8E4E-815F-DCD31547F3ED}" type="presParOf" srcId="{958C9334-AE8B-FA49-A43D-769724AD376C}" destId="{ED4B9F23-8364-0344-A886-6BA788616F12}" srcOrd="0" destOrd="0" presId="urn:microsoft.com/office/officeart/2005/8/layout/hList1"/>
    <dgm:cxn modelId="{966D145D-75CC-8A4B-B146-690196528DFB}" type="presParOf" srcId="{958C9334-AE8B-FA49-A43D-769724AD376C}" destId="{7DC0B847-12A0-C44A-9171-77AE065526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60F00-25B3-9A4C-9FE0-CA7B6D5C2F9D}" type="doc">
      <dgm:prSet loTypeId="urn:microsoft.com/office/officeart/2005/8/layout/chevron1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A53018B-7732-3C4E-8526-CD30777E43F1}">
      <dgm:prSet phldrT="[Text]" custT="1"/>
      <dgm:spPr>
        <a:solidFill>
          <a:schemeClr val="accent2"/>
        </a:solidFill>
        <a:ln w="38100" cmpd="sng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noProof="1">
              <a:latin typeface="Arial"/>
              <a:cs typeface="Arial"/>
            </a:rPr>
            <a:t>Discovery &amp;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noProof="1">
              <a:latin typeface="Arial"/>
              <a:cs typeface="Arial"/>
            </a:rPr>
            <a:t>Pre-Clinical</a:t>
          </a:r>
          <a:r>
            <a:rPr lang="en-US" sz="1500" b="1" baseline="30000" noProof="1">
              <a:latin typeface="Arial"/>
              <a:cs typeface="Arial"/>
            </a:rPr>
            <a:t>‡</a:t>
          </a:r>
        </a:p>
      </dgm:t>
    </dgm:pt>
    <dgm:pt modelId="{81773713-345C-5E48-BDCD-D39D81A7F3DF}" type="parTrans" cxnId="{752165A4-CF07-134B-8E4F-4485962E07A3}">
      <dgm:prSet/>
      <dgm:spPr/>
      <dgm:t>
        <a:bodyPr/>
        <a:lstStyle/>
        <a:p>
          <a:endParaRPr lang="en-US" sz="1500"/>
        </a:p>
      </dgm:t>
    </dgm:pt>
    <dgm:pt modelId="{248275E1-BDE3-5C46-94D9-16C1E43FB350}" type="sibTrans" cxnId="{752165A4-CF07-134B-8E4F-4485962E07A3}">
      <dgm:prSet/>
      <dgm:spPr/>
      <dgm:t>
        <a:bodyPr/>
        <a:lstStyle/>
        <a:p>
          <a:endParaRPr lang="en-US" sz="1500"/>
        </a:p>
      </dgm:t>
    </dgm:pt>
    <dgm:pt modelId="{753A924D-19A7-DC4B-85B9-CA9F7FC30433}">
      <dgm:prSet custT="1"/>
      <dgm:spPr>
        <a:solidFill>
          <a:schemeClr val="tx2"/>
        </a:solidFill>
        <a:ln w="38100" cmpd="sng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noProof="1">
              <a:latin typeface="Arial"/>
              <a:cs typeface="Arial"/>
            </a:rPr>
            <a:t>Phase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noProof="1">
              <a:latin typeface="Arial"/>
              <a:cs typeface="Arial"/>
            </a:rPr>
            <a:t>1 - 3</a:t>
          </a:r>
          <a:endParaRPr lang="en-US" sz="1500" b="1" dirty="0">
            <a:latin typeface="Arial"/>
            <a:cs typeface="Arial"/>
          </a:endParaRPr>
        </a:p>
      </dgm:t>
    </dgm:pt>
    <dgm:pt modelId="{BED1F959-226B-EC4F-AF81-DFB8EA54BB3C}" type="parTrans" cxnId="{69BEB199-870F-9F44-A351-734BDD6E1573}">
      <dgm:prSet/>
      <dgm:spPr/>
      <dgm:t>
        <a:bodyPr/>
        <a:lstStyle/>
        <a:p>
          <a:endParaRPr lang="en-US" sz="1500"/>
        </a:p>
      </dgm:t>
    </dgm:pt>
    <dgm:pt modelId="{18120555-EAF7-4743-993E-4DB8FCF392B8}" type="sibTrans" cxnId="{69BEB199-870F-9F44-A351-734BDD6E1573}">
      <dgm:prSet/>
      <dgm:spPr/>
      <dgm:t>
        <a:bodyPr/>
        <a:lstStyle/>
        <a:p>
          <a:endParaRPr lang="en-US" sz="1500"/>
        </a:p>
      </dgm:t>
    </dgm:pt>
    <dgm:pt modelId="{6984EFDC-EB25-4A4A-9EE8-235A7A6B4A17}">
      <dgm:prSet custT="1"/>
      <dgm:spPr>
        <a:solidFill>
          <a:schemeClr val="accent6"/>
        </a:solidFill>
        <a:ln w="38100" cmpd="sng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dirty="0">
              <a:latin typeface="Arial"/>
              <a:cs typeface="Arial"/>
            </a:rPr>
            <a:t>Regulatory Review</a:t>
          </a:r>
        </a:p>
      </dgm:t>
    </dgm:pt>
    <dgm:pt modelId="{00A9D664-62E7-3741-AF35-21D52A3335CF}" type="parTrans" cxnId="{53C3513E-B75C-5C4B-AF40-E060D652F1C0}">
      <dgm:prSet/>
      <dgm:spPr/>
      <dgm:t>
        <a:bodyPr/>
        <a:lstStyle/>
        <a:p>
          <a:endParaRPr lang="en-US" sz="1500"/>
        </a:p>
      </dgm:t>
    </dgm:pt>
    <dgm:pt modelId="{EEBD3347-286D-264F-B7AD-C4C3A40C1479}" type="sibTrans" cxnId="{53C3513E-B75C-5C4B-AF40-E060D652F1C0}">
      <dgm:prSet/>
      <dgm:spPr/>
      <dgm:t>
        <a:bodyPr/>
        <a:lstStyle/>
        <a:p>
          <a:endParaRPr lang="en-US" sz="1500"/>
        </a:p>
      </dgm:t>
    </dgm:pt>
    <dgm:pt modelId="{CFCE5E44-289B-9144-B483-BAC659E3E00F}">
      <dgm:prSet custT="1"/>
      <dgm:spPr>
        <a:solidFill>
          <a:schemeClr val="accent4"/>
        </a:solidFill>
        <a:ln w="38100" cmpd="sng">
          <a:solidFill>
            <a:srgbClr val="FFFFFF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noProof="1">
              <a:latin typeface="Arial"/>
              <a:cs typeface="Arial"/>
            </a:rPr>
            <a:t>Post-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noProof="1">
              <a:latin typeface="Arial"/>
              <a:cs typeface="Arial"/>
            </a:rPr>
            <a:t>Approval</a:t>
          </a:r>
          <a:endParaRPr lang="en-US" sz="1500" b="1" dirty="0">
            <a:latin typeface="Arial"/>
            <a:cs typeface="Arial"/>
          </a:endParaRPr>
        </a:p>
      </dgm:t>
    </dgm:pt>
    <dgm:pt modelId="{D5F6A580-1367-1049-ADA7-270AF6F79705}" type="parTrans" cxnId="{5012E2DE-D7C8-5946-B0DC-DF22436586A3}">
      <dgm:prSet/>
      <dgm:spPr/>
      <dgm:t>
        <a:bodyPr/>
        <a:lstStyle/>
        <a:p>
          <a:endParaRPr lang="en-US" sz="1500"/>
        </a:p>
      </dgm:t>
    </dgm:pt>
    <dgm:pt modelId="{0AFA6042-670B-8943-89B1-E35646745225}" type="sibTrans" cxnId="{5012E2DE-D7C8-5946-B0DC-DF22436586A3}">
      <dgm:prSet/>
      <dgm:spPr/>
      <dgm:t>
        <a:bodyPr/>
        <a:lstStyle/>
        <a:p>
          <a:endParaRPr lang="en-US" sz="1500"/>
        </a:p>
      </dgm:t>
    </dgm:pt>
    <dgm:pt modelId="{81B6EDB4-853C-CD4F-AA78-AD7421DD9F9F}" type="pres">
      <dgm:prSet presAssocID="{86B60F00-25B3-9A4C-9FE0-CA7B6D5C2F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3869F-45C8-C44E-9DC9-644555E0DCC9}" type="pres">
      <dgm:prSet presAssocID="{1A53018B-7732-3C4E-8526-CD30777E43F1}" presName="parTxOnly" presStyleLbl="node1" presStyleIdx="0" presStyleCnt="4" custLinFactNeighborY="-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8A2E-380D-7340-BEC9-D3F6D1178DD8}" type="pres">
      <dgm:prSet presAssocID="{248275E1-BDE3-5C46-94D9-16C1E43FB350}" presName="parTxOnlySpace" presStyleCnt="0"/>
      <dgm:spPr/>
    </dgm:pt>
    <dgm:pt modelId="{358C2E17-A739-E744-8402-D7D34480039D}" type="pres">
      <dgm:prSet presAssocID="{753A924D-19A7-DC4B-85B9-CA9F7FC3043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F0FF0-D295-E149-B830-81BD6F1251A2}" type="pres">
      <dgm:prSet presAssocID="{18120555-EAF7-4743-993E-4DB8FCF392B8}" presName="parTxOnlySpace" presStyleCnt="0"/>
      <dgm:spPr/>
    </dgm:pt>
    <dgm:pt modelId="{3B55FD31-6378-8D4C-9BBE-475CCDA8C137}" type="pres">
      <dgm:prSet presAssocID="{6984EFDC-EB25-4A4A-9EE8-235A7A6B4A1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F9E84-50EF-D24B-BA5D-5C8FD15EE63C}" type="pres">
      <dgm:prSet presAssocID="{EEBD3347-286D-264F-B7AD-C4C3A40C1479}" presName="parTxOnlySpace" presStyleCnt="0"/>
      <dgm:spPr/>
    </dgm:pt>
    <dgm:pt modelId="{945167B5-8C27-AC41-A01A-935CE89CC49E}" type="pres">
      <dgm:prSet presAssocID="{CFCE5E44-289B-9144-B483-BAC659E3E00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DA0CB-974E-4F47-A61A-40884CE1D6EB}" type="presOf" srcId="{CFCE5E44-289B-9144-B483-BAC659E3E00F}" destId="{945167B5-8C27-AC41-A01A-935CE89CC49E}" srcOrd="0" destOrd="0" presId="urn:microsoft.com/office/officeart/2005/8/layout/chevron1"/>
    <dgm:cxn modelId="{5AEFC5CF-1972-104E-9752-96C090672AE2}" type="presOf" srcId="{1A53018B-7732-3C4E-8526-CD30777E43F1}" destId="{B083869F-45C8-C44E-9DC9-644555E0DCC9}" srcOrd="0" destOrd="0" presId="urn:microsoft.com/office/officeart/2005/8/layout/chevron1"/>
    <dgm:cxn modelId="{F13269CE-D25D-E841-B0E8-20D745FD1F7C}" type="presOf" srcId="{6984EFDC-EB25-4A4A-9EE8-235A7A6B4A17}" destId="{3B55FD31-6378-8D4C-9BBE-475CCDA8C137}" srcOrd="0" destOrd="0" presId="urn:microsoft.com/office/officeart/2005/8/layout/chevron1"/>
    <dgm:cxn modelId="{752165A4-CF07-134B-8E4F-4485962E07A3}" srcId="{86B60F00-25B3-9A4C-9FE0-CA7B6D5C2F9D}" destId="{1A53018B-7732-3C4E-8526-CD30777E43F1}" srcOrd="0" destOrd="0" parTransId="{81773713-345C-5E48-BDCD-D39D81A7F3DF}" sibTransId="{248275E1-BDE3-5C46-94D9-16C1E43FB350}"/>
    <dgm:cxn modelId="{5012E2DE-D7C8-5946-B0DC-DF22436586A3}" srcId="{86B60F00-25B3-9A4C-9FE0-CA7B6D5C2F9D}" destId="{CFCE5E44-289B-9144-B483-BAC659E3E00F}" srcOrd="3" destOrd="0" parTransId="{D5F6A580-1367-1049-ADA7-270AF6F79705}" sibTransId="{0AFA6042-670B-8943-89B1-E35646745225}"/>
    <dgm:cxn modelId="{53C3513E-B75C-5C4B-AF40-E060D652F1C0}" srcId="{86B60F00-25B3-9A4C-9FE0-CA7B6D5C2F9D}" destId="{6984EFDC-EB25-4A4A-9EE8-235A7A6B4A17}" srcOrd="2" destOrd="0" parTransId="{00A9D664-62E7-3741-AF35-21D52A3335CF}" sibTransId="{EEBD3347-286D-264F-B7AD-C4C3A40C1479}"/>
    <dgm:cxn modelId="{BCF3D93C-528D-A14A-B44A-CCC374E79349}" type="presOf" srcId="{86B60F00-25B3-9A4C-9FE0-CA7B6D5C2F9D}" destId="{81B6EDB4-853C-CD4F-AA78-AD7421DD9F9F}" srcOrd="0" destOrd="0" presId="urn:microsoft.com/office/officeart/2005/8/layout/chevron1"/>
    <dgm:cxn modelId="{69BEB199-870F-9F44-A351-734BDD6E1573}" srcId="{86B60F00-25B3-9A4C-9FE0-CA7B6D5C2F9D}" destId="{753A924D-19A7-DC4B-85B9-CA9F7FC30433}" srcOrd="1" destOrd="0" parTransId="{BED1F959-226B-EC4F-AF81-DFB8EA54BB3C}" sibTransId="{18120555-EAF7-4743-993E-4DB8FCF392B8}"/>
    <dgm:cxn modelId="{A9CB8CDB-B6AA-A940-8421-B596A559B0FE}" type="presOf" srcId="{753A924D-19A7-DC4B-85B9-CA9F7FC30433}" destId="{358C2E17-A739-E744-8402-D7D34480039D}" srcOrd="0" destOrd="0" presId="urn:microsoft.com/office/officeart/2005/8/layout/chevron1"/>
    <dgm:cxn modelId="{FBE1B973-194C-E444-B23F-121FF4D94E34}" type="presParOf" srcId="{81B6EDB4-853C-CD4F-AA78-AD7421DD9F9F}" destId="{B083869F-45C8-C44E-9DC9-644555E0DCC9}" srcOrd="0" destOrd="0" presId="urn:microsoft.com/office/officeart/2005/8/layout/chevron1"/>
    <dgm:cxn modelId="{0E687BE6-C795-EE49-B2EF-C5526FC505E1}" type="presParOf" srcId="{81B6EDB4-853C-CD4F-AA78-AD7421DD9F9F}" destId="{AE208A2E-380D-7340-BEC9-D3F6D1178DD8}" srcOrd="1" destOrd="0" presId="urn:microsoft.com/office/officeart/2005/8/layout/chevron1"/>
    <dgm:cxn modelId="{AD70D5CD-C4BE-4944-B8D0-9D0612F127DF}" type="presParOf" srcId="{81B6EDB4-853C-CD4F-AA78-AD7421DD9F9F}" destId="{358C2E17-A739-E744-8402-D7D34480039D}" srcOrd="2" destOrd="0" presId="urn:microsoft.com/office/officeart/2005/8/layout/chevron1"/>
    <dgm:cxn modelId="{6EEECEC1-D4F2-014D-950B-E67CFAA294D9}" type="presParOf" srcId="{81B6EDB4-853C-CD4F-AA78-AD7421DD9F9F}" destId="{A10F0FF0-D295-E149-B830-81BD6F1251A2}" srcOrd="3" destOrd="0" presId="urn:microsoft.com/office/officeart/2005/8/layout/chevron1"/>
    <dgm:cxn modelId="{5BF3B5DE-4085-AB41-8A1D-DF115DE3BDA1}" type="presParOf" srcId="{81B6EDB4-853C-CD4F-AA78-AD7421DD9F9F}" destId="{3B55FD31-6378-8D4C-9BBE-475CCDA8C137}" srcOrd="4" destOrd="0" presId="urn:microsoft.com/office/officeart/2005/8/layout/chevron1"/>
    <dgm:cxn modelId="{F9C046E3-18A5-2241-BC5E-4BFF4229D23F}" type="presParOf" srcId="{81B6EDB4-853C-CD4F-AA78-AD7421DD9F9F}" destId="{A33F9E84-50EF-D24B-BA5D-5C8FD15EE63C}" srcOrd="5" destOrd="0" presId="urn:microsoft.com/office/officeart/2005/8/layout/chevron1"/>
    <dgm:cxn modelId="{E1355BF5-7E65-5941-8733-8FD9938CEF1E}" type="presParOf" srcId="{81B6EDB4-853C-CD4F-AA78-AD7421DD9F9F}" destId="{945167B5-8C27-AC41-A01A-935CE89CC49E}" srcOrd="6" destOrd="0" presId="urn:microsoft.com/office/officeart/2005/8/layout/chevron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E5014-0D75-4F9F-8463-47DB7B538BE3}" type="doc">
      <dgm:prSet loTypeId="urn:microsoft.com/office/officeart/2005/8/layout/balance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03011-733F-4A53-80FE-A711E1904DDE}">
      <dgm:prSet phldrT="[Text]" custT="1"/>
      <dgm:spPr/>
      <dgm:t>
        <a:bodyPr/>
        <a:lstStyle/>
        <a:p>
          <a:r>
            <a:rPr lang="en-US" sz="2600" dirty="0"/>
            <a:t>Economic Impact</a:t>
          </a:r>
        </a:p>
      </dgm:t>
    </dgm:pt>
    <dgm:pt modelId="{F88D8960-563C-41EE-A31C-66E5DC523021}" type="parTrans" cxnId="{C89C2D65-D15A-42ED-912A-0CCEE44CBAD5}">
      <dgm:prSet/>
      <dgm:spPr/>
      <dgm:t>
        <a:bodyPr/>
        <a:lstStyle/>
        <a:p>
          <a:endParaRPr lang="en-US"/>
        </a:p>
      </dgm:t>
    </dgm:pt>
    <dgm:pt modelId="{04DA381E-092A-4548-B138-39B0619E6308}" type="sibTrans" cxnId="{C89C2D65-D15A-42ED-912A-0CCEE44CBAD5}">
      <dgm:prSet/>
      <dgm:spPr/>
      <dgm:t>
        <a:bodyPr/>
        <a:lstStyle/>
        <a:p>
          <a:endParaRPr lang="en-US"/>
        </a:p>
      </dgm:t>
    </dgm:pt>
    <dgm:pt modelId="{DF4CCB3C-46E2-F542-B565-D25A8A39C93D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71C80A3-BC54-4544-AD71-52B199D2C6F9}" type="parTrans" cxnId="{5CF6CDF7-682D-3D46-AD9B-299ED647EB86}">
      <dgm:prSet/>
      <dgm:spPr/>
      <dgm:t>
        <a:bodyPr/>
        <a:lstStyle/>
        <a:p>
          <a:endParaRPr lang="en-US"/>
        </a:p>
      </dgm:t>
    </dgm:pt>
    <dgm:pt modelId="{10A310CF-21EE-6742-AA91-BC8B1EEF80F9}" type="sibTrans" cxnId="{5CF6CDF7-682D-3D46-AD9B-299ED647EB86}">
      <dgm:prSet/>
      <dgm:spPr/>
      <dgm:t>
        <a:bodyPr/>
        <a:lstStyle/>
        <a:p>
          <a:endParaRPr lang="en-US"/>
        </a:p>
      </dgm:t>
    </dgm:pt>
    <dgm:pt modelId="{FA373466-AB5C-DB4D-B251-6804C64F2E5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600" dirty="0"/>
            <a:t>Qualitative Evaluation</a:t>
          </a:r>
        </a:p>
      </dgm:t>
      <dgm:extLst>
        <a:ext uri="{E40237B7-FDA0-4F09-8148-C483321AD2D9}">
          <dgm14:cNvPr xmlns:dgm14="http://schemas.microsoft.com/office/drawing/2010/diagram" id="0" name="" title="Finding the best approach"/>
        </a:ext>
      </dgm:extLst>
    </dgm:pt>
    <dgm:pt modelId="{1C58F9DE-EFB8-8042-9060-01E8BE037AD2}" type="parTrans" cxnId="{4DF0D66C-B4DC-3B45-859C-C897D886C176}">
      <dgm:prSet/>
      <dgm:spPr/>
      <dgm:t>
        <a:bodyPr/>
        <a:lstStyle/>
        <a:p>
          <a:endParaRPr lang="en-US"/>
        </a:p>
      </dgm:t>
    </dgm:pt>
    <dgm:pt modelId="{86D05747-5AA8-414D-99CA-7B5ED4F43C26}" type="sibTrans" cxnId="{4DF0D66C-B4DC-3B45-859C-C897D886C176}">
      <dgm:prSet/>
      <dgm:spPr/>
      <dgm:t>
        <a:bodyPr/>
        <a:lstStyle/>
        <a:p>
          <a:endParaRPr lang="en-US"/>
        </a:p>
      </dgm:t>
    </dgm:pt>
    <dgm:pt modelId="{A1E939F2-083E-4A17-BDD8-FD94FAB4AECE}">
      <dgm:prSet phldrT="[Text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</a:p>
      </dgm:t>
    </dgm:pt>
    <dgm:pt modelId="{7459D09E-5719-4E4B-836F-56539D3C6EFD}" type="sibTrans" cxnId="{8EFAC073-153F-47DC-AEBB-B4DA7E2604B7}">
      <dgm:prSet/>
      <dgm:spPr/>
      <dgm:t>
        <a:bodyPr/>
        <a:lstStyle/>
        <a:p>
          <a:endParaRPr lang="en-US"/>
        </a:p>
      </dgm:t>
    </dgm:pt>
    <dgm:pt modelId="{2E943FA8-36EF-4F29-81F7-BCF63C609DDB}" type="parTrans" cxnId="{8EFAC073-153F-47DC-AEBB-B4DA7E2604B7}">
      <dgm:prSet/>
      <dgm:spPr/>
      <dgm:t>
        <a:bodyPr/>
        <a:lstStyle/>
        <a:p>
          <a:endParaRPr lang="en-US"/>
        </a:p>
      </dgm:t>
    </dgm:pt>
    <dgm:pt modelId="{CF43589A-0EF2-41FF-B5C8-787CB4B4F8FB}" type="pres">
      <dgm:prSet presAssocID="{D0DE5014-0D75-4F9F-8463-47DB7B538BE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01576-06AE-4134-B08B-53F6FE77FEB2}" type="pres">
      <dgm:prSet presAssocID="{D0DE5014-0D75-4F9F-8463-47DB7B538BE3}" presName="dummyMaxCanvas" presStyleCnt="0"/>
      <dgm:spPr/>
    </dgm:pt>
    <dgm:pt modelId="{2B929778-08AE-4D27-A7A0-CBD73648EB18}" type="pres">
      <dgm:prSet presAssocID="{D0DE5014-0D75-4F9F-8463-47DB7B538BE3}" presName="parentComposite" presStyleCnt="0"/>
      <dgm:spPr/>
    </dgm:pt>
    <dgm:pt modelId="{E77EE7AB-F5A4-4188-BBF1-24F314AD044F}" type="pres">
      <dgm:prSet presAssocID="{D0DE5014-0D75-4F9F-8463-47DB7B538BE3}" presName="parent1" presStyleLbl="alignAccFollowNode1" presStyleIdx="0" presStyleCnt="4" custLinFactNeighborY="7682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C41E7C0-3EF2-4ABF-A717-04191BCC7AFD}" type="pres">
      <dgm:prSet presAssocID="{D0DE5014-0D75-4F9F-8463-47DB7B538BE3}" presName="parent2" presStyleLbl="alignAccFollowNode1" presStyleIdx="1" presStyleCnt="4" custLinFactNeighborY="7682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320E065-5B62-468A-88BE-0017DB86ABE2}" type="pres">
      <dgm:prSet presAssocID="{D0DE5014-0D75-4F9F-8463-47DB7B538BE3}" presName="childrenComposite" presStyleCnt="0"/>
      <dgm:spPr/>
    </dgm:pt>
    <dgm:pt modelId="{446BA258-ED98-4024-8110-68118A33C2A7}" type="pres">
      <dgm:prSet presAssocID="{D0DE5014-0D75-4F9F-8463-47DB7B538BE3}" presName="dummyMaxCanvas_ChildArea" presStyleCnt="0"/>
      <dgm:spPr/>
    </dgm:pt>
    <dgm:pt modelId="{8FC24D2E-D4DA-4B1F-B5E2-15F045FF0DF1}" type="pres">
      <dgm:prSet presAssocID="{D0DE5014-0D75-4F9F-8463-47DB7B538BE3}" presName="fulcrum" presStyleLbl="alignAccFollowNode1" presStyleIdx="2" presStyleCnt="4" custLinFactNeighborY="-49040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4DE2575-06D5-7D48-8DF0-1EAA56F02C96}" type="pres">
      <dgm:prSet presAssocID="{D0DE5014-0D75-4F9F-8463-47DB7B538BE3}" presName="balance_11" presStyleLbl="alignAccFollowNode1" presStyleIdx="3" presStyleCnt="4" custLinFactNeighborY="-31452">
        <dgm:presLayoutVars>
          <dgm:bulletEnabled val="1"/>
        </dgm:presLayoutVars>
      </dgm:prSet>
      <dgm:spPr>
        <a:solidFill>
          <a:schemeClr val="bg1">
            <a:lumMod val="65000"/>
          </a:schemeClr>
        </a:solidFill>
        <a:ln>
          <a:solidFill>
            <a:schemeClr val="bg1"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5D185E2-08E5-0C48-9851-B7310BBA5116}" type="pres">
      <dgm:prSet presAssocID="{D0DE5014-0D75-4F9F-8463-47DB7B538BE3}" presName="left_11_1" presStyleLbl="node1" presStyleIdx="0" presStyleCnt="2" custScaleY="68183" custLinFactNeighborY="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3D9B7-765C-B14A-AB96-9EA14846296F}" type="pres">
      <dgm:prSet presAssocID="{D0DE5014-0D75-4F9F-8463-47DB7B538BE3}" presName="right_11_1" presStyleLbl="node1" presStyleIdx="1" presStyleCnt="2" custScaleY="68183" custLinFactNeighborY="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7ED23-42F4-5748-ACF4-A6404A7F2D91}" type="presOf" srcId="{C4A03011-733F-4A53-80FE-A711E1904DDE}" destId="{A5D185E2-08E5-0C48-9851-B7310BBA5116}" srcOrd="0" destOrd="0" presId="urn:microsoft.com/office/officeart/2005/8/layout/balance1"/>
    <dgm:cxn modelId="{C89C2D65-D15A-42ED-912A-0CCEE44CBAD5}" srcId="{DF4CCB3C-46E2-F542-B565-D25A8A39C93D}" destId="{C4A03011-733F-4A53-80FE-A711E1904DDE}" srcOrd="0" destOrd="0" parTransId="{F88D8960-563C-41EE-A31C-66E5DC523021}" sibTransId="{04DA381E-092A-4548-B138-39B0619E6308}"/>
    <dgm:cxn modelId="{0E4A5DE4-5831-7E4C-81EC-2565AEC39C8C}" type="presOf" srcId="{FA373466-AB5C-DB4D-B251-6804C64F2E57}" destId="{6253D9B7-765C-B14A-AB96-9EA14846296F}" srcOrd="0" destOrd="0" presId="urn:microsoft.com/office/officeart/2005/8/layout/balance1"/>
    <dgm:cxn modelId="{8EFAC073-153F-47DC-AEBB-B4DA7E2604B7}" srcId="{D0DE5014-0D75-4F9F-8463-47DB7B538BE3}" destId="{A1E939F2-083E-4A17-BDD8-FD94FAB4AECE}" srcOrd="1" destOrd="0" parTransId="{2E943FA8-36EF-4F29-81F7-BCF63C609DDB}" sibTransId="{7459D09E-5719-4E4B-836F-56539D3C6EFD}"/>
    <dgm:cxn modelId="{5CF6CDF7-682D-3D46-AD9B-299ED647EB86}" srcId="{D0DE5014-0D75-4F9F-8463-47DB7B538BE3}" destId="{DF4CCB3C-46E2-F542-B565-D25A8A39C93D}" srcOrd="0" destOrd="0" parTransId="{371C80A3-BC54-4544-AD71-52B199D2C6F9}" sibTransId="{10A310CF-21EE-6742-AA91-BC8B1EEF80F9}"/>
    <dgm:cxn modelId="{08CC26CB-0B32-C249-8F3F-DA89A8A77968}" type="presOf" srcId="{DF4CCB3C-46E2-F542-B565-D25A8A39C93D}" destId="{E77EE7AB-F5A4-4188-BBF1-24F314AD044F}" srcOrd="0" destOrd="0" presId="urn:microsoft.com/office/officeart/2005/8/layout/balance1"/>
    <dgm:cxn modelId="{4DF0D66C-B4DC-3B45-859C-C897D886C176}" srcId="{A1E939F2-083E-4A17-BDD8-FD94FAB4AECE}" destId="{FA373466-AB5C-DB4D-B251-6804C64F2E57}" srcOrd="0" destOrd="0" parTransId="{1C58F9DE-EFB8-8042-9060-01E8BE037AD2}" sibTransId="{86D05747-5AA8-414D-99CA-7B5ED4F43C26}"/>
    <dgm:cxn modelId="{C651689C-2EED-40E2-9E29-5544A08273EB}" type="presOf" srcId="{D0DE5014-0D75-4F9F-8463-47DB7B538BE3}" destId="{CF43589A-0EF2-41FF-B5C8-787CB4B4F8FB}" srcOrd="0" destOrd="0" presId="urn:microsoft.com/office/officeart/2005/8/layout/balance1"/>
    <dgm:cxn modelId="{BEC3A232-5799-354E-A195-A7D2C33AEE24}" type="presOf" srcId="{A1E939F2-083E-4A17-BDD8-FD94FAB4AECE}" destId="{DC41E7C0-3EF2-4ABF-A717-04191BCC7AFD}" srcOrd="0" destOrd="0" presId="urn:microsoft.com/office/officeart/2005/8/layout/balance1"/>
    <dgm:cxn modelId="{A88CC2D9-380A-4DB2-8EDC-4190A86019FD}" type="presParOf" srcId="{CF43589A-0EF2-41FF-B5C8-787CB4B4F8FB}" destId="{C8001576-06AE-4134-B08B-53F6FE77FEB2}" srcOrd="0" destOrd="0" presId="urn:microsoft.com/office/officeart/2005/8/layout/balance1"/>
    <dgm:cxn modelId="{50B2C98A-CE34-4895-A6CE-BE3E0F53007E}" type="presParOf" srcId="{CF43589A-0EF2-41FF-B5C8-787CB4B4F8FB}" destId="{2B929778-08AE-4D27-A7A0-CBD73648EB18}" srcOrd="1" destOrd="0" presId="urn:microsoft.com/office/officeart/2005/8/layout/balance1"/>
    <dgm:cxn modelId="{A532244A-938A-4A54-9E37-7A513E9BDB27}" type="presParOf" srcId="{2B929778-08AE-4D27-A7A0-CBD73648EB18}" destId="{E77EE7AB-F5A4-4188-BBF1-24F314AD044F}" srcOrd="0" destOrd="0" presId="urn:microsoft.com/office/officeart/2005/8/layout/balance1"/>
    <dgm:cxn modelId="{10EEDA5B-01BB-4C5A-8F57-61606612875B}" type="presParOf" srcId="{2B929778-08AE-4D27-A7A0-CBD73648EB18}" destId="{DC41E7C0-3EF2-4ABF-A717-04191BCC7AFD}" srcOrd="1" destOrd="0" presId="urn:microsoft.com/office/officeart/2005/8/layout/balance1"/>
    <dgm:cxn modelId="{DB1E38FB-E938-4386-B24B-629C62AB5B0A}" type="presParOf" srcId="{CF43589A-0EF2-41FF-B5C8-787CB4B4F8FB}" destId="{B320E065-5B62-468A-88BE-0017DB86ABE2}" srcOrd="2" destOrd="0" presId="urn:microsoft.com/office/officeart/2005/8/layout/balance1"/>
    <dgm:cxn modelId="{E6C78C0C-8DB0-45CB-BA31-0EB32C072A80}" type="presParOf" srcId="{B320E065-5B62-468A-88BE-0017DB86ABE2}" destId="{446BA258-ED98-4024-8110-68118A33C2A7}" srcOrd="0" destOrd="0" presId="urn:microsoft.com/office/officeart/2005/8/layout/balance1"/>
    <dgm:cxn modelId="{FB3349F5-5C51-4972-97A1-F72A61D07101}" type="presParOf" srcId="{B320E065-5B62-468A-88BE-0017DB86ABE2}" destId="{8FC24D2E-D4DA-4B1F-B5E2-15F045FF0DF1}" srcOrd="1" destOrd="0" presId="urn:microsoft.com/office/officeart/2005/8/layout/balance1"/>
    <dgm:cxn modelId="{584BEDD2-ED4D-7A40-90CF-15010B2A2432}" type="presParOf" srcId="{B320E065-5B62-468A-88BE-0017DB86ABE2}" destId="{54DE2575-06D5-7D48-8DF0-1EAA56F02C96}" srcOrd="2" destOrd="0" presId="urn:microsoft.com/office/officeart/2005/8/layout/balance1"/>
    <dgm:cxn modelId="{B0246D84-42EF-344D-B67F-706A3C7280D7}" type="presParOf" srcId="{B320E065-5B62-468A-88BE-0017DB86ABE2}" destId="{A5D185E2-08E5-0C48-9851-B7310BBA5116}" srcOrd="3" destOrd="0" presId="urn:microsoft.com/office/officeart/2005/8/layout/balance1"/>
    <dgm:cxn modelId="{DF651B17-C891-674B-9B43-78E6E10D1869}" type="presParOf" srcId="{B320E065-5B62-468A-88BE-0017DB86ABE2}" destId="{6253D9B7-765C-B14A-AB96-9EA14846296F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A5093-45EC-4EE3-A800-23EEB545D2B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0D7B05-28C3-4213-947C-D815F37E2FC5}">
      <dgm:prSet phldrT="[Text]"/>
      <dgm:spPr/>
      <dgm:t>
        <a:bodyPr/>
        <a:lstStyle/>
        <a:p>
          <a:r>
            <a:rPr lang="en-US" dirty="0"/>
            <a:t>Quality by Design (QbD)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F55D923-FBEC-481C-BBE8-E6BBDBC930BF}" type="parTrans" cxnId="{21E395AA-7715-4A2B-B0D4-3171DFAD4F3B}">
      <dgm:prSet/>
      <dgm:spPr/>
      <dgm:t>
        <a:bodyPr/>
        <a:lstStyle/>
        <a:p>
          <a:endParaRPr lang="en-US"/>
        </a:p>
      </dgm:t>
    </dgm:pt>
    <dgm:pt modelId="{8429CCE1-361C-4A21-B924-516F3E525E43}" type="sibTrans" cxnId="{21E395AA-7715-4A2B-B0D4-3171DFAD4F3B}">
      <dgm:prSet/>
      <dgm:spPr/>
      <dgm:t>
        <a:bodyPr/>
        <a:lstStyle/>
        <a:p>
          <a:endParaRPr lang="en-US"/>
        </a:p>
      </dgm:t>
    </dgm:pt>
    <dgm:pt modelId="{F13F25D0-C193-45E1-B325-9CA2FB822F98}">
      <dgm:prSet phldrT="[Text]"/>
      <dgm:spPr/>
      <dgm:t>
        <a:bodyPr/>
        <a:lstStyle/>
        <a:p>
          <a:r>
            <a:rPr lang="en-US" dirty="0"/>
            <a:t>Mobile Clinical Trials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7A6E509-7ED6-49F4-9DB6-3C1D1806E115}" type="parTrans" cxnId="{79081261-2E0D-4171-B330-C044A3DB175C}">
      <dgm:prSet/>
      <dgm:spPr/>
      <dgm:t>
        <a:bodyPr/>
        <a:lstStyle/>
        <a:p>
          <a:endParaRPr lang="en-US"/>
        </a:p>
      </dgm:t>
    </dgm:pt>
    <dgm:pt modelId="{D621A2A3-9BC6-43F3-A8EC-B580305013BC}" type="sibTrans" cxnId="{79081261-2E0D-4171-B330-C044A3DB175C}">
      <dgm:prSet/>
      <dgm:spPr/>
      <dgm:t>
        <a:bodyPr/>
        <a:lstStyle/>
        <a:p>
          <a:endParaRPr lang="en-US"/>
        </a:p>
      </dgm:t>
    </dgm:pt>
    <dgm:pt modelId="{C7161C1B-59F6-4514-93EC-A77E045B8D4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Patient Engagement Collaborative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8DCBAAA5-AD88-4F86-9EF7-5ABB94242E6F}" type="parTrans" cxnId="{5F1F4C74-6C82-4055-A5BF-97A101ADB679}">
      <dgm:prSet/>
      <dgm:spPr/>
      <dgm:t>
        <a:bodyPr/>
        <a:lstStyle/>
        <a:p>
          <a:endParaRPr lang="en-US"/>
        </a:p>
      </dgm:t>
    </dgm:pt>
    <dgm:pt modelId="{B00CC512-DF90-4B02-A385-08F6353FC5C0}" type="sibTrans" cxnId="{5F1F4C74-6C82-4055-A5BF-97A101ADB679}">
      <dgm:prSet/>
      <dgm:spPr/>
      <dgm:t>
        <a:bodyPr/>
        <a:lstStyle/>
        <a:p>
          <a:endParaRPr lang="en-US"/>
        </a:p>
      </dgm:t>
    </dgm:pt>
    <dgm:pt modelId="{A1BD8A94-6C99-4AFD-ABF8-522C64AC5458}" type="pres">
      <dgm:prSet presAssocID="{9E7A5093-45EC-4EE3-A800-23EEB545D2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A91FA-B50B-4FD8-81B3-EFEAE4903E4F}" type="pres">
      <dgm:prSet presAssocID="{9E7A5093-45EC-4EE3-A800-23EEB545D2BE}" presName="fgShape" presStyleLbl="fgShp" presStyleIdx="0" presStyleCnt="1" custScaleY="150162"/>
      <dgm:spPr>
        <a:solidFill>
          <a:schemeClr val="bg1">
            <a:lumMod val="95000"/>
          </a:schemeClr>
        </a:solidFill>
      </dgm:spPr>
    </dgm:pt>
    <dgm:pt modelId="{4EF6B3D2-3629-43A2-9783-86580E4A5D33}" type="pres">
      <dgm:prSet presAssocID="{9E7A5093-45EC-4EE3-A800-23EEB545D2BE}" presName="linComp" presStyleCnt="0"/>
      <dgm:spPr/>
    </dgm:pt>
    <dgm:pt modelId="{361C4EEF-BD7C-4012-9262-937CAF97BFC6}" type="pres">
      <dgm:prSet presAssocID="{E70D7B05-28C3-4213-947C-D815F37E2FC5}" presName="compNode" presStyleCnt="0"/>
      <dgm:spPr/>
    </dgm:pt>
    <dgm:pt modelId="{7E1C8532-FC36-42B7-BEE7-5107DC6FEB31}" type="pres">
      <dgm:prSet presAssocID="{E70D7B05-28C3-4213-947C-D815F37E2FC5}" presName="bkgdShape" presStyleLbl="node1" presStyleIdx="0" presStyleCnt="3"/>
      <dgm:spPr/>
      <dgm:t>
        <a:bodyPr/>
        <a:lstStyle/>
        <a:p>
          <a:endParaRPr lang="en-US"/>
        </a:p>
      </dgm:t>
    </dgm:pt>
    <dgm:pt modelId="{3F0A8CD2-5143-46B6-A3C1-732DDEAACF22}" type="pres">
      <dgm:prSet presAssocID="{E70D7B05-28C3-4213-947C-D815F37E2FC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14C7B-84F1-4CB3-9D21-6109735E6E46}" type="pres">
      <dgm:prSet presAssocID="{E70D7B05-28C3-4213-947C-D815F37E2FC5}" presName="invisiNode" presStyleLbl="node1" presStyleIdx="0" presStyleCnt="3"/>
      <dgm:spPr/>
    </dgm:pt>
    <dgm:pt modelId="{23F614A5-E84B-4B61-B175-04BBC5D1CFA0}" type="pres">
      <dgm:prSet presAssocID="{E70D7B05-28C3-4213-947C-D815F37E2FC5}" presName="imagNode" presStyleLbl="fgImgPlace1" presStyleIdx="0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B9A1FCCE-1F91-40BF-935A-74DD66B3096E}" type="pres">
      <dgm:prSet presAssocID="{8429CCE1-361C-4A21-B924-516F3E525E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1E403B-F479-44EB-925F-5E6A1916FA4E}" type="pres">
      <dgm:prSet presAssocID="{F13F25D0-C193-45E1-B325-9CA2FB822F98}" presName="compNode" presStyleCnt="0"/>
      <dgm:spPr/>
    </dgm:pt>
    <dgm:pt modelId="{944AC5D2-EAD4-48AB-85EB-C8D36AD5B56F}" type="pres">
      <dgm:prSet presAssocID="{F13F25D0-C193-45E1-B325-9CA2FB822F98}" presName="bkgdShape" presStyleLbl="node1" presStyleIdx="1" presStyleCnt="3" custLinFactNeighborY="444"/>
      <dgm:spPr/>
      <dgm:t>
        <a:bodyPr/>
        <a:lstStyle/>
        <a:p>
          <a:endParaRPr lang="en-US"/>
        </a:p>
      </dgm:t>
    </dgm:pt>
    <dgm:pt modelId="{63C99649-33AA-4C02-AC95-F8031392AB28}" type="pres">
      <dgm:prSet presAssocID="{F13F25D0-C193-45E1-B325-9CA2FB822F9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237FF-A9FF-4078-BD89-8C15EDA07683}" type="pres">
      <dgm:prSet presAssocID="{F13F25D0-C193-45E1-B325-9CA2FB822F98}" presName="invisiNode" presStyleLbl="node1" presStyleIdx="1" presStyleCnt="3"/>
      <dgm:spPr/>
    </dgm:pt>
    <dgm:pt modelId="{9FABBC2A-422E-493E-9F99-C0D91CE6352F}" type="pres">
      <dgm:prSet presAssocID="{F13F25D0-C193-45E1-B325-9CA2FB822F98}" presName="imagNode" presStyleLbl="fgImgPlace1" presStyleIdx="1" presStyleCnt="3"/>
      <dgm:spPr>
        <a:blipFill rotWithShape="1">
          <a:blip xmlns:r="http://schemas.openxmlformats.org/officeDocument/2006/relationships" r:embed="rId5"/>
          <a:srcRect/>
          <a:stretch>
            <a:fillRect l="-42000" r="-42000"/>
          </a:stretch>
        </a:blipFill>
      </dgm:spPr>
    </dgm:pt>
    <dgm:pt modelId="{088AFCA1-5184-4E26-8722-1929D4F29F0E}" type="pres">
      <dgm:prSet presAssocID="{D621A2A3-9BC6-43F3-A8EC-B580305013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25C876-E65E-48DE-993D-53C1B670E648}" type="pres">
      <dgm:prSet presAssocID="{C7161C1B-59F6-4514-93EC-A77E045B8D45}" presName="compNode" presStyleCnt="0"/>
      <dgm:spPr/>
    </dgm:pt>
    <dgm:pt modelId="{5E856790-E261-40FB-9200-864B19FA6F00}" type="pres">
      <dgm:prSet presAssocID="{C7161C1B-59F6-4514-93EC-A77E045B8D45}" presName="bkgdShape" presStyleLbl="node1" presStyleIdx="2" presStyleCnt="3"/>
      <dgm:spPr/>
      <dgm:t>
        <a:bodyPr/>
        <a:lstStyle/>
        <a:p>
          <a:endParaRPr lang="en-US"/>
        </a:p>
      </dgm:t>
    </dgm:pt>
    <dgm:pt modelId="{DCC4F158-4BC9-47B8-9E59-7890F01878A8}" type="pres">
      <dgm:prSet presAssocID="{C7161C1B-59F6-4514-93EC-A77E045B8D4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6825A-53BA-46CA-8941-7601A713A57C}" type="pres">
      <dgm:prSet presAssocID="{C7161C1B-59F6-4514-93EC-A77E045B8D45}" presName="invisiNode" presStyleLbl="node1" presStyleIdx="2" presStyleCnt="3"/>
      <dgm:spPr/>
    </dgm:pt>
    <dgm:pt modelId="{540FA849-1318-4E8F-BD57-035A96531375}" type="pres">
      <dgm:prSet presAssocID="{C7161C1B-59F6-4514-93EC-A77E045B8D45}" presName="imagNode" presStyleLbl="fgImgPlace1" presStyleIdx="2" presStyleCnt="3"/>
      <dgm:spPr>
        <a:blipFill rotWithShape="1">
          <a:blip xmlns:r="http://schemas.openxmlformats.org/officeDocument/2006/relationships"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21E395AA-7715-4A2B-B0D4-3171DFAD4F3B}" srcId="{9E7A5093-45EC-4EE3-A800-23EEB545D2BE}" destId="{E70D7B05-28C3-4213-947C-D815F37E2FC5}" srcOrd="0" destOrd="0" parTransId="{0F55D923-FBEC-481C-BBE8-E6BBDBC930BF}" sibTransId="{8429CCE1-361C-4A21-B924-516F3E525E43}"/>
    <dgm:cxn modelId="{01CC7C2C-EE71-4F9E-B600-DF017A9A467A}" type="presOf" srcId="{C7161C1B-59F6-4514-93EC-A77E045B8D45}" destId="{5E856790-E261-40FB-9200-864B19FA6F00}" srcOrd="0" destOrd="0" presId="urn:microsoft.com/office/officeart/2005/8/layout/hList7"/>
    <dgm:cxn modelId="{2622C93A-1928-405C-B882-A23A44690954}" type="presOf" srcId="{F13F25D0-C193-45E1-B325-9CA2FB822F98}" destId="{944AC5D2-EAD4-48AB-85EB-C8D36AD5B56F}" srcOrd="0" destOrd="0" presId="urn:microsoft.com/office/officeart/2005/8/layout/hList7"/>
    <dgm:cxn modelId="{6E3D613D-2B76-451D-95EC-CA97D362200B}" type="presOf" srcId="{9E7A5093-45EC-4EE3-A800-23EEB545D2BE}" destId="{A1BD8A94-6C99-4AFD-ABF8-522C64AC5458}" srcOrd="0" destOrd="0" presId="urn:microsoft.com/office/officeart/2005/8/layout/hList7"/>
    <dgm:cxn modelId="{68273895-6C06-4930-BDF4-63C7F4A20821}" type="presOf" srcId="{C7161C1B-59F6-4514-93EC-A77E045B8D45}" destId="{DCC4F158-4BC9-47B8-9E59-7890F01878A8}" srcOrd="1" destOrd="0" presId="urn:microsoft.com/office/officeart/2005/8/layout/hList7"/>
    <dgm:cxn modelId="{C635E5A7-6E36-4EC9-BC9C-C8799C450B8C}" type="presOf" srcId="{D621A2A3-9BC6-43F3-A8EC-B580305013BC}" destId="{088AFCA1-5184-4E26-8722-1929D4F29F0E}" srcOrd="0" destOrd="0" presId="urn:microsoft.com/office/officeart/2005/8/layout/hList7"/>
    <dgm:cxn modelId="{5F1F4C74-6C82-4055-A5BF-97A101ADB679}" srcId="{9E7A5093-45EC-4EE3-A800-23EEB545D2BE}" destId="{C7161C1B-59F6-4514-93EC-A77E045B8D45}" srcOrd="2" destOrd="0" parTransId="{8DCBAAA5-AD88-4F86-9EF7-5ABB94242E6F}" sibTransId="{B00CC512-DF90-4B02-A385-08F6353FC5C0}"/>
    <dgm:cxn modelId="{CAA836AB-8BB6-46D8-B3A4-CCEC4036BCE7}" type="presOf" srcId="{E70D7B05-28C3-4213-947C-D815F37E2FC5}" destId="{3F0A8CD2-5143-46B6-A3C1-732DDEAACF22}" srcOrd="1" destOrd="0" presId="urn:microsoft.com/office/officeart/2005/8/layout/hList7"/>
    <dgm:cxn modelId="{6B57469F-1791-40BE-A3B9-68EA0EED9FAD}" type="presOf" srcId="{8429CCE1-361C-4A21-B924-516F3E525E43}" destId="{B9A1FCCE-1F91-40BF-935A-74DD66B3096E}" srcOrd="0" destOrd="0" presId="urn:microsoft.com/office/officeart/2005/8/layout/hList7"/>
    <dgm:cxn modelId="{79081261-2E0D-4171-B330-C044A3DB175C}" srcId="{9E7A5093-45EC-4EE3-A800-23EEB545D2BE}" destId="{F13F25D0-C193-45E1-B325-9CA2FB822F98}" srcOrd="1" destOrd="0" parTransId="{57A6E509-7ED6-49F4-9DB6-3C1D1806E115}" sibTransId="{D621A2A3-9BC6-43F3-A8EC-B580305013BC}"/>
    <dgm:cxn modelId="{FFB7272D-7B44-4BC1-910A-90534B5EBDD1}" type="presOf" srcId="{E70D7B05-28C3-4213-947C-D815F37E2FC5}" destId="{7E1C8532-FC36-42B7-BEE7-5107DC6FEB31}" srcOrd="0" destOrd="0" presId="urn:microsoft.com/office/officeart/2005/8/layout/hList7"/>
    <dgm:cxn modelId="{23C29A99-2351-4351-8607-767606304E72}" type="presOf" srcId="{F13F25D0-C193-45E1-B325-9CA2FB822F98}" destId="{63C99649-33AA-4C02-AC95-F8031392AB28}" srcOrd="1" destOrd="0" presId="urn:microsoft.com/office/officeart/2005/8/layout/hList7"/>
    <dgm:cxn modelId="{EBAF5C74-B7AF-4906-8669-5A48D3EAF308}" type="presParOf" srcId="{A1BD8A94-6C99-4AFD-ABF8-522C64AC5458}" destId="{78BA91FA-B50B-4FD8-81B3-EFEAE4903E4F}" srcOrd="0" destOrd="0" presId="urn:microsoft.com/office/officeart/2005/8/layout/hList7"/>
    <dgm:cxn modelId="{D3EB2EB0-1CFA-4A91-AD99-F7F0C4A81AC7}" type="presParOf" srcId="{A1BD8A94-6C99-4AFD-ABF8-522C64AC5458}" destId="{4EF6B3D2-3629-43A2-9783-86580E4A5D33}" srcOrd="1" destOrd="0" presId="urn:microsoft.com/office/officeart/2005/8/layout/hList7"/>
    <dgm:cxn modelId="{C65D4E6E-3EFA-48AB-9BEB-74698755D893}" type="presParOf" srcId="{4EF6B3D2-3629-43A2-9783-86580E4A5D33}" destId="{361C4EEF-BD7C-4012-9262-937CAF97BFC6}" srcOrd="0" destOrd="0" presId="urn:microsoft.com/office/officeart/2005/8/layout/hList7"/>
    <dgm:cxn modelId="{8FE244B6-38AC-4FF4-A630-D01AA61F5918}" type="presParOf" srcId="{361C4EEF-BD7C-4012-9262-937CAF97BFC6}" destId="{7E1C8532-FC36-42B7-BEE7-5107DC6FEB31}" srcOrd="0" destOrd="0" presId="urn:microsoft.com/office/officeart/2005/8/layout/hList7"/>
    <dgm:cxn modelId="{3207F2E1-E9AC-4D54-9411-EFC4C9254EB8}" type="presParOf" srcId="{361C4EEF-BD7C-4012-9262-937CAF97BFC6}" destId="{3F0A8CD2-5143-46B6-A3C1-732DDEAACF22}" srcOrd="1" destOrd="0" presId="urn:microsoft.com/office/officeart/2005/8/layout/hList7"/>
    <dgm:cxn modelId="{70CA80B1-59C7-4490-9226-C3BED61A07D4}" type="presParOf" srcId="{361C4EEF-BD7C-4012-9262-937CAF97BFC6}" destId="{50A14C7B-84F1-4CB3-9D21-6109735E6E46}" srcOrd="2" destOrd="0" presId="urn:microsoft.com/office/officeart/2005/8/layout/hList7"/>
    <dgm:cxn modelId="{C39C6CE9-EB13-41A4-A824-AB655708270D}" type="presParOf" srcId="{361C4EEF-BD7C-4012-9262-937CAF97BFC6}" destId="{23F614A5-E84B-4B61-B175-04BBC5D1CFA0}" srcOrd="3" destOrd="0" presId="urn:microsoft.com/office/officeart/2005/8/layout/hList7"/>
    <dgm:cxn modelId="{8F2868E4-6A0C-40A2-A6AE-1A148FB71937}" type="presParOf" srcId="{4EF6B3D2-3629-43A2-9783-86580E4A5D33}" destId="{B9A1FCCE-1F91-40BF-935A-74DD66B3096E}" srcOrd="1" destOrd="0" presId="urn:microsoft.com/office/officeart/2005/8/layout/hList7"/>
    <dgm:cxn modelId="{355B56E4-08C4-4A8A-BB2E-33C8D78E29E0}" type="presParOf" srcId="{4EF6B3D2-3629-43A2-9783-86580E4A5D33}" destId="{E51E403B-F479-44EB-925F-5E6A1916FA4E}" srcOrd="2" destOrd="0" presId="urn:microsoft.com/office/officeart/2005/8/layout/hList7"/>
    <dgm:cxn modelId="{D4DE2F1A-9C35-4571-916D-81B0E0E53AB5}" type="presParOf" srcId="{E51E403B-F479-44EB-925F-5E6A1916FA4E}" destId="{944AC5D2-EAD4-48AB-85EB-C8D36AD5B56F}" srcOrd="0" destOrd="0" presId="urn:microsoft.com/office/officeart/2005/8/layout/hList7"/>
    <dgm:cxn modelId="{0D2BA997-345C-42BB-A018-739375A70A2E}" type="presParOf" srcId="{E51E403B-F479-44EB-925F-5E6A1916FA4E}" destId="{63C99649-33AA-4C02-AC95-F8031392AB28}" srcOrd="1" destOrd="0" presId="urn:microsoft.com/office/officeart/2005/8/layout/hList7"/>
    <dgm:cxn modelId="{568E9E08-490C-4951-BEEB-810AB42986E3}" type="presParOf" srcId="{E51E403B-F479-44EB-925F-5E6A1916FA4E}" destId="{792237FF-A9FF-4078-BD89-8C15EDA07683}" srcOrd="2" destOrd="0" presId="urn:microsoft.com/office/officeart/2005/8/layout/hList7"/>
    <dgm:cxn modelId="{E15C94D4-9E4D-44B0-89D0-AFACC176B7F8}" type="presParOf" srcId="{E51E403B-F479-44EB-925F-5E6A1916FA4E}" destId="{9FABBC2A-422E-493E-9F99-C0D91CE6352F}" srcOrd="3" destOrd="0" presId="urn:microsoft.com/office/officeart/2005/8/layout/hList7"/>
    <dgm:cxn modelId="{48A8C3CA-57CA-4532-9150-FFE4B41EEABD}" type="presParOf" srcId="{4EF6B3D2-3629-43A2-9783-86580E4A5D33}" destId="{088AFCA1-5184-4E26-8722-1929D4F29F0E}" srcOrd="3" destOrd="0" presId="urn:microsoft.com/office/officeart/2005/8/layout/hList7"/>
    <dgm:cxn modelId="{C3497591-3992-4D11-9C40-51FEA21E80E8}" type="presParOf" srcId="{4EF6B3D2-3629-43A2-9783-86580E4A5D33}" destId="{8325C876-E65E-48DE-993D-53C1B670E648}" srcOrd="4" destOrd="0" presId="urn:microsoft.com/office/officeart/2005/8/layout/hList7"/>
    <dgm:cxn modelId="{11CE4100-3322-4F74-B655-62B4EDC591B7}" type="presParOf" srcId="{8325C876-E65E-48DE-993D-53C1B670E648}" destId="{5E856790-E261-40FB-9200-864B19FA6F00}" srcOrd="0" destOrd="0" presId="urn:microsoft.com/office/officeart/2005/8/layout/hList7"/>
    <dgm:cxn modelId="{4BC68984-1EF3-49C3-A38F-74EA6CAF6F60}" type="presParOf" srcId="{8325C876-E65E-48DE-993D-53C1B670E648}" destId="{DCC4F158-4BC9-47B8-9E59-7890F01878A8}" srcOrd="1" destOrd="0" presId="urn:microsoft.com/office/officeart/2005/8/layout/hList7"/>
    <dgm:cxn modelId="{3CB09390-DCB9-439D-A851-72CF0A023298}" type="presParOf" srcId="{8325C876-E65E-48DE-993D-53C1B670E648}" destId="{76B6825A-53BA-46CA-8941-7601A713A57C}" srcOrd="2" destOrd="0" presId="urn:microsoft.com/office/officeart/2005/8/layout/hList7"/>
    <dgm:cxn modelId="{61E1ADF3-CD7E-4413-B873-BA28C8D3B491}" type="presParOf" srcId="{8325C876-E65E-48DE-993D-53C1B670E648}" destId="{540FA849-1318-4E8F-BD57-035A9653137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2E7E-0A65-5C4D-B2DC-E88BEFAEC1CB}">
      <dsp:nvSpPr>
        <dsp:cNvPr id="0" name=""/>
        <dsp:cNvSpPr/>
      </dsp:nvSpPr>
      <dsp:spPr>
        <a:xfrm>
          <a:off x="2927550" y="2857838"/>
          <a:ext cx="2739520" cy="276177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accent3">
                  <a:lumMod val="75000"/>
                </a:schemeClr>
              </a:solidFill>
            </a:rPr>
            <a:t>MODIFIABLE BARRIERS TO COLLABORATION</a:t>
          </a:r>
        </a:p>
      </dsp:txBody>
      <dsp:txXfrm>
        <a:off x="3328743" y="3262290"/>
        <a:ext cx="1937134" cy="1952870"/>
      </dsp:txXfrm>
    </dsp:sp>
    <dsp:sp modelId="{73ECFD5F-9130-234D-B375-CC0AEE685F4F}">
      <dsp:nvSpPr>
        <dsp:cNvPr id="0" name=""/>
        <dsp:cNvSpPr/>
      </dsp:nvSpPr>
      <dsp:spPr>
        <a:xfrm rot="10131301">
          <a:off x="995553" y="4574408"/>
          <a:ext cx="1623437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8D72DB-36E3-ED4B-B1D8-D69602C1CCC1}">
      <dsp:nvSpPr>
        <dsp:cNvPr id="0" name=""/>
        <dsp:cNvSpPr/>
      </dsp:nvSpPr>
      <dsp:spPr>
        <a:xfrm>
          <a:off x="134972" y="4414621"/>
          <a:ext cx="1292099" cy="1033679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Unsure of how to identify/ engage w/ PGs</a:t>
          </a:r>
        </a:p>
      </dsp:txBody>
      <dsp:txXfrm>
        <a:off x="165247" y="4444896"/>
        <a:ext cx="1231549" cy="973129"/>
      </dsp:txXfrm>
    </dsp:sp>
    <dsp:sp modelId="{42CE342C-2817-3A48-97F3-C4E48508988F}">
      <dsp:nvSpPr>
        <dsp:cNvPr id="0" name=""/>
        <dsp:cNvSpPr/>
      </dsp:nvSpPr>
      <dsp:spPr>
        <a:xfrm rot="11475429">
          <a:off x="942320" y="3582107"/>
          <a:ext cx="1668391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3828B-AA53-CE41-833E-4BEC94656B00}">
      <dsp:nvSpPr>
        <dsp:cNvPr id="0" name=""/>
        <dsp:cNvSpPr/>
      </dsp:nvSpPr>
      <dsp:spPr>
        <a:xfrm>
          <a:off x="6" y="3010299"/>
          <a:ext cx="1444502" cy="103367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Lack of sophistication of PGs</a:t>
          </a:r>
        </a:p>
      </dsp:txBody>
      <dsp:txXfrm>
        <a:off x="30281" y="3040574"/>
        <a:ext cx="1383952" cy="973129"/>
      </dsp:txXfrm>
    </dsp:sp>
    <dsp:sp modelId="{42367A1A-D544-844B-A34A-6E32CBFF131A}">
      <dsp:nvSpPr>
        <dsp:cNvPr id="0" name=""/>
        <dsp:cNvSpPr/>
      </dsp:nvSpPr>
      <dsp:spPr>
        <a:xfrm rot="12698318">
          <a:off x="1153105" y="2693683"/>
          <a:ext cx="1775859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1E0D9-24CE-3542-B675-0D35CE42B78C}">
      <dsp:nvSpPr>
        <dsp:cNvPr id="0" name=""/>
        <dsp:cNvSpPr/>
      </dsp:nvSpPr>
      <dsp:spPr>
        <a:xfrm>
          <a:off x="266070" y="1731526"/>
          <a:ext cx="1601680" cy="103367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Excluding PGs from early stages of trial planning &amp; design</a:t>
          </a:r>
        </a:p>
      </dsp:txBody>
      <dsp:txXfrm>
        <a:off x="296345" y="1761801"/>
        <a:ext cx="1541130" cy="973129"/>
      </dsp:txXfrm>
    </dsp:sp>
    <dsp:sp modelId="{DA8299CA-B1D8-5841-8919-24FCEF42674C}">
      <dsp:nvSpPr>
        <dsp:cNvPr id="0" name=""/>
        <dsp:cNvSpPr/>
      </dsp:nvSpPr>
      <dsp:spPr>
        <a:xfrm rot="13729051">
          <a:off x="1462130" y="1857049"/>
          <a:ext cx="2129737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80567-5B53-134D-83EE-CDAA648B36E9}">
      <dsp:nvSpPr>
        <dsp:cNvPr id="0" name=""/>
        <dsp:cNvSpPr/>
      </dsp:nvSpPr>
      <dsp:spPr>
        <a:xfrm>
          <a:off x="680675" y="503466"/>
          <a:ext cx="1601720" cy="103367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Mismatched expectations between trial teams &amp; PGs</a:t>
          </a:r>
        </a:p>
      </dsp:txBody>
      <dsp:txXfrm>
        <a:off x="710950" y="533741"/>
        <a:ext cx="1541170" cy="973129"/>
      </dsp:txXfrm>
    </dsp:sp>
    <dsp:sp modelId="{151F0FAF-B275-B246-BE29-5AE973917BF2}">
      <dsp:nvSpPr>
        <dsp:cNvPr id="0" name=""/>
        <dsp:cNvSpPr/>
      </dsp:nvSpPr>
      <dsp:spPr>
        <a:xfrm rot="15427039">
          <a:off x="2939396" y="1623195"/>
          <a:ext cx="1590262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286A0-6F9B-BE41-ABD7-02DB27CB73C8}">
      <dsp:nvSpPr>
        <dsp:cNvPr id="0" name=""/>
        <dsp:cNvSpPr/>
      </dsp:nvSpPr>
      <dsp:spPr>
        <a:xfrm>
          <a:off x="2542480" y="262418"/>
          <a:ext cx="1927212" cy="1033679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Providing PGs </a:t>
          </a:r>
          <a:br>
            <a:rPr lang="en-US" sz="1400" b="1" kern="1200" dirty="0"/>
          </a:br>
          <a:r>
            <a:rPr lang="en-US" sz="1400" b="1" kern="1200" dirty="0"/>
            <a:t>w/ only a token seat at the table</a:t>
          </a:r>
        </a:p>
      </dsp:txBody>
      <dsp:txXfrm>
        <a:off x="2572755" y="292693"/>
        <a:ext cx="1866662" cy="973129"/>
      </dsp:txXfrm>
    </dsp:sp>
    <dsp:sp modelId="{F21C8CB4-2109-804A-882B-177E3ADE8C9C}">
      <dsp:nvSpPr>
        <dsp:cNvPr id="0" name=""/>
        <dsp:cNvSpPr/>
      </dsp:nvSpPr>
      <dsp:spPr>
        <a:xfrm rot="17214562">
          <a:off x="4238705" y="1674977"/>
          <a:ext cx="1581815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B4885-3A53-9B43-B06B-E73A902FC108}">
      <dsp:nvSpPr>
        <dsp:cNvPr id="0" name=""/>
        <dsp:cNvSpPr/>
      </dsp:nvSpPr>
      <dsp:spPr>
        <a:xfrm>
          <a:off x="4679994" y="337915"/>
          <a:ext cx="1292099" cy="103367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Internal resistance, lack of buy-in</a:t>
          </a:r>
        </a:p>
      </dsp:txBody>
      <dsp:txXfrm>
        <a:off x="4710269" y="368190"/>
        <a:ext cx="1231549" cy="973129"/>
      </dsp:txXfrm>
    </dsp:sp>
    <dsp:sp modelId="{2FBF665D-2B91-EC4C-A6E9-458F8E8B1821}">
      <dsp:nvSpPr>
        <dsp:cNvPr id="0" name=""/>
        <dsp:cNvSpPr/>
      </dsp:nvSpPr>
      <dsp:spPr>
        <a:xfrm rot="18713266">
          <a:off x="5173538" y="1909209"/>
          <a:ext cx="2148259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25859-1DCE-1E4B-A453-CECB749F83B1}">
      <dsp:nvSpPr>
        <dsp:cNvPr id="0" name=""/>
        <dsp:cNvSpPr/>
      </dsp:nvSpPr>
      <dsp:spPr>
        <a:xfrm>
          <a:off x="6216165" y="516832"/>
          <a:ext cx="1911282" cy="1033679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Perceived difficulty of overcoming legal barriers to collaboration</a:t>
          </a:r>
        </a:p>
      </dsp:txBody>
      <dsp:txXfrm>
        <a:off x="6246440" y="547107"/>
        <a:ext cx="1850732" cy="973129"/>
      </dsp:txXfrm>
    </dsp:sp>
    <dsp:sp modelId="{D959112D-BCDB-F947-B076-BFF642058824}">
      <dsp:nvSpPr>
        <dsp:cNvPr id="0" name=""/>
        <dsp:cNvSpPr/>
      </dsp:nvSpPr>
      <dsp:spPr>
        <a:xfrm rot="19801797">
          <a:off x="5718724" y="2719866"/>
          <a:ext cx="1887865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DE23B-E5FA-7C4E-8113-BC165AA53E25}">
      <dsp:nvSpPr>
        <dsp:cNvPr id="0" name=""/>
        <dsp:cNvSpPr/>
      </dsp:nvSpPr>
      <dsp:spPr>
        <a:xfrm>
          <a:off x="6838103" y="1773097"/>
          <a:ext cx="1756515" cy="98804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Lack of engagement best practices &amp; infrastructure </a:t>
          </a:r>
        </a:p>
      </dsp:txBody>
      <dsp:txXfrm>
        <a:off x="6867042" y="1802036"/>
        <a:ext cx="1698637" cy="930164"/>
      </dsp:txXfrm>
    </dsp:sp>
    <dsp:sp modelId="{C47170E8-ED38-B241-8B3F-CC3605655AC5}">
      <dsp:nvSpPr>
        <dsp:cNvPr id="0" name=""/>
        <dsp:cNvSpPr/>
      </dsp:nvSpPr>
      <dsp:spPr>
        <a:xfrm rot="20900403">
          <a:off x="5983055" y="3562468"/>
          <a:ext cx="1681627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43ADB-C6C7-9742-987B-00E2644DFFD5}">
      <dsp:nvSpPr>
        <dsp:cNvPr id="0" name=""/>
        <dsp:cNvSpPr/>
      </dsp:nvSpPr>
      <dsp:spPr>
        <a:xfrm>
          <a:off x="7238928" y="2981530"/>
          <a:ext cx="1292099" cy="103367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Lack of demonstrated value</a:t>
          </a:r>
        </a:p>
      </dsp:txBody>
      <dsp:txXfrm>
        <a:off x="7269203" y="3011805"/>
        <a:ext cx="1231549" cy="973129"/>
      </dsp:txXfrm>
    </dsp:sp>
    <dsp:sp modelId="{FEE021B5-730B-F74B-AAD0-85E3D8E11172}">
      <dsp:nvSpPr>
        <dsp:cNvPr id="0" name=""/>
        <dsp:cNvSpPr/>
      </dsp:nvSpPr>
      <dsp:spPr>
        <a:xfrm rot="656954">
          <a:off x="5986850" y="4572238"/>
          <a:ext cx="1669860" cy="309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8BD6D-3312-6E4A-AA05-7ABE412EDFC2}">
      <dsp:nvSpPr>
        <dsp:cNvPr id="0" name=""/>
        <dsp:cNvSpPr/>
      </dsp:nvSpPr>
      <dsp:spPr>
        <a:xfrm>
          <a:off x="7232030" y="4414625"/>
          <a:ext cx="1292099" cy="103367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Lack of funding</a:t>
          </a:r>
        </a:p>
      </dsp:txBody>
      <dsp:txXfrm>
        <a:off x="7262305" y="4444900"/>
        <a:ext cx="1231549" cy="973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EB215-F54A-5C4E-81E0-3AC2FBB7D57E}">
      <dsp:nvSpPr>
        <dsp:cNvPr id="0" name=""/>
        <dsp:cNvSpPr/>
      </dsp:nvSpPr>
      <dsp:spPr>
        <a:xfrm>
          <a:off x="2667" y="10715"/>
          <a:ext cx="2600324" cy="1040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Revenue</a:t>
          </a:r>
          <a:endParaRPr lang="en-US" sz="2500" kern="1200" dirty="0"/>
        </a:p>
      </dsp:txBody>
      <dsp:txXfrm>
        <a:off x="2667" y="10715"/>
        <a:ext cx="2600324" cy="1040130"/>
      </dsp:txXfrm>
    </dsp:sp>
    <dsp:sp modelId="{D476D45E-A491-5148-A783-BEE91DA618C4}">
      <dsp:nvSpPr>
        <dsp:cNvPr id="0" name=""/>
        <dsp:cNvSpPr/>
      </dsp:nvSpPr>
      <dsp:spPr>
        <a:xfrm>
          <a:off x="2667" y="1050845"/>
          <a:ext cx="2600324" cy="2723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58595B"/>
              </a:solidFill>
            </a:rPr>
            <a:t>Financial benefits accruing from project success</a:t>
          </a:r>
        </a:p>
      </dsp:txBody>
      <dsp:txXfrm>
        <a:off x="2667" y="1050845"/>
        <a:ext cx="2600324" cy="2723040"/>
      </dsp:txXfrm>
    </dsp:sp>
    <dsp:sp modelId="{BEFF636D-5B3C-E441-8481-A8E13EA203E9}">
      <dsp:nvSpPr>
        <dsp:cNvPr id="0" name=""/>
        <dsp:cNvSpPr/>
      </dsp:nvSpPr>
      <dsp:spPr>
        <a:xfrm>
          <a:off x="2967037" y="10715"/>
          <a:ext cx="2600324" cy="10401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Cost</a:t>
          </a:r>
          <a:endParaRPr lang="en-US" sz="2500" kern="1200" dirty="0"/>
        </a:p>
      </dsp:txBody>
      <dsp:txXfrm>
        <a:off x="2967037" y="10715"/>
        <a:ext cx="2600324" cy="1040130"/>
      </dsp:txXfrm>
    </dsp:sp>
    <dsp:sp modelId="{213747FC-3570-0A4E-ABE5-3D2EC6B44564}">
      <dsp:nvSpPr>
        <dsp:cNvPr id="0" name=""/>
        <dsp:cNvSpPr/>
      </dsp:nvSpPr>
      <dsp:spPr>
        <a:xfrm>
          <a:off x="2967037" y="1050845"/>
          <a:ext cx="2600324" cy="2723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58595B"/>
              </a:solidFill>
            </a:rPr>
            <a:t>Out-of-pocket &amp; opportunity cost</a:t>
          </a:r>
        </a:p>
      </dsp:txBody>
      <dsp:txXfrm>
        <a:off x="2967037" y="1050845"/>
        <a:ext cx="2600324" cy="2723040"/>
      </dsp:txXfrm>
    </dsp:sp>
    <dsp:sp modelId="{ED4B9F23-8364-0344-A886-6BA788616F12}">
      <dsp:nvSpPr>
        <dsp:cNvPr id="0" name=""/>
        <dsp:cNvSpPr/>
      </dsp:nvSpPr>
      <dsp:spPr>
        <a:xfrm>
          <a:off x="5931407" y="10715"/>
          <a:ext cx="2600324" cy="10401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Time</a:t>
          </a:r>
          <a:endParaRPr lang="en-US" sz="2500" kern="1200" dirty="0"/>
        </a:p>
      </dsp:txBody>
      <dsp:txXfrm>
        <a:off x="5931407" y="10715"/>
        <a:ext cx="2600324" cy="1040130"/>
      </dsp:txXfrm>
    </dsp:sp>
    <dsp:sp modelId="{7DC0B847-12A0-C44A-9171-77AE065526BE}">
      <dsp:nvSpPr>
        <dsp:cNvPr id="0" name=""/>
        <dsp:cNvSpPr/>
      </dsp:nvSpPr>
      <dsp:spPr>
        <a:xfrm>
          <a:off x="5931407" y="1050845"/>
          <a:ext cx="2600324" cy="27230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rgbClr val="58595B"/>
              </a:solidFill>
            </a:rPr>
            <a:t>When costs, revenue, &amp; risks occur</a:t>
          </a:r>
        </a:p>
      </dsp:txBody>
      <dsp:txXfrm>
        <a:off x="5931407" y="1050845"/>
        <a:ext cx="2600324" cy="272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3869F-45C8-C44E-9DC9-644555E0DCC9}">
      <dsp:nvSpPr>
        <dsp:cNvPr id="0" name=""/>
        <dsp:cNvSpPr/>
      </dsp:nvSpPr>
      <dsp:spPr>
        <a:xfrm>
          <a:off x="4078" y="0"/>
          <a:ext cx="2374384" cy="572922"/>
        </a:xfrm>
        <a:prstGeom prst="chevron">
          <a:avLst/>
        </a:prstGeom>
        <a:solidFill>
          <a:schemeClr val="accent2"/>
        </a:solidFill>
        <a:ln w="38100" cmpd="sng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noProof="1">
              <a:latin typeface="Arial"/>
              <a:cs typeface="Arial"/>
            </a:rPr>
            <a:t>Discovery &amp;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noProof="1">
              <a:latin typeface="Arial"/>
              <a:cs typeface="Arial"/>
            </a:rPr>
            <a:t>Pre-Clinical</a:t>
          </a:r>
          <a:r>
            <a:rPr lang="en-US" sz="1500" b="1" kern="1200" baseline="30000" noProof="1">
              <a:latin typeface="Arial"/>
              <a:cs typeface="Arial"/>
            </a:rPr>
            <a:t>‡</a:t>
          </a:r>
        </a:p>
      </dsp:txBody>
      <dsp:txXfrm>
        <a:off x="290539" y="0"/>
        <a:ext cx="1801462" cy="572922"/>
      </dsp:txXfrm>
    </dsp:sp>
    <dsp:sp modelId="{358C2E17-A739-E744-8402-D7D34480039D}">
      <dsp:nvSpPr>
        <dsp:cNvPr id="0" name=""/>
        <dsp:cNvSpPr/>
      </dsp:nvSpPr>
      <dsp:spPr>
        <a:xfrm>
          <a:off x="2141025" y="0"/>
          <a:ext cx="2374384" cy="572922"/>
        </a:xfrm>
        <a:prstGeom prst="chevron">
          <a:avLst/>
        </a:prstGeom>
        <a:solidFill>
          <a:schemeClr val="tx2"/>
        </a:solidFill>
        <a:ln w="38100" cmpd="sng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noProof="1">
              <a:latin typeface="Arial"/>
              <a:cs typeface="Arial"/>
            </a:rPr>
            <a:t>Phase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noProof="1">
              <a:latin typeface="Arial"/>
              <a:cs typeface="Arial"/>
            </a:rPr>
            <a:t>1 - 3</a:t>
          </a:r>
          <a:endParaRPr lang="en-US" sz="1500" b="1" kern="1200" dirty="0">
            <a:latin typeface="Arial"/>
            <a:cs typeface="Arial"/>
          </a:endParaRPr>
        </a:p>
      </dsp:txBody>
      <dsp:txXfrm>
        <a:off x="2427486" y="0"/>
        <a:ext cx="1801462" cy="572922"/>
      </dsp:txXfrm>
    </dsp:sp>
    <dsp:sp modelId="{3B55FD31-6378-8D4C-9BBE-475CCDA8C137}">
      <dsp:nvSpPr>
        <dsp:cNvPr id="0" name=""/>
        <dsp:cNvSpPr/>
      </dsp:nvSpPr>
      <dsp:spPr>
        <a:xfrm>
          <a:off x="4277971" y="0"/>
          <a:ext cx="2374384" cy="572922"/>
        </a:xfrm>
        <a:prstGeom prst="chevron">
          <a:avLst/>
        </a:prstGeom>
        <a:solidFill>
          <a:schemeClr val="accent6"/>
        </a:solidFill>
        <a:ln w="38100" cmpd="sng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dirty="0">
              <a:latin typeface="Arial"/>
              <a:cs typeface="Arial"/>
            </a:rPr>
            <a:t>Regulatory Review</a:t>
          </a:r>
        </a:p>
      </dsp:txBody>
      <dsp:txXfrm>
        <a:off x="4564432" y="0"/>
        <a:ext cx="1801462" cy="572922"/>
      </dsp:txXfrm>
    </dsp:sp>
    <dsp:sp modelId="{945167B5-8C27-AC41-A01A-935CE89CC49E}">
      <dsp:nvSpPr>
        <dsp:cNvPr id="0" name=""/>
        <dsp:cNvSpPr/>
      </dsp:nvSpPr>
      <dsp:spPr>
        <a:xfrm>
          <a:off x="6414918" y="0"/>
          <a:ext cx="2374384" cy="572922"/>
        </a:xfrm>
        <a:prstGeom prst="chevron">
          <a:avLst/>
        </a:prstGeom>
        <a:solidFill>
          <a:schemeClr val="accent4"/>
        </a:solidFill>
        <a:ln w="38100" cmpd="sng"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noProof="1">
              <a:latin typeface="Arial"/>
              <a:cs typeface="Arial"/>
            </a:rPr>
            <a:t>Post-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noProof="1">
              <a:latin typeface="Arial"/>
              <a:cs typeface="Arial"/>
            </a:rPr>
            <a:t>Approval</a:t>
          </a:r>
          <a:endParaRPr lang="en-US" sz="1500" b="1" kern="1200" dirty="0">
            <a:latin typeface="Arial"/>
            <a:cs typeface="Arial"/>
          </a:endParaRPr>
        </a:p>
      </dsp:txBody>
      <dsp:txXfrm>
        <a:off x="6701379" y="0"/>
        <a:ext cx="1801462" cy="572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EE7AB-F5A4-4188-BBF1-24F314AD044F}">
      <dsp:nvSpPr>
        <dsp:cNvPr id="0" name=""/>
        <dsp:cNvSpPr/>
      </dsp:nvSpPr>
      <dsp:spPr>
        <a:xfrm>
          <a:off x="1503198" y="960116"/>
          <a:ext cx="2249424" cy="12496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539800" y="996718"/>
        <a:ext cx="2176220" cy="1176476"/>
      </dsp:txXfrm>
    </dsp:sp>
    <dsp:sp modelId="{DC41E7C0-3EF2-4ABF-A717-04191BCC7AFD}">
      <dsp:nvSpPr>
        <dsp:cNvPr id="0" name=""/>
        <dsp:cNvSpPr/>
      </dsp:nvSpPr>
      <dsp:spPr>
        <a:xfrm>
          <a:off x="4752366" y="960116"/>
          <a:ext cx="2249424" cy="124968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4788968" y="996718"/>
        <a:ext cx="2176220" cy="1176476"/>
      </dsp:txXfrm>
    </dsp:sp>
    <dsp:sp modelId="{8FC24D2E-D4DA-4B1F-B5E2-15F045FF0DF1}">
      <dsp:nvSpPr>
        <dsp:cNvPr id="0" name=""/>
        <dsp:cNvSpPr/>
      </dsp:nvSpPr>
      <dsp:spPr>
        <a:xfrm>
          <a:off x="3783864" y="4851507"/>
          <a:ext cx="937260" cy="937260"/>
        </a:xfrm>
        <a:prstGeom prst="triangle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E2575-06D5-7D48-8DF0-1EAA56F02C96}">
      <dsp:nvSpPr>
        <dsp:cNvPr id="0" name=""/>
        <dsp:cNvSpPr/>
      </dsp:nvSpPr>
      <dsp:spPr>
        <a:xfrm>
          <a:off x="1440713" y="4799253"/>
          <a:ext cx="5623560" cy="37990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185E2-08E5-0C48-9851-B7310BBA5116}">
      <dsp:nvSpPr>
        <dsp:cNvPr id="0" name=""/>
        <dsp:cNvSpPr/>
      </dsp:nvSpPr>
      <dsp:spPr>
        <a:xfrm>
          <a:off x="1503198" y="2209793"/>
          <a:ext cx="2249424" cy="2283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Economic Impact</a:t>
          </a:r>
        </a:p>
      </dsp:txBody>
      <dsp:txXfrm>
        <a:off x="1613006" y="2319601"/>
        <a:ext cx="2029808" cy="2063929"/>
      </dsp:txXfrm>
    </dsp:sp>
    <dsp:sp modelId="{6253D9B7-765C-B14A-AB96-9EA14846296F}">
      <dsp:nvSpPr>
        <dsp:cNvPr id="0" name=""/>
        <dsp:cNvSpPr/>
      </dsp:nvSpPr>
      <dsp:spPr>
        <a:xfrm>
          <a:off x="4752366" y="2209793"/>
          <a:ext cx="2249424" cy="228354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Qualitative Evaluation</a:t>
          </a:r>
        </a:p>
      </dsp:txBody>
      <dsp:txXfrm>
        <a:off x="4862174" y="2319601"/>
        <a:ext cx="2029808" cy="2063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C8532-FC36-42B7-BEE7-5107DC6FEB31}">
      <dsp:nvSpPr>
        <dsp:cNvPr id="0" name=""/>
        <dsp:cNvSpPr/>
      </dsp:nvSpPr>
      <dsp:spPr>
        <a:xfrm>
          <a:off x="1776" y="0"/>
          <a:ext cx="2764266" cy="3119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Quality by Design (QbD)</a:t>
          </a:r>
        </a:p>
      </dsp:txBody>
      <dsp:txXfrm>
        <a:off x="1776" y="1247703"/>
        <a:ext cx="2764266" cy="1247703"/>
      </dsp:txXfrm>
    </dsp:sp>
    <dsp:sp modelId="{23F614A5-E84B-4B61-B175-04BBC5D1CFA0}">
      <dsp:nvSpPr>
        <dsp:cNvPr id="0" name=""/>
        <dsp:cNvSpPr/>
      </dsp:nvSpPr>
      <dsp:spPr>
        <a:xfrm>
          <a:off x="864553" y="187155"/>
          <a:ext cx="1038713" cy="103871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AC5D2-EAD4-48AB-85EB-C8D36AD5B56F}">
      <dsp:nvSpPr>
        <dsp:cNvPr id="0" name=""/>
        <dsp:cNvSpPr/>
      </dsp:nvSpPr>
      <dsp:spPr>
        <a:xfrm>
          <a:off x="2848971" y="0"/>
          <a:ext cx="2764266" cy="31192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Mobile Clinical Trials</a:t>
          </a:r>
        </a:p>
      </dsp:txBody>
      <dsp:txXfrm>
        <a:off x="2848971" y="1247703"/>
        <a:ext cx="2764266" cy="1247703"/>
      </dsp:txXfrm>
    </dsp:sp>
    <dsp:sp modelId="{9FABBC2A-422E-493E-9F99-C0D91CE6352F}">
      <dsp:nvSpPr>
        <dsp:cNvPr id="0" name=""/>
        <dsp:cNvSpPr/>
      </dsp:nvSpPr>
      <dsp:spPr>
        <a:xfrm>
          <a:off x="3711748" y="187155"/>
          <a:ext cx="1038713" cy="103871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42000" r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6790-E261-40FB-9200-864B19FA6F00}">
      <dsp:nvSpPr>
        <dsp:cNvPr id="0" name=""/>
        <dsp:cNvSpPr/>
      </dsp:nvSpPr>
      <dsp:spPr>
        <a:xfrm>
          <a:off x="5696166" y="0"/>
          <a:ext cx="2764266" cy="3119259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Patient Engagement Collaborative</a:t>
          </a:r>
        </a:p>
      </dsp:txBody>
      <dsp:txXfrm>
        <a:off x="5696166" y="1247703"/>
        <a:ext cx="2764266" cy="1247703"/>
      </dsp:txXfrm>
    </dsp:sp>
    <dsp:sp modelId="{540FA849-1318-4E8F-BD57-035A96531375}">
      <dsp:nvSpPr>
        <dsp:cNvPr id="0" name=""/>
        <dsp:cNvSpPr/>
      </dsp:nvSpPr>
      <dsp:spPr>
        <a:xfrm>
          <a:off x="6558943" y="187155"/>
          <a:ext cx="1038713" cy="1038713"/>
        </a:xfrm>
        <a:prstGeom prst="ellipse">
          <a:avLst/>
        </a:prstGeom>
        <a:blipFill rotWithShape="1">
          <a:blip xmlns:r="http://schemas.openxmlformats.org/officeDocument/2006/relationships"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A91FA-B50B-4FD8-81B3-EFEAE4903E4F}">
      <dsp:nvSpPr>
        <dsp:cNvPr id="0" name=""/>
        <dsp:cNvSpPr/>
      </dsp:nvSpPr>
      <dsp:spPr>
        <a:xfrm>
          <a:off x="338488" y="2378055"/>
          <a:ext cx="7785233" cy="702591"/>
        </a:xfrm>
        <a:prstGeom prst="leftRight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If your presentation is being recorded, this will be the beginning of the recording, so make it a clean introduction.</a:t>
            </a:r>
          </a:p>
          <a:p>
            <a:r>
              <a:rPr lang="en-US" dirty="0" smtClean="0"/>
              <a:t>EXAMPLE: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everyone! My name is [insert introducer’s name/title] and it is my pleasure to introduce [insert presentation name].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presentation is hosted by the Clinical Trials Transformation Initiative, and the speakers today include [insert speaker(s) name/title]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prepared speaker(s) bios.]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0FDB0-BC88-41B8-8119-889CC31BC68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6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0FDB0-BC88-41B8-8119-889CC31BC68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8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0FDB0-BC88-41B8-8119-889CC31BC68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7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7571-07ED-4D49-92B7-EA061146508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6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0FDB0-BC88-41B8-8119-889CC31BC6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0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0FDB0-BC88-41B8-8119-889CC31BC6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0FDB0-BC88-41B8-8119-889CC31BC6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6D28-0EFA-BE49-B56C-82F6F1AF61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04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60263E-1379-0F4D-B7B6-310386DF9EA2}" type="slidenum">
              <a:rPr lang="en-US" alt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60263E-1379-0F4D-B7B6-310386DF9EA2}" type="slidenum">
              <a:rPr lang="en-US" alt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7571-07ED-4D49-92B7-EA06114650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63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76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0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  <p:sldLayoutId id="2147483667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6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ti-clinicaltrials.org/our-work/patient-engagement/patients-groups-clinical-tria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ti-clinicaltrials.org/our-work/patient-engagement/patients-groups-clinical-tri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full/10.1177/216847901771671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rioritizationtool.ctti-clinicaltrials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https://www.ctti-clinicaltrials.org/sites/www.ctti-clinicaltrials.org/files/new_ctti_resource_26feb2020_final.pdf" TargetMode="External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5.xml"/><Relationship Id="rId5" Type="http://schemas.openxmlformats.org/officeDocument/2006/relationships/hyperlink" Target="https://www.ctti-clinicaltrials.org/our-work/patient-engagement/patients-groups-clinical-trials/" TargetMode="External"/><Relationship Id="rId10" Type="http://schemas.microsoft.com/office/2007/relationships/diagramDrawing" Target="../diagrams/drawing5.xml"/><Relationship Id="rId4" Type="http://schemas.openxmlformats.org/officeDocument/2006/relationships/hyperlink" Target="https://prioritizationtool.ctti-clinicaltrials.org/" TargetMode="External"/><Relationship Id="rId9" Type="http://schemas.openxmlformats.org/officeDocument/2006/relationships/diagramColors" Target="../diagrams/colors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ti-clinicaltrials.org/webinars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29527/download" TargetMode="External"/><Relationship Id="rId2" Type="http://schemas.openxmlformats.org/officeDocument/2006/relationships/hyperlink" Target="https://www.fda.gov/media/130917/download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ti-clinicaltrials.org/enhancing-the-incorporation-of-patient-perspectives-in-clinical-tria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Once you’ve logged into WebEx, please select one of the following audio options: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Call Using Computer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I Will Call In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DO NOT SELECT the “Call Me” option.</a:t>
            </a:r>
          </a:p>
          <a:p>
            <a:r>
              <a:rPr lang="en-US" sz="2000" dirty="0"/>
              <a:t>This webinar is being recorded.</a:t>
            </a:r>
          </a:p>
          <a:p>
            <a:pPr lvl="0"/>
            <a:r>
              <a:rPr lang="en-US" sz="2000" dirty="0"/>
              <a:t>All participants are muted upon entry.</a:t>
            </a:r>
          </a:p>
          <a:p>
            <a:pPr lvl="0"/>
            <a:r>
              <a:rPr lang="en-US" sz="2000" dirty="0"/>
              <a:t>Questions will be taken following the presentation. Please indicate that you have a question by typing in the chat box to the “Host.”</a:t>
            </a:r>
          </a:p>
        </p:txBody>
      </p:sp>
    </p:spTree>
    <p:extLst>
      <p:ext uri="{BB962C8B-B14F-4D97-AF65-F5344CB8AC3E}">
        <p14:creationId xmlns:p14="http://schemas.microsoft.com/office/powerpoint/2010/main" val="78463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FFB0-C706-48DA-B4D2-1651480C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500973"/>
            <a:ext cx="8462210" cy="770467"/>
          </a:xfrm>
        </p:spPr>
        <p:txBody>
          <a:bodyPr/>
          <a:lstStyle/>
          <a:p>
            <a:r>
              <a:rPr lang="en-US" sz="2800" dirty="0"/>
              <a:t>CTTI Resources Developed for Engaging Patient Groups in Clinical Trials</a:t>
            </a:r>
          </a:p>
        </p:txBody>
      </p:sp>
      <p:graphicFrame>
        <p:nvGraphicFramePr>
          <p:cNvPr id="4" name="Content Placeholder 3" descr="CTTI Resources developed for Engaging Patient Groups in Clinical Trials focus on identifying best practices and describing value and impact. " title="CTTI Resources for Engaging Patient Groups">
            <a:extLst>
              <a:ext uri="{FF2B5EF4-FFF2-40B4-BE49-F238E27FC236}">
                <a16:creationId xmlns:a16="http://schemas.microsoft.com/office/drawing/2014/main" id="{E0257275-F5BF-4738-9AE4-DE49657141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1600200"/>
          <a:ext cx="7958222" cy="441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4421">
                  <a:extLst>
                    <a:ext uri="{9D8B030D-6E8A-4147-A177-3AD203B41FA5}">
                      <a16:colId xmlns:a16="http://schemas.microsoft.com/office/drawing/2014/main" val="98231582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1307833486"/>
                    </a:ext>
                  </a:extLst>
                </a:gridCol>
              </a:tblGrid>
              <a:tr h="6335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Identifying Best Practices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Describing Value &amp; Impact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10983"/>
                  </a:ext>
                </a:extLst>
              </a:tr>
              <a:tr h="378602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Recommendations: Effective Engagement with Patient Groups Around Clinical Trials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Implementation resources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Patient Group Organizational Expertise and Assets Evaluation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Assessment of Patient Group Internal Aspects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Assessment of Patient Group External Relationships</a:t>
                      </a:r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Economic model to quantify the financial value of patient engagement</a:t>
                      </a:r>
                    </a:p>
                    <a:p>
                      <a:pPr marL="342900" lvl="0" indent="-342900"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</a:rPr>
                        <a:t>Online prioritization tool for identifying high-value engagement opportunities</a:t>
                      </a:r>
                      <a:endParaRPr lang="en-US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535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99DC0C-2C43-4919-AB03-F3BDF7366B62}"/>
              </a:ext>
            </a:extLst>
          </p:cNvPr>
          <p:cNvSpPr/>
          <p:nvPr/>
        </p:nvSpPr>
        <p:spPr>
          <a:xfrm>
            <a:off x="347578" y="6275295"/>
            <a:ext cx="7729621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i="1" dirty="0">
                <a:solidFill>
                  <a:srgbClr val="424344"/>
                </a:solidFill>
              </a:rPr>
              <a:t>All resources freely available at</a:t>
            </a:r>
          </a:p>
          <a:p>
            <a:r>
              <a:rPr lang="en-US" sz="1400" i="1" dirty="0" smtClean="0">
                <a:solidFill>
                  <a:schemeClr val="accent2"/>
                </a:solidFill>
                <a:hlinkClick r:id="rId3"/>
              </a:rPr>
              <a:t>https://www.ctti-clinicaltrials.org/our-work/patient-engagement/patients-groups-clinical-trials/</a:t>
            </a:r>
            <a:r>
              <a:rPr lang="en-US" sz="1400" i="1" dirty="0" smtClean="0">
                <a:solidFill>
                  <a:schemeClr val="accent2"/>
                </a:solidFill>
              </a:rPr>
              <a:t> </a:t>
            </a:r>
            <a:endParaRPr lang="en-US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FFB0-C706-48DA-B4D2-1651480C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500973"/>
            <a:ext cx="8462210" cy="770467"/>
          </a:xfrm>
        </p:spPr>
        <p:txBody>
          <a:bodyPr/>
          <a:lstStyle/>
          <a:p>
            <a:r>
              <a:rPr lang="en-US" sz="2800" dirty="0"/>
              <a:t>CTTI Resources Developed for Engaging Patient Groups in Clinical Trials</a:t>
            </a:r>
          </a:p>
        </p:txBody>
      </p:sp>
      <p:graphicFrame>
        <p:nvGraphicFramePr>
          <p:cNvPr id="4" name="Content Placeholder 3" descr="Resources for describing value and impact include an economic model to quantify the financial value of patient engagement, and an online prioritization tool for identifying high-value engagement opportunities. " title="CTTI Resources for Engaging Patient Groups">
            <a:extLst>
              <a:ext uri="{FF2B5EF4-FFF2-40B4-BE49-F238E27FC236}">
                <a16:creationId xmlns:a16="http://schemas.microsoft.com/office/drawing/2014/main" id="{E0257275-F5BF-4738-9AE4-DE49657141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1600200"/>
          <a:ext cx="7958222" cy="441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4421">
                  <a:extLst>
                    <a:ext uri="{9D8B030D-6E8A-4147-A177-3AD203B41FA5}">
                      <a16:colId xmlns:a16="http://schemas.microsoft.com/office/drawing/2014/main" val="98231582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1307833486"/>
                    </a:ext>
                  </a:extLst>
                </a:gridCol>
              </a:tblGrid>
              <a:tr h="6335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Identifying Best Practices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Describing Value &amp; Impact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10983"/>
                  </a:ext>
                </a:extLst>
              </a:tr>
              <a:tr h="378602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Recommendations: Effective Engagement with Patient Groups Around Clinical Trials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Implementation resources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Patient Group Organizational Expertise and Assets Evaluation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Assessment of Patient Group Internal Aspects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Assessment of Patient Group External Relationships</a:t>
                      </a:r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</a:rPr>
                        <a:t>Economic model to quantify the financial value of patient engagement</a:t>
                      </a:r>
                    </a:p>
                    <a:p>
                      <a:pPr marL="342900" lvl="0" indent="-342900"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</a:rPr>
                        <a:t>Online prioritization tool for identifying high-value engagement opportunities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535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99DC0C-2C43-4919-AB03-F3BDF7366B62}"/>
              </a:ext>
            </a:extLst>
          </p:cNvPr>
          <p:cNvSpPr/>
          <p:nvPr/>
        </p:nvSpPr>
        <p:spPr>
          <a:xfrm>
            <a:off x="347578" y="6275295"/>
            <a:ext cx="7729621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00" i="1" dirty="0">
                <a:solidFill>
                  <a:srgbClr val="424344"/>
                </a:solidFill>
              </a:rPr>
              <a:t>All resources freely available at</a:t>
            </a:r>
          </a:p>
          <a:p>
            <a:r>
              <a:rPr lang="en-US" sz="1400" i="1" dirty="0" smtClean="0">
                <a:solidFill>
                  <a:schemeClr val="accent2"/>
                </a:solidFill>
                <a:hlinkClick r:id="rId3"/>
              </a:rPr>
              <a:t>https://www.ctti-clinicaltrials.org/our-work/patient-engagement/patients-groups-clinical-trials/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4343400" cy="46482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CDBAC4-ADE1-5F4F-B7B5-ECB807E794A9}"/>
              </a:ext>
            </a:extLst>
          </p:cNvPr>
          <p:cNvSpPr txBox="1">
            <a:spLocks/>
          </p:cNvSpPr>
          <p:nvPr/>
        </p:nvSpPr>
        <p:spPr>
          <a:xfrm>
            <a:off x="381000" y="1219200"/>
            <a:ext cx="8305800" cy="4953000"/>
          </a:xfrm>
          <a:prstGeom prst="rect">
            <a:avLst/>
          </a:prstGeom>
        </p:spPr>
        <p:txBody>
          <a:bodyPr lIns="0" rIns="0" numCol="3" spcCol="594360"/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3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Linda Brennan (CFF)*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Richard Klein (FDA)*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David Leventhal (Pfizer)*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Jaye Bea Smalley (Celgene)*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Sophia Smith (Duke)*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Amy Abernathy (Duke)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Ronald </a:t>
            </a:r>
            <a:r>
              <a:rPr lang="en-US" sz="1600" dirty="0" err="1"/>
              <a:t>Bartek</a:t>
            </a:r>
            <a:r>
              <a:rPr lang="en-US" sz="1600" dirty="0"/>
              <a:t> (FARA)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Joel </a:t>
            </a:r>
            <a:r>
              <a:rPr lang="en-US" sz="1600" dirty="0" err="1"/>
              <a:t>Beetsch</a:t>
            </a:r>
            <a:r>
              <a:rPr lang="en-US" sz="1600" dirty="0"/>
              <a:t> (Celgene)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Patricia Cornet (BMS)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Joe </a:t>
            </a:r>
            <a:r>
              <a:rPr lang="en-US" sz="1600" dirty="0" err="1"/>
              <a:t>DiMasi</a:t>
            </a:r>
            <a:r>
              <a:rPr lang="en-US" sz="1600" dirty="0"/>
              <a:t> (Tufts)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Eric Eisenstein (Duke)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Ken Getz (Tufts)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Michele Goldberg (J&amp;J)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Matthew Harker (Duke)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Sharon </a:t>
            </a:r>
            <a:r>
              <a:rPr lang="en-US" sz="1600" dirty="0" err="1"/>
              <a:t>Hesterlee</a:t>
            </a:r>
            <a:r>
              <a:rPr lang="en-US" sz="1600" dirty="0"/>
              <a:t> (Bamboo Therapeutics)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Bennett </a:t>
            </a:r>
            <a:r>
              <a:rPr lang="en-US" sz="1600" dirty="0" err="1"/>
              <a:t>Levitan</a:t>
            </a:r>
            <a:r>
              <a:rPr lang="en-US" sz="1600" dirty="0"/>
              <a:t> (J&amp;J)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Jim </a:t>
            </a:r>
            <a:r>
              <a:rPr lang="en-US" sz="1600" dirty="0" err="1"/>
              <a:t>Kremidas</a:t>
            </a:r>
            <a:r>
              <a:rPr lang="en-US" sz="1600" dirty="0"/>
              <a:t> (ACRP)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Paulo Moreira </a:t>
            </a:r>
            <a:br>
              <a:rPr lang="en-US" sz="1600" dirty="0"/>
            </a:br>
            <a:r>
              <a:rPr lang="en-US" sz="1600" dirty="0"/>
              <a:t>(EMD </a:t>
            </a:r>
            <a:r>
              <a:rPr lang="en-US" sz="1600" dirty="0" err="1"/>
              <a:t>Serono</a:t>
            </a:r>
            <a:r>
              <a:rPr lang="en-US" sz="1600" dirty="0"/>
              <a:t>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Bray Patrick-Lake (Duke)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Steve </a:t>
            </a:r>
            <a:r>
              <a:rPr lang="en-US" sz="1600" dirty="0" err="1"/>
              <a:t>Roberds</a:t>
            </a:r>
            <a:r>
              <a:rPr lang="en-US" sz="1600" dirty="0"/>
              <a:t> (Tuberous Sclerosis Alliance)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Jamie Roberts (Duke)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Al Roy (Lupus Research Alliance)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Wendy Selig (</a:t>
            </a:r>
            <a:r>
              <a:rPr lang="en-US" sz="1600" dirty="0" err="1"/>
              <a:t>WSCollaborative</a:t>
            </a:r>
            <a:r>
              <a:rPr lang="en-US" sz="1600" dirty="0"/>
              <a:t>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Jeff Sherman (DIA)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James Valentine </a:t>
            </a:r>
            <a:br>
              <a:rPr lang="en-US" sz="1600" dirty="0"/>
            </a:br>
            <a:r>
              <a:rPr lang="en-US" sz="1600" dirty="0"/>
              <a:t>(Hyman, Phelps &amp; McNamara)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1600" dirty="0"/>
              <a:t>Scott Weir </a:t>
            </a:r>
            <a:br>
              <a:rPr lang="en-US" sz="1600" dirty="0"/>
            </a:br>
            <a:r>
              <a:rPr lang="en-US" sz="1600" dirty="0"/>
              <a:t>(University of Kansas)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None/>
            </a:pPr>
            <a:endParaRPr lang="en-US" sz="16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5000"/>
              <a:buNone/>
            </a:pPr>
            <a:r>
              <a:rPr lang="en-US" sz="1600" dirty="0"/>
              <a:t>CTTI: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Lucida Grande"/>
              <a:buChar char="▶"/>
            </a:pPr>
            <a:r>
              <a:rPr lang="en-US" sz="1600" dirty="0"/>
              <a:t>Zachary Hallinan (PM)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Lucida Grande"/>
              <a:buChar char="▶"/>
            </a:pPr>
            <a:r>
              <a:rPr lang="en-US" sz="1600" dirty="0"/>
              <a:t>Amy </a:t>
            </a:r>
            <a:r>
              <a:rPr lang="en-US" sz="1600" dirty="0" err="1"/>
              <a:t>Corneli</a:t>
            </a:r>
            <a:r>
              <a:rPr lang="en-US" sz="1600" dirty="0"/>
              <a:t> (Social Science)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Lucida Grande"/>
              <a:buChar char="▶"/>
            </a:pPr>
            <a:r>
              <a:rPr lang="en-US" sz="1600" dirty="0"/>
              <a:t>Rae Holliday (</a:t>
            </a:r>
            <a:r>
              <a:rPr lang="en-US" sz="1600" dirty="0" err="1"/>
              <a:t>Comms</a:t>
            </a:r>
            <a:r>
              <a:rPr lang="en-US" sz="1600" dirty="0"/>
              <a:t>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Lucida Grande"/>
              <a:buChar char="▶"/>
            </a:pPr>
            <a:r>
              <a:rPr lang="en-US" sz="1600" dirty="0"/>
              <a:t>Laura Shannon (Comms)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5" y="355600"/>
            <a:ext cx="8462210" cy="787400"/>
          </a:xfrm>
        </p:spPr>
        <p:txBody>
          <a:bodyPr/>
          <a:lstStyle/>
          <a:p>
            <a:r>
              <a:rPr lang="en-US" sz="2800" dirty="0"/>
              <a:t>Patient Groups &amp; Clinical Trials Project Team</a:t>
            </a:r>
            <a:br>
              <a:rPr lang="en-US" sz="2800" dirty="0"/>
            </a:br>
            <a:r>
              <a:rPr lang="en-US" sz="2000" b="0" dirty="0"/>
              <a:t>(2014 – 2019)</a:t>
            </a:r>
            <a:r>
              <a:rPr lang="en-US" sz="2000" b="0" baseline="30000" dirty="0"/>
              <a:t>†</a:t>
            </a:r>
            <a:r>
              <a:rPr lang="en-US" sz="2000" b="0" dirty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8573" y="6324600"/>
            <a:ext cx="785862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*Project team leader </a:t>
            </a:r>
            <a:r>
              <a:rPr lang="en-US" sz="1600" i="1" dirty="0">
                <a:solidFill>
                  <a:srgbClr val="58595B"/>
                </a:solidFill>
              </a:rPr>
              <a:t>| </a:t>
            </a:r>
            <a:r>
              <a:rPr lang="en-US" sz="1600" baseline="30000" dirty="0">
                <a:solidFill>
                  <a:srgbClr val="58595B"/>
                </a:solidFill>
              </a:rPr>
              <a:t>† </a:t>
            </a:r>
            <a:r>
              <a:rPr lang="en-US" sz="1600" dirty="0">
                <a:solidFill>
                  <a:srgbClr val="58595B"/>
                </a:solidFill>
              </a:rPr>
              <a:t>Affiliations indicated as primary at time of project participation</a:t>
            </a:r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47579" y="4389155"/>
            <a:ext cx="8462210" cy="487645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chemeClr val="tx2"/>
                </a:solidFill>
              </a:rPr>
              <a:t>Quantifying the Impact of Patient Engagement: A Modeling Approach</a:t>
            </a:r>
            <a:endParaRPr lang="en-GB" sz="3400" i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1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Prospective Modeling </a:t>
            </a:r>
            <a:r>
              <a:rPr lang="en-US" sz="320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8"/>
            <a:ext cx="8462210" cy="4617815"/>
          </a:xfrm>
        </p:spPr>
        <p:txBody>
          <a:bodyPr/>
          <a:lstStyle/>
          <a:p>
            <a:r>
              <a:rPr lang="en-US" sz="2000" b="1" dirty="0">
                <a:solidFill>
                  <a:srgbClr val="4A4F55"/>
                </a:solidFill>
              </a:rPr>
              <a:t>Apply a commonly used and widely accepted method for modeling financial value based on project development cost, time and risk</a:t>
            </a:r>
          </a:p>
          <a:p>
            <a:r>
              <a:rPr lang="en-US" sz="2000" b="1" dirty="0">
                <a:solidFill>
                  <a:srgbClr val="4A4F55"/>
                </a:solidFill>
              </a:rPr>
              <a:t>Base cases: Typical phase II and III oncology </a:t>
            </a:r>
            <a:br>
              <a:rPr lang="en-US" sz="2000" b="1" dirty="0">
                <a:solidFill>
                  <a:srgbClr val="4A4F55"/>
                </a:solidFill>
              </a:rPr>
            </a:br>
            <a:r>
              <a:rPr lang="en-US" sz="2000" b="1" dirty="0">
                <a:solidFill>
                  <a:srgbClr val="4A4F55"/>
                </a:solidFill>
              </a:rPr>
              <a:t>development programs</a:t>
            </a:r>
          </a:p>
          <a:p>
            <a:r>
              <a:rPr lang="en-US" sz="2000" b="1" dirty="0">
                <a:solidFill>
                  <a:srgbClr val="4A4F55"/>
                </a:solidFill>
              </a:rPr>
              <a:t>What-if scenarios to test model: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Assumed avoidance of one protocol amendment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Assumed 3 month faster enrollment </a:t>
            </a:r>
            <a:br>
              <a:rPr lang="en-US" sz="2000" dirty="0">
                <a:solidFill>
                  <a:srgbClr val="4A4F55"/>
                </a:solidFill>
              </a:rPr>
            </a:br>
            <a:r>
              <a:rPr lang="en-US" sz="2000" dirty="0">
                <a:solidFill>
                  <a:srgbClr val="4A4F55"/>
                </a:solidFill>
              </a:rPr>
              <a:t>(due to more feasible and convenient participation)</a:t>
            </a:r>
          </a:p>
          <a:p>
            <a:r>
              <a:rPr lang="en-US" sz="2000" b="1" dirty="0">
                <a:solidFill>
                  <a:srgbClr val="4A4F55"/>
                </a:solidFill>
              </a:rPr>
              <a:t>All data used to populate model based on published benchmark </a:t>
            </a:r>
            <a:br>
              <a:rPr lang="en-US" sz="2000" b="1" dirty="0">
                <a:solidFill>
                  <a:srgbClr val="4A4F55"/>
                </a:solidFill>
              </a:rPr>
            </a:br>
            <a:r>
              <a:rPr lang="en-US" sz="2000" b="1" dirty="0">
                <a:solidFill>
                  <a:srgbClr val="4A4F55"/>
                </a:solidFill>
              </a:rPr>
              <a:t>and source data</a:t>
            </a:r>
          </a:p>
          <a:p>
            <a:endParaRPr lang="en-US" sz="1200" dirty="0" smtClean="0">
              <a:hlinkClick r:id="rId2"/>
            </a:endParaRPr>
          </a:p>
          <a:p>
            <a:pPr marL="0" indent="0">
              <a:buNone/>
            </a:pPr>
            <a:r>
              <a:rPr lang="en-US" sz="1200" dirty="0" smtClean="0">
                <a:hlinkClick r:id="rId2"/>
              </a:rPr>
              <a:t>Assessing </a:t>
            </a:r>
            <a:r>
              <a:rPr lang="en-US" sz="1200" dirty="0">
                <a:hlinkClick r:id="rId2"/>
              </a:rPr>
              <a:t>the Financial Value of Patient Engagement: A Quantitative Approach from CTTI’s Patient Groups and Clinical Trials Project.</a:t>
            </a:r>
            <a:r>
              <a:rPr lang="en-US" sz="1200" dirty="0"/>
              <a:t> </a:t>
            </a:r>
            <a:r>
              <a:rPr lang="en-US" sz="1200" i="1" dirty="0"/>
              <a:t>Therapeutic Innovation and Regulatory Science</a:t>
            </a:r>
            <a:r>
              <a:rPr lang="en-US" sz="1200" dirty="0"/>
              <a:t> 2018;52(2):220-229</a:t>
            </a:r>
          </a:p>
        </p:txBody>
      </p:sp>
    </p:spTree>
    <p:extLst>
      <p:ext uri="{BB962C8B-B14F-4D97-AF65-F5344CB8AC3E}">
        <p14:creationId xmlns:p14="http://schemas.microsoft.com/office/powerpoint/2010/main" val="113011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Development Program Value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5715000"/>
            <a:ext cx="8462210" cy="474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dirty="0">
                <a:solidFill>
                  <a:srgbClr val="4A4F55"/>
                </a:solidFill>
              </a:rPr>
              <a:t>*Note:  ‘Strategic’ and intangible values not included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4800" y="1676400"/>
          <a:ext cx="85344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08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Risk Factors Impacting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8"/>
            <a:ext cx="8462210" cy="4650867"/>
          </a:xfrm>
        </p:spPr>
        <p:txBody>
          <a:bodyPr/>
          <a:lstStyle/>
          <a:p>
            <a:r>
              <a:rPr lang="en-US" sz="2100" dirty="0">
                <a:solidFill>
                  <a:srgbClr val="4A4F55"/>
                </a:solidFill>
              </a:rPr>
              <a:t>Scientific &amp; technical risks driving whether to advance development</a:t>
            </a:r>
          </a:p>
          <a:p>
            <a:pPr lvl="1"/>
            <a:r>
              <a:rPr lang="en-US" sz="2100" dirty="0">
                <a:solidFill>
                  <a:srgbClr val="4A4F55"/>
                </a:solidFill>
              </a:rPr>
              <a:t>Efficacy, safety, competitors, comparative effectiveness and economics</a:t>
            </a:r>
          </a:p>
          <a:p>
            <a:r>
              <a:rPr lang="en-US" sz="2100" dirty="0">
                <a:solidFill>
                  <a:srgbClr val="4A4F55"/>
                </a:solidFill>
              </a:rPr>
              <a:t>Regulatory risk driving approval and launch</a:t>
            </a:r>
          </a:p>
          <a:p>
            <a:r>
              <a:rPr lang="en-US" sz="2100" dirty="0">
                <a:solidFill>
                  <a:srgbClr val="4A4F55"/>
                </a:solidFill>
              </a:rPr>
              <a:t>Operational risk driving timely, efficient and compliant development activity</a:t>
            </a:r>
          </a:p>
          <a:p>
            <a:r>
              <a:rPr lang="en-US" sz="2100" dirty="0">
                <a:solidFill>
                  <a:srgbClr val="4A4F55"/>
                </a:solidFill>
              </a:rPr>
              <a:t>Resource risk driving the accuracy of capacity and resource allocation</a:t>
            </a:r>
          </a:p>
          <a:p>
            <a:r>
              <a:rPr lang="en-US" sz="2100" dirty="0">
                <a:solidFill>
                  <a:srgbClr val="4A4F55"/>
                </a:solidFill>
              </a:rPr>
              <a:t>Forecasting risk driving accuracy of predicted development </a:t>
            </a:r>
            <a:br>
              <a:rPr lang="en-US" sz="2100" dirty="0">
                <a:solidFill>
                  <a:srgbClr val="4A4F55"/>
                </a:solidFill>
              </a:rPr>
            </a:br>
            <a:r>
              <a:rPr lang="en-US" sz="2100" dirty="0">
                <a:solidFill>
                  <a:srgbClr val="4A4F55"/>
                </a:solidFill>
              </a:rPr>
              <a:t>performance and investment</a:t>
            </a:r>
          </a:p>
          <a:p>
            <a:r>
              <a:rPr lang="en-US" sz="2100" dirty="0">
                <a:solidFill>
                  <a:srgbClr val="4A4F55"/>
                </a:solidFill>
              </a:rPr>
              <a:t>Patient quality of life, satisfaction, receptivity influencing </a:t>
            </a:r>
            <a:br>
              <a:rPr lang="en-US" sz="2100" dirty="0">
                <a:solidFill>
                  <a:srgbClr val="4A4F55"/>
                </a:solidFill>
              </a:rPr>
            </a:br>
            <a:r>
              <a:rPr lang="en-US" sz="2100" dirty="0">
                <a:solidFill>
                  <a:srgbClr val="4A4F55"/>
                </a:solidFill>
              </a:rPr>
              <a:t>development decisions</a:t>
            </a:r>
          </a:p>
        </p:txBody>
      </p:sp>
    </p:spTree>
    <p:extLst>
      <p:ext uri="{BB962C8B-B14F-4D97-AF65-F5344CB8AC3E}">
        <p14:creationId xmlns:p14="http://schemas.microsoft.com/office/powerpoint/2010/main" val="285928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Modeling Value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71600"/>
            <a:ext cx="8462210" cy="4508584"/>
          </a:xfrm>
        </p:spPr>
        <p:txBody>
          <a:bodyPr/>
          <a:lstStyle/>
          <a:p>
            <a:r>
              <a:rPr lang="en-US" dirty="0">
                <a:solidFill>
                  <a:srgbClr val="4A4F55"/>
                </a:solidFill>
              </a:rPr>
              <a:t>Circles represent studies or other key milestones/risks</a:t>
            </a:r>
          </a:p>
          <a:p>
            <a:r>
              <a:rPr lang="en-US" dirty="0">
                <a:solidFill>
                  <a:srgbClr val="4A4F55"/>
                </a:solidFill>
              </a:rPr>
              <a:t>Probabilities assigned based on scientific, operating &amp; </a:t>
            </a:r>
            <a:br>
              <a:rPr lang="en-US" dirty="0">
                <a:solidFill>
                  <a:srgbClr val="4A4F55"/>
                </a:solidFill>
              </a:rPr>
            </a:br>
            <a:r>
              <a:rPr lang="en-US" dirty="0">
                <a:solidFill>
                  <a:srgbClr val="4A4F55"/>
                </a:solidFill>
              </a:rPr>
              <a:t>regulatory risk</a:t>
            </a:r>
          </a:p>
          <a:p>
            <a:r>
              <a:rPr lang="en-US" dirty="0">
                <a:solidFill>
                  <a:srgbClr val="4A4F55"/>
                </a:solidFill>
              </a:rPr>
              <a:t>Each development path has an associated cost or reward </a:t>
            </a:r>
            <a:br>
              <a:rPr lang="en-US" dirty="0">
                <a:solidFill>
                  <a:srgbClr val="4A4F55"/>
                </a:solidFill>
              </a:rPr>
            </a:br>
            <a:r>
              <a:rPr lang="en-US" dirty="0">
                <a:solidFill>
                  <a:srgbClr val="4A4F55"/>
                </a:solidFill>
              </a:rPr>
              <a:t>expressed as cash flow in net present value terms</a:t>
            </a:r>
          </a:p>
          <a:p>
            <a:pPr marL="0" indent="0">
              <a:buNone/>
            </a:pPr>
            <a:endParaRPr lang="en-US" sz="2200" b="1" dirty="0">
              <a:solidFill>
                <a:srgbClr val="4A4F55"/>
              </a:solidFill>
            </a:endParaRPr>
          </a:p>
          <a:p>
            <a:endParaRPr lang="en-US" sz="2200" b="1" dirty="0">
              <a:solidFill>
                <a:srgbClr val="4A4F55"/>
              </a:solidFill>
            </a:endParaRPr>
          </a:p>
        </p:txBody>
      </p:sp>
      <p:sp>
        <p:nvSpPr>
          <p:cNvPr id="15" name="Freeform 75"/>
          <p:cNvSpPr>
            <a:spLocks/>
          </p:cNvSpPr>
          <p:nvPr/>
        </p:nvSpPr>
        <p:spPr bwMode="auto">
          <a:xfrm>
            <a:off x="4545013" y="4046598"/>
            <a:ext cx="1878013" cy="447675"/>
          </a:xfrm>
          <a:custGeom>
            <a:avLst/>
            <a:gdLst>
              <a:gd name="T0" fmla="*/ 1273 w 1273"/>
              <a:gd name="T1" fmla="*/ 0 h 304"/>
              <a:gd name="T2" fmla="*/ 195 w 1273"/>
              <a:gd name="T3" fmla="*/ 0 h 304"/>
              <a:gd name="T4" fmla="*/ 0 w 1273"/>
              <a:gd name="T5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304">
                <a:moveTo>
                  <a:pt x="1273" y="0"/>
                </a:moveTo>
                <a:lnTo>
                  <a:pt x="195" y="0"/>
                </a:lnTo>
                <a:lnTo>
                  <a:pt x="0" y="30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4899025" y="3787835"/>
            <a:ext cx="9009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00"/>
                </a:solidFill>
                <a:latin typeface="Arial" pitchFamily="34" charset="0"/>
              </a:rPr>
              <a:t> Succeed 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8" name="Freeform 78"/>
          <p:cNvSpPr>
            <a:spLocks/>
          </p:cNvSpPr>
          <p:nvPr/>
        </p:nvSpPr>
        <p:spPr bwMode="auto">
          <a:xfrm>
            <a:off x="6423025" y="3900548"/>
            <a:ext cx="290513" cy="290512"/>
          </a:xfrm>
          <a:custGeom>
            <a:avLst/>
            <a:gdLst>
              <a:gd name="T0" fmla="*/ 0 w 197"/>
              <a:gd name="T1" fmla="*/ 99 h 197"/>
              <a:gd name="T2" fmla="*/ 197 w 197"/>
              <a:gd name="T3" fmla="*/ 0 h 197"/>
              <a:gd name="T4" fmla="*/ 197 w 197"/>
              <a:gd name="T5" fmla="*/ 197 h 197"/>
              <a:gd name="T6" fmla="*/ 0 w 197"/>
              <a:gd name="T7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197">
                <a:moveTo>
                  <a:pt x="0" y="99"/>
                </a:moveTo>
                <a:lnTo>
                  <a:pt x="197" y="0"/>
                </a:lnTo>
                <a:lnTo>
                  <a:pt x="197" y="197"/>
                </a:lnTo>
                <a:lnTo>
                  <a:pt x="0" y="99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9" name="Freeform 79"/>
          <p:cNvSpPr>
            <a:spLocks/>
          </p:cNvSpPr>
          <p:nvPr/>
        </p:nvSpPr>
        <p:spPr bwMode="auto">
          <a:xfrm>
            <a:off x="4545013" y="4494273"/>
            <a:ext cx="1878013" cy="450850"/>
          </a:xfrm>
          <a:custGeom>
            <a:avLst/>
            <a:gdLst>
              <a:gd name="T0" fmla="*/ 1273 w 1273"/>
              <a:gd name="T1" fmla="*/ 305 h 305"/>
              <a:gd name="T2" fmla="*/ 195 w 1273"/>
              <a:gd name="T3" fmla="*/ 305 h 305"/>
              <a:gd name="T4" fmla="*/ 0 w 1273"/>
              <a:gd name="T5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305">
                <a:moveTo>
                  <a:pt x="1273" y="305"/>
                </a:moveTo>
                <a:lnTo>
                  <a:pt x="195" y="30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0" name="Rectangle 80"/>
          <p:cNvSpPr>
            <a:spLocks noChangeArrowheads="1"/>
          </p:cNvSpPr>
          <p:nvPr/>
        </p:nvSpPr>
        <p:spPr bwMode="auto">
          <a:xfrm>
            <a:off x="4899025" y="4686360"/>
            <a:ext cx="4104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00"/>
                </a:solidFill>
                <a:latin typeface="Arial" pitchFamily="34" charset="0"/>
              </a:rPr>
              <a:t> Fail 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2" name="Freeform 82"/>
          <p:cNvSpPr>
            <a:spLocks/>
          </p:cNvSpPr>
          <p:nvPr/>
        </p:nvSpPr>
        <p:spPr bwMode="auto">
          <a:xfrm>
            <a:off x="6423025" y="4799073"/>
            <a:ext cx="290513" cy="290512"/>
          </a:xfrm>
          <a:custGeom>
            <a:avLst/>
            <a:gdLst>
              <a:gd name="T0" fmla="*/ 0 w 197"/>
              <a:gd name="T1" fmla="*/ 99 h 197"/>
              <a:gd name="T2" fmla="*/ 197 w 197"/>
              <a:gd name="T3" fmla="*/ 0 h 197"/>
              <a:gd name="T4" fmla="*/ 197 w 197"/>
              <a:gd name="T5" fmla="*/ 197 h 197"/>
              <a:gd name="T6" fmla="*/ 0 w 197"/>
              <a:gd name="T7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197">
                <a:moveTo>
                  <a:pt x="0" y="99"/>
                </a:moveTo>
                <a:lnTo>
                  <a:pt x="197" y="0"/>
                </a:lnTo>
                <a:lnTo>
                  <a:pt x="197" y="197"/>
                </a:lnTo>
                <a:lnTo>
                  <a:pt x="0" y="9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3" name="Freeform 83"/>
          <p:cNvSpPr>
            <a:spLocks/>
          </p:cNvSpPr>
          <p:nvPr/>
        </p:nvSpPr>
        <p:spPr bwMode="auto">
          <a:xfrm>
            <a:off x="2703513" y="4494273"/>
            <a:ext cx="1693863" cy="534987"/>
          </a:xfrm>
          <a:custGeom>
            <a:avLst/>
            <a:gdLst>
              <a:gd name="T0" fmla="*/ 1148 w 1148"/>
              <a:gd name="T1" fmla="*/ 0 h 363"/>
              <a:gd name="T2" fmla="*/ 196 w 1148"/>
              <a:gd name="T3" fmla="*/ 0 h 363"/>
              <a:gd name="T4" fmla="*/ 0 w 1148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8" h="363">
                <a:moveTo>
                  <a:pt x="1148" y="0"/>
                </a:moveTo>
                <a:lnTo>
                  <a:pt x="196" y="0"/>
                </a:lnTo>
                <a:lnTo>
                  <a:pt x="0" y="36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3062129" y="4235510"/>
            <a:ext cx="9009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00"/>
                </a:solidFill>
                <a:latin typeface="Arial" pitchFamily="34" charset="0"/>
              </a:rPr>
              <a:t> Succeed 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6" name="Oval 86"/>
          <p:cNvSpPr>
            <a:spLocks noChangeArrowheads="1"/>
          </p:cNvSpPr>
          <p:nvPr/>
        </p:nvSpPr>
        <p:spPr bwMode="auto">
          <a:xfrm>
            <a:off x="4397375" y="4349810"/>
            <a:ext cx="292100" cy="290512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7" name="Rectangle 87"/>
          <p:cNvSpPr>
            <a:spLocks noChangeArrowheads="1"/>
          </p:cNvSpPr>
          <p:nvPr/>
        </p:nvSpPr>
        <p:spPr bwMode="auto">
          <a:xfrm>
            <a:off x="4778971" y="4390569"/>
            <a:ext cx="15075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>
                <a:solidFill>
                  <a:srgbClr val="800000"/>
                </a:solidFill>
                <a:latin typeface="Arial" pitchFamily="34" charset="0"/>
              </a:rPr>
              <a:t>Regulatory Approval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9" name="Freeform 89"/>
          <p:cNvSpPr>
            <a:spLocks/>
          </p:cNvSpPr>
          <p:nvPr/>
        </p:nvSpPr>
        <p:spPr bwMode="auto">
          <a:xfrm>
            <a:off x="2703513" y="5029260"/>
            <a:ext cx="3719513" cy="450850"/>
          </a:xfrm>
          <a:custGeom>
            <a:avLst/>
            <a:gdLst>
              <a:gd name="T0" fmla="*/ 2520 w 2520"/>
              <a:gd name="T1" fmla="*/ 305 h 305"/>
              <a:gd name="T2" fmla="*/ 196 w 2520"/>
              <a:gd name="T3" fmla="*/ 305 h 305"/>
              <a:gd name="T4" fmla="*/ 0 w 2520"/>
              <a:gd name="T5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0" h="305">
                <a:moveTo>
                  <a:pt x="2520" y="305"/>
                </a:moveTo>
                <a:lnTo>
                  <a:pt x="196" y="30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" name="Rectangle 90"/>
          <p:cNvSpPr>
            <a:spLocks noChangeArrowheads="1"/>
          </p:cNvSpPr>
          <p:nvPr/>
        </p:nvSpPr>
        <p:spPr bwMode="auto">
          <a:xfrm>
            <a:off x="3059113" y="5221348"/>
            <a:ext cx="4104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00"/>
                </a:solidFill>
                <a:latin typeface="Arial" pitchFamily="34" charset="0"/>
              </a:rPr>
              <a:t> Fail 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2" name="Freeform 92"/>
          <p:cNvSpPr>
            <a:spLocks/>
          </p:cNvSpPr>
          <p:nvPr/>
        </p:nvSpPr>
        <p:spPr bwMode="auto">
          <a:xfrm>
            <a:off x="6423025" y="5334060"/>
            <a:ext cx="290513" cy="290512"/>
          </a:xfrm>
          <a:custGeom>
            <a:avLst/>
            <a:gdLst>
              <a:gd name="T0" fmla="*/ 0 w 197"/>
              <a:gd name="T1" fmla="*/ 99 h 197"/>
              <a:gd name="T2" fmla="*/ 197 w 197"/>
              <a:gd name="T3" fmla="*/ 0 h 197"/>
              <a:gd name="T4" fmla="*/ 197 w 197"/>
              <a:gd name="T5" fmla="*/ 197 h 197"/>
              <a:gd name="T6" fmla="*/ 0 w 197"/>
              <a:gd name="T7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197">
                <a:moveTo>
                  <a:pt x="0" y="99"/>
                </a:moveTo>
                <a:lnTo>
                  <a:pt x="197" y="0"/>
                </a:lnTo>
                <a:lnTo>
                  <a:pt x="197" y="197"/>
                </a:lnTo>
                <a:lnTo>
                  <a:pt x="0" y="9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3" name="Freeform 93"/>
          <p:cNvSpPr>
            <a:spLocks/>
          </p:cNvSpPr>
          <p:nvPr/>
        </p:nvSpPr>
        <p:spPr bwMode="auto">
          <a:xfrm>
            <a:off x="908050" y="5029260"/>
            <a:ext cx="1651000" cy="450850"/>
          </a:xfrm>
          <a:custGeom>
            <a:avLst/>
            <a:gdLst>
              <a:gd name="T0" fmla="*/ 1119 w 1119"/>
              <a:gd name="T1" fmla="*/ 0 h 305"/>
              <a:gd name="T2" fmla="*/ 195 w 1119"/>
              <a:gd name="T3" fmla="*/ 0 h 305"/>
              <a:gd name="T4" fmla="*/ 0 w 1119"/>
              <a:gd name="T5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9" h="305">
                <a:moveTo>
                  <a:pt x="1119" y="0"/>
                </a:moveTo>
                <a:lnTo>
                  <a:pt x="195" y="0"/>
                </a:lnTo>
                <a:lnTo>
                  <a:pt x="0" y="30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4" name="Rectangle 94"/>
          <p:cNvSpPr>
            <a:spLocks noChangeArrowheads="1"/>
          </p:cNvSpPr>
          <p:nvPr/>
        </p:nvSpPr>
        <p:spPr bwMode="auto">
          <a:xfrm>
            <a:off x="1262063" y="4773673"/>
            <a:ext cx="9009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00"/>
                </a:solidFill>
                <a:latin typeface="Arial" pitchFamily="34" charset="0"/>
              </a:rPr>
              <a:t> Succeed 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6" name="Oval 96"/>
          <p:cNvSpPr>
            <a:spLocks noChangeArrowheads="1"/>
          </p:cNvSpPr>
          <p:nvPr/>
        </p:nvSpPr>
        <p:spPr bwMode="auto">
          <a:xfrm>
            <a:off x="2559050" y="4884798"/>
            <a:ext cx="290513" cy="290512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7" name="Rectangle 97"/>
          <p:cNvSpPr>
            <a:spLocks noChangeArrowheads="1"/>
          </p:cNvSpPr>
          <p:nvPr/>
        </p:nvSpPr>
        <p:spPr bwMode="auto">
          <a:xfrm>
            <a:off x="3014663" y="4896244"/>
            <a:ext cx="580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>
                <a:solidFill>
                  <a:srgbClr val="800000"/>
                </a:solidFill>
                <a:latin typeface="Arial" pitchFamily="34" charset="0"/>
              </a:rPr>
              <a:t>Phase 3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9" name="Freeform 99"/>
          <p:cNvSpPr>
            <a:spLocks/>
          </p:cNvSpPr>
          <p:nvPr/>
        </p:nvSpPr>
        <p:spPr bwMode="auto">
          <a:xfrm>
            <a:off x="908050" y="5480110"/>
            <a:ext cx="5514975" cy="447675"/>
          </a:xfrm>
          <a:custGeom>
            <a:avLst/>
            <a:gdLst>
              <a:gd name="T0" fmla="*/ 3737 w 3737"/>
              <a:gd name="T1" fmla="*/ 304 h 304"/>
              <a:gd name="T2" fmla="*/ 195 w 3737"/>
              <a:gd name="T3" fmla="*/ 304 h 304"/>
              <a:gd name="T4" fmla="*/ 0 w 3737"/>
              <a:gd name="T5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37" h="304">
                <a:moveTo>
                  <a:pt x="3737" y="304"/>
                </a:moveTo>
                <a:lnTo>
                  <a:pt x="195" y="30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0" name="Rectangle 100"/>
          <p:cNvSpPr>
            <a:spLocks noChangeArrowheads="1"/>
          </p:cNvSpPr>
          <p:nvPr/>
        </p:nvSpPr>
        <p:spPr bwMode="auto">
          <a:xfrm>
            <a:off x="1262063" y="5672198"/>
            <a:ext cx="4104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800000"/>
                </a:solidFill>
                <a:latin typeface="Arial" pitchFamily="34" charset="0"/>
              </a:rPr>
              <a:t> Fail 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2" name="Freeform 102"/>
          <p:cNvSpPr>
            <a:spLocks/>
          </p:cNvSpPr>
          <p:nvPr/>
        </p:nvSpPr>
        <p:spPr bwMode="auto">
          <a:xfrm>
            <a:off x="6423025" y="5783323"/>
            <a:ext cx="290513" cy="290512"/>
          </a:xfrm>
          <a:custGeom>
            <a:avLst/>
            <a:gdLst>
              <a:gd name="T0" fmla="*/ 0 w 197"/>
              <a:gd name="T1" fmla="*/ 98 h 197"/>
              <a:gd name="T2" fmla="*/ 197 w 197"/>
              <a:gd name="T3" fmla="*/ 0 h 197"/>
              <a:gd name="T4" fmla="*/ 197 w 197"/>
              <a:gd name="T5" fmla="*/ 197 h 197"/>
              <a:gd name="T6" fmla="*/ 0 w 197"/>
              <a:gd name="T7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197">
                <a:moveTo>
                  <a:pt x="0" y="98"/>
                </a:moveTo>
                <a:lnTo>
                  <a:pt x="197" y="0"/>
                </a:lnTo>
                <a:lnTo>
                  <a:pt x="197" y="197"/>
                </a:lnTo>
                <a:lnTo>
                  <a:pt x="0" y="9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3" name="Line 103"/>
          <p:cNvSpPr>
            <a:spLocks noChangeShapeType="1"/>
          </p:cNvSpPr>
          <p:nvPr/>
        </p:nvSpPr>
        <p:spPr bwMode="auto">
          <a:xfrm>
            <a:off x="762000" y="5480110"/>
            <a:ext cx="146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4" name="Oval 104"/>
          <p:cNvSpPr>
            <a:spLocks noChangeArrowheads="1"/>
          </p:cNvSpPr>
          <p:nvPr/>
        </p:nvSpPr>
        <p:spPr bwMode="auto">
          <a:xfrm>
            <a:off x="762000" y="5334060"/>
            <a:ext cx="290513" cy="290512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5" name="Rectangle 105"/>
          <p:cNvSpPr>
            <a:spLocks noChangeArrowheads="1"/>
          </p:cNvSpPr>
          <p:nvPr/>
        </p:nvSpPr>
        <p:spPr bwMode="auto">
          <a:xfrm>
            <a:off x="1166813" y="5397560"/>
            <a:ext cx="580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>
                <a:solidFill>
                  <a:srgbClr val="800000"/>
                </a:solidFill>
                <a:latin typeface="Arial" pitchFamily="34" charset="0"/>
              </a:rPr>
              <a:t>Phase 2</a:t>
            </a:r>
            <a:endParaRPr lang="en-US" altLang="en-US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96100" y="501089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Failures Resulting in </a:t>
            </a:r>
          </a:p>
          <a:p>
            <a:r>
              <a:rPr lang="en-US" b="1" dirty="0">
                <a:solidFill>
                  <a:srgbClr val="800000"/>
                </a:solidFill>
              </a:rPr>
              <a:t>Termination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9900" y="3733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Treatment launched</a:t>
            </a:r>
          </a:p>
        </p:txBody>
      </p:sp>
    </p:spTree>
    <p:extLst>
      <p:ext uri="{BB962C8B-B14F-4D97-AF65-F5344CB8AC3E}">
        <p14:creationId xmlns:p14="http://schemas.microsoft.com/office/powerpoint/2010/main" val="92707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579" y="677333"/>
            <a:ext cx="8462210" cy="770467"/>
          </a:xfrm>
        </p:spPr>
        <p:txBody>
          <a:bodyPr>
            <a:noAutofit/>
          </a:bodyPr>
          <a:lstStyle/>
          <a:p>
            <a:r>
              <a:rPr lang="en-US" altLang="en-US" sz="3600" b="1" dirty="0"/>
              <a:t>Adjusting Value for All Expected </a:t>
            </a:r>
            <a:br>
              <a:rPr lang="en-US" altLang="en-US" sz="3600" b="1" dirty="0"/>
            </a:br>
            <a:r>
              <a:rPr lang="en-US" altLang="en-US" sz="3600" b="1" dirty="0"/>
              <a:t>Risk Outcomes</a:t>
            </a:r>
          </a:p>
        </p:txBody>
      </p:sp>
      <p:sp>
        <p:nvSpPr>
          <p:cNvPr id="1621033" name="Rectangle 41"/>
          <p:cNvSpPr>
            <a:spLocks noChangeArrowheads="1"/>
          </p:cNvSpPr>
          <p:nvPr/>
        </p:nvSpPr>
        <p:spPr bwMode="auto">
          <a:xfrm>
            <a:off x="565944" y="5029200"/>
            <a:ext cx="8012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2000" b="1" dirty="0" err="1">
                <a:solidFill>
                  <a:srgbClr val="800000"/>
                </a:solidFill>
                <a:latin typeface="Arial" charset="0"/>
              </a:rPr>
              <a:t>eNPV</a:t>
            </a:r>
            <a:r>
              <a:rPr lang="en-US" altLang="en-US" sz="2000" b="1" dirty="0">
                <a:solidFill>
                  <a:srgbClr val="800000"/>
                </a:solidFill>
                <a:latin typeface="Arial" charset="0"/>
              </a:rPr>
              <a:t> = “Expected Net Present Value”</a:t>
            </a:r>
          </a:p>
          <a:p>
            <a:pPr algn="l" eaLnBrk="1" hangingPunct="1"/>
            <a:r>
              <a:rPr lang="en-US" altLang="en-US" sz="2000" b="1" dirty="0">
                <a:solidFill>
                  <a:srgbClr val="800000"/>
                </a:solidFill>
                <a:latin typeface="Arial" charset="0"/>
              </a:rPr>
              <a:t> 	    = NPV adjusted for risk</a:t>
            </a:r>
          </a:p>
          <a:p>
            <a:pPr algn="l" eaLnBrk="1" hangingPunct="1"/>
            <a:r>
              <a:rPr lang="en-US" altLang="en-US" sz="2000" b="1" dirty="0">
                <a:solidFill>
                  <a:srgbClr val="800000"/>
                </a:solidFill>
                <a:latin typeface="Arial" charset="0"/>
              </a:rPr>
              <a:t>	    = 0.22 x 400 – 0.02 x 45 – 0.16 x 40 – 0.60 x 3 = $77 MM</a:t>
            </a:r>
          </a:p>
        </p:txBody>
      </p:sp>
      <p:grpSp>
        <p:nvGrpSpPr>
          <p:cNvPr id="1621037" name="Group 45"/>
          <p:cNvGrpSpPr>
            <a:grpSpLocks/>
          </p:cNvGrpSpPr>
          <p:nvPr/>
        </p:nvGrpSpPr>
        <p:grpSpPr bwMode="auto">
          <a:xfrm>
            <a:off x="7569691" y="1908978"/>
            <a:ext cx="1366491" cy="2514600"/>
            <a:chOff x="4695" y="902"/>
            <a:chExt cx="1017" cy="1584"/>
          </a:xfrm>
        </p:grpSpPr>
        <p:grpSp>
          <p:nvGrpSpPr>
            <p:cNvPr id="1621038" name="Group 46"/>
            <p:cNvGrpSpPr>
              <a:grpSpLocks/>
            </p:cNvGrpSpPr>
            <p:nvPr/>
          </p:nvGrpSpPr>
          <p:grpSpPr bwMode="auto">
            <a:xfrm>
              <a:off x="4744" y="1990"/>
              <a:ext cx="968" cy="496"/>
              <a:chOff x="4744" y="1990"/>
              <a:chExt cx="968" cy="496"/>
            </a:xfrm>
          </p:grpSpPr>
          <p:sp>
            <p:nvSpPr>
              <p:cNvPr id="1621039" name="Line 47"/>
              <p:cNvSpPr>
                <a:spLocks noChangeShapeType="1"/>
              </p:cNvSpPr>
              <p:nvPr/>
            </p:nvSpPr>
            <p:spPr bwMode="auto">
              <a:xfrm>
                <a:off x="4829" y="2239"/>
                <a:ext cx="96" cy="0"/>
              </a:xfrm>
              <a:prstGeom prst="line">
                <a:avLst/>
              </a:prstGeom>
              <a:noFill/>
              <a:ln w="34925">
                <a:solidFill>
                  <a:srgbClr val="EE4036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621040" name="AutoShape 48"/>
              <p:cNvSpPr>
                <a:spLocks noChangeArrowheads="1"/>
              </p:cNvSpPr>
              <p:nvPr/>
            </p:nvSpPr>
            <p:spPr bwMode="auto">
              <a:xfrm>
                <a:off x="4896" y="2054"/>
                <a:ext cx="816" cy="43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en-US" sz="1200" dirty="0">
                    <a:solidFill>
                      <a:schemeClr val="bg2"/>
                    </a:solidFill>
                  </a:rPr>
                  <a:t>NPV’s for technical failures</a:t>
                </a:r>
                <a:endParaRPr lang="en-US" altLang="en-US" sz="2000" dirty="0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041" name="AutoShape 49"/>
              <p:cNvSpPr>
                <a:spLocks/>
              </p:cNvSpPr>
              <p:nvPr/>
            </p:nvSpPr>
            <p:spPr bwMode="auto">
              <a:xfrm>
                <a:off x="4744" y="1990"/>
                <a:ext cx="68" cy="492"/>
              </a:xfrm>
              <a:prstGeom prst="rightBracket">
                <a:avLst>
                  <a:gd name="adj" fmla="val 60294"/>
                </a:avLst>
              </a:prstGeom>
              <a:noFill/>
              <a:ln w="34925">
                <a:solidFill>
                  <a:srgbClr val="EE403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1621042" name="Group 50"/>
            <p:cNvGrpSpPr>
              <a:grpSpLocks/>
            </p:cNvGrpSpPr>
            <p:nvPr/>
          </p:nvGrpSpPr>
          <p:grpSpPr bwMode="auto">
            <a:xfrm>
              <a:off x="4695" y="902"/>
              <a:ext cx="1009" cy="592"/>
              <a:chOff x="4695" y="902"/>
              <a:chExt cx="1009" cy="592"/>
            </a:xfrm>
          </p:grpSpPr>
          <p:sp>
            <p:nvSpPr>
              <p:cNvPr id="1621043" name="AutoShape 51"/>
              <p:cNvSpPr>
                <a:spLocks noChangeArrowheads="1"/>
              </p:cNvSpPr>
              <p:nvPr/>
            </p:nvSpPr>
            <p:spPr bwMode="auto">
              <a:xfrm>
                <a:off x="4888" y="902"/>
                <a:ext cx="816" cy="59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en-US" sz="1200" dirty="0">
                    <a:solidFill>
                      <a:schemeClr val="bg2"/>
                    </a:solidFill>
                  </a:rPr>
                  <a:t>NPV for technical &amp; regulatory success</a:t>
                </a:r>
                <a:endParaRPr lang="en-US" altLang="en-US" sz="2000" dirty="0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044" name="Line 52"/>
              <p:cNvSpPr>
                <a:spLocks noChangeShapeType="1"/>
              </p:cNvSpPr>
              <p:nvPr/>
            </p:nvSpPr>
            <p:spPr bwMode="auto">
              <a:xfrm>
                <a:off x="4695" y="1238"/>
                <a:ext cx="193" cy="0"/>
              </a:xfrm>
              <a:prstGeom prst="line">
                <a:avLst/>
              </a:prstGeom>
              <a:noFill/>
              <a:ln w="34925">
                <a:solidFill>
                  <a:srgbClr val="EE4036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ctr"/>
              <a:lstStyle/>
              <a:p>
                <a:endParaRPr lang="en-US" dirty="0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1621045" name="Group 53"/>
            <p:cNvGrpSpPr>
              <a:grpSpLocks/>
            </p:cNvGrpSpPr>
            <p:nvPr/>
          </p:nvGrpSpPr>
          <p:grpSpPr bwMode="auto">
            <a:xfrm>
              <a:off x="4703" y="1566"/>
              <a:ext cx="1009" cy="432"/>
              <a:chOff x="4703" y="1566"/>
              <a:chExt cx="1009" cy="432"/>
            </a:xfrm>
          </p:grpSpPr>
          <p:sp>
            <p:nvSpPr>
              <p:cNvPr id="1621046" name="AutoShape 54"/>
              <p:cNvSpPr>
                <a:spLocks noChangeArrowheads="1"/>
              </p:cNvSpPr>
              <p:nvPr/>
            </p:nvSpPr>
            <p:spPr bwMode="auto">
              <a:xfrm>
                <a:off x="4896" y="1566"/>
                <a:ext cx="816" cy="43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en-US" sz="1200" dirty="0">
                    <a:solidFill>
                      <a:schemeClr val="bg2"/>
                    </a:solidFill>
                  </a:rPr>
                  <a:t>NPV for regulatory failure</a:t>
                </a:r>
                <a:endParaRPr lang="en-US" altLang="en-US" sz="2000" dirty="0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047" name="Line 55"/>
              <p:cNvSpPr>
                <a:spLocks noChangeShapeType="1"/>
              </p:cNvSpPr>
              <p:nvPr/>
            </p:nvSpPr>
            <p:spPr bwMode="auto">
              <a:xfrm>
                <a:off x="4703" y="1774"/>
                <a:ext cx="193" cy="0"/>
              </a:xfrm>
              <a:prstGeom prst="line">
                <a:avLst/>
              </a:prstGeom>
              <a:noFill/>
              <a:ln w="34925">
                <a:solidFill>
                  <a:srgbClr val="EE4036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ctr"/>
              <a:lstStyle/>
              <a:p>
                <a:endParaRPr lang="en-US" dirty="0">
                  <a:solidFill>
                    <a:srgbClr val="800000"/>
                  </a:solidFill>
                </a:endParaRPr>
              </a:p>
            </p:txBody>
          </p:sp>
        </p:grpSp>
      </p:grpSp>
      <p:grpSp>
        <p:nvGrpSpPr>
          <p:cNvPr id="2" name="Group 1" descr="This graph shows the process for adjusting value for all expected risk outcomes. " title="Adjusting Value for Risk Outcomes"/>
          <p:cNvGrpSpPr/>
          <p:nvPr/>
        </p:nvGrpSpPr>
        <p:grpSpPr>
          <a:xfrm>
            <a:off x="173966" y="1676400"/>
            <a:ext cx="7655638" cy="2823378"/>
            <a:chOff x="1485900" y="3348822"/>
            <a:chExt cx="7655638" cy="2823378"/>
          </a:xfrm>
        </p:grpSpPr>
        <p:sp>
          <p:nvSpPr>
            <p:cNvPr id="59" name="Text Box 109"/>
            <p:cNvSpPr txBox="1">
              <a:spLocks noChangeArrowheads="1"/>
            </p:cNvSpPr>
            <p:nvPr/>
          </p:nvSpPr>
          <p:spPr bwMode="auto">
            <a:xfrm>
              <a:off x="8248650" y="3882867"/>
              <a:ext cx="5261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400</a:t>
              </a:r>
            </a:p>
          </p:txBody>
        </p:sp>
        <p:sp>
          <p:nvSpPr>
            <p:cNvPr id="60" name="Text Box 110"/>
            <p:cNvSpPr txBox="1">
              <a:spLocks noChangeArrowheads="1"/>
            </p:cNvSpPr>
            <p:nvPr/>
          </p:nvSpPr>
          <p:spPr bwMode="auto">
            <a:xfrm>
              <a:off x="7506689" y="3348822"/>
              <a:ext cx="65114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u="sng" dirty="0">
                  <a:solidFill>
                    <a:srgbClr val="800000"/>
                  </a:solidFill>
                  <a:latin typeface="Arial" pitchFamily="34" charset="0"/>
                </a:rPr>
                <a:t>Prob</a:t>
              </a:r>
            </a:p>
          </p:txBody>
        </p:sp>
        <p:sp>
          <p:nvSpPr>
            <p:cNvPr id="61" name="Text Box 111"/>
            <p:cNvSpPr txBox="1">
              <a:spLocks noChangeArrowheads="1"/>
            </p:cNvSpPr>
            <p:nvPr/>
          </p:nvSpPr>
          <p:spPr bwMode="auto">
            <a:xfrm>
              <a:off x="8095353" y="3348822"/>
              <a:ext cx="104618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u="sng" dirty="0">
                  <a:solidFill>
                    <a:srgbClr val="800000"/>
                  </a:solidFill>
                  <a:latin typeface="Arial" pitchFamily="34" charset="0"/>
                </a:rPr>
                <a:t>NPV</a:t>
              </a:r>
              <a:br>
                <a:rPr lang="en-US" altLang="en-US" sz="1600" b="1" u="sng" dirty="0">
                  <a:solidFill>
                    <a:srgbClr val="800000"/>
                  </a:solidFill>
                  <a:latin typeface="Arial" pitchFamily="34" charset="0"/>
                </a:rPr>
              </a:br>
              <a:r>
                <a:rPr lang="en-US" altLang="en-US" sz="1400" i="1" dirty="0">
                  <a:solidFill>
                    <a:srgbClr val="800000"/>
                  </a:solidFill>
                  <a:latin typeface="Arial" pitchFamily="34" charset="0"/>
                </a:rPr>
                <a:t>($millions)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234363" y="5762467"/>
              <a:ext cx="36740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63" name="Text Box 115"/>
            <p:cNvSpPr txBox="1">
              <a:spLocks noChangeArrowheads="1"/>
            </p:cNvSpPr>
            <p:nvPr/>
          </p:nvSpPr>
          <p:spPr bwMode="auto">
            <a:xfrm>
              <a:off x="8234363" y="4751229"/>
              <a:ext cx="48122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-45</a:t>
              </a:r>
            </a:p>
          </p:txBody>
        </p:sp>
        <p:sp>
          <p:nvSpPr>
            <p:cNvPr id="64" name="Text Box 119"/>
            <p:cNvSpPr txBox="1">
              <a:spLocks noChangeArrowheads="1"/>
            </p:cNvSpPr>
            <p:nvPr/>
          </p:nvSpPr>
          <p:spPr bwMode="auto">
            <a:xfrm>
              <a:off x="8231188" y="5325904"/>
              <a:ext cx="48122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-40</a:t>
              </a:r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5268913" y="4009867"/>
              <a:ext cx="1878013" cy="447675"/>
            </a:xfrm>
            <a:custGeom>
              <a:avLst/>
              <a:gdLst>
                <a:gd name="T0" fmla="*/ 1273 w 1273"/>
                <a:gd name="T1" fmla="*/ 0 h 304"/>
                <a:gd name="T2" fmla="*/ 195 w 1273"/>
                <a:gd name="T3" fmla="*/ 0 h 304"/>
                <a:gd name="T4" fmla="*/ 0 w 1273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3" h="304">
                  <a:moveTo>
                    <a:pt x="1273" y="0"/>
                  </a:moveTo>
                  <a:lnTo>
                    <a:pt x="195" y="0"/>
                  </a:lnTo>
                  <a:lnTo>
                    <a:pt x="0" y="3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76"/>
            <p:cNvSpPr>
              <a:spLocks noChangeArrowheads="1"/>
            </p:cNvSpPr>
            <p:nvPr/>
          </p:nvSpPr>
          <p:spPr bwMode="auto">
            <a:xfrm>
              <a:off x="5622925" y="3751104"/>
              <a:ext cx="9009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 Succeed 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>
              <a:off x="7146925" y="3863817"/>
              <a:ext cx="290513" cy="290512"/>
            </a:xfrm>
            <a:custGeom>
              <a:avLst/>
              <a:gdLst>
                <a:gd name="T0" fmla="*/ 0 w 197"/>
                <a:gd name="T1" fmla="*/ 99 h 197"/>
                <a:gd name="T2" fmla="*/ 197 w 197"/>
                <a:gd name="T3" fmla="*/ 0 h 197"/>
                <a:gd name="T4" fmla="*/ 197 w 197"/>
                <a:gd name="T5" fmla="*/ 197 h 197"/>
                <a:gd name="T6" fmla="*/ 0 w 197"/>
                <a:gd name="T7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7">
                  <a:moveTo>
                    <a:pt x="0" y="99"/>
                  </a:moveTo>
                  <a:lnTo>
                    <a:pt x="197" y="0"/>
                  </a:lnTo>
                  <a:lnTo>
                    <a:pt x="197" y="19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5268913" y="4457542"/>
              <a:ext cx="1878013" cy="450850"/>
            </a:xfrm>
            <a:custGeom>
              <a:avLst/>
              <a:gdLst>
                <a:gd name="T0" fmla="*/ 1273 w 1273"/>
                <a:gd name="T1" fmla="*/ 305 h 305"/>
                <a:gd name="T2" fmla="*/ 195 w 1273"/>
                <a:gd name="T3" fmla="*/ 305 h 305"/>
                <a:gd name="T4" fmla="*/ 0 w 1273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3" h="305">
                  <a:moveTo>
                    <a:pt x="1273" y="305"/>
                  </a:moveTo>
                  <a:lnTo>
                    <a:pt x="195" y="30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Rectangle 80"/>
            <p:cNvSpPr>
              <a:spLocks noChangeArrowheads="1"/>
            </p:cNvSpPr>
            <p:nvPr/>
          </p:nvSpPr>
          <p:spPr bwMode="auto">
            <a:xfrm>
              <a:off x="5622925" y="4649629"/>
              <a:ext cx="4104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 Fail 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7146925" y="4762342"/>
              <a:ext cx="290513" cy="290512"/>
            </a:xfrm>
            <a:custGeom>
              <a:avLst/>
              <a:gdLst>
                <a:gd name="T0" fmla="*/ 0 w 197"/>
                <a:gd name="T1" fmla="*/ 99 h 197"/>
                <a:gd name="T2" fmla="*/ 197 w 197"/>
                <a:gd name="T3" fmla="*/ 0 h 197"/>
                <a:gd name="T4" fmla="*/ 197 w 197"/>
                <a:gd name="T5" fmla="*/ 197 h 197"/>
                <a:gd name="T6" fmla="*/ 0 w 197"/>
                <a:gd name="T7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7">
                  <a:moveTo>
                    <a:pt x="0" y="99"/>
                  </a:moveTo>
                  <a:lnTo>
                    <a:pt x="197" y="0"/>
                  </a:lnTo>
                  <a:lnTo>
                    <a:pt x="197" y="19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3427413" y="4457542"/>
              <a:ext cx="1693863" cy="534987"/>
            </a:xfrm>
            <a:custGeom>
              <a:avLst/>
              <a:gdLst>
                <a:gd name="T0" fmla="*/ 1148 w 1148"/>
                <a:gd name="T1" fmla="*/ 0 h 363"/>
                <a:gd name="T2" fmla="*/ 196 w 1148"/>
                <a:gd name="T3" fmla="*/ 0 h 363"/>
                <a:gd name="T4" fmla="*/ 0 w 1148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8" h="363">
                  <a:moveTo>
                    <a:pt x="1148" y="0"/>
                  </a:moveTo>
                  <a:lnTo>
                    <a:pt x="196" y="0"/>
                  </a:lnTo>
                  <a:lnTo>
                    <a:pt x="0" y="3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3783013" y="4198779"/>
              <a:ext cx="9009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 Succeed 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86"/>
            <p:cNvSpPr>
              <a:spLocks noChangeArrowheads="1"/>
            </p:cNvSpPr>
            <p:nvPr/>
          </p:nvSpPr>
          <p:spPr bwMode="auto">
            <a:xfrm>
              <a:off x="5121275" y="4313079"/>
              <a:ext cx="292100" cy="290512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Rectangle 87"/>
            <p:cNvSpPr>
              <a:spLocks noChangeArrowheads="1"/>
            </p:cNvSpPr>
            <p:nvPr/>
          </p:nvSpPr>
          <p:spPr bwMode="auto">
            <a:xfrm>
              <a:off x="5502871" y="4353838"/>
              <a:ext cx="150752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u="sng" dirty="0">
                  <a:solidFill>
                    <a:srgbClr val="800000"/>
                  </a:solidFill>
                  <a:latin typeface="Arial" pitchFamily="34" charset="0"/>
                </a:rPr>
                <a:t>Regulatory Approval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3427413" y="4992529"/>
              <a:ext cx="3719513" cy="450850"/>
            </a:xfrm>
            <a:custGeom>
              <a:avLst/>
              <a:gdLst>
                <a:gd name="T0" fmla="*/ 2520 w 2520"/>
                <a:gd name="T1" fmla="*/ 305 h 305"/>
                <a:gd name="T2" fmla="*/ 196 w 2520"/>
                <a:gd name="T3" fmla="*/ 305 h 305"/>
                <a:gd name="T4" fmla="*/ 0 w 2520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305">
                  <a:moveTo>
                    <a:pt x="2520" y="305"/>
                  </a:moveTo>
                  <a:lnTo>
                    <a:pt x="196" y="30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90"/>
            <p:cNvSpPr>
              <a:spLocks noChangeArrowheads="1"/>
            </p:cNvSpPr>
            <p:nvPr/>
          </p:nvSpPr>
          <p:spPr bwMode="auto">
            <a:xfrm>
              <a:off x="3783013" y="5184617"/>
              <a:ext cx="4104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 Fail 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Freeform 92"/>
            <p:cNvSpPr>
              <a:spLocks/>
            </p:cNvSpPr>
            <p:nvPr/>
          </p:nvSpPr>
          <p:spPr bwMode="auto">
            <a:xfrm>
              <a:off x="7146925" y="5297329"/>
              <a:ext cx="290513" cy="290512"/>
            </a:xfrm>
            <a:custGeom>
              <a:avLst/>
              <a:gdLst>
                <a:gd name="T0" fmla="*/ 0 w 197"/>
                <a:gd name="T1" fmla="*/ 99 h 197"/>
                <a:gd name="T2" fmla="*/ 197 w 197"/>
                <a:gd name="T3" fmla="*/ 0 h 197"/>
                <a:gd name="T4" fmla="*/ 197 w 197"/>
                <a:gd name="T5" fmla="*/ 197 h 197"/>
                <a:gd name="T6" fmla="*/ 0 w 197"/>
                <a:gd name="T7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7">
                  <a:moveTo>
                    <a:pt x="0" y="99"/>
                  </a:moveTo>
                  <a:lnTo>
                    <a:pt x="197" y="0"/>
                  </a:lnTo>
                  <a:lnTo>
                    <a:pt x="197" y="19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1631950" y="4992529"/>
              <a:ext cx="1651000" cy="450850"/>
            </a:xfrm>
            <a:custGeom>
              <a:avLst/>
              <a:gdLst>
                <a:gd name="T0" fmla="*/ 1119 w 1119"/>
                <a:gd name="T1" fmla="*/ 0 h 305"/>
                <a:gd name="T2" fmla="*/ 195 w 1119"/>
                <a:gd name="T3" fmla="*/ 0 h 305"/>
                <a:gd name="T4" fmla="*/ 0 w 1119"/>
                <a:gd name="T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9" h="305">
                  <a:moveTo>
                    <a:pt x="1119" y="0"/>
                  </a:moveTo>
                  <a:lnTo>
                    <a:pt x="195" y="0"/>
                  </a:lnTo>
                  <a:lnTo>
                    <a:pt x="0" y="3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Rectangle 94"/>
            <p:cNvSpPr>
              <a:spLocks noChangeArrowheads="1"/>
            </p:cNvSpPr>
            <p:nvPr/>
          </p:nvSpPr>
          <p:spPr bwMode="auto">
            <a:xfrm>
              <a:off x="1985963" y="4736942"/>
              <a:ext cx="9009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 Succeed 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96"/>
            <p:cNvSpPr>
              <a:spLocks noChangeArrowheads="1"/>
            </p:cNvSpPr>
            <p:nvPr/>
          </p:nvSpPr>
          <p:spPr bwMode="auto">
            <a:xfrm>
              <a:off x="3282950" y="4848067"/>
              <a:ext cx="290513" cy="290512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Rectangle 97"/>
            <p:cNvSpPr>
              <a:spLocks noChangeArrowheads="1"/>
            </p:cNvSpPr>
            <p:nvPr/>
          </p:nvSpPr>
          <p:spPr bwMode="auto">
            <a:xfrm>
              <a:off x="3738563" y="4859513"/>
              <a:ext cx="5802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u="sng" dirty="0">
                  <a:solidFill>
                    <a:srgbClr val="800000"/>
                  </a:solidFill>
                  <a:latin typeface="Arial" pitchFamily="34" charset="0"/>
                </a:rPr>
                <a:t>Phase 3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99"/>
            <p:cNvSpPr>
              <a:spLocks/>
            </p:cNvSpPr>
            <p:nvPr/>
          </p:nvSpPr>
          <p:spPr bwMode="auto">
            <a:xfrm>
              <a:off x="1631950" y="5443379"/>
              <a:ext cx="5514975" cy="447675"/>
            </a:xfrm>
            <a:custGeom>
              <a:avLst/>
              <a:gdLst>
                <a:gd name="T0" fmla="*/ 3737 w 3737"/>
                <a:gd name="T1" fmla="*/ 304 h 304"/>
                <a:gd name="T2" fmla="*/ 195 w 3737"/>
                <a:gd name="T3" fmla="*/ 304 h 304"/>
                <a:gd name="T4" fmla="*/ 0 w 3737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7" h="304">
                  <a:moveTo>
                    <a:pt x="3737" y="304"/>
                  </a:moveTo>
                  <a:lnTo>
                    <a:pt x="195" y="30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Rectangle 100"/>
            <p:cNvSpPr>
              <a:spLocks noChangeArrowheads="1"/>
            </p:cNvSpPr>
            <p:nvPr/>
          </p:nvSpPr>
          <p:spPr bwMode="auto">
            <a:xfrm>
              <a:off x="1985963" y="5635467"/>
              <a:ext cx="4104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 Fail 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Freeform 102"/>
            <p:cNvSpPr>
              <a:spLocks/>
            </p:cNvSpPr>
            <p:nvPr/>
          </p:nvSpPr>
          <p:spPr bwMode="auto">
            <a:xfrm>
              <a:off x="7146925" y="5746592"/>
              <a:ext cx="290513" cy="290512"/>
            </a:xfrm>
            <a:custGeom>
              <a:avLst/>
              <a:gdLst>
                <a:gd name="T0" fmla="*/ 0 w 197"/>
                <a:gd name="T1" fmla="*/ 98 h 197"/>
                <a:gd name="T2" fmla="*/ 197 w 197"/>
                <a:gd name="T3" fmla="*/ 0 h 197"/>
                <a:gd name="T4" fmla="*/ 197 w 197"/>
                <a:gd name="T5" fmla="*/ 197 h 197"/>
                <a:gd name="T6" fmla="*/ 0 w 197"/>
                <a:gd name="T7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7">
                  <a:moveTo>
                    <a:pt x="0" y="98"/>
                  </a:moveTo>
                  <a:lnTo>
                    <a:pt x="197" y="0"/>
                  </a:lnTo>
                  <a:lnTo>
                    <a:pt x="197" y="19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Line 103"/>
            <p:cNvSpPr>
              <a:spLocks noChangeShapeType="1"/>
            </p:cNvSpPr>
            <p:nvPr/>
          </p:nvSpPr>
          <p:spPr bwMode="auto">
            <a:xfrm>
              <a:off x="1485900" y="5443379"/>
              <a:ext cx="1460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104"/>
            <p:cNvSpPr>
              <a:spLocks noChangeArrowheads="1"/>
            </p:cNvSpPr>
            <p:nvPr/>
          </p:nvSpPr>
          <p:spPr bwMode="auto">
            <a:xfrm>
              <a:off x="1485900" y="5297329"/>
              <a:ext cx="290513" cy="290512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105"/>
            <p:cNvSpPr>
              <a:spLocks noChangeArrowheads="1"/>
            </p:cNvSpPr>
            <p:nvPr/>
          </p:nvSpPr>
          <p:spPr bwMode="auto">
            <a:xfrm>
              <a:off x="1890713" y="5360829"/>
              <a:ext cx="5802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u="sng" dirty="0">
                  <a:solidFill>
                    <a:srgbClr val="800000"/>
                  </a:solidFill>
                  <a:latin typeface="Arial" pitchFamily="34" charset="0"/>
                </a:rPr>
                <a:t>Phase 2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Text Box 108"/>
            <p:cNvSpPr txBox="1">
              <a:spLocks noChangeArrowheads="1"/>
            </p:cNvSpPr>
            <p:nvPr/>
          </p:nvSpPr>
          <p:spPr bwMode="auto">
            <a:xfrm>
              <a:off x="7623175" y="3882867"/>
              <a:ext cx="60785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22%</a:t>
              </a:r>
            </a:p>
          </p:txBody>
        </p:sp>
        <p:sp>
          <p:nvSpPr>
            <p:cNvPr id="89" name="Text Box 112"/>
            <p:cNvSpPr txBox="1">
              <a:spLocks noChangeArrowheads="1"/>
            </p:cNvSpPr>
            <p:nvPr/>
          </p:nvSpPr>
          <p:spPr bwMode="auto">
            <a:xfrm>
              <a:off x="7620000" y="5762467"/>
              <a:ext cx="60785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60%</a:t>
              </a:r>
            </a:p>
          </p:txBody>
        </p:sp>
        <p:sp>
          <p:nvSpPr>
            <p:cNvPr id="90" name="Text Box 114"/>
            <p:cNvSpPr txBox="1">
              <a:spLocks noChangeArrowheads="1"/>
            </p:cNvSpPr>
            <p:nvPr/>
          </p:nvSpPr>
          <p:spPr bwMode="auto">
            <a:xfrm>
              <a:off x="7620000" y="4751229"/>
              <a:ext cx="4924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2%</a:t>
              </a:r>
            </a:p>
          </p:txBody>
        </p:sp>
        <p:sp>
          <p:nvSpPr>
            <p:cNvPr id="91" name="Text Box 118"/>
            <p:cNvSpPr txBox="1">
              <a:spLocks noChangeArrowheads="1"/>
            </p:cNvSpPr>
            <p:nvPr/>
          </p:nvSpPr>
          <p:spPr bwMode="auto">
            <a:xfrm>
              <a:off x="7616825" y="5325904"/>
              <a:ext cx="60785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16%</a:t>
              </a:r>
            </a:p>
          </p:txBody>
        </p:sp>
        <p:sp>
          <p:nvSpPr>
            <p:cNvPr id="92" name="Rectangle 77"/>
            <p:cNvSpPr>
              <a:spLocks noChangeArrowheads="1"/>
            </p:cNvSpPr>
            <p:nvPr/>
          </p:nvSpPr>
          <p:spPr bwMode="auto">
            <a:xfrm>
              <a:off x="6521450" y="4041617"/>
              <a:ext cx="423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90%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81"/>
            <p:cNvSpPr>
              <a:spLocks noChangeArrowheads="1"/>
            </p:cNvSpPr>
            <p:nvPr/>
          </p:nvSpPr>
          <p:spPr bwMode="auto">
            <a:xfrm>
              <a:off x="6521450" y="4940142"/>
              <a:ext cx="423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10%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497388" y="4490879"/>
              <a:ext cx="423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60%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4511675" y="5475129"/>
              <a:ext cx="423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40%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657475" y="5027454"/>
              <a:ext cx="423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40%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Rectangle 101"/>
            <p:cNvSpPr>
              <a:spLocks noChangeArrowheads="1"/>
            </p:cNvSpPr>
            <p:nvPr/>
          </p:nvSpPr>
          <p:spPr bwMode="auto">
            <a:xfrm>
              <a:off x="2655888" y="5925979"/>
              <a:ext cx="423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itchFamily="34" charset="0"/>
                </a:rPr>
                <a:t>60%</a:t>
              </a:r>
              <a:endParaRPr lang="en-US" altLang="en-US" sz="20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4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Patient Engagement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71600"/>
            <a:ext cx="8462210" cy="4508584"/>
          </a:xfrm>
          <a:ln w="9525"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4A4F55"/>
                </a:solidFill>
              </a:rPr>
              <a:t>$50,000 - $100,000 patient engagement initiative investment required</a:t>
            </a:r>
          </a:p>
          <a:p>
            <a:r>
              <a:rPr lang="en-US" sz="2000" b="1" dirty="0">
                <a:solidFill>
                  <a:schemeClr val="accent3"/>
                </a:solidFill>
              </a:rPr>
              <a:t>Improved Protocol Feasibility Resulting in One Amendment Avoided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Phase 2 and 3 amendments cost $141,000 and $535,000 </a:t>
            </a:r>
            <a:br>
              <a:rPr lang="en-US" sz="2000" dirty="0">
                <a:solidFill>
                  <a:srgbClr val="4A4F55"/>
                </a:solidFill>
              </a:rPr>
            </a:br>
            <a:r>
              <a:rPr lang="en-US" sz="2000" dirty="0">
                <a:solidFill>
                  <a:srgbClr val="4A4F55"/>
                </a:solidFill>
              </a:rPr>
              <a:t>to implement respectively 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70% of protocols have at least one amendment; 22% of amendments </a:t>
            </a:r>
            <a:br>
              <a:rPr lang="en-US" sz="2000" dirty="0">
                <a:solidFill>
                  <a:srgbClr val="4A4F55"/>
                </a:solidFill>
              </a:rPr>
            </a:br>
            <a:r>
              <a:rPr lang="en-US" sz="2000" dirty="0">
                <a:solidFill>
                  <a:srgbClr val="4A4F55"/>
                </a:solidFill>
              </a:rPr>
              <a:t>are due to recruitment difficulty or site execution difficulty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A single amendment adds 3 months of time to implement</a:t>
            </a:r>
          </a:p>
          <a:p>
            <a:r>
              <a:rPr lang="en-US" sz="2000" b="1" dirty="0">
                <a:solidFill>
                  <a:schemeClr val="accent3"/>
                </a:solidFill>
              </a:rPr>
              <a:t>Improved Protocol Feasibility Resulting in More Convenient Participation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ICF easier to understand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Eligibility criteria simplified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Participation burden for patients reduced</a:t>
            </a:r>
          </a:p>
          <a:p>
            <a:pPr lvl="1"/>
            <a:r>
              <a:rPr lang="en-US" sz="2000" dirty="0">
                <a:solidFill>
                  <a:srgbClr val="4A4F55"/>
                </a:solidFill>
              </a:rPr>
              <a:t>Arbitrary 3 months of study cycle time saved</a:t>
            </a:r>
          </a:p>
        </p:txBody>
      </p:sp>
    </p:spTree>
    <p:extLst>
      <p:ext uri="{BB962C8B-B14F-4D97-AF65-F5344CB8AC3E}">
        <p14:creationId xmlns:p14="http://schemas.microsoft.com/office/powerpoint/2010/main" val="121102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Embracing the Value of Patient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Joseph DiMasi, Tufts Center for the Study of Drug Development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Jaye</a:t>
            </a:r>
            <a:r>
              <a:rPr lang="en-US" dirty="0"/>
              <a:t> Bea Smalley, formerly of Celgene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February 27,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235364" cy="684815"/>
          </a:xfrm>
        </p:spPr>
        <p:txBody>
          <a:bodyPr>
            <a:normAutofit/>
          </a:bodyPr>
          <a:lstStyle/>
          <a:p>
            <a:r>
              <a:rPr lang="en-US" sz="3600" b="1" dirty="0"/>
              <a:t>Modeling Results</a:t>
            </a:r>
          </a:p>
        </p:txBody>
      </p:sp>
      <p:graphicFrame>
        <p:nvGraphicFramePr>
          <p:cNvPr id="4" name="Content Placeholder 3" descr="This chart describes eNPV impact on $100,000 invested. " title="Modeling Results"/>
          <p:cNvGraphicFramePr>
            <a:graphicFrameLocks noGrp="1"/>
          </p:cNvGraphicFramePr>
          <p:nvPr>
            <p:ph idx="1"/>
            <p:extLst/>
          </p:nvPr>
        </p:nvGraphicFramePr>
        <p:xfrm>
          <a:off x="344558" y="2675313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572">
                  <a:extLst>
                    <a:ext uri="{9D8B030D-6E8A-4147-A177-3AD203B41FA5}">
                      <a16:colId xmlns:a16="http://schemas.microsoft.com/office/drawing/2014/main" val="1889594375"/>
                    </a:ext>
                  </a:extLst>
                </a:gridCol>
                <a:gridCol w="1467859">
                  <a:extLst>
                    <a:ext uri="{9D8B030D-6E8A-4147-A177-3AD203B41FA5}">
                      <a16:colId xmlns:a16="http://schemas.microsoft.com/office/drawing/2014/main" val="4191722787"/>
                    </a:ext>
                  </a:extLst>
                </a:gridCol>
                <a:gridCol w="1363504">
                  <a:extLst>
                    <a:ext uri="{9D8B030D-6E8A-4147-A177-3AD203B41FA5}">
                      <a16:colId xmlns:a16="http://schemas.microsoft.com/office/drawing/2014/main" val="670151937"/>
                    </a:ext>
                  </a:extLst>
                </a:gridCol>
                <a:gridCol w="391865">
                  <a:extLst>
                    <a:ext uri="{9D8B030D-6E8A-4147-A177-3AD203B41FA5}">
                      <a16:colId xmlns:a16="http://schemas.microsoft.com/office/drawing/2014/main" val="3477985174"/>
                    </a:ext>
                  </a:extLst>
                </a:gridCol>
                <a:gridCol w="1227296">
                  <a:extLst>
                    <a:ext uri="{9D8B030D-6E8A-4147-A177-3AD203B41FA5}">
                      <a16:colId xmlns:a16="http://schemas.microsoft.com/office/drawing/2014/main" val="4002732701"/>
                    </a:ext>
                  </a:extLst>
                </a:gridCol>
                <a:gridCol w="1363504">
                  <a:extLst>
                    <a:ext uri="{9D8B030D-6E8A-4147-A177-3AD203B41FA5}">
                      <a16:colId xmlns:a16="http://schemas.microsoft.com/office/drawing/2014/main" val="4161168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182880" marT="91440" marB="914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II</a:t>
                      </a:r>
                    </a:p>
                  </a:txBody>
                  <a:tcPr marL="182880" marR="182880" marT="91440" marB="9144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III</a:t>
                      </a:r>
                    </a:p>
                  </a:txBody>
                  <a:tcPr marL="182880" marR="182880" marT="91440" marB="9144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182880" marT="91440" marB="91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II</a:t>
                      </a:r>
                    </a:p>
                  </a:txBody>
                  <a:tcPr marL="182880" marR="182880" marT="91440" marB="9144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III</a:t>
                      </a:r>
                    </a:p>
                  </a:txBody>
                  <a:tcPr marL="182880" marR="182880" marT="91440" marB="9144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0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2"/>
                          </a:solidFill>
                        </a:rPr>
                        <a:t>eNPV</a:t>
                      </a:r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 Impact on $100,000 Invested</a:t>
                      </a:r>
                    </a:p>
                  </a:txBody>
                  <a:tcPr marL="182880" marR="182880" marT="91440" marB="9144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+$3.8</a:t>
                      </a:r>
                      <a:r>
                        <a:rPr lang="en-US" b="1" baseline="0" dirty="0">
                          <a:solidFill>
                            <a:schemeClr val="accent3"/>
                          </a:solidFill>
                        </a:rPr>
                        <a:t> million</a:t>
                      </a:r>
                      <a:endParaRPr lang="en-US" b="1" dirty="0">
                        <a:solidFill>
                          <a:schemeClr val="accent3"/>
                        </a:solidFill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+$15.0 million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accent3"/>
                        </a:solidFill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+$30.1 million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+$57.0 million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10485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 rot="5400000">
            <a:off x="7204258" y="1114913"/>
            <a:ext cx="152399" cy="24350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4082514" y="918557"/>
            <a:ext cx="220287" cy="2819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0501" y="1752600"/>
            <a:ext cx="258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00"/>
                </a:solidFill>
              </a:rPr>
              <a:t>Improve Convenience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1746209"/>
            <a:ext cx="280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00000"/>
                </a:solidFill>
              </a:rPr>
              <a:t>Avoid One Amendment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572000"/>
            <a:ext cx="8294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4A4F55"/>
                </a:solidFill>
              </a:rPr>
              <a:t>For engagement activities resulting in avoiding an amendment and/or an improved patient trial experience, the benefits in </a:t>
            </a:r>
            <a:r>
              <a:rPr lang="en-US" sz="2200" dirty="0" err="1">
                <a:solidFill>
                  <a:srgbClr val="4A4F55"/>
                </a:solidFill>
              </a:rPr>
              <a:t>eNPV</a:t>
            </a:r>
            <a:r>
              <a:rPr lang="en-US" sz="2200" dirty="0">
                <a:solidFill>
                  <a:srgbClr val="4A4F55"/>
                </a:solidFill>
              </a:rPr>
              <a:t> vastly outweigh the resources spent on engagement.</a:t>
            </a:r>
          </a:p>
        </p:txBody>
      </p:sp>
    </p:spTree>
    <p:extLst>
      <p:ext uri="{BB962C8B-B14F-4D97-AF65-F5344CB8AC3E}">
        <p14:creationId xmlns:p14="http://schemas.microsoft.com/office/powerpoint/2010/main" val="295092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47579" y="4389155"/>
            <a:ext cx="8462210" cy="4876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</a:rPr>
              <a:t>Expansion of an </a:t>
            </a:r>
            <a:r>
              <a:rPr lang="en-US" sz="3600" dirty="0" err="1">
                <a:solidFill>
                  <a:schemeClr val="tx2"/>
                </a:solidFill>
                <a:latin typeface="+mn-lt"/>
              </a:rPr>
              <a:t>eNPV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 Value Framework for Evaluating Patient Engagement Methods</a:t>
            </a:r>
            <a:endParaRPr lang="en-GB" sz="3600" i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8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AIM – to expand on initial </a:t>
            </a:r>
            <a:r>
              <a:rPr lang="en-US" b="1" dirty="0" err="1"/>
              <a:t>eNPV</a:t>
            </a:r>
            <a:r>
              <a:rPr lang="en-US" b="1" dirty="0"/>
              <a:t> modeling &amp; establish a resource for researchers and companies to assist them in constructing models for a wide variety of scenarios</a:t>
            </a:r>
          </a:p>
          <a:p>
            <a:r>
              <a:rPr lang="en-US" dirty="0"/>
              <a:t>Expanded list of variables and inputs</a:t>
            </a:r>
          </a:p>
          <a:p>
            <a:r>
              <a:rPr lang="en-US" dirty="0"/>
              <a:t>Useful references for gathering benchmark &amp; case study data to populate </a:t>
            </a:r>
            <a:r>
              <a:rPr lang="en-US" dirty="0" err="1"/>
              <a:t>eNPV</a:t>
            </a:r>
            <a:r>
              <a:rPr lang="en-US" dirty="0"/>
              <a:t> models &amp; guide model assumptions</a:t>
            </a:r>
          </a:p>
          <a:p>
            <a:r>
              <a:rPr lang="en-US" dirty="0"/>
              <a:t>Authored by Joseph DiMasi (Tufts) &amp; Kenneth Getz (Tufts) in collaboration with Bennett Levitan (Janssen)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Drivers and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b="1" dirty="0"/>
              <a:t>Value drivers: </a:t>
            </a:r>
          </a:p>
          <a:p>
            <a:pPr lvl="1"/>
            <a:r>
              <a:rPr lang="en-US" sz="2200" dirty="0"/>
              <a:t>Cycle time</a:t>
            </a:r>
          </a:p>
          <a:p>
            <a:pPr lvl="1"/>
            <a:r>
              <a:rPr lang="en-US" sz="2200" dirty="0"/>
              <a:t>Direct cost </a:t>
            </a:r>
          </a:p>
          <a:p>
            <a:pPr lvl="1"/>
            <a:r>
              <a:rPr lang="en-US" sz="2200" dirty="0"/>
              <a:t>Success rates </a:t>
            </a:r>
            <a:br>
              <a:rPr lang="en-US" sz="2200" dirty="0"/>
            </a:br>
            <a:r>
              <a:rPr lang="en-US" sz="2200" dirty="0"/>
              <a:t>Commercialization </a:t>
            </a:r>
          </a:p>
          <a:p>
            <a:pPr lvl="1"/>
            <a:endParaRPr lang="en-US" sz="2200" dirty="0"/>
          </a:p>
          <a:p>
            <a:r>
              <a:rPr lang="en-US" sz="2200" b="1" dirty="0"/>
              <a:t>Expanded benchmarks for additional therapeutic areas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Parameters:</a:t>
            </a:r>
          </a:p>
          <a:p>
            <a:pPr lvl="1"/>
            <a:r>
              <a:rPr lang="en-US" sz="2200" dirty="0"/>
              <a:t>Drug development cost, cycle time, risk</a:t>
            </a:r>
          </a:p>
          <a:p>
            <a:pPr lvl="1"/>
            <a:r>
              <a:rPr lang="en-US" sz="2200" dirty="0"/>
              <a:t>Regulatory approval times </a:t>
            </a:r>
          </a:p>
          <a:p>
            <a:pPr lvl="1"/>
            <a:r>
              <a:rPr lang="en-US" sz="2200" dirty="0"/>
              <a:t>Sales &amp; market expense</a:t>
            </a:r>
          </a:p>
          <a:p>
            <a:pPr lvl="1"/>
            <a:r>
              <a:rPr lang="en-US" sz="2200" dirty="0"/>
              <a:t>Effective patent life</a:t>
            </a:r>
          </a:p>
          <a:p>
            <a:pPr lvl="1"/>
            <a:r>
              <a:rPr lang="en-US" sz="2200" dirty="0"/>
              <a:t>Effective corporate tax rate &amp; cost of capital</a:t>
            </a:r>
          </a:p>
          <a:p>
            <a:pPr lvl="1"/>
            <a:r>
              <a:rPr lang="en-US" sz="2200" dirty="0"/>
              <a:t>Public &amp; patient attitudes &amp; experience in clinical trials</a:t>
            </a:r>
          </a:p>
          <a:p>
            <a:pPr lvl="1"/>
            <a:r>
              <a:rPr lang="en-US" sz="2200" dirty="0"/>
              <a:t>Patient centric approaches – cost &amp; impact</a:t>
            </a:r>
          </a:p>
        </p:txBody>
      </p:sp>
    </p:spTree>
    <p:extLst>
      <p:ext uri="{BB962C8B-B14F-4D97-AF65-F5344CB8AC3E}">
        <p14:creationId xmlns:p14="http://schemas.microsoft.com/office/powerpoint/2010/main" val="67137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Economic Model Development &amp; Market</a:t>
            </a:r>
          </a:p>
          <a:p>
            <a:pPr lvl="1"/>
            <a:r>
              <a:rPr lang="en-US" sz="2600" dirty="0"/>
              <a:t>14 primary sources cited</a:t>
            </a:r>
          </a:p>
          <a:p>
            <a:r>
              <a:rPr lang="en-US" sz="2600" b="1" dirty="0"/>
              <a:t>Public and patient attitudes &amp; experience </a:t>
            </a:r>
            <a:br>
              <a:rPr lang="en-US" sz="2600" b="1" dirty="0"/>
            </a:br>
            <a:r>
              <a:rPr lang="en-US" sz="2600" b="1" dirty="0"/>
              <a:t>in clinical trials</a:t>
            </a:r>
          </a:p>
          <a:p>
            <a:pPr lvl="1"/>
            <a:r>
              <a:rPr lang="en-US" sz="2600" dirty="0"/>
              <a:t>28 primary sources cited</a:t>
            </a:r>
          </a:p>
          <a:p>
            <a:r>
              <a:rPr lang="en-US" sz="2600" b="1" dirty="0"/>
              <a:t>Patient centric approaches – cost &amp; impact</a:t>
            </a:r>
          </a:p>
          <a:p>
            <a:pPr lvl="1"/>
            <a:r>
              <a:rPr lang="en-US" sz="2600" dirty="0"/>
              <a:t>70 case examples referenced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Pilot study published &amp; well-received</a:t>
            </a:r>
          </a:p>
          <a:p>
            <a:r>
              <a:rPr lang="en-US" sz="2600" dirty="0"/>
              <a:t>Resources identified that can be used to expand the analytical framework to other disease categories &amp; additional patient engagement methods</a:t>
            </a:r>
          </a:p>
          <a:p>
            <a:r>
              <a:rPr lang="en-US" sz="2600" dirty="0"/>
              <a:t>Could be expanded by researchers, internally as a tool by sponsors, or as a collaborative online tool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879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6DB1-E0C6-480F-9A3E-B07CC06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4389155"/>
            <a:ext cx="8462210" cy="487645"/>
          </a:xfrm>
        </p:spPr>
        <p:txBody>
          <a:bodyPr/>
          <a:lstStyle/>
          <a:p>
            <a:pPr algn="ctr"/>
            <a:r>
              <a:rPr lang="en-US" sz="3600" dirty="0"/>
              <a:t>Identifying High-Value Patient Engagement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96518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/>
        </p:nvGraphicFramePr>
        <p:xfrm>
          <a:off x="237729" y="3278582"/>
          <a:ext cx="8793382" cy="57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730" y="472930"/>
            <a:ext cx="8906271" cy="545723"/>
          </a:xfrm>
        </p:spPr>
        <p:txBody>
          <a:bodyPr anchor="t"/>
          <a:lstStyle/>
          <a:p>
            <a:r>
              <a:rPr lang="en-US" sz="2200" dirty="0"/>
              <a:t>Patient Group Engagement Across the Clinical Trial Continuum</a:t>
            </a:r>
            <a:r>
              <a:rPr lang="en-US" sz="2200" baseline="30000" dirty="0"/>
              <a:t>*</a:t>
            </a:r>
            <a:endParaRPr lang="en-US" sz="2200" b="0" i="1" dirty="0"/>
          </a:p>
        </p:txBody>
      </p:sp>
      <p:sp>
        <p:nvSpPr>
          <p:cNvPr id="13" name="Text Placeholder 6"/>
          <p:cNvSpPr>
            <a:spLocks noGrp="1"/>
          </p:cNvSpPr>
          <p:nvPr>
            <p:ph idx="1"/>
          </p:nvPr>
        </p:nvSpPr>
        <p:spPr>
          <a:xfrm>
            <a:off x="237730" y="859195"/>
            <a:ext cx="8597985" cy="45881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</a:rPr>
              <a:t>Patient groups have potential to enhance the quality &amp; efficiency of clinical trials by providing: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208116" y="1204083"/>
            <a:ext cx="3699998" cy="1977426"/>
          </a:xfrm>
          <a:prstGeom prst="round2DiagRect">
            <a:avLst/>
          </a:prstGeom>
          <a:solidFill>
            <a:srgbClr val="008BA2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Financial support for research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Natural history data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Input on relevance of research to patients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Access to translational tools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Help defining eligibility criteria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Input on meaningful endpoints &amp; PROs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Advocacy for policy &amp; funding issues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Education to patient community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  <a:endParaRPr lang="en-US" sz="1200" noProof="1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062053" y="3953881"/>
            <a:ext cx="3763133" cy="2211472"/>
          </a:xfrm>
          <a:prstGeom prst="round2DiagRect">
            <a:avLst/>
          </a:prstGeom>
          <a:solidFill>
            <a:srgbClr val="006879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Benefit-risk &amp; patient-preference studies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Protocol design &amp; study feasibility input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Study recruitment &amp; retention strategy input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Increased awareness about trials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Participant feedback on trial experience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Input on informed consent content &amp; processes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Peer advocates for participants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  <a:endParaRPr lang="en-US" sz="1200" noProof="1">
              <a:solidFill>
                <a:prstClr val="white"/>
              </a:solidFill>
            </a:endParaRP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Clinical trial networks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  <a:endParaRPr lang="en-US" sz="1200" noProof="1">
              <a:solidFill>
                <a:prstClr val="white"/>
              </a:solidFill>
            </a:endParaRP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Data Safety Monitoring Board members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  <a:endParaRPr lang="en-US" sz="1200" noProof="1">
              <a:solidFill>
                <a:prstClr val="white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5234493" y="3953882"/>
            <a:ext cx="3699998" cy="2211471"/>
          </a:xfrm>
          <a:prstGeom prst="round2DiagRect">
            <a:avLst/>
          </a:prstGeom>
          <a:solidFill>
            <a:srgbClr val="EE4036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i="1" noProof="1">
                <a:solidFill>
                  <a:prstClr val="white"/>
                </a:solidFill>
                <a:latin typeface="Arial"/>
              </a:rPr>
              <a:t>Phase 1-3 activities and…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Support interpreting &amp; disseminating study results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Collaboration on post-marketing studies &amp; surveillance initiatives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Support developing access strategy &amp; preparing for value or health technology review</a:t>
            </a:r>
            <a:endParaRPr lang="en-US" sz="1200" noProof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4356784" y="1204085"/>
            <a:ext cx="3699998" cy="1977424"/>
          </a:xfrm>
          <a:prstGeom prst="round2DiagRect">
            <a:avLst/>
          </a:prstGeom>
          <a:solidFill>
            <a:srgbClr val="670001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Support to sponsors around key regulatory meetings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  <a:latin typeface="Arial"/>
              </a:rPr>
              <a:t>Support preparing submissions for newborn screening for rare diseases</a:t>
            </a: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Informing regulators on benefit-risk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  <a:endParaRPr lang="en-US" sz="1200" noProof="1">
              <a:solidFill>
                <a:prstClr val="white"/>
              </a:solidFill>
            </a:endParaRPr>
          </a:p>
          <a:p>
            <a:pPr marL="171450" indent="-171450" defTabSz="800362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noProof="1">
                <a:solidFill>
                  <a:prstClr val="white"/>
                </a:solidFill>
              </a:rPr>
              <a:t>Public testimony at regulatory meetings</a:t>
            </a:r>
            <a:r>
              <a:rPr lang="en-US" sz="1200" baseline="30000" noProof="1">
                <a:solidFill>
                  <a:prstClr val="white"/>
                </a:solidFill>
              </a:rPr>
              <a:t>†</a:t>
            </a:r>
            <a:endParaRPr lang="en-US" sz="1200" noProof="1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1FDB1-0035-4B47-A118-FEBC93E57C6B}"/>
              </a:ext>
            </a:extLst>
          </p:cNvPr>
          <p:cNvSpPr txBox="1"/>
          <p:nvPr/>
        </p:nvSpPr>
        <p:spPr>
          <a:xfrm>
            <a:off x="237728" y="6328397"/>
            <a:ext cx="7320867" cy="461665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en-US" sz="1200" i="1" baseline="30000" dirty="0">
                <a:solidFill>
                  <a:srgbClr val="58595B"/>
                </a:solidFill>
              </a:rPr>
              <a:t>*</a:t>
            </a:r>
            <a:r>
              <a:rPr lang="en-US" sz="1200" i="1" dirty="0">
                <a:solidFill>
                  <a:srgbClr val="58595B"/>
                </a:solidFill>
              </a:rPr>
              <a:t>Updated 2018; adapted from Parkinson’s Foundation materials | </a:t>
            </a:r>
            <a:r>
              <a:rPr lang="en-US" sz="1200" i="1" baseline="30000" dirty="0">
                <a:solidFill>
                  <a:srgbClr val="58595B"/>
                </a:solidFill>
              </a:rPr>
              <a:t>†</a:t>
            </a:r>
            <a:r>
              <a:rPr lang="en-US" sz="1200" i="1" dirty="0">
                <a:solidFill>
                  <a:srgbClr val="58595B"/>
                </a:solidFill>
              </a:rPr>
              <a:t>Patient group activities typically undertaken independently or with partners other than sponsors | </a:t>
            </a:r>
            <a:r>
              <a:rPr lang="en-US" sz="1200" i="1" baseline="30000" dirty="0">
                <a:solidFill>
                  <a:srgbClr val="58595B"/>
                </a:solidFill>
              </a:rPr>
              <a:t>‡</a:t>
            </a:r>
            <a:r>
              <a:rPr lang="en-US" sz="1200" i="1" dirty="0">
                <a:solidFill>
                  <a:srgbClr val="58595B"/>
                </a:solidFill>
              </a:rPr>
              <a:t>Includes early planning for trials</a:t>
            </a:r>
          </a:p>
        </p:txBody>
      </p:sp>
    </p:spTree>
    <p:extLst>
      <p:ext uri="{BB962C8B-B14F-4D97-AF65-F5344CB8AC3E}">
        <p14:creationId xmlns:p14="http://schemas.microsoft.com/office/powerpoint/2010/main" val="4014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47663" y="327025"/>
            <a:ext cx="8461375" cy="787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How Sponsors &amp; Patient Groups Define Value</a:t>
            </a:r>
          </a:p>
        </p:txBody>
      </p:sp>
      <p:sp>
        <p:nvSpPr>
          <p:cNvPr id="32770" name="Content Placeholder 6"/>
          <p:cNvSpPr>
            <a:spLocks noGrp="1"/>
          </p:cNvSpPr>
          <p:nvPr>
            <p:ph sz="half" idx="1"/>
          </p:nvPr>
        </p:nvSpPr>
        <p:spPr>
          <a:xfrm>
            <a:off x="993775" y="1274763"/>
            <a:ext cx="3273425" cy="628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When evaluating potential BENEFITS consider: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32771" name="Content Placeholder 6"/>
          <p:cNvSpPr txBox="1">
            <a:spLocks/>
          </p:cNvSpPr>
          <p:nvPr/>
        </p:nvSpPr>
        <p:spPr bwMode="auto">
          <a:xfrm>
            <a:off x="993775" y="2084388"/>
            <a:ext cx="354806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Scope of impact of the activity on your patient population/org/co</a:t>
            </a:r>
          </a:p>
        </p:txBody>
      </p:sp>
      <p:sp>
        <p:nvSpPr>
          <p:cNvPr id="32772" name="Content Placeholder 6"/>
          <p:cNvSpPr txBox="1">
            <a:spLocks/>
          </p:cNvSpPr>
          <p:nvPr/>
        </p:nvSpPr>
        <p:spPr bwMode="auto">
          <a:xfrm>
            <a:off x="993775" y="2901950"/>
            <a:ext cx="3578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/>
              <a:t>Necessity of patient group involvement to conduct the </a:t>
            </a:r>
            <a:br>
              <a:rPr lang="en-US" altLang="en-US" sz="1800" dirty="0"/>
            </a:br>
            <a:r>
              <a:rPr lang="en-US" altLang="en-US" sz="1800" dirty="0"/>
              <a:t>activity</a:t>
            </a:r>
          </a:p>
        </p:txBody>
      </p:sp>
      <p:sp>
        <p:nvSpPr>
          <p:cNvPr id="32773" name="Content Placeholder 6"/>
          <p:cNvSpPr txBox="1">
            <a:spLocks/>
          </p:cNvSpPr>
          <p:nvPr/>
        </p:nvSpPr>
        <p:spPr bwMode="auto">
          <a:xfrm>
            <a:off x="993775" y="3881438"/>
            <a:ext cx="3073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/>
              <a:t>Necessity of the activity to advance medical product development</a:t>
            </a:r>
          </a:p>
        </p:txBody>
      </p:sp>
      <p:sp>
        <p:nvSpPr>
          <p:cNvPr id="32774" name="Content Placeholder 6"/>
          <p:cNvSpPr txBox="1">
            <a:spLocks/>
          </p:cNvSpPr>
          <p:nvPr/>
        </p:nvSpPr>
        <p:spPr bwMode="auto">
          <a:xfrm>
            <a:off x="993775" y="5829300"/>
            <a:ext cx="2305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/>
              <a:t>Reputational benefits</a:t>
            </a:r>
          </a:p>
        </p:txBody>
      </p:sp>
      <p:sp>
        <p:nvSpPr>
          <p:cNvPr id="32775" name="Content Placeholder 6"/>
          <p:cNvSpPr txBox="1">
            <a:spLocks/>
          </p:cNvSpPr>
          <p:nvPr/>
        </p:nvSpPr>
        <p:spPr bwMode="auto">
          <a:xfrm>
            <a:off x="993775" y="4919663"/>
            <a:ext cx="308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/>
              <a:t>Ease of accomplishing the activity in the short-term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half" idx="2"/>
          </p:nvPr>
        </p:nvSpPr>
        <p:spPr>
          <a:xfrm>
            <a:off x="5257800" y="1257300"/>
            <a:ext cx="3438525" cy="65405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When evaluating potential INVESTMENTS and RISKS: </a:t>
            </a:r>
            <a:r>
              <a:rPr lang="en-US" dirty="0">
                <a:solidFill>
                  <a:schemeClr val="accent6"/>
                </a:solidFill>
              </a:rPr>
              <a:t> </a:t>
            </a:r>
          </a:p>
        </p:txBody>
      </p:sp>
      <p:sp>
        <p:nvSpPr>
          <p:cNvPr id="32777" name="Content Placeholder 7"/>
          <p:cNvSpPr txBox="1">
            <a:spLocks/>
          </p:cNvSpPr>
          <p:nvPr/>
        </p:nvSpPr>
        <p:spPr bwMode="auto">
          <a:xfrm>
            <a:off x="5257800" y="2105025"/>
            <a:ext cx="2917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Amount of financial </a:t>
            </a:r>
            <a:br>
              <a:rPr lang="en-US" altLang="en-US" sz="1800"/>
            </a:br>
            <a:r>
              <a:rPr lang="en-US" altLang="en-US" sz="1800"/>
              <a:t>resources needed</a:t>
            </a:r>
          </a:p>
        </p:txBody>
      </p:sp>
      <p:sp>
        <p:nvSpPr>
          <p:cNvPr id="32778" name="Content Placeholder 7"/>
          <p:cNvSpPr txBox="1">
            <a:spLocks/>
          </p:cNvSpPr>
          <p:nvPr/>
        </p:nvSpPr>
        <p:spPr bwMode="auto">
          <a:xfrm>
            <a:off x="5257800" y="5829300"/>
            <a:ext cx="19446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Reputational risks</a:t>
            </a:r>
          </a:p>
        </p:txBody>
      </p:sp>
      <p:sp>
        <p:nvSpPr>
          <p:cNvPr id="32779" name="Content Placeholder 7"/>
          <p:cNvSpPr txBox="1">
            <a:spLocks/>
          </p:cNvSpPr>
          <p:nvPr/>
        </p:nvSpPr>
        <p:spPr bwMode="auto">
          <a:xfrm>
            <a:off x="5257800" y="2878138"/>
            <a:ext cx="3359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Level of staff time &amp; </a:t>
            </a:r>
            <a:br>
              <a:rPr lang="en-US" altLang="en-US" sz="1800"/>
            </a:br>
            <a:r>
              <a:rPr lang="en-US" altLang="en-US" sz="1800"/>
              <a:t>expertise required across </a:t>
            </a:r>
            <a:br>
              <a:rPr lang="en-US" altLang="en-US" sz="1800"/>
            </a:br>
            <a:r>
              <a:rPr lang="en-US" altLang="en-US" sz="1800"/>
              <a:t>the lifespan of the activity</a:t>
            </a:r>
          </a:p>
        </p:txBody>
      </p:sp>
      <p:sp>
        <p:nvSpPr>
          <p:cNvPr id="32780" name="Content Placeholder 7"/>
          <p:cNvSpPr txBox="1">
            <a:spLocks/>
          </p:cNvSpPr>
          <p:nvPr/>
        </p:nvSpPr>
        <p:spPr bwMode="auto">
          <a:xfrm>
            <a:off x="5257800" y="3881438"/>
            <a:ext cx="37893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Amount of additional </a:t>
            </a:r>
            <a:br>
              <a:rPr lang="en-US" altLang="en-US" sz="1800"/>
            </a:br>
            <a:r>
              <a:rPr lang="en-US" altLang="en-US" sz="1800"/>
              <a:t>organizational commitment needed </a:t>
            </a:r>
            <a:br>
              <a:rPr lang="en-US" altLang="en-US" sz="1800"/>
            </a:br>
            <a:r>
              <a:rPr lang="en-US" altLang="en-US" sz="1800"/>
              <a:t>given existing infrastructure</a:t>
            </a:r>
          </a:p>
        </p:txBody>
      </p:sp>
      <p:sp>
        <p:nvSpPr>
          <p:cNvPr id="32781" name="Content Placeholder 7"/>
          <p:cNvSpPr txBox="1">
            <a:spLocks/>
          </p:cNvSpPr>
          <p:nvPr/>
        </p:nvSpPr>
        <p:spPr bwMode="auto">
          <a:xfrm>
            <a:off x="5257800" y="4870450"/>
            <a:ext cx="37369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Amount of direct patient </a:t>
            </a:r>
            <a:br>
              <a:rPr lang="en-US" altLang="en-US" sz="1800"/>
            </a:br>
            <a:r>
              <a:rPr lang="en-US" altLang="en-US" sz="1800"/>
              <a:t>involvement &amp; potential </a:t>
            </a:r>
            <a:br>
              <a:rPr lang="en-US" altLang="en-US" sz="1800"/>
            </a:br>
            <a:r>
              <a:rPr lang="en-US" altLang="en-US" sz="1800"/>
              <a:t>patient burden</a:t>
            </a:r>
          </a:p>
        </p:txBody>
      </p:sp>
      <p:grpSp>
        <p:nvGrpSpPr>
          <p:cNvPr id="32782" name="Group 34819"/>
          <p:cNvGrpSpPr>
            <a:grpSpLocks/>
          </p:cNvGrpSpPr>
          <p:nvPr/>
        </p:nvGrpSpPr>
        <p:grpSpPr bwMode="auto">
          <a:xfrm>
            <a:off x="5084763" y="2765425"/>
            <a:ext cx="3776662" cy="2973388"/>
            <a:chOff x="4831634" y="2765502"/>
            <a:chExt cx="3943078" cy="2973660"/>
          </a:xfrm>
        </p:grpSpPr>
        <p:cxnSp>
          <p:nvCxnSpPr>
            <p:cNvPr id="34839" name="Straight Connector 24"/>
            <p:cNvCxnSpPr>
              <a:cxnSpLocks noChangeShapeType="1"/>
            </p:cNvCxnSpPr>
            <p:nvPr/>
          </p:nvCxnSpPr>
          <p:spPr bwMode="auto">
            <a:xfrm>
              <a:off x="4831634" y="2765502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40" name="Straight Connector 28"/>
            <p:cNvCxnSpPr>
              <a:cxnSpLocks noChangeShapeType="1"/>
            </p:cNvCxnSpPr>
            <p:nvPr/>
          </p:nvCxnSpPr>
          <p:spPr bwMode="auto">
            <a:xfrm>
              <a:off x="4831634" y="3770970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41" name="Straight Connector 29"/>
            <p:cNvCxnSpPr>
              <a:cxnSpLocks noChangeShapeType="1"/>
            </p:cNvCxnSpPr>
            <p:nvPr/>
          </p:nvCxnSpPr>
          <p:spPr bwMode="auto">
            <a:xfrm>
              <a:off x="4831634" y="4785731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42" name="Straight Connector 30"/>
            <p:cNvCxnSpPr>
              <a:cxnSpLocks noChangeShapeType="1"/>
            </p:cNvCxnSpPr>
            <p:nvPr/>
          </p:nvCxnSpPr>
          <p:spPr bwMode="auto">
            <a:xfrm>
              <a:off x="4831634" y="5739162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2783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8620" r="5809" b="6934"/>
          <a:stretch>
            <a:fillRect/>
          </a:stretch>
        </p:blipFill>
        <p:spPr bwMode="auto">
          <a:xfrm>
            <a:off x="136525" y="1227138"/>
            <a:ext cx="758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8620" r="5991" b="7434"/>
          <a:stretch>
            <a:fillRect/>
          </a:stretch>
        </p:blipFill>
        <p:spPr bwMode="auto">
          <a:xfrm>
            <a:off x="4438650" y="1219200"/>
            <a:ext cx="741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5" name="Group 34819"/>
          <p:cNvGrpSpPr>
            <a:grpSpLocks/>
          </p:cNvGrpSpPr>
          <p:nvPr/>
        </p:nvGrpSpPr>
        <p:grpSpPr bwMode="auto">
          <a:xfrm>
            <a:off x="642938" y="2765425"/>
            <a:ext cx="3775075" cy="2973388"/>
            <a:chOff x="4831634" y="2765502"/>
            <a:chExt cx="3943078" cy="2973660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4831634" y="2765502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4831634" y="3770482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4831634" y="4784987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4831634" y="5739162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E538A0-30AA-49AB-B785-D96480823A05}"/>
              </a:ext>
            </a:extLst>
          </p:cNvPr>
          <p:cNvSpPr/>
          <p:nvPr/>
        </p:nvSpPr>
        <p:spPr>
          <a:xfrm>
            <a:off x="347579" y="6302393"/>
            <a:ext cx="7120021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200" dirty="0">
                <a:solidFill>
                  <a:srgbClr val="58595B"/>
                </a:solidFill>
              </a:rPr>
              <a:t>Based on semi-structured interviews conducted with representatives of sponsors (n=14) and patient groups (n=14) to understand how each characterizes “investments” and “benefits” of engagement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12CE5F-DF1F-43DF-BA1B-98A2560E223F}"/>
              </a:ext>
            </a:extLst>
          </p:cNvPr>
          <p:cNvSpPr/>
          <p:nvPr/>
        </p:nvSpPr>
        <p:spPr>
          <a:xfrm>
            <a:off x="4438650" y="1114426"/>
            <a:ext cx="4608513" cy="505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47663" y="327025"/>
            <a:ext cx="8461375" cy="787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How Sponsors and Patient Groups Define Value</a:t>
            </a:r>
          </a:p>
        </p:txBody>
      </p:sp>
      <p:sp>
        <p:nvSpPr>
          <p:cNvPr id="32770" name="Content Placeholder 6"/>
          <p:cNvSpPr>
            <a:spLocks noGrp="1"/>
          </p:cNvSpPr>
          <p:nvPr>
            <p:ph sz="half" idx="1"/>
          </p:nvPr>
        </p:nvSpPr>
        <p:spPr>
          <a:xfrm>
            <a:off x="993775" y="1274763"/>
            <a:ext cx="3273425" cy="628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When evaluating potential BENEFITS consider: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32771" name="Content Placeholder 6"/>
          <p:cNvSpPr txBox="1">
            <a:spLocks/>
          </p:cNvSpPr>
          <p:nvPr/>
        </p:nvSpPr>
        <p:spPr bwMode="auto">
          <a:xfrm>
            <a:off x="993775" y="2084388"/>
            <a:ext cx="354806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Scope of impact of the activity on your patient population/org/co</a:t>
            </a:r>
          </a:p>
        </p:txBody>
      </p:sp>
      <p:sp>
        <p:nvSpPr>
          <p:cNvPr id="32772" name="Content Placeholder 6"/>
          <p:cNvSpPr txBox="1">
            <a:spLocks/>
          </p:cNvSpPr>
          <p:nvPr/>
        </p:nvSpPr>
        <p:spPr bwMode="auto">
          <a:xfrm>
            <a:off x="993775" y="2901950"/>
            <a:ext cx="3578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Necessity of patient group involvement to conduct the </a:t>
            </a:r>
            <a:br>
              <a:rPr lang="en-US" altLang="en-US" sz="1800"/>
            </a:br>
            <a:r>
              <a:rPr lang="en-US" altLang="en-US" sz="1800"/>
              <a:t>activity</a:t>
            </a:r>
          </a:p>
        </p:txBody>
      </p:sp>
      <p:sp>
        <p:nvSpPr>
          <p:cNvPr id="32773" name="Content Placeholder 6"/>
          <p:cNvSpPr txBox="1">
            <a:spLocks/>
          </p:cNvSpPr>
          <p:nvPr/>
        </p:nvSpPr>
        <p:spPr bwMode="auto">
          <a:xfrm>
            <a:off x="993775" y="3881438"/>
            <a:ext cx="3073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Necessity of the activity to advance medical product development</a:t>
            </a:r>
          </a:p>
        </p:txBody>
      </p:sp>
      <p:sp>
        <p:nvSpPr>
          <p:cNvPr id="32774" name="Content Placeholder 6"/>
          <p:cNvSpPr txBox="1">
            <a:spLocks/>
          </p:cNvSpPr>
          <p:nvPr/>
        </p:nvSpPr>
        <p:spPr bwMode="auto">
          <a:xfrm>
            <a:off x="993775" y="5829300"/>
            <a:ext cx="2305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Reputational benefits</a:t>
            </a:r>
          </a:p>
        </p:txBody>
      </p:sp>
      <p:sp>
        <p:nvSpPr>
          <p:cNvPr id="32775" name="Content Placeholder 6"/>
          <p:cNvSpPr txBox="1">
            <a:spLocks/>
          </p:cNvSpPr>
          <p:nvPr/>
        </p:nvSpPr>
        <p:spPr bwMode="auto">
          <a:xfrm>
            <a:off x="993775" y="4919663"/>
            <a:ext cx="308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Ease of accomplishing the activity in the short-term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half" idx="2"/>
          </p:nvPr>
        </p:nvSpPr>
        <p:spPr>
          <a:xfrm>
            <a:off x="5257800" y="1257300"/>
            <a:ext cx="3438525" cy="65405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When evaluating potential INVESTMENTS and RISKS: </a:t>
            </a:r>
            <a:r>
              <a:rPr lang="en-US" dirty="0">
                <a:solidFill>
                  <a:schemeClr val="accent6"/>
                </a:solidFill>
              </a:rPr>
              <a:t> </a:t>
            </a:r>
          </a:p>
        </p:txBody>
      </p:sp>
      <p:sp>
        <p:nvSpPr>
          <p:cNvPr id="32777" name="Content Placeholder 7"/>
          <p:cNvSpPr txBox="1">
            <a:spLocks/>
          </p:cNvSpPr>
          <p:nvPr/>
        </p:nvSpPr>
        <p:spPr bwMode="auto">
          <a:xfrm>
            <a:off x="5257800" y="2105025"/>
            <a:ext cx="2917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Amount of financial </a:t>
            </a:r>
            <a:br>
              <a:rPr lang="en-US" altLang="en-US" sz="1800"/>
            </a:br>
            <a:r>
              <a:rPr lang="en-US" altLang="en-US" sz="1800"/>
              <a:t>resources needed</a:t>
            </a:r>
          </a:p>
        </p:txBody>
      </p:sp>
      <p:sp>
        <p:nvSpPr>
          <p:cNvPr id="32778" name="Content Placeholder 7"/>
          <p:cNvSpPr txBox="1">
            <a:spLocks/>
          </p:cNvSpPr>
          <p:nvPr/>
        </p:nvSpPr>
        <p:spPr bwMode="auto">
          <a:xfrm>
            <a:off x="5257800" y="5829300"/>
            <a:ext cx="19446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Reputational risks</a:t>
            </a:r>
          </a:p>
        </p:txBody>
      </p:sp>
      <p:sp>
        <p:nvSpPr>
          <p:cNvPr id="32779" name="Content Placeholder 7"/>
          <p:cNvSpPr txBox="1">
            <a:spLocks/>
          </p:cNvSpPr>
          <p:nvPr/>
        </p:nvSpPr>
        <p:spPr bwMode="auto">
          <a:xfrm>
            <a:off x="5257800" y="2878138"/>
            <a:ext cx="3359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Level of staff time &amp; </a:t>
            </a:r>
            <a:br>
              <a:rPr lang="en-US" altLang="en-US" sz="1800"/>
            </a:br>
            <a:r>
              <a:rPr lang="en-US" altLang="en-US" sz="1800"/>
              <a:t>expertise required across </a:t>
            </a:r>
            <a:br>
              <a:rPr lang="en-US" altLang="en-US" sz="1800"/>
            </a:br>
            <a:r>
              <a:rPr lang="en-US" altLang="en-US" sz="1800"/>
              <a:t>the lifespan of the activity</a:t>
            </a:r>
          </a:p>
        </p:txBody>
      </p:sp>
      <p:sp>
        <p:nvSpPr>
          <p:cNvPr id="32780" name="Content Placeholder 7"/>
          <p:cNvSpPr txBox="1">
            <a:spLocks/>
          </p:cNvSpPr>
          <p:nvPr/>
        </p:nvSpPr>
        <p:spPr bwMode="auto">
          <a:xfrm>
            <a:off x="5257800" y="3881438"/>
            <a:ext cx="37893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Amount of additional </a:t>
            </a:r>
            <a:br>
              <a:rPr lang="en-US" altLang="en-US" sz="1800"/>
            </a:br>
            <a:r>
              <a:rPr lang="en-US" altLang="en-US" sz="1800"/>
              <a:t>organizational commitment needed </a:t>
            </a:r>
            <a:br>
              <a:rPr lang="en-US" altLang="en-US" sz="1800"/>
            </a:br>
            <a:r>
              <a:rPr lang="en-US" altLang="en-US" sz="1800"/>
              <a:t>given existing infrastructure</a:t>
            </a:r>
          </a:p>
        </p:txBody>
      </p:sp>
      <p:sp>
        <p:nvSpPr>
          <p:cNvPr id="32781" name="Content Placeholder 7"/>
          <p:cNvSpPr txBox="1">
            <a:spLocks/>
          </p:cNvSpPr>
          <p:nvPr/>
        </p:nvSpPr>
        <p:spPr bwMode="auto">
          <a:xfrm>
            <a:off x="5257800" y="4870450"/>
            <a:ext cx="37369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1400"/>
              </a:spcBef>
              <a:buSzPct val="130000"/>
              <a:buBlip>
                <a:blip r:embed="rId3"/>
              </a:buBlip>
              <a:defRPr sz="2400">
                <a:solidFill>
                  <a:srgbClr val="58595B"/>
                </a:solidFill>
                <a:latin typeface="Arial" charset="0"/>
              </a:defRPr>
            </a:lvl1pPr>
            <a:lvl2pPr marL="690563" indent="-285750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>
                <a:solidFill>
                  <a:srgbClr val="58595B"/>
                </a:solidFill>
                <a:latin typeface="Arial" charset="0"/>
              </a:defRPr>
            </a:lvl2pPr>
            <a:lvl3pPr marL="969963" indent="-2286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8595B"/>
                </a:solidFill>
                <a:latin typeface="Arial" charset="0"/>
              </a:defRPr>
            </a:lvl3pPr>
            <a:lvl4pPr marL="12541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–"/>
              <a:defRPr sz="2400">
                <a:solidFill>
                  <a:srgbClr val="58595B"/>
                </a:solidFill>
                <a:latin typeface="Arial" charset="0"/>
              </a:defRPr>
            </a:lvl4pPr>
            <a:lvl5pPr marL="1482725" indent="-228600">
              <a:lnSpc>
                <a:spcPct val="95000"/>
              </a:lnSpc>
              <a:spcBef>
                <a:spcPts val="300"/>
              </a:spcBef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5pPr>
            <a:lvl6pPr marL="19399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6pPr>
            <a:lvl7pPr marL="23971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7pPr>
            <a:lvl8pPr marL="28543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8pPr>
            <a:lvl9pPr marL="3311525" indent="-228600" defTabSz="4572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8595B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/>
              <a:t>Amount of direct patient </a:t>
            </a:r>
            <a:br>
              <a:rPr lang="en-US" altLang="en-US" sz="1800"/>
            </a:br>
            <a:r>
              <a:rPr lang="en-US" altLang="en-US" sz="1800"/>
              <a:t>involvement &amp; potential </a:t>
            </a:r>
            <a:br>
              <a:rPr lang="en-US" altLang="en-US" sz="1800"/>
            </a:br>
            <a:r>
              <a:rPr lang="en-US" altLang="en-US" sz="1800"/>
              <a:t>patient burden</a:t>
            </a:r>
          </a:p>
        </p:txBody>
      </p:sp>
      <p:grpSp>
        <p:nvGrpSpPr>
          <p:cNvPr id="32782" name="Group 34819"/>
          <p:cNvGrpSpPr>
            <a:grpSpLocks/>
          </p:cNvGrpSpPr>
          <p:nvPr/>
        </p:nvGrpSpPr>
        <p:grpSpPr bwMode="auto">
          <a:xfrm>
            <a:off x="5084763" y="2765425"/>
            <a:ext cx="3776662" cy="2973388"/>
            <a:chOff x="4831634" y="2765502"/>
            <a:chExt cx="3943078" cy="2973660"/>
          </a:xfrm>
        </p:grpSpPr>
        <p:cxnSp>
          <p:nvCxnSpPr>
            <p:cNvPr id="34839" name="Straight Connector 24"/>
            <p:cNvCxnSpPr>
              <a:cxnSpLocks noChangeShapeType="1"/>
            </p:cNvCxnSpPr>
            <p:nvPr/>
          </p:nvCxnSpPr>
          <p:spPr bwMode="auto">
            <a:xfrm>
              <a:off x="4831634" y="2765502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40" name="Straight Connector 28"/>
            <p:cNvCxnSpPr>
              <a:cxnSpLocks noChangeShapeType="1"/>
            </p:cNvCxnSpPr>
            <p:nvPr/>
          </p:nvCxnSpPr>
          <p:spPr bwMode="auto">
            <a:xfrm>
              <a:off x="4831634" y="3770970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41" name="Straight Connector 29"/>
            <p:cNvCxnSpPr>
              <a:cxnSpLocks noChangeShapeType="1"/>
            </p:cNvCxnSpPr>
            <p:nvPr/>
          </p:nvCxnSpPr>
          <p:spPr bwMode="auto">
            <a:xfrm>
              <a:off x="4831634" y="4785731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42" name="Straight Connector 30"/>
            <p:cNvCxnSpPr>
              <a:cxnSpLocks noChangeShapeType="1"/>
            </p:cNvCxnSpPr>
            <p:nvPr/>
          </p:nvCxnSpPr>
          <p:spPr bwMode="auto">
            <a:xfrm>
              <a:off x="4831634" y="5739162"/>
              <a:ext cx="3943078" cy="0"/>
            </a:xfrm>
            <a:prstGeom prst="line">
              <a:avLst/>
            </a:prstGeom>
            <a:noFill/>
            <a:ln w="19050">
              <a:solidFill>
                <a:srgbClr val="670001"/>
              </a:solidFill>
              <a:round/>
              <a:headEnd/>
              <a:tailEnd/>
            </a:ln>
            <a:effectLst>
              <a:outerShdw blurRad="63500" sx="999" sy="999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2783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8620" r="5809" b="6934"/>
          <a:stretch>
            <a:fillRect/>
          </a:stretch>
        </p:blipFill>
        <p:spPr bwMode="auto">
          <a:xfrm>
            <a:off x="136525" y="1227138"/>
            <a:ext cx="758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8620" r="5991" b="7434"/>
          <a:stretch>
            <a:fillRect/>
          </a:stretch>
        </p:blipFill>
        <p:spPr bwMode="auto">
          <a:xfrm>
            <a:off x="4438650" y="1219200"/>
            <a:ext cx="741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5" name="Group 34819"/>
          <p:cNvGrpSpPr>
            <a:grpSpLocks/>
          </p:cNvGrpSpPr>
          <p:nvPr/>
        </p:nvGrpSpPr>
        <p:grpSpPr bwMode="auto">
          <a:xfrm>
            <a:off x="642938" y="2765425"/>
            <a:ext cx="3775075" cy="2973388"/>
            <a:chOff x="4831634" y="2765502"/>
            <a:chExt cx="3943078" cy="2973660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4831634" y="2765502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4831634" y="3770482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4831634" y="4784987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4831634" y="5739162"/>
              <a:ext cx="39430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E538A0-30AA-49AB-B785-D96480823A05}"/>
              </a:ext>
            </a:extLst>
          </p:cNvPr>
          <p:cNvSpPr/>
          <p:nvPr/>
        </p:nvSpPr>
        <p:spPr>
          <a:xfrm>
            <a:off x="347579" y="6302393"/>
            <a:ext cx="7120021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200" dirty="0">
                <a:solidFill>
                  <a:srgbClr val="58595B"/>
                </a:solidFill>
              </a:rPr>
              <a:t>Based on semi-structured interviews conducted with representatives of sponsors (n=14) and patient groups (n=14) to understand how each characterizes “investments” and “benefits” of engagement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BDD9F-7742-445D-950A-4A8B06B6AB51}"/>
              </a:ext>
            </a:extLst>
          </p:cNvPr>
          <p:cNvSpPr/>
          <p:nvPr/>
        </p:nvSpPr>
        <p:spPr>
          <a:xfrm>
            <a:off x="76201" y="1114426"/>
            <a:ext cx="4362450" cy="5056188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and opinions expressed in this presentation are those of the individual presenter and do not necessarily reflect the views of the Clinical Trials Transformation </a:t>
            </a:r>
            <a:r>
              <a:rPr lang="en-US" dirty="0" smtClean="0"/>
              <a:t>Initiative</a:t>
            </a:r>
            <a:r>
              <a:rPr lang="en-US" dirty="0"/>
              <a:t> </a:t>
            </a:r>
            <a:r>
              <a:rPr lang="en-US" dirty="0" smtClean="0"/>
              <a:t>or Tufts University.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584200"/>
            <a:ext cx="8462210" cy="787400"/>
          </a:xfrm>
        </p:spPr>
        <p:txBody>
          <a:bodyPr/>
          <a:lstStyle/>
          <a:p>
            <a:r>
              <a:rPr lang="en-US" sz="2800" dirty="0"/>
              <a:t>Web-Based Tool for Identifying High-Value Engagement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7580" y="1746250"/>
            <a:ext cx="8462210" cy="787400"/>
          </a:xfrm>
        </p:spPr>
        <p:txBody>
          <a:bodyPr/>
          <a:lstStyle/>
          <a:p>
            <a:r>
              <a:rPr lang="en-US" dirty="0"/>
              <a:t>Provides a simple, straightforward process for sponsors &amp; patient groups to identify opportunities to work together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343401" y="2667000"/>
          <a:ext cx="4526281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84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INVESTMENT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07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022"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58595B"/>
                          </a:solidFill>
                        </a:rPr>
                        <a:t>BENEFIT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High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High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Benefit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High Investment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High Benefit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 Investment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0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58595B"/>
                          </a:solidFill>
                        </a:rPr>
                        <a:t>Low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Benefit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High Investment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 Benefit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 Investment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39000" y="3886200"/>
            <a:ext cx="1416097" cy="513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BEST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4876800"/>
            <a:ext cx="1524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WORST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895600"/>
            <a:ext cx="3429000" cy="27335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3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2000" b="1" dirty="0"/>
              <a:t>Step 1</a:t>
            </a:r>
            <a:r>
              <a:rPr lang="en-US" sz="2000" dirty="0"/>
              <a:t>: Identify engagement opportunities </a:t>
            </a:r>
          </a:p>
          <a:p>
            <a:pPr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2000" b="1" dirty="0"/>
              <a:t>Step 2</a:t>
            </a:r>
            <a:r>
              <a:rPr lang="en-US" sz="2000" dirty="0"/>
              <a:t>: Evaluate </a:t>
            </a:r>
            <a:r>
              <a:rPr lang="en-US" sz="2000" i="1" dirty="0"/>
              <a:t>investments</a:t>
            </a:r>
            <a:r>
              <a:rPr lang="en-US" sz="2000" dirty="0"/>
              <a:t> &amp; </a:t>
            </a:r>
            <a:r>
              <a:rPr lang="en-US" sz="2000" i="1" dirty="0"/>
              <a:t>benefits </a:t>
            </a:r>
          </a:p>
          <a:p>
            <a:pPr>
              <a:buClr>
                <a:schemeClr val="accent2"/>
              </a:buClr>
              <a:buSzPct val="75000"/>
              <a:buFont typeface="Lucida Grande"/>
              <a:buChar char="▶"/>
            </a:pPr>
            <a:r>
              <a:rPr lang="en-US" sz="2000" b="1" dirty="0"/>
              <a:t>Step 3</a:t>
            </a:r>
            <a:r>
              <a:rPr lang="en-US" sz="2000" dirty="0"/>
              <a:t>: Visualize &amp; discuss </a:t>
            </a:r>
            <a:r>
              <a:rPr lang="en-US" sz="2000" i="1" dirty="0"/>
              <a:t>mutually beneficial</a:t>
            </a:r>
            <a:r>
              <a:rPr lang="en-US" sz="2000" dirty="0"/>
              <a:t>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D0337-97D5-4B7E-9F77-F05DBE9A8D75}"/>
              </a:ext>
            </a:extLst>
          </p:cNvPr>
          <p:cNvSpPr txBox="1"/>
          <p:nvPr/>
        </p:nvSpPr>
        <p:spPr>
          <a:xfrm>
            <a:off x="347579" y="6353308"/>
            <a:ext cx="827029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Tool is freely available at </a:t>
            </a:r>
            <a:r>
              <a:rPr lang="en-US" i="1" dirty="0">
                <a:solidFill>
                  <a:schemeClr val="accent3"/>
                </a:solidFill>
                <a:hlinkClick r:id="rId4"/>
              </a:rPr>
              <a:t>https://prioritizationtool.ctti-clinicaltrials.org/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9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DAB1A8-A47E-4A50-A682-B50C917642D3}"/>
              </a:ext>
            </a:extLst>
          </p:cNvPr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51854-2D5C-44AE-857C-BBA9CAB4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82" y="1249887"/>
            <a:ext cx="8458200" cy="53838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3FED2-FD31-4C39-86F3-E3F2041C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5" y="381000"/>
            <a:ext cx="8462210" cy="770467"/>
          </a:xfrm>
        </p:spPr>
        <p:txBody>
          <a:bodyPr/>
          <a:lstStyle/>
          <a:p>
            <a:r>
              <a:rPr lang="en-US" sz="2600" dirty="0"/>
              <a:t>Identifying &amp; Evaluating Engagement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54388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9AB6B1-B63B-4479-9CDA-CF8713D4019F}"/>
              </a:ext>
            </a:extLst>
          </p:cNvPr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E03282-A72B-4F61-84E4-152A0C0126B6}"/>
              </a:ext>
            </a:extLst>
          </p:cNvPr>
          <p:cNvSpPr txBox="1">
            <a:spLocks/>
          </p:cNvSpPr>
          <p:nvPr/>
        </p:nvSpPr>
        <p:spPr>
          <a:xfrm>
            <a:off x="340895" y="304800"/>
            <a:ext cx="8462210" cy="7704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500" dirty="0"/>
              <a:t>Visualizing &amp; Discussing Engagement Opportunities</a:t>
            </a:r>
          </a:p>
        </p:txBody>
      </p:sp>
      <p:pic>
        <p:nvPicPr>
          <p:cNvPr id="4" name="Picture 3" descr="This image provides an overview of visualizing and discussing engagement opportunities." title="Visualizing &amp; Discussing Engagement Opportunities">
            <a:extLst>
              <a:ext uri="{FF2B5EF4-FFF2-40B4-BE49-F238E27FC236}">
                <a16:creationId xmlns:a16="http://schemas.microsoft.com/office/drawing/2014/main" id="{00F111A7-FC11-429D-AD27-D9830FE1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87" y="914400"/>
            <a:ext cx="6678027" cy="57508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277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51CBA05-19D6-41E3-A168-0D855FB3AF0B}"/>
              </a:ext>
            </a:extLst>
          </p:cNvPr>
          <p:cNvGraphicFramePr/>
          <p:nvPr>
            <p:extLst/>
          </p:nvPr>
        </p:nvGraphicFramePr>
        <p:xfrm>
          <a:off x="457200" y="-228600"/>
          <a:ext cx="8504988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1FBAA0C-1884-4F5C-813F-E6AA3D45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8595B"/>
                </a:solidFill>
              </a:rPr>
              <a:t>Finding the Best Approach</a:t>
            </a:r>
          </a:p>
        </p:txBody>
      </p:sp>
    </p:spTree>
    <p:extLst>
      <p:ext uri="{BB962C8B-B14F-4D97-AF65-F5344CB8AC3E}">
        <p14:creationId xmlns:p14="http://schemas.microsoft.com/office/powerpoint/2010/main" val="43305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0BCC-D2DC-4679-9584-A76DB61A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5" y="304800"/>
            <a:ext cx="8462210" cy="770467"/>
          </a:xfrm>
        </p:spPr>
        <p:txBody>
          <a:bodyPr/>
          <a:lstStyle/>
          <a:p>
            <a:r>
              <a:rPr lang="en-US" dirty="0"/>
              <a:t>Recommendations for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1BC4-92CE-4CCB-8783-068E1B21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95" y="1089611"/>
            <a:ext cx="8462210" cy="5082589"/>
          </a:xfrm>
          <a:noFill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Establish ongoing relationships with patient groups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&amp; communicate openly with them on a regular basis.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Ensure that patient groups are essential partners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throughout the research &amp; development process and not “token” voices.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For consistency, establish guiding principles &amp; clear lines of communication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to facilitate a fit-for-purpose process for collaborating with patient groups.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Integrate into your ongoing research &amp; portfolio planning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an assessment of patient group expertise &amp; assets and value to your program. 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Match patient group expertise &amp; assets to the specific needs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&amp; phases of your research &amp; development programs.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Measure the impact of patient group engagement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on cycle time &amp; other metrics.</a:t>
            </a:r>
          </a:p>
        </p:txBody>
      </p:sp>
    </p:spTree>
    <p:extLst>
      <p:ext uri="{BB962C8B-B14F-4D97-AF65-F5344CB8AC3E}">
        <p14:creationId xmlns:p14="http://schemas.microsoft.com/office/powerpoint/2010/main" val="2243460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5E52-289E-4110-94EF-0258C321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Patient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5E83-B2F9-4069-B8D3-8ECA286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33921"/>
          </a:xfrm>
          <a:solidFill>
            <a:srgbClr val="FFFFFF"/>
          </a:solidFill>
        </p:spPr>
        <p:txBody>
          <a:bodyPr/>
          <a:lstStyle/>
          <a:p>
            <a:pPr marL="457200" lvl="0" indent="-457200"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Proactively identify, engage, &amp;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bring the patient voice to stakeholders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relevant to your research &amp; development interests.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Promote your value as an essential partner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by maximizing &amp; articulating your expertise &amp; assets.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Deliver your expertise &amp; assets to research sponsors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throughout the entire research &amp; development lifecycle.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Patient groups should select sponsors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who have a product or development program with significant promise for their constituents &amp; who are committed to engaging in a meaningful way.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Manage real or perceived conflicts of interest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by establishing policies that require full disclosure, transparency, &amp; accountability.</a:t>
            </a:r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arenR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5201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57C25-9916-4C0D-9499-633977F28B3B}"/>
              </a:ext>
            </a:extLst>
          </p:cNvPr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FA82D-EDEB-45B9-949A-03F0668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228600"/>
            <a:ext cx="8462210" cy="770467"/>
          </a:xfrm>
        </p:spPr>
        <p:txBody>
          <a:bodyPr/>
          <a:lstStyle/>
          <a:p>
            <a:r>
              <a:rPr lang="en-US" sz="3200" dirty="0"/>
              <a:t>CTTI Patient Engagement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3BFB-E30E-416A-90A2-E3FF3444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29" y="836024"/>
            <a:ext cx="8284554" cy="2646407"/>
          </a:xfrm>
        </p:spPr>
        <p:txBody>
          <a:bodyPr/>
          <a:lstStyle/>
          <a:p>
            <a:r>
              <a:rPr lang="en-US" sz="2000" b="1" dirty="0"/>
              <a:t>Economic Model:</a:t>
            </a:r>
          </a:p>
          <a:p>
            <a:pPr marL="288925" indent="0">
              <a:spcBef>
                <a:spcPts val="0"/>
              </a:spcBef>
              <a:buNone/>
            </a:pPr>
            <a:r>
              <a:rPr lang="en-US" sz="2000" dirty="0">
                <a:hlinkClick r:id="rId3"/>
              </a:rPr>
              <a:t>https://www.ctti-clinicaltrials.org/sites/www.ctti-clinicaltrials.org/files/new_ctti_resource_26feb2020_final.pdf</a:t>
            </a:r>
            <a:endParaRPr lang="en-US" sz="2000" dirty="0"/>
          </a:p>
          <a:p>
            <a:r>
              <a:rPr lang="en-US" sz="2000" b="1" dirty="0"/>
              <a:t>Prioritization Web Tool:</a:t>
            </a:r>
          </a:p>
          <a:p>
            <a:pPr marL="233363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https://prioritizationtool.ctti-clinicaltrials.org/</a:t>
            </a:r>
            <a:endParaRPr lang="en-US" sz="2000" dirty="0"/>
          </a:p>
          <a:p>
            <a:r>
              <a:rPr lang="en-US" sz="2000" b="1" dirty="0"/>
              <a:t>Recommendations: Realizing the Value of Effective Patient Group Engagement</a:t>
            </a:r>
          </a:p>
          <a:p>
            <a:pPr marL="233363" indent="0">
              <a:spcBef>
                <a:spcPts val="0"/>
              </a:spcBef>
              <a:buNone/>
              <a:tabLst>
                <a:tab pos="233363" algn="l"/>
              </a:tabLst>
            </a:pPr>
            <a:r>
              <a:rPr lang="en-US" sz="2000" dirty="0" smtClean="0">
                <a:hlinkClick r:id="rId5"/>
              </a:rPr>
              <a:t>https://www.ctti-clinicaltrials.org/our-work/patient-engagement/patients-groups-clinical-trials/</a:t>
            </a:r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704004-4147-4870-8788-B77F7035C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170921"/>
              </p:ext>
            </p:extLst>
          </p:nvPr>
        </p:nvGraphicFramePr>
        <p:xfrm>
          <a:off x="346828" y="3738741"/>
          <a:ext cx="8462210" cy="311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3445A3-89B6-4DC9-9C9D-630D8A95150F}"/>
              </a:ext>
            </a:extLst>
          </p:cNvPr>
          <p:cNvSpPr txBox="1"/>
          <p:nvPr/>
        </p:nvSpPr>
        <p:spPr>
          <a:xfrm>
            <a:off x="898506" y="6260068"/>
            <a:ext cx="736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Additional Resources for Engaging Patients in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109070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8804" y="3839632"/>
            <a:ext cx="6610121" cy="81703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/>
              <a:t>Webinar recording &amp; slides available at: </a:t>
            </a:r>
          </a:p>
          <a:p>
            <a:pPr marL="234950" algn="ctr">
              <a:spcBef>
                <a:spcPts val="600"/>
              </a:spcBef>
            </a:pPr>
            <a:r>
              <a:rPr lang="en-US" b="1" dirty="0" smtClean="0">
                <a:hlinkClick r:id="rId2"/>
              </a:rPr>
              <a:t>https://www.ctti-clinicaltrials.org/webinars/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9ACB-46F7-4599-9FD0-E36A73B7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Agenda</a:t>
            </a:r>
          </a:p>
        </p:txBody>
      </p:sp>
      <p:graphicFrame>
        <p:nvGraphicFramePr>
          <p:cNvPr id="4" name="Table 4" descr="This displays the agenda for the meeting. " title="Agenda">
            <a:extLst>
              <a:ext uri="{FF2B5EF4-FFF2-40B4-BE49-F238E27FC236}">
                <a16:creationId xmlns:a16="http://schemas.microsoft.com/office/drawing/2014/main" id="{C8344440-8EC1-4540-9641-38B89F2C5F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663" y="1452563"/>
          <a:ext cx="8461374" cy="3322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1137">
                  <a:extLst>
                    <a:ext uri="{9D8B030D-6E8A-4147-A177-3AD203B41FA5}">
                      <a16:colId xmlns:a16="http://schemas.microsoft.com/office/drawing/2014/main" val="43541241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18026868"/>
                    </a:ext>
                  </a:extLst>
                </a:gridCol>
                <a:gridCol w="2255837">
                  <a:extLst>
                    <a:ext uri="{9D8B030D-6E8A-4147-A177-3AD203B41FA5}">
                      <a16:colId xmlns:a16="http://schemas.microsoft.com/office/drawing/2014/main" val="2432211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Time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Presenter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7853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0" dirty="0"/>
                        <a:t>12:05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Introduction: Patient Groups &amp; Clinical Trials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Zachary Hallinan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34638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0" dirty="0"/>
                        <a:t>12:10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Quantifying the Impact of Patient Engagement: A Modeling Approach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Joseph DiMasi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21979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0" dirty="0"/>
                        <a:t>12:25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Identifying High-Value Patient Engagement Opportunities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Jaye Bea Smalley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46534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0" dirty="0"/>
                        <a:t>12:40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Discussion and Q&amp;A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9721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5E6725-A1C0-425B-A026-5E8ACBDAA83D}"/>
              </a:ext>
            </a:extLst>
          </p:cNvPr>
          <p:cNvSpPr/>
          <p:nvPr/>
        </p:nvSpPr>
        <p:spPr>
          <a:xfrm>
            <a:off x="1524000" y="4953000"/>
            <a:ext cx="6096000" cy="1046440"/>
          </a:xfrm>
          <a:prstGeom prst="rect">
            <a:avLst/>
          </a:prstGeom>
          <a:noFill/>
          <a:ln>
            <a:noFill/>
          </a:ln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Please indicate that you have a question by typing in the chat box “To Host.”</a:t>
            </a:r>
          </a:p>
        </p:txBody>
      </p:sp>
    </p:spTree>
    <p:extLst>
      <p:ext uri="{BB962C8B-B14F-4D97-AF65-F5344CB8AC3E}">
        <p14:creationId xmlns:p14="http://schemas.microsoft.com/office/powerpoint/2010/main" val="396538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CTTI Strengths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4" y="1340431"/>
            <a:ext cx="3155700" cy="1193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579" y="2136339"/>
            <a:ext cx="4180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B7D5"/>
              </a:solidFill>
            </a:endParaRPr>
          </a:p>
          <a:p>
            <a:endParaRPr lang="en-US" dirty="0">
              <a:solidFill>
                <a:srgbClr val="00B7D5"/>
              </a:solidFill>
            </a:endParaRPr>
          </a:p>
          <a:p>
            <a:endParaRPr lang="en-US" dirty="0" smtClean="0">
              <a:solidFill>
                <a:srgbClr val="00B7D5"/>
              </a:solidFill>
            </a:endParaRPr>
          </a:p>
          <a:p>
            <a:r>
              <a:rPr lang="en-US" dirty="0">
                <a:solidFill>
                  <a:srgbClr val="00B7D5"/>
                </a:solidFill>
              </a:rPr>
              <a:t>P</a:t>
            </a:r>
            <a:r>
              <a:rPr lang="en-US" dirty="0" smtClean="0">
                <a:solidFill>
                  <a:srgbClr val="00B7D5"/>
                </a:solidFill>
              </a:rPr>
              <a:t>ublic-Private Partnership</a:t>
            </a:r>
          </a:p>
          <a:p>
            <a:r>
              <a:rPr lang="en-US" dirty="0" smtClean="0">
                <a:solidFill>
                  <a:srgbClr val="00B7D5"/>
                </a:solidFill>
              </a:rPr>
              <a:t>Co-founded by Duke University &amp; FDA </a:t>
            </a:r>
          </a:p>
          <a:p>
            <a:r>
              <a:rPr lang="en-US" dirty="0" smtClean="0">
                <a:solidFill>
                  <a:srgbClr val="00B7D5"/>
                </a:solidFill>
              </a:rPr>
              <a:t>Involves all stakeholders</a:t>
            </a:r>
          </a:p>
          <a:p>
            <a:r>
              <a:rPr lang="en-US" dirty="0" smtClean="0">
                <a:solidFill>
                  <a:srgbClr val="00B7D5"/>
                </a:solidFill>
              </a:rPr>
              <a:t>80+ members</a:t>
            </a:r>
            <a:br>
              <a:rPr lang="en-US" dirty="0" smtClean="0">
                <a:solidFill>
                  <a:srgbClr val="00B7D5"/>
                </a:solidFill>
              </a:rPr>
            </a:br>
            <a:endParaRPr lang="en-US" b="1" i="1" dirty="0" smtClean="0">
              <a:solidFill>
                <a:srgbClr val="00B7D5"/>
              </a:solidFill>
            </a:endParaRPr>
          </a:p>
          <a:p>
            <a:r>
              <a:rPr lang="en-US" b="1" dirty="0" smtClean="0"/>
              <a:t>MISSION: To develop and drive adoption of practices that will increase the quality and efficiency of clinical trials</a:t>
            </a:r>
            <a:endParaRPr lang="en-US" b="1" dirty="0"/>
          </a:p>
        </p:txBody>
      </p:sp>
      <p:pic>
        <p:nvPicPr>
          <p:cNvPr id="10" name="Picture 9" descr="This image displays how CTTI transforms clinical trials through 3 key strengths: multi-stakeholder, impact, and evidence-based." title="Strengths Whee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32" y="1150536"/>
            <a:ext cx="4542546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Engagement at CTTI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41776"/>
            <a:ext cx="8462210" cy="488360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Normed (no question) inclusion of patients as equal partners </a:t>
            </a:r>
            <a:r>
              <a:rPr lang="en-US" dirty="0">
                <a:solidFill>
                  <a:schemeClr val="accent3"/>
                </a:solidFill>
              </a:rPr>
              <a:t>into every aspect of clinical trial (reform)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Full integration into the Steering Committee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Individual patients reimbursed for time on CTTI activities incl. projects</a:t>
            </a:r>
          </a:p>
          <a:p>
            <a:r>
              <a:rPr lang="en-US" dirty="0">
                <a:solidFill>
                  <a:schemeClr val="accent3"/>
                </a:solidFill>
              </a:rPr>
              <a:t>Patient/caregivers on project teams have played </a:t>
            </a:r>
            <a:r>
              <a:rPr lang="en-US" b="1" dirty="0">
                <a:solidFill>
                  <a:schemeClr val="accent3"/>
                </a:solidFill>
              </a:rPr>
              <a:t>critical role </a:t>
            </a:r>
            <a:r>
              <a:rPr lang="en-US" dirty="0">
                <a:solidFill>
                  <a:schemeClr val="accent3"/>
                </a:solidFill>
              </a:rPr>
              <a:t>in shaping many projects </a:t>
            </a:r>
          </a:p>
          <a:p>
            <a:r>
              <a:rPr lang="en-US" dirty="0">
                <a:solidFill>
                  <a:schemeClr val="accent3"/>
                </a:solidFill>
              </a:rPr>
              <a:t>Co-founded </a:t>
            </a:r>
            <a:r>
              <a:rPr lang="en-US" b="1" dirty="0">
                <a:solidFill>
                  <a:schemeClr val="accent3"/>
                </a:solidFill>
              </a:rPr>
              <a:t>Patient Engagement Collaborative </a:t>
            </a:r>
            <a:r>
              <a:rPr lang="en-US" dirty="0">
                <a:solidFill>
                  <a:schemeClr val="accent3"/>
                </a:solidFill>
              </a:rPr>
              <a:t>with FDA</a:t>
            </a:r>
          </a:p>
          <a:p>
            <a:r>
              <a:rPr lang="en-US" dirty="0">
                <a:solidFill>
                  <a:schemeClr val="accent3"/>
                </a:solidFill>
              </a:rPr>
              <a:t>Almost all CTTI recommendations advocate for </a:t>
            </a:r>
            <a:r>
              <a:rPr lang="en-US" b="1" dirty="0">
                <a:solidFill>
                  <a:schemeClr val="accent3"/>
                </a:solidFill>
              </a:rPr>
              <a:t>involving all stakeholders and particularly patients in the process, </a:t>
            </a:r>
            <a:r>
              <a:rPr lang="en-US" dirty="0">
                <a:solidFill>
                  <a:schemeClr val="accent3"/>
                </a:solidFill>
              </a:rPr>
              <a:t>including our </a:t>
            </a:r>
            <a:r>
              <a:rPr lang="en-US" b="1" dirty="0">
                <a:solidFill>
                  <a:schemeClr val="accent3"/>
                </a:solidFill>
              </a:rPr>
              <a:t>Quality by Design work </a:t>
            </a:r>
            <a:r>
              <a:rPr lang="en-US" dirty="0">
                <a:solidFill>
                  <a:schemeClr val="accent3"/>
                </a:solidFill>
              </a:rPr>
              <a:t>which is included in ICH E8 renovation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9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Clinical Trials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202" y="1195960"/>
            <a:ext cx="4248806" cy="4373555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CDRH/CBER </a:t>
            </a:r>
            <a:r>
              <a:rPr lang="en-US" sz="2000" dirty="0">
                <a:hlinkClick r:id="rId2"/>
              </a:rPr>
              <a:t>2019 draft guidance</a:t>
            </a:r>
            <a:r>
              <a:rPr lang="en-US" sz="2000" dirty="0"/>
              <a:t>: “FDA believes medical device clinical investigations prospectively designed with input from patient advisors may help to address common challenges.”</a:t>
            </a:r>
          </a:p>
          <a:p>
            <a:r>
              <a:rPr lang="en-US" sz="2000" dirty="0">
                <a:hlinkClick r:id="rId3"/>
              </a:rPr>
              <a:t>ICH E8(R1) 2019 draft</a:t>
            </a:r>
            <a:r>
              <a:rPr lang="en-US" sz="2000" dirty="0"/>
              <a:t>: “Clinical study design is best informed by input from a broad range of stakeholders, including patients and treating physicians.”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4800" y="1295400"/>
            <a:ext cx="3944937" cy="4411337"/>
            <a:chOff x="1903228" y="729964"/>
            <a:chExt cx="5337544" cy="526427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03228" y="863762"/>
              <a:ext cx="5337544" cy="5130476"/>
              <a:chOff x="1903228" y="863762"/>
              <a:chExt cx="5337544" cy="5130476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903228" y="864327"/>
                <a:ext cx="5337544" cy="51299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4288" cap="rnd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rgbClr val="FFFF00"/>
                    </a:solidFill>
                  </a:rPr>
                  <a:t>Better</a:t>
                </a:r>
              </a:p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rgbClr val="FFFF00"/>
                    </a:solidFill>
                  </a:rPr>
                  <a:t>Streamlined</a:t>
                </a:r>
              </a:p>
              <a:p>
                <a:pPr algn="ctr" eaLnBrk="1" hangingPunct="1">
                  <a:defRPr/>
                </a:pPr>
                <a:r>
                  <a:rPr lang="en-US" sz="1400" dirty="0">
                    <a:solidFill>
                      <a:srgbClr val="FFFF00"/>
                    </a:solidFill>
                  </a:rPr>
                  <a:t>Fit for purpose</a:t>
                </a:r>
              </a:p>
              <a:p>
                <a:pPr algn="ctr" eaLnBrk="1" hangingPunct="1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Clinical Trials</a:t>
                </a:r>
              </a:p>
            </p:txBody>
          </p:sp>
          <p:grpSp>
            <p:nvGrpSpPr>
              <p:cNvPr id="17" name="Group 11"/>
              <p:cNvGrpSpPr>
                <a:grpSpLocks/>
              </p:cNvGrpSpPr>
              <p:nvPr/>
            </p:nvGrpSpPr>
            <p:grpSpPr bwMode="auto">
              <a:xfrm>
                <a:off x="2748462" y="1663295"/>
                <a:ext cx="3647076" cy="3531410"/>
                <a:chOff x="2750283" y="1843243"/>
                <a:chExt cx="3647076" cy="3531410"/>
              </a:xfrm>
            </p:grpSpPr>
            <p:sp>
              <p:nvSpPr>
                <p:cNvPr id="19" name="Line 2"/>
                <p:cNvSpPr>
                  <a:spLocks noChangeShapeType="1"/>
                </p:cNvSpPr>
                <p:nvPr/>
              </p:nvSpPr>
              <p:spPr bwMode="auto">
                <a:xfrm flipH="1">
                  <a:off x="3767504" y="5374898"/>
                  <a:ext cx="1610912" cy="0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0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2764776" y="4115676"/>
                  <a:ext cx="1002728" cy="125922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764776" y="2541218"/>
                  <a:ext cx="358363" cy="1574459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2" name="Line 5"/>
                <p:cNvSpPr>
                  <a:spLocks noChangeShapeType="1"/>
                </p:cNvSpPr>
                <p:nvPr/>
              </p:nvSpPr>
              <p:spPr bwMode="auto">
                <a:xfrm>
                  <a:off x="4572099" y="1843563"/>
                  <a:ext cx="1450682" cy="697655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123139" y="1843563"/>
                  <a:ext cx="1448959" cy="697655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378416" y="4115676"/>
                  <a:ext cx="1002728" cy="125922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6022780" y="2541218"/>
                  <a:ext cx="358363" cy="1574459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572099" y="1843563"/>
                  <a:ext cx="797702" cy="3515832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123139" y="2541218"/>
                  <a:ext cx="3273510" cy="1572736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764776" y="2558444"/>
                  <a:ext cx="3270064" cy="1557233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9" name="Line 6"/>
                <p:cNvSpPr>
                  <a:spLocks noChangeShapeType="1"/>
                </p:cNvSpPr>
                <p:nvPr/>
              </p:nvSpPr>
              <p:spPr bwMode="auto">
                <a:xfrm>
                  <a:off x="3095573" y="2554998"/>
                  <a:ext cx="2899641" cy="3445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0" name="Line 6"/>
                <p:cNvSpPr>
                  <a:spLocks noChangeShapeType="1"/>
                </p:cNvSpPr>
                <p:nvPr/>
              </p:nvSpPr>
              <p:spPr bwMode="auto">
                <a:xfrm>
                  <a:off x="3162766" y="2546385"/>
                  <a:ext cx="621966" cy="2818178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347404" y="2546385"/>
                  <a:ext cx="621966" cy="2818178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3762336" y="2546385"/>
                  <a:ext cx="2251830" cy="2818178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3" name="Line 6"/>
                <p:cNvSpPr>
                  <a:spLocks noChangeShapeType="1"/>
                </p:cNvSpPr>
                <p:nvPr/>
              </p:nvSpPr>
              <p:spPr bwMode="auto">
                <a:xfrm>
                  <a:off x="3126585" y="2546385"/>
                  <a:ext cx="2251831" cy="2818178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74395" y="1843563"/>
                  <a:ext cx="795980" cy="3515832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5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572099" y="1843563"/>
                  <a:ext cx="1810767" cy="2282449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782005" y="1859067"/>
                  <a:ext cx="1810768" cy="2282448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764776" y="4115676"/>
                  <a:ext cx="3624982" cy="5167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58890" y="4113953"/>
                  <a:ext cx="2637759" cy="1231661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9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750993" y="4113953"/>
                  <a:ext cx="2637760" cy="1231661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defRPr/>
                  </a:pPr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</p:grp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3538259" y="2437064"/>
                <a:ext cx="2067480" cy="198443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5000"/>
                  </a:lnSpc>
                  <a:spcBef>
                    <a:spcPts val="1400"/>
                  </a:spcBef>
                  <a:buSzPct val="130000"/>
                  <a:buBlip>
                    <a:blip r:embed="rId4"/>
                  </a:buBlip>
                  <a:defRPr sz="2400">
                    <a:solidFill>
                      <a:srgbClr val="58595B"/>
                    </a:solidFill>
                    <a:latin typeface="Arial" charset="0"/>
                  </a:defRPr>
                </a:lvl1pPr>
                <a:lvl2pPr marL="628650" indent="-223838">
                  <a:lnSpc>
                    <a:spcPct val="95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Wingdings" charset="2"/>
                  <a:buChar char="§"/>
                  <a:defRPr sz="2400">
                    <a:solidFill>
                      <a:srgbClr val="58595B"/>
                    </a:solidFill>
                    <a:latin typeface="Arial" charset="0"/>
                  </a:defRPr>
                </a:lvl2pPr>
                <a:lvl3pPr marL="1082675" indent="-234950">
                  <a:lnSpc>
                    <a:spcPct val="95000"/>
                  </a:lnSpc>
                  <a:spcBef>
                    <a:spcPts val="3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58595B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5000"/>
                  </a:lnSpc>
                  <a:spcBef>
                    <a:spcPts val="300"/>
                  </a:spcBef>
                  <a:buFont typeface="Arial" charset="0"/>
                  <a:buChar char="–"/>
                  <a:defRPr sz="2400">
                    <a:solidFill>
                      <a:srgbClr val="58595B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5000"/>
                  </a:lnSpc>
                  <a:spcBef>
                    <a:spcPts val="300"/>
                  </a:spcBef>
                  <a:buFont typeface="Arial" charset="0"/>
                  <a:buChar char="»"/>
                  <a:defRPr sz="2400">
                    <a:solidFill>
                      <a:srgbClr val="58595B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lnSpc>
                    <a:spcPct val="95000"/>
                  </a:lnSpc>
                  <a:spcBef>
                    <a:spcPts val="300"/>
                  </a:spcBef>
                  <a:spcAft>
                    <a:spcPct val="0"/>
                  </a:spcAft>
                  <a:buFont typeface="Arial" charset="0"/>
                  <a:buChar char="»"/>
                  <a:defRPr sz="2400">
                    <a:solidFill>
                      <a:srgbClr val="58595B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lnSpc>
                    <a:spcPct val="95000"/>
                  </a:lnSpc>
                  <a:spcBef>
                    <a:spcPts val="300"/>
                  </a:spcBef>
                  <a:spcAft>
                    <a:spcPct val="0"/>
                  </a:spcAft>
                  <a:buFont typeface="Arial" charset="0"/>
                  <a:buChar char="»"/>
                  <a:defRPr sz="2400">
                    <a:solidFill>
                      <a:srgbClr val="58595B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lnSpc>
                    <a:spcPct val="95000"/>
                  </a:lnSpc>
                  <a:spcBef>
                    <a:spcPts val="300"/>
                  </a:spcBef>
                  <a:spcAft>
                    <a:spcPct val="0"/>
                  </a:spcAft>
                  <a:buFont typeface="Arial" charset="0"/>
                  <a:buChar char="»"/>
                  <a:defRPr sz="2400">
                    <a:solidFill>
                      <a:srgbClr val="58595B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lnSpc>
                    <a:spcPct val="95000"/>
                  </a:lnSpc>
                  <a:spcBef>
                    <a:spcPts val="300"/>
                  </a:spcBef>
                  <a:spcAft>
                    <a:spcPct val="0"/>
                  </a:spcAft>
                  <a:buFont typeface="Arial" charset="0"/>
                  <a:buChar char="»"/>
                  <a:defRPr sz="2400">
                    <a:solidFill>
                      <a:srgbClr val="58595B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en-US" sz="2000" dirty="0">
                    <a:solidFill>
                      <a:schemeClr val="bg2"/>
                    </a:solidFill>
                  </a:rPr>
                  <a:t>Equal Partners</a:t>
                </a:r>
                <a:endParaRPr lang="en-US" altLang="en-US" sz="28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841490" y="729964"/>
              <a:ext cx="1461019" cy="145904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Clinical</a:t>
              </a:r>
              <a:br>
                <a:rPr lang="en-US" sz="11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Investigators</a:t>
              </a:r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911873" y="3224652"/>
              <a:ext cx="5320254" cy="1466297"/>
              <a:chOff x="1942514" y="3224652"/>
              <a:chExt cx="5320254" cy="1466297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942483" y="3224293"/>
                <a:ext cx="1459297" cy="1459045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defRPr/>
                </a:pPr>
                <a:r>
                  <a:rPr lang="en-US" altLang="en-US" sz="1100">
                    <a:solidFill>
                      <a:schemeClr val="bg1"/>
                    </a:solidFill>
                  </a:rPr>
                  <a:t>Industry (pharma, bio, device, CRO, &amp; tech)</a:t>
                </a:r>
                <a:endParaRPr lang="en-US" altLang="en-US" sz="11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5803502" y="3231183"/>
                <a:ext cx="1459296" cy="1459045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Academia</a:t>
                </a: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21341" y="4436390"/>
              <a:ext cx="3163677" cy="1466297"/>
              <a:chOff x="3037385" y="4421791"/>
              <a:chExt cx="3163677" cy="1466297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3037434" y="4422406"/>
                <a:ext cx="1459297" cy="1459045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IRBs</a:t>
                </a: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4679358" y="4429297"/>
                <a:ext cx="1521320" cy="1459045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Trade &amp;</a:t>
                </a:r>
              </a:p>
              <a:p>
                <a:pPr algn="ctr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Professional Orgs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204722" y="1573152"/>
              <a:ext cx="4734557" cy="1469866"/>
              <a:chOff x="2242663" y="1573152"/>
              <a:chExt cx="4734557" cy="146986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2242676" y="1582653"/>
                <a:ext cx="1459297" cy="1460767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Government &amp; Regulatory Agencies</a:t>
                </a: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5517909" y="1572318"/>
                <a:ext cx="1459296" cy="1460767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Patients, Caregivers &amp; Patient</a:t>
                </a:r>
                <a:br>
                  <a:rPr lang="en-US" sz="11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100" dirty="0">
                    <a:solidFill>
                      <a:schemeClr val="bg1"/>
                    </a:solidFill>
                    <a:latin typeface="+mn-lt"/>
                  </a:rPr>
                  <a:t>Advocacy Groups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0E58A-CB45-4CBE-8426-FBC732A72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2" b="24633"/>
          <a:stretch/>
        </p:blipFill>
        <p:spPr>
          <a:xfrm>
            <a:off x="633413" y="457200"/>
            <a:ext cx="7765154" cy="2254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2C259-3AD9-4FFD-934F-5D04BC4F2458}"/>
              </a:ext>
            </a:extLst>
          </p:cNvPr>
          <p:cNvSpPr txBox="1"/>
          <p:nvPr/>
        </p:nvSpPr>
        <p:spPr>
          <a:xfrm>
            <a:off x="843480" y="5257800"/>
            <a:ext cx="74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https://www.ctti-clinicaltrials.org/enhancing-the-incorporation-of-patient-perspectives-in-clinical-trials/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4390E-C5DE-DF4E-888C-7B4A6805D26E}"/>
              </a:ext>
            </a:extLst>
          </p:cNvPr>
          <p:cNvSpPr txBox="1"/>
          <p:nvPr/>
        </p:nvSpPr>
        <p:spPr>
          <a:xfrm>
            <a:off x="228600" y="3124200"/>
            <a:ext cx="8686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Donna Cryer*, President and CEO of the Global Liver Institute, delivered the keynote presentation challenging attendees to reflect on what she considers a broken system in which barriers to patient engagement are still numerous despite years of collective effort. 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5AAAA-EB40-8345-A00C-C0040FC458C9}"/>
              </a:ext>
            </a:extLst>
          </p:cNvPr>
          <p:cNvSpPr txBox="1"/>
          <p:nvPr/>
        </p:nvSpPr>
        <p:spPr>
          <a:xfrm>
            <a:off x="331304" y="6367046"/>
            <a:ext cx="3859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58595B"/>
                </a:solidFill>
              </a:rPr>
              <a:t>*Member of CTTI 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72215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This image shows a variety of modifiable barriers to collaboration. " title="Modifiable Barriers to Collaboration"/>
          <p:cNvGraphicFramePr>
            <a:graphicFrameLocks noGrp="1"/>
          </p:cNvGraphicFramePr>
          <p:nvPr>
            <p:ph idx="1"/>
            <p:extLst/>
          </p:nvPr>
        </p:nvGraphicFramePr>
        <p:xfrm>
          <a:off x="276533" y="304800"/>
          <a:ext cx="859462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63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22259</TotalTime>
  <Words>2650</Words>
  <Application>Microsoft Office PowerPoint</Application>
  <PresentationFormat>On-screen Show (4:3)</PresentationFormat>
  <Paragraphs>400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Lucida Grande</vt:lpstr>
      <vt:lpstr>Times New Roman</vt:lpstr>
      <vt:lpstr>Wingdings</vt:lpstr>
      <vt:lpstr>Office Theme</vt:lpstr>
      <vt:lpstr>Welcome</vt:lpstr>
      <vt:lpstr>Embracing the Value of Patient Engagement</vt:lpstr>
      <vt:lpstr>Disclaimer</vt:lpstr>
      <vt:lpstr>Brief Agenda</vt:lpstr>
      <vt:lpstr>CTTI Strengths</vt:lpstr>
      <vt:lpstr>Patient Engagement at CTTI</vt:lpstr>
      <vt:lpstr>Clinical Trials Stakeholders</vt:lpstr>
      <vt:lpstr>PowerPoint Presentation</vt:lpstr>
      <vt:lpstr>PowerPoint Presentation</vt:lpstr>
      <vt:lpstr>CTTI Resources Developed for Engaging Patient Groups in Clinical Trials</vt:lpstr>
      <vt:lpstr>CTTI Resources Developed for Engaging Patient Groups in Clinical Trials</vt:lpstr>
      <vt:lpstr>Patient Groups &amp; Clinical Trials Project Team (2014 – 2019)† </vt:lpstr>
      <vt:lpstr>Quantifying the Impact of Patient Engagement: A Modeling Approach</vt:lpstr>
      <vt:lpstr>Prospective Modeling Overview</vt:lpstr>
      <vt:lpstr>Development Program Value Drivers</vt:lpstr>
      <vt:lpstr>Risk Factors Impacting Value</vt:lpstr>
      <vt:lpstr>Modeling Value and Impact</vt:lpstr>
      <vt:lpstr>Adjusting Value for All Expected  Risk Outcomes</vt:lpstr>
      <vt:lpstr>Patient Engagement Assumptions</vt:lpstr>
      <vt:lpstr>Modeling Results</vt:lpstr>
      <vt:lpstr>Expansion of an eNPV Value Framework for Evaluating Patient Engagement Methods</vt:lpstr>
      <vt:lpstr>Overview</vt:lpstr>
      <vt:lpstr>Drivers and Parameters</vt:lpstr>
      <vt:lpstr>Resources</vt:lpstr>
      <vt:lpstr>Conclusions</vt:lpstr>
      <vt:lpstr>Identifying High-Value Patient Engagement Opportunities</vt:lpstr>
      <vt:lpstr>Patient Group Engagement Across the Clinical Trial Continuum*</vt:lpstr>
      <vt:lpstr>How Sponsors &amp; Patient Groups Define Value</vt:lpstr>
      <vt:lpstr>How Sponsors and Patient Groups Define Value</vt:lpstr>
      <vt:lpstr>Web-Based Tool for Identifying High-Value Engagement Opportunities</vt:lpstr>
      <vt:lpstr>Identifying &amp; Evaluating Engagement Opportunities</vt:lpstr>
      <vt:lpstr>PowerPoint Presentation</vt:lpstr>
      <vt:lpstr>Finding the Best Approach</vt:lpstr>
      <vt:lpstr>Recommendations for Sponsors</vt:lpstr>
      <vt:lpstr>Recommendations for Patient Groups</vt:lpstr>
      <vt:lpstr>CTTI Patient Engagement Resources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the Value of Patient Engagement</dc:title>
  <dc:subject>ctti_webinar_-_pgct_-_27feb20_final2</dc:subject>
  <dc:creator>CTTI</dc:creator>
  <cp:keywords>Patient Engagement</cp:keywords>
  <cp:lastModifiedBy>Kristi Geercken</cp:lastModifiedBy>
  <cp:revision>313</cp:revision>
  <dcterms:created xsi:type="dcterms:W3CDTF">2012-08-24T12:48:42Z</dcterms:created>
  <dcterms:modified xsi:type="dcterms:W3CDTF">2021-08-09T17:58:11Z</dcterms:modified>
</cp:coreProperties>
</file>