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notesMasterIdLst>
    <p:notesMasterId r:id="rId11"/>
  </p:notesMasterIdLst>
  <p:handoutMasterIdLst>
    <p:handoutMasterId r:id="rId12"/>
  </p:handoutMasterIdLst>
  <p:sldIdLst>
    <p:sldId id="521" r:id="rId3"/>
    <p:sldId id="564" r:id="rId4"/>
    <p:sldId id="1987" r:id="rId5"/>
    <p:sldId id="614" r:id="rId6"/>
    <p:sldId id="630" r:id="rId7"/>
    <p:sldId id="631" r:id="rId8"/>
    <p:sldId id="632" r:id="rId9"/>
    <p:sldId id="1900" r:id="rId10"/>
  </p:sldIdLst>
  <p:sldSz cx="12192000" cy="68580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1pPr>
    <a:lvl2pPr marL="609585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2pPr>
    <a:lvl3pPr marL="121917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3pPr>
    <a:lvl4pPr marL="1828754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4pPr>
    <a:lvl5pPr marL="2438339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5pPr>
    <a:lvl6pPr marL="3047924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6pPr>
    <a:lvl7pPr marL="3657509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7pPr>
    <a:lvl8pPr marL="4267093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8pPr>
    <a:lvl9pPr marL="4876678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2" pos="7464" userDrawn="1">
          <p15:clr>
            <a:srgbClr val="A4A3A4"/>
          </p15:clr>
        </p15:guide>
        <p15:guide id="3" orient="horz" pos="3240" userDrawn="1">
          <p15:clr>
            <a:srgbClr val="A4A3A4"/>
          </p15:clr>
        </p15:guide>
        <p15:guide id="4" pos="7200" userDrawn="1">
          <p15:clr>
            <a:srgbClr val="A4A3A4"/>
          </p15:clr>
        </p15:guide>
        <p15:guide id="5" pos="216" userDrawn="1">
          <p15:clr>
            <a:srgbClr val="A4A3A4"/>
          </p15:clr>
        </p15:guide>
        <p15:guide id="6" pos="7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Semba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1"/>
    <a:srgbClr val="7946A0"/>
    <a:srgbClr val="1C85BE"/>
    <a:srgbClr val="631F96"/>
    <a:srgbClr val="01B721"/>
    <a:srgbClr val="00FA00"/>
    <a:srgbClr val="33ADE3"/>
    <a:srgbClr val="404040"/>
    <a:srgbClr val="0F5AA7"/>
    <a:srgbClr val="27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0" autoAdjust="0"/>
    <p:restoredTop sz="94499" autoAdjust="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>
        <p:guide pos="7464"/>
        <p:guide orient="horz" pos="3240"/>
        <p:guide pos="7200"/>
        <p:guide pos="216"/>
        <p:guide pos="7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6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venir Roman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venir Roman" charset="0"/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venir Roman" charset="0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8E080-4CF5-DA4A-9651-4E11928DA0ED}" type="slidenum">
              <a:rPr lang="en-US">
                <a:latin typeface="Avenir Roman" charset="0"/>
              </a:rPr>
              <a:pPr>
                <a:defRPr/>
              </a:pPr>
              <a:t>‹#›</a:t>
            </a:fld>
            <a:endParaRPr lang="en-US" dirty="0">
              <a:latin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2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>
              <a:defRPr sz="1300" b="0" i="0">
                <a:solidFill>
                  <a:schemeClr val="tx1"/>
                </a:solidFill>
                <a:latin typeface="Avenir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b="0" i="0">
                <a:solidFill>
                  <a:schemeClr val="tx1"/>
                </a:solidFill>
                <a:latin typeface="Avenir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>
              <a:defRPr sz="1300" b="0" i="0">
                <a:solidFill>
                  <a:schemeClr val="tx1"/>
                </a:solidFill>
                <a:latin typeface="Avenir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 b="0" i="0">
                <a:solidFill>
                  <a:schemeClr val="tx1"/>
                </a:solidFill>
                <a:latin typeface="Avenir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venir Roman" charset="0"/>
        <a:ea typeface="ＭＳ Ｐゴシック" charset="-128"/>
        <a:cs typeface="ＭＳ Ｐゴシック" charset="-128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venir Roman" charset="0"/>
        <a:ea typeface="ＭＳ Ｐゴシック" pitchFamily="23" charset="-128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venir Roman" charset="0"/>
        <a:ea typeface="ＭＳ Ｐゴシック" pitchFamily="23" charset="-128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venir Roman" charset="0"/>
        <a:ea typeface="ＭＳ Ｐゴシック" pitchFamily="23" charset="-128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venir Roman" charset="0"/>
        <a:ea typeface="ＭＳ Ｐゴシック" pitchFamily="23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1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VTB Service but not scalable.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9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3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Started with patients, but get that right, and create Value across the board.  (and owning the patients = owning oncology). </a:t>
            </a:r>
          </a:p>
          <a:p>
            <a:r>
              <a:rPr lang="en-US" dirty="0"/>
              <a:t>Put patient value at center of the system and creates all kinds of new value. </a:t>
            </a:r>
          </a:p>
          <a:p>
            <a:r>
              <a:rPr lang="en-US" b="1" dirty="0"/>
              <a:t>Change the economic</a:t>
            </a:r>
            <a:r>
              <a:rPr lang="en-US" dirty="0"/>
              <a:t>s, making some things </a:t>
            </a:r>
            <a:r>
              <a:rPr lang="en-US" dirty="0" err="1"/>
              <a:t>feasilble</a:t>
            </a:r>
            <a:r>
              <a:rPr lang="en-US" dirty="0"/>
              <a:t>.</a:t>
            </a:r>
          </a:p>
          <a:p>
            <a:r>
              <a:rPr lang="en-US" dirty="0"/>
              <a:t>Have a side fund, trade insider information.   Spin off Virtual </a:t>
            </a:r>
            <a:r>
              <a:rPr lang="en-US" dirty="0" err="1"/>
              <a:t>Biotechs</a:t>
            </a:r>
            <a:r>
              <a:rPr lang="en-US" dirty="0"/>
              <a:t> if warranted (CollabRx business model). </a:t>
            </a:r>
          </a:p>
          <a:p>
            <a:r>
              <a:rPr lang="en-US" dirty="0"/>
              <a:t>We create value across ecosystem, all aligned with patient. (by aligning with </a:t>
            </a:r>
            <a:r>
              <a:rPr lang="en-US" dirty="0" err="1"/>
              <a:t>pt</a:t>
            </a:r>
            <a:r>
              <a:rPr lang="en-US" dirty="0"/>
              <a:t>, we can create value across the ecosystem).</a:t>
            </a:r>
          </a:p>
          <a:p>
            <a:endParaRPr lang="en-US" dirty="0"/>
          </a:p>
          <a:p>
            <a:r>
              <a:rPr lang="en-US" dirty="0"/>
              <a:t>If we see signals, lots of ways to monetize. </a:t>
            </a:r>
            <a:r>
              <a:rPr lang="en-US" dirty="0" err="1"/>
              <a:t>Selll</a:t>
            </a:r>
            <a:r>
              <a:rPr lang="en-US" dirty="0"/>
              <a:t> successes to pharma and failures to the payers. (and comparative effectiveness to investors).   </a:t>
            </a:r>
          </a:p>
          <a:p>
            <a:r>
              <a:rPr lang="en-US" dirty="0"/>
              <a:t>Publish papers -&gt; compendia listings.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51059-8DB8-5044-97F1-F934F7FC73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0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ew logo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378" y="0"/>
            <a:ext cx="8060267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4137378" y="2538182"/>
            <a:ext cx="8065911" cy="1781637"/>
          </a:xfrm>
          <a:prstGeom prst="rect">
            <a:avLst/>
          </a:prstGeom>
          <a:solidFill>
            <a:schemeClr val="accent1">
              <a:alpha val="61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7675033" y="5502099"/>
            <a:ext cx="990600" cy="45719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tx2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88933" y="3167390"/>
            <a:ext cx="7162800" cy="523220"/>
          </a:xfrm>
          <a:noFill/>
        </p:spPr>
        <p:txBody>
          <a:bodyPr wrap="square" lIns="91440" anchor="ctr" anchorCtr="0">
            <a:spAutoFit/>
          </a:bodyPr>
          <a:lstStyle>
            <a:lvl1pPr algn="ctr">
              <a:lnSpc>
                <a:spcPct val="100000"/>
              </a:lnSpc>
              <a:defRPr sz="2800" b="1" i="0" cap="none">
                <a:solidFill>
                  <a:schemeClr val="bg1"/>
                </a:solidFill>
                <a:effectLst/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88933" y="5646596"/>
            <a:ext cx="7162800" cy="2970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ctr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1400" b="1" i="0" cap="none" spc="300">
                <a:solidFill>
                  <a:schemeClr val="bg1"/>
                </a:solidFill>
                <a:effectLst/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E1FE7-D437-5B44-933E-88DDE50240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6" y="3048000"/>
            <a:ext cx="3200400" cy="712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8667" y="609600"/>
            <a:ext cx="11514666" cy="501676"/>
          </a:xfrm>
        </p:spPr>
        <p:txBody>
          <a:bodyPr wrap="square">
            <a:noAutofit/>
          </a:bodyPr>
          <a:lstStyle>
            <a:lvl1pPr algn="ctr"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8667" y="609600"/>
            <a:ext cx="11514666" cy="501676"/>
          </a:xfrm>
        </p:spPr>
        <p:txBody>
          <a:bodyPr wrap="square">
            <a:noAutofit/>
          </a:bodyPr>
          <a:lstStyle>
            <a:lvl1pPr algn="ctr"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8667" y="1295400"/>
            <a:ext cx="11514666" cy="38472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 spc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4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5322711" y="0"/>
            <a:ext cx="1546578" cy="145626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666" y="551123"/>
            <a:ext cx="11503377" cy="560153"/>
          </a:xfrm>
        </p:spPr>
        <p:txBody>
          <a:bodyPr wrap="square">
            <a:noAutofit/>
          </a:bodyPr>
          <a:lstStyle>
            <a:lvl1pPr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5" y="2456124"/>
            <a:ext cx="11503377" cy="1454244"/>
          </a:xfrm>
        </p:spPr>
        <p:txBody>
          <a:bodyPr anchor="ctr" anchorCtr="0"/>
          <a:lstStyle>
            <a:lvl1pPr>
              <a:lnSpc>
                <a:spcPct val="95000"/>
              </a:lnSpc>
              <a:buClr>
                <a:schemeClr val="accent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667" y="609600"/>
            <a:ext cx="11514666" cy="501676"/>
          </a:xfrm>
        </p:spPr>
        <p:txBody>
          <a:bodyPr wrap="square">
            <a:noAutofit/>
          </a:bodyPr>
          <a:lstStyle>
            <a:lvl1pPr algn="ctr"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2514600"/>
            <a:ext cx="11514666" cy="1337289"/>
          </a:xfrm>
        </p:spPr>
        <p:txBody>
          <a:bodyPr anchor="ctr" anchorCtr="0"/>
          <a:lstStyle>
            <a:lvl1pPr>
              <a:buClr>
                <a:schemeClr val="accent1"/>
              </a:buClr>
              <a:buSzPct val="120000"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8667" y="1295400"/>
            <a:ext cx="11514666" cy="38472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 spc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8667" y="609600"/>
            <a:ext cx="11514666" cy="501676"/>
          </a:xfrm>
        </p:spPr>
        <p:txBody>
          <a:bodyPr wrap="square">
            <a:noAutofit/>
          </a:bodyPr>
          <a:lstStyle>
            <a:lvl1pPr algn="ctr"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8667" y="609600"/>
            <a:ext cx="11514666" cy="501676"/>
          </a:xfrm>
        </p:spPr>
        <p:txBody>
          <a:bodyPr wrap="square">
            <a:noAutofit/>
          </a:bodyPr>
          <a:lstStyle>
            <a:lvl1pPr algn="ctr"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8667" y="1295400"/>
            <a:ext cx="11514666" cy="38472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 spc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5322711" y="0"/>
            <a:ext cx="1546578" cy="1456267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ew logo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378" y="0"/>
            <a:ext cx="8060267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4137378" y="2538182"/>
            <a:ext cx="8065911" cy="1781637"/>
          </a:xfrm>
          <a:prstGeom prst="rect">
            <a:avLst/>
          </a:prstGeom>
          <a:solidFill>
            <a:schemeClr val="accent1">
              <a:alpha val="61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7675033" y="5502099"/>
            <a:ext cx="990600" cy="45719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tx2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88933" y="3167390"/>
            <a:ext cx="7162800" cy="523220"/>
          </a:xfrm>
          <a:noFill/>
        </p:spPr>
        <p:txBody>
          <a:bodyPr wrap="square" lIns="91440" anchor="ctr" anchorCtr="0">
            <a:spAutoFit/>
          </a:bodyPr>
          <a:lstStyle>
            <a:lvl1pPr algn="ctr">
              <a:lnSpc>
                <a:spcPct val="100000"/>
              </a:lnSpc>
              <a:defRPr sz="2800" b="1" i="0" cap="none">
                <a:solidFill>
                  <a:schemeClr val="bg1"/>
                </a:solidFill>
                <a:effectLst/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88933" y="5646596"/>
            <a:ext cx="7162800" cy="2970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ctr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1400" b="1" i="0" cap="none" spc="300">
                <a:solidFill>
                  <a:schemeClr val="bg1"/>
                </a:solidFill>
                <a:effectLst/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9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666" y="551123"/>
            <a:ext cx="11503377" cy="560153"/>
          </a:xfrm>
        </p:spPr>
        <p:txBody>
          <a:bodyPr wrap="square">
            <a:noAutofit/>
          </a:bodyPr>
          <a:lstStyle>
            <a:lvl1pPr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5" y="2456124"/>
            <a:ext cx="11503377" cy="1454244"/>
          </a:xfrm>
        </p:spPr>
        <p:txBody>
          <a:bodyPr anchor="ctr" anchorCtr="0"/>
          <a:lstStyle>
            <a:lvl1pPr>
              <a:lnSpc>
                <a:spcPct val="95000"/>
              </a:lnSpc>
              <a:buClr>
                <a:schemeClr val="accent1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87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667" y="609600"/>
            <a:ext cx="11514666" cy="501676"/>
          </a:xfrm>
        </p:spPr>
        <p:txBody>
          <a:bodyPr wrap="square">
            <a:noAutofit/>
          </a:bodyPr>
          <a:lstStyle>
            <a:lvl1pPr algn="ctr">
              <a:defRPr sz="2800" b="1" i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2514600"/>
            <a:ext cx="11514666" cy="1337289"/>
          </a:xfrm>
        </p:spPr>
        <p:txBody>
          <a:bodyPr anchor="ctr" anchorCtr="0"/>
          <a:lstStyle>
            <a:lvl1pPr>
              <a:buClr>
                <a:schemeClr val="accent1"/>
              </a:buClr>
              <a:buSzPct val="120000"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8667" y="1295400"/>
            <a:ext cx="11514666" cy="38472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 spc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7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342900" y="1998924"/>
            <a:ext cx="1150620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black">
          <a:xfrm>
            <a:off x="298027" y="6523356"/>
            <a:ext cx="45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5720" rIns="0" bIns="45720" anchor="b" anchorCtr="0">
            <a:prstTxWarp prst="textNoShape">
              <a:avLst/>
            </a:prstTxWarp>
            <a:spAutoFit/>
          </a:bodyPr>
          <a:lstStyle/>
          <a:p>
            <a:pPr algn="ctr"/>
            <a:fld id="{B2C5CB95-9817-1947-838C-B47211A7713A}" type="slidenum">
              <a:rPr lang="en-US" sz="1200" b="1" i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Heavy" charset="0"/>
                <a:ea typeface="Avenir Heavy" charset="0"/>
                <a:cs typeface="Avenir Heavy" charset="0"/>
              </a:rPr>
              <a:pPr algn="ctr"/>
              <a:t>‹#›</a:t>
            </a:fld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57080" y="6518038"/>
            <a:ext cx="4902200" cy="246221"/>
          </a:xfrm>
          <a:prstGeom prst="rect">
            <a:avLst/>
          </a:prstGeom>
          <a:noFill/>
        </p:spPr>
        <p:txBody>
          <a:bodyPr wrap="square" tIns="45720" bIns="45720" rtlCol="0" anchor="b" anchorCtr="0">
            <a:spAutoFit/>
          </a:bodyPr>
          <a:lstStyle/>
          <a:p>
            <a:pPr algn="l"/>
            <a:r>
              <a:rPr lang="en-US" sz="1000" b="1" i="0" cap="all" spc="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Roman" charset="0"/>
              </a:rPr>
              <a:t>|  Confidential and</a:t>
            </a:r>
            <a:r>
              <a:rPr lang="en-US" sz="1000" b="1" i="0" cap="all" spc="3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Roman" charset="0"/>
              </a:rPr>
              <a:t> Proprietary</a:t>
            </a:r>
            <a:endParaRPr lang="en-US" sz="1000" b="1" i="0" cap="all" spc="3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Roman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342900" y="609600"/>
            <a:ext cx="11506200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5600700" y="1143000"/>
            <a:ext cx="990600" cy="45719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tx2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192BD-2010-4B47-B759-5A39BA090B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6451599"/>
            <a:ext cx="1371600" cy="3051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2" r:id="rId3"/>
    <p:sldLayoutId id="2147483673" r:id="rId4"/>
    <p:sldLayoutId id="2147483665" r:id="rId5"/>
    <p:sldLayoutId id="214748367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 i="0" cap="none" spc="0" baseline="0">
          <a:solidFill>
            <a:schemeClr val="accent1"/>
          </a:solidFill>
          <a:effectLst/>
          <a:latin typeface="Avenir Roman" charset="0"/>
          <a:ea typeface="Avenir Roman" charset="0"/>
          <a:cs typeface="Avenir Roman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609585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6pPr>
      <a:lvl7pPr marL="1219170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7pPr>
      <a:lvl8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8pPr>
      <a:lvl9pPr marL="2438339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9pPr>
    </p:titleStyle>
    <p:bodyStyle>
      <a:lvl1pPr marL="346075" indent="-346075" algn="l" rtl="0" eaLnBrk="0" fontAlgn="base" hangingPunct="0">
        <a:lnSpc>
          <a:spcPct val="95000"/>
        </a:lnSpc>
        <a:spcBef>
          <a:spcPts val="500"/>
        </a:spcBef>
        <a:spcAft>
          <a:spcPts val="500"/>
        </a:spcAft>
        <a:buClr>
          <a:schemeClr val="accent1"/>
        </a:buClr>
        <a:buSzPct val="120000"/>
        <a:buFont typeface="Arial"/>
        <a:buChar char="•"/>
        <a:tabLst/>
        <a:defRPr sz="24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charset="-128"/>
          <a:cs typeface="Avenir Roman" charset="0"/>
        </a:defRPr>
      </a:lvl1pPr>
      <a:lvl2pPr marL="749300" indent="-28892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Char char="–"/>
        <a:tabLst/>
        <a:defRPr sz="20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pitchFamily="23" charset="-128"/>
          <a:cs typeface="Avenir Roman" charset="0"/>
        </a:defRPr>
      </a:lvl2pPr>
      <a:lvl3pPr marL="1154113" indent="-23177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Char char="•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pitchFamily="23" charset="-128"/>
          <a:cs typeface="Avenir Roman" charset="0"/>
        </a:defRPr>
      </a:lvl3pPr>
      <a:lvl4pPr marL="1603375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Font typeface=".AppleSystemUIFont" charset="-120"/>
        <a:buChar char="»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pitchFamily="23" charset="-128"/>
          <a:cs typeface="Avenir Roman" charset="0"/>
        </a:defRPr>
      </a:lvl4pPr>
      <a:lvl5pPr marL="2065338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bg2">
            <a:lumMod val="75000"/>
          </a:schemeClr>
        </a:buClr>
        <a:buChar char="»"/>
        <a:tabLst/>
        <a:defRPr sz="1800" b="0" i="0">
          <a:solidFill>
            <a:schemeClr val="tx2"/>
          </a:solidFill>
          <a:latin typeface="Calibri Regular" charset="0"/>
          <a:ea typeface="ＭＳ Ｐゴシック" pitchFamily="23" charset="-128"/>
          <a:cs typeface="Calibri Regular" charset="0"/>
        </a:defRPr>
      </a:lvl5pPr>
      <a:lvl6pPr marL="335271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3962301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457188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5181470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342900" y="1998924"/>
            <a:ext cx="1150620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342900" y="609600"/>
            <a:ext cx="11506200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5600700" y="1143000"/>
            <a:ext cx="990600" cy="45719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tx2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192BD-2010-4B47-B759-5A39BA090B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6561105"/>
            <a:ext cx="1371600" cy="305181"/>
          </a:xfrm>
          <a:prstGeom prst="rect">
            <a:avLst/>
          </a:prstGeom>
        </p:spPr>
      </p:pic>
      <p:pic>
        <p:nvPicPr>
          <p:cNvPr id="9" name="image2.png" descr="CC-BC-logo.ai">
            <a:extLst>
              <a:ext uri="{FF2B5EF4-FFF2-40B4-BE49-F238E27FC236}">
                <a16:creationId xmlns:a16="http://schemas.microsoft.com/office/drawing/2014/main" id="{B463D03E-E140-7345-940C-286841DAC58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6454856"/>
            <a:ext cx="2006392" cy="4114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89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 i="0" cap="none" spc="0" baseline="0">
          <a:solidFill>
            <a:schemeClr val="accent1"/>
          </a:solidFill>
          <a:effectLst/>
          <a:latin typeface="Avenir Roman" charset="0"/>
          <a:ea typeface="Avenir Roman" charset="0"/>
          <a:cs typeface="Avenir Roman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609585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6pPr>
      <a:lvl7pPr marL="1219170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7pPr>
      <a:lvl8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8pPr>
      <a:lvl9pPr marL="2438339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9pPr>
    </p:titleStyle>
    <p:bodyStyle>
      <a:lvl1pPr marL="346075" indent="-346075" algn="l" rtl="0" eaLnBrk="0" fontAlgn="base" hangingPunct="0">
        <a:lnSpc>
          <a:spcPct val="95000"/>
        </a:lnSpc>
        <a:spcBef>
          <a:spcPts val="500"/>
        </a:spcBef>
        <a:spcAft>
          <a:spcPts val="500"/>
        </a:spcAft>
        <a:buClr>
          <a:schemeClr val="accent1"/>
        </a:buClr>
        <a:buSzPct val="120000"/>
        <a:buFont typeface="Arial"/>
        <a:buChar char="•"/>
        <a:tabLst/>
        <a:defRPr sz="24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charset="-128"/>
          <a:cs typeface="Avenir Roman" charset="0"/>
        </a:defRPr>
      </a:lvl1pPr>
      <a:lvl2pPr marL="749300" indent="-28892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Char char="–"/>
        <a:tabLst/>
        <a:defRPr sz="20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pitchFamily="23" charset="-128"/>
          <a:cs typeface="Avenir Roman" charset="0"/>
        </a:defRPr>
      </a:lvl2pPr>
      <a:lvl3pPr marL="1154113" indent="-23177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Char char="•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pitchFamily="23" charset="-128"/>
          <a:cs typeface="Avenir Roman" charset="0"/>
        </a:defRPr>
      </a:lvl3pPr>
      <a:lvl4pPr marL="1603375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Font typeface=".AppleSystemUIFont" charset="-120"/>
        <a:buChar char="»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Avenir Roman" charset="0"/>
          <a:ea typeface="ＭＳ Ｐゴシック" pitchFamily="23" charset="-128"/>
          <a:cs typeface="Avenir Roman" charset="0"/>
        </a:defRPr>
      </a:lvl4pPr>
      <a:lvl5pPr marL="2065338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bg2">
            <a:lumMod val="75000"/>
          </a:schemeClr>
        </a:buClr>
        <a:buChar char="»"/>
        <a:tabLst/>
        <a:defRPr sz="1800" b="0" i="0">
          <a:solidFill>
            <a:schemeClr val="tx2"/>
          </a:solidFill>
          <a:latin typeface="Calibri Regular" charset="0"/>
          <a:ea typeface="ＭＳ Ｐゴシック" pitchFamily="23" charset="-128"/>
          <a:cs typeface="Calibri Regular" charset="0"/>
        </a:defRPr>
      </a:lvl5pPr>
      <a:lvl6pPr marL="335271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3962301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457188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5181470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hyperlink" Target="https://clinicaltrials.gov/show/NCT0379308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1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9.jpeg"/><Relationship Id="rId5" Type="http://schemas.openxmlformats.org/officeDocument/2006/relationships/image" Target="../media/image11.png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5.png"/><Relationship Id="rId18" Type="http://schemas.openxmlformats.org/officeDocument/2006/relationships/image" Target="../media/image13.svg"/><Relationship Id="rId3" Type="http://schemas.openxmlformats.org/officeDocument/2006/relationships/image" Target="../media/image20.png"/><Relationship Id="rId21" Type="http://schemas.openxmlformats.org/officeDocument/2006/relationships/image" Target="../media/image26.tiff"/><Relationship Id="rId7" Type="http://schemas.openxmlformats.org/officeDocument/2006/relationships/image" Target="../media/image22.png"/><Relationship Id="rId12" Type="http://schemas.openxmlformats.org/officeDocument/2006/relationships/image" Target="../media/image3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24.png"/><Relationship Id="rId24" Type="http://schemas.openxmlformats.org/officeDocument/2006/relationships/image" Target="../media/image28.tiff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23" Type="http://schemas.openxmlformats.org/officeDocument/2006/relationships/image" Target="../media/image27.png"/><Relationship Id="rId10" Type="http://schemas.openxmlformats.org/officeDocument/2006/relationships/image" Target="../media/image34.svg"/><Relationship Id="rId19" Type="http://schemas.openxmlformats.org/officeDocument/2006/relationships/image" Target="../media/image16.png"/><Relationship Id="rId4" Type="http://schemas.openxmlformats.org/officeDocument/2006/relationships/image" Target="../media/image28.svg"/><Relationship Id="rId9" Type="http://schemas.openxmlformats.org/officeDocument/2006/relationships/image" Target="../media/image23.png"/><Relationship Id="rId14" Type="http://schemas.openxmlformats.org/officeDocument/2006/relationships/image" Target="../media/image38.svg"/><Relationship Id="rId2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sv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51.svg"/><Relationship Id="rId4" Type="http://schemas.openxmlformats.org/officeDocument/2006/relationships/image" Target="../media/image46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71622" y="3093423"/>
            <a:ext cx="7591778" cy="584775"/>
          </a:xfrm>
        </p:spPr>
        <p:txBody>
          <a:bodyPr/>
          <a:lstStyle/>
          <a:p>
            <a:r>
              <a:rPr lang="en-US" sz="3200" b="0" dirty="0">
                <a:latin typeface="Avenir Roman" charset="0"/>
                <a:ea typeface="Avenir Roman" charset="0"/>
                <a:cs typeface="Avenir Roman" charset="0"/>
              </a:rPr>
              <a:t>PRECISION ONCOLOGY NETWORK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black">
          <a:xfrm>
            <a:off x="4586111" y="4709754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i="0" cap="none" spc="0" baseline="0">
                <a:solidFill>
                  <a:schemeClr val="bg1"/>
                </a:solidFill>
                <a:effectLst/>
                <a:latin typeface="Avenir Heavy" charset="0"/>
                <a:ea typeface="Avenir Heavy" charset="0"/>
                <a:cs typeface="Avenir Heavy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609585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6pPr>
            <a:lvl7pPr marL="121917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7pPr>
            <a:lvl8pPr marL="1828754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8pPr>
            <a:lvl9pPr marL="2438339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 algn="ctr"/>
            <a:r>
              <a:rPr lang="en-US" sz="2000" kern="0" dirty="0">
                <a:latin typeface="Avenir Roman" charset="0"/>
                <a:ea typeface="Avenir Roman" charset="0"/>
                <a:cs typeface="Avenir Roman" charset="0"/>
              </a:rPr>
              <a:t>Mika Newton, </a:t>
            </a:r>
            <a:r>
              <a:rPr lang="en-US" sz="2000" b="0" kern="0" dirty="0">
                <a:latin typeface="Avenir Roman" charset="0"/>
                <a:ea typeface="Avenir Roman" charset="0"/>
                <a:cs typeface="Avenir Roman" charset="0"/>
              </a:rPr>
              <a:t>CEO</a:t>
            </a:r>
          </a:p>
        </p:txBody>
      </p:sp>
    </p:spTree>
    <p:extLst>
      <p:ext uri="{BB962C8B-B14F-4D97-AF65-F5344CB8AC3E}">
        <p14:creationId xmlns:p14="http://schemas.microsoft.com/office/powerpoint/2010/main" val="19504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throom with a sink and a mirror&#10;&#10;Description automatically generated">
            <a:extLst>
              <a:ext uri="{FF2B5EF4-FFF2-40B4-BE49-F238E27FC236}">
                <a16:creationId xmlns:a16="http://schemas.microsoft.com/office/drawing/2014/main" id="{BCE91B5A-EC16-BF4B-923D-0C3D528F3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8466" y="0"/>
            <a:ext cx="3894666" cy="5951538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E55A92-B928-1E41-A714-3F836535A810}"/>
              </a:ext>
            </a:extLst>
          </p:cNvPr>
          <p:cNvSpPr/>
          <p:nvPr/>
        </p:nvSpPr>
        <p:spPr bwMode="gray">
          <a:xfrm>
            <a:off x="8467" y="2041743"/>
            <a:ext cx="12192000" cy="269650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3AF4A-7346-144D-BF4F-73AEEE79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Advanced Cancer Patients, </a:t>
            </a:r>
            <a:br>
              <a:rPr lang="en-US" dirty="0"/>
            </a:br>
            <a:r>
              <a:rPr lang="en-US" dirty="0"/>
              <a:t>Getting the Best Care Is a Nightmare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1A24B-8B7A-DF40-9C3A-CFE4F0152145}"/>
              </a:ext>
            </a:extLst>
          </p:cNvPr>
          <p:cNvSpPr/>
          <p:nvPr/>
        </p:nvSpPr>
        <p:spPr bwMode="gray">
          <a:xfrm>
            <a:off x="1176185" y="5676947"/>
            <a:ext cx="9839630" cy="50501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b="1" dirty="0">
                <a:solidFill>
                  <a:schemeClr val="accent2"/>
                </a:solidFill>
                <a:latin typeface="Avenir Roman" charset="0"/>
                <a:ea typeface="Avenir Roman" charset="0"/>
                <a:cs typeface="Avenir Roman" charset="0"/>
              </a:rPr>
              <a:t>Each year thousands die unnecessarily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4E666-80D1-874D-816D-48CB52924542}"/>
              </a:ext>
            </a:extLst>
          </p:cNvPr>
          <p:cNvSpPr txBox="1"/>
          <p:nvPr/>
        </p:nvSpPr>
        <p:spPr>
          <a:xfrm>
            <a:off x="1902543" y="2536783"/>
            <a:ext cx="8386915" cy="17064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rPr>
              <a:t>No one knows </a:t>
            </a:r>
            <a:r>
              <a:rPr lang="en-US" sz="24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the optimal way to treat any cancer,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many patients </a:t>
            </a:r>
            <a:r>
              <a:rPr lang="en-US" sz="2400" b="1" dirty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rPr>
              <a:t>can’t get or pay for </a:t>
            </a:r>
            <a:r>
              <a:rPr lang="en-US" sz="24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the drugs they need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and treatment </a:t>
            </a:r>
            <a:r>
              <a:rPr lang="en-US" sz="2400" b="1" dirty="0">
                <a:solidFill>
                  <a:schemeClr val="accent1"/>
                </a:solidFill>
                <a:latin typeface="Avenir Roman" charset="0"/>
              </a:rPr>
              <a:t>outcomes vary</a:t>
            </a:r>
            <a:r>
              <a:rPr lang="en-US" sz="24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 widely</a:t>
            </a:r>
          </a:p>
        </p:txBody>
      </p:sp>
    </p:spTree>
    <p:extLst>
      <p:ext uri="{BB962C8B-B14F-4D97-AF65-F5344CB8AC3E}">
        <p14:creationId xmlns:p14="http://schemas.microsoft.com/office/powerpoint/2010/main" val="25909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B6620-B8F4-2E47-A771-CE25EFC4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88"/>
            <a:ext cx="5981700" cy="282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EA0465-9A3F-D848-A84F-68848CFC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33700"/>
            <a:ext cx="5753100" cy="271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A1C5F-C012-3D44-AB92-8EAD320A2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84" y="310088"/>
            <a:ext cx="5753100" cy="283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26790-D1B3-5A4A-A6E7-54C8E8704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2" y="3533700"/>
            <a:ext cx="5753100" cy="27440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9371E5-BE68-014A-93FE-5D26EA2E7B5C}"/>
              </a:ext>
            </a:extLst>
          </p:cNvPr>
          <p:cNvCxnSpPr>
            <a:cxnSpLocks/>
          </p:cNvCxnSpPr>
          <p:nvPr/>
        </p:nvCxnSpPr>
        <p:spPr bwMode="auto">
          <a:xfrm>
            <a:off x="228600" y="3329533"/>
            <a:ext cx="11720804" cy="0"/>
          </a:xfrm>
          <a:prstGeom prst="line">
            <a:avLst/>
          </a:prstGeom>
          <a:noFill/>
          <a:ln w="19050" cap="rnd" cmpd="sng" algn="ctr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E055C2-03CB-D742-BCBD-1E867ADA8EB0}"/>
              </a:ext>
            </a:extLst>
          </p:cNvPr>
          <p:cNvCxnSpPr>
            <a:cxnSpLocks/>
          </p:cNvCxnSpPr>
          <p:nvPr/>
        </p:nvCxnSpPr>
        <p:spPr bwMode="auto">
          <a:xfrm>
            <a:off x="6177435" y="186612"/>
            <a:ext cx="0" cy="6214188"/>
          </a:xfrm>
          <a:prstGeom prst="line">
            <a:avLst/>
          </a:prstGeom>
          <a:noFill/>
          <a:ln w="19050" cap="rnd" cmpd="sng" algn="ctr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69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00BC53F-EAC1-EA45-B509-A64A4DDF9B7A}"/>
              </a:ext>
            </a:extLst>
          </p:cNvPr>
          <p:cNvGrpSpPr/>
          <p:nvPr/>
        </p:nvGrpSpPr>
        <p:grpSpPr>
          <a:xfrm>
            <a:off x="224146" y="1783517"/>
            <a:ext cx="3150861" cy="4362315"/>
            <a:chOff x="224146" y="1783517"/>
            <a:chExt cx="3150861" cy="4362315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E3F10A9-AC5C-084B-84F5-1CFDF0CCBF3F}"/>
                </a:ext>
              </a:extLst>
            </p:cNvPr>
            <p:cNvGrpSpPr/>
            <p:nvPr/>
          </p:nvGrpSpPr>
          <p:grpSpPr>
            <a:xfrm>
              <a:off x="2038164" y="2004994"/>
              <a:ext cx="1336843" cy="3877488"/>
              <a:chOff x="1482557" y="1928794"/>
              <a:chExt cx="1336843" cy="3877488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EAFFACBB-C2A3-4542-BF00-A4AB7E37BF35}"/>
                  </a:ext>
                </a:extLst>
              </p:cNvPr>
              <p:cNvGrpSpPr/>
              <p:nvPr/>
            </p:nvGrpSpPr>
            <p:grpSpPr>
              <a:xfrm>
                <a:off x="2209801" y="1928794"/>
                <a:ext cx="609599" cy="3877488"/>
                <a:chOff x="2209801" y="1971250"/>
                <a:chExt cx="609599" cy="3877488"/>
              </a:xfrm>
            </p:grpSpPr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17409C90-DE6A-3B46-B939-AC23A66C1DD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09801" y="1971250"/>
                  <a:ext cx="609599" cy="392027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4044949F-F4D5-B948-97DA-21C25C68917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209801" y="5456711"/>
                  <a:ext cx="609599" cy="392027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AAF4613B-B5A6-6748-A40C-288D9F961A75}"/>
                  </a:ext>
                </a:extLst>
              </p:cNvPr>
              <p:cNvGrpSpPr/>
              <p:nvPr/>
            </p:nvGrpSpPr>
            <p:grpSpPr>
              <a:xfrm>
                <a:off x="1647607" y="2825831"/>
                <a:ext cx="766679" cy="2083414"/>
                <a:chOff x="2209801" y="1971250"/>
                <a:chExt cx="609599" cy="3877488"/>
              </a:xfrm>
            </p:grpSpPr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28FA64A1-AEAA-8A47-ADBE-330D44A6124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09801" y="1971250"/>
                  <a:ext cx="609599" cy="392027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78AD0AD4-239E-0C4C-B118-5BC4E5849C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209801" y="5456711"/>
                  <a:ext cx="609599" cy="392027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accent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CAD3D77-CCD5-7446-B5CA-85A0612F6449}"/>
                  </a:ext>
                </a:extLst>
              </p:cNvPr>
              <p:cNvCxnSpPr/>
              <p:nvPr/>
            </p:nvCxnSpPr>
            <p:spPr bwMode="auto">
              <a:xfrm>
                <a:off x="1482557" y="3867538"/>
                <a:ext cx="865469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1D55609-13A2-9347-BB7C-484C16B66234}"/>
                </a:ext>
              </a:extLst>
            </p:cNvPr>
            <p:cNvSpPr txBox="1"/>
            <p:nvPr/>
          </p:nvSpPr>
          <p:spPr>
            <a:xfrm>
              <a:off x="1094689" y="1783517"/>
              <a:ext cx="1524000" cy="3293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KOLs/VTBs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8CD06A0-13E8-DE4E-BC66-1A05DB9DE5AC}"/>
                </a:ext>
              </a:extLst>
            </p:cNvPr>
            <p:cNvSpPr txBox="1"/>
            <p:nvPr/>
          </p:nvSpPr>
          <p:spPr>
            <a:xfrm>
              <a:off x="224146" y="2675388"/>
              <a:ext cx="1885257" cy="5620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Physicians/</a:t>
              </a:r>
              <a:br>
                <a:rPr lang="en-US" sz="1600" b="1" dirty="0">
                  <a:solidFill>
                    <a:schemeClr val="accent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</a:br>
              <a:r>
                <a:rPr lang="en-US" sz="1600" b="1" dirty="0">
                  <a:solidFill>
                    <a:schemeClr val="accent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Health Networks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CB75054-842D-9F42-A6E9-46E0DA52728A}"/>
                </a:ext>
              </a:extLst>
            </p:cNvPr>
            <p:cNvSpPr txBox="1"/>
            <p:nvPr/>
          </p:nvSpPr>
          <p:spPr>
            <a:xfrm>
              <a:off x="413410" y="3683637"/>
              <a:ext cx="1524000" cy="5620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Service Providers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A568341-5DE5-324D-845E-5D10F988537F}"/>
                </a:ext>
              </a:extLst>
            </p:cNvPr>
            <p:cNvSpPr txBox="1"/>
            <p:nvPr/>
          </p:nvSpPr>
          <p:spPr>
            <a:xfrm>
              <a:off x="579725" y="4808263"/>
              <a:ext cx="1524000" cy="3293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Pharma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B36609C5-31E3-104B-B5F0-DB20CBEAFE3B}"/>
                </a:ext>
              </a:extLst>
            </p:cNvPr>
            <p:cNvSpPr txBox="1"/>
            <p:nvPr/>
          </p:nvSpPr>
          <p:spPr>
            <a:xfrm>
              <a:off x="1140169" y="5816511"/>
              <a:ext cx="1524000" cy="3293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600" b="1" dirty="0">
                  <a:solidFill>
                    <a:schemeClr val="accent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Payers</a:t>
              </a:r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8753848B-3AC3-8A46-AFDD-899ABC90CD26}"/>
              </a:ext>
            </a:extLst>
          </p:cNvPr>
          <p:cNvSpPr/>
          <p:nvPr/>
        </p:nvSpPr>
        <p:spPr bwMode="gray">
          <a:xfrm>
            <a:off x="2549022" y="1334277"/>
            <a:ext cx="5218923" cy="521892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32B01CF-36DD-FF4F-8627-7DF4335F1630}"/>
              </a:ext>
            </a:extLst>
          </p:cNvPr>
          <p:cNvSpPr/>
          <p:nvPr/>
        </p:nvSpPr>
        <p:spPr bwMode="gray">
          <a:xfrm>
            <a:off x="2870632" y="1655887"/>
            <a:ext cx="4575702" cy="457570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6EC3721-B6E8-154A-9CF3-9CA0A080E02F}"/>
              </a:ext>
            </a:extLst>
          </p:cNvPr>
          <p:cNvSpPr/>
          <p:nvPr/>
        </p:nvSpPr>
        <p:spPr bwMode="gray">
          <a:xfrm>
            <a:off x="3177283" y="1962538"/>
            <a:ext cx="3962400" cy="396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FDF6B7F0-6E53-2946-A5AA-3438730D3EC9}"/>
              </a:ext>
            </a:extLst>
          </p:cNvPr>
          <p:cNvSpPr/>
          <p:nvPr/>
        </p:nvSpPr>
        <p:spPr bwMode="gray">
          <a:xfrm rot="19565719">
            <a:off x="4186143" y="4159868"/>
            <a:ext cx="2272387" cy="1480725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2624238-E6F0-5E46-9D60-9A9335A467FB}"/>
              </a:ext>
            </a:extLst>
          </p:cNvPr>
          <p:cNvSpPr/>
          <p:nvPr/>
        </p:nvSpPr>
        <p:spPr bwMode="gray">
          <a:xfrm rot="19565719">
            <a:off x="3179635" y="2845016"/>
            <a:ext cx="2139134" cy="1393895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613FBB2-39A0-3442-882F-1DAA7AEA2524}"/>
              </a:ext>
            </a:extLst>
          </p:cNvPr>
          <p:cNvGrpSpPr/>
          <p:nvPr/>
        </p:nvGrpSpPr>
        <p:grpSpPr>
          <a:xfrm>
            <a:off x="7749839" y="4034015"/>
            <a:ext cx="4049957" cy="571200"/>
            <a:chOff x="7749839" y="4034015"/>
            <a:chExt cx="4049957" cy="571200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EDC149A-335C-904E-A4EB-FFB111297BEA}"/>
                </a:ext>
              </a:extLst>
            </p:cNvPr>
            <p:cNvSpPr/>
            <p:nvPr/>
          </p:nvSpPr>
          <p:spPr bwMode="gray">
            <a:xfrm>
              <a:off x="8225146" y="4034015"/>
              <a:ext cx="3574650" cy="571200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cs typeface="Arial" panose="020B0604020202020204" pitchFamily="34" charset="0"/>
                </a:rPr>
                <a:t>Insights Shared Across Ecosystem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CEFA42E-68BD-FF42-8563-F64907E355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49839" y="4319615"/>
              <a:ext cx="605146" cy="0"/>
            </a:xfrm>
            <a:prstGeom prst="line">
              <a:avLst/>
            </a:prstGeom>
            <a:noFill/>
            <a:ln w="19050" cap="rnd" cmpd="sng" algn="ctr">
              <a:solidFill>
                <a:schemeClr val="accent2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389F54C-11E3-2046-B908-8EE6EDFA1061}"/>
              </a:ext>
            </a:extLst>
          </p:cNvPr>
          <p:cNvGrpSpPr/>
          <p:nvPr/>
        </p:nvGrpSpPr>
        <p:grpSpPr>
          <a:xfrm>
            <a:off x="7386945" y="3236747"/>
            <a:ext cx="4424055" cy="571200"/>
            <a:chOff x="7386945" y="3236747"/>
            <a:chExt cx="4424055" cy="57120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BA279C3-5A37-EA43-BB1B-8243B5F70B0C}"/>
                </a:ext>
              </a:extLst>
            </p:cNvPr>
            <p:cNvSpPr/>
            <p:nvPr/>
          </p:nvSpPr>
          <p:spPr bwMode="gray">
            <a:xfrm>
              <a:off x="8236350" y="3236747"/>
              <a:ext cx="3574650" cy="571200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cs typeface="Arial" panose="020B0604020202020204" pitchFamily="34" charset="0"/>
                </a:rPr>
                <a:t>AI Dynamically Allocates Patients and Drugs to Optimize Outcomes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5F99EFA-5EED-684C-B392-082472B24E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86945" y="3522347"/>
              <a:ext cx="997350" cy="0"/>
            </a:xfrm>
            <a:prstGeom prst="line">
              <a:avLst/>
            </a:prstGeom>
            <a:noFill/>
            <a:ln w="19050" cap="rnd" cmpd="sng" algn="ctr">
              <a:solidFill>
                <a:schemeClr val="accent2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5F242C5-E5DF-2243-B73A-B2C44806BDBD}"/>
              </a:ext>
            </a:extLst>
          </p:cNvPr>
          <p:cNvGrpSpPr/>
          <p:nvPr/>
        </p:nvGrpSpPr>
        <p:grpSpPr>
          <a:xfrm>
            <a:off x="6702402" y="2439478"/>
            <a:ext cx="5108598" cy="571200"/>
            <a:chOff x="6702402" y="2439478"/>
            <a:chExt cx="5108598" cy="5712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49807CD-7714-984B-A406-9C5005F6DA4B}"/>
                </a:ext>
              </a:extLst>
            </p:cNvPr>
            <p:cNvSpPr/>
            <p:nvPr/>
          </p:nvSpPr>
          <p:spPr bwMode="gray">
            <a:xfrm>
              <a:off x="8236350" y="2439478"/>
              <a:ext cx="3574650" cy="571200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cs typeface="Arial" panose="020B0604020202020204" pitchFamily="34" charset="0"/>
                </a:rPr>
                <a:t>A Common Platform Across</a:t>
              </a:r>
              <a:b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venir Heavy" panose="02000503020000020003" pitchFamily="2" charset="0"/>
                  <a:cs typeface="Arial" panose="020B0604020202020204" pitchFamily="34" charset="0"/>
                </a:rPr>
                <a:t>Clinical Trials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FBB2474-7909-D745-99BA-58CE654DB930}"/>
                </a:ext>
              </a:extLst>
            </p:cNvPr>
            <p:cNvCxnSpPr/>
            <p:nvPr/>
          </p:nvCxnSpPr>
          <p:spPr bwMode="auto">
            <a:xfrm>
              <a:off x="6702402" y="2725078"/>
              <a:ext cx="1681893" cy="0"/>
            </a:xfrm>
            <a:prstGeom prst="line">
              <a:avLst/>
            </a:prstGeom>
            <a:noFill/>
            <a:ln w="19050" cap="rnd" cmpd="sng" algn="ctr">
              <a:solidFill>
                <a:schemeClr val="accent2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975B10-859E-E04B-85BF-D560F7BEA1DC}"/>
              </a:ext>
            </a:extLst>
          </p:cNvPr>
          <p:cNvGrpSpPr/>
          <p:nvPr/>
        </p:nvGrpSpPr>
        <p:grpSpPr>
          <a:xfrm>
            <a:off x="3492140" y="2947348"/>
            <a:ext cx="1674220" cy="1553205"/>
            <a:chOff x="7712907" y="3407029"/>
            <a:chExt cx="1919495" cy="17807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CADFBA-9BCF-B74C-88A6-9C7677A456F5}"/>
                </a:ext>
              </a:extLst>
            </p:cNvPr>
            <p:cNvGrpSpPr/>
            <p:nvPr/>
          </p:nvGrpSpPr>
          <p:grpSpPr>
            <a:xfrm>
              <a:off x="8653804" y="3936050"/>
              <a:ext cx="584268" cy="584268"/>
              <a:chOff x="3581400" y="3076575"/>
              <a:chExt cx="704850" cy="704850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C0ED9E66-763A-A441-922A-76A4BE445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81400" y="3076575"/>
                <a:ext cx="704850" cy="70485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ABEFA7-9725-D140-A8A1-AB3E9EAAFFB5}"/>
                  </a:ext>
                </a:extLst>
              </p:cNvPr>
              <p:cNvSpPr txBox="1"/>
              <p:nvPr/>
            </p:nvSpPr>
            <p:spPr>
              <a:xfrm>
                <a:off x="3594383" y="3393392"/>
                <a:ext cx="654089" cy="27143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  <a:latin typeface="Avenir Heavy" panose="02000503020000020003" pitchFamily="2" charset="0"/>
                    <a:ea typeface="Avenir Roman" charset="0"/>
                    <a:cs typeface="Avenir Roman" charset="0"/>
                  </a:rPr>
                  <a:t>Rx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B94EAE-F385-DC4D-8057-46275BDD0D6A}"/>
                </a:ext>
              </a:extLst>
            </p:cNvPr>
            <p:cNvGrpSpPr/>
            <p:nvPr/>
          </p:nvGrpSpPr>
          <p:grpSpPr>
            <a:xfrm>
              <a:off x="7712907" y="3407029"/>
              <a:ext cx="1919495" cy="1780751"/>
              <a:chOff x="7712907" y="3407029"/>
              <a:chExt cx="2069049" cy="1919495"/>
            </a:xfrm>
          </p:grpSpPr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0F30B60C-C007-F249-A9B7-EF319B4C8708}"/>
                  </a:ext>
                </a:extLst>
              </p:cNvPr>
              <p:cNvSpPr/>
              <p:nvPr/>
            </p:nvSpPr>
            <p:spPr bwMode="auto">
              <a:xfrm>
                <a:off x="7862461" y="3407029"/>
                <a:ext cx="1919495" cy="1919495"/>
              </a:xfrm>
              <a:prstGeom prst="arc">
                <a:avLst>
                  <a:gd name="adj1" fmla="val 7993549"/>
                  <a:gd name="adj2" fmla="val 13759920"/>
                </a:avLst>
              </a:prstGeom>
              <a:noFill/>
              <a:ln w="127000" cap="rnd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AAC8DD5-7A6D-D54C-9BFB-498A255892E3}"/>
                  </a:ext>
                </a:extLst>
              </p:cNvPr>
              <p:cNvGrpSpPr/>
              <p:nvPr/>
            </p:nvGrpSpPr>
            <p:grpSpPr>
              <a:xfrm>
                <a:off x="7712907" y="3671025"/>
                <a:ext cx="1119856" cy="1325964"/>
                <a:chOff x="7712907" y="3671025"/>
                <a:chExt cx="1119856" cy="1325964"/>
              </a:xfrm>
            </p:grpSpPr>
            <p:pic>
              <p:nvPicPr>
                <p:cNvPr id="5" name="Graphic 4">
                  <a:extLst>
                    <a:ext uri="{FF2B5EF4-FFF2-40B4-BE49-F238E27FC236}">
                      <a16:creationId xmlns:a16="http://schemas.microsoft.com/office/drawing/2014/main" id="{FB56539A-E972-EA4C-BCF0-0711616ABD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2057" y="3671025"/>
                  <a:ext cx="330320" cy="330320"/>
                </a:xfrm>
                <a:prstGeom prst="rect">
                  <a:avLst/>
                </a:prstGeom>
              </p:spPr>
            </p:pic>
            <p:pic>
              <p:nvPicPr>
                <p:cNvPr id="6" name="Graphic 5">
                  <a:extLst>
                    <a:ext uri="{FF2B5EF4-FFF2-40B4-BE49-F238E27FC236}">
                      <a16:creationId xmlns:a16="http://schemas.microsoft.com/office/drawing/2014/main" id="{657AC652-E9FF-E241-A342-8218F56902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907" y="4022309"/>
                  <a:ext cx="330320" cy="330320"/>
                </a:xfrm>
                <a:prstGeom prst="rect">
                  <a:avLst/>
                </a:prstGeom>
              </p:spPr>
            </p:pic>
            <p:pic>
              <p:nvPicPr>
                <p:cNvPr id="7" name="Graphic 6">
                  <a:extLst>
                    <a:ext uri="{FF2B5EF4-FFF2-40B4-BE49-F238E27FC236}">
                      <a16:creationId xmlns:a16="http://schemas.microsoft.com/office/drawing/2014/main" id="{ED1BF724-0DF8-0A46-9122-945F6C98FA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907" y="4373593"/>
                  <a:ext cx="330320" cy="330320"/>
                </a:xfrm>
                <a:prstGeom prst="rect">
                  <a:avLst/>
                </a:prstGeom>
              </p:spPr>
            </p:pic>
            <p:pic>
              <p:nvPicPr>
                <p:cNvPr id="8" name="Graphic 7">
                  <a:extLst>
                    <a:ext uri="{FF2B5EF4-FFF2-40B4-BE49-F238E27FC236}">
                      <a16:creationId xmlns:a16="http://schemas.microsoft.com/office/drawing/2014/main" id="{ABB1F15E-070C-6040-A5C8-F2458EBCA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8154" y="4666669"/>
                  <a:ext cx="330320" cy="330320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BAEF1D2-E27E-BE49-A053-C6AA7CCA1CEB}"/>
                    </a:ext>
                  </a:extLst>
                </p:cNvPr>
                <p:cNvGrpSpPr/>
                <p:nvPr/>
              </p:nvGrpSpPr>
              <p:grpSpPr>
                <a:xfrm>
                  <a:off x="8149499" y="3938469"/>
                  <a:ext cx="683264" cy="823840"/>
                  <a:chOff x="2179218" y="2926986"/>
                  <a:chExt cx="1350044" cy="1270322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6CA05985-AB40-C546-AD54-6CB4FC252D25}"/>
                      </a:ext>
                    </a:extLst>
                  </p:cNvPr>
                  <p:cNvGrpSpPr/>
                  <p:nvPr/>
                </p:nvGrpSpPr>
                <p:grpSpPr>
                  <a:xfrm>
                    <a:off x="2340143" y="2926986"/>
                    <a:ext cx="1189119" cy="1270322"/>
                    <a:chOff x="2340143" y="2926986"/>
                    <a:chExt cx="1189119" cy="1270322"/>
                  </a:xfrm>
                </p:grpSpPr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922D8CBB-EF5A-E54E-9197-14E1DD60C1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340143" y="2926986"/>
                      <a:ext cx="1189119" cy="499784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5AE70F3A-F255-884F-BF94-EF1788F0EE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2340143" y="3697524"/>
                      <a:ext cx="1189119" cy="499784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DB22654E-1B2E-4D43-98F6-713C357E3CE3}"/>
                      </a:ext>
                    </a:extLst>
                  </p:cNvPr>
                  <p:cNvGrpSpPr/>
                  <p:nvPr/>
                </p:nvGrpSpPr>
                <p:grpSpPr>
                  <a:xfrm>
                    <a:off x="2179218" y="3333946"/>
                    <a:ext cx="1350044" cy="456403"/>
                    <a:chOff x="2179218" y="3343345"/>
                    <a:chExt cx="1350044" cy="456403"/>
                  </a:xfrm>
                </p:grpSpPr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7DFB6448-F3C8-414B-A152-B3B472EEC8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179218" y="3343345"/>
                      <a:ext cx="1350044" cy="191708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6E5E0095-F950-4347-A404-FD4BFC2E44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2179218" y="3608040"/>
                      <a:ext cx="1350044" cy="191708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FEEF13-F2DF-6E48-9680-F6FBABAC9B3F}"/>
              </a:ext>
            </a:extLst>
          </p:cNvPr>
          <p:cNvGrpSpPr/>
          <p:nvPr/>
        </p:nvGrpSpPr>
        <p:grpSpPr>
          <a:xfrm>
            <a:off x="5418370" y="2710181"/>
            <a:ext cx="1674220" cy="1553205"/>
            <a:chOff x="7712907" y="3407029"/>
            <a:chExt cx="1919495" cy="178075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52D63E6-113A-AF44-89AE-7D2ABAC11245}"/>
                </a:ext>
              </a:extLst>
            </p:cNvPr>
            <p:cNvGrpSpPr/>
            <p:nvPr/>
          </p:nvGrpSpPr>
          <p:grpSpPr>
            <a:xfrm>
              <a:off x="8653804" y="3936050"/>
              <a:ext cx="584268" cy="584268"/>
              <a:chOff x="3581400" y="3076575"/>
              <a:chExt cx="704850" cy="704850"/>
            </a:xfrm>
          </p:grpSpPr>
          <p:pic>
            <p:nvPicPr>
              <p:cNvPr id="78" name="Graphic 77">
                <a:extLst>
                  <a:ext uri="{FF2B5EF4-FFF2-40B4-BE49-F238E27FC236}">
                    <a16:creationId xmlns:a16="http://schemas.microsoft.com/office/drawing/2014/main" id="{738079C3-ECB3-E44C-8B56-A567C1C61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81400" y="3076575"/>
                <a:ext cx="704850" cy="70485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662B3DA-D25E-DE47-BE98-A57A967C9578}"/>
                  </a:ext>
                </a:extLst>
              </p:cNvPr>
              <p:cNvSpPr txBox="1"/>
              <p:nvPr/>
            </p:nvSpPr>
            <p:spPr>
              <a:xfrm>
                <a:off x="3594383" y="3393392"/>
                <a:ext cx="654089" cy="27143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  <a:latin typeface="Avenir Heavy" panose="02000503020000020003" pitchFamily="2" charset="0"/>
                    <a:ea typeface="Avenir Roman" charset="0"/>
                    <a:cs typeface="Avenir Roman" charset="0"/>
                  </a:rPr>
                  <a:t>Rx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7D15892-7FC1-594B-B96F-3551D4661F9F}"/>
                </a:ext>
              </a:extLst>
            </p:cNvPr>
            <p:cNvGrpSpPr/>
            <p:nvPr/>
          </p:nvGrpSpPr>
          <p:grpSpPr>
            <a:xfrm>
              <a:off x="7712907" y="3407029"/>
              <a:ext cx="1919495" cy="1780751"/>
              <a:chOff x="7712907" y="3407029"/>
              <a:chExt cx="2069049" cy="1919495"/>
            </a:xfrm>
          </p:grpSpPr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3978A9DB-D08D-2948-B4FD-37FE68335DF2}"/>
                  </a:ext>
                </a:extLst>
              </p:cNvPr>
              <p:cNvSpPr/>
              <p:nvPr/>
            </p:nvSpPr>
            <p:spPr bwMode="auto">
              <a:xfrm>
                <a:off x="7862461" y="3407029"/>
                <a:ext cx="1919495" cy="1919495"/>
              </a:xfrm>
              <a:prstGeom prst="arc">
                <a:avLst>
                  <a:gd name="adj1" fmla="val 7993549"/>
                  <a:gd name="adj2" fmla="val 13759920"/>
                </a:avLst>
              </a:prstGeom>
              <a:noFill/>
              <a:ln w="127000" cap="rnd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F58E3B0-BC9B-864F-B954-D0BB62EB74EB}"/>
                  </a:ext>
                </a:extLst>
              </p:cNvPr>
              <p:cNvGrpSpPr/>
              <p:nvPr/>
            </p:nvGrpSpPr>
            <p:grpSpPr>
              <a:xfrm>
                <a:off x="7712907" y="3732945"/>
                <a:ext cx="1119857" cy="1094808"/>
                <a:chOff x="7712907" y="3732945"/>
                <a:chExt cx="1119857" cy="1094808"/>
              </a:xfrm>
            </p:grpSpPr>
            <p:pic>
              <p:nvPicPr>
                <p:cNvPr id="67" name="Graphic 66">
                  <a:extLst>
                    <a:ext uri="{FF2B5EF4-FFF2-40B4-BE49-F238E27FC236}">
                      <a16:creationId xmlns:a16="http://schemas.microsoft.com/office/drawing/2014/main" id="{5D67FD55-DAA8-F24A-8D45-F4EFE3713A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6578" y="3732945"/>
                  <a:ext cx="330320" cy="330320"/>
                </a:xfrm>
                <a:prstGeom prst="rect">
                  <a:avLst/>
                </a:prstGeom>
              </p:spPr>
            </p:pic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82896266-F2C2-DF47-AE89-061C4380D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907" y="4115189"/>
                  <a:ext cx="330320" cy="330320"/>
                </a:xfrm>
                <a:prstGeom prst="rect">
                  <a:avLst/>
                </a:prstGeom>
              </p:spPr>
            </p:pic>
            <p:pic>
              <p:nvPicPr>
                <p:cNvPr id="69" name="Graphic 68">
                  <a:extLst>
                    <a:ext uri="{FF2B5EF4-FFF2-40B4-BE49-F238E27FC236}">
                      <a16:creationId xmlns:a16="http://schemas.microsoft.com/office/drawing/2014/main" id="{57D10B1D-64BB-4B4C-9650-0D1BD0AFB2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4827" y="4497433"/>
                  <a:ext cx="330320" cy="330320"/>
                </a:xfrm>
                <a:prstGeom prst="rect">
                  <a:avLst/>
                </a:prstGeom>
              </p:spPr>
            </p:pic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E1941CFF-1675-B847-A6A4-8AF4411E68AB}"/>
                    </a:ext>
                  </a:extLst>
                </p:cNvPr>
                <p:cNvGrpSpPr/>
                <p:nvPr/>
              </p:nvGrpSpPr>
              <p:grpSpPr>
                <a:xfrm>
                  <a:off x="8160762" y="4028337"/>
                  <a:ext cx="672002" cy="588240"/>
                  <a:chOff x="2201471" y="3065559"/>
                  <a:chExt cx="1327791" cy="907038"/>
                </a:xfrm>
              </p:grpSpPr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03C5566E-C46A-B243-9C77-9F4276423E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339110" y="3065559"/>
                    <a:ext cx="1190152" cy="361211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D2A13107-8480-E040-B23C-181EB48A7B6C}"/>
                      </a:ext>
                    </a:extLst>
                  </p:cNvPr>
                  <p:cNvGrpSpPr/>
                  <p:nvPr/>
                </p:nvGrpSpPr>
                <p:grpSpPr>
                  <a:xfrm>
                    <a:off x="2201471" y="3525654"/>
                    <a:ext cx="1327791" cy="446943"/>
                    <a:chOff x="2201471" y="3535053"/>
                    <a:chExt cx="1327791" cy="446943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B084013C-F3CB-434C-9DC9-E0F112A5EB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2201471" y="3535053"/>
                      <a:ext cx="1327791" cy="0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31D837BA-310C-7A43-8BF9-56D5401D74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2323816" y="3608045"/>
                      <a:ext cx="1205446" cy="373951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FB6FF1-511F-C24A-AFA3-8279FA7DF01B}"/>
              </a:ext>
            </a:extLst>
          </p:cNvPr>
          <p:cNvGrpSpPr/>
          <p:nvPr/>
        </p:nvGrpSpPr>
        <p:grpSpPr>
          <a:xfrm>
            <a:off x="4540207" y="4282507"/>
            <a:ext cx="1646037" cy="1553205"/>
            <a:chOff x="7745213" y="3407029"/>
            <a:chExt cx="1887182" cy="178075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DF20429-8B1F-CC48-B465-B5050B2DE76B}"/>
                </a:ext>
              </a:extLst>
            </p:cNvPr>
            <p:cNvGrpSpPr/>
            <p:nvPr/>
          </p:nvGrpSpPr>
          <p:grpSpPr>
            <a:xfrm>
              <a:off x="8653804" y="3936050"/>
              <a:ext cx="584268" cy="584268"/>
              <a:chOff x="3581400" y="3076575"/>
              <a:chExt cx="704850" cy="704850"/>
            </a:xfrm>
          </p:grpSpPr>
          <p:pic>
            <p:nvPicPr>
              <p:cNvPr id="99" name="Graphic 98">
                <a:extLst>
                  <a:ext uri="{FF2B5EF4-FFF2-40B4-BE49-F238E27FC236}">
                    <a16:creationId xmlns:a16="http://schemas.microsoft.com/office/drawing/2014/main" id="{068F60E4-C6F7-3741-9F9A-E46C16F35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81400" y="3076575"/>
                <a:ext cx="704850" cy="704850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CABCFC-AEDA-9F4B-82D4-2ED5DC65AA5C}"/>
                  </a:ext>
                </a:extLst>
              </p:cNvPr>
              <p:cNvSpPr txBox="1"/>
              <p:nvPr/>
            </p:nvSpPr>
            <p:spPr>
              <a:xfrm>
                <a:off x="3594383" y="3393392"/>
                <a:ext cx="654089" cy="27143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  <a:latin typeface="Avenir Heavy" panose="02000503020000020003" pitchFamily="2" charset="0"/>
                    <a:ea typeface="Avenir Roman" charset="0"/>
                    <a:cs typeface="Avenir Roman" charset="0"/>
                  </a:rPr>
                  <a:t>Rx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5004A22-CF6C-5D46-83F8-E497C03056AE}"/>
                </a:ext>
              </a:extLst>
            </p:cNvPr>
            <p:cNvGrpSpPr/>
            <p:nvPr/>
          </p:nvGrpSpPr>
          <p:grpSpPr>
            <a:xfrm>
              <a:off x="7745213" y="3407029"/>
              <a:ext cx="1887182" cy="1780751"/>
              <a:chOff x="7747736" y="3407029"/>
              <a:chExt cx="2034220" cy="1919495"/>
            </a:xfrm>
          </p:grpSpPr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5F7B685F-370F-EE4C-9220-DAAFA7539092}"/>
                  </a:ext>
                </a:extLst>
              </p:cNvPr>
              <p:cNvSpPr/>
              <p:nvPr/>
            </p:nvSpPr>
            <p:spPr bwMode="auto">
              <a:xfrm>
                <a:off x="7862461" y="3407029"/>
                <a:ext cx="1919495" cy="1919495"/>
              </a:xfrm>
              <a:prstGeom prst="arc">
                <a:avLst>
                  <a:gd name="adj1" fmla="val 7993549"/>
                  <a:gd name="adj2" fmla="val 13759920"/>
                </a:avLst>
              </a:prstGeom>
              <a:noFill/>
              <a:ln w="127000" cap="rnd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6F4239B-D9A0-5743-9817-8F7C889EF15C}"/>
                  </a:ext>
                </a:extLst>
              </p:cNvPr>
              <p:cNvGrpSpPr/>
              <p:nvPr/>
            </p:nvGrpSpPr>
            <p:grpSpPr>
              <a:xfrm>
                <a:off x="7747736" y="3898469"/>
                <a:ext cx="1085026" cy="906064"/>
                <a:chOff x="7747736" y="3898469"/>
                <a:chExt cx="1085026" cy="906064"/>
              </a:xfrm>
            </p:grpSpPr>
            <p:pic>
              <p:nvPicPr>
                <p:cNvPr id="89" name="Graphic 88">
                  <a:extLst>
                    <a:ext uri="{FF2B5EF4-FFF2-40B4-BE49-F238E27FC236}">
                      <a16:creationId xmlns:a16="http://schemas.microsoft.com/office/drawing/2014/main" id="{C3D6183E-7D5F-0740-B6D6-602782BF8D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7738" y="3898469"/>
                  <a:ext cx="330320" cy="330320"/>
                </a:xfrm>
                <a:prstGeom prst="rect">
                  <a:avLst/>
                </a:prstGeom>
              </p:spPr>
            </p:pic>
            <p:pic>
              <p:nvPicPr>
                <p:cNvPr id="90" name="Graphic 89">
                  <a:extLst>
                    <a:ext uri="{FF2B5EF4-FFF2-40B4-BE49-F238E27FC236}">
                      <a16:creationId xmlns:a16="http://schemas.microsoft.com/office/drawing/2014/main" id="{D0A9D031-DB64-EE4D-84BD-8A0EB94BB8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7736" y="4474213"/>
                  <a:ext cx="330320" cy="330320"/>
                </a:xfrm>
                <a:prstGeom prst="rect">
                  <a:avLst/>
                </a:prstGeom>
              </p:spPr>
            </p:pic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CFB77B6E-D0A4-EC45-ADC1-065A37D6DF72}"/>
                    </a:ext>
                  </a:extLst>
                </p:cNvPr>
                <p:cNvGrpSpPr/>
                <p:nvPr/>
              </p:nvGrpSpPr>
              <p:grpSpPr>
                <a:xfrm>
                  <a:off x="8158547" y="4151793"/>
                  <a:ext cx="674215" cy="402484"/>
                  <a:chOff x="2197097" y="3265320"/>
                  <a:chExt cx="1332165" cy="620612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DBFE5ED1-EAC2-F14F-A94D-944BBF0CDA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197097" y="3265320"/>
                    <a:ext cx="1332165" cy="269733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4F825926-112C-3449-B32E-867C407064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2212390" y="3608041"/>
                    <a:ext cx="1316872" cy="277891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CDDDD15-6BF2-8341-82A3-EAAE369A284B}"/>
              </a:ext>
            </a:extLst>
          </p:cNvPr>
          <p:cNvGrpSpPr/>
          <p:nvPr/>
        </p:nvGrpSpPr>
        <p:grpSpPr>
          <a:xfrm>
            <a:off x="3342087" y="2310727"/>
            <a:ext cx="3497605" cy="3534070"/>
            <a:chOff x="3342087" y="2310727"/>
            <a:chExt cx="3497605" cy="353407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6B4BCC9-D462-2F46-9DD4-CE7D9889E86B}"/>
                </a:ext>
              </a:extLst>
            </p:cNvPr>
            <p:cNvGrpSpPr/>
            <p:nvPr/>
          </p:nvGrpSpPr>
          <p:grpSpPr>
            <a:xfrm>
              <a:off x="3342087" y="2547894"/>
              <a:ext cx="1571375" cy="1961744"/>
              <a:chOff x="3342087" y="2547894"/>
              <a:chExt cx="1571375" cy="196174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232F79B-0501-BA4F-B224-B4DFFB172BA4}"/>
                  </a:ext>
                </a:extLst>
              </p:cNvPr>
              <p:cNvSpPr/>
              <p:nvPr/>
            </p:nvSpPr>
            <p:spPr bwMode="gray">
              <a:xfrm>
                <a:off x="3342087" y="2938263"/>
                <a:ext cx="1571375" cy="15713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endParaRPr lang="en-US" dirty="0" err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C9334F-4639-CE49-A384-943F4310B664}"/>
                  </a:ext>
                </a:extLst>
              </p:cNvPr>
              <p:cNvSpPr txBox="1"/>
              <p:nvPr/>
            </p:nvSpPr>
            <p:spPr>
              <a:xfrm>
                <a:off x="3656301" y="2547894"/>
                <a:ext cx="942945" cy="446084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2400" b="1" dirty="0">
                    <a:solidFill>
                      <a:schemeClr val="accent1"/>
                    </a:solidFill>
                    <a:latin typeface="Avenir Heavy" panose="02000503020000020003" pitchFamily="2" charset="0"/>
                    <a:ea typeface="Avenir Roman" charset="0"/>
                    <a:cs typeface="Avenir Roman" charset="0"/>
                  </a:rPr>
                  <a:t>CT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E9650FB-B147-CB4A-A707-A377E2DFFDF2}"/>
                </a:ext>
              </a:extLst>
            </p:cNvPr>
            <p:cNvGrpSpPr/>
            <p:nvPr/>
          </p:nvGrpSpPr>
          <p:grpSpPr>
            <a:xfrm>
              <a:off x="5268317" y="2310727"/>
              <a:ext cx="1571375" cy="1961744"/>
              <a:chOff x="5268317" y="2310727"/>
              <a:chExt cx="1571375" cy="196174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F018F28-839F-B442-AFD8-DEBFFB151388}"/>
                  </a:ext>
                </a:extLst>
              </p:cNvPr>
              <p:cNvSpPr/>
              <p:nvPr/>
            </p:nvSpPr>
            <p:spPr bwMode="gray">
              <a:xfrm>
                <a:off x="5268317" y="2701096"/>
                <a:ext cx="1571375" cy="15713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endParaRPr lang="en-US" dirty="0" err="1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614EA5C-F217-284E-B9DD-923F8460A39F}"/>
                  </a:ext>
                </a:extLst>
              </p:cNvPr>
              <p:cNvSpPr txBox="1"/>
              <p:nvPr/>
            </p:nvSpPr>
            <p:spPr>
              <a:xfrm>
                <a:off x="5582531" y="2310727"/>
                <a:ext cx="942945" cy="446084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2400" b="1" dirty="0">
                    <a:solidFill>
                      <a:schemeClr val="accent1"/>
                    </a:solidFill>
                    <a:latin typeface="Avenir Heavy" panose="02000503020000020003" pitchFamily="2" charset="0"/>
                    <a:ea typeface="Avenir Roman" charset="0"/>
                    <a:cs typeface="Avenir Roman" charset="0"/>
                  </a:rPr>
                  <a:t>CT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4C39547-F08D-D64C-8D20-02AF71664C9C}"/>
                </a:ext>
              </a:extLst>
            </p:cNvPr>
            <p:cNvGrpSpPr/>
            <p:nvPr/>
          </p:nvGrpSpPr>
          <p:grpSpPr>
            <a:xfrm>
              <a:off x="4361973" y="3883053"/>
              <a:ext cx="1571375" cy="1961744"/>
              <a:chOff x="4361973" y="3883053"/>
              <a:chExt cx="1571375" cy="1961744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1AFB51D-23C9-BC44-A0B9-FF5CE70D6E3D}"/>
                  </a:ext>
                </a:extLst>
              </p:cNvPr>
              <p:cNvSpPr/>
              <p:nvPr/>
            </p:nvSpPr>
            <p:spPr bwMode="gray">
              <a:xfrm>
                <a:off x="4361973" y="4273422"/>
                <a:ext cx="1571375" cy="15713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endParaRPr lang="en-US" dirty="0" err="1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E3878F1-25D9-BA4F-8F20-BC266A84051F}"/>
                  </a:ext>
                </a:extLst>
              </p:cNvPr>
              <p:cNvSpPr txBox="1"/>
              <p:nvPr/>
            </p:nvSpPr>
            <p:spPr>
              <a:xfrm>
                <a:off x="4676187" y="3883053"/>
                <a:ext cx="942945" cy="446084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2400" b="1" dirty="0">
                    <a:solidFill>
                      <a:schemeClr val="accent1"/>
                    </a:solidFill>
                    <a:latin typeface="Avenir Heavy" panose="02000503020000020003" pitchFamily="2" charset="0"/>
                    <a:ea typeface="Avenir Roman" charset="0"/>
                    <a:cs typeface="Avenir Roman" charset="0"/>
                  </a:rPr>
                  <a:t>CT</a:t>
                </a:r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EB53C19-7C69-3C43-A57C-62E0C27E22B5}"/>
              </a:ext>
            </a:extLst>
          </p:cNvPr>
          <p:cNvGrpSpPr/>
          <p:nvPr/>
        </p:nvGrpSpPr>
        <p:grpSpPr>
          <a:xfrm>
            <a:off x="1506869" y="4825799"/>
            <a:ext cx="509610" cy="509610"/>
            <a:chOff x="3581400" y="3076575"/>
            <a:chExt cx="704850" cy="704850"/>
          </a:xfrm>
        </p:grpSpPr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42D02A53-233C-764A-9926-CC1654E54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81400" y="3076575"/>
              <a:ext cx="704850" cy="704850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936FAF5-178B-6E47-85C7-D19482CB6C57}"/>
                </a:ext>
              </a:extLst>
            </p:cNvPr>
            <p:cNvSpPr txBox="1"/>
            <p:nvPr/>
          </p:nvSpPr>
          <p:spPr>
            <a:xfrm>
              <a:off x="3594383" y="3393392"/>
              <a:ext cx="654089" cy="27143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889BF0B-037C-2F41-A773-019989AC395A}"/>
              </a:ext>
            </a:extLst>
          </p:cNvPr>
          <p:cNvGrpSpPr/>
          <p:nvPr/>
        </p:nvGrpSpPr>
        <p:grpSpPr>
          <a:xfrm>
            <a:off x="991181" y="4710728"/>
            <a:ext cx="509610" cy="509610"/>
            <a:chOff x="3581400" y="3076575"/>
            <a:chExt cx="704850" cy="704850"/>
          </a:xfrm>
        </p:grpSpPr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3BBB27BB-5B5F-654F-A671-A090EB322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81400" y="3076575"/>
              <a:ext cx="704850" cy="704850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B3ED255-804F-984D-8663-00A151731378}"/>
                </a:ext>
              </a:extLst>
            </p:cNvPr>
            <p:cNvSpPr txBox="1"/>
            <p:nvPr/>
          </p:nvSpPr>
          <p:spPr>
            <a:xfrm>
              <a:off x="3594383" y="3393392"/>
              <a:ext cx="654089" cy="27143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2E88A89-B887-464C-859A-8337DA4EB16D}"/>
              </a:ext>
            </a:extLst>
          </p:cNvPr>
          <p:cNvGrpSpPr/>
          <p:nvPr/>
        </p:nvGrpSpPr>
        <p:grpSpPr>
          <a:xfrm>
            <a:off x="639410" y="5335409"/>
            <a:ext cx="509610" cy="509610"/>
            <a:chOff x="3581400" y="3076575"/>
            <a:chExt cx="704850" cy="704850"/>
          </a:xfrm>
        </p:grpSpPr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EC23E71-A7E6-0A4C-A033-B9D5A2C0D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81400" y="3076575"/>
              <a:ext cx="704850" cy="704850"/>
            </a:xfrm>
            <a:prstGeom prst="rect">
              <a:avLst/>
            </a:prstGeom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BF307D2-F7F1-0142-B2AA-6177D2A4265C}"/>
                </a:ext>
              </a:extLst>
            </p:cNvPr>
            <p:cNvSpPr txBox="1"/>
            <p:nvPr/>
          </p:nvSpPr>
          <p:spPr>
            <a:xfrm>
              <a:off x="3594383" y="3393392"/>
              <a:ext cx="654089" cy="27143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0235562-1FEC-5A4A-90B9-A343B7F34FBE}"/>
              </a:ext>
            </a:extLst>
          </p:cNvPr>
          <p:cNvGrpSpPr/>
          <p:nvPr/>
        </p:nvGrpSpPr>
        <p:grpSpPr>
          <a:xfrm>
            <a:off x="1615493" y="5340334"/>
            <a:ext cx="509610" cy="509610"/>
            <a:chOff x="3581400" y="3076575"/>
            <a:chExt cx="704850" cy="704850"/>
          </a:xfrm>
        </p:grpSpPr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5E4815E7-20E1-BC45-A373-C8F5DBB9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81400" y="3076575"/>
              <a:ext cx="704850" cy="704850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21B88B7-88EE-AC42-9DC9-8DC1A04F3C79}"/>
                </a:ext>
              </a:extLst>
            </p:cNvPr>
            <p:cNvSpPr txBox="1"/>
            <p:nvPr/>
          </p:nvSpPr>
          <p:spPr>
            <a:xfrm>
              <a:off x="3594383" y="3393392"/>
              <a:ext cx="654089" cy="27143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68AA4EF-AFF8-AB41-B3EB-2F5605C90B8C}"/>
              </a:ext>
            </a:extLst>
          </p:cNvPr>
          <p:cNvGrpSpPr/>
          <p:nvPr/>
        </p:nvGrpSpPr>
        <p:grpSpPr>
          <a:xfrm>
            <a:off x="1196202" y="5661505"/>
            <a:ext cx="509610" cy="509610"/>
            <a:chOff x="3581400" y="3076575"/>
            <a:chExt cx="704850" cy="704850"/>
          </a:xfrm>
        </p:grpSpPr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DC66CF45-95F8-9643-8CEF-6E468399D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1400" y="3076575"/>
              <a:ext cx="704850" cy="70485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9DE39B8-AA2B-5B4D-A712-1D0D95CB66A6}"/>
                </a:ext>
              </a:extLst>
            </p:cNvPr>
            <p:cNvSpPr txBox="1"/>
            <p:nvPr/>
          </p:nvSpPr>
          <p:spPr>
            <a:xfrm>
              <a:off x="3594383" y="3393392"/>
              <a:ext cx="654089" cy="27143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pic>
        <p:nvPicPr>
          <p:cNvPr id="153" name="Graphic 152">
            <a:extLst>
              <a:ext uri="{FF2B5EF4-FFF2-40B4-BE49-F238E27FC236}">
                <a16:creationId xmlns:a16="http://schemas.microsoft.com/office/drawing/2014/main" id="{2ACF3E72-37B1-9A41-B706-B889D45D76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1859" y="4854461"/>
            <a:ext cx="267286" cy="267286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4A534C01-1EB4-B04A-A978-CEA415F149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6958" y="4763412"/>
            <a:ext cx="267286" cy="267286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06E07322-0DFA-8D42-A60F-FFAC19753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6644" y="5111879"/>
            <a:ext cx="267286" cy="267286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5718D776-EB40-644D-A3FD-D1ECFCC070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829" y="5287226"/>
            <a:ext cx="267286" cy="267286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086572BB-E618-5343-9FB1-FF8829C88A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9955" y="4927613"/>
            <a:ext cx="267286" cy="267286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D3288998-D0DF-9C44-85B7-7F676FFA81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1194" y="5282706"/>
            <a:ext cx="267286" cy="267286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AFE56F1-9E8A-174F-943A-709A9196E5C0}"/>
              </a:ext>
            </a:extLst>
          </p:cNvPr>
          <p:cNvGrpSpPr/>
          <p:nvPr/>
        </p:nvGrpSpPr>
        <p:grpSpPr>
          <a:xfrm>
            <a:off x="4493241" y="2253166"/>
            <a:ext cx="509610" cy="509610"/>
            <a:chOff x="3581400" y="3076575"/>
            <a:chExt cx="704850" cy="704850"/>
          </a:xfrm>
        </p:grpSpPr>
        <p:pic>
          <p:nvPicPr>
            <p:cNvPr id="164" name="Graphic 163">
              <a:extLst>
                <a:ext uri="{FF2B5EF4-FFF2-40B4-BE49-F238E27FC236}">
                  <a16:creationId xmlns:a16="http://schemas.microsoft.com/office/drawing/2014/main" id="{268A6BD3-BE85-404E-AF61-A46795B16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1400" y="3076575"/>
              <a:ext cx="704850" cy="704850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4C14661-CB75-7E48-BC1D-94205157A4FF}"/>
                </a:ext>
              </a:extLst>
            </p:cNvPr>
            <p:cNvSpPr txBox="1"/>
            <p:nvPr/>
          </p:nvSpPr>
          <p:spPr>
            <a:xfrm>
              <a:off x="3594383" y="3393392"/>
              <a:ext cx="654089" cy="27143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7553EC7-D6B7-5747-AC09-4F68931D2CCB}"/>
              </a:ext>
            </a:extLst>
          </p:cNvPr>
          <p:cNvGrpSpPr/>
          <p:nvPr/>
        </p:nvGrpSpPr>
        <p:grpSpPr>
          <a:xfrm>
            <a:off x="6270261" y="4551646"/>
            <a:ext cx="509610" cy="509610"/>
            <a:chOff x="6061157" y="4787154"/>
            <a:chExt cx="509610" cy="509610"/>
          </a:xfrm>
        </p:grpSpPr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F93298D0-1182-2642-938C-4EA873BA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61157" y="4787154"/>
              <a:ext cx="509610" cy="509610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DA4FA15-E20D-544A-A561-D139DE5F74E7}"/>
                </a:ext>
              </a:extLst>
            </p:cNvPr>
            <p:cNvSpPr txBox="1"/>
            <p:nvPr/>
          </p:nvSpPr>
          <p:spPr>
            <a:xfrm>
              <a:off x="6070544" y="5016214"/>
              <a:ext cx="472910" cy="19624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AE0A2D-AC80-3340-9B24-D249788F4C68}"/>
              </a:ext>
            </a:extLst>
          </p:cNvPr>
          <p:cNvGrpSpPr/>
          <p:nvPr/>
        </p:nvGrpSpPr>
        <p:grpSpPr>
          <a:xfrm>
            <a:off x="1094473" y="5151895"/>
            <a:ext cx="509610" cy="509610"/>
            <a:chOff x="3581400" y="3076575"/>
            <a:chExt cx="704850" cy="704850"/>
          </a:xfrm>
        </p:grpSpPr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9EB6507B-8C5A-C145-92BE-AB624B993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1400" y="3076575"/>
              <a:ext cx="704850" cy="70485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D24BB02-8338-9D43-B5EE-A5B8F868FA6D}"/>
                </a:ext>
              </a:extLst>
            </p:cNvPr>
            <p:cNvSpPr txBox="1"/>
            <p:nvPr/>
          </p:nvSpPr>
          <p:spPr>
            <a:xfrm>
              <a:off x="3594383" y="3393392"/>
              <a:ext cx="654089" cy="27143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Rx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EB787CE-7677-004D-AD7C-08B2F13CDEEB}"/>
              </a:ext>
            </a:extLst>
          </p:cNvPr>
          <p:cNvGrpSpPr/>
          <p:nvPr/>
        </p:nvGrpSpPr>
        <p:grpSpPr>
          <a:xfrm>
            <a:off x="5018410" y="2043880"/>
            <a:ext cx="1020559" cy="3626995"/>
            <a:chOff x="5018410" y="2043880"/>
            <a:chExt cx="1020559" cy="3626995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EDDEE05E-1404-CE42-8FA0-8CFDB0804860}"/>
                </a:ext>
              </a:extLst>
            </p:cNvPr>
            <p:cNvGrpSpPr/>
            <p:nvPr/>
          </p:nvGrpSpPr>
          <p:grpSpPr>
            <a:xfrm>
              <a:off x="5225085" y="4187592"/>
              <a:ext cx="813884" cy="1483283"/>
              <a:chOff x="6395391" y="6438875"/>
              <a:chExt cx="813884" cy="1483283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0AE3D4DC-0AA6-864E-BA74-28D14297BC98}"/>
                  </a:ext>
                </a:extLst>
              </p:cNvPr>
              <p:cNvGrpSpPr/>
              <p:nvPr/>
            </p:nvGrpSpPr>
            <p:grpSpPr>
              <a:xfrm>
                <a:off x="6621813" y="6438875"/>
                <a:ext cx="587462" cy="1483283"/>
                <a:chOff x="6621813" y="6438875"/>
                <a:chExt cx="587462" cy="1483283"/>
              </a:xfrm>
            </p:grpSpPr>
            <p:pic>
              <p:nvPicPr>
                <p:cNvPr id="221" name="Graphic 220">
                  <a:extLst>
                    <a:ext uri="{FF2B5EF4-FFF2-40B4-BE49-F238E27FC236}">
                      <a16:creationId xmlns:a16="http://schemas.microsoft.com/office/drawing/2014/main" id="{4611508B-CFE5-AE45-89F4-D3AB74BAB9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1813" y="6438875"/>
                  <a:ext cx="509610" cy="509610"/>
                </a:xfrm>
                <a:prstGeom prst="rect">
                  <a:avLst/>
                </a:prstGeom>
              </p:spPr>
            </p:pic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A269E012-5573-8241-B466-8781CACCBBE4}"/>
                    </a:ext>
                  </a:extLst>
                </p:cNvPr>
                <p:cNvSpPr txBox="1"/>
                <p:nvPr/>
              </p:nvSpPr>
              <p:spPr>
                <a:xfrm>
                  <a:off x="6631200" y="6667935"/>
                  <a:ext cx="472910" cy="196247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  <a:latin typeface="Avenir Heavy" panose="02000503020000020003" pitchFamily="2" charset="0"/>
                      <a:ea typeface="Avenir Roman" charset="0"/>
                      <a:cs typeface="Avenir Roman" charset="0"/>
                    </a:rPr>
                    <a:t>Rx</a:t>
                  </a:r>
                </a:p>
              </p:txBody>
            </p:sp>
            <p:pic>
              <p:nvPicPr>
                <p:cNvPr id="237" name="Graphic 236">
                  <a:extLst>
                    <a:ext uri="{FF2B5EF4-FFF2-40B4-BE49-F238E27FC236}">
                      <a16:creationId xmlns:a16="http://schemas.microsoft.com/office/drawing/2014/main" id="{CDC44037-905E-5646-956D-571190B851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9665" y="7412548"/>
                  <a:ext cx="509610" cy="509610"/>
                </a:xfrm>
                <a:prstGeom prst="rect">
                  <a:avLst/>
                </a:prstGeom>
              </p:spPr>
            </p:pic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BDCAFDDF-2AC7-6843-8BDB-B8A01EC0530D}"/>
                    </a:ext>
                  </a:extLst>
                </p:cNvPr>
                <p:cNvSpPr txBox="1"/>
                <p:nvPr/>
              </p:nvSpPr>
              <p:spPr>
                <a:xfrm>
                  <a:off x="6709052" y="7641608"/>
                  <a:ext cx="472910" cy="196247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  <a:latin typeface="Avenir Heavy" panose="02000503020000020003" pitchFamily="2" charset="0"/>
                      <a:ea typeface="Avenir Roman" charset="0"/>
                      <a:cs typeface="Avenir Roman" charset="0"/>
                    </a:rPr>
                    <a:t>Rx</a:t>
                  </a:r>
                </a:p>
              </p:txBody>
            </p:sp>
          </p:grpSp>
          <p:pic>
            <p:nvPicPr>
              <p:cNvPr id="224" name="Graphic 223">
                <a:extLst>
                  <a:ext uri="{FF2B5EF4-FFF2-40B4-BE49-F238E27FC236}">
                    <a16:creationId xmlns:a16="http://schemas.microsoft.com/office/drawing/2014/main" id="{FA2400F5-3EE0-E242-80C7-31320042D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95391" y="6611532"/>
                <a:ext cx="267286" cy="267286"/>
              </a:xfrm>
              <a:prstGeom prst="rect">
                <a:avLst/>
              </a:prstGeom>
            </p:spPr>
          </p:pic>
          <p:pic>
            <p:nvPicPr>
              <p:cNvPr id="239" name="Graphic 238">
                <a:extLst>
                  <a:ext uri="{FF2B5EF4-FFF2-40B4-BE49-F238E27FC236}">
                    <a16:creationId xmlns:a16="http://schemas.microsoft.com/office/drawing/2014/main" id="{DE07F482-9D18-CC45-895E-5E93AB5BA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73243" y="7585205"/>
                <a:ext cx="267286" cy="267286"/>
              </a:xfrm>
              <a:prstGeom prst="rect">
                <a:avLst/>
              </a:prstGeom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4EC0560B-E9E2-2A44-BF4C-EE6DE75B5F17}"/>
                </a:ext>
              </a:extLst>
            </p:cNvPr>
            <p:cNvGrpSpPr/>
            <p:nvPr/>
          </p:nvGrpSpPr>
          <p:grpSpPr>
            <a:xfrm>
              <a:off x="5018410" y="2043880"/>
              <a:ext cx="736032" cy="509610"/>
              <a:chOff x="7407648" y="5976784"/>
              <a:chExt cx="736032" cy="509610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968168C-1D4C-734B-94D6-F6489EB87229}"/>
                  </a:ext>
                </a:extLst>
              </p:cNvPr>
              <p:cNvGrpSpPr/>
              <p:nvPr/>
            </p:nvGrpSpPr>
            <p:grpSpPr>
              <a:xfrm>
                <a:off x="7634070" y="5976784"/>
                <a:ext cx="509610" cy="509610"/>
                <a:chOff x="7634070" y="5976784"/>
                <a:chExt cx="509610" cy="509610"/>
              </a:xfrm>
            </p:grpSpPr>
            <p:pic>
              <p:nvPicPr>
                <p:cNvPr id="234" name="Graphic 233">
                  <a:extLst>
                    <a:ext uri="{FF2B5EF4-FFF2-40B4-BE49-F238E27FC236}">
                      <a16:creationId xmlns:a16="http://schemas.microsoft.com/office/drawing/2014/main" id="{DCA865B0-F52A-F246-8584-0EFDE6FFA6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4070" y="5976784"/>
                  <a:ext cx="509610" cy="509610"/>
                </a:xfrm>
                <a:prstGeom prst="rect">
                  <a:avLst/>
                </a:prstGeom>
              </p:spPr>
            </p:pic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B470249E-D528-D84B-BC7B-A78ECB280C92}"/>
                    </a:ext>
                  </a:extLst>
                </p:cNvPr>
                <p:cNvSpPr txBox="1"/>
                <p:nvPr/>
              </p:nvSpPr>
              <p:spPr>
                <a:xfrm>
                  <a:off x="7643457" y="6205844"/>
                  <a:ext cx="472910" cy="196247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en-US" sz="900" b="1" dirty="0">
                      <a:solidFill>
                        <a:schemeClr val="bg1"/>
                      </a:solidFill>
                      <a:latin typeface="Avenir Heavy" panose="02000503020000020003" pitchFamily="2" charset="0"/>
                      <a:ea typeface="Avenir Roman" charset="0"/>
                      <a:cs typeface="Avenir Roman" charset="0"/>
                    </a:rPr>
                    <a:t>Rx</a:t>
                  </a:r>
                </a:p>
              </p:txBody>
            </p:sp>
          </p:grpSp>
          <p:pic>
            <p:nvPicPr>
              <p:cNvPr id="233" name="Graphic 232">
                <a:extLst>
                  <a:ext uri="{FF2B5EF4-FFF2-40B4-BE49-F238E27FC236}">
                    <a16:creationId xmlns:a16="http://schemas.microsoft.com/office/drawing/2014/main" id="{2ADB56CD-2A21-534E-A1DC-B6511F067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07648" y="6149441"/>
                <a:ext cx="267286" cy="267286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B88118B-59BF-4545-B619-49649D9F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xCures</a:t>
            </a:r>
            <a:r>
              <a:rPr lang="en-US" sz="2400" dirty="0"/>
              <a:t>: </a:t>
            </a:r>
            <a:r>
              <a:rPr lang="en-US" sz="1600" i="1" dirty="0">
                <a:solidFill>
                  <a:schemeClr val="tx2"/>
                </a:solidFill>
              </a:rPr>
              <a:t>A </a:t>
            </a:r>
            <a:r>
              <a:rPr lang="en-US" sz="1600" i="1" dirty="0"/>
              <a:t>perpetual trial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that continuously learns from all patients, all physicians, all therapies, all the time through Creating value an AI-based </a:t>
            </a:r>
            <a:r>
              <a:rPr lang="en-US" sz="1600" dirty="0"/>
              <a:t>precision oncology platform</a:t>
            </a:r>
            <a:r>
              <a:rPr lang="en-US" sz="1600" dirty="0">
                <a:solidFill>
                  <a:schemeClr val="tx2"/>
                </a:solidFill>
              </a:rPr>
              <a:t> that finds novel treatment options, facilitates access, and coordinates across patients to maximize learning. </a:t>
            </a:r>
            <a:r>
              <a:rPr lang="en-US" sz="1600" dirty="0"/>
              <a:t>(</a:t>
            </a:r>
            <a:r>
              <a:rPr lang="en-US" sz="1600" b="0" dirty="0">
                <a:hlinkClick r:id="rId12" tooltip="Current version of study NCT03793088 on ClinicalTrials.gov"/>
              </a:rPr>
              <a:t>NCT03793088</a:t>
            </a:r>
            <a:r>
              <a:rPr lang="en-US" sz="1600" b="0" dirty="0"/>
              <a:t>) </a:t>
            </a:r>
            <a:endParaRPr lang="en-US" sz="16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D304C9-4976-404D-812B-2F0BD7F6DE58}"/>
              </a:ext>
            </a:extLst>
          </p:cNvPr>
          <p:cNvSpPr txBox="1"/>
          <p:nvPr/>
        </p:nvSpPr>
        <p:spPr>
          <a:xfrm>
            <a:off x="7448873" y="5668684"/>
            <a:ext cx="4479214" cy="8362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7338" indent="-287338" algn="l">
              <a:lnSpc>
                <a:spcPct val="95000"/>
              </a:lnSpc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venir Roman" panose="02000503020000020003" pitchFamily="2" charset="0"/>
                <a:ea typeface="Avenir Roman" charset="0"/>
                <a:cs typeface="Avenir Roman" charset="0"/>
              </a:rPr>
              <a:t>Faster, cheaper development of drugs and tests</a:t>
            </a:r>
          </a:p>
          <a:p>
            <a:pPr marL="287338" indent="-287338" algn="l">
              <a:lnSpc>
                <a:spcPct val="95000"/>
              </a:lnSpc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venir Roman" panose="02000503020000020003" pitchFamily="2" charset="0"/>
                <a:ea typeface="Avenir Roman" charset="0"/>
                <a:cs typeface="Avenir Roman" charset="0"/>
              </a:rPr>
              <a:t>Payers pay only for what works</a:t>
            </a:r>
          </a:p>
          <a:p>
            <a:pPr marL="287338" indent="-287338" algn="l">
              <a:lnSpc>
                <a:spcPct val="95000"/>
              </a:lnSpc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venir Roman" panose="02000503020000020003" pitchFamily="2" charset="0"/>
                <a:ea typeface="Avenir Roman" charset="0"/>
                <a:cs typeface="Avenir Roman" charset="0"/>
              </a:rPr>
              <a:t>Patients get the best outcomes</a:t>
            </a:r>
          </a:p>
        </p:txBody>
      </p:sp>
    </p:spTree>
    <p:extLst>
      <p:ext uri="{BB962C8B-B14F-4D97-AF65-F5344CB8AC3E}">
        <p14:creationId xmlns:p14="http://schemas.microsoft.com/office/powerpoint/2010/main" val="9149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39023 -0.26319 " pathEditMode="relative" rAng="0" ptsTypes="AA">
                                      <p:cBhvr>
                                        <p:cTn id="65" dur="1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1317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-0.00231 L 0.22565 -0.26875 " pathEditMode="relative" ptsTypes="AA">
                                      <p:cBhvr>
                                        <p:cTn id="67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417 L -0.37058 -0.28773 " pathEditMode="relative" ptsTypes="AA">
                                      <p:cBhvr>
                                        <p:cTn id="69" dur="1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0255 L 0.26953 -0.38727 " pathEditMode="relative" rAng="0" ptsTypes="AA">
                                      <p:cBhvr>
                                        <p:cTn id="71" dur="1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1923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1875 -0.21227 " pathEditMode="relative" rAng="0" ptsTypes="AA">
                                      <p:cBhvr>
                                        <p:cTn id="73" dur="1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1062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8 -0.00301 L 0.38008 -0.1794 " pathEditMode="relative" rAng="0" ptsTypes="AA">
                                      <p:cBhvr>
                                        <p:cTn id="75" dur="1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881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0093 L -0.25872 -0.19861 " pathEditMode="relative" ptsTypes="AA">
                                      <p:cBhvr>
                                        <p:cTn id="7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2 0.00139 L 0.31693 -0.27222 " pathEditMode="relative" rAng="0" ptsTypes="AA">
                                      <p:cBhvr>
                                        <p:cTn id="79" dur="1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-136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9 -0.0037 L -0.39726 -0.39328 " pathEditMode="relative" rAng="0" ptsTypes="AA">
                                      <p:cBhvr>
                                        <p:cTn id="81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1949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8 -0.00186 L 0.34896 -0.44352 " pathEditMode="relative" ptsTypes="AA">
                                      <p:cBhvr>
                                        <p:cTn id="83" dur="1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185 L -0.28333 -0.07037 " pathEditMode="relative" rAng="0" ptsTypes="AA">
                                      <p:cBhvr>
                                        <p:cTn id="91" dur="1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342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2 -0.02824 L 0.4418 -0.08379 " pathEditMode="relative" rAng="0" ptsTypes="AA">
                                      <p:cBhvr>
                                        <p:cTn id="93" dur="1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277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176 L -0.46836 -0.0824 " pathEditMode="relative" rAng="0" ptsTypes="AA">
                                      <p:cBhvr>
                                        <p:cTn id="98" dur="1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-50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2 -0.01644 L 0.27617 -0.13774 " pathEditMode="relative" rAng="0" ptsTypes="AA">
                                      <p:cBhvr>
                                        <p:cTn id="100" dur="1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606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2 0.00649 L 0.22838 -0.0581 " pathEditMode="relative" rAng="0" ptsTypes="AA">
                                      <p:cBhvr>
                                        <p:cTn id="102" dur="1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59" grpId="0" animBg="1"/>
      <p:bldP spid="104" grpId="0" animBg="1"/>
      <p:bldP spid="184" grpId="0" animBg="1"/>
      <p:bldP spid="1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69C4-3B53-6C47-BC12-5F5408FE7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4380" y="589259"/>
            <a:ext cx="8968902" cy="564001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sz="3200" dirty="0"/>
              <a:t>ASK Cancer Commons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EB85796-9847-1D43-9BA7-F230A4B8B8AF}"/>
              </a:ext>
            </a:extLst>
          </p:cNvPr>
          <p:cNvSpPr/>
          <p:nvPr/>
        </p:nvSpPr>
        <p:spPr bwMode="gray">
          <a:xfrm>
            <a:off x="3962402" y="2673211"/>
            <a:ext cx="6400798" cy="30491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75B568-0E4B-9940-8D9D-202532EB3F60}"/>
              </a:ext>
            </a:extLst>
          </p:cNvPr>
          <p:cNvGrpSpPr/>
          <p:nvPr/>
        </p:nvGrpSpPr>
        <p:grpSpPr>
          <a:xfrm>
            <a:off x="4086224" y="2809569"/>
            <a:ext cx="1447800" cy="1065516"/>
            <a:chOff x="3629024" y="2057400"/>
            <a:chExt cx="1447800" cy="1065516"/>
          </a:xfrm>
        </p:grpSpPr>
        <p:pic>
          <p:nvPicPr>
            <p:cNvPr id="8" name="Picture 7" descr="MIT v6 without notes or hidden slides - Microsoft PowerPoint">
              <a:extLst>
                <a:ext uri="{FF2B5EF4-FFF2-40B4-BE49-F238E27FC236}">
                  <a16:creationId xmlns:a16="http://schemas.microsoft.com/office/drawing/2014/main" id="{8340FD4C-A83F-9E4A-B0AF-D930B4152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9024" y="2057400"/>
              <a:ext cx="1447800" cy="89497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43">
              <a:extLst>
                <a:ext uri="{FF2B5EF4-FFF2-40B4-BE49-F238E27FC236}">
                  <a16:creationId xmlns:a16="http://schemas.microsoft.com/office/drawing/2014/main" id="{B74AB3F7-F854-8F47-BB50-7857EE24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31" y="2513965"/>
              <a:ext cx="780987" cy="60895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52BC39-64CF-DA48-A17B-146939F80010}"/>
              </a:ext>
            </a:extLst>
          </p:cNvPr>
          <p:cNvSpPr txBox="1"/>
          <p:nvPr/>
        </p:nvSpPr>
        <p:spPr>
          <a:xfrm>
            <a:off x="4038600" y="3983009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Virtual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Tumor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Board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B44DD-EB83-284A-A454-F7D4E8458510}"/>
              </a:ext>
            </a:extLst>
          </p:cNvPr>
          <p:cNvSpPr txBox="1"/>
          <p:nvPr/>
        </p:nvSpPr>
        <p:spPr>
          <a:xfrm>
            <a:off x="5715000" y="3983009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Ranked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Options</a:t>
            </a:r>
            <a:b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</a:b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for Care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F1BB1-F797-F445-881E-A7EF94CD77CB}"/>
              </a:ext>
            </a:extLst>
          </p:cNvPr>
          <p:cNvSpPr txBox="1"/>
          <p:nvPr/>
        </p:nvSpPr>
        <p:spPr>
          <a:xfrm>
            <a:off x="7391400" y="3983009"/>
            <a:ext cx="1524000" cy="5620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Make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Decision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B513B8-C58B-084D-84FB-5C0593C49267}"/>
              </a:ext>
            </a:extLst>
          </p:cNvPr>
          <p:cNvSpPr txBox="1"/>
          <p:nvPr/>
        </p:nvSpPr>
        <p:spPr>
          <a:xfrm>
            <a:off x="9067800" y="3983009"/>
            <a:ext cx="1524000" cy="5620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Capture</a:t>
            </a:r>
            <a:b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</a:b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Outcome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BB7AEE-C187-3B43-921E-793F97F9D441}"/>
              </a:ext>
            </a:extLst>
          </p:cNvPr>
          <p:cNvCxnSpPr/>
          <p:nvPr/>
        </p:nvCxnSpPr>
        <p:spPr bwMode="auto">
          <a:xfrm>
            <a:off x="5410200" y="4409769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22D722-CC1B-C44B-987C-763DE0C3D87C}"/>
              </a:ext>
            </a:extLst>
          </p:cNvPr>
          <p:cNvCxnSpPr/>
          <p:nvPr/>
        </p:nvCxnSpPr>
        <p:spPr bwMode="auto">
          <a:xfrm>
            <a:off x="7086600" y="4409769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829E3-6775-C347-ABAD-8C1C616E9BB5}"/>
              </a:ext>
            </a:extLst>
          </p:cNvPr>
          <p:cNvCxnSpPr/>
          <p:nvPr/>
        </p:nvCxnSpPr>
        <p:spPr bwMode="auto">
          <a:xfrm>
            <a:off x="8763000" y="4409769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F4203E-F24D-BE4F-8611-1EFA0C63E0C0}"/>
              </a:ext>
            </a:extLst>
          </p:cNvPr>
          <p:cNvGrpSpPr/>
          <p:nvPr/>
        </p:nvGrpSpPr>
        <p:grpSpPr>
          <a:xfrm>
            <a:off x="6019800" y="2961969"/>
            <a:ext cx="838200" cy="838200"/>
            <a:chOff x="5410200" y="2011640"/>
            <a:chExt cx="1143000" cy="1143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653D2D-6883-F349-AA71-4F40588C80F1}"/>
                </a:ext>
              </a:extLst>
            </p:cNvPr>
            <p:cNvSpPr/>
            <p:nvPr/>
          </p:nvSpPr>
          <p:spPr bwMode="gray">
            <a:xfrm>
              <a:off x="5410200" y="2011640"/>
              <a:ext cx="11430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330F397-3525-934E-BBE3-8F97F8314014}"/>
                </a:ext>
              </a:extLst>
            </p:cNvPr>
            <p:cNvGrpSpPr/>
            <p:nvPr/>
          </p:nvGrpSpPr>
          <p:grpSpPr>
            <a:xfrm>
              <a:off x="5596571" y="2185984"/>
              <a:ext cx="770258" cy="814388"/>
              <a:chOff x="5562600" y="2133600"/>
              <a:chExt cx="914400" cy="9667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9CD5441-8D3B-A049-8FD3-F9EC5860A5D8}"/>
                  </a:ext>
                </a:extLst>
              </p:cNvPr>
              <p:cNvGrpSpPr/>
              <p:nvPr/>
            </p:nvGrpSpPr>
            <p:grpSpPr>
              <a:xfrm>
                <a:off x="5562600" y="2133600"/>
                <a:ext cx="914400" cy="304800"/>
                <a:chOff x="5562600" y="2286000"/>
                <a:chExt cx="914400" cy="304800"/>
              </a:xfrm>
            </p:grpSpPr>
            <p:sp>
              <p:nvSpPr>
                <p:cNvPr id="31" name="5-Point Star 30">
                  <a:extLst>
                    <a:ext uri="{FF2B5EF4-FFF2-40B4-BE49-F238E27FC236}">
                      <a16:creationId xmlns:a16="http://schemas.microsoft.com/office/drawing/2014/main" id="{ED513282-E5E3-734A-AC5C-03C90CD4BB11}"/>
                    </a:ext>
                  </a:extLst>
                </p:cNvPr>
                <p:cNvSpPr/>
                <p:nvPr/>
              </p:nvSpPr>
              <p:spPr bwMode="gray">
                <a:xfrm>
                  <a:off x="5562600" y="2286000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  <p:sp>
              <p:nvSpPr>
                <p:cNvPr id="32" name="5-Point Star 31">
                  <a:extLst>
                    <a:ext uri="{FF2B5EF4-FFF2-40B4-BE49-F238E27FC236}">
                      <a16:creationId xmlns:a16="http://schemas.microsoft.com/office/drawing/2014/main" id="{3CDAF4D1-91A5-334F-9493-09C5161B516D}"/>
                    </a:ext>
                  </a:extLst>
                </p:cNvPr>
                <p:cNvSpPr/>
                <p:nvPr/>
              </p:nvSpPr>
              <p:spPr bwMode="gray">
                <a:xfrm>
                  <a:off x="5867400" y="2286000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  <p:sp>
              <p:nvSpPr>
                <p:cNvPr id="33" name="5-Point Star 32">
                  <a:extLst>
                    <a:ext uri="{FF2B5EF4-FFF2-40B4-BE49-F238E27FC236}">
                      <a16:creationId xmlns:a16="http://schemas.microsoft.com/office/drawing/2014/main" id="{A9F5145A-5E12-2344-B210-2757648C3B76}"/>
                    </a:ext>
                  </a:extLst>
                </p:cNvPr>
                <p:cNvSpPr/>
                <p:nvPr/>
              </p:nvSpPr>
              <p:spPr bwMode="gray">
                <a:xfrm>
                  <a:off x="6172200" y="2286000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77160A4-8AEB-AE44-8AB6-821EA337ECD6}"/>
                  </a:ext>
                </a:extLst>
              </p:cNvPr>
              <p:cNvGrpSpPr/>
              <p:nvPr/>
            </p:nvGrpSpPr>
            <p:grpSpPr>
              <a:xfrm>
                <a:off x="5562600" y="2464594"/>
                <a:ext cx="609600" cy="304800"/>
                <a:chOff x="5562600" y="2586038"/>
                <a:chExt cx="609600" cy="304800"/>
              </a:xfrm>
            </p:grpSpPr>
            <p:sp>
              <p:nvSpPr>
                <p:cNvPr id="34" name="5-Point Star 33">
                  <a:extLst>
                    <a:ext uri="{FF2B5EF4-FFF2-40B4-BE49-F238E27FC236}">
                      <a16:creationId xmlns:a16="http://schemas.microsoft.com/office/drawing/2014/main" id="{70A83CCE-7F24-DE4A-B3CA-694DF062C075}"/>
                    </a:ext>
                  </a:extLst>
                </p:cNvPr>
                <p:cNvSpPr/>
                <p:nvPr/>
              </p:nvSpPr>
              <p:spPr bwMode="gray">
                <a:xfrm>
                  <a:off x="5562600" y="2586038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  <p:sp>
              <p:nvSpPr>
                <p:cNvPr id="35" name="5-Point Star 34">
                  <a:extLst>
                    <a:ext uri="{FF2B5EF4-FFF2-40B4-BE49-F238E27FC236}">
                      <a16:creationId xmlns:a16="http://schemas.microsoft.com/office/drawing/2014/main" id="{69A7D18D-D4D3-824D-B291-6A998B2FE2F6}"/>
                    </a:ext>
                  </a:extLst>
                </p:cNvPr>
                <p:cNvSpPr/>
                <p:nvPr/>
              </p:nvSpPr>
              <p:spPr bwMode="gray">
                <a:xfrm>
                  <a:off x="5867400" y="2586038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</p:grpSp>
          <p:sp>
            <p:nvSpPr>
              <p:cNvPr id="40" name="5-Point Star 39">
                <a:extLst>
                  <a:ext uri="{FF2B5EF4-FFF2-40B4-BE49-F238E27FC236}">
                    <a16:creationId xmlns:a16="http://schemas.microsoft.com/office/drawing/2014/main" id="{79308A8D-4A09-7F4A-BC52-977A9C1DB744}"/>
                  </a:ext>
                </a:extLst>
              </p:cNvPr>
              <p:cNvSpPr/>
              <p:nvPr/>
            </p:nvSpPr>
            <p:spPr bwMode="gray">
              <a:xfrm>
                <a:off x="5562600" y="2795588"/>
                <a:ext cx="304800" cy="304800"/>
              </a:xfrm>
              <a:prstGeom prst="star5">
                <a:avLst/>
              </a:prstGeom>
              <a:solidFill>
                <a:schemeClr val="accent1"/>
              </a:solidFill>
              <a:ln w="381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5000"/>
                  </a:lnSpc>
                </a:pPr>
                <a:endParaRPr lang="en-US" sz="2000" dirty="0" err="1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CF62B93-7463-9549-BD1A-91B94131BE42}"/>
              </a:ext>
            </a:extLst>
          </p:cNvPr>
          <p:cNvGrpSpPr/>
          <p:nvPr/>
        </p:nvGrpSpPr>
        <p:grpSpPr>
          <a:xfrm>
            <a:off x="9363075" y="2961969"/>
            <a:ext cx="838200" cy="838200"/>
            <a:chOff x="8753475" y="2011640"/>
            <a:chExt cx="1143000" cy="1143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709AF2-2C7B-6845-8F7F-0ED02677AFB6}"/>
                </a:ext>
              </a:extLst>
            </p:cNvPr>
            <p:cNvSpPr/>
            <p:nvPr/>
          </p:nvSpPr>
          <p:spPr bwMode="gray">
            <a:xfrm>
              <a:off x="8753475" y="2011640"/>
              <a:ext cx="11430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C2E8C35-470C-8748-9C68-56576ED0734E}"/>
                </a:ext>
              </a:extLst>
            </p:cNvPr>
            <p:cNvSpPr/>
            <p:nvPr/>
          </p:nvSpPr>
          <p:spPr bwMode="gray">
            <a:xfrm>
              <a:off x="8940427" y="2460237"/>
              <a:ext cx="304800" cy="245806"/>
            </a:xfrm>
            <a:custGeom>
              <a:avLst/>
              <a:gdLst>
                <a:gd name="connsiteX0" fmla="*/ 0 w 442912"/>
                <a:gd name="connsiteY0" fmla="*/ 214312 h 357187"/>
                <a:gd name="connsiteX1" fmla="*/ 171450 w 442912"/>
                <a:gd name="connsiteY1" fmla="*/ 357187 h 357187"/>
                <a:gd name="connsiteX2" fmla="*/ 442912 w 442912"/>
                <a:gd name="connsiteY2" fmla="*/ 0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2" h="357187">
                  <a:moveTo>
                    <a:pt x="0" y="214312"/>
                  </a:moveTo>
                  <a:lnTo>
                    <a:pt x="171450" y="357187"/>
                  </a:lnTo>
                  <a:lnTo>
                    <a:pt x="442912" y="0"/>
                  </a:lnTo>
                </a:path>
              </a:pathLst>
            </a:custGeom>
            <a:noFill/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ross 58">
              <a:extLst>
                <a:ext uri="{FF2B5EF4-FFF2-40B4-BE49-F238E27FC236}">
                  <a16:creationId xmlns:a16="http://schemas.microsoft.com/office/drawing/2014/main" id="{4782B824-99BB-D14A-8FC8-5558220B5027}"/>
                </a:ext>
              </a:extLst>
            </p:cNvPr>
            <p:cNvSpPr/>
            <p:nvPr/>
          </p:nvSpPr>
          <p:spPr bwMode="gray">
            <a:xfrm rot="18900000">
              <a:off x="9413549" y="2403799"/>
              <a:ext cx="358682" cy="358682"/>
            </a:xfrm>
            <a:prstGeom prst="plus">
              <a:avLst>
                <a:gd name="adj" fmla="val 41406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15ABC8-5E29-204C-A0C3-024B999604AF}"/>
              </a:ext>
            </a:extLst>
          </p:cNvPr>
          <p:cNvGrpSpPr/>
          <p:nvPr/>
        </p:nvGrpSpPr>
        <p:grpSpPr>
          <a:xfrm>
            <a:off x="7644063" y="3038169"/>
            <a:ext cx="1066800" cy="762000"/>
            <a:chOff x="381000" y="2209800"/>
            <a:chExt cx="1066800" cy="762000"/>
          </a:xfrm>
        </p:grpSpPr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15F2A9B7-6D56-BC42-93F0-17DCC04A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2000" y="2286000"/>
              <a:ext cx="685800" cy="685800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95ECEF05-B158-5C44-BA98-B451DB53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609600" cy="609600"/>
            </a:xfrm>
            <a:prstGeom prst="rect">
              <a:avLst/>
            </a:prstGeom>
          </p:spPr>
        </p:pic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DE56A88-BB3C-2F44-824A-EFBA2D46D701}"/>
              </a:ext>
            </a:extLst>
          </p:cNvPr>
          <p:cNvSpPr txBox="1"/>
          <p:nvPr/>
        </p:nvSpPr>
        <p:spPr>
          <a:xfrm>
            <a:off x="228600" y="3992841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Patient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and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Physician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F0A4C85-3C69-7745-9AE1-0CF90BE8DBBD}"/>
              </a:ext>
            </a:extLst>
          </p:cNvPr>
          <p:cNvSpPr txBox="1"/>
          <p:nvPr/>
        </p:nvSpPr>
        <p:spPr>
          <a:xfrm>
            <a:off x="1905000" y="3992841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Cancer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Network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Partner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539E2505-C9FB-F549-9544-0D2B268209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317281"/>
            <a:ext cx="1752600" cy="310882"/>
          </a:xfrm>
          <a:prstGeom prst="rect">
            <a:avLst/>
          </a:prstGeom>
        </p:spPr>
      </p:pic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315C5FE-18B0-4446-9989-6CFB7A05AFA0}"/>
              </a:ext>
            </a:extLst>
          </p:cNvPr>
          <p:cNvCxnSpPr/>
          <p:nvPr/>
        </p:nvCxnSpPr>
        <p:spPr bwMode="auto">
          <a:xfrm>
            <a:off x="1600200" y="4419601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6C0414A-8D4E-D148-9DEA-59DDB2188CCA}"/>
              </a:ext>
            </a:extLst>
          </p:cNvPr>
          <p:cNvCxnSpPr/>
          <p:nvPr/>
        </p:nvCxnSpPr>
        <p:spPr bwMode="auto">
          <a:xfrm>
            <a:off x="3352800" y="4419601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82F15D14-7514-5042-8D35-000A43E72B5D}"/>
              </a:ext>
            </a:extLst>
          </p:cNvPr>
          <p:cNvSpPr txBox="1"/>
          <p:nvPr/>
        </p:nvSpPr>
        <p:spPr>
          <a:xfrm>
            <a:off x="2895600" y="3733801"/>
            <a:ext cx="1219200" cy="50334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rPr>
              <a:t>Case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rPr>
              <a:t>Referral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B1A137-D1A6-984D-BC3C-AFD47D64807A}"/>
              </a:ext>
            </a:extLst>
          </p:cNvPr>
          <p:cNvGrpSpPr/>
          <p:nvPr/>
        </p:nvGrpSpPr>
        <p:grpSpPr>
          <a:xfrm>
            <a:off x="457200" y="3048001"/>
            <a:ext cx="1066800" cy="762000"/>
            <a:chOff x="381000" y="2209800"/>
            <a:chExt cx="1066800" cy="762000"/>
          </a:xfrm>
        </p:grpSpPr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8D4DEB5A-1246-E844-806E-564274B61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2000" y="2286000"/>
              <a:ext cx="685800" cy="685800"/>
            </a:xfrm>
            <a:prstGeom prst="rect">
              <a:avLst/>
            </a:prstGeom>
          </p:spPr>
        </p:pic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6AF0874C-9D36-7E4B-B9F0-03B17C49C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609600" cy="6096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9365A24-64DB-1C44-9E07-7B136C08D950}"/>
              </a:ext>
            </a:extLst>
          </p:cNvPr>
          <p:cNvSpPr txBox="1"/>
          <p:nvPr/>
        </p:nvSpPr>
        <p:spPr>
          <a:xfrm>
            <a:off x="924543" y="1248441"/>
            <a:ext cx="3150478" cy="35766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4000 patients, 40+ countries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E18A2B-EC0A-2549-AF27-11182F70047B}"/>
              </a:ext>
            </a:extLst>
          </p:cNvPr>
          <p:cNvGrpSpPr/>
          <p:nvPr/>
        </p:nvGrpSpPr>
        <p:grpSpPr>
          <a:xfrm>
            <a:off x="5200618" y="127817"/>
            <a:ext cx="6495164" cy="1985840"/>
            <a:chOff x="4543926" y="1634766"/>
            <a:chExt cx="7177133" cy="345439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9E483F0-EB1D-ED45-A02B-84D3CE1D7138}"/>
                </a:ext>
              </a:extLst>
            </p:cNvPr>
            <p:cNvSpPr/>
            <p:nvPr/>
          </p:nvSpPr>
          <p:spPr bwMode="gray">
            <a:xfrm>
              <a:off x="4648200" y="1752600"/>
              <a:ext cx="7072859" cy="333656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FC6B0C-2996-0E42-AD0D-8365C5161581}"/>
                </a:ext>
              </a:extLst>
            </p:cNvPr>
            <p:cNvSpPr txBox="1"/>
            <p:nvPr/>
          </p:nvSpPr>
          <p:spPr>
            <a:xfrm>
              <a:off x="4543926" y="2258620"/>
              <a:ext cx="4038599" cy="519544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b="1" dirty="0">
                  <a:solidFill>
                    <a:schemeClr val="accent1"/>
                  </a:solidFill>
                  <a:latin typeface="Avenir Roman" charset="0"/>
                  <a:ea typeface="Avenir Roman" charset="0"/>
                  <a:cs typeface="Avenir Roman" charset="0"/>
                </a:rPr>
                <a:t>RESPECTED NON-PROFIT</a:t>
              </a:r>
            </a:p>
          </p:txBody>
        </p:sp>
        <p:sp>
          <p:nvSpPr>
            <p:cNvPr id="49" name="Content Placeholder 3">
              <a:extLst>
                <a:ext uri="{FF2B5EF4-FFF2-40B4-BE49-F238E27FC236}">
                  <a16:creationId xmlns:a16="http://schemas.microsoft.com/office/drawing/2014/main" id="{E8592DBA-B8B3-8149-AB90-44D0A7DA4BC3}"/>
                </a:ext>
              </a:extLst>
            </p:cNvPr>
            <p:cNvSpPr txBox="1">
              <a:spLocks/>
            </p:cNvSpPr>
            <p:nvPr/>
          </p:nvSpPr>
          <p:spPr>
            <a:xfrm>
              <a:off x="8272890" y="2438553"/>
              <a:ext cx="3315379" cy="2522650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lvl1pPr marL="346075" indent="-346075" algn="l" rtl="0" eaLnBrk="0" fontAlgn="base" hangingPunct="0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20000"/>
                <a:buFont typeface="Arial"/>
                <a:buChar char="•"/>
                <a:tabLst/>
                <a:defRPr sz="24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Roman" charset="0"/>
                  <a:ea typeface="ＭＳ Ｐゴシック" charset="-128"/>
                  <a:cs typeface="Avenir Roman" charset="0"/>
                </a:defRPr>
              </a:lvl1pPr>
              <a:lvl2pPr marL="749300" indent="-288925" algn="l" rtl="0" eaLnBrk="0" fontAlgn="base" hangingPunct="0">
                <a:lnSpc>
                  <a:spcPct val="95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1"/>
                </a:buClr>
                <a:buChar char="–"/>
                <a:tabLst/>
                <a:defRPr sz="20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Roman" charset="0"/>
                  <a:ea typeface="ＭＳ Ｐゴシック" pitchFamily="23" charset="-128"/>
                  <a:cs typeface="Avenir Roman" charset="0"/>
                </a:defRPr>
              </a:lvl2pPr>
              <a:lvl3pPr marL="1154113" indent="-231775" algn="l" rtl="0" eaLnBrk="0" fontAlgn="base" hangingPunct="0">
                <a:lnSpc>
                  <a:spcPct val="95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1"/>
                </a:buClr>
                <a:buChar char="•"/>
                <a:tabLst/>
                <a:defRPr sz="18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Roman" charset="0"/>
                  <a:ea typeface="ＭＳ Ｐゴシック" pitchFamily="23" charset="-128"/>
                  <a:cs typeface="Avenir Roman" charset="0"/>
                </a:defRPr>
              </a:lvl3pPr>
              <a:lvl4pPr marL="1603375" indent="-230188" algn="l" rtl="0" eaLnBrk="0" fontAlgn="base" hangingPunct="0">
                <a:lnSpc>
                  <a:spcPct val="95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1"/>
                </a:buClr>
                <a:buFont typeface=".AppleSystemUIFont" charset="-120"/>
                <a:buChar char="»"/>
                <a:tabLst/>
                <a:defRPr sz="18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Roman" charset="0"/>
                  <a:ea typeface="ＭＳ Ｐゴシック" pitchFamily="23" charset="-128"/>
                  <a:cs typeface="Avenir Roman" charset="0"/>
                </a:defRPr>
              </a:lvl4pPr>
              <a:lvl5pPr marL="2065338" indent="-230188" algn="l" rtl="0" eaLnBrk="0" fontAlgn="base" hangingPunct="0">
                <a:lnSpc>
                  <a:spcPct val="95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>
                    <a:lumMod val="75000"/>
                  </a:schemeClr>
                </a:buClr>
                <a:buChar char="»"/>
                <a:tabLst/>
                <a:defRPr sz="1800" b="0" i="0">
                  <a:solidFill>
                    <a:schemeClr val="tx2"/>
                  </a:solidFill>
                  <a:latin typeface="Calibri Regular" charset="0"/>
                  <a:ea typeface="ＭＳ Ｐゴシック" pitchFamily="23" charset="-128"/>
                  <a:cs typeface="Calibri Regular" charset="0"/>
                </a:defRPr>
              </a:lvl5pPr>
              <a:lvl6pPr marL="3352716" indent="-304792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6pPr>
              <a:lvl7pPr marL="3962301" indent="-304792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7pPr>
              <a:lvl8pPr marL="4571886" indent="-304792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8pPr>
              <a:lvl9pPr marL="5181470" indent="-304792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9pPr>
            </a:lstStyle>
            <a:p>
              <a:pPr marL="238125" indent="-238125">
                <a:spcBef>
                  <a:spcPts val="0"/>
                </a:spcBef>
                <a:spcAft>
                  <a:spcPts val="600"/>
                </a:spcAft>
              </a:pPr>
              <a:r>
                <a:rPr lang="en-US" sz="1100" kern="0" dirty="0"/>
                <a:t>Network of world-class physicians and researchers</a:t>
              </a:r>
            </a:p>
            <a:p>
              <a:pPr marL="238125" indent="-238125">
                <a:spcBef>
                  <a:spcPts val="0"/>
                </a:spcBef>
                <a:spcAft>
                  <a:spcPts val="600"/>
                </a:spcAft>
              </a:pPr>
              <a:r>
                <a:rPr lang="en-US" sz="1100" kern="0" dirty="0"/>
                <a:t>4,000+ patients who have benefitted from ASK</a:t>
              </a:r>
              <a:br>
                <a:rPr lang="en-US" sz="1100" kern="0" dirty="0"/>
              </a:br>
              <a:r>
                <a:rPr lang="en-US" sz="1100" kern="0" dirty="0"/>
                <a:t>virtual tumor boards</a:t>
              </a:r>
            </a:p>
            <a:p>
              <a:pPr marL="238125" indent="-238125">
                <a:spcBef>
                  <a:spcPts val="0"/>
                </a:spcBef>
                <a:spcAft>
                  <a:spcPts val="600"/>
                </a:spcAft>
              </a:pPr>
              <a:r>
                <a:rPr lang="en-US" sz="1100" kern="0" dirty="0"/>
                <a:t>Multiple peer reviewed publications</a:t>
              </a:r>
            </a:p>
            <a:p>
              <a:pPr marL="238125" indent="-238125">
                <a:spcBef>
                  <a:spcPts val="0"/>
                </a:spcBef>
                <a:spcAft>
                  <a:spcPts val="600"/>
                </a:spcAft>
              </a:pPr>
              <a:r>
                <a:rPr lang="en-US" sz="1100" kern="0" dirty="0"/>
                <a:t>American Cancer Society collaborator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8A71E0D-C880-7A44-9D88-7D9A0A0B8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7271" y="2819169"/>
              <a:ext cx="2628488" cy="1929090"/>
            </a:xfrm>
            <a:prstGeom prst="rect">
              <a:avLst/>
            </a:prstGeom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970AE84-7540-674F-90CC-54C44B814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1582" y="1634766"/>
              <a:ext cx="2649808" cy="606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231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9550BE0-18BF-744A-950C-FEA2E2509D6A}"/>
              </a:ext>
            </a:extLst>
          </p:cNvPr>
          <p:cNvGrpSpPr/>
          <p:nvPr/>
        </p:nvGrpSpPr>
        <p:grpSpPr>
          <a:xfrm>
            <a:off x="3786333" y="1471761"/>
            <a:ext cx="7525693" cy="4185459"/>
            <a:chOff x="3786333" y="1471761"/>
            <a:chExt cx="7525693" cy="418545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74182C1-3B46-524D-95B2-7C5DDD6F20BE}"/>
                </a:ext>
              </a:extLst>
            </p:cNvPr>
            <p:cNvSpPr/>
            <p:nvPr/>
          </p:nvSpPr>
          <p:spPr bwMode="gray">
            <a:xfrm>
              <a:off x="4896497" y="2015663"/>
              <a:ext cx="6415529" cy="3641557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35000"/>
                  </a:schemeClr>
                </a:gs>
                <a:gs pos="77000">
                  <a:schemeClr val="bg1"/>
                </a:gs>
              </a:gsLst>
              <a:lin ang="5400000" scaled="0"/>
            </a:gradFill>
            <a:ln w="38100" cap="flat" cmpd="sng" algn="ctr">
              <a:gradFill>
                <a:gsLst>
                  <a:gs pos="55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A6F18A3-C519-3E4B-99D4-4CD9844ED9B5}"/>
                </a:ext>
              </a:extLst>
            </p:cNvPr>
            <p:cNvGrpSpPr/>
            <p:nvPr/>
          </p:nvGrpSpPr>
          <p:grpSpPr>
            <a:xfrm>
              <a:off x="3786333" y="1471761"/>
              <a:ext cx="753480" cy="538200"/>
              <a:chOff x="381000" y="2209800"/>
              <a:chExt cx="1066800" cy="762000"/>
            </a:xfrm>
          </p:grpSpPr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17C96457-7CA0-0844-A59D-6EAEF8E56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2000" y="22860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2B7E8D32-58C2-234B-9774-37B93BDB4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1000" y="2209800"/>
                <a:ext cx="609600" cy="609600"/>
              </a:xfrm>
              <a:prstGeom prst="rect">
                <a:avLst/>
              </a:prstGeom>
            </p:spPr>
          </p:pic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063B3CF-37C3-134C-BDCA-EE0E27400164}"/>
              </a:ext>
            </a:extLst>
          </p:cNvPr>
          <p:cNvGrpSpPr/>
          <p:nvPr/>
        </p:nvGrpSpPr>
        <p:grpSpPr>
          <a:xfrm>
            <a:off x="3457273" y="1830543"/>
            <a:ext cx="7525696" cy="4047793"/>
            <a:chOff x="2899860" y="2076497"/>
            <a:chExt cx="7525696" cy="404779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9A3BA2D-DBBC-1A49-8FA1-7934E7325A18}"/>
                </a:ext>
              </a:extLst>
            </p:cNvPr>
            <p:cNvSpPr/>
            <p:nvPr/>
          </p:nvSpPr>
          <p:spPr bwMode="gray">
            <a:xfrm>
              <a:off x="4010023" y="2482733"/>
              <a:ext cx="6415533" cy="3641557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77000">
                  <a:schemeClr val="bg1"/>
                </a:gs>
              </a:gsLst>
              <a:lin ang="5400000" scaled="0"/>
            </a:gradFill>
            <a:ln w="38100" cap="flat" cmpd="sng" algn="ctr">
              <a:gradFill>
                <a:gsLst>
                  <a:gs pos="55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F47940E-841E-6449-83EE-2C13C3C5659F}"/>
                </a:ext>
              </a:extLst>
            </p:cNvPr>
            <p:cNvGrpSpPr/>
            <p:nvPr/>
          </p:nvGrpSpPr>
          <p:grpSpPr>
            <a:xfrm>
              <a:off x="2899860" y="2076497"/>
              <a:ext cx="753480" cy="538195"/>
              <a:chOff x="381000" y="1959236"/>
              <a:chExt cx="1066800" cy="761984"/>
            </a:xfrm>
          </p:grpSpPr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BDC513B7-9F52-654E-8180-EEFFDC944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2000" y="2035421"/>
                <a:ext cx="685800" cy="685799"/>
              </a:xfrm>
              <a:prstGeom prst="rect">
                <a:avLst/>
              </a:prstGeom>
              <a:effectLst/>
            </p:spPr>
          </p:pic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9D3A62C4-EDFC-574A-BF8F-4170B8715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81000" y="1959236"/>
                <a:ext cx="609600" cy="609604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5BE72B-E140-BB46-B45F-0353B6EDEFA9}"/>
              </a:ext>
            </a:extLst>
          </p:cNvPr>
          <p:cNvGrpSpPr/>
          <p:nvPr/>
        </p:nvGrpSpPr>
        <p:grpSpPr>
          <a:xfrm>
            <a:off x="9690392" y="412664"/>
            <a:ext cx="2326586" cy="2096062"/>
            <a:chOff x="9777026" y="413363"/>
            <a:chExt cx="2088362" cy="190796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E2E4FB9-E36F-1446-BED7-979149B26681}"/>
                </a:ext>
              </a:extLst>
            </p:cNvPr>
            <p:cNvSpPr/>
            <p:nvPr/>
          </p:nvSpPr>
          <p:spPr bwMode="gray">
            <a:xfrm>
              <a:off x="9867226" y="413363"/>
              <a:ext cx="1907963" cy="1907963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110000"/>
                </a:lnSpc>
              </a:pPr>
              <a:endParaRPr lang="en-US" sz="1400" b="1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7462C1-E09C-344A-AD71-C9D0233FA824}"/>
                </a:ext>
              </a:extLst>
            </p:cNvPr>
            <p:cNvSpPr/>
            <p:nvPr/>
          </p:nvSpPr>
          <p:spPr>
            <a:xfrm>
              <a:off x="9777026" y="699434"/>
              <a:ext cx="2088362" cy="118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Globally </a:t>
              </a:r>
              <a:br>
                <a:rPr lang="en-US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</a:br>
              <a:r>
                <a:rPr lang="en-US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coordinate </a:t>
              </a:r>
              <a:br>
                <a:rPr lang="en-US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</a:br>
              <a:r>
                <a:rPr lang="en-US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treatment plans </a:t>
              </a:r>
              <a:br>
                <a:rPr lang="en-US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</a:br>
              <a:r>
                <a:rPr lang="en-US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across patients</a:t>
              </a:r>
              <a:endParaRPr lang="en-US" b="1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787CD4-26C6-3E4C-B470-ABBB9F745E4C}"/>
              </a:ext>
            </a:extLst>
          </p:cNvPr>
          <p:cNvGrpSpPr/>
          <p:nvPr/>
        </p:nvGrpSpPr>
        <p:grpSpPr>
          <a:xfrm>
            <a:off x="3128212" y="2228616"/>
            <a:ext cx="7525697" cy="3880667"/>
            <a:chOff x="2899860" y="2253455"/>
            <a:chExt cx="7525697" cy="388066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DC4E66-7D73-1242-9C73-D2C6EA734833}"/>
                </a:ext>
              </a:extLst>
            </p:cNvPr>
            <p:cNvSpPr/>
            <p:nvPr/>
          </p:nvSpPr>
          <p:spPr bwMode="gray">
            <a:xfrm>
              <a:off x="4010024" y="2492565"/>
              <a:ext cx="6415533" cy="3641557"/>
            </a:xfrm>
            <a:prstGeom prst="rect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77000">
                  <a:schemeClr val="bg1"/>
                </a:gs>
              </a:gsLst>
              <a:lin ang="5400000" scaled="0"/>
            </a:gradFill>
            <a:ln w="38100" cap="flat" cmpd="sng" algn="ctr">
              <a:gradFill>
                <a:gsLst>
                  <a:gs pos="55000">
                    <a:schemeClr val="bg1"/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9D3A6AC-EF15-1B40-A25D-B9B656039B3D}"/>
                </a:ext>
              </a:extLst>
            </p:cNvPr>
            <p:cNvGrpSpPr/>
            <p:nvPr/>
          </p:nvGrpSpPr>
          <p:grpSpPr>
            <a:xfrm>
              <a:off x="2899860" y="2253455"/>
              <a:ext cx="753480" cy="538200"/>
              <a:chOff x="381000" y="2209800"/>
              <a:chExt cx="1066800" cy="762000"/>
            </a:xfrm>
          </p:grpSpPr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6646A7D1-6E46-B547-A88A-2F62169E5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2000" y="22860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AD9AC693-8769-054A-B846-3DE5385E3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81000" y="2209800"/>
                <a:ext cx="609600" cy="609600"/>
              </a:xfrm>
              <a:prstGeom prst="rect">
                <a:avLst/>
              </a:prstGeom>
            </p:spPr>
          </p:pic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EB85796-9847-1D43-9BA7-F230A4B8B8AF}"/>
              </a:ext>
            </a:extLst>
          </p:cNvPr>
          <p:cNvSpPr/>
          <p:nvPr/>
        </p:nvSpPr>
        <p:spPr bwMode="gray">
          <a:xfrm>
            <a:off x="3962402" y="2673211"/>
            <a:ext cx="6400798" cy="36415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69C4-3B53-6C47-BC12-5F5408FE7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4380" y="589259"/>
            <a:ext cx="8968902" cy="564001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sz="3200" dirty="0"/>
              <a:t>Cancer Commons + xCures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75B568-0E4B-9940-8D9D-202532EB3F60}"/>
              </a:ext>
            </a:extLst>
          </p:cNvPr>
          <p:cNvGrpSpPr/>
          <p:nvPr/>
        </p:nvGrpSpPr>
        <p:grpSpPr>
          <a:xfrm>
            <a:off x="4086224" y="2809569"/>
            <a:ext cx="1447800" cy="1065516"/>
            <a:chOff x="3629024" y="2057400"/>
            <a:chExt cx="1447800" cy="1065516"/>
          </a:xfrm>
        </p:grpSpPr>
        <p:pic>
          <p:nvPicPr>
            <p:cNvPr id="8" name="Picture 7" descr="MIT v6 without notes or hidden slides - Microsoft PowerPoint">
              <a:extLst>
                <a:ext uri="{FF2B5EF4-FFF2-40B4-BE49-F238E27FC236}">
                  <a16:creationId xmlns:a16="http://schemas.microsoft.com/office/drawing/2014/main" id="{8340FD4C-A83F-9E4A-B0AF-D930B4152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9024" y="2057400"/>
              <a:ext cx="1447800" cy="89497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43">
              <a:extLst>
                <a:ext uri="{FF2B5EF4-FFF2-40B4-BE49-F238E27FC236}">
                  <a16:creationId xmlns:a16="http://schemas.microsoft.com/office/drawing/2014/main" id="{B74AB3F7-F854-8F47-BB50-7857EE24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31" y="2513965"/>
              <a:ext cx="780987" cy="60895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52BC39-64CF-DA48-A17B-146939F80010}"/>
              </a:ext>
            </a:extLst>
          </p:cNvPr>
          <p:cNvSpPr txBox="1"/>
          <p:nvPr/>
        </p:nvSpPr>
        <p:spPr>
          <a:xfrm>
            <a:off x="4038600" y="3983009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Virtual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Tumor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Board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B44DD-EB83-284A-A454-F7D4E8458510}"/>
              </a:ext>
            </a:extLst>
          </p:cNvPr>
          <p:cNvSpPr txBox="1"/>
          <p:nvPr/>
        </p:nvSpPr>
        <p:spPr>
          <a:xfrm>
            <a:off x="5715000" y="3983009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Ranked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Options</a:t>
            </a:r>
            <a:b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</a:b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for Care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F1BB1-F797-F445-881E-A7EF94CD77CB}"/>
              </a:ext>
            </a:extLst>
          </p:cNvPr>
          <p:cNvSpPr txBox="1"/>
          <p:nvPr/>
        </p:nvSpPr>
        <p:spPr>
          <a:xfrm>
            <a:off x="7391400" y="3983009"/>
            <a:ext cx="1524000" cy="5620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Make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Decision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B513B8-C58B-084D-84FB-5C0593C49267}"/>
              </a:ext>
            </a:extLst>
          </p:cNvPr>
          <p:cNvSpPr txBox="1"/>
          <p:nvPr/>
        </p:nvSpPr>
        <p:spPr>
          <a:xfrm>
            <a:off x="9067800" y="3983009"/>
            <a:ext cx="1524000" cy="5620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Capture</a:t>
            </a:r>
            <a:b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</a:b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Outcome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BB7AEE-C187-3B43-921E-793F97F9D441}"/>
              </a:ext>
            </a:extLst>
          </p:cNvPr>
          <p:cNvCxnSpPr/>
          <p:nvPr/>
        </p:nvCxnSpPr>
        <p:spPr bwMode="auto">
          <a:xfrm>
            <a:off x="5410200" y="4409769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22D722-CC1B-C44B-987C-763DE0C3D87C}"/>
              </a:ext>
            </a:extLst>
          </p:cNvPr>
          <p:cNvCxnSpPr/>
          <p:nvPr/>
        </p:nvCxnSpPr>
        <p:spPr bwMode="auto">
          <a:xfrm>
            <a:off x="7086600" y="4409769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829E3-6775-C347-ABAD-8C1C616E9BB5}"/>
              </a:ext>
            </a:extLst>
          </p:cNvPr>
          <p:cNvCxnSpPr/>
          <p:nvPr/>
        </p:nvCxnSpPr>
        <p:spPr bwMode="auto">
          <a:xfrm>
            <a:off x="8763000" y="4409769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F4203E-F24D-BE4F-8611-1EFA0C63E0C0}"/>
              </a:ext>
            </a:extLst>
          </p:cNvPr>
          <p:cNvGrpSpPr/>
          <p:nvPr/>
        </p:nvGrpSpPr>
        <p:grpSpPr>
          <a:xfrm>
            <a:off x="6019800" y="2961969"/>
            <a:ext cx="838200" cy="838200"/>
            <a:chOff x="5410200" y="2011640"/>
            <a:chExt cx="1143000" cy="1143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653D2D-6883-F349-AA71-4F40588C80F1}"/>
                </a:ext>
              </a:extLst>
            </p:cNvPr>
            <p:cNvSpPr/>
            <p:nvPr/>
          </p:nvSpPr>
          <p:spPr bwMode="gray">
            <a:xfrm>
              <a:off x="5410200" y="2011640"/>
              <a:ext cx="11430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330F397-3525-934E-BBE3-8F97F8314014}"/>
                </a:ext>
              </a:extLst>
            </p:cNvPr>
            <p:cNvGrpSpPr/>
            <p:nvPr/>
          </p:nvGrpSpPr>
          <p:grpSpPr>
            <a:xfrm>
              <a:off x="5596571" y="2185984"/>
              <a:ext cx="770258" cy="814388"/>
              <a:chOff x="5562600" y="2133600"/>
              <a:chExt cx="914400" cy="9667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9CD5441-8D3B-A049-8FD3-F9EC5860A5D8}"/>
                  </a:ext>
                </a:extLst>
              </p:cNvPr>
              <p:cNvGrpSpPr/>
              <p:nvPr/>
            </p:nvGrpSpPr>
            <p:grpSpPr>
              <a:xfrm>
                <a:off x="5562600" y="2133600"/>
                <a:ext cx="914400" cy="304800"/>
                <a:chOff x="5562600" y="2286000"/>
                <a:chExt cx="914400" cy="304800"/>
              </a:xfrm>
            </p:grpSpPr>
            <p:sp>
              <p:nvSpPr>
                <p:cNvPr id="31" name="5-Point Star 30">
                  <a:extLst>
                    <a:ext uri="{FF2B5EF4-FFF2-40B4-BE49-F238E27FC236}">
                      <a16:creationId xmlns:a16="http://schemas.microsoft.com/office/drawing/2014/main" id="{ED513282-E5E3-734A-AC5C-03C90CD4BB11}"/>
                    </a:ext>
                  </a:extLst>
                </p:cNvPr>
                <p:cNvSpPr/>
                <p:nvPr/>
              </p:nvSpPr>
              <p:spPr bwMode="gray">
                <a:xfrm>
                  <a:off x="5562600" y="2286000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  <p:sp>
              <p:nvSpPr>
                <p:cNvPr id="32" name="5-Point Star 31">
                  <a:extLst>
                    <a:ext uri="{FF2B5EF4-FFF2-40B4-BE49-F238E27FC236}">
                      <a16:creationId xmlns:a16="http://schemas.microsoft.com/office/drawing/2014/main" id="{3CDAF4D1-91A5-334F-9493-09C5161B516D}"/>
                    </a:ext>
                  </a:extLst>
                </p:cNvPr>
                <p:cNvSpPr/>
                <p:nvPr/>
              </p:nvSpPr>
              <p:spPr bwMode="gray">
                <a:xfrm>
                  <a:off x="5867400" y="2286000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  <p:sp>
              <p:nvSpPr>
                <p:cNvPr id="33" name="5-Point Star 32">
                  <a:extLst>
                    <a:ext uri="{FF2B5EF4-FFF2-40B4-BE49-F238E27FC236}">
                      <a16:creationId xmlns:a16="http://schemas.microsoft.com/office/drawing/2014/main" id="{A9F5145A-5E12-2344-B210-2757648C3B76}"/>
                    </a:ext>
                  </a:extLst>
                </p:cNvPr>
                <p:cNvSpPr/>
                <p:nvPr/>
              </p:nvSpPr>
              <p:spPr bwMode="gray">
                <a:xfrm>
                  <a:off x="6172200" y="2286000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77160A4-8AEB-AE44-8AB6-821EA337ECD6}"/>
                  </a:ext>
                </a:extLst>
              </p:cNvPr>
              <p:cNvGrpSpPr/>
              <p:nvPr/>
            </p:nvGrpSpPr>
            <p:grpSpPr>
              <a:xfrm>
                <a:off x="5562600" y="2464594"/>
                <a:ext cx="609600" cy="304800"/>
                <a:chOff x="5562600" y="2586038"/>
                <a:chExt cx="609600" cy="304800"/>
              </a:xfrm>
            </p:grpSpPr>
            <p:sp>
              <p:nvSpPr>
                <p:cNvPr id="34" name="5-Point Star 33">
                  <a:extLst>
                    <a:ext uri="{FF2B5EF4-FFF2-40B4-BE49-F238E27FC236}">
                      <a16:creationId xmlns:a16="http://schemas.microsoft.com/office/drawing/2014/main" id="{70A83CCE-7F24-DE4A-B3CA-694DF062C075}"/>
                    </a:ext>
                  </a:extLst>
                </p:cNvPr>
                <p:cNvSpPr/>
                <p:nvPr/>
              </p:nvSpPr>
              <p:spPr bwMode="gray">
                <a:xfrm>
                  <a:off x="5562600" y="2586038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  <p:sp>
              <p:nvSpPr>
                <p:cNvPr id="35" name="5-Point Star 34">
                  <a:extLst>
                    <a:ext uri="{FF2B5EF4-FFF2-40B4-BE49-F238E27FC236}">
                      <a16:creationId xmlns:a16="http://schemas.microsoft.com/office/drawing/2014/main" id="{69A7D18D-D4D3-824D-B291-6A998B2FE2F6}"/>
                    </a:ext>
                  </a:extLst>
                </p:cNvPr>
                <p:cNvSpPr/>
                <p:nvPr/>
              </p:nvSpPr>
              <p:spPr bwMode="gray">
                <a:xfrm>
                  <a:off x="5867400" y="2586038"/>
                  <a:ext cx="304800" cy="304800"/>
                </a:xfrm>
                <a:prstGeom prst="star5">
                  <a:avLst/>
                </a:prstGeom>
                <a:solidFill>
                  <a:schemeClr val="accent1"/>
                </a:solidFill>
                <a:ln w="381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95000"/>
                    </a:lnSpc>
                  </a:pPr>
                  <a:endParaRPr lang="en-US" sz="2000" dirty="0" err="1">
                    <a:solidFill>
                      <a:schemeClr val="bg1"/>
                    </a:solidFill>
                    <a:latin typeface="Avenir Roman" charset="0"/>
                    <a:ea typeface="Avenir Roman" charset="0"/>
                    <a:cs typeface="Avenir Roman" charset="0"/>
                  </a:endParaRPr>
                </a:p>
              </p:txBody>
            </p:sp>
          </p:grpSp>
          <p:sp>
            <p:nvSpPr>
              <p:cNvPr id="40" name="5-Point Star 39">
                <a:extLst>
                  <a:ext uri="{FF2B5EF4-FFF2-40B4-BE49-F238E27FC236}">
                    <a16:creationId xmlns:a16="http://schemas.microsoft.com/office/drawing/2014/main" id="{79308A8D-4A09-7F4A-BC52-977A9C1DB744}"/>
                  </a:ext>
                </a:extLst>
              </p:cNvPr>
              <p:cNvSpPr/>
              <p:nvPr/>
            </p:nvSpPr>
            <p:spPr bwMode="gray">
              <a:xfrm>
                <a:off x="5562600" y="2795588"/>
                <a:ext cx="304800" cy="304800"/>
              </a:xfrm>
              <a:prstGeom prst="star5">
                <a:avLst/>
              </a:prstGeom>
              <a:solidFill>
                <a:schemeClr val="accent1"/>
              </a:solidFill>
              <a:ln w="381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5000"/>
                  </a:lnSpc>
                </a:pPr>
                <a:endParaRPr lang="en-US" sz="2000" dirty="0" err="1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CF62B93-7463-9549-BD1A-91B94131BE42}"/>
              </a:ext>
            </a:extLst>
          </p:cNvPr>
          <p:cNvGrpSpPr/>
          <p:nvPr/>
        </p:nvGrpSpPr>
        <p:grpSpPr>
          <a:xfrm>
            <a:off x="9363075" y="2961969"/>
            <a:ext cx="838200" cy="838200"/>
            <a:chOff x="8753475" y="2011640"/>
            <a:chExt cx="1143000" cy="1143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709AF2-2C7B-6845-8F7F-0ED02677AFB6}"/>
                </a:ext>
              </a:extLst>
            </p:cNvPr>
            <p:cNvSpPr/>
            <p:nvPr/>
          </p:nvSpPr>
          <p:spPr bwMode="gray">
            <a:xfrm>
              <a:off x="8753475" y="2011640"/>
              <a:ext cx="1143000" cy="114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C2E8C35-470C-8748-9C68-56576ED0734E}"/>
                </a:ext>
              </a:extLst>
            </p:cNvPr>
            <p:cNvSpPr/>
            <p:nvPr/>
          </p:nvSpPr>
          <p:spPr bwMode="gray">
            <a:xfrm>
              <a:off x="8940427" y="2460237"/>
              <a:ext cx="304800" cy="245806"/>
            </a:xfrm>
            <a:custGeom>
              <a:avLst/>
              <a:gdLst>
                <a:gd name="connsiteX0" fmla="*/ 0 w 442912"/>
                <a:gd name="connsiteY0" fmla="*/ 214312 h 357187"/>
                <a:gd name="connsiteX1" fmla="*/ 171450 w 442912"/>
                <a:gd name="connsiteY1" fmla="*/ 357187 h 357187"/>
                <a:gd name="connsiteX2" fmla="*/ 442912 w 442912"/>
                <a:gd name="connsiteY2" fmla="*/ 0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2" h="357187">
                  <a:moveTo>
                    <a:pt x="0" y="214312"/>
                  </a:moveTo>
                  <a:lnTo>
                    <a:pt x="171450" y="357187"/>
                  </a:lnTo>
                  <a:lnTo>
                    <a:pt x="442912" y="0"/>
                  </a:lnTo>
                </a:path>
              </a:pathLst>
            </a:custGeom>
            <a:noFill/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ross 58">
              <a:extLst>
                <a:ext uri="{FF2B5EF4-FFF2-40B4-BE49-F238E27FC236}">
                  <a16:creationId xmlns:a16="http://schemas.microsoft.com/office/drawing/2014/main" id="{4782B824-99BB-D14A-8FC8-5558220B5027}"/>
                </a:ext>
              </a:extLst>
            </p:cNvPr>
            <p:cNvSpPr/>
            <p:nvPr/>
          </p:nvSpPr>
          <p:spPr bwMode="gray">
            <a:xfrm rot="18900000">
              <a:off x="9413549" y="2403799"/>
              <a:ext cx="358682" cy="358682"/>
            </a:xfrm>
            <a:prstGeom prst="plus">
              <a:avLst>
                <a:gd name="adj" fmla="val 41406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D81A3F7-4087-5440-AE95-91CD3409339F}"/>
              </a:ext>
            </a:extLst>
          </p:cNvPr>
          <p:cNvSpPr txBox="1"/>
          <p:nvPr/>
        </p:nvSpPr>
        <p:spPr>
          <a:xfrm>
            <a:off x="4724400" y="4844933"/>
            <a:ext cx="1143000" cy="50334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kern="0" dirty="0">
                <a:solidFill>
                  <a:schemeClr val="accent1"/>
                </a:solidFill>
                <a:latin typeface="Avenir Roman" charset="0"/>
                <a:cs typeface="Avenir Roman" charset="0"/>
              </a:rPr>
              <a:t>Initial Options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55E2D16-4B92-2349-AC82-D6C4E6E5805A}"/>
              </a:ext>
            </a:extLst>
          </p:cNvPr>
          <p:cNvCxnSpPr>
            <a:cxnSpLocks/>
          </p:cNvCxnSpPr>
          <p:nvPr/>
        </p:nvCxnSpPr>
        <p:spPr bwMode="auto">
          <a:xfrm>
            <a:off x="4800600" y="4790769"/>
            <a:ext cx="0" cy="59055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2F27040-B0C0-8848-8A4C-47F53BC309C1}"/>
              </a:ext>
            </a:extLst>
          </p:cNvPr>
          <p:cNvCxnSpPr>
            <a:cxnSpLocks/>
          </p:cNvCxnSpPr>
          <p:nvPr/>
        </p:nvCxnSpPr>
        <p:spPr bwMode="auto">
          <a:xfrm>
            <a:off x="6473825" y="4790769"/>
            <a:ext cx="0" cy="59055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EFD0AD8-0232-944F-8D4C-791E691F2F83}"/>
              </a:ext>
            </a:extLst>
          </p:cNvPr>
          <p:cNvCxnSpPr>
            <a:cxnSpLocks/>
          </p:cNvCxnSpPr>
          <p:nvPr/>
        </p:nvCxnSpPr>
        <p:spPr bwMode="auto">
          <a:xfrm>
            <a:off x="8147050" y="4790769"/>
            <a:ext cx="0" cy="59055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782043C-0515-EB41-B4D8-70237A415FFA}"/>
              </a:ext>
            </a:extLst>
          </p:cNvPr>
          <p:cNvCxnSpPr>
            <a:cxnSpLocks/>
          </p:cNvCxnSpPr>
          <p:nvPr/>
        </p:nvCxnSpPr>
        <p:spPr bwMode="auto">
          <a:xfrm>
            <a:off x="9820275" y="4790769"/>
            <a:ext cx="0" cy="59055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arrow" w="med" len="sm"/>
            <a:tailEnd type="arrow" w="med" len="sm"/>
          </a:ln>
          <a:effectLst/>
        </p:spPr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15ABC8-5E29-204C-A0C3-024B999604AF}"/>
              </a:ext>
            </a:extLst>
          </p:cNvPr>
          <p:cNvGrpSpPr/>
          <p:nvPr/>
        </p:nvGrpSpPr>
        <p:grpSpPr>
          <a:xfrm>
            <a:off x="7644063" y="3038169"/>
            <a:ext cx="1066800" cy="762000"/>
            <a:chOff x="381000" y="2209800"/>
            <a:chExt cx="1066800" cy="762000"/>
          </a:xfrm>
        </p:grpSpPr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15F2A9B7-6D56-BC42-93F0-17DCC04A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62000" y="2286000"/>
              <a:ext cx="685800" cy="685800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95ECEF05-B158-5C44-BA98-B451DB53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609600" cy="609600"/>
            </a:xfrm>
            <a:prstGeom prst="rect">
              <a:avLst/>
            </a:prstGeom>
          </p:spPr>
        </p:pic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20FEDA09-C604-E045-A7FC-AE630310AF49}"/>
              </a:ext>
            </a:extLst>
          </p:cNvPr>
          <p:cNvSpPr/>
          <p:nvPr/>
        </p:nvSpPr>
        <p:spPr bwMode="gray">
          <a:xfrm rot="18501636">
            <a:off x="9682627" y="2405685"/>
            <a:ext cx="1411849" cy="597017"/>
          </a:xfrm>
          <a:prstGeom prst="rightArrow">
            <a:avLst>
              <a:gd name="adj1" fmla="val 56667"/>
              <a:gd name="adj2" fmla="val 21344"/>
            </a:avLst>
          </a:prstGeom>
          <a:gradFill flip="none" rotWithShape="1">
            <a:gsLst>
              <a:gs pos="55000">
                <a:schemeClr val="accent1">
                  <a:alpha val="70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5083CF3-F4A7-834B-B2DF-386F15A17C09}"/>
              </a:ext>
            </a:extLst>
          </p:cNvPr>
          <p:cNvGrpSpPr/>
          <p:nvPr/>
        </p:nvGrpSpPr>
        <p:grpSpPr>
          <a:xfrm>
            <a:off x="3251695" y="5269571"/>
            <a:ext cx="8112938" cy="1250839"/>
            <a:chOff x="511394" y="4256535"/>
            <a:chExt cx="8394471" cy="1927358"/>
          </a:xfrm>
        </p:grpSpPr>
        <p:sp>
          <p:nvSpPr>
            <p:cNvPr id="97" name="Parallelogram 96">
              <a:extLst>
                <a:ext uri="{FF2B5EF4-FFF2-40B4-BE49-F238E27FC236}">
                  <a16:creationId xmlns:a16="http://schemas.microsoft.com/office/drawing/2014/main" id="{A7532A3E-BF4A-8243-B789-A911DAF5988A}"/>
                </a:ext>
              </a:extLst>
            </p:cNvPr>
            <p:cNvSpPr/>
            <p:nvPr/>
          </p:nvSpPr>
          <p:spPr bwMode="gray">
            <a:xfrm>
              <a:off x="511394" y="5533715"/>
              <a:ext cx="7970685" cy="650178"/>
            </a:xfrm>
            <a:prstGeom prst="parallelogram">
              <a:avLst>
                <a:gd name="adj" fmla="val 113451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91000">
                  <a:srgbClr val="FFFFFF">
                    <a:alpha val="0"/>
                  </a:srgbClr>
                </a:gs>
              </a:gsLst>
              <a:lin ang="1620000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A5D63BC-C1E4-FE4F-B44D-C53D5D5180E7}"/>
                </a:ext>
              </a:extLst>
            </p:cNvPr>
            <p:cNvSpPr/>
            <p:nvPr/>
          </p:nvSpPr>
          <p:spPr>
            <a:xfrm>
              <a:off x="7988845" y="4256538"/>
              <a:ext cx="917020" cy="1668612"/>
            </a:xfrm>
            <a:custGeom>
              <a:avLst/>
              <a:gdLst>
                <a:gd name="connsiteX0" fmla="*/ 14111 w 719667"/>
                <a:gd name="connsiteY0" fmla="*/ 1312333 h 1312333"/>
                <a:gd name="connsiteX1" fmla="*/ 0 w 719667"/>
                <a:gd name="connsiteY1" fmla="*/ 465666 h 1312333"/>
                <a:gd name="connsiteX2" fmla="*/ 705556 w 719667"/>
                <a:gd name="connsiteY2" fmla="*/ 0 h 1312333"/>
                <a:gd name="connsiteX3" fmla="*/ 719667 w 719667"/>
                <a:gd name="connsiteY3" fmla="*/ 733778 h 1312333"/>
                <a:gd name="connsiteX4" fmla="*/ 14111 w 719667"/>
                <a:gd name="connsiteY4" fmla="*/ 1312333 h 1312333"/>
                <a:gd name="connsiteX0" fmla="*/ 14111 w 719667"/>
                <a:gd name="connsiteY0" fmla="*/ 1316575 h 1316575"/>
                <a:gd name="connsiteX1" fmla="*/ 0 w 719667"/>
                <a:gd name="connsiteY1" fmla="*/ 469908 h 1316575"/>
                <a:gd name="connsiteX2" fmla="*/ 714023 w 719667"/>
                <a:gd name="connsiteY2" fmla="*/ 0 h 1316575"/>
                <a:gd name="connsiteX3" fmla="*/ 719667 w 719667"/>
                <a:gd name="connsiteY3" fmla="*/ 738020 h 1316575"/>
                <a:gd name="connsiteX4" fmla="*/ 14111 w 719667"/>
                <a:gd name="connsiteY4" fmla="*/ 1316575 h 1316575"/>
                <a:gd name="connsiteX0" fmla="*/ 14111 w 719667"/>
                <a:gd name="connsiteY0" fmla="*/ 1308090 h 1308090"/>
                <a:gd name="connsiteX1" fmla="*/ 0 w 719667"/>
                <a:gd name="connsiteY1" fmla="*/ 461423 h 1308090"/>
                <a:gd name="connsiteX2" fmla="*/ 718256 w 719667"/>
                <a:gd name="connsiteY2" fmla="*/ 0 h 1308090"/>
                <a:gd name="connsiteX3" fmla="*/ 719667 w 719667"/>
                <a:gd name="connsiteY3" fmla="*/ 729535 h 1308090"/>
                <a:gd name="connsiteX4" fmla="*/ 14111 w 719667"/>
                <a:gd name="connsiteY4" fmla="*/ 1308090 h 1308090"/>
                <a:gd name="connsiteX0" fmla="*/ 1411 w 719667"/>
                <a:gd name="connsiteY0" fmla="*/ 1312332 h 1312332"/>
                <a:gd name="connsiteX1" fmla="*/ 0 w 719667"/>
                <a:gd name="connsiteY1" fmla="*/ 461423 h 1312332"/>
                <a:gd name="connsiteX2" fmla="*/ 718256 w 719667"/>
                <a:gd name="connsiteY2" fmla="*/ 0 h 1312332"/>
                <a:gd name="connsiteX3" fmla="*/ 719667 w 719667"/>
                <a:gd name="connsiteY3" fmla="*/ 729535 h 1312332"/>
                <a:gd name="connsiteX4" fmla="*/ 1411 w 719667"/>
                <a:gd name="connsiteY4" fmla="*/ 1312332 h 1312332"/>
                <a:gd name="connsiteX0" fmla="*/ 1411 w 723900"/>
                <a:gd name="connsiteY0" fmla="*/ 1312332 h 1312332"/>
                <a:gd name="connsiteX1" fmla="*/ 0 w 723900"/>
                <a:gd name="connsiteY1" fmla="*/ 461423 h 1312332"/>
                <a:gd name="connsiteX2" fmla="*/ 718256 w 723900"/>
                <a:gd name="connsiteY2" fmla="*/ 0 h 1312332"/>
                <a:gd name="connsiteX3" fmla="*/ 723900 w 723900"/>
                <a:gd name="connsiteY3" fmla="*/ 708322 h 1312332"/>
                <a:gd name="connsiteX4" fmla="*/ 1411 w 723900"/>
                <a:gd name="connsiteY4" fmla="*/ 1312332 h 1312332"/>
                <a:gd name="connsiteX0" fmla="*/ 1411 w 719667"/>
                <a:gd name="connsiteY0" fmla="*/ 1312332 h 1312332"/>
                <a:gd name="connsiteX1" fmla="*/ 0 w 719667"/>
                <a:gd name="connsiteY1" fmla="*/ 461423 h 1312332"/>
                <a:gd name="connsiteX2" fmla="*/ 718256 w 719667"/>
                <a:gd name="connsiteY2" fmla="*/ 0 h 1312332"/>
                <a:gd name="connsiteX3" fmla="*/ 719667 w 719667"/>
                <a:gd name="connsiteY3" fmla="*/ 704080 h 1312332"/>
                <a:gd name="connsiteX4" fmla="*/ 1411 w 719667"/>
                <a:gd name="connsiteY4" fmla="*/ 1312332 h 1312332"/>
                <a:gd name="connsiteX0" fmla="*/ 1411 w 719667"/>
                <a:gd name="connsiteY0" fmla="*/ 1312332 h 1312332"/>
                <a:gd name="connsiteX1" fmla="*/ 0 w 719667"/>
                <a:gd name="connsiteY1" fmla="*/ 448696 h 1312332"/>
                <a:gd name="connsiteX2" fmla="*/ 718256 w 719667"/>
                <a:gd name="connsiteY2" fmla="*/ 0 h 1312332"/>
                <a:gd name="connsiteX3" fmla="*/ 719667 w 719667"/>
                <a:gd name="connsiteY3" fmla="*/ 704080 h 1312332"/>
                <a:gd name="connsiteX4" fmla="*/ 1411 w 719667"/>
                <a:gd name="connsiteY4" fmla="*/ 1312332 h 1312332"/>
                <a:gd name="connsiteX0" fmla="*/ 1411 w 719667"/>
                <a:gd name="connsiteY0" fmla="*/ 1291120 h 1291120"/>
                <a:gd name="connsiteX1" fmla="*/ 0 w 719667"/>
                <a:gd name="connsiteY1" fmla="*/ 448696 h 1291120"/>
                <a:gd name="connsiteX2" fmla="*/ 718256 w 719667"/>
                <a:gd name="connsiteY2" fmla="*/ 0 h 1291120"/>
                <a:gd name="connsiteX3" fmla="*/ 719667 w 719667"/>
                <a:gd name="connsiteY3" fmla="*/ 704080 h 1291120"/>
                <a:gd name="connsiteX4" fmla="*/ 1411 w 719667"/>
                <a:gd name="connsiteY4" fmla="*/ 1291120 h 1291120"/>
                <a:gd name="connsiteX0" fmla="*/ 40 w 722596"/>
                <a:gd name="connsiteY0" fmla="*/ 1299559 h 1299559"/>
                <a:gd name="connsiteX1" fmla="*/ 2929 w 722596"/>
                <a:gd name="connsiteY1" fmla="*/ 448696 h 1299559"/>
                <a:gd name="connsiteX2" fmla="*/ 721185 w 722596"/>
                <a:gd name="connsiteY2" fmla="*/ 0 h 1299559"/>
                <a:gd name="connsiteX3" fmla="*/ 722596 w 722596"/>
                <a:gd name="connsiteY3" fmla="*/ 704080 h 1299559"/>
                <a:gd name="connsiteX4" fmla="*/ 40 w 722596"/>
                <a:gd name="connsiteY4" fmla="*/ 1299559 h 1299559"/>
                <a:gd name="connsiteX0" fmla="*/ 40 w 722596"/>
                <a:gd name="connsiteY0" fmla="*/ 1299559 h 1299559"/>
                <a:gd name="connsiteX1" fmla="*/ 2929 w 722596"/>
                <a:gd name="connsiteY1" fmla="*/ 428645 h 1299559"/>
                <a:gd name="connsiteX2" fmla="*/ 721185 w 722596"/>
                <a:gd name="connsiteY2" fmla="*/ 0 h 1299559"/>
                <a:gd name="connsiteX3" fmla="*/ 722596 w 722596"/>
                <a:gd name="connsiteY3" fmla="*/ 704080 h 1299559"/>
                <a:gd name="connsiteX4" fmla="*/ 40 w 722596"/>
                <a:gd name="connsiteY4" fmla="*/ 1299559 h 1299559"/>
                <a:gd name="connsiteX0" fmla="*/ 4215 w 726771"/>
                <a:gd name="connsiteY0" fmla="*/ 1299559 h 1299559"/>
                <a:gd name="connsiteX1" fmla="*/ 0 w 726771"/>
                <a:gd name="connsiteY1" fmla="*/ 378519 h 1299559"/>
                <a:gd name="connsiteX2" fmla="*/ 725360 w 726771"/>
                <a:gd name="connsiteY2" fmla="*/ 0 h 1299559"/>
                <a:gd name="connsiteX3" fmla="*/ 726771 w 726771"/>
                <a:gd name="connsiteY3" fmla="*/ 704080 h 1299559"/>
                <a:gd name="connsiteX4" fmla="*/ 4215 w 726771"/>
                <a:gd name="connsiteY4" fmla="*/ 1299559 h 1299559"/>
                <a:gd name="connsiteX0" fmla="*/ 41 w 722597"/>
                <a:gd name="connsiteY0" fmla="*/ 1299559 h 1299559"/>
                <a:gd name="connsiteX1" fmla="*/ 2930 w 722597"/>
                <a:gd name="connsiteY1" fmla="*/ 408595 h 1299559"/>
                <a:gd name="connsiteX2" fmla="*/ 721186 w 722597"/>
                <a:gd name="connsiteY2" fmla="*/ 0 h 1299559"/>
                <a:gd name="connsiteX3" fmla="*/ 722597 w 722597"/>
                <a:gd name="connsiteY3" fmla="*/ 704080 h 1299559"/>
                <a:gd name="connsiteX4" fmla="*/ 41 w 722597"/>
                <a:gd name="connsiteY4" fmla="*/ 1299559 h 1299559"/>
                <a:gd name="connsiteX0" fmla="*/ 41 w 722597"/>
                <a:gd name="connsiteY0" fmla="*/ 1299559 h 1299559"/>
                <a:gd name="connsiteX1" fmla="*/ 2930 w 722597"/>
                <a:gd name="connsiteY1" fmla="*/ 368929 h 1299559"/>
                <a:gd name="connsiteX2" fmla="*/ 721186 w 722597"/>
                <a:gd name="connsiteY2" fmla="*/ 0 h 1299559"/>
                <a:gd name="connsiteX3" fmla="*/ 722597 w 722597"/>
                <a:gd name="connsiteY3" fmla="*/ 704080 h 1299559"/>
                <a:gd name="connsiteX4" fmla="*/ 41 w 722597"/>
                <a:gd name="connsiteY4" fmla="*/ 1299559 h 1299559"/>
                <a:gd name="connsiteX0" fmla="*/ 10 w 722566"/>
                <a:gd name="connsiteY0" fmla="*/ 1299559 h 1299559"/>
                <a:gd name="connsiteX1" fmla="*/ 16955 w 722566"/>
                <a:gd name="connsiteY1" fmla="*/ 401985 h 1299559"/>
                <a:gd name="connsiteX2" fmla="*/ 721155 w 722566"/>
                <a:gd name="connsiteY2" fmla="*/ 0 h 1299559"/>
                <a:gd name="connsiteX3" fmla="*/ 722566 w 722566"/>
                <a:gd name="connsiteY3" fmla="*/ 704080 h 1299559"/>
                <a:gd name="connsiteX4" fmla="*/ 10 w 722566"/>
                <a:gd name="connsiteY4" fmla="*/ 1299559 h 1299559"/>
                <a:gd name="connsiteX0" fmla="*/ 40 w 722596"/>
                <a:gd name="connsiteY0" fmla="*/ 1299559 h 1299559"/>
                <a:gd name="connsiteX1" fmla="*/ 2930 w 722596"/>
                <a:gd name="connsiteY1" fmla="*/ 401985 h 1299559"/>
                <a:gd name="connsiteX2" fmla="*/ 721185 w 722596"/>
                <a:gd name="connsiteY2" fmla="*/ 0 h 1299559"/>
                <a:gd name="connsiteX3" fmla="*/ 722596 w 722596"/>
                <a:gd name="connsiteY3" fmla="*/ 704080 h 1299559"/>
                <a:gd name="connsiteX4" fmla="*/ 40 w 722596"/>
                <a:gd name="connsiteY4" fmla="*/ 1299559 h 1299559"/>
                <a:gd name="connsiteX0" fmla="*/ 40 w 722596"/>
                <a:gd name="connsiteY0" fmla="*/ 1299559 h 1299559"/>
                <a:gd name="connsiteX1" fmla="*/ 2930 w 722596"/>
                <a:gd name="connsiteY1" fmla="*/ 388763 h 1299559"/>
                <a:gd name="connsiteX2" fmla="*/ 721185 w 722596"/>
                <a:gd name="connsiteY2" fmla="*/ 0 h 1299559"/>
                <a:gd name="connsiteX3" fmla="*/ 722596 w 722596"/>
                <a:gd name="connsiteY3" fmla="*/ 704080 h 1299559"/>
                <a:gd name="connsiteX4" fmla="*/ 40 w 722596"/>
                <a:gd name="connsiteY4" fmla="*/ 1299559 h 1299559"/>
                <a:gd name="connsiteX0" fmla="*/ 40 w 722596"/>
                <a:gd name="connsiteY0" fmla="*/ 1299559 h 1299559"/>
                <a:gd name="connsiteX1" fmla="*/ 2930 w 722596"/>
                <a:gd name="connsiteY1" fmla="*/ 388763 h 1299559"/>
                <a:gd name="connsiteX2" fmla="*/ 721185 w 722596"/>
                <a:gd name="connsiteY2" fmla="*/ 0 h 1299559"/>
                <a:gd name="connsiteX3" fmla="*/ 722596 w 722596"/>
                <a:gd name="connsiteY3" fmla="*/ 704080 h 1299559"/>
                <a:gd name="connsiteX4" fmla="*/ 40 w 722596"/>
                <a:gd name="connsiteY4" fmla="*/ 1299559 h 1299559"/>
                <a:gd name="connsiteX0" fmla="*/ 40 w 930132"/>
                <a:gd name="connsiteY0" fmla="*/ 1448454 h 1448454"/>
                <a:gd name="connsiteX1" fmla="*/ 2930 w 930132"/>
                <a:gd name="connsiteY1" fmla="*/ 537658 h 1448454"/>
                <a:gd name="connsiteX2" fmla="*/ 930120 w 930132"/>
                <a:gd name="connsiteY2" fmla="*/ 0 h 1448454"/>
                <a:gd name="connsiteX3" fmla="*/ 722596 w 930132"/>
                <a:gd name="connsiteY3" fmla="*/ 852975 h 1448454"/>
                <a:gd name="connsiteX4" fmla="*/ 40 w 930132"/>
                <a:gd name="connsiteY4" fmla="*/ 1448454 h 1448454"/>
                <a:gd name="connsiteX0" fmla="*/ 40 w 931532"/>
                <a:gd name="connsiteY0" fmla="*/ 1448454 h 1448454"/>
                <a:gd name="connsiteX1" fmla="*/ 2930 w 931532"/>
                <a:gd name="connsiteY1" fmla="*/ 537658 h 1448454"/>
                <a:gd name="connsiteX2" fmla="*/ 930120 w 931532"/>
                <a:gd name="connsiteY2" fmla="*/ 0 h 1448454"/>
                <a:gd name="connsiteX3" fmla="*/ 931532 w 931532"/>
                <a:gd name="connsiteY3" fmla="*/ 693445 h 1448454"/>
                <a:gd name="connsiteX4" fmla="*/ 40 w 931532"/>
                <a:gd name="connsiteY4" fmla="*/ 1448454 h 144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532" h="1448454">
                  <a:moveTo>
                    <a:pt x="40" y="1448454"/>
                  </a:moveTo>
                  <a:cubicBezTo>
                    <a:pt x="-430" y="1164818"/>
                    <a:pt x="3400" y="821294"/>
                    <a:pt x="2930" y="537658"/>
                  </a:cubicBezTo>
                  <a:lnTo>
                    <a:pt x="930120" y="0"/>
                  </a:lnTo>
                  <a:cubicBezTo>
                    <a:pt x="932001" y="246007"/>
                    <a:pt x="929651" y="447438"/>
                    <a:pt x="931532" y="693445"/>
                  </a:cubicBezTo>
                  <a:lnTo>
                    <a:pt x="40" y="1448454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2"/>
                </a:gs>
                <a:gs pos="99000">
                  <a:schemeClr val="accent2">
                    <a:lumMod val="20000"/>
                    <a:lumOff val="80000"/>
                    <a:alpha val="73000"/>
                  </a:schemeClr>
                </a:gs>
              </a:gsLst>
              <a:lin ang="0" scaled="1"/>
              <a:tileRect/>
            </a:gradFill>
          </p:spPr>
          <p:txBody>
            <a:bodyPr vert="horz" wrap="square" lIns="91440" tIns="4572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Parallelogram 98">
              <a:extLst>
                <a:ext uri="{FF2B5EF4-FFF2-40B4-BE49-F238E27FC236}">
                  <a16:creationId xmlns:a16="http://schemas.microsoft.com/office/drawing/2014/main" id="{BF5DE3BD-B354-554A-8AF5-4281F5D6DC83}"/>
                </a:ext>
              </a:extLst>
            </p:cNvPr>
            <p:cNvSpPr/>
            <p:nvPr/>
          </p:nvSpPr>
          <p:spPr bwMode="gray">
            <a:xfrm>
              <a:off x="700635" y="4256535"/>
              <a:ext cx="8198823" cy="619131"/>
            </a:xfrm>
            <a:prstGeom prst="parallelogram">
              <a:avLst>
                <a:gd name="adj" fmla="val 207326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1000">
                  <a:srgbClr val="FFFFFF">
                    <a:alpha val="0"/>
                  </a:srgbClr>
                </a:gs>
              </a:gsLst>
              <a:lin ang="1620000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2219B62-83FA-854C-A407-C36D8298FFD3}"/>
                </a:ext>
              </a:extLst>
            </p:cNvPr>
            <p:cNvSpPr/>
            <p:nvPr/>
          </p:nvSpPr>
          <p:spPr bwMode="gray">
            <a:xfrm>
              <a:off x="711772" y="4875666"/>
              <a:ext cx="7289228" cy="1049487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95000"/>
                </a:lnSpc>
              </a:pPr>
              <a:r>
                <a:rPr lang="en-US" dirty="0">
                  <a:solidFill>
                    <a:srgbClr val="FFFFFF"/>
                  </a:solidFill>
                  <a:latin typeface="Avenir Roman" charset="0"/>
                  <a:ea typeface="Avenir Roman" charset="0"/>
                  <a:cs typeface="Avenir Roman" charset="0"/>
                </a:rPr>
                <a:t>Knowledge Base</a:t>
              </a:r>
              <a:br>
                <a:rPr lang="en-US" dirty="0">
                  <a:solidFill>
                    <a:srgbClr val="FFFFFF"/>
                  </a:solidFill>
                  <a:latin typeface="Avenir Roman" charset="0"/>
                  <a:ea typeface="Avenir Roman" charset="0"/>
                  <a:cs typeface="Avenir Roman" charset="0"/>
                </a:rPr>
              </a:br>
              <a:r>
                <a:rPr lang="en-US" dirty="0">
                  <a:solidFill>
                    <a:srgbClr val="FFFFFF"/>
                  </a:solidFill>
                  <a:latin typeface="Avenir Roman" charset="0"/>
                  <a:ea typeface="Avenir Roman" charset="0"/>
                  <a:cs typeface="Avenir Roman" charset="0"/>
                </a:rPr>
                <a:t>(options, rationales and outcomes)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DE56A88-BB3C-2F44-824A-EFBA2D46D701}"/>
              </a:ext>
            </a:extLst>
          </p:cNvPr>
          <p:cNvSpPr txBox="1"/>
          <p:nvPr/>
        </p:nvSpPr>
        <p:spPr>
          <a:xfrm>
            <a:off x="228600" y="3992841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Patient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and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Physician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F0A4C85-3C69-7745-9AE1-0CF90BE8DBBD}"/>
              </a:ext>
            </a:extLst>
          </p:cNvPr>
          <p:cNvSpPr txBox="1"/>
          <p:nvPr/>
        </p:nvSpPr>
        <p:spPr>
          <a:xfrm>
            <a:off x="1905000" y="3992841"/>
            <a:ext cx="1524000" cy="79598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Cancer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Network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2"/>
                </a:solidFill>
                <a:latin typeface="Avenir Roman" charset="0"/>
                <a:ea typeface="Avenir Roman" charset="0"/>
                <a:cs typeface="Avenir Roman" charset="0"/>
              </a:rPr>
              <a:t>Partner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315C5FE-18B0-4446-9989-6CFB7A05AFA0}"/>
              </a:ext>
            </a:extLst>
          </p:cNvPr>
          <p:cNvCxnSpPr/>
          <p:nvPr/>
        </p:nvCxnSpPr>
        <p:spPr bwMode="auto">
          <a:xfrm>
            <a:off x="1600200" y="4419601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6C0414A-8D4E-D148-9DEA-59DDB2188CCA}"/>
              </a:ext>
            </a:extLst>
          </p:cNvPr>
          <p:cNvCxnSpPr/>
          <p:nvPr/>
        </p:nvCxnSpPr>
        <p:spPr bwMode="auto">
          <a:xfrm>
            <a:off x="3352800" y="4419601"/>
            <a:ext cx="457200" cy="0"/>
          </a:xfrm>
          <a:prstGeom prst="straightConnector1">
            <a:avLst/>
          </a:prstGeom>
          <a:noFill/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82F15D14-7514-5042-8D35-000A43E72B5D}"/>
              </a:ext>
            </a:extLst>
          </p:cNvPr>
          <p:cNvSpPr txBox="1"/>
          <p:nvPr/>
        </p:nvSpPr>
        <p:spPr>
          <a:xfrm>
            <a:off x="2895600" y="3733801"/>
            <a:ext cx="1219200" cy="50334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rPr>
              <a:t>Case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solidFill>
                  <a:schemeClr val="accent1"/>
                </a:solidFill>
                <a:latin typeface="Avenir Roman" charset="0"/>
                <a:ea typeface="Avenir Roman" charset="0"/>
                <a:cs typeface="Avenir Roman" charset="0"/>
              </a:rPr>
              <a:t>Referral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B1A137-D1A6-984D-BC3C-AFD47D64807A}"/>
              </a:ext>
            </a:extLst>
          </p:cNvPr>
          <p:cNvGrpSpPr/>
          <p:nvPr/>
        </p:nvGrpSpPr>
        <p:grpSpPr>
          <a:xfrm>
            <a:off x="457200" y="3048001"/>
            <a:ext cx="1066800" cy="762000"/>
            <a:chOff x="381000" y="2209800"/>
            <a:chExt cx="1066800" cy="762000"/>
          </a:xfrm>
        </p:grpSpPr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8D4DEB5A-1246-E844-806E-564274B61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62000" y="2286000"/>
              <a:ext cx="685800" cy="685800"/>
            </a:xfrm>
            <a:prstGeom prst="rect">
              <a:avLst/>
            </a:prstGeom>
          </p:spPr>
        </p:pic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6AF0874C-9D36-7E4B-B9F0-03B17C49C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609600" cy="6096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662B5F-649E-F849-A3B9-4630C3FEEF57}"/>
              </a:ext>
            </a:extLst>
          </p:cNvPr>
          <p:cNvGrpSpPr/>
          <p:nvPr/>
        </p:nvGrpSpPr>
        <p:grpSpPr>
          <a:xfrm>
            <a:off x="104887" y="3097999"/>
            <a:ext cx="3749040" cy="1909889"/>
            <a:chOff x="104887" y="3097999"/>
            <a:chExt cx="3749040" cy="19098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E38357-FA6F-734A-B7E1-4375A5DD0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887" y="3097999"/>
              <a:ext cx="3749040" cy="190988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1487F1E-99FA-6845-A758-C2390CF3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386" y="3494264"/>
              <a:ext cx="1752600" cy="31088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BB0EE63-41EF-C544-9EA3-31677ECE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136" y="3919724"/>
              <a:ext cx="1219200" cy="731520"/>
            </a:xfrm>
            <a:prstGeom prst="rect">
              <a:avLst/>
            </a:prstGeom>
            <a:effectLst>
              <a:outerShdw blurRad="190500" algn="ct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0703892-561D-1B48-83D3-966B5E694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309" y="380593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660AD-E827-6444-AC21-F4E8FC9E3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529" y="986718"/>
            <a:ext cx="10618672" cy="5036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8C2B2-668A-A440-ACA5-A067941F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9" y="619126"/>
            <a:ext cx="11762764" cy="501676"/>
          </a:xfrm>
        </p:spPr>
        <p:txBody>
          <a:bodyPr/>
          <a:lstStyle/>
          <a:p>
            <a:r>
              <a:rPr lang="en-US" dirty="0" err="1"/>
              <a:t>xCures</a:t>
            </a:r>
            <a:r>
              <a:rPr lang="en-US" dirty="0"/>
              <a:t> Platform: Options, Access and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069CB-8EBF-9F46-A842-366CF99DE9E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8667" y="1295400"/>
            <a:ext cx="11514666" cy="384721"/>
          </a:xfrm>
        </p:spPr>
        <p:txBody>
          <a:bodyPr/>
          <a:lstStyle/>
          <a:p>
            <a:r>
              <a:rPr lang="en-US" dirty="0"/>
              <a:t>LEARNING FROM ALL PATIENTS. ALL PHYSICIANS. ALL THERAPIES. ALL THE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B4398-9FA5-EE4F-8D27-006B67EC461B}"/>
              </a:ext>
            </a:extLst>
          </p:cNvPr>
          <p:cNvSpPr/>
          <p:nvPr/>
        </p:nvSpPr>
        <p:spPr bwMode="gray">
          <a:xfrm>
            <a:off x="5600700" y="1143000"/>
            <a:ext cx="990600" cy="45719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tx2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9C8FD-D6D2-4B4C-8C60-9B21F2E1C4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359" y="2772362"/>
            <a:ext cx="1400860" cy="3365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98ACD1-F225-A04D-8E73-97D58498AD1F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2169" y="4476076"/>
            <a:ext cx="0" cy="699661"/>
          </a:xfrm>
          <a:prstGeom prst="line">
            <a:avLst/>
          </a:prstGeom>
          <a:noFill/>
          <a:ln w="38100" cap="rnd" cmpd="sng" algn="ctr">
            <a:solidFill>
              <a:schemeClr val="accent2"/>
            </a:solidFill>
            <a:prstDash val="solid"/>
            <a:round/>
            <a:headEnd type="arrow" w="lg" len="med"/>
            <a:tailEnd type="arrow" w="lg" len="med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6556F4-86E5-3F4D-8C39-9CD500004457}"/>
              </a:ext>
            </a:extLst>
          </p:cNvPr>
          <p:cNvGrpSpPr/>
          <p:nvPr/>
        </p:nvGrpSpPr>
        <p:grpSpPr>
          <a:xfrm>
            <a:off x="457200" y="1828800"/>
            <a:ext cx="3070578" cy="2013995"/>
            <a:chOff x="824288" y="1660185"/>
            <a:chExt cx="3070578" cy="201399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B9177F-66E3-8E48-A82F-8B468BB924EE}"/>
                </a:ext>
              </a:extLst>
            </p:cNvPr>
            <p:cNvSpPr/>
            <p:nvPr/>
          </p:nvSpPr>
          <p:spPr bwMode="gray">
            <a:xfrm>
              <a:off x="824288" y="1660185"/>
              <a:ext cx="3070578" cy="20139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 Black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3E2706-4DE5-0948-ADE6-9174622DDA61}"/>
                </a:ext>
              </a:extLst>
            </p:cNvPr>
            <p:cNvSpPr txBox="1"/>
            <p:nvPr/>
          </p:nvSpPr>
          <p:spPr>
            <a:xfrm>
              <a:off x="979050" y="2491268"/>
              <a:ext cx="2761054" cy="960904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230188" indent="-230188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Knowledge sharing </a:t>
              </a:r>
            </a:p>
            <a:p>
              <a:pPr marL="230188" indent="-230188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Decision support</a:t>
              </a:r>
            </a:p>
            <a:p>
              <a:pPr marL="230188" indent="-230188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Treatment planning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A43429-E270-124E-ADB1-C76EB76F9325}"/>
                </a:ext>
              </a:extLst>
            </p:cNvPr>
            <p:cNvSpPr txBox="1"/>
            <p:nvPr/>
          </p:nvSpPr>
          <p:spPr>
            <a:xfrm>
              <a:off x="979050" y="1839333"/>
              <a:ext cx="2761054" cy="64633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Avenir Roman" charset="0"/>
                </a:rPr>
                <a:t>SUPPORTING VIRTUAL TUMOR BOARDS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531C9B-47CA-524D-81A1-BED1C2DE20F2}"/>
              </a:ext>
            </a:extLst>
          </p:cNvPr>
          <p:cNvGrpSpPr/>
          <p:nvPr/>
        </p:nvGrpSpPr>
        <p:grpSpPr>
          <a:xfrm>
            <a:off x="8664222" y="1828800"/>
            <a:ext cx="3070578" cy="2013995"/>
            <a:chOff x="824288" y="1660185"/>
            <a:chExt cx="3070578" cy="20139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8DFBF4-141A-8747-8EB8-1C7C89A84F36}"/>
                </a:ext>
              </a:extLst>
            </p:cNvPr>
            <p:cNvSpPr/>
            <p:nvPr/>
          </p:nvSpPr>
          <p:spPr bwMode="gray">
            <a:xfrm>
              <a:off x="824288" y="1660185"/>
              <a:ext cx="3070578" cy="20139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 Black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D500CE-D637-6E49-BC92-19F502254EC4}"/>
                </a:ext>
              </a:extLst>
            </p:cNvPr>
            <p:cNvSpPr txBox="1"/>
            <p:nvPr/>
          </p:nvSpPr>
          <p:spPr>
            <a:xfrm>
              <a:off x="953270" y="2250515"/>
              <a:ext cx="2812614" cy="122405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285750" indent="-285750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Trial enrollment</a:t>
              </a:r>
            </a:p>
            <a:p>
              <a:pPr marL="285750" indent="-285750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Expanded access</a:t>
              </a:r>
            </a:p>
            <a:p>
              <a:pPr marL="285750" indent="-285750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Reimbursement for approved drugs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4E49B08-5B74-E142-B8B2-8B5733A58FDA}"/>
                </a:ext>
              </a:extLst>
            </p:cNvPr>
            <p:cNvSpPr txBox="1"/>
            <p:nvPr/>
          </p:nvSpPr>
          <p:spPr>
            <a:xfrm>
              <a:off x="979050" y="1852879"/>
              <a:ext cx="2761054" cy="36933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Avenir Roman" charset="0"/>
                </a:rPr>
                <a:t>SERVICING PATIENTS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F76966-5C0A-324F-A7A5-1524E76A363E}"/>
              </a:ext>
            </a:extLst>
          </p:cNvPr>
          <p:cNvGrpSpPr/>
          <p:nvPr/>
        </p:nvGrpSpPr>
        <p:grpSpPr>
          <a:xfrm>
            <a:off x="3916104" y="5193175"/>
            <a:ext cx="4359792" cy="1274829"/>
            <a:chOff x="179681" y="1660186"/>
            <a:chExt cx="4359792" cy="127482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5D2E58-B989-8F43-B372-0ED683E46343}"/>
                </a:ext>
              </a:extLst>
            </p:cNvPr>
            <p:cNvSpPr/>
            <p:nvPr/>
          </p:nvSpPr>
          <p:spPr bwMode="gray">
            <a:xfrm>
              <a:off x="179681" y="1660186"/>
              <a:ext cx="4359792" cy="127482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 Black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910FCB-D710-F343-9A6F-BEB1544F9320}"/>
                </a:ext>
              </a:extLst>
            </p:cNvPr>
            <p:cNvSpPr txBox="1"/>
            <p:nvPr/>
          </p:nvSpPr>
          <p:spPr>
            <a:xfrm>
              <a:off x="1140377" y="2162682"/>
              <a:ext cx="2396907" cy="659283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285750" indent="-285750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Master protocol</a:t>
              </a:r>
            </a:p>
            <a:p>
              <a:pPr marL="285750" indent="-285750" algn="l">
                <a:lnSpc>
                  <a:spcPct val="95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Avenir Roman" charset="0"/>
                  <a:ea typeface="Avenir Roman" charset="0"/>
                  <a:cs typeface="Avenir Roman" charset="0"/>
                </a:rPr>
                <a:t>Data registries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ED7B6C4-54AF-374D-8994-AFE371273258}"/>
                </a:ext>
              </a:extLst>
            </p:cNvPr>
            <p:cNvSpPr txBox="1"/>
            <p:nvPr/>
          </p:nvSpPr>
          <p:spPr>
            <a:xfrm>
              <a:off x="179681" y="1828627"/>
              <a:ext cx="4359792" cy="36933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Avenir Roman" charset="0"/>
                </a:rPr>
                <a:t>TRACKING REAL WORLD EVIDENCE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C3F8A51-A739-EF4D-B765-47F49BF46D4A}"/>
              </a:ext>
            </a:extLst>
          </p:cNvPr>
          <p:cNvCxnSpPr>
            <a:cxnSpLocks/>
          </p:cNvCxnSpPr>
          <p:nvPr/>
        </p:nvCxnSpPr>
        <p:spPr bwMode="auto">
          <a:xfrm>
            <a:off x="3276600" y="2743200"/>
            <a:ext cx="1447800" cy="0"/>
          </a:xfrm>
          <a:prstGeom prst="straightConnector1">
            <a:avLst/>
          </a:prstGeom>
          <a:noFill/>
          <a:ln w="57150" cap="rnd" cmpd="sng" algn="ctr">
            <a:solidFill>
              <a:schemeClr val="accent1"/>
            </a:solidFill>
            <a:prstDash val="solid"/>
            <a:round/>
            <a:headEnd type="arrow" w="med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C1D135F-8781-DD48-84AC-ADC0D3F97542}"/>
              </a:ext>
            </a:extLst>
          </p:cNvPr>
          <p:cNvCxnSpPr>
            <a:cxnSpLocks/>
          </p:cNvCxnSpPr>
          <p:nvPr/>
        </p:nvCxnSpPr>
        <p:spPr bwMode="auto">
          <a:xfrm>
            <a:off x="7391400" y="2743200"/>
            <a:ext cx="1447800" cy="0"/>
          </a:xfrm>
          <a:prstGeom prst="straightConnector1">
            <a:avLst/>
          </a:prstGeom>
          <a:noFill/>
          <a:ln w="57150" cap="rnd" cmpd="sng" algn="ctr">
            <a:solidFill>
              <a:schemeClr val="accent1"/>
            </a:solidFill>
            <a:prstDash val="solid"/>
            <a:round/>
            <a:headEnd type="arrow" w="med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E7CCB2-E10B-8340-9D7C-5D261A6E786D}"/>
              </a:ext>
            </a:extLst>
          </p:cNvPr>
          <p:cNvGrpSpPr/>
          <p:nvPr/>
        </p:nvGrpSpPr>
        <p:grpSpPr>
          <a:xfrm>
            <a:off x="4724400" y="1830043"/>
            <a:ext cx="2743200" cy="2743200"/>
            <a:chOff x="6659883" y="-2256290"/>
            <a:chExt cx="2743200" cy="27432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63AAA0-BD6F-4D48-BA8A-52D9E6447866}"/>
                </a:ext>
              </a:extLst>
            </p:cNvPr>
            <p:cNvSpPr/>
            <p:nvPr/>
          </p:nvSpPr>
          <p:spPr bwMode="gray">
            <a:xfrm>
              <a:off x="6659883" y="-2256290"/>
              <a:ext cx="2743200" cy="27432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BD8064-F8F2-8F45-AF3E-B1ECC9A8E4BB}"/>
                </a:ext>
              </a:extLst>
            </p:cNvPr>
            <p:cNvGrpSpPr/>
            <p:nvPr/>
          </p:nvGrpSpPr>
          <p:grpSpPr>
            <a:xfrm>
              <a:off x="6897180" y="-2170827"/>
              <a:ext cx="2268606" cy="1883658"/>
              <a:chOff x="6966880" y="-2112954"/>
              <a:chExt cx="2129206" cy="176791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712E57C-59A9-3544-B62D-7AF16E53C3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31483" y="-2112954"/>
                <a:ext cx="0" cy="1161719"/>
              </a:xfrm>
              <a:prstGeom prst="line">
                <a:avLst/>
              </a:prstGeom>
              <a:noFill/>
              <a:ln w="38100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FEFDB02-9907-7E46-8EE3-B8546D7CADD1}"/>
                  </a:ext>
                </a:extLst>
              </p:cNvPr>
              <p:cNvGrpSpPr/>
              <p:nvPr/>
            </p:nvGrpSpPr>
            <p:grpSpPr>
              <a:xfrm>
                <a:off x="6966880" y="-951235"/>
                <a:ext cx="2129206" cy="606193"/>
                <a:chOff x="6970379" y="-951235"/>
                <a:chExt cx="2129206" cy="606193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3467C21-9DAC-6C46-B010-8FB83EFEC46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6970379" y="-951235"/>
                  <a:ext cx="1061104" cy="606193"/>
                </a:xfrm>
                <a:prstGeom prst="line">
                  <a:avLst/>
                </a:prstGeom>
                <a:noFill/>
                <a:ln w="38100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33A7B98-9301-DD43-8989-84203C1250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8038481" y="-951235"/>
                  <a:ext cx="1061104" cy="606193"/>
                </a:xfrm>
                <a:prstGeom prst="line">
                  <a:avLst/>
                </a:prstGeom>
                <a:noFill/>
                <a:ln w="38100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25490B-86C7-3B40-8761-9657233467EE}"/>
                </a:ext>
              </a:extLst>
            </p:cNvPr>
            <p:cNvSpPr/>
            <p:nvPr/>
          </p:nvSpPr>
          <p:spPr bwMode="gray">
            <a:xfrm>
              <a:off x="7543999" y="-1372174"/>
              <a:ext cx="974969" cy="97496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0CC4ACD-F826-5642-BCDD-290BBDB53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7853" y="-978897"/>
              <a:ext cx="827261" cy="1840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45223D-8511-5D4E-BAEA-9345E4C7E62B}"/>
                </a:ext>
              </a:extLst>
            </p:cNvPr>
            <p:cNvSpPr txBox="1"/>
            <p:nvPr/>
          </p:nvSpPr>
          <p:spPr>
            <a:xfrm>
              <a:off x="6877515" y="-1605193"/>
              <a:ext cx="1203767" cy="269176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OPTIONS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2A6AF2-1944-5640-A048-24E977E42C20}"/>
                </a:ext>
              </a:extLst>
            </p:cNvPr>
            <p:cNvSpPr txBox="1"/>
            <p:nvPr/>
          </p:nvSpPr>
          <p:spPr>
            <a:xfrm>
              <a:off x="8011834" y="-1605193"/>
              <a:ext cx="1203767" cy="269176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ACCESS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A6FCAAE-63DB-D846-818D-3689A7C866A6}"/>
                </a:ext>
              </a:extLst>
            </p:cNvPr>
            <p:cNvSpPr txBox="1"/>
            <p:nvPr/>
          </p:nvSpPr>
          <p:spPr>
            <a:xfrm>
              <a:off x="7429600" y="-285710"/>
              <a:ext cx="1203767" cy="269176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venir Heavy" panose="02000503020000020003" pitchFamily="2" charset="0"/>
                  <a:ea typeface="Avenir Roman" charset="0"/>
                  <a:cs typeface="Avenir Roman" charset="0"/>
                </a:rPr>
                <a:t>OUTCOMES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B143D5-F2C7-4342-AAE6-06B9F9BDE84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718728" y="4895125"/>
            <a:ext cx="762000" cy="0"/>
          </a:xfrm>
          <a:prstGeom prst="straightConnector1">
            <a:avLst/>
          </a:prstGeom>
          <a:noFill/>
          <a:ln w="57150" cap="rnd" cmpd="sng" algn="ctr">
            <a:solidFill>
              <a:schemeClr val="accent1"/>
            </a:solidFill>
            <a:prstDash val="solid"/>
            <a:round/>
            <a:headEnd type="arrow" w="med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440DC-D2AE-914E-A124-DDFAA36DF1A3}"/>
              </a:ext>
            </a:extLst>
          </p:cNvPr>
          <p:cNvGrpSpPr/>
          <p:nvPr/>
        </p:nvGrpSpPr>
        <p:grpSpPr>
          <a:xfrm>
            <a:off x="4501010" y="1594937"/>
            <a:ext cx="3200400" cy="3209544"/>
            <a:chOff x="4501010" y="1594937"/>
            <a:chExt cx="3200400" cy="3209544"/>
          </a:xfrm>
        </p:grpSpPr>
        <p:sp>
          <p:nvSpPr>
            <p:cNvPr id="38" name="Shape 37">
              <a:extLst>
                <a:ext uri="{FF2B5EF4-FFF2-40B4-BE49-F238E27FC236}">
                  <a16:creationId xmlns:a16="http://schemas.microsoft.com/office/drawing/2014/main" id="{E5AF0538-9052-9746-B394-949F23DB1213}"/>
                </a:ext>
              </a:extLst>
            </p:cNvPr>
            <p:cNvSpPr/>
            <p:nvPr/>
          </p:nvSpPr>
          <p:spPr>
            <a:xfrm rot="10800000" flipV="1">
              <a:off x="4501010" y="1594937"/>
              <a:ext cx="3200400" cy="3209544"/>
            </a:xfrm>
            <a:prstGeom prst="leftCircularArrow">
              <a:avLst>
                <a:gd name="adj1" fmla="val 4972"/>
                <a:gd name="adj2" fmla="val 576232"/>
                <a:gd name="adj3" fmla="val 15242472"/>
                <a:gd name="adj4" fmla="val 11655884"/>
                <a:gd name="adj5" fmla="val 9625"/>
              </a:avLst>
            </a:prstGeom>
            <a:gradFill>
              <a:gsLst>
                <a:gs pos="37000">
                  <a:schemeClr val="accent2"/>
                </a:gs>
                <a:gs pos="92000">
                  <a:schemeClr val="accent1"/>
                </a:gs>
                <a:gs pos="79000">
                  <a:schemeClr val="accent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solidFill>
                <a:schemeClr val="accent1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D8F104-7195-1847-96B8-B2F01A3166CD}"/>
                </a:ext>
              </a:extLst>
            </p:cNvPr>
            <p:cNvSpPr txBox="1"/>
            <p:nvPr/>
          </p:nvSpPr>
          <p:spPr>
            <a:xfrm>
              <a:off x="4813158" y="3714991"/>
              <a:ext cx="293670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89F003-216F-A54E-8DFB-DA2ED6620201}"/>
                </a:ext>
              </a:extLst>
            </p:cNvPr>
            <p:cNvSpPr txBox="1"/>
            <p:nvPr/>
          </p:nvSpPr>
          <p:spPr>
            <a:xfrm>
              <a:off x="4924761" y="2275673"/>
              <a:ext cx="293670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E7AB7D-DDDA-924B-A04F-09C2C68BC4C6}"/>
                </a:ext>
              </a:extLst>
            </p:cNvPr>
            <p:cNvSpPr txBox="1"/>
            <p:nvPr/>
          </p:nvSpPr>
          <p:spPr>
            <a:xfrm>
              <a:off x="4806705" y="2460268"/>
              <a:ext cx="312906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08007A-6CC0-354C-A6C2-E21DCB1880EB}"/>
                </a:ext>
              </a:extLst>
            </p:cNvPr>
            <p:cNvSpPr txBox="1"/>
            <p:nvPr/>
          </p:nvSpPr>
          <p:spPr>
            <a:xfrm>
              <a:off x="4722994" y="2666332"/>
              <a:ext cx="312906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B363FAB-0119-B843-96DC-E84AD5767F26}"/>
                </a:ext>
              </a:extLst>
            </p:cNvPr>
            <p:cNvSpPr txBox="1"/>
            <p:nvPr/>
          </p:nvSpPr>
          <p:spPr>
            <a:xfrm>
              <a:off x="4682212" y="2876683"/>
              <a:ext cx="279244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FF81FAE-F8F7-C547-BD89-5B3DEE18858D}"/>
                </a:ext>
              </a:extLst>
            </p:cNvPr>
            <p:cNvSpPr txBox="1"/>
            <p:nvPr/>
          </p:nvSpPr>
          <p:spPr>
            <a:xfrm>
              <a:off x="4660745" y="3099912"/>
              <a:ext cx="298480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CE7C72-1B13-8E47-BF3B-345F92F7598D}"/>
                </a:ext>
              </a:extLst>
            </p:cNvPr>
            <p:cNvSpPr txBox="1"/>
            <p:nvPr/>
          </p:nvSpPr>
          <p:spPr>
            <a:xfrm>
              <a:off x="4703674" y="3323142"/>
              <a:ext cx="224742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I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258AAB8-5191-0845-BB46-C5BC1125F200}"/>
                </a:ext>
              </a:extLst>
            </p:cNvPr>
            <p:cNvSpPr txBox="1"/>
            <p:nvPr/>
          </p:nvSpPr>
          <p:spPr>
            <a:xfrm>
              <a:off x="4720852" y="3520617"/>
              <a:ext cx="304892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D7E95B1-26A5-2845-8736-5C81B04344EE}"/>
                </a:ext>
              </a:extLst>
            </p:cNvPr>
            <p:cNvSpPr txBox="1"/>
            <p:nvPr/>
          </p:nvSpPr>
          <p:spPr>
            <a:xfrm>
              <a:off x="4914043" y="3873831"/>
              <a:ext cx="272832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B9B173B-A0BA-9F45-A3DB-7DAF089FF9BB}"/>
                </a:ext>
              </a:extLst>
            </p:cNvPr>
            <p:cNvSpPr txBox="1"/>
            <p:nvPr/>
          </p:nvSpPr>
          <p:spPr>
            <a:xfrm>
              <a:off x="5040687" y="4006914"/>
              <a:ext cx="276038" cy="269176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venir Roman" charset="0"/>
                  <a:ea typeface="Avenir Roman" charset="0"/>
                  <a:cs typeface="Avenir Roman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6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10E8CA-58B7-2748-8F56-EA7C3CF3EBC7}"/>
              </a:ext>
            </a:extLst>
          </p:cNvPr>
          <p:cNvSpPr/>
          <p:nvPr/>
        </p:nvSpPr>
        <p:spPr bwMode="gray">
          <a:xfrm>
            <a:off x="347201" y="6435524"/>
            <a:ext cx="2152931" cy="42247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6A7EB5-C351-354A-B8DA-2212C3D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609600"/>
            <a:ext cx="11514666" cy="501676"/>
          </a:xfrm>
        </p:spPr>
        <p:txBody>
          <a:bodyPr/>
          <a:lstStyle/>
          <a:p>
            <a:r>
              <a:rPr lang="en-US" dirty="0"/>
              <a:t>Value for All Stakeholders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62566A5-2029-1046-8CB3-1AF155F0B0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338" y="1167127"/>
            <a:ext cx="501677" cy="50167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1EF2B0-CC31-D740-877A-F333BB6B94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209" y="3578988"/>
            <a:ext cx="445935" cy="4459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B8B0A64-BC51-3742-85E2-4612ED3277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412" y="4722209"/>
            <a:ext cx="257528" cy="4598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28ADE6A-F689-E343-85AA-8DFB3C4718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241" y="5879367"/>
            <a:ext cx="459871" cy="45987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E20DC36-DE8D-5E4E-B6F4-E6AAD6E060B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370" y="2366090"/>
            <a:ext cx="515612" cy="515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5F94D6-C9E3-954B-BF63-AEFBB9606105}"/>
              </a:ext>
            </a:extLst>
          </p:cNvPr>
          <p:cNvSpPr/>
          <p:nvPr/>
        </p:nvSpPr>
        <p:spPr>
          <a:xfrm>
            <a:off x="303420" y="1724655"/>
            <a:ext cx="133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391"/>
                </a:solidFill>
                <a:effectLst/>
                <a:uLnTx/>
                <a:uFillTx/>
                <a:latin typeface="Avenir Heavy" panose="02000503020000020003" pitchFamily="2" charset="0"/>
                <a:ea typeface="ＭＳ Ｐゴシック" charset="-128"/>
              </a:rPr>
              <a:t>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5998E-545C-314E-88C4-12EF0106C036}"/>
              </a:ext>
            </a:extLst>
          </p:cNvPr>
          <p:cNvSpPr txBox="1"/>
          <p:nvPr/>
        </p:nvSpPr>
        <p:spPr>
          <a:xfrm>
            <a:off x="1942821" y="1450834"/>
            <a:ext cx="9599744" cy="44608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Consults with VTB experts; Access to top drugs; Superior Outcomes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23473-DA94-E340-A963-F8F9C96268D4}"/>
              </a:ext>
            </a:extLst>
          </p:cNvPr>
          <p:cNvSpPr/>
          <p:nvPr/>
        </p:nvSpPr>
        <p:spPr>
          <a:xfrm>
            <a:off x="303420" y="2907199"/>
            <a:ext cx="133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391"/>
                </a:solidFill>
                <a:effectLst/>
                <a:uLnTx/>
                <a:uFillTx/>
                <a:latin typeface="Avenir Heavy" panose="02000503020000020003" pitchFamily="2" charset="0"/>
                <a:ea typeface="ＭＳ Ｐゴシック" charset="-128"/>
              </a:rPr>
              <a:t>PHARMA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F7B7A-01FA-1C44-A172-32F4572CDDAC}"/>
              </a:ext>
            </a:extLst>
          </p:cNvPr>
          <p:cNvSpPr txBox="1"/>
          <p:nvPr/>
        </p:nvSpPr>
        <p:spPr>
          <a:xfrm>
            <a:off x="1942821" y="2508724"/>
            <a:ext cx="9983171" cy="79694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Faster, cheaper trials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  <a:sym typeface="Wingdings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 approvals, label expansions, compendia listings, Early signals.  Salvage drugs abandoned for business reasons.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7971D-5632-D941-BB7E-BBC1941AB6F7}"/>
              </a:ext>
            </a:extLst>
          </p:cNvPr>
          <p:cNvSpPr/>
          <p:nvPr/>
        </p:nvSpPr>
        <p:spPr>
          <a:xfrm>
            <a:off x="226866" y="4089743"/>
            <a:ext cx="1490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391"/>
                </a:solidFill>
                <a:effectLst/>
                <a:uLnTx/>
                <a:uFillTx/>
                <a:latin typeface="Avenir Heavy" panose="02000503020000020003" pitchFamily="2" charset="0"/>
                <a:ea typeface="ＭＳ Ｐゴシック" charset="-128"/>
              </a:rPr>
              <a:t>PROVIDERS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F08C22-4A49-974E-9819-583F46540E12}"/>
              </a:ext>
            </a:extLst>
          </p:cNvPr>
          <p:cNvSpPr/>
          <p:nvPr/>
        </p:nvSpPr>
        <p:spPr>
          <a:xfrm>
            <a:off x="67922" y="5272287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391"/>
                </a:solidFill>
                <a:effectLst/>
                <a:uLnTx/>
                <a:uFillTx/>
                <a:latin typeface="Avenir Heavy" panose="02000503020000020003" pitchFamily="2" charset="0"/>
                <a:ea typeface="ＭＳ Ｐゴシック" charset="-128"/>
              </a:rPr>
              <a:t>RESEARCHERS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96536-B8A6-E84F-BA93-4469EBFB077A}"/>
              </a:ext>
            </a:extLst>
          </p:cNvPr>
          <p:cNvSpPr txBox="1"/>
          <p:nvPr/>
        </p:nvSpPr>
        <p:spPr>
          <a:xfrm>
            <a:off x="1942821" y="4947082"/>
            <a:ext cx="9435275" cy="44608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Clinical data. Outcomes data.  Rapid Investigator Initiated Studies.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8FBCA1-09FC-834F-AD94-7508E64BC9FB}"/>
              </a:ext>
            </a:extLst>
          </p:cNvPr>
          <p:cNvSpPr txBox="1"/>
          <p:nvPr/>
        </p:nvSpPr>
        <p:spPr>
          <a:xfrm>
            <a:off x="1942821" y="3685774"/>
            <a:ext cx="9682587" cy="796949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Improved outcomes. Patient referrals and retention. Access to novel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treatments. Knowledge sharing with peers.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E5CEF1-06D7-2745-BCBA-A256965C427D}"/>
              </a:ext>
            </a:extLst>
          </p:cNvPr>
          <p:cNvSpPr/>
          <p:nvPr/>
        </p:nvSpPr>
        <p:spPr bwMode="gray">
          <a:xfrm>
            <a:off x="9950009" y="6435524"/>
            <a:ext cx="2152931" cy="42247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A98D7A-CEE5-3544-8AD0-7EB01E33BDF0}"/>
              </a:ext>
            </a:extLst>
          </p:cNvPr>
          <p:cNvSpPr/>
          <p:nvPr/>
        </p:nvSpPr>
        <p:spPr>
          <a:xfrm>
            <a:off x="264968" y="6454830"/>
            <a:ext cx="141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391"/>
                </a:solidFill>
                <a:effectLst/>
                <a:uLnTx/>
                <a:uFillTx/>
                <a:latin typeface="Avenir Heavy" panose="02000503020000020003" pitchFamily="2" charset="0"/>
                <a:ea typeface="ＭＳ Ｐゴシック" charset="-128"/>
              </a:rPr>
              <a:t>PAYERS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823AA7-9580-9E46-91C2-1967C4141126}"/>
              </a:ext>
            </a:extLst>
          </p:cNvPr>
          <p:cNvSpPr txBox="1"/>
          <p:nvPr/>
        </p:nvSpPr>
        <p:spPr>
          <a:xfrm>
            <a:off x="1942821" y="5940763"/>
            <a:ext cx="9786236" cy="79694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Optimize </a:t>
            </a:r>
            <a:r>
              <a:rPr lang="en-US" sz="2400" dirty="0">
                <a:solidFill>
                  <a:srgbClr val="3C3C3C"/>
                </a:solidFill>
                <a:latin typeface="Avenir Roman" charset="0"/>
                <a:ea typeface="Avenir Roman" charset="0"/>
                <a:cs typeface="Avenir Roman" charset="0"/>
              </a:rPr>
              <a:t>care, defray costs by moving patients into research, and 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ay only when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drugs works.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venir Roman" charset="0"/>
                <a:ea typeface="Avenir Roman" charset="0"/>
                <a:cs typeface="Avenir Roman" charset="0"/>
              </a:rPr>
              <a:t>Trusted data for claims adjudication. </a:t>
            </a:r>
          </a:p>
        </p:txBody>
      </p:sp>
    </p:spTree>
    <p:extLst>
      <p:ext uri="{BB962C8B-B14F-4D97-AF65-F5344CB8AC3E}">
        <p14:creationId xmlns:p14="http://schemas.microsoft.com/office/powerpoint/2010/main" val="4201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Custom 11">
      <a:dk1>
        <a:srgbClr val="000000"/>
      </a:dk1>
      <a:lt1>
        <a:srgbClr val="FFFFFF"/>
      </a:lt1>
      <a:dk2>
        <a:srgbClr val="3C3C3C"/>
      </a:dk2>
      <a:lt2>
        <a:srgbClr val="C8C8C8"/>
      </a:lt2>
      <a:accent1>
        <a:srgbClr val="005391"/>
      </a:accent1>
      <a:accent2>
        <a:srgbClr val="33ADE2"/>
      </a:accent2>
      <a:accent3>
        <a:srgbClr val="F2712B"/>
      </a:accent3>
      <a:accent4>
        <a:srgbClr val="FEC211"/>
      </a:accent4>
      <a:accent5>
        <a:srgbClr val="9998B3"/>
      </a:accent5>
      <a:accent6>
        <a:srgbClr val="3E9A8F"/>
      </a:accent6>
      <a:hlink>
        <a:srgbClr val="323268"/>
      </a:hlink>
      <a:folHlink>
        <a:srgbClr val="DF5E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3810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lnSpc>
            <a:spcPct val="95000"/>
          </a:lnSpc>
          <a:defRPr sz="2000" dirty="0" err="1" smtClean="0">
            <a:solidFill>
              <a:schemeClr val="bg1"/>
            </a:solidFill>
            <a:latin typeface="Avenir Roman" charset="0"/>
            <a:ea typeface="Avenir Roman" charset="0"/>
            <a:cs typeface="Avenir Roman" charset="0"/>
          </a:defRPr>
        </a:defPPr>
      </a:lstStyle>
    </a:spDef>
    <a:lnDef>
      <a:spPr bwMode="auto">
        <a:noFill/>
        <a:ln w="19050" cap="rnd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t" anchorCtr="0">
        <a:spAutoFit/>
      </a:bodyPr>
      <a:lstStyle>
        <a:defPPr algn="l">
          <a:lnSpc>
            <a:spcPct val="95000"/>
          </a:lnSpc>
          <a:defRPr dirty="0" smtClean="0">
            <a:solidFill>
              <a:schemeClr val="tx2"/>
            </a:solidFill>
            <a:latin typeface="Avenir Roman" charset="0"/>
            <a:ea typeface="Avenir Roman" charset="0"/>
            <a:cs typeface="Avenir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1">
      <a:dk1>
        <a:srgbClr val="000000"/>
      </a:dk1>
      <a:lt1>
        <a:srgbClr val="FFFFFF"/>
      </a:lt1>
      <a:dk2>
        <a:srgbClr val="3C3C3C"/>
      </a:dk2>
      <a:lt2>
        <a:srgbClr val="C8C8C8"/>
      </a:lt2>
      <a:accent1>
        <a:srgbClr val="005391"/>
      </a:accent1>
      <a:accent2>
        <a:srgbClr val="33ADE2"/>
      </a:accent2>
      <a:accent3>
        <a:srgbClr val="F2712B"/>
      </a:accent3>
      <a:accent4>
        <a:srgbClr val="FEC211"/>
      </a:accent4>
      <a:accent5>
        <a:srgbClr val="9998B3"/>
      </a:accent5>
      <a:accent6>
        <a:srgbClr val="3E9A8F"/>
      </a:accent6>
      <a:hlink>
        <a:srgbClr val="323268"/>
      </a:hlink>
      <a:folHlink>
        <a:srgbClr val="DF5E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3810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lnSpc>
            <a:spcPct val="95000"/>
          </a:lnSpc>
          <a:defRPr sz="2000" dirty="0" err="1" smtClean="0">
            <a:solidFill>
              <a:schemeClr val="bg1"/>
            </a:solidFill>
            <a:latin typeface="Avenir Roman" charset="0"/>
            <a:ea typeface="Avenir Roman" charset="0"/>
            <a:cs typeface="Avenir Roman" charset="0"/>
          </a:defRPr>
        </a:defPPr>
      </a:lstStyle>
    </a:spDef>
    <a:lnDef>
      <a:spPr bwMode="auto">
        <a:noFill/>
        <a:ln w="19050" cap="rnd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t" anchorCtr="0">
        <a:spAutoFit/>
      </a:bodyPr>
      <a:lstStyle>
        <a:defPPr algn="l">
          <a:lnSpc>
            <a:spcPct val="95000"/>
          </a:lnSpc>
          <a:defRPr dirty="0" smtClean="0">
            <a:solidFill>
              <a:schemeClr val="tx2"/>
            </a:solidFill>
            <a:latin typeface="Avenir Roman" charset="0"/>
            <a:ea typeface="Avenir Roman" charset="0"/>
            <a:cs typeface="Avenir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62966</TotalTime>
  <Words>515</Words>
  <Application>Microsoft Office PowerPoint</Application>
  <PresentationFormat>Widescreen</PresentationFormat>
  <Paragraphs>131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.AppleSystemUIFont</vt:lpstr>
      <vt:lpstr>Arial</vt:lpstr>
      <vt:lpstr>Arial Black</vt:lpstr>
      <vt:lpstr>Avenir Heavy</vt:lpstr>
      <vt:lpstr>Avenir Roman</vt:lpstr>
      <vt:lpstr>Calibri</vt:lpstr>
      <vt:lpstr>Calibri Regular</vt:lpstr>
      <vt:lpstr>Wingdings</vt:lpstr>
      <vt:lpstr>Default Design</vt:lpstr>
      <vt:lpstr>1_Default Design</vt:lpstr>
      <vt:lpstr>PRECISION ONCOLOGY NETWORK</vt:lpstr>
      <vt:lpstr>For Advanced Cancer Patients,  Getting the Best Care Is a Nightmare</vt:lpstr>
      <vt:lpstr>PowerPoint Presentation</vt:lpstr>
      <vt:lpstr>xCures: A perpetual trial that continuously learns from all patients, all physicians, all therapies, all the time through Creating value an AI-based precision oncology platform that finds novel treatment options, facilitates access, and coordinates across patients to maximize learning. (NCT03793088) </vt:lpstr>
      <vt:lpstr>ASK Cancer Commons</vt:lpstr>
      <vt:lpstr>Cancer Commons + xCures</vt:lpstr>
      <vt:lpstr>xCures Platform: Options, Access and Outcomes</vt:lpstr>
      <vt:lpstr>Value for All Stakeholders</vt:lpstr>
    </vt:vector>
  </TitlesOfParts>
  <Manager/>
  <Company>xCures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</dc:title>
  <dc:subject/>
  <dc:creator>Kimberly Fisher</dc:creator>
  <cp:keywords/>
  <dc:description/>
  <cp:lastModifiedBy>Jamie Pollenz</cp:lastModifiedBy>
  <cp:revision>2244</cp:revision>
  <cp:lastPrinted>2019-09-08T23:04:51Z</cp:lastPrinted>
  <dcterms:created xsi:type="dcterms:W3CDTF">2014-01-15T16:50:50Z</dcterms:created>
  <dcterms:modified xsi:type="dcterms:W3CDTF">2020-01-16T15:25:42Z</dcterms:modified>
  <cp:category/>
</cp:coreProperties>
</file>