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0"/>
  </p:notesMasterIdLst>
  <p:handoutMasterIdLst>
    <p:handoutMasterId r:id="rId11"/>
  </p:handoutMasterIdLst>
  <p:sldIdLst>
    <p:sldId id="856" r:id="rId2"/>
    <p:sldId id="851" r:id="rId3"/>
    <p:sldId id="765" r:id="rId4"/>
    <p:sldId id="676" r:id="rId5"/>
    <p:sldId id="850" r:id="rId6"/>
    <p:sldId id="736" r:id="rId7"/>
    <p:sldId id="820" r:id="rId8"/>
    <p:sldId id="577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A4A3A4"/>
          </p15:clr>
        </p15:guide>
        <p15:guide id="2" orient="horz" pos="749">
          <p15:clr>
            <a:srgbClr val="A4A3A4"/>
          </p15:clr>
        </p15:guide>
        <p15:guide id="3" orient="horz" pos="947">
          <p15:clr>
            <a:srgbClr val="A4A3A4"/>
          </p15:clr>
        </p15:guide>
        <p15:guide id="4" orient="horz" pos="3567">
          <p15:clr>
            <a:srgbClr val="A4A3A4"/>
          </p15:clr>
        </p15:guide>
        <p15:guide id="5" orient="horz" pos="3501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5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marie Forrest" initials="AF [4]" lastIdx="1" clrIdx="0"/>
  <p:cmAuthor id="1" name="Annemarie Forrest" initials="AF [7]" lastIdx="1" clrIdx="1"/>
  <p:cmAuthor id="2" name="Laura Shannon" initials="LS" lastIdx="25" clrIdx="2"/>
  <p:cmAuthor id="3" name="Annemarie Forrest" initials="AF" lastIdx="11" clrIdx="3"/>
  <p:cmAuthor id="4" name="Annemarie Forrest" initials="AF [2]" lastIdx="1" clrIdx="4"/>
  <p:cmAuthor id="5" name="Annemarie Forrest" initials="AF [3]" lastIdx="1" clrIdx="5"/>
  <p:cmAuthor id="6" name="Annemarie Forrest" initials="AF [5]" lastIdx="1" clrIdx="6"/>
  <p:cmAuthor id="7" name="Annemarie Forrest" initials="AF [6]" lastIdx="1" clrIdx="7"/>
  <p:cmAuthor id="8" name="Annemarie Forrest" initials="AF [8]" lastIdx="1" clrIdx="8"/>
  <p:cmAuthor id="9" name="Annemarie Forrest" initials="AF [9]" lastIdx="1" clrIdx="9"/>
  <p:cmAuthor id="10" name="Annemarie Forrest" initials="AF [10]" lastIdx="1" clrIdx="10"/>
  <p:cmAuthor id="11" name="Microsoft Office User" initials="Office" lastIdx="2" clrIdx="11"/>
  <p:cmAuthor id="12" name="Microsoft Office User" initials="Office [2]" lastIdx="1" clrIdx="12"/>
  <p:cmAuthor id="13" name="Microsoft Office User" initials="Office [3]" lastIdx="1" clrIdx="13"/>
  <p:cmAuthor id="14" name="Microsoft Office User" initials="Office [4]" lastIdx="1" clrIdx="14"/>
  <p:cmAuthor id="15" name="Pamela Tenaerts, M.D." initials="PTM" lastIdx="1" clrIdx="1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9"/>
    <a:srgbClr val="58595B"/>
    <a:srgbClr val="008BA2"/>
    <a:srgbClr val="008CA3"/>
    <a:srgbClr val="000000"/>
    <a:srgbClr val="B9131A"/>
    <a:srgbClr val="00B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6" autoAdjust="0"/>
    <p:restoredTop sz="94301" autoAdjust="0"/>
  </p:normalViewPr>
  <p:slideViewPr>
    <p:cSldViewPr snapToGrid="0">
      <p:cViewPr varScale="1">
        <p:scale>
          <a:sx n="68" d="100"/>
          <a:sy n="68" d="100"/>
        </p:scale>
        <p:origin x="1830" y="78"/>
      </p:cViewPr>
      <p:guideLst>
        <p:guide orient="horz" pos="454"/>
        <p:guide orient="horz" pos="749"/>
        <p:guide orient="horz" pos="947"/>
        <p:guide orient="horz" pos="3567"/>
        <p:guide orient="horz" pos="3501"/>
        <p:guide pos="2880"/>
        <p:guide pos="295"/>
        <p:guide pos="5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52"/>
    </p:cViewPr>
  </p:sorterViewPr>
  <p:notesViewPr>
    <p:cSldViewPr snapToGrid="0" snapToObjects="1">
      <p:cViewPr varScale="1">
        <p:scale>
          <a:sx n="76" d="100"/>
          <a:sy n="76" d="100"/>
        </p:scale>
        <p:origin x="-2560" y="-1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6223F-1720-400C-B03D-81CCFAB877B4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61DB7-AF88-4474-B27A-F62DA36DE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5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A1E0A-BC12-CC4B-B53D-5AB609A3B7A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2FAE-A00E-8E4D-9069-1B7A3C05A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0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2FAE-A00E-8E4D-9069-1B7A3C05A8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9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12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4E28-D8E3-324B-A909-7E66451BE1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6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focus our </a:t>
            </a:r>
            <a:r>
              <a:rPr lang="en-US" dirty="0"/>
              <a:t>work on 6 critical</a:t>
            </a:r>
            <a:r>
              <a:rPr lang="en-US" baseline="0" dirty="0"/>
              <a:t> areas of clinical trials—areas that represent the biggest challenges and opportunities for improvement. </a:t>
            </a:r>
          </a:p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Noel’s notes to help guide review process: (delete after reviewing)</a:t>
            </a:r>
          </a:p>
          <a:p>
            <a:r>
              <a:rPr lang="en-US" dirty="0"/>
              <a:t>I went ahead and</a:t>
            </a:r>
            <a:r>
              <a:rPr lang="en-US" baseline="0" dirty="0"/>
              <a:t> reverted this one back to the normal slide layout (with the footer and logo). Feel free to use either version!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E7B2C-7CF5-B246-A93D-EE643629E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6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consider connecting with us on any of these social platforms!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D2FAE-A00E-8E4D-9069-1B7A3C05A8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4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Info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8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 err="1"/>
              <a:t>Leanne.madre@duke.edu</a:t>
            </a:r>
            <a:endParaRPr lang="en-US" dirty="0"/>
          </a:p>
        </p:txBody>
      </p:sp>
      <p:sp>
        <p:nvSpPr>
          <p:cNvPr id="17" name="Subtitle 7"/>
          <p:cNvSpPr txBox="1">
            <a:spLocks/>
          </p:cNvSpPr>
          <p:nvPr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chemeClr val="accent1"/>
                </a:solidFill>
              </a:rPr>
              <a:t>THANK YOU.</a:t>
            </a:r>
          </a:p>
        </p:txBody>
      </p:sp>
      <p:pic>
        <p:nvPicPr>
          <p:cNvPr id="24" name="Picture 23" descr="umbr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4" name="Picture 13" descr="linkedin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15" name="Picture 14" descr="twitter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18" name="Picture 17" descr="vimeo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9"/>
            <a:ext cx="8462210" cy="4508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CTTI_Final_abb_JUN1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2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tti-clinicaltrials.org/projects/investigator-community" TargetMode="External"/><Relationship Id="rId13" Type="http://schemas.openxmlformats.org/officeDocument/2006/relationships/hyperlink" Target="https://www.ctti-clinicaltrials.org/projects/decentralized-clinical-trials" TargetMode="External"/><Relationship Id="rId18" Type="http://schemas.openxmlformats.org/officeDocument/2006/relationships/hyperlink" Target="https://www.ctti-clinicaltrials.org/projects/single-irb" TargetMode="External"/><Relationship Id="rId3" Type="http://schemas.openxmlformats.org/officeDocument/2006/relationships/hyperlink" Target="https://www.ctti-clinicaltrials.org/projects/quality-design" TargetMode="External"/><Relationship Id="rId21" Type="http://schemas.openxmlformats.org/officeDocument/2006/relationships/hyperlink" Target="https://www.ctti-clinicaltrials.org/projects/safety-reporting" TargetMode="External"/><Relationship Id="rId7" Type="http://schemas.openxmlformats.org/officeDocument/2006/relationships/hyperlink" Target="https://www.ctti-clinicaltrials.org/sites/www.ctti-clinicaltrials.org/files/recommendations/investigator_community_recommendations_final_1.pdf" TargetMode="External"/><Relationship Id="rId12" Type="http://schemas.openxmlformats.org/officeDocument/2006/relationships/hyperlink" Target="https://www.ctti-clinicaltrials.org/projects/mobile-technologies" TargetMode="External"/><Relationship Id="rId17" Type="http://schemas.openxmlformats.org/officeDocument/2006/relationships/hyperlink" Target="https://www.ctti-clinicaltrials.org/projects/habpvabp-studies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ctti-clinicaltrials.org/projects/peds-trials" TargetMode="External"/><Relationship Id="rId20" Type="http://schemas.openxmlformats.org/officeDocument/2006/relationships/hyperlink" Target="https://www.ctti-clinicaltrials.org/projects/informed-cons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tti-clinicaltrials.org/projects/patient-groups-clinical-trials" TargetMode="External"/><Relationship Id="rId11" Type="http://schemas.openxmlformats.org/officeDocument/2006/relationships/hyperlink" Target="https://www.ctti-clinicaltrials.org/projects/novel-endpoints" TargetMode="External"/><Relationship Id="rId5" Type="http://schemas.openxmlformats.org/officeDocument/2006/relationships/hyperlink" Target="https://www.ctti-clinicaltrials.org/projects/pregnancy-testing" TargetMode="External"/><Relationship Id="rId15" Type="http://schemas.openxmlformats.org/officeDocument/2006/relationships/hyperlink" Target="https://www.ctti-clinicaltrials.org/projects/registry-trials" TargetMode="External"/><Relationship Id="rId10" Type="http://schemas.openxmlformats.org/officeDocument/2006/relationships/hyperlink" Target="https://www.ctti-clinicaltrials.org/files/GCP-Recommendations.pdf" TargetMode="External"/><Relationship Id="rId19" Type="http://schemas.openxmlformats.org/officeDocument/2006/relationships/hyperlink" Target="https://www.ctti-clinicaltrials.org/projects/data-monitoring-committees-dmcs" TargetMode="External"/><Relationship Id="rId4" Type="http://schemas.openxmlformats.org/officeDocument/2006/relationships/hyperlink" Target="https://www.ctti-clinicaltrials.org/projects/recruitment" TargetMode="External"/><Relationship Id="rId9" Type="http://schemas.openxmlformats.org/officeDocument/2006/relationships/hyperlink" Target="https://www.ctti-clinicaltrials.org/projects/investigator-qualification" TargetMode="External"/><Relationship Id="rId14" Type="http://schemas.openxmlformats.org/officeDocument/2006/relationships/hyperlink" Target="https://www.ctti-clinicaltrials.org/projects/engaging-patients-and-sit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7140-6067-114B-A96F-61ACB3A1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CTTI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3C04-11D4-8149-8A1E-5E23DC65E1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Annemarie Forrest</a:t>
            </a:r>
          </a:p>
        </p:txBody>
      </p:sp>
    </p:spTree>
    <p:extLst>
      <p:ext uri="{BB962C8B-B14F-4D97-AF65-F5344CB8AC3E}">
        <p14:creationId xmlns:p14="http://schemas.microsoft.com/office/powerpoint/2010/main" val="122101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strengths4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5" y="1127772"/>
            <a:ext cx="4102046" cy="4085638"/>
          </a:xfrm>
          <a:prstGeom prst="rect">
            <a:avLst/>
          </a:prstGeom>
        </p:spPr>
      </p:pic>
      <p:sp>
        <p:nvSpPr>
          <p:cNvPr id="764" name="TextBox 763"/>
          <p:cNvSpPr txBox="1"/>
          <p:nvPr/>
        </p:nvSpPr>
        <p:spPr>
          <a:xfrm>
            <a:off x="343470" y="2071149"/>
            <a:ext cx="4102046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000" dirty="0">
              <a:solidFill>
                <a:srgbClr val="00B7D5"/>
              </a:solidFill>
            </a:endParaRPr>
          </a:p>
          <a:p>
            <a:r>
              <a:rPr lang="en-US" sz="2000" dirty="0">
                <a:solidFill>
                  <a:srgbClr val="00B7D5"/>
                </a:solidFill>
              </a:rPr>
              <a:t>Public-Private Partnership</a:t>
            </a:r>
          </a:p>
          <a:p>
            <a:r>
              <a:rPr lang="en-US" sz="2000" dirty="0">
                <a:solidFill>
                  <a:srgbClr val="00B7D5"/>
                </a:solidFill>
              </a:rPr>
              <a:t>Co-founded by Duke University &amp; FDA </a:t>
            </a:r>
          </a:p>
          <a:p>
            <a:endParaRPr lang="en-US" sz="2000" dirty="0">
              <a:solidFill>
                <a:srgbClr val="00B7D5"/>
              </a:solidFill>
            </a:endParaRPr>
          </a:p>
          <a:p>
            <a:r>
              <a:rPr lang="en-US" sz="2000" dirty="0">
                <a:solidFill>
                  <a:srgbClr val="00B7D5"/>
                </a:solidFill>
              </a:rPr>
              <a:t>Involves all stakeholders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Approx. 80+ members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B7D5"/>
                </a:solidFill>
              </a:rPr>
              <a:t>Participation of 400+ more orgs</a:t>
            </a:r>
          </a:p>
          <a:p>
            <a:endParaRPr lang="en-US" sz="2000" b="1" i="1" dirty="0">
              <a:solidFill>
                <a:srgbClr val="00B7D5"/>
              </a:solidFill>
            </a:endParaRPr>
          </a:p>
          <a:p>
            <a:r>
              <a:rPr lang="en-US" sz="2000" b="1" dirty="0"/>
              <a:t>MISSION: To develop and drive adoption of practices that will increase the quality and efficiency of clinical trials</a:t>
            </a:r>
          </a:p>
          <a:p>
            <a:pPr defTabSz="457200"/>
            <a:endParaRPr lang="en-US" dirty="0">
              <a:solidFill>
                <a:schemeClr val="accent3"/>
              </a:solidFill>
              <a:latin typeface="Arial"/>
            </a:endParaRPr>
          </a:p>
          <a:p>
            <a:pPr defTabSz="457200"/>
            <a:r>
              <a:rPr lang="en-US" dirty="0">
                <a:solidFill>
                  <a:srgbClr val="00B7D5"/>
                </a:solidFill>
                <a:latin typeface="Arial"/>
              </a:rPr>
              <a:t/>
            </a:r>
            <a:br>
              <a:rPr lang="en-US" dirty="0">
                <a:solidFill>
                  <a:srgbClr val="00B7D5"/>
                </a:solidFill>
                <a:latin typeface="Arial"/>
              </a:rPr>
            </a:br>
            <a:endParaRPr lang="en-US" b="1" i="1" dirty="0">
              <a:solidFill>
                <a:srgbClr val="00B7D5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70" y="597148"/>
            <a:ext cx="3362256" cy="1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2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12773" y="1336763"/>
            <a:ext cx="4918454" cy="4850937"/>
            <a:chOff x="1903228" y="729964"/>
            <a:chExt cx="5337544" cy="5264274"/>
          </a:xfrm>
        </p:grpSpPr>
        <p:grpSp>
          <p:nvGrpSpPr>
            <p:cNvPr id="14" name="Group 13"/>
            <p:cNvGrpSpPr/>
            <p:nvPr/>
          </p:nvGrpSpPr>
          <p:grpSpPr>
            <a:xfrm>
              <a:off x="1903228" y="863762"/>
              <a:ext cx="5337544" cy="5130476"/>
              <a:chOff x="1903228" y="863762"/>
              <a:chExt cx="5337544" cy="5130476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1903228" y="863762"/>
                <a:ext cx="5337544" cy="513047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4288" cap="rnd">
                <a:noFill/>
                <a:miter lim="800000"/>
                <a:headEnd/>
                <a:tailEnd/>
              </a:ln>
              <a:effectLst/>
            </p:spPr>
            <p:txBody>
              <a:bodyPr anchor="ctr" anchorCtr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rgbClr val="FFFF00"/>
                    </a:solidFill>
                  </a:rPr>
                  <a:t>Better</a:t>
                </a:r>
              </a:p>
              <a:p>
                <a:pPr algn="ctr"/>
                <a:r>
                  <a:rPr lang="en-US" sz="1400" dirty="0">
                    <a:solidFill>
                      <a:srgbClr val="FFFF00"/>
                    </a:solidFill>
                  </a:rPr>
                  <a:t>Streamlined</a:t>
                </a:r>
              </a:p>
              <a:p>
                <a:pPr algn="ctr"/>
                <a:r>
                  <a:rPr lang="en-US" sz="1400" dirty="0">
                    <a:solidFill>
                      <a:srgbClr val="FFFF00"/>
                    </a:solidFill>
                  </a:rPr>
                  <a:t>Fit for purpose</a:t>
                </a:r>
              </a:p>
              <a:p>
                <a:pPr algn="ctr"/>
                <a:r>
                  <a:rPr lang="en-US" dirty="0">
                    <a:solidFill>
                      <a:prstClr val="white"/>
                    </a:solidFill>
                  </a:rPr>
                  <a:t>Clinical Trials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748462" y="1663295"/>
                <a:ext cx="3647076" cy="3531410"/>
                <a:chOff x="2750283" y="1843243"/>
                <a:chExt cx="3647076" cy="3531410"/>
              </a:xfrm>
            </p:grpSpPr>
            <p:sp>
              <p:nvSpPr>
                <p:cNvPr id="23" name="Line 2"/>
                <p:cNvSpPr>
                  <a:spLocks noChangeShapeType="1"/>
                </p:cNvSpPr>
                <p:nvPr/>
              </p:nvSpPr>
              <p:spPr bwMode="auto">
                <a:xfrm flipH="1">
                  <a:off x="3766681" y="5374653"/>
                  <a:ext cx="1612084" cy="0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4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2763396" y="4115332"/>
                  <a:ext cx="1003285" cy="1259321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763396" y="2541181"/>
                  <a:ext cx="358451" cy="1574151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6" name="Line 5"/>
                <p:cNvSpPr>
                  <a:spLocks noChangeShapeType="1"/>
                </p:cNvSpPr>
                <p:nvPr/>
              </p:nvSpPr>
              <p:spPr bwMode="auto">
                <a:xfrm>
                  <a:off x="4572724" y="1843244"/>
                  <a:ext cx="1450875" cy="697937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121848" y="1843244"/>
                  <a:ext cx="1450876" cy="697937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2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378765" y="4115332"/>
                  <a:ext cx="1003286" cy="1259321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0" name="Line 8"/>
                <p:cNvSpPr>
                  <a:spLocks noChangeShapeType="1"/>
                </p:cNvSpPr>
                <p:nvPr/>
              </p:nvSpPr>
              <p:spPr bwMode="auto">
                <a:xfrm>
                  <a:off x="6023598" y="2541181"/>
                  <a:ext cx="358453" cy="1574151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572724" y="1843243"/>
                  <a:ext cx="797042" cy="3515053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2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121848" y="2541181"/>
                  <a:ext cx="3275511" cy="1572149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3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763395" y="2558767"/>
                  <a:ext cx="3271670" cy="1556565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>
                  <a:off x="3094957" y="2555072"/>
                  <a:ext cx="2900587" cy="3696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48" name="Line 6"/>
                <p:cNvSpPr>
                  <a:spLocks noChangeShapeType="1"/>
                </p:cNvSpPr>
                <p:nvPr/>
              </p:nvSpPr>
              <p:spPr bwMode="auto">
                <a:xfrm>
                  <a:off x="3162681" y="2545593"/>
                  <a:ext cx="621439" cy="281929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4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347809" y="2545593"/>
                  <a:ext cx="621439" cy="281929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5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3762504" y="2545593"/>
                  <a:ext cx="2251755" cy="281929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auto">
                <a:xfrm>
                  <a:off x="3126847" y="2545593"/>
                  <a:ext cx="2251755" cy="2819292"/>
                </a:xfrm>
                <a:prstGeom prst="line">
                  <a:avLst/>
                </a:prstGeom>
                <a:noFill/>
                <a:ln w="28575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5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73484" y="1843243"/>
                  <a:ext cx="797042" cy="3515053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55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4572724" y="1843243"/>
                  <a:ext cx="1811461" cy="2283261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5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781777" y="1858270"/>
                  <a:ext cx="1811461" cy="2283261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60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2763395" y="4115332"/>
                  <a:ext cx="3627377" cy="4585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6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58113" y="4113328"/>
                  <a:ext cx="2639245" cy="1231793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  <p:sp>
              <p:nvSpPr>
                <p:cNvPr id="68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2750283" y="4113328"/>
                  <a:ext cx="2639245" cy="1231793"/>
                </a:xfrm>
                <a:prstGeom prst="line">
                  <a:avLst/>
                </a:prstGeom>
                <a:noFill/>
                <a:ln w="28575" cap="rnd">
                  <a:solidFill>
                    <a:schemeClr val="accent3">
                      <a:lumMod val="40000"/>
                      <a:lumOff val="6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solidFill>
                      <a:srgbClr val="006879"/>
                    </a:solidFill>
                  </a:endParaRPr>
                </a:p>
              </p:txBody>
            </p:sp>
          </p:grpSp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3539040" y="2436113"/>
                <a:ext cx="2065920" cy="198577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 anchorCtr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>
                    <a:solidFill>
                      <a:schemeClr val="bg2"/>
                    </a:solidFill>
                  </a:rPr>
                  <a:t>Everyone is an equal partner at the table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42055" y="729964"/>
              <a:ext cx="1459890" cy="14598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11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Clinical</a:t>
              </a:r>
              <a:br>
                <a:rPr lang="en-US" sz="11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</a:br>
              <a:r>
                <a:rPr lang="en-US" sz="105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Investigators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911873" y="3224652"/>
              <a:ext cx="5320254" cy="1466297"/>
              <a:chOff x="1942514" y="3224652"/>
              <a:chExt cx="5320254" cy="1466297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942514" y="3224652"/>
                <a:ext cx="1459890" cy="145989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Industry (pharma, bio, device, CRO, &amp; tech)</a:t>
                </a:r>
                <a:endParaRPr lang="en-US" sz="1100" i="1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802878" y="3231059"/>
                <a:ext cx="1459890" cy="145989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Academia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021341" y="4436390"/>
              <a:ext cx="3163677" cy="1466297"/>
              <a:chOff x="3037385" y="4421791"/>
              <a:chExt cx="3163677" cy="146629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3037385" y="4421791"/>
                <a:ext cx="1459890" cy="145989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IRBs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8813" y="4428198"/>
                <a:ext cx="1522249" cy="145989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Trade &amp;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Professional Orgs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4722" y="1573152"/>
              <a:ext cx="4734557" cy="1469866"/>
              <a:chOff x="2242663" y="1573152"/>
              <a:chExt cx="4734557" cy="146986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242663" y="1583128"/>
                <a:ext cx="1459890" cy="145989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Government &amp; Regulatory Agencies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517330" y="1573152"/>
                <a:ext cx="1459890" cy="145989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Patients, Caregivers &amp; Patient</a:t>
                </a:r>
                <a:b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</a:rPr>
                  <a:t>Advocacy Groups</a:t>
                </a:r>
              </a:p>
            </p:txBody>
          </p:sp>
        </p:grpSp>
      </p:grpSp>
      <p:sp>
        <p:nvSpPr>
          <p:cNvPr id="79" name="Title 1"/>
          <p:cNvSpPr txBox="1">
            <a:spLocks/>
          </p:cNvSpPr>
          <p:nvPr/>
        </p:nvSpPr>
        <p:spPr>
          <a:xfrm>
            <a:off x="430436" y="460950"/>
            <a:ext cx="6861318" cy="7704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Multi-Stakeholder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5830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CTTI Membership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1628" y="6425790"/>
            <a:ext cx="3554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accent3"/>
                </a:solidFill>
              </a:rPr>
              <a:t>*Version: August 06, 2019</a:t>
            </a:r>
          </a:p>
        </p:txBody>
      </p:sp>
      <p:pic>
        <p:nvPicPr>
          <p:cNvPr id="4" name="Picture 3" descr="Logos of all CTTI Member Organizations" title="CTTI Membersh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470"/>
            <a:ext cx="9144000" cy="50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CTTI Activities</a:t>
            </a:r>
          </a:p>
        </p:txBody>
      </p:sp>
      <p:graphicFrame>
        <p:nvGraphicFramePr>
          <p:cNvPr id="6" name="Content Placeholder 3" descr="Table showing CTTI's 6 topics and project names.&#10;The 6 topics are Quality, Patient Engagement, Investigators and Sites, Mobile Clinical Trials, Novel Clinical Trial Designs, and Ethics and Human Research Protection." title="CTTI Activit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985206"/>
              </p:ext>
            </p:extLst>
          </p:nvPr>
        </p:nvGraphicFramePr>
        <p:xfrm>
          <a:off x="173832" y="1147764"/>
          <a:ext cx="8796336" cy="4893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solidFill>
                            <a:schemeClr val="bg2"/>
                          </a:solidFill>
                        </a:rPr>
                        <a:t>Quality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bg2"/>
                          </a:solidFill>
                        </a:rPr>
                        <a:t>Patient Engagement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bg2"/>
                          </a:solidFill>
                        </a:rPr>
                        <a:t>Investigators &amp; Sites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by Design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Informing ICH E6 Renovation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ClinicalTrials.gov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for Pregnancy</a:t>
                      </a:r>
                      <a:r>
                        <a:rPr lang="en-US" sz="1500" b="0" kern="1200" baseline="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en-US" sz="1500" b="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endParaRPr lang="en-US" sz="1500" b="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of Clinical Trials Report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SzPct val="75000"/>
                        <a:buFont typeface="Lucida Grande"/>
                        <a:buNone/>
                      </a:pPr>
                      <a:endParaRPr lang="en-US" sz="1500" b="0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Groups &amp; Clinical Trials </a:t>
                      </a:r>
                    </a:p>
                    <a:p>
                      <a:pPr marL="171450" indent="-171450">
                        <a:buClr>
                          <a:schemeClr val="accent2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Engagement Collaborative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Investigator Community</a:t>
                      </a:r>
                    </a:p>
                    <a:p>
                      <a:pPr marL="171450" indent="-171450">
                        <a:buClr>
                          <a:schemeClr val="tx1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Investigator Qualification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Metrics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</a:rPr>
                        <a:t>Mobile Clinical Trials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</a:rPr>
                        <a:t>Novel Clinical Trial Designs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FFFFFF"/>
                          </a:solidFill>
                        </a:rPr>
                        <a:t>Ethics &amp; Human Research Protection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763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Novel Endpoints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 Technologies</a:t>
                      </a:r>
                    </a:p>
                    <a:p>
                      <a:pPr marL="171450" indent="-171450"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Decentralized Clinical Trials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Engaging Patients and Sites 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Real-World Data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Registry Trials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Protocols</a:t>
                      </a:r>
                    </a:p>
                    <a:p>
                      <a:pPr marL="171450" indent="-171450"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Antibacterial Drug Development</a:t>
                      </a:r>
                    </a:p>
                    <a:p>
                      <a:pPr marL="171450" indent="-171450"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Simple Trials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FDA Sentinel for Trials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IRB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Monitoring Committees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Informed Consent</a:t>
                      </a:r>
                    </a:p>
                    <a:p>
                      <a:pPr marL="171450" indent="-171450"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</a:pPr>
                      <a:r>
                        <a:rPr lang="en-US" sz="1500" b="0" kern="120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Reporting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2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walking through CTTI's methodology." title="CTTI Methodolog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9152" r="2019"/>
          <a:stretch/>
        </p:blipFill>
        <p:spPr>
          <a:xfrm>
            <a:off x="715185" y="1149350"/>
            <a:ext cx="7726998" cy="5073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CTTI Methodology</a:t>
            </a:r>
          </a:p>
        </p:txBody>
      </p:sp>
    </p:spTree>
    <p:extLst>
      <p:ext uri="{BB962C8B-B14F-4D97-AF65-F5344CB8AC3E}">
        <p14:creationId xmlns:p14="http://schemas.microsoft.com/office/powerpoint/2010/main" val="9989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CTTI Recommendations and Resources</a:t>
            </a:r>
          </a:p>
        </p:txBody>
      </p:sp>
      <p:graphicFrame>
        <p:nvGraphicFramePr>
          <p:cNvPr id="4" name="Content Placeholder 3" descr="Table shows all of CTTI's recommendations and resources currently available. " title="CTTI Recommendations and Resourc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76122"/>
              </p:ext>
            </p:extLst>
          </p:nvPr>
        </p:nvGraphicFramePr>
        <p:xfrm>
          <a:off x="173832" y="1147763"/>
          <a:ext cx="8796336" cy="5043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68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bg2"/>
                          </a:solidFill>
                        </a:rPr>
                        <a:t>Quality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chemeClr val="bg2"/>
                          </a:solidFill>
                        </a:rPr>
                        <a:t>Patient Engagement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chemeClr val="bg2"/>
                          </a:solidFill>
                        </a:rPr>
                        <a:t>Investigators &amp; Sites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54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Create</a:t>
                      </a:r>
                      <a:r>
                        <a:rPr lang="en-US" sz="1400" baseline="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better protocols with</a:t>
                      </a: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3"/>
                        </a:rPr>
                        <a:t>Quality by Design (QbD)</a:t>
                      </a: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3"/>
                        </a:rPr>
                        <a:t> </a:t>
                      </a:r>
                      <a:endParaRPr lang="en-US" sz="140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Move 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4"/>
                        </a:rPr>
                        <a:t>Recruitment</a:t>
                      </a: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planning upstream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/>
                        </a:rPr>
                        <a:t>Pregnancy Testing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plans for improved clinical trials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Involve 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6"/>
                        </a:rPr>
                        <a:t>Patient Groups</a:t>
                      </a: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as equal partners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Strengthen the</a:t>
                      </a: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8"/>
                        </a:rPr>
                        <a:t>Investigator Site Community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 </a:t>
                      </a:r>
                      <a:r>
                        <a:rPr kumimoji="0" lang="en-US" sz="1400" b="1" i="0" u="sng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9"/>
                        </a:rPr>
                        <a:t>Investigator Qualification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&amp; reduce </a:t>
                      </a:r>
                      <a:br>
                        <a:rPr lang="en-US" sz="1400" kern="12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10"/>
                        </a:rPr>
                        <a:t>GCP Training</a:t>
                      </a: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kern="12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inefficiencies</a:t>
                      </a:r>
                      <a:endParaRPr lang="en-US" sz="1400" b="0" noProof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rgbClr val="FFFFFF"/>
                          </a:solidFill>
                        </a:rPr>
                        <a:t>Mobile Clinical Trials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rgbClr val="FFFFFF"/>
                          </a:solidFill>
                        </a:rPr>
                        <a:t>Novel Clinical Trial Designs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rgbClr val="FFFFFF"/>
                          </a:solidFill>
                        </a:rPr>
                        <a:t>Ethics &amp; Human Research Protection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609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rgbClr val="333333"/>
                          </a:solidFill>
                          <a:latin typeface="+mn-lt"/>
                        </a:rPr>
                        <a:t>P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athways for developing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7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/>
                        </a:rPr>
                        <a:t>Novel Endpoints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7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running trials using</a:t>
                      </a:r>
                      <a:r>
                        <a:rPr kumimoji="0" lang="en-US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2"/>
                        </a:rPr>
                        <a:t>Mobile Technologies</a:t>
                      </a:r>
                      <a:endParaRPr kumimoji="0" lang="en-US" sz="1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rgbClr val="333333"/>
                          </a:solidFill>
                        </a:rPr>
                        <a:t>Overcome </a:t>
                      </a:r>
                      <a:r>
                        <a:rPr lang="en-US" sz="1400" b="1" noProof="0" dirty="0">
                          <a:solidFill>
                            <a:srgbClr val="00B7D5"/>
                          </a:solidFill>
                          <a:hlinkClick r:id="rId13"/>
                        </a:rPr>
                        <a:t>Decentralized Clinical </a:t>
                      </a:r>
                      <a:r>
                        <a:rPr lang="en-US" sz="1400" b="1" u="sng" noProof="0" dirty="0">
                          <a:solidFill>
                            <a:schemeClr val="tx2"/>
                          </a:solidFill>
                          <a:hlinkClick r:id="rId13"/>
                        </a:rPr>
                        <a:t>Tria</a:t>
                      </a:r>
                      <a:r>
                        <a:rPr lang="en-US" sz="1400" b="1" kern="1200" noProof="0" dirty="0">
                          <a:solidFill>
                            <a:srgbClr val="00B7D5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ls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hurdles</a:t>
                      </a:r>
                    </a:p>
                    <a:p>
                      <a:pPr marL="1714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b="1" u="sng" noProof="0" dirty="0">
                          <a:solidFill>
                            <a:schemeClr val="accent2"/>
                          </a:solidFill>
                          <a:latin typeface="+mn-lt"/>
                          <a:hlinkClick r:id="rId14"/>
                        </a:rPr>
                        <a:t>E</a:t>
                      </a: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hlinkClick r:id="rId14"/>
                        </a:rPr>
                        <a:t>ngaging Sites and Patients</a:t>
                      </a: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 incorporating</a:t>
                      </a:r>
                      <a:r>
                        <a:rPr kumimoji="0" lang="en-US" sz="14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mobile technologies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7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5"/>
                        </a:rPr>
                        <a:t>Registries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conduct more efficient clinical trials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Streamline </a:t>
                      </a:r>
                      <a:r>
                        <a:rPr lang="en-US" sz="1400" b="1" u="none" kern="1200" noProof="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Antibacterial Pediatric</a:t>
                      </a:r>
                      <a:r>
                        <a:rPr lang="en-US" sz="1400" b="0" u="none" kern="1200" noProof="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b="1" u="none" kern="1200" noProof="0" dirty="0">
                          <a:solidFill>
                            <a:srgbClr val="58595B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HABP/VABP Studies</a:t>
                      </a:r>
                      <a:endParaRPr lang="en-US" sz="1400" b="1" u="none" kern="1200" noProof="0" dirty="0">
                        <a:solidFill>
                          <a:srgbClr val="58595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 ethics review process via use of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7D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8"/>
                        </a:rPr>
                        <a:t>Single IRB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7D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/>
                        <a:t>Organize </a:t>
                      </a:r>
                      <a:r>
                        <a:rPr lang="en-US" sz="1400" b="1" noProof="0" dirty="0">
                          <a:solidFill>
                            <a:srgbClr val="00B7D5"/>
                          </a:solidFill>
                          <a:hlinkClick r:id="rId19"/>
                        </a:rPr>
                        <a:t>DMCs</a:t>
                      </a:r>
                      <a:r>
                        <a:rPr lang="en-US" sz="1400" noProof="0" dirty="0">
                          <a:solidFill>
                            <a:srgbClr val="00B7D5"/>
                          </a:solidFill>
                        </a:rPr>
                        <a:t> </a:t>
                      </a:r>
                      <a:r>
                        <a:rPr lang="en-US" sz="1400" noProof="0" dirty="0"/>
                        <a:t>to ensure patients’ safety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Perform higher quality </a:t>
                      </a:r>
                      <a:b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b="1" noProof="0" dirty="0">
                          <a:solidFill>
                            <a:schemeClr val="tx1">
                              <a:lumMod val="50000"/>
                            </a:schemeClr>
                          </a:solidFill>
                          <a:hlinkClick r:id="rId20"/>
                        </a:rPr>
                        <a:t>Informed Consent</a:t>
                      </a:r>
                      <a:r>
                        <a:rPr lang="en-US" sz="1400" noProof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process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75000"/>
                        <a:buFont typeface="Lucida Grande"/>
                        <a:buChar char="▶"/>
                        <a:tabLst/>
                        <a:defRPr/>
                      </a:pPr>
                      <a:r>
                        <a:rPr lang="en-US" sz="1400" noProof="0" dirty="0"/>
                        <a:t>Develop a better </a:t>
                      </a:r>
                      <a:r>
                        <a:rPr lang="en-US" sz="1400" b="1" noProof="0" dirty="0">
                          <a:solidFill>
                            <a:srgbClr val="00B7D5"/>
                          </a:solidFill>
                          <a:hlinkClick r:id="rId21"/>
                        </a:rPr>
                        <a:t>IND Safety Reporting</a:t>
                      </a:r>
                      <a:r>
                        <a:rPr lang="en-US" sz="1400" b="1" noProof="0" dirty="0">
                          <a:solidFill>
                            <a:srgbClr val="00B7D5"/>
                          </a:solidFill>
                        </a:rPr>
                        <a:t> </a:t>
                      </a:r>
                      <a:r>
                        <a:rPr lang="en-US" sz="1400" noProof="0" dirty="0"/>
                        <a:t>system</a:t>
                      </a:r>
                      <a:endParaRPr lang="en-US" sz="1400" b="0" kern="1200" noProof="0" dirty="0">
                        <a:solidFill>
                          <a:srgbClr val="58595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23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660427"/>
      </p:ext>
    </p:extLst>
  </p:cSld>
  <p:clrMapOvr>
    <a:masterClrMapping/>
  </p:clrMapOvr>
</p:sld>
</file>

<file path=ppt/theme/theme1.xml><?xml version="1.0" encoding="utf-8"?>
<a:theme xmlns:a="http://schemas.openxmlformats.org/drawingml/2006/main" name="CTTI2017">
  <a:themeElements>
    <a:clrScheme name="CTTI-2017">
      <a:dk1>
        <a:srgbClr val="333333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CTTI2017.thmx</Template>
  <TotalTime>10721</TotalTime>
  <Words>393</Words>
  <Application>Microsoft Office PowerPoint</Application>
  <PresentationFormat>On-screen Show (4:3)</PresentationFormat>
  <Paragraphs>98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Grande</vt:lpstr>
      <vt:lpstr>Wingdings</vt:lpstr>
      <vt:lpstr>CTTI2017</vt:lpstr>
      <vt:lpstr>Introduction to CTTI</vt:lpstr>
      <vt:lpstr>PowerPoint Presentation</vt:lpstr>
      <vt:lpstr>PowerPoint Presentation</vt:lpstr>
      <vt:lpstr>CTTI Membership</vt:lpstr>
      <vt:lpstr>CTTI Activities</vt:lpstr>
      <vt:lpstr>CTTI Methodology</vt:lpstr>
      <vt:lpstr>CTTI Recommendations and Resources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CTTI</dc:title>
  <dc:subject>Clinical Trials Transformation Initiative</dc:subject>
  <dc:creator>Annemarie Forrest</dc:creator>
  <cp:keywords>clinical trials</cp:keywords>
  <cp:lastModifiedBy>Kristi Geercken</cp:lastModifiedBy>
  <cp:revision>537</cp:revision>
  <cp:lastPrinted>2017-11-30T05:15:30Z</cp:lastPrinted>
  <dcterms:created xsi:type="dcterms:W3CDTF">2011-09-20T19:11:13Z</dcterms:created>
  <dcterms:modified xsi:type="dcterms:W3CDTF">2020-01-15T17:41:05Z</dcterms:modified>
</cp:coreProperties>
</file>