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4" r:id="rId1"/>
  </p:sldMasterIdLst>
  <p:notesMasterIdLst>
    <p:notesMasterId r:id="rId11"/>
  </p:notesMasterIdLst>
  <p:sldIdLst>
    <p:sldId id="256" r:id="rId2"/>
    <p:sldId id="319" r:id="rId3"/>
    <p:sldId id="258" r:id="rId4"/>
    <p:sldId id="268" r:id="rId5"/>
    <p:sldId id="335" r:id="rId6"/>
    <p:sldId id="331" r:id="rId7"/>
    <p:sldId id="333" r:id="rId8"/>
    <p:sldId id="334" r:id="rId9"/>
    <p:sldId id="27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berly Fisher" initials="KF" lastIdx="3" clrIdx="0">
    <p:extLst>
      <p:ext uri="{19B8F6BF-5375-455C-9EA6-DF929625EA0E}">
        <p15:presenceInfo xmlns:p15="http://schemas.microsoft.com/office/powerpoint/2012/main" userId="S-1-5-21-2053149899-1891010372-398732264-819935" providerId="AD"/>
      </p:ext>
    </p:extLst>
  </p:cmAuthor>
  <p:cmAuthor id="2" name="Laura Shannon" initials="LS" lastIdx="1" clrIdx="1">
    <p:extLst>
      <p:ext uri="{19B8F6BF-5375-455C-9EA6-DF929625EA0E}">
        <p15:presenceInfo xmlns:p15="http://schemas.microsoft.com/office/powerpoint/2012/main" userId="S-1-5-21-2053149899-1891010372-398732264-7550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1D61"/>
    <a:srgbClr val="00AEEF"/>
    <a:srgbClr val="71C0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2" autoAdjust="0"/>
    <p:restoredTop sz="94301" autoAdjust="0"/>
  </p:normalViewPr>
  <p:slideViewPr>
    <p:cSldViewPr snapToGrid="0" snapToObjects="1">
      <p:cViewPr varScale="1">
        <p:scale>
          <a:sx n="68" d="100"/>
          <a:sy n="68" d="100"/>
        </p:scale>
        <p:origin x="147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C6BA4-6F62-0142-A058-244A6439A3A3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E7B2C-7CF5-B246-A93D-EE643629E7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98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098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2016ARlandscape-4alt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7642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972" y="397301"/>
            <a:ext cx="3348038" cy="12860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45442" y="4053285"/>
            <a:ext cx="7511568" cy="881872"/>
          </a:xfrm>
        </p:spPr>
        <p:txBody>
          <a:bodyPr anchor="b" anchorCtr="0">
            <a:noAutofit/>
          </a:bodyPr>
          <a:lstStyle>
            <a:lvl1pPr>
              <a:lnSpc>
                <a:spcPct val="90000"/>
              </a:lnSpc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45442" y="4935157"/>
            <a:ext cx="7511567" cy="675325"/>
          </a:xfrm>
        </p:spPr>
        <p:txBody>
          <a:bodyPr tIns="137160" anchor="t" anchorCtr="0">
            <a:noAutofit/>
          </a:bodyPr>
          <a:lstStyle>
            <a:lvl1pPr marL="0" indent="0" algn="l">
              <a:buNone/>
              <a:defRPr sz="2000" b="0" i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Presenter’s Info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40244" y="1598665"/>
            <a:ext cx="2416765" cy="419224"/>
          </a:xfrm>
        </p:spPr>
        <p:txBody>
          <a:bodyPr anchor="ctr"/>
          <a:lstStyle>
            <a:lvl1pPr marL="0" marR="0" indent="0" algn="l" defTabSz="4572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 sz="1400" i="1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pPr>
            <a:r>
              <a:rPr lang="en-US" dirty="0">
                <a:solidFill>
                  <a:schemeClr val="accent2"/>
                </a:solidFill>
              </a:rPr>
              <a:t>Month Day, Year</a:t>
            </a:r>
          </a:p>
        </p:txBody>
      </p:sp>
      <p:pic>
        <p:nvPicPr>
          <p:cNvPr id="13" name="Picture 12" descr="2016ARlandscape-4alt3_Artboard 4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12" y="5922818"/>
            <a:ext cx="9166225" cy="935182"/>
          </a:xfrm>
          <a:prstGeom prst="rect">
            <a:avLst/>
          </a:prstGeom>
        </p:spPr>
      </p:pic>
      <p:pic>
        <p:nvPicPr>
          <p:cNvPr id="8" name="Picture 7" descr="2016ARlandscape-4alt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7642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972" y="397301"/>
            <a:ext cx="3348038" cy="1286030"/>
          </a:xfrm>
          <a:prstGeom prst="rect">
            <a:avLst/>
          </a:prstGeom>
        </p:spPr>
      </p:pic>
      <p:pic>
        <p:nvPicPr>
          <p:cNvPr id="11" name="Picture 10" descr="2016ARlandscape-4alt3_Artboard 4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12" y="5922818"/>
            <a:ext cx="9166225" cy="935182"/>
          </a:xfrm>
          <a:prstGeom prst="rect">
            <a:avLst/>
          </a:prstGeom>
        </p:spPr>
      </p:pic>
      <p:pic>
        <p:nvPicPr>
          <p:cNvPr id="12" name="Picture 11" descr="2016ARlandscape-4alt3.png">
            <a:extLst>
              <a:ext uri="{FF2B5EF4-FFF2-40B4-BE49-F238E27FC236}">
                <a16:creationId xmlns:a16="http://schemas.microsoft.com/office/drawing/2014/main" id="{E163D83D-F928-4A4A-94AA-2DC75A58D3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7642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E1A2C41-6F47-BE4C-9E33-4C3FCDCB22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972" y="397301"/>
            <a:ext cx="3348038" cy="1286030"/>
          </a:xfrm>
          <a:prstGeom prst="rect">
            <a:avLst/>
          </a:prstGeom>
        </p:spPr>
      </p:pic>
      <p:pic>
        <p:nvPicPr>
          <p:cNvPr id="16" name="Picture 15" descr="2016ARlandscape-4alt3_Artboard 4.eps">
            <a:extLst>
              <a:ext uri="{FF2B5EF4-FFF2-40B4-BE49-F238E27FC236}">
                <a16:creationId xmlns:a16="http://schemas.microsoft.com/office/drawing/2014/main" id="{A82C7BDC-F15E-4943-BE0A-79B9844D49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12" y="5922818"/>
            <a:ext cx="9166225" cy="93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006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79" y="521283"/>
            <a:ext cx="8462210" cy="7704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defRPr/>
            </a:lvl1pPr>
            <a:lvl2pPr>
              <a:spcBef>
                <a:spcPts val="600"/>
              </a:spcBef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405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 marL="690563" indent="-285750" defTabSz="454025">
              <a:defRPr sz="1800"/>
            </a:lvl2pPr>
            <a:lvl3pPr marL="969963" indent="-228600">
              <a:defRPr sz="1600"/>
            </a:lvl3pPr>
            <a:lvl4pPr marL="1254125" indent="-228600">
              <a:defRPr sz="1400"/>
            </a:lvl4pPr>
            <a:lvl5pPr marL="1482725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 marL="690563" indent="-285750">
              <a:defRPr sz="1800"/>
            </a:lvl2pPr>
            <a:lvl3pPr marL="969963" indent="-228600">
              <a:defRPr sz="1600"/>
            </a:lvl3pPr>
            <a:lvl4pPr marL="1254125" indent="-228600">
              <a:defRPr sz="1400"/>
            </a:lvl4pPr>
            <a:lvl5pPr marL="1482725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617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9798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8601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79" y="3945458"/>
            <a:ext cx="8462210" cy="48764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47663" y="4588933"/>
            <a:ext cx="8461375" cy="1608667"/>
          </a:xfrm>
        </p:spPr>
        <p:txBody>
          <a:bodyPr/>
          <a:lstStyle>
            <a:lvl1pPr marL="0" indent="0">
              <a:buFont typeface="Arial"/>
              <a:buNone/>
              <a:defRPr sz="2000"/>
            </a:lvl1pPr>
            <a:lvl2pPr marL="404812" indent="0">
              <a:buNone/>
              <a:defRPr sz="2000"/>
            </a:lvl2pPr>
            <a:lvl3pPr marL="847725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" y="6244178"/>
            <a:ext cx="9144000" cy="613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2" name="Picture 11" descr="CTTI_Final_abb_JUN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744" y="6354455"/>
            <a:ext cx="735045" cy="424948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 bwMode="auto">
          <a:xfrm>
            <a:off x="4449" y="6261111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9" name="Picture 8" descr="2016ARlandscape-4alt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7642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" y="6244178"/>
            <a:ext cx="9144000" cy="613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0" name="Picture 9" descr="CTTI_Final_abb_JUN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744" y="6354455"/>
            <a:ext cx="735045" cy="424948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 bwMode="auto">
          <a:xfrm>
            <a:off x="4449" y="6261111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5" name="Picture 14" descr="2016ARlandscape-4alt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7642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3C43A1B-BE27-7E4A-BACF-0AFAF7D249EE}"/>
              </a:ext>
            </a:extLst>
          </p:cNvPr>
          <p:cNvSpPr/>
          <p:nvPr userDrawn="1"/>
        </p:nvSpPr>
        <p:spPr>
          <a:xfrm>
            <a:off x="1" y="6244178"/>
            <a:ext cx="9144000" cy="613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7" name="Picture 16" descr="CTTI_Final_abb_JUN13.png">
            <a:extLst>
              <a:ext uri="{FF2B5EF4-FFF2-40B4-BE49-F238E27FC236}">
                <a16:creationId xmlns:a16="http://schemas.microsoft.com/office/drawing/2014/main" id="{7AD77B7B-A9C6-F74C-BC4B-424DA743B0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744" y="6354455"/>
            <a:ext cx="735045" cy="424948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616B48A-8D46-1C4B-8F64-76AAE3DF38EA}"/>
              </a:ext>
            </a:extLst>
          </p:cNvPr>
          <p:cNvCxnSpPr/>
          <p:nvPr userDrawn="1"/>
        </p:nvCxnSpPr>
        <p:spPr bwMode="auto">
          <a:xfrm>
            <a:off x="4449" y="6261111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9" name="Picture 18" descr="2016ARlandscape-4alt3.png">
            <a:extLst>
              <a:ext uri="{FF2B5EF4-FFF2-40B4-BE49-F238E27FC236}">
                <a16:creationId xmlns:a16="http://schemas.microsoft.com/office/drawing/2014/main" id="{D13B56CE-86DC-6644-86B6-969A56A7E5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76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435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20267"/>
            <a:ext cx="5486400" cy="6519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 descr="CTTI_Final_abb_JUN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744" y="6354455"/>
            <a:ext cx="735045" cy="42494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4449" y="6261111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8" name="Picture 7" descr="umbre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8449" cy="355600"/>
          </a:xfrm>
          <a:prstGeom prst="rect">
            <a:avLst/>
          </a:prstGeom>
        </p:spPr>
      </p:pic>
      <p:pic>
        <p:nvPicPr>
          <p:cNvPr id="9" name="Picture 8" descr="CTTI_Final_abb_JUN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744" y="6354455"/>
            <a:ext cx="735045" cy="42494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 bwMode="auto">
          <a:xfrm>
            <a:off x="4449" y="6261111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1" name="Picture 10" descr="umbre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8449" cy="355600"/>
          </a:xfrm>
          <a:prstGeom prst="rect">
            <a:avLst/>
          </a:prstGeom>
        </p:spPr>
      </p:pic>
      <p:pic>
        <p:nvPicPr>
          <p:cNvPr id="12" name="Picture 11" descr="CTTI_Final_abb_JUN13.png">
            <a:extLst>
              <a:ext uri="{FF2B5EF4-FFF2-40B4-BE49-F238E27FC236}">
                <a16:creationId xmlns:a16="http://schemas.microsoft.com/office/drawing/2014/main" id="{CDAC0A96-48C7-564D-B495-05F2E82463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744" y="6354455"/>
            <a:ext cx="735045" cy="42494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B478FF7-88BA-E344-87DA-61FFA6B12189}"/>
              </a:ext>
            </a:extLst>
          </p:cNvPr>
          <p:cNvCxnSpPr/>
          <p:nvPr userDrawn="1"/>
        </p:nvCxnSpPr>
        <p:spPr bwMode="auto">
          <a:xfrm>
            <a:off x="4449" y="6261111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4" name="Picture 13" descr="umbre-01.png">
            <a:extLst>
              <a:ext uri="{FF2B5EF4-FFF2-40B4-BE49-F238E27FC236}">
                <a16:creationId xmlns:a16="http://schemas.microsoft.com/office/drawing/2014/main" id="{174C6648-DA6F-3642-AE75-871D85FC93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8449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255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-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2016ARlandscape-4alt3_Artboard 4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12" y="5922818"/>
            <a:ext cx="9166225" cy="9351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0" y="1806642"/>
            <a:ext cx="4521200" cy="1736658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2311400" y="3839632"/>
            <a:ext cx="4521200" cy="817034"/>
          </a:xfrm>
        </p:spPr>
        <p:txBody>
          <a:bodyPr/>
          <a:lstStyle>
            <a:lvl1pPr marL="0" indent="0">
              <a:buNone/>
              <a:defRPr sz="18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Presenter’s contact info goes here.</a:t>
            </a:r>
          </a:p>
        </p:txBody>
      </p:sp>
      <p:sp>
        <p:nvSpPr>
          <p:cNvPr id="17" name="Subtitle 7"/>
          <p:cNvSpPr txBox="1">
            <a:spLocks/>
          </p:cNvSpPr>
          <p:nvPr userDrawn="1"/>
        </p:nvSpPr>
        <p:spPr>
          <a:xfrm>
            <a:off x="2844800" y="5455735"/>
            <a:ext cx="3454400" cy="4531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SzPct val="130000"/>
              <a:buFontTx/>
              <a:buNone/>
              <a:defRPr sz="2000" b="0" i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2"/>
              </a:buClr>
              <a:buFont typeface="Wingdings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ct val="95000"/>
              </a:lnSpc>
              <a:spcBef>
                <a:spcPts val="300"/>
              </a:spcBef>
              <a:buClr>
                <a:schemeClr val="accent1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ct val="95000"/>
              </a:lnSpc>
              <a:spcBef>
                <a:spcPts val="3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ct val="95000"/>
              </a:lnSpc>
              <a:spcBef>
                <a:spcPts val="3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0" i="0" cap="none" spc="100" dirty="0" err="1">
                <a:solidFill>
                  <a:schemeClr val="accent1"/>
                </a:solidFill>
              </a:rPr>
              <a:t>www.ctti-clinicaltrials.org</a:t>
            </a:r>
            <a:endParaRPr lang="en-US" sz="1600" b="0" i="0" cap="none" spc="100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2311400" y="700142"/>
            <a:ext cx="452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schemeClr val="accent1"/>
                </a:solidFill>
              </a:rPr>
              <a:t>THANK YOU.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3757336" y="4820363"/>
            <a:ext cx="1629329" cy="508000"/>
            <a:chOff x="3530598" y="4820363"/>
            <a:chExt cx="1629329" cy="508000"/>
          </a:xfrm>
        </p:grpSpPr>
        <p:pic>
          <p:nvPicPr>
            <p:cNvPr id="19" name="Picture 18" descr="linkedin.pn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0598" y="4820363"/>
              <a:ext cx="508000" cy="508000"/>
            </a:xfrm>
            <a:prstGeom prst="rect">
              <a:avLst/>
            </a:prstGeom>
          </p:spPr>
        </p:pic>
        <p:pic>
          <p:nvPicPr>
            <p:cNvPr id="21" name="Picture 20" descr="twitter.png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9397" y="4820363"/>
              <a:ext cx="508000" cy="508000"/>
            </a:xfrm>
            <a:prstGeom prst="rect">
              <a:avLst/>
            </a:prstGeom>
          </p:spPr>
        </p:pic>
        <p:pic>
          <p:nvPicPr>
            <p:cNvPr id="23" name="Picture 22" descr="vimeo.pn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1927" y="4820363"/>
              <a:ext cx="508000" cy="508000"/>
            </a:xfrm>
            <a:prstGeom prst="rect">
              <a:avLst/>
            </a:prstGeom>
          </p:spPr>
        </p:pic>
      </p:grpSp>
      <p:pic>
        <p:nvPicPr>
          <p:cNvPr id="24" name="Picture 23" descr="umbre-0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8449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204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244178"/>
            <a:ext cx="9144000" cy="613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7579" y="521283"/>
            <a:ext cx="8462210" cy="787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579" y="1452479"/>
            <a:ext cx="8462210" cy="45085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 descr="CTTI_Final_abb_JUN13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744" y="6354455"/>
            <a:ext cx="735045" cy="424948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 bwMode="auto">
          <a:xfrm>
            <a:off x="4449" y="6261111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9" name="Picture 8" descr="umbre-01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8449" cy="355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" y="6244178"/>
            <a:ext cx="9144000" cy="613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0" name="Picture 9" descr="CTTI_Final_abb_JUN13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744" y="6354455"/>
            <a:ext cx="735045" cy="42494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 bwMode="auto">
          <a:xfrm>
            <a:off x="4449" y="6261111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2" name="Picture 11" descr="umbre-01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8449" cy="3556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6D3A235-4671-2441-82AF-29A0216205FC}"/>
              </a:ext>
            </a:extLst>
          </p:cNvPr>
          <p:cNvSpPr/>
          <p:nvPr userDrawn="1"/>
        </p:nvSpPr>
        <p:spPr>
          <a:xfrm>
            <a:off x="1" y="6244178"/>
            <a:ext cx="9144000" cy="613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4" name="Picture 13" descr="CTTI_Final_abb_JUN13.png">
            <a:extLst>
              <a:ext uri="{FF2B5EF4-FFF2-40B4-BE49-F238E27FC236}">
                <a16:creationId xmlns:a16="http://schemas.microsoft.com/office/drawing/2014/main" id="{41BCCBB8-05AB-2342-B542-BD560E26CE0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744" y="6354455"/>
            <a:ext cx="735045" cy="424948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8F4FD7C-4028-C742-98FC-02E28C8CEF9B}"/>
              </a:ext>
            </a:extLst>
          </p:cNvPr>
          <p:cNvCxnSpPr/>
          <p:nvPr userDrawn="1"/>
        </p:nvCxnSpPr>
        <p:spPr bwMode="auto">
          <a:xfrm>
            <a:off x="4449" y="6261111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7" name="Picture 16" descr="umbre-01.png">
            <a:extLst>
              <a:ext uri="{FF2B5EF4-FFF2-40B4-BE49-F238E27FC236}">
                <a16:creationId xmlns:a16="http://schemas.microsoft.com/office/drawing/2014/main" id="{AD4CB016-EADC-CD42-98A9-629E2AEF1158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8449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65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63" r:id="rId8"/>
  </p:sldLayoutIdLst>
  <p:hf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7013" indent="-227013" algn="l" defTabSz="457200" rtl="0" eaLnBrk="1" latinLnBrk="0" hangingPunct="1">
        <a:lnSpc>
          <a:spcPct val="95000"/>
        </a:lnSpc>
        <a:spcBef>
          <a:spcPts val="1400"/>
        </a:spcBef>
        <a:buSzPct val="130000"/>
        <a:buFontTx/>
        <a:buBlip>
          <a:blip r:embed="rId12"/>
        </a:buBlip>
        <a:defRPr sz="2400" kern="1200">
          <a:solidFill>
            <a:srgbClr val="58595B"/>
          </a:solidFill>
          <a:latin typeface="+mn-lt"/>
          <a:ea typeface="+mn-ea"/>
          <a:cs typeface="+mn-cs"/>
        </a:defRPr>
      </a:lvl1pPr>
      <a:lvl2pPr marL="628650" indent="-223838" algn="l" defTabSz="457200" rtl="0" eaLnBrk="1" latinLnBrk="0" hangingPunct="1">
        <a:lnSpc>
          <a:spcPct val="95000"/>
        </a:lnSpc>
        <a:spcBef>
          <a:spcPts val="500"/>
        </a:spcBef>
        <a:buClr>
          <a:schemeClr val="accent2"/>
        </a:buClr>
        <a:buFont typeface="Wingdings" charset="2"/>
        <a:buChar char="§"/>
        <a:defRPr sz="2400" kern="1200">
          <a:solidFill>
            <a:srgbClr val="58595B"/>
          </a:solidFill>
          <a:latin typeface="+mn-lt"/>
          <a:ea typeface="+mn-ea"/>
          <a:cs typeface="+mn-cs"/>
        </a:defRPr>
      </a:lvl2pPr>
      <a:lvl3pPr marL="1082675" indent="-234950" algn="l" defTabSz="457200" rtl="0" eaLnBrk="1" latinLnBrk="0" hangingPunct="1">
        <a:lnSpc>
          <a:spcPct val="95000"/>
        </a:lnSpc>
        <a:spcBef>
          <a:spcPts val="300"/>
        </a:spcBef>
        <a:buClr>
          <a:schemeClr val="accent1"/>
        </a:buClr>
        <a:buFont typeface="Arial"/>
        <a:buChar char="•"/>
        <a:defRPr sz="2400" kern="1200">
          <a:solidFill>
            <a:srgbClr val="58595B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95000"/>
        </a:lnSpc>
        <a:spcBef>
          <a:spcPts val="300"/>
        </a:spcBef>
        <a:buFont typeface="Arial"/>
        <a:buChar char="–"/>
        <a:defRPr sz="2400" kern="1200">
          <a:solidFill>
            <a:srgbClr val="58595B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95000"/>
        </a:lnSpc>
        <a:spcBef>
          <a:spcPts val="300"/>
        </a:spcBef>
        <a:buFont typeface="Arial"/>
        <a:buChar char="»"/>
        <a:defRPr sz="2400" kern="1200">
          <a:solidFill>
            <a:srgbClr val="58595B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Study Execution Breakout Session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5111" y="4470448"/>
            <a:ext cx="7511567" cy="990612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Rajeshwari </a:t>
            </a:r>
            <a:r>
              <a:rPr lang="en-US" dirty="0" err="1"/>
              <a:t>Sridhara</a:t>
            </a:r>
            <a:r>
              <a:rPr lang="en-US" dirty="0"/>
              <a:t>, FDA, CDER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October 23, 2019</a:t>
            </a:r>
          </a:p>
        </p:txBody>
      </p:sp>
    </p:spTree>
    <p:extLst>
      <p:ext uri="{BB962C8B-B14F-4D97-AF65-F5344CB8AC3E}">
        <p14:creationId xmlns:p14="http://schemas.microsoft.com/office/powerpoint/2010/main" val="25559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Breakout Session Ground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US" dirty="0"/>
              <a:t>Listen actively and respectfully</a:t>
            </a:r>
          </a:p>
          <a:p>
            <a:pPr>
              <a:spcBef>
                <a:spcPts val="2400"/>
              </a:spcBef>
            </a:pPr>
            <a:r>
              <a:rPr lang="en-US" dirty="0"/>
              <a:t>Give everyone the opportunity to share their ideas</a:t>
            </a:r>
          </a:p>
          <a:p>
            <a:pPr>
              <a:spcBef>
                <a:spcPts val="2400"/>
              </a:spcBef>
            </a:pPr>
            <a:r>
              <a:rPr lang="en-US" dirty="0"/>
              <a:t>Recognize that there will be disagreement: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To maximize the benefit of collaborating, </a:t>
            </a:r>
            <a:br>
              <a:rPr lang="en-US" dirty="0"/>
            </a:br>
            <a:r>
              <a:rPr lang="en-US" dirty="0"/>
              <a:t>you need to diverge before you converge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Team members with minority perspectives should </a:t>
            </a:r>
            <a:br>
              <a:rPr lang="en-US" dirty="0"/>
            </a:br>
            <a:r>
              <a:rPr lang="en-US" dirty="0"/>
              <a:t>be given the opportunity to speak up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Criticize ideas, not people</a:t>
            </a:r>
          </a:p>
        </p:txBody>
      </p:sp>
    </p:spTree>
    <p:extLst>
      <p:ext uri="{BB962C8B-B14F-4D97-AF65-F5344CB8AC3E}">
        <p14:creationId xmlns:p14="http://schemas.microsoft.com/office/powerpoint/2010/main" val="136514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2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000"/>
              </a:spcBef>
            </a:pPr>
            <a:r>
              <a:rPr lang="en-US" dirty="0"/>
              <a:t>Review prioritized roadblocks and potential strategies</a:t>
            </a:r>
          </a:p>
          <a:p>
            <a:pPr>
              <a:spcBef>
                <a:spcPts val="2000"/>
              </a:spcBef>
            </a:pPr>
            <a:r>
              <a:rPr lang="en-US" dirty="0"/>
              <a:t>Translate strategies into potential tools</a:t>
            </a:r>
          </a:p>
          <a:p>
            <a:pPr>
              <a:spcBef>
                <a:spcPts val="2000"/>
              </a:spcBef>
            </a:pPr>
            <a:r>
              <a:rPr lang="en-US" dirty="0"/>
              <a:t>Complete a high-level outline for 2–3 tools</a:t>
            </a:r>
          </a:p>
        </p:txBody>
      </p:sp>
    </p:spTree>
    <p:extLst>
      <p:ext uri="{BB962C8B-B14F-4D97-AF65-F5344CB8AC3E}">
        <p14:creationId xmlns:p14="http://schemas.microsoft.com/office/powerpoint/2010/main" val="165448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Execution Breakout </a:t>
            </a:r>
            <a:r>
              <a:rPr lang="en-US"/>
              <a:t>Session 3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Report Out</a:t>
            </a:r>
          </a:p>
        </p:txBody>
      </p:sp>
    </p:spTree>
    <p:extLst>
      <p:ext uri="{BB962C8B-B14F-4D97-AF65-F5344CB8AC3E}">
        <p14:creationId xmlns:p14="http://schemas.microsoft.com/office/powerpoint/2010/main" val="107749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6" r="5807"/>
          <a:stretch/>
        </p:blipFill>
        <p:spPr>
          <a:xfrm rot="5400000">
            <a:off x="1344671" y="631175"/>
            <a:ext cx="6518790" cy="5669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447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683516" y="2964427"/>
            <a:ext cx="3790334" cy="101153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Decision-Making Body</a:t>
            </a:r>
          </a:p>
        </p:txBody>
      </p:sp>
      <p:sp>
        <p:nvSpPr>
          <p:cNvPr id="12" name="Bent-Up Arrow 11"/>
          <p:cNvSpPr/>
          <p:nvPr/>
        </p:nvSpPr>
        <p:spPr>
          <a:xfrm rot="10800000">
            <a:off x="4857136" y="2039597"/>
            <a:ext cx="1150374" cy="796413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Bent-Up Arrow 14"/>
          <p:cNvSpPr/>
          <p:nvPr/>
        </p:nvSpPr>
        <p:spPr>
          <a:xfrm rot="10800000" flipH="1">
            <a:off x="2831690" y="2026637"/>
            <a:ext cx="1297858" cy="796413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22671" y="1324895"/>
            <a:ext cx="2256503" cy="131260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Study Conduct &amp; Operations</a:t>
            </a:r>
            <a:endParaRPr lang="en-US" b="1" dirty="0"/>
          </a:p>
        </p:txBody>
      </p:sp>
      <p:sp>
        <p:nvSpPr>
          <p:cNvPr id="8" name="Oval 7"/>
          <p:cNvSpPr/>
          <p:nvPr/>
        </p:nvSpPr>
        <p:spPr>
          <a:xfrm>
            <a:off x="6007510" y="1417355"/>
            <a:ext cx="2256503" cy="131260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External Events</a:t>
            </a:r>
            <a:endParaRPr lang="en-US" b="1" dirty="0"/>
          </a:p>
        </p:txBody>
      </p:sp>
      <p:sp>
        <p:nvSpPr>
          <p:cNvPr id="16" name="Down Arrow 15"/>
          <p:cNvSpPr/>
          <p:nvPr/>
        </p:nvSpPr>
        <p:spPr>
          <a:xfrm>
            <a:off x="4324439" y="4098298"/>
            <a:ext cx="565355" cy="50144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rved Right Arrow 16"/>
          <p:cNvSpPr/>
          <p:nvPr/>
        </p:nvSpPr>
        <p:spPr>
          <a:xfrm rot="20012359" flipV="1">
            <a:off x="679803" y="2344559"/>
            <a:ext cx="1619568" cy="3432067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urved Right Arrow 17"/>
          <p:cNvSpPr/>
          <p:nvPr/>
        </p:nvSpPr>
        <p:spPr>
          <a:xfrm flipH="1" flipV="1">
            <a:off x="6473850" y="3460031"/>
            <a:ext cx="929149" cy="1667140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719697" y="4722084"/>
            <a:ext cx="3790336" cy="59231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Approvals &amp; Oversight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4324439" y="5374969"/>
            <a:ext cx="565355" cy="50144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719697" y="5944325"/>
            <a:ext cx="3790336" cy="59231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Communications &amp; Implementation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444434" y="2967940"/>
            <a:ext cx="1542621" cy="101153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Advisory Bodies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6473849" y="3267362"/>
            <a:ext cx="929149" cy="10886"/>
          </a:xfrm>
          <a:prstGeom prst="straightConnector1">
            <a:avLst/>
          </a:prstGeom>
          <a:ln w="9525" cap="flat" cmpd="sng" algn="ctr">
            <a:solidFill>
              <a:schemeClr val="accent6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Left-Right Arrow 9"/>
          <p:cNvSpPr/>
          <p:nvPr/>
        </p:nvSpPr>
        <p:spPr>
          <a:xfrm>
            <a:off x="6424167" y="3111317"/>
            <a:ext cx="1069951" cy="326414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0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7" r="7957"/>
          <a:stretch/>
        </p:blipFill>
        <p:spPr>
          <a:xfrm rot="5400000">
            <a:off x="1217547" y="524377"/>
            <a:ext cx="6570639" cy="58606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1328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4" t="2796" r="6774" b="5376"/>
          <a:stretch/>
        </p:blipFill>
        <p:spPr>
          <a:xfrm>
            <a:off x="958645" y="191729"/>
            <a:ext cx="7565924" cy="62975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4724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5894A5-1B2C-7342-AEFE-C29211F0EF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146661"/>
      </p:ext>
    </p:extLst>
  </p:cSld>
  <p:clrMapOvr>
    <a:masterClrMapping/>
  </p:clrMapOvr>
</p:sld>
</file>

<file path=ppt/theme/theme1.xml><?xml version="1.0" encoding="utf-8"?>
<a:theme xmlns:a="http://schemas.openxmlformats.org/drawingml/2006/main" name="ctti-2019-10">
  <a:themeElements>
    <a:clrScheme name="CTTI 1">
      <a:dk1>
        <a:srgbClr val="006879"/>
      </a:dk1>
      <a:lt1>
        <a:sysClr val="window" lastClr="FFFFFF"/>
      </a:lt1>
      <a:dk2>
        <a:srgbClr val="006879"/>
      </a:dk2>
      <a:lt2>
        <a:srgbClr val="FFFFFF"/>
      </a:lt2>
      <a:accent1>
        <a:srgbClr val="00B7D5"/>
      </a:accent1>
      <a:accent2>
        <a:srgbClr val="008BA2"/>
      </a:accent2>
      <a:accent3>
        <a:srgbClr val="58595B"/>
      </a:accent3>
      <a:accent4>
        <a:srgbClr val="EE4036"/>
      </a:accent4>
      <a:accent5>
        <a:srgbClr val="B9131A"/>
      </a:accent5>
      <a:accent6>
        <a:srgbClr val="670001"/>
      </a:accent6>
      <a:hlink>
        <a:srgbClr val="008BA2"/>
      </a:hlink>
      <a:folHlink>
        <a:srgbClr val="008BA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tti-2019-10" id="{6E8CB69D-4BDC-164A-B2AF-682007AC76B0}" vid="{951947BB-0D19-BE45-A670-8FF38DA9E5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ctti-2019-10</Template>
  <TotalTime>9011</TotalTime>
  <Words>88</Words>
  <Application>Microsoft Office PowerPoint</Application>
  <PresentationFormat>On-screen Show (4:3)</PresentationFormat>
  <Paragraphs>24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ctti-2019-10</vt:lpstr>
      <vt:lpstr>Study Execution Breakout Session 2</vt:lpstr>
      <vt:lpstr>Breakout Session Ground Rules</vt:lpstr>
      <vt:lpstr>Session 2 Objectives</vt:lpstr>
      <vt:lpstr>Execution Breakout Session 3 Report Out</vt:lpstr>
      <vt:lpstr>PowerPoint Presentation</vt:lpstr>
      <vt:lpstr>Strategy</vt:lpstr>
      <vt:lpstr>PowerPoint Presentation</vt:lpstr>
      <vt:lpstr>PowerPoint Presentation</vt:lpstr>
      <vt:lpstr>PowerPoint Presentation</vt:lpstr>
    </vt:vector>
  </TitlesOfParts>
  <Company>CTTI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Protocol Study Executive Breakout Session 2</dc:title>
  <dc:subject>Master Protocol</dc:subject>
  <dc:creator>Rajeshwari Sridhara</dc:creator>
  <cp:keywords>master protocol, clinical trials</cp:keywords>
  <cp:lastModifiedBy>Kristi Geercken</cp:lastModifiedBy>
  <cp:revision>309</cp:revision>
  <dcterms:created xsi:type="dcterms:W3CDTF">2012-08-24T12:48:42Z</dcterms:created>
  <dcterms:modified xsi:type="dcterms:W3CDTF">2020-01-15T18:05:50Z</dcterms:modified>
</cp:coreProperties>
</file>