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4" r:id="rId2"/>
  </p:sldMasterIdLst>
  <p:notesMasterIdLst>
    <p:notesMasterId r:id="rId6"/>
  </p:notesMasterIdLst>
  <p:sldIdLst>
    <p:sldId id="330" r:id="rId3"/>
    <p:sldId id="328" r:id="rId4"/>
    <p:sldId id="32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berly Fisher" initials="KF" lastIdx="10" clrIdx="0">
    <p:extLst>
      <p:ext uri="{19B8F6BF-5375-455C-9EA6-DF929625EA0E}">
        <p15:presenceInfo xmlns:p15="http://schemas.microsoft.com/office/powerpoint/2012/main" userId="S-1-5-21-2053149899-1891010372-398732264-819935" providerId="AD"/>
      </p:ext>
    </p:extLst>
  </p:cmAuthor>
  <p:cmAuthor id="2" name="Laura Shannon" initials="LS" lastIdx="2" clrIdx="1">
    <p:extLst>
      <p:ext uri="{19B8F6BF-5375-455C-9EA6-DF929625EA0E}">
        <p15:presenceInfo xmlns:p15="http://schemas.microsoft.com/office/powerpoint/2012/main" userId="S-1-5-21-2053149899-1891010372-398732264-755066" providerId="AD"/>
      </p:ext>
    </p:extLst>
  </p:cmAuthor>
  <p:cmAuthor id="3" name="Jane perlmutter" initials="Jp" lastIdx="3" clrIdx="2">
    <p:extLst>
      <p:ext uri="{19B8F6BF-5375-455C-9EA6-DF929625EA0E}">
        <p15:presenceInfo xmlns:p15="http://schemas.microsoft.com/office/powerpoint/2012/main" userId="ee83ebc71e7a43e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1D61"/>
    <a:srgbClr val="00AEEF"/>
    <a:srgbClr val="71C0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59" autoAdjust="0"/>
    <p:restoredTop sz="88787" autoAdjust="0"/>
  </p:normalViewPr>
  <p:slideViewPr>
    <p:cSldViewPr snapToGrid="0" snapToObjects="1">
      <p:cViewPr varScale="1">
        <p:scale>
          <a:sx n="64" d="100"/>
          <a:sy n="64" d="100"/>
        </p:scale>
        <p:origin x="11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6BA4-6F62-0142-A058-244A6439A3A3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E7B2C-7CF5-B246-A93D-EE643629E7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98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If your presentation is being recorded, this will be the beginning of the recording, so make it a clean introduction.</a:t>
            </a:r>
          </a:p>
          <a:p>
            <a:r>
              <a:rPr lang="en-US" dirty="0"/>
              <a:t>EXAMPLE: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Welcome everyone! My name is [insert introducer’s name/title] and it is my pleasure to introduce [insert presentation name].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Today’s presentation is hosted by the Clinical Trials Transformation Initiative, and the speakers today include [insert speaker(s) name/title]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[Insert prepared speaker(s) bios.]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7E7B2C-7CF5-B246-A93D-EE643629E7C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366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identifying mission, assumes unmet medical need, assumes there are resources available to complete these early preplanning steps.</a:t>
            </a:r>
          </a:p>
          <a:p>
            <a:r>
              <a:rPr lang="en-US" dirty="0"/>
              <a:t>Guides what type of MP should you use? Who are the right collaborators?</a:t>
            </a:r>
          </a:p>
          <a:p>
            <a:r>
              <a:rPr lang="en-US" dirty="0"/>
              <a:t>Mission statement should be clear enough that we know what we are funding in the next phase.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E7B2C-7CF5-B246-A93D-EE643629E7C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431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Leader should think about the overall success of the master protocol (needs of the program) rather than the benefit to any specific individual stakeholder</a:t>
            </a:r>
          </a:p>
          <a:p>
            <a:r>
              <a:rPr lang="en-US" dirty="0"/>
              <a:t>Must be able to get individual stakeholders to cede some control </a:t>
            </a:r>
          </a:p>
          <a:p>
            <a:r>
              <a:rPr lang="en-US" dirty="0"/>
              <a:t>Comfortable making uncomfortable (but perceived as fair) decisions – fair and transparent decision-making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7E7B2C-7CF5-B246-A93D-EE643629E7C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6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2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2016ARlandscape-4alt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972" y="397301"/>
            <a:ext cx="3348038" cy="12860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45442" y="3618663"/>
            <a:ext cx="7511568" cy="881872"/>
          </a:xfrm>
        </p:spPr>
        <p:txBody>
          <a:bodyPr anchor="ctr">
            <a:noAutofit/>
          </a:bodyPr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5442" y="4704407"/>
            <a:ext cx="7511567" cy="675325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000" b="0" i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Presenter’s Info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40244" y="1598665"/>
            <a:ext cx="2416765" cy="419224"/>
          </a:xfrm>
        </p:spPr>
        <p:txBody>
          <a:bodyPr anchor="ctr"/>
          <a:lstStyle>
            <a:lvl1pPr marL="0" marR="0" indent="0" algn="l" defTabSz="4572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Tx/>
              <a:buSzPct val="130000"/>
              <a:buFontTx/>
              <a:buNone/>
              <a:tabLst/>
              <a:defRPr sz="1400" i="1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Tx/>
              <a:buSzPct val="130000"/>
              <a:buFontTx/>
              <a:buNone/>
              <a:tabLst/>
              <a:defRPr/>
            </a:pPr>
            <a:r>
              <a:rPr lang="en-US" dirty="0">
                <a:solidFill>
                  <a:schemeClr val="accent2"/>
                </a:solidFill>
              </a:rPr>
              <a:t>Month Day, Year</a:t>
            </a:r>
          </a:p>
        </p:txBody>
      </p:sp>
      <p:pic>
        <p:nvPicPr>
          <p:cNvPr id="13" name="Picture 12" descr="2016ARlandscape-4alt3_Artboard 4.eps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934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79" y="521283"/>
            <a:ext cx="8462210" cy="7704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defRPr/>
            </a:lvl1pPr>
            <a:lvl2pPr>
              <a:spcBef>
                <a:spcPts val="600"/>
              </a:spcBef>
              <a:defRPr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1728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 marL="690563" indent="-285750" defTabSz="454025">
              <a:defRPr sz="1800"/>
            </a:lvl2pPr>
            <a:lvl3pPr marL="969963" indent="-228600">
              <a:defRPr sz="1600"/>
            </a:lvl3pPr>
            <a:lvl4pPr marL="1254125" indent="-228600">
              <a:defRPr sz="1400"/>
            </a:lvl4pPr>
            <a:lvl5pPr marL="14827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 marL="690563" indent="-285750">
              <a:defRPr sz="1800"/>
            </a:lvl2pPr>
            <a:lvl3pPr marL="969963" indent="-228600">
              <a:defRPr sz="1600"/>
            </a:lvl3pPr>
            <a:lvl4pPr marL="1254125" indent="-228600">
              <a:defRPr sz="1400"/>
            </a:lvl4pPr>
            <a:lvl5pPr marL="14827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255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93591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17727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79" y="3945458"/>
            <a:ext cx="8462210" cy="487645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47663" y="4588933"/>
            <a:ext cx="8461375" cy="1608667"/>
          </a:xfrm>
        </p:spPr>
        <p:txBody>
          <a:bodyPr/>
          <a:lstStyle>
            <a:lvl1pPr marL="0" indent="0">
              <a:buFont typeface="Arial"/>
              <a:buNone/>
              <a:defRPr sz="2000"/>
            </a:lvl1pPr>
            <a:lvl2pPr marL="404812" indent="0">
              <a:buNone/>
              <a:defRPr sz="2000"/>
            </a:lvl2pPr>
            <a:lvl3pPr marL="847725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2" name="Picture 11" descr="CTTI_Final_abb_JUN1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9" name="Picture 8" descr="2016ARlandscape-4alt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 descr="CTTI_Final_abb_JUN1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4" name="Straight Connector 13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5" name="Picture 14" descr="2016ARlandscape-4alt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B099719-6FEA-FF4F-8257-3D77D883806D}"/>
              </a:ext>
            </a:extLst>
          </p:cNvPr>
          <p:cNvSpPr/>
          <p:nvPr userDrawn="1"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7" name="Picture 16" descr="CTTI_Final_abb_JUN13.png">
            <a:extLst>
              <a:ext uri="{FF2B5EF4-FFF2-40B4-BE49-F238E27FC236}">
                <a16:creationId xmlns:a16="http://schemas.microsoft.com/office/drawing/2014/main" id="{A8FD208A-B7A7-2D40-B57F-C503FB851C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A1E22D9-6D37-6A45-9DA4-484601C188B9}"/>
              </a:ext>
            </a:extLst>
          </p:cNvPr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9" name="Picture 18" descr="2016ARlandscape-4alt3.png">
            <a:extLst>
              <a:ext uri="{FF2B5EF4-FFF2-40B4-BE49-F238E27FC236}">
                <a16:creationId xmlns:a16="http://schemas.microsoft.com/office/drawing/2014/main" id="{23FD71D1-16EE-974C-9CFB-ED4AA6AF0D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5938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20267"/>
            <a:ext cx="5486400" cy="651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6" name="Picture 5" descr="CTTI_Final_abb_JUN1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8" name="Picture 7" descr="umbre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  <p:pic>
        <p:nvPicPr>
          <p:cNvPr id="9" name="Picture 8" descr="CTTI_Final_abb_JUN13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1" name="Picture 10" descr="umbre-0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  <p:pic>
        <p:nvPicPr>
          <p:cNvPr id="12" name="Picture 11" descr="CTTI_Final_abb_JUN13.png">
            <a:extLst>
              <a:ext uri="{FF2B5EF4-FFF2-40B4-BE49-F238E27FC236}">
                <a16:creationId xmlns:a16="http://schemas.microsoft.com/office/drawing/2014/main" id="{F3302DBF-FC70-7D4E-8C0E-E1D89F9995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4185027-D685-214E-B670-0DB809370AD6}"/>
              </a:ext>
            </a:extLst>
          </p:cNvPr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4" name="Picture 13" descr="umbre-01.png">
            <a:extLst>
              <a:ext uri="{FF2B5EF4-FFF2-40B4-BE49-F238E27FC236}">
                <a16:creationId xmlns:a16="http://schemas.microsoft.com/office/drawing/2014/main" id="{3CCEDC3A-F7E7-1444-B140-99DB7452758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844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hank-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2016ARlandscape-4alt3_Artboard 4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00" y="1806642"/>
            <a:ext cx="4521200" cy="1736658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311400" y="3839632"/>
            <a:ext cx="4521200" cy="817034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Presenter’s contact info goes here.</a:t>
            </a:r>
          </a:p>
        </p:txBody>
      </p:sp>
      <p:sp>
        <p:nvSpPr>
          <p:cNvPr id="17" name="Subtitle 7"/>
          <p:cNvSpPr txBox="1">
            <a:spLocks/>
          </p:cNvSpPr>
          <p:nvPr userDrawn="1"/>
        </p:nvSpPr>
        <p:spPr>
          <a:xfrm>
            <a:off x="2844800" y="5455735"/>
            <a:ext cx="3454400" cy="4531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ct val="95000"/>
              </a:lnSpc>
              <a:spcBef>
                <a:spcPts val="1000"/>
              </a:spcBef>
              <a:buSzPct val="130000"/>
              <a:buFontTx/>
              <a:buNone/>
              <a:defRPr sz="2000" b="0" i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Clr>
                <a:schemeClr val="accent1"/>
              </a:buClr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0" i="0" cap="none" spc="100" dirty="0">
                <a:solidFill>
                  <a:schemeClr val="accent1"/>
                </a:solidFill>
              </a:rPr>
              <a:t>www.ctti-clinicaltrials.org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2311400" y="700142"/>
            <a:ext cx="452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dirty="0">
                <a:solidFill>
                  <a:schemeClr val="accent1"/>
                </a:solidFill>
              </a:rPr>
              <a:t>THANK YOU.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3757336" y="4820363"/>
            <a:ext cx="1629329" cy="508000"/>
            <a:chOff x="3530598" y="4820363"/>
            <a:chExt cx="1629329" cy="508000"/>
          </a:xfrm>
        </p:grpSpPr>
        <p:pic>
          <p:nvPicPr>
            <p:cNvPr id="19" name="Picture 18" descr="linkedin.png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0598" y="4820363"/>
              <a:ext cx="508000" cy="508000"/>
            </a:xfrm>
            <a:prstGeom prst="rect">
              <a:avLst/>
            </a:prstGeom>
          </p:spPr>
        </p:pic>
        <p:pic>
          <p:nvPicPr>
            <p:cNvPr id="21" name="Picture 20" descr="twitter.png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9397" y="4820363"/>
              <a:ext cx="508000" cy="508000"/>
            </a:xfrm>
            <a:prstGeom prst="rect">
              <a:avLst/>
            </a:prstGeom>
          </p:spPr>
        </p:pic>
        <p:pic>
          <p:nvPicPr>
            <p:cNvPr id="23" name="Picture 22" descr="vimeo.png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1927" y="4820363"/>
              <a:ext cx="508000" cy="508000"/>
            </a:xfrm>
            <a:prstGeom prst="rect">
              <a:avLst/>
            </a:prstGeom>
          </p:spPr>
        </p:pic>
      </p:grpSp>
      <p:pic>
        <p:nvPicPr>
          <p:cNvPr id="24" name="Picture 23" descr="umbre-01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97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79" y="471309"/>
            <a:ext cx="8462210" cy="77046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3126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 marL="690563" indent="-285750" defTabSz="454025">
              <a:defRPr sz="1800"/>
            </a:lvl2pPr>
            <a:lvl3pPr marL="969963" indent="-228600">
              <a:defRPr sz="1600"/>
            </a:lvl3pPr>
            <a:lvl4pPr marL="1254125" indent="-228600">
              <a:defRPr sz="1400"/>
            </a:lvl4pPr>
            <a:lvl5pPr marL="14827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 marL="690563" indent="-285750">
              <a:defRPr sz="1800"/>
            </a:lvl2pPr>
            <a:lvl3pPr marL="969963" indent="-228600">
              <a:defRPr sz="1600"/>
            </a:lvl3pPr>
            <a:lvl4pPr marL="1254125" indent="-228600">
              <a:defRPr sz="1400"/>
            </a:lvl4pPr>
            <a:lvl5pPr marL="1482725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2297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9626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79" y="3945458"/>
            <a:ext cx="8462210" cy="48764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1"/>
          </p:nvPr>
        </p:nvSpPr>
        <p:spPr>
          <a:xfrm>
            <a:off x="347663" y="4588933"/>
            <a:ext cx="8461375" cy="1608667"/>
          </a:xfrm>
        </p:spPr>
        <p:txBody>
          <a:bodyPr/>
          <a:lstStyle>
            <a:lvl1pPr marL="0" indent="0">
              <a:buFont typeface="Arial"/>
              <a:buNone/>
              <a:defRPr sz="2000"/>
            </a:lvl1pPr>
            <a:lvl2pPr marL="404812" indent="0">
              <a:buNone/>
              <a:defRPr sz="2000"/>
            </a:lvl2pPr>
            <a:lvl3pPr marL="847725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2" name="Picture 11" descr="CTTI_Final_abb_JUN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9" name="Picture 8" descr="2016ARlandscape-4alt3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60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31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20267"/>
            <a:ext cx="5486400" cy="6519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 descr="CTTI_Final_abb_JUN13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7" name="Straight Connector 6"/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8" name="Picture 7" descr="umbre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407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-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2016ARlandscape-4alt3_Artboard 4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1400" y="1806642"/>
            <a:ext cx="4521200" cy="1736658"/>
          </a:xfrm>
          <a:prstGeom prst="rect">
            <a:avLst/>
          </a:prstGeom>
        </p:spPr>
      </p:pic>
      <p:sp>
        <p:nvSpPr>
          <p:cNvPr id="16" name="Text Placeholder 15"/>
          <p:cNvSpPr>
            <a:spLocks noGrp="1"/>
          </p:cNvSpPr>
          <p:nvPr>
            <p:ph type="body" sz="quarter" idx="10" hasCustomPrompt="1"/>
          </p:nvPr>
        </p:nvSpPr>
        <p:spPr>
          <a:xfrm>
            <a:off x="2311400" y="3839632"/>
            <a:ext cx="4521200" cy="817034"/>
          </a:xfrm>
        </p:spPr>
        <p:txBody>
          <a:bodyPr/>
          <a:lstStyle>
            <a:lvl1pPr marL="0" indent="0">
              <a:buNone/>
              <a:defRPr sz="18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Presenter’s contact info goes here.</a:t>
            </a:r>
          </a:p>
        </p:txBody>
      </p:sp>
      <p:sp>
        <p:nvSpPr>
          <p:cNvPr id="17" name="Subtitle 7"/>
          <p:cNvSpPr txBox="1">
            <a:spLocks/>
          </p:cNvSpPr>
          <p:nvPr userDrawn="1"/>
        </p:nvSpPr>
        <p:spPr>
          <a:xfrm>
            <a:off x="2844800" y="5455735"/>
            <a:ext cx="3454400" cy="4531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457200" rtl="0" eaLnBrk="1" latinLnBrk="0" hangingPunct="1">
              <a:lnSpc>
                <a:spcPct val="95000"/>
              </a:lnSpc>
              <a:spcBef>
                <a:spcPts val="1000"/>
              </a:spcBef>
              <a:buSzPct val="130000"/>
              <a:buFontTx/>
              <a:buNone/>
              <a:defRPr sz="2000" b="0" i="1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2"/>
              </a:buClr>
              <a:buFont typeface="Wingdings" charset="2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Clr>
                <a:schemeClr val="accent1"/>
              </a:buClr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lnSpc>
                <a:spcPct val="95000"/>
              </a:lnSpc>
              <a:spcBef>
                <a:spcPts val="3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0" i="0" cap="none" spc="100" dirty="0" err="1">
                <a:solidFill>
                  <a:schemeClr val="accent1"/>
                </a:solidFill>
              </a:rPr>
              <a:t>www.ctti-clinicaltrials.org</a:t>
            </a:r>
            <a:endParaRPr lang="en-US" sz="1600" b="0" i="0" cap="none" spc="100" dirty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 userDrawn="1"/>
        </p:nvSpPr>
        <p:spPr>
          <a:xfrm>
            <a:off x="2311400" y="700142"/>
            <a:ext cx="452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>
                <a:solidFill>
                  <a:schemeClr val="accent1"/>
                </a:solidFill>
              </a:rPr>
              <a:t>THANK YOU.</a:t>
            </a:r>
          </a:p>
        </p:txBody>
      </p:sp>
      <p:grpSp>
        <p:nvGrpSpPr>
          <p:cNvPr id="2" name="Group 1"/>
          <p:cNvGrpSpPr/>
          <p:nvPr userDrawn="1"/>
        </p:nvGrpSpPr>
        <p:grpSpPr>
          <a:xfrm>
            <a:off x="3757336" y="4820363"/>
            <a:ext cx="1629329" cy="508000"/>
            <a:chOff x="3530598" y="4820363"/>
            <a:chExt cx="1629329" cy="508000"/>
          </a:xfrm>
        </p:grpSpPr>
        <p:pic>
          <p:nvPicPr>
            <p:cNvPr id="19" name="Picture 18" descr="linkedin.png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0598" y="4820363"/>
              <a:ext cx="508000" cy="508000"/>
            </a:xfrm>
            <a:prstGeom prst="rect">
              <a:avLst/>
            </a:prstGeom>
          </p:spPr>
        </p:pic>
        <p:pic>
          <p:nvPicPr>
            <p:cNvPr id="21" name="Picture 20" descr="twitter.png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89397" y="4820363"/>
              <a:ext cx="508000" cy="508000"/>
            </a:xfrm>
            <a:prstGeom prst="rect">
              <a:avLst/>
            </a:prstGeom>
          </p:spPr>
        </p:pic>
        <p:pic>
          <p:nvPicPr>
            <p:cNvPr id="23" name="Picture 22" descr="vimeo.png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1927" y="4820363"/>
              <a:ext cx="508000" cy="508000"/>
            </a:xfrm>
            <a:prstGeom prst="rect">
              <a:avLst/>
            </a:prstGeom>
          </p:spPr>
        </p:pic>
      </p:grpSp>
      <p:pic>
        <p:nvPicPr>
          <p:cNvPr id="24" name="Picture 23" descr="umbre-01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04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2016ARlandscape-4alt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972" y="397301"/>
            <a:ext cx="3348038" cy="128603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45442" y="4053285"/>
            <a:ext cx="7511568" cy="881872"/>
          </a:xfrm>
        </p:spPr>
        <p:txBody>
          <a:bodyPr anchor="b" anchorCtr="0">
            <a:noAutofit/>
          </a:bodyPr>
          <a:lstStyle>
            <a:lvl1pPr>
              <a:lnSpc>
                <a:spcPct val="90000"/>
              </a:lnSpc>
              <a:defRPr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5442" y="4935157"/>
            <a:ext cx="7511567" cy="675325"/>
          </a:xfrm>
        </p:spPr>
        <p:txBody>
          <a:bodyPr tIns="137160" anchor="t" anchorCtr="0">
            <a:noAutofit/>
          </a:bodyPr>
          <a:lstStyle>
            <a:lvl1pPr marL="0" indent="0" algn="l">
              <a:buNone/>
              <a:defRPr sz="2000" b="0" i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Presenter’s Info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040244" y="1598665"/>
            <a:ext cx="2416765" cy="419224"/>
          </a:xfrm>
        </p:spPr>
        <p:txBody>
          <a:bodyPr anchor="ctr"/>
          <a:lstStyle>
            <a:lvl1pPr marL="0" marR="0" indent="0" algn="l" defTabSz="4572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Tx/>
              <a:buSzPct val="130000"/>
              <a:buFontTx/>
              <a:buNone/>
              <a:tabLst/>
              <a:defRPr sz="1400" i="1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95000"/>
              </a:lnSpc>
              <a:spcBef>
                <a:spcPts val="1400"/>
              </a:spcBef>
              <a:spcAft>
                <a:spcPts val="0"/>
              </a:spcAft>
              <a:buClrTx/>
              <a:buSzPct val="130000"/>
              <a:buFontTx/>
              <a:buNone/>
              <a:tabLst/>
              <a:defRPr/>
            </a:pPr>
            <a:r>
              <a:rPr lang="en-US" dirty="0">
                <a:solidFill>
                  <a:schemeClr val="accent2"/>
                </a:solidFill>
              </a:rPr>
              <a:t>Month Day, Year</a:t>
            </a:r>
          </a:p>
        </p:txBody>
      </p:sp>
      <p:pic>
        <p:nvPicPr>
          <p:cNvPr id="13" name="Picture 12" descr="2016ARlandscape-4alt3_Artboard 4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  <p:pic>
        <p:nvPicPr>
          <p:cNvPr id="8" name="Picture 7" descr="2016ARlandscape-4alt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972" y="397301"/>
            <a:ext cx="3348038" cy="1286030"/>
          </a:xfrm>
          <a:prstGeom prst="rect">
            <a:avLst/>
          </a:prstGeom>
        </p:spPr>
      </p:pic>
      <p:pic>
        <p:nvPicPr>
          <p:cNvPr id="11" name="Picture 10" descr="2016ARlandscape-4alt3_Artboard 4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  <p:pic>
        <p:nvPicPr>
          <p:cNvPr id="12" name="Picture 11" descr="2016ARlandscape-4alt3.png">
            <a:extLst>
              <a:ext uri="{FF2B5EF4-FFF2-40B4-BE49-F238E27FC236}">
                <a16:creationId xmlns:a16="http://schemas.microsoft.com/office/drawing/2014/main" id="{2EAA1BE3-FA50-8140-973F-9CB1EE8B36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76428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5F703C1-0E03-1C41-B519-5293A79190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972" y="397301"/>
            <a:ext cx="3348038" cy="1286030"/>
          </a:xfrm>
          <a:prstGeom prst="rect">
            <a:avLst/>
          </a:prstGeom>
        </p:spPr>
      </p:pic>
      <p:pic>
        <p:nvPicPr>
          <p:cNvPr id="16" name="Picture 15" descr="2016ARlandscape-4alt3_Artboard 4.eps">
            <a:extLst>
              <a:ext uri="{FF2B5EF4-FFF2-40B4-BE49-F238E27FC236}">
                <a16:creationId xmlns:a16="http://schemas.microsoft.com/office/drawing/2014/main" id="{61CD3910-F3A8-A247-A436-D45E91A6B1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12" y="5922818"/>
            <a:ext cx="9166225" cy="935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38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7579" y="454377"/>
            <a:ext cx="8462210" cy="7874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579" y="1452479"/>
            <a:ext cx="8462210" cy="45085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CTTI_Final_abb_JUN13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6" name="Straight Connector 15"/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9" name="Picture 8" descr="umbre-01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758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62" r:id="rId5"/>
    <p:sldLayoutId id="2147483655" r:id="rId6"/>
    <p:sldLayoutId id="2147483657" r:id="rId7"/>
    <p:sldLayoutId id="2147483663" r:id="rId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7013" indent="-227013" algn="l" defTabSz="457200" rtl="0" eaLnBrk="1" latinLnBrk="0" hangingPunct="1">
        <a:lnSpc>
          <a:spcPct val="95000"/>
        </a:lnSpc>
        <a:spcBef>
          <a:spcPts val="1400"/>
        </a:spcBef>
        <a:buSzPct val="130000"/>
        <a:buFontTx/>
        <a:buBlip>
          <a:blip r:embed="rId12"/>
        </a:buBlip>
        <a:defRPr sz="2400" kern="1200">
          <a:solidFill>
            <a:srgbClr val="58595B"/>
          </a:solidFill>
          <a:latin typeface="+mn-lt"/>
          <a:ea typeface="+mn-ea"/>
          <a:cs typeface="+mn-cs"/>
        </a:defRPr>
      </a:lvl1pPr>
      <a:lvl2pPr marL="628650" indent="-223838" algn="l" defTabSz="457200" rtl="0" eaLnBrk="1" latinLnBrk="0" hangingPunct="1">
        <a:lnSpc>
          <a:spcPct val="95000"/>
        </a:lnSpc>
        <a:spcBef>
          <a:spcPts val="500"/>
        </a:spcBef>
        <a:buClr>
          <a:schemeClr val="accent2"/>
        </a:buClr>
        <a:buFont typeface="Wingdings" charset="2"/>
        <a:buChar char="§"/>
        <a:defRPr sz="2400" kern="1200">
          <a:solidFill>
            <a:srgbClr val="58595B"/>
          </a:solidFill>
          <a:latin typeface="+mn-lt"/>
          <a:ea typeface="+mn-ea"/>
          <a:cs typeface="+mn-cs"/>
        </a:defRPr>
      </a:lvl2pPr>
      <a:lvl3pPr marL="1082675" indent="-234950" algn="l" defTabSz="457200" rtl="0" eaLnBrk="1" latinLnBrk="0" hangingPunct="1">
        <a:lnSpc>
          <a:spcPct val="95000"/>
        </a:lnSpc>
        <a:spcBef>
          <a:spcPts val="300"/>
        </a:spcBef>
        <a:buClr>
          <a:schemeClr val="accent1"/>
        </a:buClr>
        <a:buFont typeface="Arial"/>
        <a:buChar char="•"/>
        <a:defRPr sz="2400" kern="1200">
          <a:solidFill>
            <a:srgbClr val="58595B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95000"/>
        </a:lnSpc>
        <a:spcBef>
          <a:spcPts val="300"/>
        </a:spcBef>
        <a:buFont typeface="Arial"/>
        <a:buChar char="–"/>
        <a:defRPr sz="2400" kern="1200">
          <a:solidFill>
            <a:srgbClr val="58595B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95000"/>
        </a:lnSpc>
        <a:spcBef>
          <a:spcPts val="300"/>
        </a:spcBef>
        <a:buFont typeface="Arial"/>
        <a:buChar char="»"/>
        <a:defRPr sz="2400" kern="1200">
          <a:solidFill>
            <a:srgbClr val="58595B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7579" y="521283"/>
            <a:ext cx="8462210" cy="7874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579" y="1452479"/>
            <a:ext cx="8462210" cy="450858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4" name="Picture 3" descr="CTTI_Final_abb_JUN13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9" name="Picture 8" descr="umbre-01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0" name="Picture 9" descr="CTTI_Final_abb_JUN13.pn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2" name="Picture 11" descr="umbre-01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424E2BB-9A0C-574E-891A-B4527845DAC7}"/>
              </a:ext>
            </a:extLst>
          </p:cNvPr>
          <p:cNvSpPr/>
          <p:nvPr userDrawn="1"/>
        </p:nvSpPr>
        <p:spPr>
          <a:xfrm>
            <a:off x="1" y="6244178"/>
            <a:ext cx="9144000" cy="6138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" name="Picture 13" descr="CTTI_Final_abb_JUN13.png">
            <a:extLst>
              <a:ext uri="{FF2B5EF4-FFF2-40B4-BE49-F238E27FC236}">
                <a16:creationId xmlns:a16="http://schemas.microsoft.com/office/drawing/2014/main" id="{050F0333-FA97-AD41-9B71-E3720B9931DB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4744" y="6354455"/>
            <a:ext cx="735045" cy="424948"/>
          </a:xfrm>
          <a:prstGeom prst="rect">
            <a:avLst/>
          </a:prstGeom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D10B54-6702-6D47-B709-41792BEC41B6}"/>
              </a:ext>
            </a:extLst>
          </p:cNvPr>
          <p:cNvCxnSpPr/>
          <p:nvPr userDrawn="1"/>
        </p:nvCxnSpPr>
        <p:spPr bwMode="auto">
          <a:xfrm>
            <a:off x="4449" y="6261111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pic>
        <p:nvPicPr>
          <p:cNvPr id="17" name="Picture 16" descr="umbre-01.png">
            <a:extLst>
              <a:ext uri="{FF2B5EF4-FFF2-40B4-BE49-F238E27FC236}">
                <a16:creationId xmlns:a16="http://schemas.microsoft.com/office/drawing/2014/main" id="{8E9C3BD7-59D9-8F4A-8E45-0B12BBE8B33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8449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71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7013" indent="-227013" algn="l" defTabSz="457200" rtl="0" eaLnBrk="1" latinLnBrk="0" hangingPunct="1">
        <a:lnSpc>
          <a:spcPct val="95000"/>
        </a:lnSpc>
        <a:spcBef>
          <a:spcPts val="1400"/>
        </a:spcBef>
        <a:buSzPct val="130000"/>
        <a:buFontTx/>
        <a:buBlip>
          <a:blip r:embed="rId12"/>
        </a:buBlip>
        <a:defRPr sz="2400" kern="1200">
          <a:solidFill>
            <a:srgbClr val="58595B"/>
          </a:solidFill>
          <a:latin typeface="+mn-lt"/>
          <a:ea typeface="+mn-ea"/>
          <a:cs typeface="+mn-cs"/>
        </a:defRPr>
      </a:lvl1pPr>
      <a:lvl2pPr marL="628650" indent="-223838" algn="l" defTabSz="457200" rtl="0" eaLnBrk="1" latinLnBrk="0" hangingPunct="1">
        <a:lnSpc>
          <a:spcPct val="95000"/>
        </a:lnSpc>
        <a:spcBef>
          <a:spcPts val="500"/>
        </a:spcBef>
        <a:buClr>
          <a:schemeClr val="accent2"/>
        </a:buClr>
        <a:buFont typeface="Wingdings" charset="2"/>
        <a:buChar char="§"/>
        <a:defRPr sz="2400" kern="1200">
          <a:solidFill>
            <a:srgbClr val="58595B"/>
          </a:solidFill>
          <a:latin typeface="+mn-lt"/>
          <a:ea typeface="+mn-ea"/>
          <a:cs typeface="+mn-cs"/>
        </a:defRPr>
      </a:lvl2pPr>
      <a:lvl3pPr marL="1082675" indent="-234950" algn="l" defTabSz="457200" rtl="0" eaLnBrk="1" latinLnBrk="0" hangingPunct="1">
        <a:lnSpc>
          <a:spcPct val="95000"/>
        </a:lnSpc>
        <a:spcBef>
          <a:spcPts val="300"/>
        </a:spcBef>
        <a:buClr>
          <a:schemeClr val="accent1"/>
        </a:buClr>
        <a:buFont typeface="Arial"/>
        <a:buChar char="•"/>
        <a:defRPr sz="2400" kern="1200">
          <a:solidFill>
            <a:srgbClr val="58595B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95000"/>
        </a:lnSpc>
        <a:spcBef>
          <a:spcPts val="300"/>
        </a:spcBef>
        <a:buFont typeface="Arial"/>
        <a:buChar char="–"/>
        <a:defRPr sz="2400" kern="1200">
          <a:solidFill>
            <a:srgbClr val="58595B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95000"/>
        </a:lnSpc>
        <a:spcBef>
          <a:spcPts val="300"/>
        </a:spcBef>
        <a:buFont typeface="Arial"/>
        <a:buChar char="»"/>
        <a:defRPr sz="2400" kern="1200">
          <a:solidFill>
            <a:srgbClr val="58595B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Pre-Planning </a:t>
            </a:r>
            <a:r>
              <a:rPr lang="en-US" dirty="0"/>
              <a:t>Breakout Session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Jane </a:t>
            </a:r>
            <a:r>
              <a:rPr lang="en-US" dirty="0" err="1" smtClean="0"/>
              <a:t>Perlmutter</a:t>
            </a:r>
            <a:r>
              <a:rPr lang="en-US" dirty="0" smtClean="0"/>
              <a:t>, Gemini Group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October 22</a:t>
            </a:r>
            <a:r>
              <a:rPr lang="en-US" baseline="30000" dirty="0"/>
              <a:t>nd</a:t>
            </a:r>
            <a:r>
              <a:rPr lang="en-US" dirty="0"/>
              <a:t>, 2019</a:t>
            </a:r>
          </a:p>
        </p:txBody>
      </p:sp>
    </p:spTree>
    <p:extLst>
      <p:ext uri="{BB962C8B-B14F-4D97-AF65-F5344CB8AC3E}">
        <p14:creationId xmlns:p14="http://schemas.microsoft.com/office/powerpoint/2010/main" val="158609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579" y="392479"/>
            <a:ext cx="8462210" cy="770467"/>
          </a:xfrm>
        </p:spPr>
        <p:txBody>
          <a:bodyPr/>
          <a:lstStyle/>
          <a:p>
            <a:r>
              <a:rPr lang="en-US" dirty="0"/>
              <a:t>Strategy 1 – Mission clarity and creep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515" y="1178712"/>
            <a:ext cx="8607235" cy="4938307"/>
          </a:xfrm>
        </p:spPr>
        <p:txBody>
          <a:bodyPr/>
          <a:lstStyle/>
          <a:p>
            <a:pPr marL="457200" indent="-457200">
              <a:buSzPct val="100000"/>
              <a:buAutoNum type="arabicPeriod"/>
            </a:pPr>
            <a:r>
              <a:rPr lang="en-US" sz="2100" dirty="0"/>
              <a:t>Prioritized roadblock:</a:t>
            </a:r>
          </a:p>
          <a:p>
            <a:pPr marL="858837" lvl="1" indent="-457200">
              <a:buFont typeface="Wingdings" panose="05000000000000000000" pitchFamily="2" charset="2"/>
              <a:buChar char="§"/>
            </a:pPr>
            <a:r>
              <a:rPr lang="en-US" sz="2100" dirty="0"/>
              <a:t>What is the problem?</a:t>
            </a:r>
          </a:p>
          <a:p>
            <a:pPr marL="1312862" lvl="2" indent="-457200">
              <a:buFont typeface="Wingdings" panose="05000000000000000000" pitchFamily="2" charset="2"/>
              <a:buChar char="§"/>
            </a:pPr>
            <a:r>
              <a:rPr lang="en-US" sz="2100" dirty="0"/>
              <a:t>Mission must be clear and of a defined scope </a:t>
            </a:r>
          </a:p>
          <a:p>
            <a:pPr marL="858837" lvl="1" indent="-457200">
              <a:buFont typeface="Wingdings" panose="05000000000000000000" pitchFamily="2" charset="2"/>
              <a:buChar char="§"/>
            </a:pPr>
            <a:r>
              <a:rPr lang="en-US" sz="2100" dirty="0"/>
              <a:t>Which stakeholder groups are the most affected by this roadblock?</a:t>
            </a:r>
          </a:p>
          <a:p>
            <a:pPr marL="1312862" lvl="2" indent="-457200">
              <a:buFont typeface="Wingdings" panose="05000000000000000000" pitchFamily="2" charset="2"/>
              <a:buChar char="§"/>
            </a:pPr>
            <a:r>
              <a:rPr lang="en-US" sz="2100" dirty="0"/>
              <a:t>Initiator of the master protocol</a:t>
            </a:r>
          </a:p>
          <a:p>
            <a:pPr marL="457200" indent="-457200">
              <a:buSzPct val="100000"/>
              <a:buAutoNum type="arabicPeriod"/>
            </a:pPr>
            <a:r>
              <a:rPr lang="en-US" sz="2100" dirty="0"/>
              <a:t>Example of effective problem-solving approach:</a:t>
            </a:r>
          </a:p>
          <a:p>
            <a:pPr marL="457200" indent="-457200">
              <a:buSzPct val="100000"/>
              <a:buAutoNum type="arabicPeriod"/>
            </a:pPr>
            <a:r>
              <a:rPr lang="en-US" sz="2100" dirty="0"/>
              <a:t>What strategic action should be taken to proactively address this roadblock?</a:t>
            </a:r>
          </a:p>
          <a:p>
            <a:pPr marL="858837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sz="2100" dirty="0"/>
              <a:t>Identify the desired end-state and what you need to achieve desired end-state</a:t>
            </a:r>
          </a:p>
          <a:p>
            <a:pPr marL="858837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sz="2100" dirty="0"/>
              <a:t>Identify value proposition r/t mission statement for each SH and then reconcile among SHs</a:t>
            </a:r>
          </a:p>
          <a:p>
            <a:pPr marL="858837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sz="2100" dirty="0"/>
              <a:t>Be realistic about resources needed to complete these first steps</a:t>
            </a:r>
          </a:p>
          <a:p>
            <a:endParaRPr lang="en-US" sz="21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33FA03-FEA3-4640-BF0C-23E341B006BA}"/>
              </a:ext>
            </a:extLst>
          </p:cNvPr>
          <p:cNvSpPr txBox="1"/>
          <p:nvPr/>
        </p:nvSpPr>
        <p:spPr>
          <a:xfrm>
            <a:off x="347579" y="6382625"/>
            <a:ext cx="3175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SH=Stakeholder</a:t>
            </a:r>
          </a:p>
        </p:txBody>
      </p:sp>
    </p:spTree>
    <p:extLst>
      <p:ext uri="{BB962C8B-B14F-4D97-AF65-F5344CB8AC3E}">
        <p14:creationId xmlns:p14="http://schemas.microsoft.com/office/powerpoint/2010/main" val="111037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 2 – Leadership/building a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Prioritized roadblock:</a:t>
            </a:r>
          </a:p>
          <a:p>
            <a:pPr marL="858837" lvl="1" indent="-457200">
              <a:buFont typeface="Wingdings" panose="05000000000000000000" pitchFamily="2" charset="2"/>
              <a:buChar char="§"/>
            </a:pPr>
            <a:r>
              <a:rPr lang="en-US" dirty="0"/>
              <a:t>What is the problem?</a:t>
            </a:r>
          </a:p>
          <a:p>
            <a:pPr marL="1312862" lvl="2" indent="-457200">
              <a:buFont typeface="Wingdings" panose="05000000000000000000" pitchFamily="2" charset="2"/>
              <a:buChar char="§"/>
            </a:pPr>
            <a:r>
              <a:rPr lang="en-US" dirty="0"/>
              <a:t>An effective leadership team is critical for success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Example of effective problem-solving approach: </a:t>
            </a:r>
          </a:p>
          <a:p>
            <a:pPr marL="858837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articulation of necessary skill sets and expertise and stakeholders (passion, motivate others, time, fair, decision </a:t>
            </a:r>
            <a:r>
              <a:rPr lang="en-US"/>
              <a:t>with incomplete info)</a:t>
            </a: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What strategic action should be taken to proactively address this roadblock?</a:t>
            </a:r>
          </a:p>
          <a:p>
            <a:pPr marL="858837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Identify and bring to table necessary contributors, understanding their specific skill sets and motivations to participate </a:t>
            </a:r>
          </a:p>
        </p:txBody>
      </p:sp>
    </p:spTree>
    <p:extLst>
      <p:ext uri="{BB962C8B-B14F-4D97-AF65-F5344CB8AC3E}">
        <p14:creationId xmlns:p14="http://schemas.microsoft.com/office/powerpoint/2010/main" val="3906314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TTI 1">
      <a:dk1>
        <a:srgbClr val="006879"/>
      </a:dk1>
      <a:lt1>
        <a:sysClr val="window" lastClr="FFFFFF"/>
      </a:lt1>
      <a:dk2>
        <a:srgbClr val="006879"/>
      </a:dk2>
      <a:lt2>
        <a:srgbClr val="FFFFFF"/>
      </a:lt2>
      <a:accent1>
        <a:srgbClr val="00B7D5"/>
      </a:accent1>
      <a:accent2>
        <a:srgbClr val="008BA2"/>
      </a:accent2>
      <a:accent3>
        <a:srgbClr val="58595B"/>
      </a:accent3>
      <a:accent4>
        <a:srgbClr val="EE4036"/>
      </a:accent4>
      <a:accent5>
        <a:srgbClr val="B9131A"/>
      </a:accent5>
      <a:accent6>
        <a:srgbClr val="670001"/>
      </a:accent6>
      <a:hlink>
        <a:srgbClr val="008BA2"/>
      </a:hlink>
      <a:folHlink>
        <a:srgbClr val="008BA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tti-2019-10">
  <a:themeElements>
    <a:clrScheme name="CTTI 1">
      <a:dk1>
        <a:srgbClr val="006879"/>
      </a:dk1>
      <a:lt1>
        <a:sysClr val="window" lastClr="FFFFFF"/>
      </a:lt1>
      <a:dk2>
        <a:srgbClr val="006879"/>
      </a:dk2>
      <a:lt2>
        <a:srgbClr val="FFFFFF"/>
      </a:lt2>
      <a:accent1>
        <a:srgbClr val="00B7D5"/>
      </a:accent1>
      <a:accent2>
        <a:srgbClr val="008BA2"/>
      </a:accent2>
      <a:accent3>
        <a:srgbClr val="58595B"/>
      </a:accent3>
      <a:accent4>
        <a:srgbClr val="EE4036"/>
      </a:accent4>
      <a:accent5>
        <a:srgbClr val="B9131A"/>
      </a:accent5>
      <a:accent6>
        <a:srgbClr val="670001"/>
      </a:accent6>
      <a:hlink>
        <a:srgbClr val="008BA2"/>
      </a:hlink>
      <a:folHlink>
        <a:srgbClr val="008BA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tti-2019-10" id="{6E8CB69D-4BDC-164A-B2AF-682007AC76B0}" vid="{951947BB-0D19-BE45-A670-8FF38DA9E5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10786</TotalTime>
  <Words>377</Words>
  <Application>Microsoft Office PowerPoint</Application>
  <PresentationFormat>On-screen Show (4:3)</PresentationFormat>
  <Paragraphs>37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Office Theme</vt:lpstr>
      <vt:lpstr>1_ctti-2019-10</vt:lpstr>
      <vt:lpstr>Pre-Planning Breakout Session 1</vt:lpstr>
      <vt:lpstr>Strategy 1 – Mission clarity and creep</vt:lpstr>
      <vt:lpstr>Strategy 2 – Leadership/building a team</vt:lpstr>
    </vt:vector>
  </TitlesOfParts>
  <Company>CTTI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 Protocol Pre-Planning</dc:title>
  <dc:subject>Master Protocol</dc:subject>
  <dc:creator>Jane Perlmutter</dc:creator>
  <cp:keywords>master protocol, clinical trials</cp:keywords>
  <cp:lastModifiedBy>Kristi Geercken</cp:lastModifiedBy>
  <cp:revision>336</cp:revision>
  <dcterms:created xsi:type="dcterms:W3CDTF">2012-08-24T12:48:42Z</dcterms:created>
  <dcterms:modified xsi:type="dcterms:W3CDTF">2020-01-15T17:51:50Z</dcterms:modified>
</cp:coreProperties>
</file>