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40.xml" ContentType="application/vnd.openxmlformats-officedocument.presentationml.notesSlide+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77" r:id="rId3"/>
    <p:sldMasterId id="2147483686" r:id="rId4"/>
    <p:sldMasterId id="2147483695" r:id="rId5"/>
    <p:sldMasterId id="2147483704" r:id="rId6"/>
    <p:sldMasterId id="2147483718" r:id="rId7"/>
    <p:sldMasterId id="2147483745" r:id="rId8"/>
    <p:sldMasterId id="2147483754" r:id="rId9"/>
    <p:sldMasterId id="2147483779" r:id="rId10"/>
    <p:sldMasterId id="2147483788" r:id="rId11"/>
    <p:sldMasterId id="2147483797" r:id="rId12"/>
    <p:sldMasterId id="2147483806" r:id="rId13"/>
    <p:sldMasterId id="2147483815" r:id="rId14"/>
    <p:sldMasterId id="2147483817" r:id="rId15"/>
    <p:sldMasterId id="2147483831" r:id="rId16"/>
    <p:sldMasterId id="2147483844" r:id="rId17"/>
    <p:sldMasterId id="2147483851" r:id="rId18"/>
    <p:sldMasterId id="2147483858" r:id="rId19"/>
  </p:sldMasterIdLst>
  <p:notesMasterIdLst>
    <p:notesMasterId r:id="rId165"/>
  </p:notesMasterIdLst>
  <p:sldIdLst>
    <p:sldId id="361"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5" r:id="rId42"/>
    <p:sldId id="426" r:id="rId43"/>
    <p:sldId id="427" r:id="rId44"/>
    <p:sldId id="428" r:id="rId45"/>
    <p:sldId id="429" r:id="rId46"/>
    <p:sldId id="430" r:id="rId47"/>
    <p:sldId id="431" r:id="rId48"/>
    <p:sldId id="432" r:id="rId49"/>
    <p:sldId id="433" r:id="rId50"/>
    <p:sldId id="434" r:id="rId51"/>
    <p:sldId id="435" r:id="rId52"/>
    <p:sldId id="436" r:id="rId53"/>
    <p:sldId id="437" r:id="rId54"/>
    <p:sldId id="438" r:id="rId55"/>
    <p:sldId id="439" r:id="rId56"/>
    <p:sldId id="440"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461" r:id="rId78"/>
    <p:sldId id="462" r:id="rId79"/>
    <p:sldId id="463" r:id="rId80"/>
    <p:sldId id="464" r:id="rId81"/>
    <p:sldId id="465" r:id="rId82"/>
    <p:sldId id="466" r:id="rId83"/>
    <p:sldId id="467" r:id="rId84"/>
    <p:sldId id="468" r:id="rId85"/>
    <p:sldId id="469" r:id="rId86"/>
    <p:sldId id="470" r:id="rId87"/>
    <p:sldId id="327" r:id="rId88"/>
    <p:sldId id="328" r:id="rId89"/>
    <p:sldId id="471" r:id="rId90"/>
    <p:sldId id="472" r:id="rId91"/>
    <p:sldId id="473" r:id="rId92"/>
    <p:sldId id="474" r:id="rId93"/>
    <p:sldId id="475" r:id="rId94"/>
    <p:sldId id="476" r:id="rId95"/>
    <p:sldId id="477" r:id="rId96"/>
    <p:sldId id="478" r:id="rId97"/>
    <p:sldId id="479" r:id="rId98"/>
    <p:sldId id="480" r:id="rId99"/>
    <p:sldId id="481" r:id="rId100"/>
    <p:sldId id="482" r:id="rId101"/>
    <p:sldId id="483" r:id="rId102"/>
    <p:sldId id="484"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508" r:id="rId116"/>
    <p:sldId id="363" r:id="rId117"/>
    <p:sldId id="364" r:id="rId118"/>
    <p:sldId id="486" r:id="rId119"/>
    <p:sldId id="487" r:id="rId120"/>
    <p:sldId id="488" r:id="rId121"/>
    <p:sldId id="489" r:id="rId122"/>
    <p:sldId id="490" r:id="rId123"/>
    <p:sldId id="491" r:id="rId124"/>
    <p:sldId id="492" r:id="rId125"/>
    <p:sldId id="493" r:id="rId126"/>
    <p:sldId id="494" r:id="rId127"/>
    <p:sldId id="495" r:id="rId128"/>
    <p:sldId id="496" r:id="rId129"/>
    <p:sldId id="497" r:id="rId130"/>
    <p:sldId id="498" r:id="rId131"/>
    <p:sldId id="499" r:id="rId132"/>
    <p:sldId id="500" r:id="rId133"/>
    <p:sldId id="501" r:id="rId134"/>
    <p:sldId id="502" r:id="rId135"/>
    <p:sldId id="503" r:id="rId136"/>
    <p:sldId id="504" r:id="rId137"/>
    <p:sldId id="505" r:id="rId138"/>
    <p:sldId id="506" r:id="rId139"/>
    <p:sldId id="507"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399" r:id="rId158"/>
    <p:sldId id="400" r:id="rId159"/>
    <p:sldId id="401" r:id="rId160"/>
    <p:sldId id="402" r:id="rId161"/>
    <p:sldId id="403" r:id="rId162"/>
    <p:sldId id="356" r:id="rId163"/>
    <p:sldId id="359"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Fisher" initials="KF" lastIdx="27" clrIdx="0">
    <p:extLst>
      <p:ext uri="{19B8F6BF-5375-455C-9EA6-DF929625EA0E}">
        <p15:presenceInfo xmlns:p15="http://schemas.microsoft.com/office/powerpoint/2012/main" userId="S-1-5-21-2053149899-1891010372-398732264-819935" providerId="AD"/>
      </p:ext>
    </p:extLst>
  </p:cmAuthor>
  <p:cmAuthor id="2" name="Laura Shannon" initials="LS" lastIdx="8" clrIdx="1">
    <p:extLst>
      <p:ext uri="{19B8F6BF-5375-455C-9EA6-DF929625EA0E}">
        <p15:presenceInfo xmlns:p15="http://schemas.microsoft.com/office/powerpoint/2012/main" userId="S-1-5-21-2053149899-1891010372-398732264-755066" providerId="AD"/>
      </p:ext>
    </p:extLst>
  </p:cmAuthor>
  <p:cmAuthor id="3" name="Kerry Stenke" initials="KS" lastIdx="4" clrIdx="2">
    <p:extLst>
      <p:ext uri="{19B8F6BF-5375-455C-9EA6-DF929625EA0E}">
        <p15:presenceInfo xmlns:p15="http://schemas.microsoft.com/office/powerpoint/2012/main" userId="S::kerryb@duke.edu::cec30041-1409-4cbb-a0ab-0228078156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94301" autoAdjust="0"/>
  </p:normalViewPr>
  <p:slideViewPr>
    <p:cSldViewPr snapToGrid="0">
      <p:cViewPr varScale="1">
        <p:scale>
          <a:sx n="68" d="100"/>
          <a:sy n="68" d="100"/>
        </p:scale>
        <p:origin x="1458" y="78"/>
      </p:cViewPr>
      <p:guideLst/>
    </p:cSldViewPr>
  </p:slideViewPr>
  <p:outlineViewPr>
    <p:cViewPr>
      <p:scale>
        <a:sx n="33" d="100"/>
        <a:sy n="33" d="100"/>
      </p:scale>
      <p:origin x="0" y="-330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notesMaster" Target="notesMasters/notesMaster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slide" Target="slides/slide137.xml"/><Relationship Id="rId164" Type="http://schemas.openxmlformats.org/officeDocument/2006/relationships/slide" Target="slides/slide145.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0-14T19:08:41.280" idx="2">
    <p:pos x="10" y="10"/>
    <p:text>Kerry - if possible, please add an icon to each of the 3 columns/headers. And, generally, tidy up the image.</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9-10-14T19:46:45.262" idx="8">
    <p:pos x="10" y="10"/>
    <p:text>Perhaps move these questions up to to slide 26?</p:text>
    <p:extLst>
      <p:ext uri="{C676402C-5697-4E1C-873F-D02D1690AC5C}">
        <p15:threadingInfo xmlns:p15="http://schemas.microsoft.com/office/powerpoint/2012/main" timeZoneBias="240"/>
      </p:ext>
    </p:extLst>
  </p:cm>
  <p:cm authorId="3" dt="2019-10-18T14:01:41.337" idx="2">
    <p:pos x="10" y="106"/>
    <p:text>Done.</p:text>
    <p:extLst>
      <p:ext uri="{C676402C-5697-4E1C-873F-D02D1690AC5C}">
        <p15:threadingInfo xmlns:p15="http://schemas.microsoft.com/office/powerpoint/2012/main" timeZoneBias="240">
          <p15:parentCm authorId="2" idx="8"/>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10-11T16:49:49.951" idx="6">
    <p:pos x="3895" y="1459"/>
    <p:text>Design Team: the idea here is to just show how we'll need to translate prioritized roadblocks and strategies to tools</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10-14T12:31:40.468" idx="9">
    <p:pos x="5360" y="1130"/>
    <p:text>you are welcomed to include a different ice breaker question</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9-10-14T12:31:40.468" idx="9">
    <p:pos x="5360" y="1130"/>
    <p:text>you are welcomed to include a different ice breaker question</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9-10-14T19:55:39.496" idx="4">
    <p:pos x="10" y="10"/>
    <p:text>COuld 6-8 merge into a chart?</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9-10-14T19:52:08.467" idx="2">
    <p:pos x="10" y="10"/>
    <p:text>I cut down on the copy; original copy is in the notes section.</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9-10-14T19:56:18.998" idx="5">
    <p:pos x="10" y="10"/>
    <p:text>Ditto for slides 9-11</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9-10-14T19:55:30.677" idx="3">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03T10:21:09.155" idx="11">
    <p:pos x="195" y="26"/>
    <p:text>Think about the stakeholder collaboration/coordination more broadly about how the lack of this has continued to prevent innovation for patients...</p:text>
    <p:extLst mod="1">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10-11T17:11:31.138" idx="19">
    <p:pos x="10" y="10"/>
    <p:text>Design Team: Can you show us another way to visualize the talking points in the notes section?</p:text>
    <p:extLst>
      <p:ext uri="{C676402C-5697-4E1C-873F-D02D1690AC5C}">
        <p15:threadingInfo xmlns:p15="http://schemas.microsoft.com/office/powerpoint/2012/main" timeZoneBias="240"/>
      </p:ext>
    </p:extLst>
  </p:cm>
  <p:cm authorId="2" dt="2019-10-14T19:18:19.043" idx="3">
    <p:pos x="10" y="106"/>
    <p:text>I think this is a good start - maybe the buckets are:</p:text>
    <p:extLst>
      <p:ext uri="{C676402C-5697-4E1C-873F-D02D1690AC5C}">
        <p15:threadingInfo xmlns:p15="http://schemas.microsoft.com/office/powerpoint/2012/main" timeZoneBias="240">
          <p15:parentCm authorId="1" idx="19"/>
        </p15:threadingInfo>
      </p:ext>
    </p:extLst>
  </p:cm>
  <p:cm authorId="2" dt="2019-10-14T19:22:01.856" idx="4">
    <p:pos x="10" y="202"/>
    <p:text>1. Demystify the Process
2. Create Forums for Discussion
3. Drive Knowledge-Sharing
4. Educational Programs</p:text>
    <p:extLst>
      <p:ext uri="{C676402C-5697-4E1C-873F-D02D1690AC5C}">
        <p15:threadingInfo xmlns:p15="http://schemas.microsoft.com/office/powerpoint/2012/main" timeZoneBias="240">
          <p15:parentCm authorId="1" idx="19"/>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9-26T17:16:39.360" idx="2">
    <p:pos x="10" y="10"/>
    <p:text>Design: Is there a way to add design graphics that can fit one slide?</p:text>
    <p:extLst>
      <p:ext uri="{C676402C-5697-4E1C-873F-D02D1690AC5C}">
        <p15:threadingInfo xmlns:p15="http://schemas.microsoft.com/office/powerpoint/2012/main" timeZoneBias="240"/>
      </p:ext>
    </p:extLst>
  </p:cm>
  <p:cm authorId="2" dt="2019-10-14T19:28:37.997" idx="5">
    <p:pos x="10" y="106"/>
    <p:text>maybe a chart of some sort?</p:text>
    <p:extLst>
      <p:ext uri="{C676402C-5697-4E1C-873F-D02D1690AC5C}">
        <p15:threadingInfo xmlns:p15="http://schemas.microsoft.com/office/powerpoint/2012/main" timeZoneBias="240">
          <p15:parentCm authorId="1" idx="2"/>
        </p15:threadingInfo>
      </p:ext>
    </p:extLst>
  </p:cm>
  <p:cm authorId="3" dt="2019-10-18T14:03:41.633" idx="3">
    <p:pos x="10" y="202"/>
    <p:text>A lot of text. Did not add graphics. Do you want to split up?</p:text>
    <p:extLst>
      <p:ext uri="{C676402C-5697-4E1C-873F-D02D1690AC5C}">
        <p15:threadingInfo xmlns:p15="http://schemas.microsoft.com/office/powerpoint/2012/main" timeZoneBias="240">
          <p15:parentCm authorId="1" idx="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10-11T17:04:08.529" idx="17">
    <p:pos x="10" y="10"/>
    <p:text>Design Team:  Is there a way to combine the content of slide 13,14, 15 into one table?</p:text>
    <p:extLst>
      <p:ext uri="{C676402C-5697-4E1C-873F-D02D1690AC5C}">
        <p15:threadingInfo xmlns:p15="http://schemas.microsoft.com/office/powerpoint/2012/main" timeZoneBias="240"/>
      </p:ext>
    </p:extLst>
  </p:cm>
  <p:cm authorId="3" dt="2019-10-18T16:12:41.639" idx="4">
    <p:pos x="10" y="106"/>
    <p:text>I left 12-14 in there as well.</p:text>
    <p:extLst>
      <p:ext uri="{C676402C-5697-4E1C-873F-D02D1690AC5C}">
        <p15:threadingInfo xmlns:p15="http://schemas.microsoft.com/office/powerpoint/2012/main" timeZoneBias="240">
          <p15:parentCm authorId="1" idx="17"/>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10-03T10:03:15.435" idx="8">
    <p:pos x="3637" y="1871"/>
    <p:text>Maybe we need to rework this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10-11T17:04:13.897" idx="18">
    <p:pos x="10" y="10"/>
    <p:text>Design Team: the idea here is to discuss the need to balance and integrate innovation accross design and operations. Can you mock up a slide that maybe captures this idea in a more visually appealing way?</p:text>
    <p:extLst>
      <p:ext uri="{C676402C-5697-4E1C-873F-D02D1690AC5C}">
        <p15:threadingInfo xmlns:p15="http://schemas.microsoft.com/office/powerpoint/2012/main" timeZoneBias="240"/>
      </p:ext>
    </p:extLst>
  </p:cm>
  <p:cm authorId="2" dt="2019-10-14T19:44:53.696" idx="6">
    <p:pos x="10" y="106"/>
    <p:text>I think this is a good start...or some sort of scales image weighing the two</p:text>
    <p:extLst>
      <p:ext uri="{C676402C-5697-4E1C-873F-D02D1690AC5C}">
        <p15:threadingInfo xmlns:p15="http://schemas.microsoft.com/office/powerpoint/2012/main" timeZoneBias="240">
          <p15:parentCm authorId="1" idx="18"/>
        </p15:threadingInfo>
      </p:ext>
    </p:extLst>
  </p:cm>
  <p:cm authorId="3" dt="2019-10-18T11:42:40.560" idx="1">
    <p:pos x="10" y="202"/>
    <p:text>I wanted to make one side red and one side turquoise, but it seemed to make more sense to have something red in the center as the goal. This color scheme continues in slide #19, where the goal is red (like a bullseye)</p:text>
    <p:extLst>
      <p:ext uri="{C676402C-5697-4E1C-873F-D02D1690AC5C}">
        <p15:threadingInfo xmlns:p15="http://schemas.microsoft.com/office/powerpoint/2012/main" timeZoneBias="240">
          <p15:parentCm authorId="1" idx="18"/>
        </p15:threadingInfo>
      </p:ext>
    </p:extLst>
  </p:cm>
  <p:cm authorId="1" dt="2019-10-11T18:06:00.405" idx="26">
    <p:pos x="106" y="106"/>
    <p:text>Nick: Nick: I think it’s important to discuss this tension between design innovation that achieves the goal of flexibility and operational innovation which achieves the goal of centralization</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9-26T18:05:50.693" idx="3">
    <p:pos x="5549" y="915"/>
    <p:text>Design team: This is the basic idea, we're showing this as a sequiential</p:text>
    <p:extLst mod="1">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10-14T12:53:26.766" idx="27">
    <p:pos x="10" y="10"/>
    <p:text>Design Team: Can we make the text of this slide into a visual</p:text>
    <p:extLst>
      <p:ext uri="{C676402C-5697-4E1C-873F-D02D1690AC5C}">
        <p15:threadingInfo xmlns:p15="http://schemas.microsoft.com/office/powerpoint/2012/main" timeZoneBias="240"/>
      </p:ext>
    </p:extLst>
  </p:cm>
  <p:cm authorId="2" dt="2019-10-14T19:45:51.807" idx="7">
    <p:pos x="10" y="106"/>
    <p:text>One that mimics the draft roadmap, perhaps?</p:text>
    <p:extLst>
      <p:ext uri="{C676402C-5697-4E1C-873F-D02D1690AC5C}">
        <p15:threadingInfo xmlns:p15="http://schemas.microsoft.com/office/powerpoint/2012/main" timeZoneBias="240">
          <p15:parentCm authorId="1" idx="27"/>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B59C8B-5431-4AE8-9197-1B0D86EC672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A54D0FD-3584-4B23-BC33-99A10CF9C7F5}">
      <dgm:prSet phldrT="[Text]"/>
      <dgm:spPr>
        <a:solidFill>
          <a:schemeClr val="tx2"/>
        </a:solidFill>
      </dgm:spPr>
      <dgm:t>
        <a:bodyPr/>
        <a:lstStyle/>
        <a:p>
          <a:r>
            <a:rPr lang="en-US" dirty="0" smtClean="0"/>
            <a:t>Convene experts</a:t>
          </a:r>
          <a:endParaRPr lang="en-US" dirty="0"/>
        </a:p>
      </dgm:t>
    </dgm:pt>
    <dgm:pt modelId="{9B5C7C11-1462-4BD7-8B19-748A19AEEB9B}" type="parTrans" cxnId="{22946E7D-0806-40DE-86B2-6E9DE443FB93}">
      <dgm:prSet/>
      <dgm:spPr/>
      <dgm:t>
        <a:bodyPr/>
        <a:lstStyle/>
        <a:p>
          <a:endParaRPr lang="en-US"/>
        </a:p>
      </dgm:t>
    </dgm:pt>
    <dgm:pt modelId="{2FF82FBE-E972-46BB-B054-C4C3D625D99B}" type="sibTrans" cxnId="{22946E7D-0806-40DE-86B2-6E9DE443FB93}">
      <dgm:prSet/>
      <dgm:spPr/>
      <dgm:t>
        <a:bodyPr/>
        <a:lstStyle/>
        <a:p>
          <a:endParaRPr lang="en-US"/>
        </a:p>
      </dgm:t>
    </dgm:pt>
    <dgm:pt modelId="{07E8549C-E460-4432-A525-1D74078F7EB9}">
      <dgm:prSet phldrT="[Text]"/>
      <dgm:spPr>
        <a:solidFill>
          <a:schemeClr val="accent2"/>
        </a:solidFill>
      </dgm:spPr>
      <dgm:t>
        <a:bodyPr/>
        <a:lstStyle/>
        <a:p>
          <a:r>
            <a:rPr lang="en-US" dirty="0" smtClean="0"/>
            <a:t>Describe an issue related to a novel, time-sensitive topic	</a:t>
          </a:r>
          <a:endParaRPr lang="en-US" dirty="0"/>
        </a:p>
      </dgm:t>
    </dgm:pt>
    <dgm:pt modelId="{07F8BA65-C0C3-4E04-B753-AF80748136A2}" type="sibTrans" cxnId="{6F6414B0-2684-4008-AD81-FD6E93DED9EC}">
      <dgm:prSet/>
      <dgm:spPr/>
      <dgm:t>
        <a:bodyPr/>
        <a:lstStyle/>
        <a:p>
          <a:endParaRPr lang="en-US"/>
        </a:p>
      </dgm:t>
    </dgm:pt>
    <dgm:pt modelId="{0A772A67-6671-40FB-AA77-EDF279DA9297}" type="parTrans" cxnId="{6F6414B0-2684-4008-AD81-FD6E93DED9EC}">
      <dgm:prSet/>
      <dgm:spPr/>
      <dgm:t>
        <a:bodyPr/>
        <a:lstStyle/>
        <a:p>
          <a:endParaRPr lang="en-US"/>
        </a:p>
      </dgm:t>
    </dgm:pt>
    <dgm:pt modelId="{83970F71-83F6-4C3C-8B42-C7C133043EF4}">
      <dgm:prSet phldrT="[Text]"/>
      <dgm:spPr>
        <a:solidFill>
          <a:schemeClr val="accent4"/>
        </a:solidFill>
      </dgm:spPr>
      <dgm:t>
        <a:bodyPr/>
        <a:lstStyle/>
        <a:p>
          <a:r>
            <a:rPr lang="en-US" dirty="0" smtClean="0"/>
            <a:t>Share emerging best practices</a:t>
          </a:r>
          <a:endParaRPr lang="en-US" dirty="0"/>
        </a:p>
      </dgm:t>
    </dgm:pt>
    <dgm:pt modelId="{9659E994-CCE0-469C-ACEC-D6EA3DBAA436}" type="parTrans" cxnId="{60FB6D17-6F80-4E28-B3BC-24BF0725FC1E}">
      <dgm:prSet/>
      <dgm:spPr/>
      <dgm:t>
        <a:bodyPr/>
        <a:lstStyle/>
        <a:p>
          <a:endParaRPr lang="en-US"/>
        </a:p>
      </dgm:t>
    </dgm:pt>
    <dgm:pt modelId="{118275C3-D0B1-4D52-8196-A78C2C22907F}" type="sibTrans" cxnId="{60FB6D17-6F80-4E28-B3BC-24BF0725FC1E}">
      <dgm:prSet/>
      <dgm:spPr/>
      <dgm:t>
        <a:bodyPr/>
        <a:lstStyle/>
        <a:p>
          <a:endParaRPr lang="en-US"/>
        </a:p>
      </dgm:t>
    </dgm:pt>
    <dgm:pt modelId="{B228C7AE-ECCD-4085-BB99-E8150FA8FA79}">
      <dgm:prSet phldrT="[Text]"/>
      <dgm:spPr>
        <a:solidFill>
          <a:schemeClr val="accent3"/>
        </a:solidFill>
      </dgm:spPr>
      <dgm:t>
        <a:bodyPr/>
        <a:lstStyle/>
        <a:p>
          <a:r>
            <a:rPr lang="en-US" dirty="0" smtClean="0"/>
            <a:t>Identify specific challenges and potential solutions</a:t>
          </a:r>
          <a:endParaRPr lang="en-US" dirty="0"/>
        </a:p>
      </dgm:t>
    </dgm:pt>
    <dgm:pt modelId="{5D05A9B7-BF39-4C53-98DD-64DEAEF9BD89}" type="sibTrans" cxnId="{1AD9F476-3D26-4B9E-9636-1B36DBC160E6}">
      <dgm:prSet/>
      <dgm:spPr/>
      <dgm:t>
        <a:bodyPr/>
        <a:lstStyle/>
        <a:p>
          <a:endParaRPr lang="en-US"/>
        </a:p>
      </dgm:t>
    </dgm:pt>
    <dgm:pt modelId="{0DFAEA72-3B48-4C77-9222-4FD9EE738632}" type="parTrans" cxnId="{1AD9F476-3D26-4B9E-9636-1B36DBC160E6}">
      <dgm:prSet/>
      <dgm:spPr/>
      <dgm:t>
        <a:bodyPr/>
        <a:lstStyle/>
        <a:p>
          <a:endParaRPr lang="en-US"/>
        </a:p>
      </dgm:t>
    </dgm:pt>
    <dgm:pt modelId="{649399DB-B75D-4180-A6BB-12DF693D5180}" type="pres">
      <dgm:prSet presAssocID="{49B59C8B-5431-4AE8-9197-1B0D86EC6723}" presName="linear" presStyleCnt="0">
        <dgm:presLayoutVars>
          <dgm:dir/>
          <dgm:animLvl val="lvl"/>
          <dgm:resizeHandles val="exact"/>
        </dgm:presLayoutVars>
      </dgm:prSet>
      <dgm:spPr/>
      <dgm:t>
        <a:bodyPr/>
        <a:lstStyle/>
        <a:p>
          <a:endParaRPr lang="en-US"/>
        </a:p>
      </dgm:t>
    </dgm:pt>
    <dgm:pt modelId="{2134F7A2-0369-4176-85B5-8901DD9E678D}" type="pres">
      <dgm:prSet presAssocID="{07E8549C-E460-4432-A525-1D74078F7EB9}" presName="parentLin" presStyleCnt="0"/>
      <dgm:spPr/>
    </dgm:pt>
    <dgm:pt modelId="{FDAF0BA0-42EC-4928-8B72-9F666D3BAFF7}" type="pres">
      <dgm:prSet presAssocID="{07E8549C-E460-4432-A525-1D74078F7EB9}" presName="parentLeftMargin" presStyleLbl="node1" presStyleIdx="0" presStyleCnt="4"/>
      <dgm:spPr/>
      <dgm:t>
        <a:bodyPr/>
        <a:lstStyle/>
        <a:p>
          <a:endParaRPr lang="en-US"/>
        </a:p>
      </dgm:t>
    </dgm:pt>
    <dgm:pt modelId="{3C3B6951-3EC4-47BE-B939-6BDDF9C15D85}" type="pres">
      <dgm:prSet presAssocID="{07E8549C-E460-4432-A525-1D74078F7EB9}" presName="parentText" presStyleLbl="node1" presStyleIdx="0" presStyleCnt="4">
        <dgm:presLayoutVars>
          <dgm:chMax val="0"/>
          <dgm:bulletEnabled val="1"/>
        </dgm:presLayoutVars>
      </dgm:prSet>
      <dgm:spPr/>
      <dgm:t>
        <a:bodyPr/>
        <a:lstStyle/>
        <a:p>
          <a:endParaRPr lang="en-US"/>
        </a:p>
      </dgm:t>
    </dgm:pt>
    <dgm:pt modelId="{6645BBE5-E911-4A34-97FE-06459FDE6AC7}" type="pres">
      <dgm:prSet presAssocID="{07E8549C-E460-4432-A525-1D74078F7EB9}" presName="negativeSpace" presStyleCnt="0"/>
      <dgm:spPr/>
    </dgm:pt>
    <dgm:pt modelId="{656CE342-9F6C-43AF-A63C-DBC1FB7D82E7}" type="pres">
      <dgm:prSet presAssocID="{07E8549C-E460-4432-A525-1D74078F7EB9}" presName="childText" presStyleLbl="conFgAcc1" presStyleIdx="0" presStyleCnt="4">
        <dgm:presLayoutVars>
          <dgm:bulletEnabled val="1"/>
        </dgm:presLayoutVars>
      </dgm:prSet>
      <dgm:spPr/>
    </dgm:pt>
    <dgm:pt modelId="{0B17CD68-49F2-4B28-963C-7FE8CD1C83ED}" type="pres">
      <dgm:prSet presAssocID="{07F8BA65-C0C3-4E04-B753-AF80748136A2}" presName="spaceBetweenRectangles" presStyleCnt="0"/>
      <dgm:spPr/>
    </dgm:pt>
    <dgm:pt modelId="{4DFF7197-15A5-40AF-8324-E12193A54BB9}" type="pres">
      <dgm:prSet presAssocID="{3A54D0FD-3584-4B23-BC33-99A10CF9C7F5}" presName="parentLin" presStyleCnt="0"/>
      <dgm:spPr/>
    </dgm:pt>
    <dgm:pt modelId="{B827CDB2-D65C-4011-A81B-AB1116F8E461}" type="pres">
      <dgm:prSet presAssocID="{3A54D0FD-3584-4B23-BC33-99A10CF9C7F5}" presName="parentLeftMargin" presStyleLbl="node1" presStyleIdx="0" presStyleCnt="4"/>
      <dgm:spPr/>
      <dgm:t>
        <a:bodyPr/>
        <a:lstStyle/>
        <a:p>
          <a:endParaRPr lang="en-US"/>
        </a:p>
      </dgm:t>
    </dgm:pt>
    <dgm:pt modelId="{9860016A-A5DD-4CC2-9E5D-45E94071F25F}" type="pres">
      <dgm:prSet presAssocID="{3A54D0FD-3584-4B23-BC33-99A10CF9C7F5}" presName="parentText" presStyleLbl="node1" presStyleIdx="1" presStyleCnt="4">
        <dgm:presLayoutVars>
          <dgm:chMax val="0"/>
          <dgm:bulletEnabled val="1"/>
        </dgm:presLayoutVars>
      </dgm:prSet>
      <dgm:spPr/>
      <dgm:t>
        <a:bodyPr/>
        <a:lstStyle/>
        <a:p>
          <a:endParaRPr lang="en-US"/>
        </a:p>
      </dgm:t>
    </dgm:pt>
    <dgm:pt modelId="{8F1C610E-AF98-4C63-8E2B-4B2373E01DB5}" type="pres">
      <dgm:prSet presAssocID="{3A54D0FD-3584-4B23-BC33-99A10CF9C7F5}" presName="negativeSpace" presStyleCnt="0"/>
      <dgm:spPr/>
    </dgm:pt>
    <dgm:pt modelId="{180D469A-9ED1-4194-B742-0265F99FBF20}" type="pres">
      <dgm:prSet presAssocID="{3A54D0FD-3584-4B23-BC33-99A10CF9C7F5}" presName="childText" presStyleLbl="conFgAcc1" presStyleIdx="1" presStyleCnt="4">
        <dgm:presLayoutVars>
          <dgm:bulletEnabled val="1"/>
        </dgm:presLayoutVars>
      </dgm:prSet>
      <dgm:spPr/>
      <dgm:t>
        <a:bodyPr/>
        <a:lstStyle/>
        <a:p>
          <a:endParaRPr lang="en-US"/>
        </a:p>
      </dgm:t>
    </dgm:pt>
    <dgm:pt modelId="{26B442EF-4185-4C5F-B17B-B8F688B8C38A}" type="pres">
      <dgm:prSet presAssocID="{2FF82FBE-E972-46BB-B054-C4C3D625D99B}" presName="spaceBetweenRectangles" presStyleCnt="0"/>
      <dgm:spPr/>
    </dgm:pt>
    <dgm:pt modelId="{7055D8C5-CF20-46BB-8F33-B737D784D555}" type="pres">
      <dgm:prSet presAssocID="{B228C7AE-ECCD-4085-BB99-E8150FA8FA79}" presName="parentLin" presStyleCnt="0"/>
      <dgm:spPr/>
    </dgm:pt>
    <dgm:pt modelId="{A38771B9-2D33-4744-A66C-0D316D94309D}" type="pres">
      <dgm:prSet presAssocID="{B228C7AE-ECCD-4085-BB99-E8150FA8FA79}" presName="parentLeftMargin" presStyleLbl="node1" presStyleIdx="1" presStyleCnt="4"/>
      <dgm:spPr/>
      <dgm:t>
        <a:bodyPr/>
        <a:lstStyle/>
        <a:p>
          <a:endParaRPr lang="en-US"/>
        </a:p>
      </dgm:t>
    </dgm:pt>
    <dgm:pt modelId="{1A232F4C-99A6-4407-92A4-07AE5065D8A6}" type="pres">
      <dgm:prSet presAssocID="{B228C7AE-ECCD-4085-BB99-E8150FA8FA79}" presName="parentText" presStyleLbl="node1" presStyleIdx="2" presStyleCnt="4" custScaleX="102339" custScaleY="114212">
        <dgm:presLayoutVars>
          <dgm:chMax val="0"/>
          <dgm:bulletEnabled val="1"/>
        </dgm:presLayoutVars>
      </dgm:prSet>
      <dgm:spPr/>
      <dgm:t>
        <a:bodyPr/>
        <a:lstStyle/>
        <a:p>
          <a:endParaRPr lang="en-US"/>
        </a:p>
      </dgm:t>
    </dgm:pt>
    <dgm:pt modelId="{6D087A53-BB4D-4DA5-9317-379AC5B5AB95}" type="pres">
      <dgm:prSet presAssocID="{B228C7AE-ECCD-4085-BB99-E8150FA8FA79}" presName="negativeSpace" presStyleCnt="0"/>
      <dgm:spPr/>
    </dgm:pt>
    <dgm:pt modelId="{6BE142CF-9DBF-4C61-9691-003B1136CEB7}" type="pres">
      <dgm:prSet presAssocID="{B228C7AE-ECCD-4085-BB99-E8150FA8FA79}" presName="childText" presStyleLbl="conFgAcc1" presStyleIdx="2" presStyleCnt="4">
        <dgm:presLayoutVars>
          <dgm:bulletEnabled val="1"/>
        </dgm:presLayoutVars>
      </dgm:prSet>
      <dgm:spPr/>
      <dgm:t>
        <a:bodyPr/>
        <a:lstStyle/>
        <a:p>
          <a:endParaRPr lang="en-US"/>
        </a:p>
      </dgm:t>
    </dgm:pt>
    <dgm:pt modelId="{E17EC971-8656-429A-A140-51A7700313F2}" type="pres">
      <dgm:prSet presAssocID="{5D05A9B7-BF39-4C53-98DD-64DEAEF9BD89}" presName="spaceBetweenRectangles" presStyleCnt="0"/>
      <dgm:spPr/>
    </dgm:pt>
    <dgm:pt modelId="{731A2F64-8EE6-4EBD-9E23-C25CB47571E6}" type="pres">
      <dgm:prSet presAssocID="{83970F71-83F6-4C3C-8B42-C7C133043EF4}" presName="parentLin" presStyleCnt="0"/>
      <dgm:spPr/>
    </dgm:pt>
    <dgm:pt modelId="{10BA8B31-688F-47D8-89E8-B5BCD01847CA}" type="pres">
      <dgm:prSet presAssocID="{83970F71-83F6-4C3C-8B42-C7C133043EF4}" presName="parentLeftMargin" presStyleLbl="node1" presStyleIdx="2" presStyleCnt="4" custScaleX="111162" custScaleY="134157"/>
      <dgm:spPr/>
      <dgm:t>
        <a:bodyPr/>
        <a:lstStyle/>
        <a:p>
          <a:endParaRPr lang="en-US"/>
        </a:p>
      </dgm:t>
    </dgm:pt>
    <dgm:pt modelId="{57BA1E03-E433-4916-8083-24AC19F64021}" type="pres">
      <dgm:prSet presAssocID="{83970F71-83F6-4C3C-8B42-C7C133043EF4}" presName="parentText" presStyleLbl="node1" presStyleIdx="3" presStyleCnt="4" custScaleX="106761" custScaleY="125053">
        <dgm:presLayoutVars>
          <dgm:chMax val="0"/>
          <dgm:bulletEnabled val="1"/>
        </dgm:presLayoutVars>
      </dgm:prSet>
      <dgm:spPr/>
      <dgm:t>
        <a:bodyPr/>
        <a:lstStyle/>
        <a:p>
          <a:endParaRPr lang="en-US"/>
        </a:p>
      </dgm:t>
    </dgm:pt>
    <dgm:pt modelId="{696E4403-9C9D-4272-ACFD-B542D4BAD085}" type="pres">
      <dgm:prSet presAssocID="{83970F71-83F6-4C3C-8B42-C7C133043EF4}" presName="negativeSpace" presStyleCnt="0"/>
      <dgm:spPr/>
    </dgm:pt>
    <dgm:pt modelId="{717E3BED-0490-44BF-9F34-E1AC7EDF8111}" type="pres">
      <dgm:prSet presAssocID="{83970F71-83F6-4C3C-8B42-C7C133043EF4}" presName="childText" presStyleLbl="conFgAcc1" presStyleIdx="3" presStyleCnt="4">
        <dgm:presLayoutVars>
          <dgm:bulletEnabled val="1"/>
        </dgm:presLayoutVars>
      </dgm:prSet>
      <dgm:spPr/>
    </dgm:pt>
  </dgm:ptLst>
  <dgm:cxnLst>
    <dgm:cxn modelId="{4113F09C-0E26-4A53-AE7B-1E0A5DC1ABF3}" type="presOf" srcId="{49B59C8B-5431-4AE8-9197-1B0D86EC6723}" destId="{649399DB-B75D-4180-A6BB-12DF693D5180}" srcOrd="0" destOrd="0" presId="urn:microsoft.com/office/officeart/2005/8/layout/list1"/>
    <dgm:cxn modelId="{38C52ADF-377E-4E4C-8E12-9A99E063F815}" type="presOf" srcId="{83970F71-83F6-4C3C-8B42-C7C133043EF4}" destId="{57BA1E03-E433-4916-8083-24AC19F64021}" srcOrd="1" destOrd="0" presId="urn:microsoft.com/office/officeart/2005/8/layout/list1"/>
    <dgm:cxn modelId="{8BE69EAA-2777-4720-8E0F-8BBC4E20F6EA}" type="presOf" srcId="{3A54D0FD-3584-4B23-BC33-99A10CF9C7F5}" destId="{9860016A-A5DD-4CC2-9E5D-45E94071F25F}" srcOrd="1" destOrd="0" presId="urn:microsoft.com/office/officeart/2005/8/layout/list1"/>
    <dgm:cxn modelId="{22946E7D-0806-40DE-86B2-6E9DE443FB93}" srcId="{49B59C8B-5431-4AE8-9197-1B0D86EC6723}" destId="{3A54D0FD-3584-4B23-BC33-99A10CF9C7F5}" srcOrd="1" destOrd="0" parTransId="{9B5C7C11-1462-4BD7-8B19-748A19AEEB9B}" sibTransId="{2FF82FBE-E972-46BB-B054-C4C3D625D99B}"/>
    <dgm:cxn modelId="{87F4EBF2-CD6D-4077-88E5-FBD04E899B09}" type="presOf" srcId="{B228C7AE-ECCD-4085-BB99-E8150FA8FA79}" destId="{A38771B9-2D33-4744-A66C-0D316D94309D}" srcOrd="0" destOrd="0" presId="urn:microsoft.com/office/officeart/2005/8/layout/list1"/>
    <dgm:cxn modelId="{770E0B47-469F-49CF-8C30-3EB3CCC87083}" type="presOf" srcId="{B228C7AE-ECCD-4085-BB99-E8150FA8FA79}" destId="{1A232F4C-99A6-4407-92A4-07AE5065D8A6}" srcOrd="1" destOrd="0" presId="urn:microsoft.com/office/officeart/2005/8/layout/list1"/>
    <dgm:cxn modelId="{DE1C012E-5758-4E2C-97A9-E4A381B4E537}" type="presOf" srcId="{07E8549C-E460-4432-A525-1D74078F7EB9}" destId="{FDAF0BA0-42EC-4928-8B72-9F666D3BAFF7}" srcOrd="0" destOrd="0" presId="urn:microsoft.com/office/officeart/2005/8/layout/list1"/>
    <dgm:cxn modelId="{964186C9-38D9-4D2E-827C-C4BE9D4E748E}" type="presOf" srcId="{3A54D0FD-3584-4B23-BC33-99A10CF9C7F5}" destId="{B827CDB2-D65C-4011-A81B-AB1116F8E461}" srcOrd="0" destOrd="0" presId="urn:microsoft.com/office/officeart/2005/8/layout/list1"/>
    <dgm:cxn modelId="{1AD9F476-3D26-4B9E-9636-1B36DBC160E6}" srcId="{49B59C8B-5431-4AE8-9197-1B0D86EC6723}" destId="{B228C7AE-ECCD-4085-BB99-E8150FA8FA79}" srcOrd="2" destOrd="0" parTransId="{0DFAEA72-3B48-4C77-9222-4FD9EE738632}" sibTransId="{5D05A9B7-BF39-4C53-98DD-64DEAEF9BD89}"/>
    <dgm:cxn modelId="{0543A507-34D8-43BE-AEB4-AD957CDBD547}" type="presOf" srcId="{07E8549C-E460-4432-A525-1D74078F7EB9}" destId="{3C3B6951-3EC4-47BE-B939-6BDDF9C15D85}" srcOrd="1" destOrd="0" presId="urn:microsoft.com/office/officeart/2005/8/layout/list1"/>
    <dgm:cxn modelId="{843D472A-B943-4E11-BB13-7455896F71E1}" type="presOf" srcId="{83970F71-83F6-4C3C-8B42-C7C133043EF4}" destId="{10BA8B31-688F-47D8-89E8-B5BCD01847CA}" srcOrd="0" destOrd="0" presId="urn:microsoft.com/office/officeart/2005/8/layout/list1"/>
    <dgm:cxn modelId="{6F6414B0-2684-4008-AD81-FD6E93DED9EC}" srcId="{49B59C8B-5431-4AE8-9197-1B0D86EC6723}" destId="{07E8549C-E460-4432-A525-1D74078F7EB9}" srcOrd="0" destOrd="0" parTransId="{0A772A67-6671-40FB-AA77-EDF279DA9297}" sibTransId="{07F8BA65-C0C3-4E04-B753-AF80748136A2}"/>
    <dgm:cxn modelId="{60FB6D17-6F80-4E28-B3BC-24BF0725FC1E}" srcId="{49B59C8B-5431-4AE8-9197-1B0D86EC6723}" destId="{83970F71-83F6-4C3C-8B42-C7C133043EF4}" srcOrd="3" destOrd="0" parTransId="{9659E994-CCE0-469C-ACEC-D6EA3DBAA436}" sibTransId="{118275C3-D0B1-4D52-8196-A78C2C22907F}"/>
    <dgm:cxn modelId="{F7241A05-2464-4E92-AC46-AF75EAA6733F}" type="presParOf" srcId="{649399DB-B75D-4180-A6BB-12DF693D5180}" destId="{2134F7A2-0369-4176-85B5-8901DD9E678D}" srcOrd="0" destOrd="0" presId="urn:microsoft.com/office/officeart/2005/8/layout/list1"/>
    <dgm:cxn modelId="{F245FA4B-2845-4769-94B7-BD8F526B19C1}" type="presParOf" srcId="{2134F7A2-0369-4176-85B5-8901DD9E678D}" destId="{FDAF0BA0-42EC-4928-8B72-9F666D3BAFF7}" srcOrd="0" destOrd="0" presId="urn:microsoft.com/office/officeart/2005/8/layout/list1"/>
    <dgm:cxn modelId="{88853524-ED71-403D-B75E-5800C38003BA}" type="presParOf" srcId="{2134F7A2-0369-4176-85B5-8901DD9E678D}" destId="{3C3B6951-3EC4-47BE-B939-6BDDF9C15D85}" srcOrd="1" destOrd="0" presId="urn:microsoft.com/office/officeart/2005/8/layout/list1"/>
    <dgm:cxn modelId="{813B10A0-1BBA-4065-BDE9-FEC00267A7F0}" type="presParOf" srcId="{649399DB-B75D-4180-A6BB-12DF693D5180}" destId="{6645BBE5-E911-4A34-97FE-06459FDE6AC7}" srcOrd="1" destOrd="0" presId="urn:microsoft.com/office/officeart/2005/8/layout/list1"/>
    <dgm:cxn modelId="{2CCE1523-82F9-4113-8D8B-F8B7CC87C300}" type="presParOf" srcId="{649399DB-B75D-4180-A6BB-12DF693D5180}" destId="{656CE342-9F6C-43AF-A63C-DBC1FB7D82E7}" srcOrd="2" destOrd="0" presId="urn:microsoft.com/office/officeart/2005/8/layout/list1"/>
    <dgm:cxn modelId="{AE10055A-B8DA-47E2-9844-4D7CBD2826AE}" type="presParOf" srcId="{649399DB-B75D-4180-A6BB-12DF693D5180}" destId="{0B17CD68-49F2-4B28-963C-7FE8CD1C83ED}" srcOrd="3" destOrd="0" presId="urn:microsoft.com/office/officeart/2005/8/layout/list1"/>
    <dgm:cxn modelId="{D034881C-7042-4966-A88C-0FAD515A55D5}" type="presParOf" srcId="{649399DB-B75D-4180-A6BB-12DF693D5180}" destId="{4DFF7197-15A5-40AF-8324-E12193A54BB9}" srcOrd="4" destOrd="0" presId="urn:microsoft.com/office/officeart/2005/8/layout/list1"/>
    <dgm:cxn modelId="{CF6CE508-E1F3-46CE-A76A-F4971B944456}" type="presParOf" srcId="{4DFF7197-15A5-40AF-8324-E12193A54BB9}" destId="{B827CDB2-D65C-4011-A81B-AB1116F8E461}" srcOrd="0" destOrd="0" presId="urn:microsoft.com/office/officeart/2005/8/layout/list1"/>
    <dgm:cxn modelId="{92876DF2-6849-4282-AD96-C9C1A30C601F}" type="presParOf" srcId="{4DFF7197-15A5-40AF-8324-E12193A54BB9}" destId="{9860016A-A5DD-4CC2-9E5D-45E94071F25F}" srcOrd="1" destOrd="0" presId="urn:microsoft.com/office/officeart/2005/8/layout/list1"/>
    <dgm:cxn modelId="{65C6EAF1-9CAF-458F-8818-9F3FD0500BBD}" type="presParOf" srcId="{649399DB-B75D-4180-A6BB-12DF693D5180}" destId="{8F1C610E-AF98-4C63-8E2B-4B2373E01DB5}" srcOrd="5" destOrd="0" presId="urn:microsoft.com/office/officeart/2005/8/layout/list1"/>
    <dgm:cxn modelId="{C3B7976A-2032-4073-A9E4-F020CFB62CB4}" type="presParOf" srcId="{649399DB-B75D-4180-A6BB-12DF693D5180}" destId="{180D469A-9ED1-4194-B742-0265F99FBF20}" srcOrd="6" destOrd="0" presId="urn:microsoft.com/office/officeart/2005/8/layout/list1"/>
    <dgm:cxn modelId="{391D4407-5E6A-4F7A-9FBF-2476C0DC7AAE}" type="presParOf" srcId="{649399DB-B75D-4180-A6BB-12DF693D5180}" destId="{26B442EF-4185-4C5F-B17B-B8F688B8C38A}" srcOrd="7" destOrd="0" presId="urn:microsoft.com/office/officeart/2005/8/layout/list1"/>
    <dgm:cxn modelId="{81449AA7-41E9-4B2F-B64B-3A75C6E787F9}" type="presParOf" srcId="{649399DB-B75D-4180-A6BB-12DF693D5180}" destId="{7055D8C5-CF20-46BB-8F33-B737D784D555}" srcOrd="8" destOrd="0" presId="urn:microsoft.com/office/officeart/2005/8/layout/list1"/>
    <dgm:cxn modelId="{B5EF5F26-FA2B-4F43-9773-5D7D52F78CA4}" type="presParOf" srcId="{7055D8C5-CF20-46BB-8F33-B737D784D555}" destId="{A38771B9-2D33-4744-A66C-0D316D94309D}" srcOrd="0" destOrd="0" presId="urn:microsoft.com/office/officeart/2005/8/layout/list1"/>
    <dgm:cxn modelId="{430A7D48-0DA6-4A73-8732-31928DA58F96}" type="presParOf" srcId="{7055D8C5-CF20-46BB-8F33-B737D784D555}" destId="{1A232F4C-99A6-4407-92A4-07AE5065D8A6}" srcOrd="1" destOrd="0" presId="urn:microsoft.com/office/officeart/2005/8/layout/list1"/>
    <dgm:cxn modelId="{68D4A6DE-D273-440D-B56C-3CE8BF32BC08}" type="presParOf" srcId="{649399DB-B75D-4180-A6BB-12DF693D5180}" destId="{6D087A53-BB4D-4DA5-9317-379AC5B5AB95}" srcOrd="9" destOrd="0" presId="urn:microsoft.com/office/officeart/2005/8/layout/list1"/>
    <dgm:cxn modelId="{B1516655-CBFE-449E-A69B-4345F4E0E7CA}" type="presParOf" srcId="{649399DB-B75D-4180-A6BB-12DF693D5180}" destId="{6BE142CF-9DBF-4C61-9691-003B1136CEB7}" srcOrd="10" destOrd="0" presId="urn:microsoft.com/office/officeart/2005/8/layout/list1"/>
    <dgm:cxn modelId="{363DCABB-BD0A-419A-A3C8-F803D1E524BD}" type="presParOf" srcId="{649399DB-B75D-4180-A6BB-12DF693D5180}" destId="{E17EC971-8656-429A-A140-51A7700313F2}" srcOrd="11" destOrd="0" presId="urn:microsoft.com/office/officeart/2005/8/layout/list1"/>
    <dgm:cxn modelId="{BF548432-05D4-4413-8FE9-B4EB1723A41F}" type="presParOf" srcId="{649399DB-B75D-4180-A6BB-12DF693D5180}" destId="{731A2F64-8EE6-4EBD-9E23-C25CB47571E6}" srcOrd="12" destOrd="0" presId="urn:microsoft.com/office/officeart/2005/8/layout/list1"/>
    <dgm:cxn modelId="{BAE2798A-856A-42A6-ABCE-4755E56CA210}" type="presParOf" srcId="{731A2F64-8EE6-4EBD-9E23-C25CB47571E6}" destId="{10BA8B31-688F-47D8-89E8-B5BCD01847CA}" srcOrd="0" destOrd="0" presId="urn:microsoft.com/office/officeart/2005/8/layout/list1"/>
    <dgm:cxn modelId="{CA5F7822-D9AE-4ABD-B01B-2290CCFE4EB7}" type="presParOf" srcId="{731A2F64-8EE6-4EBD-9E23-C25CB47571E6}" destId="{57BA1E03-E433-4916-8083-24AC19F64021}" srcOrd="1" destOrd="0" presId="urn:microsoft.com/office/officeart/2005/8/layout/list1"/>
    <dgm:cxn modelId="{67F98B0B-7337-476F-A13F-F620A992C2DE}" type="presParOf" srcId="{649399DB-B75D-4180-A6BB-12DF693D5180}" destId="{696E4403-9C9D-4272-ACFD-B542D4BAD085}" srcOrd="13" destOrd="0" presId="urn:microsoft.com/office/officeart/2005/8/layout/list1"/>
    <dgm:cxn modelId="{ED6853A0-D96F-49F3-8FF5-6F121FD5486C}" type="presParOf" srcId="{649399DB-B75D-4180-A6BB-12DF693D5180}" destId="{717E3BED-0490-44BF-9F34-E1AC7EDF811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CE342-9F6C-43AF-A63C-DBC1FB7D82E7}">
      <dsp:nvSpPr>
        <dsp:cNvPr id="0" name=""/>
        <dsp:cNvSpPr/>
      </dsp:nvSpPr>
      <dsp:spPr>
        <a:xfrm>
          <a:off x="0" y="356917"/>
          <a:ext cx="8461375"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3B6951-3EC4-47BE-B939-6BDDF9C15D85}">
      <dsp:nvSpPr>
        <dsp:cNvPr id="0" name=""/>
        <dsp:cNvSpPr/>
      </dsp:nvSpPr>
      <dsp:spPr>
        <a:xfrm>
          <a:off x="423068" y="2677"/>
          <a:ext cx="5922962" cy="7084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874" tIns="0" rIns="223874" bIns="0" numCol="1" spcCol="1270" anchor="ctr" anchorCtr="0">
          <a:noAutofit/>
        </a:bodyPr>
        <a:lstStyle/>
        <a:p>
          <a:pPr lvl="0" algn="l" defTabSz="1066800">
            <a:lnSpc>
              <a:spcPct val="90000"/>
            </a:lnSpc>
            <a:spcBef>
              <a:spcPct val="0"/>
            </a:spcBef>
            <a:spcAft>
              <a:spcPct val="35000"/>
            </a:spcAft>
          </a:pPr>
          <a:r>
            <a:rPr lang="en-US" sz="2400" kern="1200" dirty="0" smtClean="0"/>
            <a:t>Describe an issue related to a novel, time-sensitive topic	</a:t>
          </a:r>
          <a:endParaRPr lang="en-US" sz="2400" kern="1200" dirty="0"/>
        </a:p>
      </dsp:txBody>
      <dsp:txXfrm>
        <a:off x="457653" y="37262"/>
        <a:ext cx="5853792" cy="639310"/>
      </dsp:txXfrm>
    </dsp:sp>
    <dsp:sp modelId="{180D469A-9ED1-4194-B742-0265F99FBF20}">
      <dsp:nvSpPr>
        <dsp:cNvPr id="0" name=""/>
        <dsp:cNvSpPr/>
      </dsp:nvSpPr>
      <dsp:spPr>
        <a:xfrm>
          <a:off x="0" y="1445557"/>
          <a:ext cx="8461375"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60016A-A5DD-4CC2-9E5D-45E94071F25F}">
      <dsp:nvSpPr>
        <dsp:cNvPr id="0" name=""/>
        <dsp:cNvSpPr/>
      </dsp:nvSpPr>
      <dsp:spPr>
        <a:xfrm>
          <a:off x="423068" y="1091317"/>
          <a:ext cx="5922962" cy="70848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874" tIns="0" rIns="223874" bIns="0" numCol="1" spcCol="1270" anchor="ctr" anchorCtr="0">
          <a:noAutofit/>
        </a:bodyPr>
        <a:lstStyle/>
        <a:p>
          <a:pPr lvl="0" algn="l" defTabSz="1066800">
            <a:lnSpc>
              <a:spcPct val="90000"/>
            </a:lnSpc>
            <a:spcBef>
              <a:spcPct val="0"/>
            </a:spcBef>
            <a:spcAft>
              <a:spcPct val="35000"/>
            </a:spcAft>
          </a:pPr>
          <a:r>
            <a:rPr lang="en-US" sz="2400" kern="1200" dirty="0" smtClean="0"/>
            <a:t>Convene experts</a:t>
          </a:r>
          <a:endParaRPr lang="en-US" sz="2400" kern="1200" dirty="0"/>
        </a:p>
      </dsp:txBody>
      <dsp:txXfrm>
        <a:off x="457653" y="1125902"/>
        <a:ext cx="5853792" cy="639310"/>
      </dsp:txXfrm>
    </dsp:sp>
    <dsp:sp modelId="{6BE142CF-9DBF-4C61-9691-003B1136CEB7}">
      <dsp:nvSpPr>
        <dsp:cNvPr id="0" name=""/>
        <dsp:cNvSpPr/>
      </dsp:nvSpPr>
      <dsp:spPr>
        <a:xfrm>
          <a:off x="0" y="2634886"/>
          <a:ext cx="8461375"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232F4C-99A6-4407-92A4-07AE5065D8A6}">
      <dsp:nvSpPr>
        <dsp:cNvPr id="0" name=""/>
        <dsp:cNvSpPr/>
      </dsp:nvSpPr>
      <dsp:spPr>
        <a:xfrm>
          <a:off x="423068" y="2179957"/>
          <a:ext cx="6061500" cy="809169"/>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874" tIns="0" rIns="223874" bIns="0" numCol="1" spcCol="1270" anchor="ctr" anchorCtr="0">
          <a:noAutofit/>
        </a:bodyPr>
        <a:lstStyle/>
        <a:p>
          <a:pPr lvl="0" algn="l" defTabSz="1066800">
            <a:lnSpc>
              <a:spcPct val="90000"/>
            </a:lnSpc>
            <a:spcBef>
              <a:spcPct val="0"/>
            </a:spcBef>
            <a:spcAft>
              <a:spcPct val="35000"/>
            </a:spcAft>
          </a:pPr>
          <a:r>
            <a:rPr lang="en-US" sz="2400" kern="1200" dirty="0" smtClean="0"/>
            <a:t>Identify specific challenges and potential solutions</a:t>
          </a:r>
          <a:endParaRPr lang="en-US" sz="2400" kern="1200" dirty="0"/>
        </a:p>
      </dsp:txBody>
      <dsp:txXfrm>
        <a:off x="462568" y="2219457"/>
        <a:ext cx="5982500" cy="730169"/>
      </dsp:txXfrm>
    </dsp:sp>
    <dsp:sp modelId="{717E3BED-0490-44BF-9F34-E1AC7EDF8111}">
      <dsp:nvSpPr>
        <dsp:cNvPr id="0" name=""/>
        <dsp:cNvSpPr/>
      </dsp:nvSpPr>
      <dsp:spPr>
        <a:xfrm>
          <a:off x="0" y="3901022"/>
          <a:ext cx="8461375" cy="604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BA1E03-E433-4916-8083-24AC19F64021}">
      <dsp:nvSpPr>
        <dsp:cNvPr id="0" name=""/>
        <dsp:cNvSpPr/>
      </dsp:nvSpPr>
      <dsp:spPr>
        <a:xfrm>
          <a:off x="470291" y="3369286"/>
          <a:ext cx="6323413" cy="885975"/>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874" tIns="0" rIns="223874" bIns="0" numCol="1" spcCol="1270" anchor="ctr" anchorCtr="0">
          <a:noAutofit/>
        </a:bodyPr>
        <a:lstStyle/>
        <a:p>
          <a:pPr lvl="0" algn="l" defTabSz="1066800">
            <a:lnSpc>
              <a:spcPct val="90000"/>
            </a:lnSpc>
            <a:spcBef>
              <a:spcPct val="0"/>
            </a:spcBef>
            <a:spcAft>
              <a:spcPct val="35000"/>
            </a:spcAft>
          </a:pPr>
          <a:r>
            <a:rPr lang="en-US" sz="2400" kern="1200" dirty="0" smtClean="0"/>
            <a:t>Share emerging best practices</a:t>
          </a:r>
          <a:endParaRPr lang="en-US" sz="2400" kern="1200" dirty="0"/>
        </a:p>
      </dsp:txBody>
      <dsp:txXfrm>
        <a:off x="513541" y="3412536"/>
        <a:ext cx="6236913" cy="7994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D9DB7-8B38-4088-AA10-13C885B49E8F}" type="datetimeFigureOut">
              <a:rPr lang="en-US" smtClean="0"/>
              <a:t>1/14/2020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D5C3A-6268-4F7A-A23C-19ABE4F0814B}" type="slidenum">
              <a:rPr lang="en-US" smtClean="0"/>
              <a:t>‹#›</a:t>
            </a:fld>
            <a:endParaRPr lang="en-US"/>
          </a:p>
        </p:txBody>
      </p:sp>
    </p:spTree>
    <p:extLst>
      <p:ext uri="{BB962C8B-B14F-4D97-AF65-F5344CB8AC3E}">
        <p14:creationId xmlns:p14="http://schemas.microsoft.com/office/powerpoint/2010/main" val="369433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opulation.un.org/wpp/Publications/Files/WPP2019_10KeyFindings.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If your presentation is being recorded, this will be the beginning of the recording, so make it a clean introduction.</a:t>
            </a:r>
          </a:p>
          <a:p>
            <a:r>
              <a:rPr lang="en-US" dirty="0" smtClean="0"/>
              <a:t>EXAMPLE:</a:t>
            </a:r>
          </a:p>
          <a:p>
            <a:r>
              <a:rPr lang="en-US" sz="1200" kern="1200" dirty="0" smtClean="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smtClean="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smtClean="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31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a:t>
            </a:r>
            <a:r>
              <a:rPr lang="en-US" baseline="0" dirty="0"/>
              <a:t> interest and enthusiasm for the master protocol approach is a result of three contemporaneous developments in the clinical trials research community, that collectively led to demands for trials that were able to answer better questions and generate better answers to speed the development of innovative treatment options for patients: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58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Accelerate</a:t>
            </a:r>
            <a:r>
              <a:rPr lang="en-US" baseline="0" dirty="0"/>
              <a:t> the overall progress, but still creates an upfront investment…more answers over the long haul doesn’t mean the first answer is quicker</a:t>
            </a:r>
          </a:p>
          <a:p>
            <a:r>
              <a:rPr lang="en-US" baseline="0" dirty="0"/>
              <a:t>Also discuss the economic realities </a:t>
            </a:r>
          </a:p>
          <a:p>
            <a:r>
              <a:rPr lang="en-US" baseline="0" dirty="0"/>
              <a:t>Really draw out what is the best use in patient leadership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88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dirty="0"/>
              <a:t>Demystify the design, implementation, and regulatory process of trials that utilize complex, innovative statistical methods</a:t>
            </a:r>
            <a:endParaRPr lang="en-US" sz="800" dirty="0"/>
          </a:p>
          <a:p>
            <a:pPr marL="457200" indent="-457200">
              <a:buFont typeface="+mj-lt"/>
              <a:buAutoNum type="arabicPeriod"/>
            </a:pPr>
            <a:r>
              <a:rPr lang="en-US" dirty="0"/>
              <a:t>Create forums for potential early adopters to connect with experts who have significant master protocol design and implementation experience</a:t>
            </a:r>
            <a:endParaRPr lang="en-US" sz="800" dirty="0"/>
          </a:p>
          <a:p>
            <a:pPr marL="457200" indent="-457200">
              <a:buFont typeface="+mj-lt"/>
              <a:buAutoNum type="arabicPeriod"/>
            </a:pPr>
            <a:r>
              <a:rPr lang="en-US" dirty="0"/>
              <a:t>Ongoing educational outreach efforts to secure interest and buy-in across diverse therapeutic areas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98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concrete</a:t>
            </a:r>
            <a:r>
              <a:rPr lang="en-US" baseline="0" dirty="0"/>
              <a:t> examples of specific terms that need to be translated to disease areas…look at biomarkers…pull examples from FDA draft guidance that may not automatically compute…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81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here is what does single</a:t>
            </a:r>
            <a:r>
              <a:rPr lang="en-US" baseline="0" dirty="0"/>
              <a:t> disease mean? How do we define disease? How do we define patient populations?</a:t>
            </a:r>
          </a:p>
          <a:p>
            <a:r>
              <a:rPr lang="en-US" baseline="0" dirty="0"/>
              <a:t>Roger: Platform trials evaluate multiple investigational products in a heterogeneous disease area…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698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785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include feedback loops</a:t>
            </a:r>
            <a:r>
              <a:rPr lang="en-US" baseline="0" dirty="0"/>
              <a:t> around challenges and problem-solving approaches to get to the point of the cyclical, iterative nature of design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66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https://population.un.org/wpp/Publications/Files/WPP2019_10KeyFindings.pdf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23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system capacity index - a score based on health service delivery, health work force, health information systems, access to essential medicines, health financing, and leadership/governance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28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93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2FAE-A00E-8E4D-9069-1B7A3C05A8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929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Inefficient designs (i.e. fixed sample trial designs) are most common</a:t>
            </a:r>
          </a:p>
          <a:p>
            <a:endParaRPr lang="en-US" sz="2400" dirty="0"/>
          </a:p>
          <a:p>
            <a:r>
              <a:rPr lang="en-US" sz="2400" dirty="0"/>
              <a:t>Poor planning and considerations for trial location and analyses</a:t>
            </a:r>
          </a:p>
          <a:p>
            <a:pPr lvl="1"/>
            <a:r>
              <a:rPr lang="en-US" dirty="0"/>
              <a:t>Usually conducted for short-term only </a:t>
            </a:r>
          </a:p>
          <a:p>
            <a:pPr lvl="1"/>
            <a:r>
              <a:rPr lang="en-US" dirty="0"/>
              <a:t>Trials are usually conducted in an uncoordinated manner</a:t>
            </a:r>
            <a:endParaRPr lang="en-US" sz="2400" dirty="0"/>
          </a:p>
          <a:p>
            <a:r>
              <a:rPr lang="en-US" sz="2400" dirty="0"/>
              <a:t>Arguably, some of  global health trials have been conducted without much consideration of local infrastructure and human resources of local staff in LMIC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40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2000" dirty="0"/>
              <a:t>83 master protocols identified: </a:t>
            </a:r>
          </a:p>
          <a:p>
            <a:pPr lvl="1">
              <a:lnSpc>
                <a:spcPct val="110000"/>
              </a:lnSpc>
            </a:pPr>
            <a:r>
              <a:rPr lang="en-US" sz="1600" dirty="0"/>
              <a:t>49 basket trials</a:t>
            </a:r>
          </a:p>
          <a:p>
            <a:pPr lvl="1">
              <a:lnSpc>
                <a:spcPct val="110000"/>
              </a:lnSpc>
            </a:pPr>
            <a:r>
              <a:rPr lang="en-US" sz="1600" dirty="0"/>
              <a:t>18 umbrella trials</a:t>
            </a:r>
          </a:p>
          <a:p>
            <a:pPr lvl="1">
              <a:lnSpc>
                <a:spcPct val="110000"/>
              </a:lnSpc>
            </a:pPr>
            <a:r>
              <a:rPr lang="en-US" sz="1600" dirty="0"/>
              <a:t>16 platform trials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25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99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2019 </a:t>
            </a:r>
            <a:r>
              <a:rPr lang="en-US" dirty="0" err="1"/>
              <a:t>Butaro</a:t>
            </a:r>
            <a:r>
              <a:rPr lang="en-US" dirty="0"/>
              <a:t> Rwanda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D6BEC-BE5B-F14C-9DC0-D83C7233E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75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Avenir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dirty="0">
              <a:ln>
                <a:noFill/>
              </a:ln>
              <a:solidFill>
                <a:srgbClr val="000000"/>
              </a:solidFill>
              <a:effectLst/>
              <a:uLnTx/>
              <a:uFillTx/>
              <a:latin typeface="Avenir Roman" charset="0"/>
              <a:ea typeface="+mn-ea"/>
              <a:cs typeface="+mn-cs"/>
            </a:endParaRPr>
          </a:p>
        </p:txBody>
      </p:sp>
    </p:spTree>
    <p:extLst>
      <p:ext uri="{BB962C8B-B14F-4D97-AF65-F5344CB8AC3E}">
        <p14:creationId xmlns:p14="http://schemas.microsoft.com/office/powerpoint/2010/main" val="2914099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VTB Service but not scalable.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Avenir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dirty="0">
              <a:ln>
                <a:noFill/>
              </a:ln>
              <a:solidFill>
                <a:srgbClr val="000000"/>
              </a:solidFill>
              <a:effectLst/>
              <a:uLnTx/>
              <a:uFillTx/>
              <a:latin typeface="Avenir Roman" charset="0"/>
              <a:ea typeface="+mn-ea"/>
              <a:cs typeface="+mn-cs"/>
            </a:endParaRPr>
          </a:p>
        </p:txBody>
      </p:sp>
    </p:spTree>
    <p:extLst>
      <p:ext uri="{BB962C8B-B14F-4D97-AF65-F5344CB8AC3E}">
        <p14:creationId xmlns:p14="http://schemas.microsoft.com/office/powerpoint/2010/main" val="20180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Avenir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dirty="0">
              <a:ln>
                <a:noFill/>
              </a:ln>
              <a:solidFill>
                <a:srgbClr val="000000"/>
              </a:solidFill>
              <a:effectLst/>
              <a:uLnTx/>
              <a:uFillTx/>
              <a:latin typeface="Avenir Roman" charset="0"/>
              <a:ea typeface="+mn-ea"/>
              <a:cs typeface="+mn-cs"/>
            </a:endParaRPr>
          </a:p>
        </p:txBody>
      </p:sp>
    </p:spTree>
    <p:extLst>
      <p:ext uri="{BB962C8B-B14F-4D97-AF65-F5344CB8AC3E}">
        <p14:creationId xmlns:p14="http://schemas.microsoft.com/office/powerpoint/2010/main" val="1183302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Avenir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dirty="0">
              <a:ln>
                <a:noFill/>
              </a:ln>
              <a:solidFill>
                <a:srgbClr val="000000"/>
              </a:solidFill>
              <a:effectLst/>
              <a:uLnTx/>
              <a:uFillTx/>
              <a:latin typeface="Avenir Roman" charset="0"/>
              <a:ea typeface="+mn-ea"/>
              <a:cs typeface="+mn-cs"/>
            </a:endParaRPr>
          </a:p>
        </p:txBody>
      </p:sp>
    </p:spTree>
    <p:extLst>
      <p:ext uri="{BB962C8B-B14F-4D97-AF65-F5344CB8AC3E}">
        <p14:creationId xmlns:p14="http://schemas.microsoft.com/office/powerpoint/2010/main" val="112331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Started with patients, but get that right, and create Value across the board.  (and owning the patients = owning oncology). </a:t>
            </a:r>
          </a:p>
          <a:p>
            <a:r>
              <a:rPr lang="en-US" dirty="0"/>
              <a:t>Put patient value at center of the system and creates all kinds of new value. </a:t>
            </a:r>
          </a:p>
          <a:p>
            <a:r>
              <a:rPr lang="en-US" b="1" dirty="0"/>
              <a:t>Change the economic</a:t>
            </a:r>
            <a:r>
              <a:rPr lang="en-US" dirty="0"/>
              <a:t>s, making some things </a:t>
            </a:r>
            <a:r>
              <a:rPr lang="en-US" dirty="0" err="1"/>
              <a:t>feasilble</a:t>
            </a:r>
            <a:r>
              <a:rPr lang="en-US" dirty="0"/>
              <a:t>.</a:t>
            </a:r>
          </a:p>
          <a:p>
            <a:r>
              <a:rPr lang="en-US" dirty="0"/>
              <a:t>Have a side fund, trade insider information.   Spin off Virtual </a:t>
            </a:r>
            <a:r>
              <a:rPr lang="en-US" dirty="0" err="1"/>
              <a:t>Biotechs</a:t>
            </a:r>
            <a:r>
              <a:rPr lang="en-US" dirty="0"/>
              <a:t> if warranted (CollabRx business model). </a:t>
            </a:r>
          </a:p>
          <a:p>
            <a:r>
              <a:rPr lang="en-US" dirty="0"/>
              <a:t>We create value across ecosystem, all aligned with patient. (by aligning with </a:t>
            </a:r>
            <a:r>
              <a:rPr lang="en-US" dirty="0" err="1"/>
              <a:t>pt</a:t>
            </a:r>
            <a:r>
              <a:rPr lang="en-US" dirty="0"/>
              <a:t>, we can create value across the ecosystem).</a:t>
            </a:r>
          </a:p>
          <a:p>
            <a:endParaRPr lang="en-US" dirty="0"/>
          </a:p>
          <a:p>
            <a:r>
              <a:rPr lang="en-US" dirty="0"/>
              <a:t>If we see signals, lots of ways to monetize. </a:t>
            </a:r>
            <a:r>
              <a:rPr lang="en-US" dirty="0" err="1"/>
              <a:t>Selll</a:t>
            </a:r>
            <a:r>
              <a:rPr lang="en-US" dirty="0"/>
              <a:t> successes to pharma and failures to the payers. (and comparative effectiveness to investors).   </a:t>
            </a:r>
          </a:p>
          <a:p>
            <a:r>
              <a:rPr lang="en-US" dirty="0"/>
              <a:t>Publish papers -&gt; compendia listings.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651059-8DB8-5044-97F1-F934F7FC73CC}" type="slidenum">
              <a:rPr kumimoji="0" lang="en-US" sz="1300" b="0" i="0" u="none" strike="noStrike" kern="1200" cap="none" spc="0" normalizeH="0" baseline="0" noProof="0" smtClean="0">
                <a:ln>
                  <a:noFill/>
                </a:ln>
                <a:solidFill>
                  <a:srgbClr val="000000"/>
                </a:solidFill>
                <a:effectLst/>
                <a:uLnTx/>
                <a:uFillTx/>
                <a:latin typeface="Avenir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300" b="0" i="0" u="none" strike="noStrike" kern="1200" cap="none" spc="0" normalizeH="0" baseline="0" noProof="0" dirty="0">
              <a:ln>
                <a:noFill/>
              </a:ln>
              <a:solidFill>
                <a:srgbClr val="000000"/>
              </a:solidFill>
              <a:effectLst/>
              <a:uLnTx/>
              <a:uFillTx/>
              <a:latin typeface="Avenir Roman" charset="0"/>
              <a:ea typeface="+mn-ea"/>
              <a:cs typeface="+mn-cs"/>
            </a:endParaRPr>
          </a:p>
        </p:txBody>
      </p:sp>
    </p:spTree>
    <p:extLst>
      <p:ext uri="{BB962C8B-B14F-4D97-AF65-F5344CB8AC3E}">
        <p14:creationId xmlns:p14="http://schemas.microsoft.com/office/powerpoint/2010/main" val="1875999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a:t>
            </a:r>
            <a:r>
              <a:rPr lang="en-US" baseline="0" dirty="0"/>
              <a:t> If your presentation is being recorded, this will be the beginning of the recording, so make it a clean introduction.</a:t>
            </a:r>
          </a:p>
          <a:p>
            <a:r>
              <a:rPr lang="en-US" dirty="0"/>
              <a:t>EXAMPLE:</a:t>
            </a:r>
          </a:p>
          <a:p>
            <a:r>
              <a:rPr lang="en-US" sz="1200" kern="1200" dirty="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2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432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Can include feedback loops</a:t>
            </a:r>
            <a:r>
              <a:rPr lang="en-US" baseline="0" dirty="0"/>
              <a:t> around challenges and problem-solving approaches to get to the point of the cyclical, iterative nature of design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593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50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NOTE:</a:t>
            </a:r>
            <a:r>
              <a:rPr lang="en-US" baseline="0" dirty="0" smtClean="0"/>
              <a:t> If your presentation is being recorded, this will be the beginning of the recording, so make it a clean introduction.</a:t>
            </a:r>
          </a:p>
          <a:p>
            <a:r>
              <a:rPr lang="en-US" dirty="0" smtClean="0"/>
              <a:t>EXAMPLE:</a:t>
            </a:r>
          </a:p>
          <a:p>
            <a:r>
              <a:rPr lang="en-US" sz="1200" kern="1200" dirty="0" smtClean="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smtClean="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smtClean="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219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If your presentation is being recorded, this will be the beginning of the recording, so make it a clean introduction.</a:t>
            </a:r>
          </a:p>
          <a:p>
            <a:r>
              <a:rPr lang="en-US" dirty="0"/>
              <a:t>EXAMPLE:</a:t>
            </a:r>
          </a:p>
          <a:p>
            <a:r>
              <a:rPr lang="en-US" sz="1200" kern="1200" dirty="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856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identifying mission, assumes unmet medical need, assumes there are resources available to complete these early preplanning steps.</a:t>
            </a:r>
          </a:p>
          <a:p>
            <a:r>
              <a:rPr lang="en-US" dirty="0"/>
              <a:t>Guides what type of MP should you use? Who are the right collaborators?</a:t>
            </a:r>
          </a:p>
          <a:p>
            <a:r>
              <a:rPr lang="en-US" dirty="0"/>
              <a:t>Mission statement should be clear enough that we know what we are funding in the next phase.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061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 should think about the overall success of the master protocol (needs of the program) rather than the benefit to any specific individual stakeholder</a:t>
            </a:r>
          </a:p>
          <a:p>
            <a:r>
              <a:rPr lang="en-US" dirty="0"/>
              <a:t>Must be able to get individual stakeholders to cede some control </a:t>
            </a:r>
          </a:p>
          <a:p>
            <a:r>
              <a:rPr lang="en-US" dirty="0"/>
              <a:t>Comfortable making uncomfortable (but perceived as fair) decisions – fair and transparent decision-making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245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If your presentation is being recorded, this will be the beginning of the recording, so make it a clean introduction.</a:t>
            </a:r>
          </a:p>
          <a:p>
            <a:r>
              <a:rPr lang="en-US" dirty="0"/>
              <a:t>EXAMPLE:</a:t>
            </a:r>
          </a:p>
          <a:p>
            <a:r>
              <a:rPr lang="en-US" sz="1200" kern="1200" dirty="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470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143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adopter…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354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55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C4E28-D8E3-324B-A909-7E66451BE1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332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slide text:</a:t>
            </a:r>
          </a:p>
          <a:p>
            <a:r>
              <a:rPr lang="en-US" dirty="0"/>
              <a:t>Maintain consistency between sub studies</a:t>
            </a:r>
          </a:p>
          <a:p>
            <a:r>
              <a:rPr lang="en-US" dirty="0"/>
              <a:t>Ensure appropriate tracking and communication between the different databases utilized for the trial</a:t>
            </a:r>
          </a:p>
          <a:p>
            <a:r>
              <a:rPr lang="en-US" dirty="0"/>
              <a:t>Constant maintenance and tracking of data availability and quality to facilitate speed of data analysis</a:t>
            </a:r>
          </a:p>
          <a:p>
            <a:r>
              <a:rPr lang="en-US" dirty="0"/>
              <a:t>Data monitoring committee needs to balance fidelity to the original design while continuing to assess the scientific and ethical appropriateness of that design</a:t>
            </a:r>
          </a:p>
          <a:p>
            <a:r>
              <a:rPr lang="en-US" dirty="0"/>
              <a:t>Ongoing education and training of the sites on the infrastructure and data collection requirements of the trial </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4120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adopter…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8124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Please</a:t>
            </a:r>
            <a:r>
              <a:rPr lang="en-US" baseline="0" dirty="0"/>
              <a:t> consider connecting with us on any of these social platforms!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2FAE-A00E-8E4D-9069-1B7A3C05A8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15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focus our </a:t>
            </a:r>
            <a:r>
              <a:rPr lang="en-US" dirty="0"/>
              <a:t>work on 6 critical</a:t>
            </a:r>
            <a:r>
              <a:rPr lang="en-US" baseline="0" dirty="0"/>
              <a:t> areas of clinical trials—areas that represent the biggest challenges and opportunities for improvement. </a:t>
            </a:r>
          </a:p>
          <a:p>
            <a:endParaRPr lang="en-US" baseline="0" dirty="0"/>
          </a:p>
          <a:p>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Noel’s notes to help guide review process: (delete after reviewing)</a:t>
            </a:r>
          </a:p>
          <a:p>
            <a:r>
              <a:rPr lang="en-US" dirty="0"/>
              <a:t>I went ahead and</a:t>
            </a:r>
            <a:r>
              <a:rPr lang="en-US" baseline="0" dirty="0"/>
              <a:t> reverted this one back to the normal slide layout (with the footer and logo). Feel free to use either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34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03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If your presentation is being recorded, this will be the beginning of the recording, so make it a clean introduction.</a:t>
            </a:r>
          </a:p>
          <a:p>
            <a:r>
              <a:rPr lang="en-US" dirty="0" smtClean="0"/>
              <a:t>EXAMPLE:</a:t>
            </a:r>
          </a:p>
          <a:p>
            <a:r>
              <a:rPr lang="en-US" sz="1200" kern="1200" dirty="0" smtClean="0">
                <a:solidFill>
                  <a:schemeClr val="tx1"/>
                </a:solidFill>
                <a:effectLst/>
                <a:latin typeface="+mn-lt"/>
                <a:ea typeface="+mn-ea"/>
                <a:cs typeface="+mn-cs"/>
              </a:rPr>
              <a:t>Welcome everyone! My name is [insert introducer’s name/title] and it is my pleasure to introduce [insert presentation name].</a:t>
            </a:r>
          </a:p>
          <a:p>
            <a:r>
              <a:rPr lang="en-US" sz="1200" kern="1200" dirty="0" smtClean="0">
                <a:solidFill>
                  <a:schemeClr val="tx1"/>
                </a:solidFill>
                <a:effectLst/>
                <a:latin typeface="+mn-lt"/>
                <a:ea typeface="+mn-ea"/>
                <a:cs typeface="+mn-cs"/>
              </a:rPr>
              <a:t>Today’s presentation is hosted by the Clinical Trials Transformation Initiative, and the speakers today include [insert speaker(s) name/title]</a:t>
            </a:r>
          </a:p>
          <a:p>
            <a:r>
              <a:rPr lang="en-US" sz="1200" kern="1200" dirty="0" smtClean="0">
                <a:solidFill>
                  <a:schemeClr val="tx1"/>
                </a:solidFill>
                <a:effectLst/>
                <a:latin typeface="+mn-lt"/>
                <a:ea typeface="+mn-ea"/>
                <a:cs typeface="+mn-cs"/>
              </a:rPr>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50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When I think about our</a:t>
            </a:r>
            <a:r>
              <a:rPr lang="en-US" baseline="0" dirty="0" smtClean="0"/>
              <a:t> metrics of success, I think of the following:</a:t>
            </a:r>
          </a:p>
          <a:p>
            <a:pPr marL="640594" lvl="1" indent="-174708">
              <a:buFont typeface="Arial" panose="020B0604020202020204" pitchFamily="34" charset="0"/>
              <a:buChar char="•"/>
            </a:pPr>
            <a:r>
              <a:rPr lang="en-US" baseline="0" dirty="0" smtClean="0"/>
              <a:t>The creation of tools that really help diverse stakeholders—stakeholders who are diverse in  terms of experience and stakeholder type—understand the rationale, or why, of master protocols, responsive to how </a:t>
            </a:r>
            <a:r>
              <a:rPr lang="en-US" baseline="0" dirty="0" err="1" smtClean="0"/>
              <a:t>stakeeholders</a:t>
            </a:r>
            <a:r>
              <a:rPr lang="en-US" baseline="0" dirty="0" smtClean="0"/>
              <a:t> experience the different challenges, and really help guide people through solution-oriented thinking.</a:t>
            </a:r>
          </a:p>
          <a:p>
            <a:pPr marL="640594" lvl="1" indent="-174708">
              <a:buFont typeface="Arial" panose="020B0604020202020204" pitchFamily="34" charset="0"/>
              <a:buChar char="•"/>
            </a:pPr>
            <a:r>
              <a:rPr lang="en-US" baseline="0" dirty="0" smtClean="0"/>
              <a:t>Expert meeting that help us understand how different stakeholders experience the challenges we choose to prioritize and effectively engage stakeholders in creating and refining tools,..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74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If your presentation is being recorded, this will be the beginning of the recording, so make it a clean introduction.</a:t>
            </a:r>
          </a:p>
          <a:p>
            <a:r>
              <a:rPr lang="en-US" dirty="0"/>
              <a:t>EXAMPLE:</a:t>
            </a:r>
          </a:p>
          <a:p>
            <a:r>
              <a:rPr lang="en-US" dirty="0"/>
              <a:t>Welcome everyone! My name is [insert introducer’s name/title] and it is my pleasure to introduce [insert presentation name].</a:t>
            </a:r>
          </a:p>
          <a:p>
            <a:r>
              <a:rPr lang="en-US" dirty="0"/>
              <a:t>Today’s presentation is hosted by the Clinical Trials Transformation Initiative, and the speakers today include [insert speaker(s) name/title]</a:t>
            </a:r>
          </a:p>
          <a:p>
            <a:r>
              <a:rPr lang="en-US" dirty="0"/>
              <a:t>[Insert prepared speaker(s) bios.]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89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7.xml"/><Relationship Id="rId4" Type="http://schemas.openxmlformats.org/officeDocument/2006/relationships/image" Target="../media/image1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9.xml"/><Relationship Id="rId4" Type="http://schemas.openxmlformats.org/officeDocument/2006/relationships/image" Target="../media/image31.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7.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7.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divider title style</a:t>
            </a:r>
          </a:p>
        </p:txBody>
      </p:sp>
      <p:sp>
        <p:nvSpPr>
          <p:cNvPr id="3" name="Text Placeholder 2"/>
          <p:cNvSpPr>
            <a:spLocks noGrp="1"/>
          </p:cNvSpPr>
          <p:nvPr>
            <p:ph idx="1"/>
          </p:nvPr>
        </p:nvSpPr>
        <p:spPr>
          <a:xfrm>
            <a:off x="430557" y="4743923"/>
            <a:ext cx="4089822" cy="433445"/>
          </a:xfrm>
          <a:prstGeom prst="rect">
            <a:avLst/>
          </a:prstGeom>
        </p:spPr>
        <p:txBody>
          <a:bodyPr vert="horz" lIns="91440" tIns="45720" rIns="91440" bIns="45720" rtlCol="0">
            <a:normAutofit/>
          </a:bodyPr>
          <a:lstStyle/>
          <a:p>
            <a:pPr lvl="0"/>
            <a:r>
              <a:rPr lang="en-US"/>
              <a:t>Presentation subtitle goes here</a:t>
            </a:r>
          </a:p>
        </p:txBody>
      </p:sp>
    </p:spTree>
    <p:extLst>
      <p:ext uri="{BB962C8B-B14F-4D97-AF65-F5344CB8AC3E}">
        <p14:creationId xmlns:p14="http://schemas.microsoft.com/office/powerpoint/2010/main" val="13164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0494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marR="0" indent="0" algn="l" defTabSz="457200" rtl="0" eaLnBrk="1" fontAlgn="auto" latinLnBrk="0" hangingPunct="1">
              <a:lnSpc>
                <a:spcPct val="95000"/>
              </a:lnSpc>
              <a:spcBef>
                <a:spcPts val="1400"/>
              </a:spcBef>
              <a:spcAft>
                <a:spcPts val="0"/>
              </a:spcAft>
              <a:buClrTx/>
              <a:buSzPct val="130000"/>
              <a:buFontTx/>
              <a:buNone/>
              <a:tabLst/>
              <a:defRPr sz="1800" baseline="0">
                <a:solidFill>
                  <a:schemeClr val="accent3"/>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err="1"/>
              <a:t>Leanne.madre@duke.edu</a:t>
            </a:r>
            <a:endParaRPr lang="en-US" dirty="0"/>
          </a:p>
        </p:txBody>
      </p:sp>
      <p:sp>
        <p:nvSpPr>
          <p:cNvPr id="17" name="Subtitle 7"/>
          <p:cNvSpPr txBox="1">
            <a:spLocks/>
          </p:cNvSpPr>
          <p:nvPr/>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sp>
        <p:nvSpPr>
          <p:cNvPr id="20" name="TextBox 19"/>
          <p:cNvSpPr txBox="1"/>
          <p:nvPr/>
        </p:nvSpPr>
        <p:spPr>
          <a:xfrm>
            <a:off x="2311400" y="700142"/>
            <a:ext cx="4521200" cy="92333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5400">
                <a:solidFill>
                  <a:schemeClr val="accent1"/>
                </a:solidFill>
              </a:rPr>
              <a:t>THANK YOU.</a:t>
            </a:r>
          </a:p>
        </p:txBody>
      </p:sp>
      <p:pic>
        <p:nvPicPr>
          <p:cNvPr id="24" name="Picture 23" descr="umbr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grpSp>
        <p:nvGrpSpPr>
          <p:cNvPr id="13" name="Group 12"/>
          <p:cNvGrpSpPr/>
          <p:nvPr userDrawn="1"/>
        </p:nvGrpSpPr>
        <p:grpSpPr>
          <a:xfrm>
            <a:off x="3757336" y="4820363"/>
            <a:ext cx="1629329" cy="508000"/>
            <a:chOff x="3530598" y="4820363"/>
            <a:chExt cx="1629329" cy="508000"/>
          </a:xfrm>
        </p:grpSpPr>
        <p:pic>
          <p:nvPicPr>
            <p:cNvPr id="14" name="Picture 13" descr="linkedi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15" name="Picture 14" descr="twit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18" name="Picture 17" descr="vimeo.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spTree>
    <p:extLst>
      <p:ext uri="{BB962C8B-B14F-4D97-AF65-F5344CB8AC3E}">
        <p14:creationId xmlns:p14="http://schemas.microsoft.com/office/powerpoint/2010/main" val="4973688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4053285"/>
            <a:ext cx="7511568" cy="881872"/>
          </a:xfrm>
        </p:spPr>
        <p:txBody>
          <a:bodyPr anchor="b" anchorCtr="0">
            <a:noAutofit/>
          </a:bodyPr>
          <a:lstStyle>
            <a:lvl1pPr>
              <a:lnSpc>
                <a:spcPct val="90000"/>
              </a:lnSpc>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2" y="4935157"/>
            <a:ext cx="7511567" cy="675325"/>
          </a:xfrm>
        </p:spPr>
        <p:txBody>
          <a:bodyPr tIns="137160" anchor="t"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8" name="Picture 7"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pic>
        <p:nvPicPr>
          <p:cNvPr id="11" name="Picture 10"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10465923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521283"/>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vl2pPr>
              <a:spcBef>
                <a:spcPts val="600"/>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8921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8209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52921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2640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3600"/>
            </a:lvl1pPr>
          </a:lstStyle>
          <a:p>
            <a:r>
              <a:rPr lang="en-US"/>
              <a:t>Click to edit Master title style</a:t>
            </a:r>
            <a:endParaRPr lang="en-US" dirty="0"/>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8" name="Rectangle 7"/>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4" name="Straight Connector 13"/>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 name="Picture 14"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36904346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520267"/>
            <a:ext cx="5486400" cy="651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9" name="Picture 8"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0" name="Straight Connector 9"/>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610104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indent="0">
              <a:buNone/>
              <a:defRPr sz="1800" baseline="0">
                <a:solidFill>
                  <a:schemeClr val="accent3"/>
                </a:solidFill>
              </a:defRPr>
            </a:lvl1pPr>
          </a:lstStyle>
          <a:p>
            <a:pPr lvl="0"/>
            <a:r>
              <a:rPr lang="en-US" dirty="0"/>
              <a:t>Presenter’s contact info goes here.</a:t>
            </a:r>
          </a:p>
        </p:txBody>
      </p:sp>
      <p:sp>
        <p:nvSpPr>
          <p:cNvPr id="17" name="Subtitle 7"/>
          <p:cNvSpPr txBox="1">
            <a:spLocks/>
          </p:cNvSpPr>
          <p:nvPr/>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sp>
        <p:nvSpPr>
          <p:cNvPr id="20" name="TextBox 19"/>
          <p:cNvSpPr txBox="1"/>
          <p:nvPr/>
        </p:nvSpPr>
        <p:spPr>
          <a:xfrm>
            <a:off x="2191655" y="700142"/>
            <a:ext cx="4934858" cy="1015663"/>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6000" dirty="0">
                <a:solidFill>
                  <a:schemeClr val="accent1"/>
                </a:solidFill>
              </a:rPr>
              <a:t>THANK YOU.</a:t>
            </a:r>
          </a:p>
        </p:txBody>
      </p:sp>
      <p:grpSp>
        <p:nvGrpSpPr>
          <p:cNvPr id="2" name="Group 1"/>
          <p:cNvGrpSpPr/>
          <p:nvPr/>
        </p:nvGrpSpPr>
        <p:grpSpPr>
          <a:xfrm>
            <a:off x="3757336" y="4820363"/>
            <a:ext cx="1629329" cy="508000"/>
            <a:chOff x="3530598" y="4820363"/>
            <a:chExt cx="1629329" cy="508000"/>
          </a:xfrm>
        </p:grpSpPr>
        <p:pic>
          <p:nvPicPr>
            <p:cNvPr id="19" name="Picture 18" descr="linked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12" name="Picture 11"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4" name="Subtitle 7"/>
          <p:cNvSpPr txBox="1">
            <a:spLocks/>
          </p:cNvSpPr>
          <p:nvPr userDrawn="1"/>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grpSp>
        <p:nvGrpSpPr>
          <p:cNvPr id="18" name="Group 17"/>
          <p:cNvGrpSpPr/>
          <p:nvPr userDrawn="1"/>
        </p:nvGrpSpPr>
        <p:grpSpPr>
          <a:xfrm>
            <a:off x="3757336" y="4820363"/>
            <a:ext cx="1629329" cy="508000"/>
            <a:chOff x="3530598" y="4820363"/>
            <a:chExt cx="1629329" cy="508000"/>
          </a:xfrm>
        </p:grpSpPr>
        <p:pic>
          <p:nvPicPr>
            <p:cNvPr id="22" name="Picture 21"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6" name="Picture 25"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7" name="Picture 26"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8" name="Picture 27"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762401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divider title style</a:t>
            </a:r>
          </a:p>
        </p:txBody>
      </p:sp>
      <p:sp>
        <p:nvSpPr>
          <p:cNvPr id="3" name="Text Placeholder 2"/>
          <p:cNvSpPr>
            <a:spLocks noGrp="1"/>
          </p:cNvSpPr>
          <p:nvPr>
            <p:ph idx="1"/>
          </p:nvPr>
        </p:nvSpPr>
        <p:spPr>
          <a:xfrm>
            <a:off x="430557" y="4743913"/>
            <a:ext cx="4089822" cy="433445"/>
          </a:xfrm>
          <a:prstGeom prst="rect">
            <a:avLst/>
          </a:prstGeom>
        </p:spPr>
        <p:txBody>
          <a:bodyPr vert="horz" lIns="91440" tIns="45720" rIns="91440" bIns="45720" rtlCol="0">
            <a:normAutofit/>
          </a:bodyPr>
          <a:lstStyle/>
          <a:p>
            <a:pPr lvl="0"/>
            <a:r>
              <a:rPr lang="en-US"/>
              <a:t>Presentation subtitle goes here</a:t>
            </a:r>
          </a:p>
        </p:txBody>
      </p:sp>
    </p:spTree>
    <p:extLst>
      <p:ext uri="{BB962C8B-B14F-4D97-AF65-F5344CB8AC3E}">
        <p14:creationId xmlns:p14="http://schemas.microsoft.com/office/powerpoint/2010/main" val="147440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5F619-1B79-4A59-8726-918915684DFC}"/>
              </a:ext>
            </a:extLst>
          </p:cNvPr>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3441953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6365827"/>
            <a:ext cx="450328"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8" y="1229454"/>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5858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6365827"/>
            <a:ext cx="450328"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8" y="1229454"/>
            <a:ext cx="8242857" cy="4525963"/>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34352296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40" y="1279525"/>
            <a:ext cx="4103687" cy="4576763"/>
          </a:xfrm>
        </p:spPr>
        <p:txBody>
          <a:bodyPr>
            <a:normAutofit/>
          </a:bodyPr>
          <a:lstStyle>
            <a:lvl1pPr marL="0" indent="0">
              <a:buNone/>
              <a:defRPr sz="1400"/>
            </a:lvl1pPr>
            <a:lvl2pPr>
              <a:defRPr sz="1200"/>
            </a:lvl2pPr>
            <a:lvl3pPr>
              <a:defRPr sz="1050"/>
            </a:lvl3pPr>
            <a:lvl4pPr>
              <a:defRPr sz="800"/>
            </a:lvl4pPr>
          </a:lstStyle>
          <a:p>
            <a:pPr lvl="0"/>
            <a:r>
              <a:rPr lang="en-US"/>
              <a:t>Click to edit Master text styles</a:t>
            </a:r>
          </a:p>
        </p:txBody>
      </p:sp>
      <p:sp>
        <p:nvSpPr>
          <p:cNvPr id="10" name="Picture Placeholder 9"/>
          <p:cNvSpPr>
            <a:spLocks noGrp="1"/>
          </p:cNvSpPr>
          <p:nvPr>
            <p:ph type="pic" sz="quarter" idx="12"/>
          </p:nvPr>
        </p:nvSpPr>
        <p:spPr>
          <a:xfrm>
            <a:off x="4757738" y="1279525"/>
            <a:ext cx="4006850" cy="4586288"/>
          </a:xfrm>
        </p:spPr>
        <p:txBody>
          <a:bodyPr/>
          <a:lstStyle/>
          <a:p>
            <a:endParaRPr lang="en-US"/>
          </a:p>
        </p:txBody>
      </p:sp>
    </p:spTree>
    <p:extLst>
      <p:ext uri="{BB962C8B-B14F-4D97-AF65-F5344CB8AC3E}">
        <p14:creationId xmlns:p14="http://schemas.microsoft.com/office/powerpoint/2010/main" val="3665225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2" y="1279525"/>
            <a:ext cx="4103687" cy="4576763"/>
          </a:xfrm>
        </p:spPr>
        <p:txBody>
          <a:bodyPr>
            <a:normAutofit/>
          </a:bodyPr>
          <a:lstStyle>
            <a:lvl1pPr marL="0" indent="0">
              <a:buNone/>
              <a:defRPr sz="1400"/>
            </a:lvl1pPr>
            <a:lvl2pPr>
              <a:defRPr sz="1200"/>
            </a:lvl2pPr>
            <a:lvl3pPr>
              <a:defRPr sz="1050"/>
            </a:lvl3pPr>
            <a:lvl4pPr>
              <a:defRPr sz="800"/>
            </a:lvl4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67" y="1279525"/>
            <a:ext cx="4006850" cy="4586288"/>
          </a:xfrm>
        </p:spPr>
        <p:txBody>
          <a:bodyPr/>
          <a:lstStyle/>
          <a:p>
            <a:endParaRPr lang="en-US"/>
          </a:p>
        </p:txBody>
      </p:sp>
    </p:spTree>
    <p:extLst>
      <p:ext uri="{BB962C8B-B14F-4D97-AF65-F5344CB8AC3E}">
        <p14:creationId xmlns:p14="http://schemas.microsoft.com/office/powerpoint/2010/main" val="3534134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1917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12333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67" y="1279525"/>
            <a:ext cx="8242859" cy="4586288"/>
          </a:xfrm>
        </p:spPr>
        <p:txBody>
          <a:bodyPr/>
          <a:lstStyle/>
          <a:p>
            <a:endParaRPr lang="en-US"/>
          </a:p>
        </p:txBody>
      </p:sp>
    </p:spTree>
    <p:extLst>
      <p:ext uri="{BB962C8B-B14F-4D97-AF65-F5344CB8AC3E}">
        <p14:creationId xmlns:p14="http://schemas.microsoft.com/office/powerpoint/2010/main" val="2914328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11301470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670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5F619-1B79-4A59-8726-918915684DFC}"/>
              </a:ext>
            </a:extLst>
          </p:cNvPr>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757447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7" y="4704417"/>
            <a:ext cx="7511567" cy="675325"/>
          </a:xfrm>
        </p:spPr>
        <p:txBody>
          <a:bodyPr anchor="ctr" anchorCtr="0">
            <a:noAutofit/>
          </a:bodyPr>
          <a:lstStyle>
            <a:lvl1pPr marL="0" indent="0" algn="l">
              <a:buNone/>
              <a:defRPr sz="1500" b="0" i="0">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9" y="1598665"/>
            <a:ext cx="2416765" cy="419224"/>
          </a:xfrm>
        </p:spPr>
        <p:txBody>
          <a:bodyPr anchor="ctr"/>
          <a:lstStyle>
            <a:lvl1pPr marL="0" marR="0" indent="0" algn="l" defTabSz="342892" rtl="0" eaLnBrk="1" fontAlgn="auto" latinLnBrk="0" hangingPunct="1">
              <a:lnSpc>
                <a:spcPct val="95000"/>
              </a:lnSpc>
              <a:spcBef>
                <a:spcPts val="1050"/>
              </a:spcBef>
              <a:spcAft>
                <a:spcPts val="0"/>
              </a:spcAft>
              <a:buClrTx/>
              <a:buSzPct val="130000"/>
              <a:buFontTx/>
              <a:buNone/>
              <a:tabLst/>
              <a:defRPr sz="1050" i="1">
                <a:solidFill>
                  <a:schemeClr val="accent3">
                    <a:lumMod val="60000"/>
                    <a:lumOff val="40000"/>
                  </a:schemeClr>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spTree>
    <p:extLst>
      <p:ext uri="{BB962C8B-B14F-4D97-AF65-F5344CB8AC3E}">
        <p14:creationId xmlns:p14="http://schemas.microsoft.com/office/powerpoint/2010/main" val="4188645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12F519-CBB3-4E43-AC76-2F27D491C194}"/>
              </a:ext>
            </a:extLst>
          </p:cNvPr>
          <p:cNvSpPr>
            <a:spLocks noGrp="1"/>
          </p:cNvSpPr>
          <p:nvPr>
            <p:ph type="title"/>
          </p:nvPr>
        </p:nvSpPr>
        <p:spPr>
          <a:xfrm>
            <a:off x="628650" y="365126"/>
            <a:ext cx="7886700" cy="1325563"/>
          </a:xfrm>
          <a:prstGeom prst="rect">
            <a:avLst/>
          </a:prstGeo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033E548-75E2-3649-AEED-F9BC0B0B0BB5}"/>
              </a:ext>
            </a:extLst>
          </p:cNvPr>
          <p:cNvSpPr>
            <a:spLocks noGrp="1"/>
          </p:cNvSpPr>
          <p:nvPr>
            <p:ph type="dt" sz="half" idx="10"/>
          </p:nvPr>
        </p:nvSpPr>
        <p:spPr>
          <a:xfrm>
            <a:off x="298131" y="6353090"/>
            <a:ext cx="2057400" cy="365125"/>
          </a:xfrm>
          <a:prstGeom prst="rect">
            <a:avLst/>
          </a:prstGeom>
        </p:spPr>
        <p:txBody>
          <a:bodyPr/>
          <a:lstStyle/>
          <a:p>
            <a:endParaRPr lang="es-ES"/>
          </a:p>
        </p:txBody>
      </p:sp>
      <p:sp>
        <p:nvSpPr>
          <p:cNvPr id="4" name="Marcador de pie de página 3">
            <a:extLst>
              <a:ext uri="{FF2B5EF4-FFF2-40B4-BE49-F238E27FC236}">
                <a16:creationId xmlns:a16="http://schemas.microsoft.com/office/drawing/2014/main" id="{C394C827-D2FB-224B-A5B0-8770FC4ABA64}"/>
              </a:ext>
            </a:extLst>
          </p:cNvPr>
          <p:cNvSpPr>
            <a:spLocks noGrp="1"/>
          </p:cNvSpPr>
          <p:nvPr>
            <p:ph type="ftr" sz="quarter" idx="11"/>
          </p:nvPr>
        </p:nvSpPr>
        <p:spPr>
          <a:xfrm>
            <a:off x="3028950" y="6356351"/>
            <a:ext cx="30861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110F3713-B1D2-274E-B7F1-8603EF3EB4C0}"/>
              </a:ext>
            </a:extLst>
          </p:cNvPr>
          <p:cNvSpPr>
            <a:spLocks noGrp="1"/>
          </p:cNvSpPr>
          <p:nvPr>
            <p:ph type="sldNum" sz="quarter" idx="12"/>
          </p:nvPr>
        </p:nvSpPr>
        <p:spPr>
          <a:xfrm>
            <a:off x="6457950" y="6356351"/>
            <a:ext cx="2057400" cy="365125"/>
          </a:xfrm>
          <a:prstGeom prst="rect">
            <a:avLst/>
          </a:prstGeom>
        </p:spPr>
        <p:txBody>
          <a:bodyPr/>
          <a:lstStyle/>
          <a:p>
            <a:fld id="{CCE351D9-1F79-354E-99F8-A3DAD59BEC11}" type="slidenum">
              <a:rPr lang="es-ES" smtClean="0"/>
              <a:t>‹#›</a:t>
            </a:fld>
            <a:endParaRPr lang="es-ES"/>
          </a:p>
        </p:txBody>
      </p:sp>
    </p:spTree>
    <p:extLst>
      <p:ext uri="{BB962C8B-B14F-4D97-AF65-F5344CB8AC3E}">
        <p14:creationId xmlns:p14="http://schemas.microsoft.com/office/powerpoint/2010/main" val="57503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376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Lillies and Carp 4:3 Title and Content Cool Palett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2000"/>
              </a:spcBef>
              <a:defRPr/>
            </a:lvl1pPr>
            <a:lvl2pPr>
              <a:spcBef>
                <a:spcPts val="1200"/>
              </a:spcBef>
              <a:defRPr/>
            </a:lvl2pPr>
            <a:lvl3pPr>
              <a:spcBef>
                <a:spcPts val="600"/>
              </a:spcBef>
              <a:defRPr/>
            </a:lvl3pPr>
            <a:lvl4pPr>
              <a:spcBef>
                <a:spcPts val="600"/>
              </a:spcBef>
              <a:defRPr/>
            </a:lvl4pPr>
            <a:lvl5pPr>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05.05.2011</a:t>
            </a:r>
          </a:p>
        </p:txBody>
      </p:sp>
      <p:sp>
        <p:nvSpPr>
          <p:cNvPr id="5" name="Rectangle 5"/>
          <p:cNvSpPr>
            <a:spLocks noGrp="1" noChangeArrowheads="1"/>
          </p:cNvSpPr>
          <p:nvPr>
            <p:ph type="ftr" sz="quarter" idx="11"/>
          </p:nvPr>
        </p:nvSpPr>
        <p:spPr>
          <a:ln/>
        </p:spPr>
        <p:txBody>
          <a:bodyPr/>
          <a:lstStyle>
            <a:lvl1pPr>
              <a:defRPr/>
            </a:lvl1pPr>
          </a:lstStyle>
          <a:p>
            <a:r>
              <a:rPr lang="en-US"/>
              <a:t>TITLE |  Copy</a:t>
            </a:r>
          </a:p>
        </p:txBody>
      </p:sp>
      <p:sp>
        <p:nvSpPr>
          <p:cNvPr id="6" name="Rectangle 6"/>
          <p:cNvSpPr>
            <a:spLocks noGrp="1" noChangeArrowheads="1"/>
          </p:cNvSpPr>
          <p:nvPr>
            <p:ph type="sldNum" sz="quarter" idx="12"/>
          </p:nvPr>
        </p:nvSpPr>
        <p:spPr>
          <a:ln/>
        </p:spPr>
        <p:txBody>
          <a:bodyPr/>
          <a:lstStyle>
            <a:lvl1pPr>
              <a:defRPr/>
            </a:lvl1pPr>
          </a:lstStyle>
          <a:p>
            <a:fld id="{AA650495-28B0-4DBC-A96C-530BF5253D0D}" type="slidenum">
              <a:rPr lang="en-US"/>
              <a:pPr/>
              <a:t>‹#›</a:t>
            </a:fld>
            <a:endParaRPr lang="en-US"/>
          </a:p>
        </p:txBody>
      </p:sp>
    </p:spTree>
    <p:extLst>
      <p:ext uri="{BB962C8B-B14F-4D97-AF65-F5344CB8AC3E}">
        <p14:creationId xmlns:p14="http://schemas.microsoft.com/office/powerpoint/2010/main" val="1187070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CF29EE-579D-EC48-B9BF-342D449CFE5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DB46432B-DA22-1A4D-82F1-01077A852108}"/>
              </a:ext>
            </a:extLst>
          </p:cNvPr>
          <p:cNvSpPr>
            <a:spLocks noGrp="1"/>
          </p:cNvSpPr>
          <p:nvPr>
            <p:ph type="subTitle" idx="1" hasCustomPrompt="1"/>
          </p:nvPr>
        </p:nvSpPr>
        <p:spPr>
          <a:xfrm>
            <a:off x="628650" y="4882461"/>
            <a:ext cx="7885509" cy="694481"/>
          </a:xfrm>
        </p:spPr>
        <p:txBody>
          <a:bodyPr anchor="ctr"/>
          <a:lstStyle>
            <a:lvl1pPr marL="0" indent="0" algn="l">
              <a:lnSpc>
                <a:spcPct val="10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name</a:t>
            </a:r>
          </a:p>
        </p:txBody>
      </p:sp>
      <p:sp>
        <p:nvSpPr>
          <p:cNvPr id="14" name="Content Placeholder 13">
            <a:extLst>
              <a:ext uri="{FF2B5EF4-FFF2-40B4-BE49-F238E27FC236}">
                <a16:creationId xmlns:a16="http://schemas.microsoft.com/office/drawing/2014/main" id="{601879BF-C03A-8B4B-9258-B3A210DCFC0C}"/>
              </a:ext>
            </a:extLst>
          </p:cNvPr>
          <p:cNvSpPr>
            <a:spLocks noGrp="1"/>
          </p:cNvSpPr>
          <p:nvPr>
            <p:ph sz="quarter" idx="12" hasCustomPrompt="1"/>
          </p:nvPr>
        </p:nvSpPr>
        <p:spPr>
          <a:xfrm>
            <a:off x="628650" y="5623589"/>
            <a:ext cx="7885510" cy="364254"/>
          </a:xfrm>
        </p:spPr>
        <p:txBody>
          <a:bodyPr>
            <a:normAutofit/>
          </a:bodyPr>
          <a:lstStyle>
            <a:lvl1pPr marL="0" indent="0">
              <a:lnSpc>
                <a:spcPct val="100000"/>
              </a:lnSpc>
              <a:buNone/>
              <a:defRPr sz="1500"/>
            </a:lvl1pPr>
            <a:lvl2pPr marL="342900" indent="0">
              <a:buNone/>
              <a:defRPr/>
            </a:lvl2pPr>
          </a:lstStyle>
          <a:p>
            <a:pPr lvl="0"/>
            <a:r>
              <a:rPr lang="en-US" dirty="0"/>
              <a:t>Insert date</a:t>
            </a:r>
          </a:p>
        </p:txBody>
      </p:sp>
      <p:sp>
        <p:nvSpPr>
          <p:cNvPr id="16" name="Footer Placeholder 4">
            <a:extLst>
              <a:ext uri="{FF2B5EF4-FFF2-40B4-BE49-F238E27FC236}">
                <a16:creationId xmlns:a16="http://schemas.microsoft.com/office/drawing/2014/main" id="{9E4CFA1A-CD56-9248-9B77-26180EFBA116}"/>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7" name="Slide Number Placeholder 5">
            <a:extLst>
              <a:ext uri="{FF2B5EF4-FFF2-40B4-BE49-F238E27FC236}">
                <a16:creationId xmlns:a16="http://schemas.microsoft.com/office/drawing/2014/main" id="{790C26A5-352B-5B4A-BDCA-8D8FAEC3DB3F}"/>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
        <p:nvSpPr>
          <p:cNvPr id="18" name="Title 17">
            <a:extLst>
              <a:ext uri="{FF2B5EF4-FFF2-40B4-BE49-F238E27FC236}">
                <a16:creationId xmlns:a16="http://schemas.microsoft.com/office/drawing/2014/main" id="{CE32CC3C-E07E-A048-990E-B66DC15157B3}"/>
              </a:ext>
            </a:extLst>
          </p:cNvPr>
          <p:cNvSpPr>
            <a:spLocks noGrp="1"/>
          </p:cNvSpPr>
          <p:nvPr>
            <p:ph type="title"/>
          </p:nvPr>
        </p:nvSpPr>
        <p:spPr>
          <a:xfrm>
            <a:off x="627459" y="2732200"/>
            <a:ext cx="7886700" cy="1440251"/>
          </a:xfrm>
        </p:spPr>
        <p:txBody>
          <a:bodyPr>
            <a:normAutofit/>
          </a:bodyPr>
          <a:lstStyle>
            <a:lvl1pPr>
              <a:defRPr sz="3000"/>
            </a:lvl1pPr>
          </a:lstStyle>
          <a:p>
            <a:r>
              <a:rPr lang="en-US" dirty="0"/>
              <a:t>Click to edit Master title style</a:t>
            </a:r>
          </a:p>
        </p:txBody>
      </p:sp>
      <p:pic>
        <p:nvPicPr>
          <p:cNvPr id="20" name="Picture 19">
            <a:extLst>
              <a:ext uri="{FF2B5EF4-FFF2-40B4-BE49-F238E27FC236}">
                <a16:creationId xmlns:a16="http://schemas.microsoft.com/office/drawing/2014/main" id="{0DD5A69C-691D-9144-9546-7A993A4847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2597" y="324853"/>
            <a:ext cx="4281239" cy="2360699"/>
          </a:xfrm>
          <a:prstGeom prst="rect">
            <a:avLst/>
          </a:prstGeom>
        </p:spPr>
      </p:pic>
    </p:spTree>
    <p:extLst>
      <p:ext uri="{BB962C8B-B14F-4D97-AF65-F5344CB8AC3E}">
        <p14:creationId xmlns:p14="http://schemas.microsoft.com/office/powerpoint/2010/main" val="625331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CF29EE-579D-EC48-B9BF-342D449CFE5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itle 17">
            <a:extLst>
              <a:ext uri="{FF2B5EF4-FFF2-40B4-BE49-F238E27FC236}">
                <a16:creationId xmlns:a16="http://schemas.microsoft.com/office/drawing/2014/main" id="{CE32CC3C-E07E-A048-990E-B66DC15157B3}"/>
              </a:ext>
            </a:extLst>
          </p:cNvPr>
          <p:cNvSpPr>
            <a:spLocks noGrp="1"/>
          </p:cNvSpPr>
          <p:nvPr>
            <p:ph type="title"/>
          </p:nvPr>
        </p:nvSpPr>
        <p:spPr>
          <a:xfrm>
            <a:off x="627459" y="3444837"/>
            <a:ext cx="7886700" cy="1807576"/>
          </a:xfrm>
        </p:spPr>
        <p:txBody>
          <a:bodyPr>
            <a:normAutofit/>
          </a:bodyPr>
          <a:lstStyle>
            <a:lvl1pPr>
              <a:defRPr sz="3000"/>
            </a:lvl1pPr>
          </a:lstStyle>
          <a:p>
            <a:r>
              <a:rPr lang="en-US" dirty="0"/>
              <a:t>Click to edit Master title style</a:t>
            </a:r>
          </a:p>
        </p:txBody>
      </p:sp>
      <p:pic>
        <p:nvPicPr>
          <p:cNvPr id="20" name="Picture 19">
            <a:extLst>
              <a:ext uri="{FF2B5EF4-FFF2-40B4-BE49-F238E27FC236}">
                <a16:creationId xmlns:a16="http://schemas.microsoft.com/office/drawing/2014/main" id="{0DD5A69C-691D-9144-9546-7A993A4847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0190" y="809960"/>
            <a:ext cx="4281239" cy="2360699"/>
          </a:xfrm>
          <a:prstGeom prst="rect">
            <a:avLst/>
          </a:prstGeom>
        </p:spPr>
      </p:pic>
    </p:spTree>
    <p:extLst>
      <p:ext uri="{BB962C8B-B14F-4D97-AF65-F5344CB8AC3E}">
        <p14:creationId xmlns:p14="http://schemas.microsoft.com/office/powerpoint/2010/main" val="3502152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374AAF-A85C-E84C-BC4B-3184D1CE864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8783339-C04D-2D45-BB75-2125B912D7F2}"/>
              </a:ext>
            </a:extLst>
          </p:cNvPr>
          <p:cNvSpPr>
            <a:spLocks noGrp="1"/>
          </p:cNvSpPr>
          <p:nvPr>
            <p:ph type="ftr" sz="quarter" idx="3"/>
          </p:nvPr>
        </p:nvSpPr>
        <p:spPr>
          <a:xfrm>
            <a:off x="5428060" y="6559176"/>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0" name="Slide Number Placeholder 5">
            <a:extLst>
              <a:ext uri="{FF2B5EF4-FFF2-40B4-BE49-F238E27FC236}">
                <a16:creationId xmlns:a16="http://schemas.microsoft.com/office/drawing/2014/main" id="{8B2DB46B-06C6-4D45-8E3A-DD54766E1E1C}"/>
              </a:ext>
            </a:extLst>
          </p:cNvPr>
          <p:cNvSpPr>
            <a:spLocks noGrp="1"/>
          </p:cNvSpPr>
          <p:nvPr>
            <p:ph type="sldNum" sz="quarter" idx="4"/>
          </p:nvPr>
        </p:nvSpPr>
        <p:spPr>
          <a:xfrm>
            <a:off x="627459" y="6562966"/>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2143989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AE7D03-A067-AE42-A026-3CF5C6B054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1887795"/>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a:xfrm>
            <a:off x="628650" y="2120591"/>
            <a:ext cx="7886700" cy="3501032"/>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73DF4D86-A879-9E48-BE56-85A8CDE2A603}"/>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6C9335F0-1BB2-F24A-BEB7-543B2D969FD7}"/>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tx1"/>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7719364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AE7D03-A067-AE42-A026-3CF5C6B054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1272274"/>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a:xfrm>
            <a:off x="628650" y="365126"/>
            <a:ext cx="7886700" cy="793974"/>
          </a:xfrm>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a:xfrm>
            <a:off x="628650" y="2120591"/>
            <a:ext cx="7886700" cy="3501032"/>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E107DEDD-60D9-474D-8797-CE204B37E955}"/>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FAD2F4EB-AF9C-3944-9908-79DDFC7A3B29}"/>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tx1"/>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309790533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7AFC4E-B15C-0A4A-88B1-D8BD0FF014E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0C12365-919A-7242-9C6F-30781662620D}"/>
              </a:ext>
            </a:extLst>
          </p:cNvPr>
          <p:cNvSpPr>
            <a:spLocks noGrp="1"/>
          </p:cNvSpPr>
          <p:nvPr>
            <p:ph type="title"/>
          </p:nvPr>
        </p:nvSpPr>
        <p:spPr>
          <a:xfrm>
            <a:off x="623888" y="1709739"/>
            <a:ext cx="7886700" cy="2852737"/>
          </a:xfrm>
        </p:spPr>
        <p:txBody>
          <a:bodyPr anchor="ctr"/>
          <a:lstStyle>
            <a:lvl1pPr>
              <a:lnSpc>
                <a:spcPct val="100000"/>
              </a:lnSpc>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CBB1671F-7CFF-364D-847F-4D7E3721675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9" name="Footer Placeholder 4">
            <a:extLst>
              <a:ext uri="{FF2B5EF4-FFF2-40B4-BE49-F238E27FC236}">
                <a16:creationId xmlns:a16="http://schemas.microsoft.com/office/drawing/2014/main" id="{4D8688AF-1F6A-9041-8CBC-8425FEFFA176}"/>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B82F48CA-E11C-F043-9183-1B853418D732}"/>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1620806666"/>
      </p:ext>
    </p:extLst>
  </p:cSld>
  <p:clrMapOvr>
    <a:masterClrMapping/>
  </p:clrMapOvr>
  <p:extLst>
    <p:ext uri="{DCECCB84-F9BA-43D5-87BE-67443E8EF086}">
      <p15:sldGuideLst xmlns:p15="http://schemas.microsoft.com/office/powerpoint/2012/main">
        <p15:guide id="1" orient="horz" pos="4224">
          <p15:clr>
            <a:srgbClr val="FBAE40"/>
          </p15:clr>
        </p15:guide>
        <p15:guide id="2" pos="715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995429-F7D3-C54D-9BFC-9F8689E06B9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4CE0A73-66A3-8F46-AEF4-94A527818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5D044-F1DF-224D-8D1A-B3945B3D1AF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7CF35-25D1-A344-9F71-0BD3581BD3A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D8E6DA7-F84E-5B4F-A2D2-9CA15FB54D75}"/>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2" name="Slide Number Placeholder 5">
            <a:extLst>
              <a:ext uri="{FF2B5EF4-FFF2-40B4-BE49-F238E27FC236}">
                <a16:creationId xmlns:a16="http://schemas.microsoft.com/office/drawing/2014/main" id="{7CA3267D-DE11-C34F-92AE-AFF662E9E671}"/>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223748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19"/>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6905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326754-BBA1-104F-8E46-21EEC654FD8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410C13-979D-2446-8EF8-38D51F14687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2C962-EC60-4B46-9215-F993F2B42E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9A44FFE-0323-CD4A-905F-A26AE44198D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3736FA-976A-2F44-AE82-FF01CA6505E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6182A9-A47C-DE47-BD52-31BA244D3E9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EA234C66-D110-5640-AA35-C8280051DCFF}"/>
              </a:ext>
            </a:extLst>
          </p:cNvPr>
          <p:cNvSpPr>
            <a:spLocks noGrp="1"/>
          </p:cNvSpPr>
          <p:nvPr>
            <p:ph type="ftr" sz="quarter" idx="10"/>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4" name="Slide Number Placeholder 5">
            <a:extLst>
              <a:ext uri="{FF2B5EF4-FFF2-40B4-BE49-F238E27FC236}">
                <a16:creationId xmlns:a16="http://schemas.microsoft.com/office/drawing/2014/main" id="{9FBAEA7F-68F3-3A4C-B221-B90740D815E7}"/>
              </a:ext>
            </a:extLst>
          </p:cNvPr>
          <p:cNvSpPr>
            <a:spLocks noGrp="1"/>
          </p:cNvSpPr>
          <p:nvPr>
            <p:ph type="sldNum" sz="quarter" idx="11"/>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8879673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4DF3C7-4352-5148-889C-9B345F49A8D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105D017-50EC-6044-BD12-E73A5CA4ABB5}"/>
              </a:ext>
            </a:extLst>
          </p:cNvPr>
          <p:cNvSpPr>
            <a:spLocks noGrp="1"/>
          </p:cNvSpPr>
          <p:nvPr>
            <p:ph type="title"/>
          </p:nvPr>
        </p:nvSpPr>
        <p:spPr/>
        <p:txBody>
          <a:bodyPr/>
          <a:lstStyle/>
          <a:p>
            <a:r>
              <a:rPr lang="en-US"/>
              <a:t>Click to edit Master title style</a:t>
            </a:r>
          </a:p>
        </p:txBody>
      </p:sp>
      <p:sp>
        <p:nvSpPr>
          <p:cNvPr id="8" name="Footer Placeholder 4">
            <a:extLst>
              <a:ext uri="{FF2B5EF4-FFF2-40B4-BE49-F238E27FC236}">
                <a16:creationId xmlns:a16="http://schemas.microsoft.com/office/drawing/2014/main" id="{7830C8CA-2C53-EB4A-BF15-AC2D144E36FF}"/>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0" name="Slide Number Placeholder 5">
            <a:extLst>
              <a:ext uri="{FF2B5EF4-FFF2-40B4-BE49-F238E27FC236}">
                <a16:creationId xmlns:a16="http://schemas.microsoft.com/office/drawing/2014/main" id="{0D211B4B-F3DD-9A45-A645-522D005AE606}"/>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4256147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748FA4-5FEC-424A-B302-AB44DB655D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206409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6F695D-5F14-314E-A436-76E5611269E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7A5ABC-4BB8-C345-93B0-E8D871CC1B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609F01-0957-204E-810E-49F84053CD8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7B9F1-5299-A94E-A44C-09FCB0E424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Footer Placeholder 4">
            <a:extLst>
              <a:ext uri="{FF2B5EF4-FFF2-40B4-BE49-F238E27FC236}">
                <a16:creationId xmlns:a16="http://schemas.microsoft.com/office/drawing/2014/main" id="{4EF5C98A-3083-274B-BDCF-B4302C8976FD}"/>
              </a:ext>
            </a:extLst>
          </p:cNvPr>
          <p:cNvSpPr>
            <a:spLocks noGrp="1"/>
          </p:cNvSpPr>
          <p:nvPr>
            <p:ph type="ftr" sz="quarter" idx="3"/>
          </p:nvPr>
        </p:nvSpPr>
        <p:spPr>
          <a:xfrm>
            <a:off x="5428060" y="6549237"/>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2" name="Slide Number Placeholder 5">
            <a:extLst>
              <a:ext uri="{FF2B5EF4-FFF2-40B4-BE49-F238E27FC236}">
                <a16:creationId xmlns:a16="http://schemas.microsoft.com/office/drawing/2014/main" id="{A38EC5CC-A24B-4E40-959A-80F6F9F6FC1E}"/>
              </a:ext>
            </a:extLst>
          </p:cNvPr>
          <p:cNvSpPr>
            <a:spLocks noGrp="1"/>
          </p:cNvSpPr>
          <p:nvPr>
            <p:ph type="sldNum" sz="quarter" idx="4"/>
          </p:nvPr>
        </p:nvSpPr>
        <p:spPr>
          <a:xfrm>
            <a:off x="627459" y="6553027"/>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33277953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5801FF-696C-1D42-B3DE-551B3FE61E3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FDDE812-E296-A54B-9F58-0C56176897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2BF327-9114-5942-B050-762F0CBFE3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D7BE91-C496-2042-A287-5B0505761D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7740105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 New logo 2019">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103034" y="0"/>
            <a:ext cx="6045200" cy="6858000"/>
          </a:xfrm>
          <a:prstGeom prst="rect">
            <a:avLst/>
          </a:prstGeom>
        </p:spPr>
      </p:pic>
      <p:sp>
        <p:nvSpPr>
          <p:cNvPr id="18" name="Rectangle 17"/>
          <p:cNvSpPr/>
          <p:nvPr userDrawn="1"/>
        </p:nvSpPr>
        <p:spPr bwMode="gray">
          <a:xfrm>
            <a:off x="3103034" y="2538183"/>
            <a:ext cx="6049433" cy="1781637"/>
          </a:xfrm>
          <a:prstGeom prst="rect">
            <a:avLst/>
          </a:prstGeom>
          <a:solidFill>
            <a:schemeClr val="accent1">
              <a:alpha val="61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lnSpc>
                <a:spcPct val="95000"/>
              </a:lnSpc>
            </a:pPr>
            <a:endParaRPr lang="en-US" sz="1500" dirty="0" err="1">
              <a:solidFill>
                <a:schemeClr val="bg1"/>
              </a:solidFill>
              <a:latin typeface="Avenir Roman" charset="0"/>
              <a:ea typeface="Avenir Roman" charset="0"/>
              <a:cs typeface="Avenir Roman" charset="0"/>
            </a:endParaRPr>
          </a:p>
        </p:txBody>
      </p:sp>
      <p:sp>
        <p:nvSpPr>
          <p:cNvPr id="19" name="Rectangle 18"/>
          <p:cNvSpPr/>
          <p:nvPr userDrawn="1"/>
        </p:nvSpPr>
        <p:spPr bwMode="gray">
          <a:xfrm>
            <a:off x="5756275" y="5502100"/>
            <a:ext cx="742950" cy="45719"/>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tx2"/>
              </a:solidFill>
              <a:latin typeface="Avenir Roman" charset="0"/>
              <a:ea typeface="Avenir Roman" charset="0"/>
              <a:cs typeface="Avenir Roman" charset="0"/>
            </a:endParaRPr>
          </a:p>
        </p:txBody>
      </p:sp>
      <p:sp>
        <p:nvSpPr>
          <p:cNvPr id="9" name="Rectangle 2"/>
          <p:cNvSpPr>
            <a:spLocks noGrp="1" noChangeArrowheads="1"/>
          </p:cNvSpPr>
          <p:nvPr>
            <p:ph type="ctrTitle"/>
          </p:nvPr>
        </p:nvSpPr>
        <p:spPr bwMode="black">
          <a:xfrm>
            <a:off x="3441700" y="3221251"/>
            <a:ext cx="5372100" cy="415498"/>
          </a:xfrm>
          <a:noFill/>
        </p:spPr>
        <p:txBody>
          <a:bodyPr wrap="square" lIns="91440" anchor="ctr" anchorCtr="0">
            <a:spAutoFit/>
          </a:bodyPr>
          <a:lstStyle>
            <a:lvl1pPr algn="ctr">
              <a:lnSpc>
                <a:spcPct val="100000"/>
              </a:lnSpc>
              <a:defRPr sz="2100" b="1" i="0" cap="none">
                <a:solidFill>
                  <a:schemeClr val="bg1"/>
                </a:solidFill>
                <a:effectLst/>
                <a:latin typeface="Avenir Heavy" charset="0"/>
                <a:ea typeface="Avenir Heavy" charset="0"/>
                <a:cs typeface="Avenir Heavy" charset="0"/>
              </a:defRPr>
            </a:lvl1pPr>
          </a:lstStyle>
          <a:p>
            <a:r>
              <a:rPr lang="en-US" dirty="0"/>
              <a:t>Click to edit Master title style</a:t>
            </a:r>
          </a:p>
        </p:txBody>
      </p:sp>
      <p:sp>
        <p:nvSpPr>
          <p:cNvPr id="10" name="Rectangle 3"/>
          <p:cNvSpPr>
            <a:spLocks noGrp="1" noChangeArrowheads="1"/>
          </p:cNvSpPr>
          <p:nvPr>
            <p:ph type="subTitle" idx="1"/>
          </p:nvPr>
        </p:nvSpPr>
        <p:spPr bwMode="gray">
          <a:xfrm>
            <a:off x="3441700" y="5672179"/>
            <a:ext cx="5372100" cy="245837"/>
          </a:xfrm>
          <a:prstGeom prst="rect">
            <a:avLst/>
          </a:prstGeom>
          <a:noFill/>
          <a:ln>
            <a:noFill/>
          </a:ln>
        </p:spPr>
        <p:txBody>
          <a:bodyPr wrap="square" lIns="91440" tIns="45720" bIns="45720" anchor="ctr" anchorCtr="0">
            <a:spAutoFit/>
          </a:bodyPr>
          <a:lstStyle>
            <a:lvl1pPr marL="0" indent="0" algn="ctr">
              <a:lnSpc>
                <a:spcPct val="95000"/>
              </a:lnSpc>
              <a:spcBef>
                <a:spcPct val="0"/>
              </a:spcBef>
              <a:spcAft>
                <a:spcPct val="0"/>
              </a:spcAft>
              <a:buFont typeface="Wingdings" pitchFamily="23" charset="2"/>
              <a:buNone/>
              <a:defRPr sz="1050" b="1" i="0" cap="none" spc="225">
                <a:solidFill>
                  <a:schemeClr val="bg1"/>
                </a:solidFill>
                <a:effectLst/>
                <a:latin typeface="Avenir Roman" charset="0"/>
                <a:ea typeface="Avenir Roman" charset="0"/>
                <a:cs typeface="Avenir Roman" charset="0"/>
              </a:defRPr>
            </a:lvl1pPr>
          </a:lstStyle>
          <a:p>
            <a:r>
              <a:rPr lang="en-US" dirty="0"/>
              <a:t>Click to edit Master subtitle style</a:t>
            </a:r>
          </a:p>
        </p:txBody>
      </p:sp>
      <p:pic>
        <p:nvPicPr>
          <p:cNvPr id="3" name="Picture 2">
            <a:extLst>
              <a:ext uri="{FF2B5EF4-FFF2-40B4-BE49-F238E27FC236}">
                <a16:creationId xmlns:a16="http://schemas.microsoft.com/office/drawing/2014/main" id="{02BE1FE7-D437-5B44-933E-88DDE50240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8300" y="3048001"/>
            <a:ext cx="2400300" cy="712089"/>
          </a:xfrm>
          <a:prstGeom prst="rect">
            <a:avLst/>
          </a:prstGeom>
        </p:spPr>
      </p:pic>
    </p:spTree>
    <p:extLst>
      <p:ext uri="{BB962C8B-B14F-4D97-AF65-F5344CB8AC3E}">
        <p14:creationId xmlns:p14="http://schemas.microsoft.com/office/powerpoint/2010/main" val="90600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000" y="551124"/>
            <a:ext cx="8627533" cy="560153"/>
          </a:xfrm>
        </p:spPr>
        <p:txBody>
          <a:bodyPr wrap="square">
            <a:noAutofit/>
          </a:bodyPr>
          <a:lstStyle>
            <a:lvl1pP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3" name="Content Placeholder 2"/>
          <p:cNvSpPr>
            <a:spLocks noGrp="1"/>
          </p:cNvSpPr>
          <p:nvPr>
            <p:ph idx="1"/>
          </p:nvPr>
        </p:nvSpPr>
        <p:spPr>
          <a:xfrm>
            <a:off x="253999" y="2621554"/>
            <a:ext cx="8627533" cy="1123384"/>
          </a:xfrm>
        </p:spPr>
        <p:txBody>
          <a:bodyPr anchor="ctr" anchorCtr="0"/>
          <a:lstStyle>
            <a:lvl1pPr>
              <a:lnSpc>
                <a:spcPct val="95000"/>
              </a:lnSpc>
              <a:buClr>
                <a:schemeClr val="accent1"/>
              </a:buClr>
              <a:defRPr sz="1800">
                <a:solidFill>
                  <a:schemeClr val="tx1">
                    <a:lumMod val="65000"/>
                    <a:lumOff val="35000"/>
                  </a:schemeClr>
                </a:solidFill>
              </a:defRPr>
            </a:lvl1pPr>
            <a:lvl2pPr>
              <a:buClr>
                <a:schemeClr val="accent1"/>
              </a:buClr>
              <a:defRPr sz="1500">
                <a:solidFill>
                  <a:schemeClr val="tx1">
                    <a:lumMod val="65000"/>
                    <a:lumOff val="35000"/>
                  </a:schemeClr>
                </a:solidFill>
              </a:defRPr>
            </a:lvl2pPr>
            <a:lvl3pPr>
              <a:buClr>
                <a:schemeClr val="accent1"/>
              </a:buClr>
              <a:defRPr sz="1350">
                <a:solidFill>
                  <a:schemeClr val="tx1">
                    <a:lumMod val="65000"/>
                    <a:lumOff val="35000"/>
                  </a:schemeClr>
                </a:solidFill>
              </a:defRPr>
            </a:lvl3pPr>
            <a:lvl4pPr>
              <a:buClr>
                <a:schemeClr val="accent1"/>
              </a:buClr>
              <a:defRPr sz="1350">
                <a:solidFill>
                  <a:schemeClr val="tx1">
                    <a:lumMod val="65000"/>
                    <a:lumOff val="35000"/>
                  </a:schemeClr>
                </a:solidFill>
              </a:defRPr>
            </a:lvl4pPr>
            <a:lvl5pPr>
              <a:buClr>
                <a:schemeClr val="bg2">
                  <a:lumMod val="75000"/>
                </a:schemeClr>
              </a:buClr>
              <a:defRPr sz="1350">
                <a:solidFill>
                  <a:srgbClr val="4B4B4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10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Content-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3" name="Content Placeholder 2"/>
          <p:cNvSpPr>
            <a:spLocks noGrp="1"/>
          </p:cNvSpPr>
          <p:nvPr>
            <p:ph idx="1"/>
          </p:nvPr>
        </p:nvSpPr>
        <p:spPr>
          <a:xfrm>
            <a:off x="254000" y="2676376"/>
            <a:ext cx="8636000" cy="1013739"/>
          </a:xfrm>
        </p:spPr>
        <p:txBody>
          <a:bodyPr anchor="ctr" anchorCtr="0"/>
          <a:lstStyle>
            <a:lvl1pPr>
              <a:buClr>
                <a:schemeClr val="accent1"/>
              </a:buClr>
              <a:buSzPct val="120000"/>
              <a:buFont typeface="Arial"/>
              <a:buChar char="•"/>
              <a:defRPr sz="1500">
                <a:solidFill>
                  <a:schemeClr val="tx1">
                    <a:lumMod val="65000"/>
                    <a:lumOff val="35000"/>
                  </a:schemeClr>
                </a:solidFill>
              </a:defRPr>
            </a:lvl1pPr>
            <a:lvl2pPr>
              <a:buClr>
                <a:schemeClr val="accent1"/>
              </a:buClr>
              <a:defRPr sz="1350">
                <a:solidFill>
                  <a:schemeClr val="tx1">
                    <a:lumMod val="65000"/>
                    <a:lumOff val="35000"/>
                  </a:schemeClr>
                </a:solidFill>
              </a:defRPr>
            </a:lvl2pPr>
            <a:lvl3pPr>
              <a:buClr>
                <a:schemeClr val="accent1"/>
              </a:buClr>
              <a:defRPr sz="1200">
                <a:solidFill>
                  <a:schemeClr val="tx1">
                    <a:lumMod val="65000"/>
                    <a:lumOff val="35000"/>
                  </a:schemeClr>
                </a:solidFill>
              </a:defRPr>
            </a:lvl3pPr>
            <a:lvl4pPr>
              <a:buClr>
                <a:schemeClr val="accent1"/>
              </a:buClr>
              <a:defRPr sz="1200">
                <a:solidFill>
                  <a:schemeClr val="tx1">
                    <a:lumMod val="65000"/>
                    <a:lumOff val="35000"/>
                  </a:schemeClr>
                </a:solidFill>
              </a:defRPr>
            </a:lvl4pPr>
            <a:lvl5pPr>
              <a:buClr>
                <a:schemeClr val="bg2">
                  <a:lumMod val="75000"/>
                </a:schemeClr>
              </a:buClr>
              <a:defRPr sz="1350">
                <a:solidFill>
                  <a:srgbClr val="4B4B4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p:cNvSpPr>
            <a:spLocks noGrp="1"/>
          </p:cNvSpPr>
          <p:nvPr>
            <p:ph type="body" idx="10" hasCustomPrompt="1"/>
          </p:nvPr>
        </p:nvSpPr>
        <p:spPr>
          <a:xfrm>
            <a:off x="254000" y="1295401"/>
            <a:ext cx="8636000" cy="311624"/>
          </a:xfrm>
        </p:spPr>
        <p:txBody>
          <a:bodyPr wrap="square" anchor="t" anchorCtr="0">
            <a:spAutoFit/>
          </a:bodyPr>
          <a:lstStyle>
            <a:lvl1pPr marL="0" indent="0" algn="ctr">
              <a:lnSpc>
                <a:spcPct val="95000"/>
              </a:lnSpc>
              <a:spcBef>
                <a:spcPts val="0"/>
              </a:spcBef>
              <a:spcAft>
                <a:spcPts val="0"/>
              </a:spcAft>
              <a:buNone/>
              <a:defRPr sz="1500" b="1" cap="none" spc="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10219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Tree>
    <p:extLst>
      <p:ext uri="{BB962C8B-B14F-4D97-AF65-F5344CB8AC3E}">
        <p14:creationId xmlns:p14="http://schemas.microsoft.com/office/powerpoint/2010/main" val="41915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Sub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6" name="Text Placeholder 2"/>
          <p:cNvSpPr>
            <a:spLocks noGrp="1"/>
          </p:cNvSpPr>
          <p:nvPr>
            <p:ph type="body" idx="10" hasCustomPrompt="1"/>
          </p:nvPr>
        </p:nvSpPr>
        <p:spPr>
          <a:xfrm>
            <a:off x="254000" y="1295401"/>
            <a:ext cx="8636000" cy="311624"/>
          </a:xfrm>
        </p:spPr>
        <p:txBody>
          <a:bodyPr wrap="square" anchor="t" anchorCtr="0">
            <a:spAutoFit/>
          </a:bodyPr>
          <a:lstStyle>
            <a:lvl1pPr marL="0" indent="0" algn="ctr">
              <a:lnSpc>
                <a:spcPct val="95000"/>
              </a:lnSpc>
              <a:spcBef>
                <a:spcPts val="0"/>
              </a:spcBef>
              <a:spcAft>
                <a:spcPts val="0"/>
              </a:spcAft>
              <a:buNone/>
              <a:defRPr sz="1500" b="1" cap="none" spc="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391712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marL="517909" indent="-214308" defTabSz="340511">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marL="517909" indent="-214308">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58915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alpha val="80000"/>
          </a:schemeClr>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3992033" y="1"/>
            <a:ext cx="1159934" cy="1456267"/>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bg1"/>
              </a:solidFill>
              <a:latin typeface="Avenir Roman" charset="0"/>
              <a:ea typeface="Avenir Roman" charset="0"/>
              <a:cs typeface="Avenir Roman" charset="0"/>
            </a:endParaRPr>
          </a:p>
        </p:txBody>
      </p:sp>
    </p:spTree>
    <p:extLst>
      <p:ext uri="{BB962C8B-B14F-4D97-AF65-F5344CB8AC3E}">
        <p14:creationId xmlns:p14="http://schemas.microsoft.com/office/powerpoint/2010/main" val="90185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 New logo 2019">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103034" y="0"/>
            <a:ext cx="6045200" cy="6858000"/>
          </a:xfrm>
          <a:prstGeom prst="rect">
            <a:avLst/>
          </a:prstGeom>
        </p:spPr>
      </p:pic>
      <p:sp>
        <p:nvSpPr>
          <p:cNvPr id="18" name="Rectangle 17"/>
          <p:cNvSpPr/>
          <p:nvPr userDrawn="1"/>
        </p:nvSpPr>
        <p:spPr bwMode="gray">
          <a:xfrm>
            <a:off x="3103034" y="2538183"/>
            <a:ext cx="6049433" cy="1781637"/>
          </a:xfrm>
          <a:prstGeom prst="rect">
            <a:avLst/>
          </a:prstGeom>
          <a:solidFill>
            <a:schemeClr val="accent1">
              <a:alpha val="61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lnSpc>
                <a:spcPct val="95000"/>
              </a:lnSpc>
            </a:pPr>
            <a:endParaRPr lang="en-US" sz="1500" dirty="0" err="1">
              <a:solidFill>
                <a:schemeClr val="bg1"/>
              </a:solidFill>
              <a:latin typeface="Avenir Roman" charset="0"/>
              <a:ea typeface="Avenir Roman" charset="0"/>
              <a:cs typeface="Avenir Roman" charset="0"/>
            </a:endParaRPr>
          </a:p>
        </p:txBody>
      </p:sp>
      <p:sp>
        <p:nvSpPr>
          <p:cNvPr id="19" name="Rectangle 18"/>
          <p:cNvSpPr/>
          <p:nvPr userDrawn="1"/>
        </p:nvSpPr>
        <p:spPr bwMode="gray">
          <a:xfrm>
            <a:off x="5756275" y="5502100"/>
            <a:ext cx="742950" cy="45719"/>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tx2"/>
              </a:solidFill>
              <a:latin typeface="Avenir Roman" charset="0"/>
              <a:ea typeface="Avenir Roman" charset="0"/>
              <a:cs typeface="Avenir Roman" charset="0"/>
            </a:endParaRPr>
          </a:p>
        </p:txBody>
      </p:sp>
      <p:sp>
        <p:nvSpPr>
          <p:cNvPr id="9" name="Rectangle 2"/>
          <p:cNvSpPr>
            <a:spLocks noGrp="1" noChangeArrowheads="1"/>
          </p:cNvSpPr>
          <p:nvPr>
            <p:ph type="ctrTitle"/>
          </p:nvPr>
        </p:nvSpPr>
        <p:spPr bwMode="black">
          <a:xfrm>
            <a:off x="3441700" y="3221251"/>
            <a:ext cx="5372100" cy="415498"/>
          </a:xfrm>
          <a:noFill/>
        </p:spPr>
        <p:txBody>
          <a:bodyPr wrap="square" lIns="91440" anchor="ctr" anchorCtr="0">
            <a:spAutoFit/>
          </a:bodyPr>
          <a:lstStyle>
            <a:lvl1pPr algn="ctr">
              <a:lnSpc>
                <a:spcPct val="100000"/>
              </a:lnSpc>
              <a:defRPr sz="2100" b="1" i="0" cap="none">
                <a:solidFill>
                  <a:schemeClr val="bg1"/>
                </a:solidFill>
                <a:effectLst/>
                <a:latin typeface="Avenir Heavy" charset="0"/>
                <a:ea typeface="Avenir Heavy" charset="0"/>
                <a:cs typeface="Avenir Heavy" charset="0"/>
              </a:defRPr>
            </a:lvl1pPr>
          </a:lstStyle>
          <a:p>
            <a:r>
              <a:rPr lang="en-US" dirty="0"/>
              <a:t>Click to edit Master title style</a:t>
            </a:r>
          </a:p>
        </p:txBody>
      </p:sp>
      <p:sp>
        <p:nvSpPr>
          <p:cNvPr id="10" name="Rectangle 3"/>
          <p:cNvSpPr>
            <a:spLocks noGrp="1" noChangeArrowheads="1"/>
          </p:cNvSpPr>
          <p:nvPr>
            <p:ph type="subTitle" idx="1"/>
          </p:nvPr>
        </p:nvSpPr>
        <p:spPr bwMode="gray">
          <a:xfrm>
            <a:off x="3441700" y="5672179"/>
            <a:ext cx="5372100" cy="245837"/>
          </a:xfrm>
          <a:prstGeom prst="rect">
            <a:avLst/>
          </a:prstGeom>
          <a:noFill/>
          <a:ln>
            <a:noFill/>
          </a:ln>
        </p:spPr>
        <p:txBody>
          <a:bodyPr wrap="square" lIns="91440" tIns="45720" bIns="45720" anchor="ctr" anchorCtr="0">
            <a:spAutoFit/>
          </a:bodyPr>
          <a:lstStyle>
            <a:lvl1pPr marL="0" indent="0" algn="ctr">
              <a:lnSpc>
                <a:spcPct val="95000"/>
              </a:lnSpc>
              <a:spcBef>
                <a:spcPct val="0"/>
              </a:spcBef>
              <a:spcAft>
                <a:spcPct val="0"/>
              </a:spcAft>
              <a:buFont typeface="Wingdings" pitchFamily="23" charset="2"/>
              <a:buNone/>
              <a:defRPr sz="1050" b="1" i="0" cap="none" spc="225">
                <a:solidFill>
                  <a:schemeClr val="bg1"/>
                </a:solidFill>
                <a:effectLst/>
                <a:latin typeface="Avenir Roman" charset="0"/>
                <a:ea typeface="Avenir Roman" charset="0"/>
                <a:cs typeface="Avenir Roman" charset="0"/>
              </a:defRPr>
            </a:lvl1pPr>
          </a:lstStyle>
          <a:p>
            <a:r>
              <a:rPr lang="en-US" dirty="0"/>
              <a:t>Click to edit Master subtitle style</a:t>
            </a:r>
          </a:p>
        </p:txBody>
      </p:sp>
    </p:spTree>
    <p:extLst>
      <p:ext uri="{BB962C8B-B14F-4D97-AF65-F5344CB8AC3E}">
        <p14:creationId xmlns:p14="http://schemas.microsoft.com/office/powerpoint/2010/main" val="1671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000" y="551124"/>
            <a:ext cx="8627533" cy="560153"/>
          </a:xfrm>
        </p:spPr>
        <p:txBody>
          <a:bodyPr wrap="square">
            <a:noAutofit/>
          </a:bodyPr>
          <a:lstStyle>
            <a:lvl1pP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3" name="Content Placeholder 2"/>
          <p:cNvSpPr>
            <a:spLocks noGrp="1"/>
          </p:cNvSpPr>
          <p:nvPr>
            <p:ph idx="1"/>
          </p:nvPr>
        </p:nvSpPr>
        <p:spPr>
          <a:xfrm>
            <a:off x="253999" y="2621554"/>
            <a:ext cx="8627533" cy="1123384"/>
          </a:xfrm>
        </p:spPr>
        <p:txBody>
          <a:bodyPr anchor="ctr" anchorCtr="0"/>
          <a:lstStyle>
            <a:lvl1pPr>
              <a:lnSpc>
                <a:spcPct val="95000"/>
              </a:lnSpc>
              <a:buClr>
                <a:schemeClr val="accent1"/>
              </a:buClr>
              <a:defRPr sz="1800">
                <a:solidFill>
                  <a:schemeClr val="tx1">
                    <a:lumMod val="65000"/>
                    <a:lumOff val="35000"/>
                  </a:schemeClr>
                </a:solidFill>
              </a:defRPr>
            </a:lvl1pPr>
            <a:lvl2pPr>
              <a:buClr>
                <a:schemeClr val="accent1"/>
              </a:buClr>
              <a:defRPr sz="1500">
                <a:solidFill>
                  <a:schemeClr val="tx1">
                    <a:lumMod val="65000"/>
                    <a:lumOff val="35000"/>
                  </a:schemeClr>
                </a:solidFill>
              </a:defRPr>
            </a:lvl2pPr>
            <a:lvl3pPr>
              <a:buClr>
                <a:schemeClr val="accent1"/>
              </a:buClr>
              <a:defRPr sz="1350">
                <a:solidFill>
                  <a:schemeClr val="tx1">
                    <a:lumMod val="65000"/>
                    <a:lumOff val="35000"/>
                  </a:schemeClr>
                </a:solidFill>
              </a:defRPr>
            </a:lvl3pPr>
            <a:lvl4pPr>
              <a:buClr>
                <a:schemeClr val="accent1"/>
              </a:buClr>
              <a:defRPr sz="1350">
                <a:solidFill>
                  <a:schemeClr val="tx1">
                    <a:lumMod val="65000"/>
                    <a:lumOff val="35000"/>
                  </a:schemeClr>
                </a:solidFill>
              </a:defRPr>
            </a:lvl4pPr>
            <a:lvl5pPr>
              <a:buClr>
                <a:schemeClr val="bg2">
                  <a:lumMod val="75000"/>
                </a:schemeClr>
              </a:buClr>
              <a:defRPr sz="1350">
                <a:solidFill>
                  <a:srgbClr val="4B4B4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070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Content-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3" name="Content Placeholder 2"/>
          <p:cNvSpPr>
            <a:spLocks noGrp="1"/>
          </p:cNvSpPr>
          <p:nvPr>
            <p:ph idx="1"/>
          </p:nvPr>
        </p:nvSpPr>
        <p:spPr>
          <a:xfrm>
            <a:off x="254000" y="2676376"/>
            <a:ext cx="8636000" cy="1013739"/>
          </a:xfrm>
        </p:spPr>
        <p:txBody>
          <a:bodyPr anchor="ctr" anchorCtr="0"/>
          <a:lstStyle>
            <a:lvl1pPr>
              <a:buClr>
                <a:schemeClr val="accent1"/>
              </a:buClr>
              <a:buSzPct val="120000"/>
              <a:buFont typeface="Arial"/>
              <a:buChar char="•"/>
              <a:defRPr sz="1500">
                <a:solidFill>
                  <a:schemeClr val="tx1">
                    <a:lumMod val="65000"/>
                    <a:lumOff val="35000"/>
                  </a:schemeClr>
                </a:solidFill>
              </a:defRPr>
            </a:lvl1pPr>
            <a:lvl2pPr>
              <a:buClr>
                <a:schemeClr val="accent1"/>
              </a:buClr>
              <a:defRPr sz="1350">
                <a:solidFill>
                  <a:schemeClr val="tx1">
                    <a:lumMod val="65000"/>
                    <a:lumOff val="35000"/>
                  </a:schemeClr>
                </a:solidFill>
              </a:defRPr>
            </a:lvl2pPr>
            <a:lvl3pPr>
              <a:buClr>
                <a:schemeClr val="accent1"/>
              </a:buClr>
              <a:defRPr sz="1200">
                <a:solidFill>
                  <a:schemeClr val="tx1">
                    <a:lumMod val="65000"/>
                    <a:lumOff val="35000"/>
                  </a:schemeClr>
                </a:solidFill>
              </a:defRPr>
            </a:lvl3pPr>
            <a:lvl4pPr>
              <a:buClr>
                <a:schemeClr val="accent1"/>
              </a:buClr>
              <a:defRPr sz="1200">
                <a:solidFill>
                  <a:schemeClr val="tx1">
                    <a:lumMod val="65000"/>
                    <a:lumOff val="35000"/>
                  </a:schemeClr>
                </a:solidFill>
              </a:defRPr>
            </a:lvl4pPr>
            <a:lvl5pPr>
              <a:buClr>
                <a:schemeClr val="bg2">
                  <a:lumMod val="75000"/>
                </a:schemeClr>
              </a:buClr>
              <a:defRPr sz="1350">
                <a:solidFill>
                  <a:srgbClr val="4B4B4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p:cNvSpPr>
            <a:spLocks noGrp="1"/>
          </p:cNvSpPr>
          <p:nvPr>
            <p:ph type="body" idx="10" hasCustomPrompt="1"/>
          </p:nvPr>
        </p:nvSpPr>
        <p:spPr>
          <a:xfrm>
            <a:off x="254000" y="1295401"/>
            <a:ext cx="8636000" cy="311624"/>
          </a:xfrm>
        </p:spPr>
        <p:txBody>
          <a:bodyPr wrap="square" anchor="t" anchorCtr="0">
            <a:spAutoFit/>
          </a:bodyPr>
          <a:lstStyle>
            <a:lvl1pPr marL="0" indent="0" algn="ctr">
              <a:lnSpc>
                <a:spcPct val="95000"/>
              </a:lnSpc>
              <a:spcBef>
                <a:spcPts val="0"/>
              </a:spcBef>
              <a:spcAft>
                <a:spcPts val="0"/>
              </a:spcAft>
              <a:buNone/>
              <a:defRPr sz="1500" b="1" cap="none" spc="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398656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Tree>
    <p:extLst>
      <p:ext uri="{BB962C8B-B14F-4D97-AF65-F5344CB8AC3E}">
        <p14:creationId xmlns:p14="http://schemas.microsoft.com/office/powerpoint/2010/main" val="382801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Sub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54000" y="609600"/>
            <a:ext cx="8636000" cy="501676"/>
          </a:xfrm>
        </p:spPr>
        <p:txBody>
          <a:bodyPr wrap="square">
            <a:noAutofit/>
          </a:bodyPr>
          <a:lstStyle>
            <a:lvl1pPr algn="ctr">
              <a:defRPr sz="2100" b="1" i="0">
                <a:solidFill>
                  <a:schemeClr val="accent1"/>
                </a:solidFill>
                <a:latin typeface="Avenir Roman" charset="0"/>
                <a:ea typeface="Avenir Roman" charset="0"/>
                <a:cs typeface="Avenir Roman" charset="0"/>
              </a:defRPr>
            </a:lvl1pPr>
          </a:lstStyle>
          <a:p>
            <a:r>
              <a:rPr lang="en-US" dirty="0"/>
              <a:t>Click to Edit Master Title Style</a:t>
            </a:r>
          </a:p>
        </p:txBody>
      </p:sp>
      <p:sp>
        <p:nvSpPr>
          <p:cNvPr id="6" name="Text Placeholder 2"/>
          <p:cNvSpPr>
            <a:spLocks noGrp="1"/>
          </p:cNvSpPr>
          <p:nvPr>
            <p:ph type="body" idx="10" hasCustomPrompt="1"/>
          </p:nvPr>
        </p:nvSpPr>
        <p:spPr>
          <a:xfrm>
            <a:off x="254000" y="1295401"/>
            <a:ext cx="8636000" cy="311624"/>
          </a:xfrm>
        </p:spPr>
        <p:txBody>
          <a:bodyPr wrap="square" anchor="t" anchorCtr="0">
            <a:spAutoFit/>
          </a:bodyPr>
          <a:lstStyle>
            <a:lvl1pPr marL="0" indent="0" algn="ctr">
              <a:lnSpc>
                <a:spcPct val="95000"/>
              </a:lnSpc>
              <a:spcBef>
                <a:spcPts val="0"/>
              </a:spcBef>
              <a:spcAft>
                <a:spcPts val="0"/>
              </a:spcAft>
              <a:buNone/>
              <a:defRPr sz="1500" b="1" cap="none" spc="0">
                <a:solidFill>
                  <a:schemeClr val="tx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32367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alpha val="80000"/>
          </a:schemeClr>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3992033" y="1"/>
            <a:ext cx="1159934" cy="1456267"/>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bg1"/>
              </a:solidFill>
              <a:latin typeface="Avenir Roman" charset="0"/>
              <a:ea typeface="Avenir Roman" charset="0"/>
              <a:cs typeface="Avenir Roman" charset="0"/>
            </a:endParaRPr>
          </a:p>
        </p:txBody>
      </p:sp>
    </p:spTree>
    <p:extLst>
      <p:ext uri="{BB962C8B-B14F-4D97-AF65-F5344CB8AC3E}">
        <p14:creationId xmlns:p14="http://schemas.microsoft.com/office/powerpoint/2010/main" val="14760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DAC5D7-1608-49EF-83FF-C01B4895BF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0833"/>
            <a:ext cx="9144000" cy="442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2409401C-7C20-4C02-A4B0-C5C7F4310C5E}"/>
              </a:ext>
            </a:extLst>
          </p:cNvPr>
          <p:cNvSpPr>
            <a:spLocks noGrp="1"/>
          </p:cNvSpPr>
          <p:nvPr>
            <p:ph type="body" sz="quarter" idx="10" hasCustomPrompt="1"/>
          </p:nvPr>
        </p:nvSpPr>
        <p:spPr>
          <a:xfrm>
            <a:off x="0" y="5214939"/>
            <a:ext cx="9144000" cy="687921"/>
          </a:xfrm>
          <a:prstGeom prst="rect">
            <a:avLst/>
          </a:prstGeom>
          <a:solidFill>
            <a:srgbClr val="0A446E"/>
          </a:solidFill>
        </p:spPr>
        <p:txBody>
          <a:bodyPr anchor="ctr"/>
          <a:lstStyle>
            <a:lvl1pPr marL="0" indent="0">
              <a:buNone/>
              <a:defRPr>
                <a:solidFill>
                  <a:schemeClr val="bg1"/>
                </a:solidFill>
              </a:defRPr>
            </a:lvl1pPr>
          </a:lstStyle>
          <a:p>
            <a:pPr lvl="0"/>
            <a:r>
              <a:rPr lang="en-US" dirty="0"/>
              <a:t>Meeting Name</a:t>
            </a:r>
          </a:p>
        </p:txBody>
      </p:sp>
      <p:sp>
        <p:nvSpPr>
          <p:cNvPr id="8" name="Text Placeholder 7">
            <a:extLst>
              <a:ext uri="{FF2B5EF4-FFF2-40B4-BE49-F238E27FC236}">
                <a16:creationId xmlns:a16="http://schemas.microsoft.com/office/drawing/2014/main" id="{F80A67EA-4741-4BA4-859C-70D0E2327758}"/>
              </a:ext>
            </a:extLst>
          </p:cNvPr>
          <p:cNvSpPr>
            <a:spLocks noGrp="1"/>
          </p:cNvSpPr>
          <p:nvPr>
            <p:ph type="body" sz="quarter" idx="12"/>
          </p:nvPr>
        </p:nvSpPr>
        <p:spPr>
          <a:xfrm>
            <a:off x="0" y="0"/>
            <a:ext cx="9144000" cy="788988"/>
          </a:xfrm>
          <a:prstGeom prst="rect">
            <a:avLst/>
          </a:prstGeom>
          <a:solidFill>
            <a:srgbClr val="0A446E"/>
          </a:solidFill>
        </p:spPr>
        <p:txBody>
          <a:bodyPr anchor="ctr"/>
          <a:lstStyle>
            <a:lvl1pPr marL="0" indent="0">
              <a:buNone/>
              <a:defRPr sz="3600">
                <a:solidFill>
                  <a:schemeClr val="bg1"/>
                </a:solidFill>
              </a:defRPr>
            </a:lvl1pPr>
          </a:lstStyle>
          <a:p>
            <a:pPr lvl="0"/>
            <a:r>
              <a:rPr lang="en-US" dirty="0"/>
              <a:t>Edit Master text styles</a:t>
            </a:r>
          </a:p>
        </p:txBody>
      </p:sp>
      <p:pic>
        <p:nvPicPr>
          <p:cNvPr id="9" name="Graphic 8">
            <a:extLst>
              <a:ext uri="{FF2B5EF4-FFF2-40B4-BE49-F238E27FC236}">
                <a16:creationId xmlns:a16="http://schemas.microsoft.com/office/drawing/2014/main" id="{E9515514-ECF3-48CF-927D-366FB6ACAE8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5739898" y="6247070"/>
            <a:ext cx="3349781" cy="304681"/>
          </a:xfrm>
          <a:prstGeom prst="rect">
            <a:avLst/>
          </a:prstGeom>
        </p:spPr>
      </p:pic>
    </p:spTree>
    <p:extLst>
      <p:ext uri="{BB962C8B-B14F-4D97-AF65-F5344CB8AC3E}">
        <p14:creationId xmlns:p14="http://schemas.microsoft.com/office/powerpoint/2010/main" val="36000479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C63492FE-5BB8-4688-A551-6FB047A3D122}"/>
              </a:ext>
            </a:extLst>
          </p:cNvPr>
          <p:cNvSpPr txBox="1">
            <a:spLocks/>
          </p:cNvSpPr>
          <p:nvPr userDrawn="1"/>
        </p:nvSpPr>
        <p:spPr>
          <a:xfrm>
            <a:off x="212576" y="641902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fld id="{BB43BCF9-400F-42F2-845D-E25E657747EF}" type="slidenum">
              <a:rPr kumimoji="0" lang="en-US" sz="900"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DFEEC3C4-03B5-4082-A315-15B8129E9B98}"/>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2" name="Title 1">
            <a:extLst>
              <a:ext uri="{FF2B5EF4-FFF2-40B4-BE49-F238E27FC236}">
                <a16:creationId xmlns:a16="http://schemas.microsoft.com/office/drawing/2014/main" id="{387281B6-9CD7-400C-91A8-E48A354E502C}"/>
              </a:ext>
            </a:extLst>
          </p:cNvPr>
          <p:cNvSpPr>
            <a:spLocks noGrp="1"/>
          </p:cNvSpPr>
          <p:nvPr>
            <p:ph type="title"/>
          </p:nvPr>
        </p:nvSpPr>
        <p:spPr/>
        <p:txBody>
          <a:bodyPr>
            <a:normAutofit/>
          </a:bodyPr>
          <a:lstStyle>
            <a:lvl1pPr>
              <a:defRPr sz="3600"/>
            </a:lvl1pPr>
          </a:lstStyle>
          <a:p>
            <a:r>
              <a:rPr lang="en-US" dirty="0"/>
              <a:t>Click to edit Master title style</a:t>
            </a:r>
          </a:p>
        </p:txBody>
      </p:sp>
      <p:pic>
        <p:nvPicPr>
          <p:cNvPr id="8" name="Graphic 7">
            <a:extLst>
              <a:ext uri="{FF2B5EF4-FFF2-40B4-BE49-F238E27FC236}">
                <a16:creationId xmlns:a16="http://schemas.microsoft.com/office/drawing/2014/main" id="{6B30C170-AE4F-469D-B80C-25266CC2468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37" y="6373810"/>
            <a:ext cx="3349781" cy="304681"/>
          </a:xfrm>
          <a:prstGeom prst="rect">
            <a:avLst/>
          </a:prstGeom>
        </p:spPr>
      </p:pic>
      <p:sp>
        <p:nvSpPr>
          <p:cNvPr id="5" name="Text Placeholder 4">
            <a:extLst>
              <a:ext uri="{FF2B5EF4-FFF2-40B4-BE49-F238E27FC236}">
                <a16:creationId xmlns:a16="http://schemas.microsoft.com/office/drawing/2014/main" id="{515556A4-6778-4C6B-9C26-12233D48C5CC}"/>
              </a:ext>
            </a:extLst>
          </p:cNvPr>
          <p:cNvSpPr>
            <a:spLocks noGrp="1"/>
          </p:cNvSpPr>
          <p:nvPr>
            <p:ph type="body" sz="quarter" idx="10"/>
          </p:nvPr>
        </p:nvSpPr>
        <p:spPr>
          <a:xfrm>
            <a:off x="471488" y="1430453"/>
            <a:ext cx="8229600" cy="4435832"/>
          </a:xfrm>
          <a:prstGeom prst="rect">
            <a:avLst/>
          </a:prstGeom>
        </p:spPr>
        <p:txBody>
          <a:bodyPr/>
          <a:lstStyle>
            <a:lvl1pPr>
              <a:defRPr>
                <a:solidFill>
                  <a:schemeClr val="tx1"/>
                </a:solidFill>
              </a:defRPr>
            </a:lvl1pPr>
            <a:lvl2pPr marL="342900" indent="-171450">
              <a:tabLst>
                <a:tab pos="386954" algn="l"/>
              </a:tabLst>
              <a:defRPr>
                <a:solidFill>
                  <a:schemeClr val="tx1"/>
                </a:solidFill>
              </a:defRPr>
            </a:lvl2pPr>
            <a:lvl3pPr marL="514350" indent="-171450">
              <a:defRPr>
                <a:solidFill>
                  <a:schemeClr val="tx1"/>
                </a:solidFill>
              </a:defRPr>
            </a:lvl3pPr>
            <a:lvl4pPr marL="685800" indent="-171450">
              <a:defRPr>
                <a:solidFill>
                  <a:schemeClr val="tx1"/>
                </a:solidFill>
              </a:defRPr>
            </a:lvl4pPr>
            <a:lvl5pPr marL="857250" indent="-17145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900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2E8AF17-5A2B-48BE-8718-A2BD4F6C0BEB}"/>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4" name="Title 3">
            <a:extLst>
              <a:ext uri="{FF2B5EF4-FFF2-40B4-BE49-F238E27FC236}">
                <a16:creationId xmlns:a16="http://schemas.microsoft.com/office/drawing/2014/main" id="{D670CED6-EFA5-4E22-9212-94D9470C60B6}"/>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9" name="Text Placeholder 4">
            <a:extLst>
              <a:ext uri="{FF2B5EF4-FFF2-40B4-BE49-F238E27FC236}">
                <a16:creationId xmlns:a16="http://schemas.microsoft.com/office/drawing/2014/main" id="{D38E5C85-100F-47CF-B7E4-26C7B523BA28}"/>
              </a:ext>
            </a:extLst>
          </p:cNvPr>
          <p:cNvSpPr>
            <a:spLocks noGrp="1"/>
          </p:cNvSpPr>
          <p:nvPr>
            <p:ph type="body" sz="quarter" idx="10"/>
          </p:nvPr>
        </p:nvSpPr>
        <p:spPr>
          <a:xfrm>
            <a:off x="471489" y="1430453"/>
            <a:ext cx="3662128" cy="4435832"/>
          </a:xfrm>
          <a:prstGeom prst="rect">
            <a:avLst/>
          </a:prstGeom>
        </p:spPr>
        <p:txBody>
          <a:bodyPr/>
          <a:lstStyle>
            <a:lvl1pPr>
              <a:defRPr>
                <a:solidFill>
                  <a:schemeClr val="tx1"/>
                </a:solidFill>
              </a:defRPr>
            </a:lvl1pPr>
            <a:lvl2pPr marL="346472" indent="-171450">
              <a:defRPr>
                <a:solidFill>
                  <a:schemeClr val="tx1"/>
                </a:solidFill>
              </a:defRPr>
            </a:lvl2pPr>
            <a:lvl3pPr marL="515541" indent="-171450">
              <a:defRPr>
                <a:solidFill>
                  <a:schemeClr val="tx1"/>
                </a:solidFill>
              </a:defRPr>
            </a:lvl3pPr>
            <a:lvl4pPr marL="685800" indent="-171450">
              <a:defRPr>
                <a:solidFill>
                  <a:schemeClr val="tx1"/>
                </a:solidFill>
              </a:defRPr>
            </a:lvl4pPr>
            <a:lvl5pPr marL="856060" indent="-17145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53095791-2D92-4638-9032-CB31846FCA27}"/>
              </a:ext>
            </a:extLst>
          </p:cNvPr>
          <p:cNvSpPr>
            <a:spLocks noGrp="1"/>
          </p:cNvSpPr>
          <p:nvPr>
            <p:ph type="body" sz="quarter" idx="12"/>
          </p:nvPr>
        </p:nvSpPr>
        <p:spPr>
          <a:xfrm>
            <a:off x="5010387" y="1430453"/>
            <a:ext cx="3662128" cy="4435832"/>
          </a:xfrm>
          <a:prstGeom prst="rect">
            <a:avLst/>
          </a:prstGeom>
        </p:spPr>
        <p:txBody>
          <a:bodyPr/>
          <a:lstStyle>
            <a:lvl1pPr>
              <a:defRPr>
                <a:solidFill>
                  <a:schemeClr val="tx1"/>
                </a:solidFill>
              </a:defRPr>
            </a:lvl1pPr>
            <a:lvl2pPr marL="346472" indent="-171450">
              <a:defRPr>
                <a:solidFill>
                  <a:schemeClr val="tx1"/>
                </a:solidFill>
              </a:defRPr>
            </a:lvl2pPr>
            <a:lvl3pPr marL="515541" indent="-171450">
              <a:defRPr>
                <a:solidFill>
                  <a:schemeClr val="tx1"/>
                </a:solidFill>
              </a:defRPr>
            </a:lvl3pPr>
            <a:lvl4pPr marL="685800" indent="-171450">
              <a:defRPr>
                <a:solidFill>
                  <a:schemeClr val="tx1"/>
                </a:solidFill>
              </a:defRPr>
            </a:lvl4pPr>
            <a:lvl5pPr marL="856060" indent="-17145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BC215113-3BA4-44E0-80EF-6EC74311E294}"/>
              </a:ext>
            </a:extLst>
          </p:cNvPr>
          <p:cNvSpPr txBox="1">
            <a:spLocks/>
          </p:cNvSpPr>
          <p:nvPr userDrawn="1"/>
        </p:nvSpPr>
        <p:spPr>
          <a:xfrm>
            <a:off x="212576" y="641902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fld id="{BB43BCF9-400F-42F2-845D-E25E657747EF}" type="slidenum">
              <a:rPr kumimoji="0" lang="en-US" sz="900"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p:txBody>
      </p:sp>
      <p:pic>
        <p:nvPicPr>
          <p:cNvPr id="11" name="Graphic 10">
            <a:extLst>
              <a:ext uri="{FF2B5EF4-FFF2-40B4-BE49-F238E27FC236}">
                <a16:creationId xmlns:a16="http://schemas.microsoft.com/office/drawing/2014/main" id="{FCEE66F2-F7DB-47E2-A232-9951DA8632C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37" y="6373810"/>
            <a:ext cx="3349781" cy="304681"/>
          </a:xfrm>
          <a:prstGeom prst="rect">
            <a:avLst/>
          </a:prstGeom>
        </p:spPr>
      </p:pic>
    </p:spTree>
    <p:extLst>
      <p:ext uri="{BB962C8B-B14F-4D97-AF65-F5344CB8AC3E}">
        <p14:creationId xmlns:p14="http://schemas.microsoft.com/office/powerpoint/2010/main" val="176042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30548"/>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A2DC456-548F-4AEA-834D-746CDD987063}"/>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3" name="Title 2">
            <a:extLst>
              <a:ext uri="{FF2B5EF4-FFF2-40B4-BE49-F238E27FC236}">
                <a16:creationId xmlns:a16="http://schemas.microsoft.com/office/drawing/2014/main" id="{8EE475DD-D801-4508-B7B7-5CA6D98EDB03}"/>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6" name="Slide Number Placeholder 3">
            <a:extLst>
              <a:ext uri="{FF2B5EF4-FFF2-40B4-BE49-F238E27FC236}">
                <a16:creationId xmlns:a16="http://schemas.microsoft.com/office/drawing/2014/main" id="{8EB3636E-00FF-49BE-89D1-7C0FFF73E566}"/>
              </a:ext>
            </a:extLst>
          </p:cNvPr>
          <p:cNvSpPr txBox="1">
            <a:spLocks/>
          </p:cNvSpPr>
          <p:nvPr userDrawn="1"/>
        </p:nvSpPr>
        <p:spPr>
          <a:xfrm>
            <a:off x="212576" y="641902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fld id="{BB43BCF9-400F-42F2-845D-E25E657747EF}" type="slidenum">
              <a:rPr kumimoji="0" lang="en-US" sz="900"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p:txBody>
      </p:sp>
      <p:pic>
        <p:nvPicPr>
          <p:cNvPr id="8" name="Graphic 7">
            <a:extLst>
              <a:ext uri="{FF2B5EF4-FFF2-40B4-BE49-F238E27FC236}">
                <a16:creationId xmlns:a16="http://schemas.microsoft.com/office/drawing/2014/main" id="{8C5FD5D3-FE7A-4D57-B8B4-A2A76F771BC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37" y="6373810"/>
            <a:ext cx="3349781" cy="304681"/>
          </a:xfrm>
          <a:prstGeom prst="rect">
            <a:avLst/>
          </a:prstGeom>
        </p:spPr>
      </p:pic>
    </p:spTree>
    <p:extLst>
      <p:ext uri="{BB962C8B-B14F-4D97-AF65-F5344CB8AC3E}">
        <p14:creationId xmlns:p14="http://schemas.microsoft.com/office/powerpoint/2010/main" val="1057122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A2DC456-548F-4AEA-834D-746CDD987063}"/>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3" name="Title 2">
            <a:extLst>
              <a:ext uri="{FF2B5EF4-FFF2-40B4-BE49-F238E27FC236}">
                <a16:creationId xmlns:a16="http://schemas.microsoft.com/office/drawing/2014/main" id="{8EE475DD-D801-4508-B7B7-5CA6D98EDB03}"/>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5" name="Slide Number Placeholder 3">
            <a:extLst>
              <a:ext uri="{FF2B5EF4-FFF2-40B4-BE49-F238E27FC236}">
                <a16:creationId xmlns:a16="http://schemas.microsoft.com/office/drawing/2014/main" id="{C226C1F6-9CA6-4CC9-96D0-12388BB005BD}"/>
              </a:ext>
            </a:extLst>
          </p:cNvPr>
          <p:cNvSpPr txBox="1">
            <a:spLocks/>
          </p:cNvSpPr>
          <p:nvPr userDrawn="1"/>
        </p:nvSpPr>
        <p:spPr>
          <a:xfrm>
            <a:off x="212576" y="641902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fld id="{BB43BCF9-400F-42F2-845D-E25E657747EF}" type="slidenum">
              <a:rPr kumimoji="0" lang="en-US" sz="900"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A282A"/>
              </a:solidFill>
              <a:effectLst/>
              <a:uLnTx/>
              <a:uFillTx/>
              <a:latin typeface="Calibri"/>
              <a:ea typeface="+mn-ea"/>
              <a:cs typeface="+mn-cs"/>
            </a:endParaRPr>
          </a:p>
        </p:txBody>
      </p:sp>
    </p:spTree>
    <p:extLst>
      <p:ext uri="{BB962C8B-B14F-4D97-AF65-F5344CB8AC3E}">
        <p14:creationId xmlns:p14="http://schemas.microsoft.com/office/powerpoint/2010/main" val="7047584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57E-3503-4022-AB2C-3204E71C6A2B}"/>
              </a:ext>
            </a:extLst>
          </p:cNvPr>
          <p:cNvSpPr>
            <a:spLocks noGrp="1"/>
          </p:cNvSpPr>
          <p:nvPr>
            <p:ph type="ctrTitle"/>
          </p:nvPr>
        </p:nvSpPr>
        <p:spPr>
          <a:xfrm>
            <a:off x="1143000" y="1819474"/>
            <a:ext cx="6858000" cy="2387600"/>
          </a:xfrm>
          <a:noFill/>
        </p:spPr>
        <p:txBody>
          <a:bodyPr anchor="b"/>
          <a:lstStyle>
            <a:lvl1pPr algn="ctr">
              <a:defRPr sz="45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A03C5B0-1FBD-48D3-B6AF-9E26133A8EC2}"/>
              </a:ext>
            </a:extLst>
          </p:cNvPr>
          <p:cNvSpPr>
            <a:spLocks noGrp="1"/>
          </p:cNvSpPr>
          <p:nvPr>
            <p:ph type="subTitle" idx="1"/>
          </p:nvPr>
        </p:nvSpPr>
        <p:spPr>
          <a:xfrm>
            <a:off x="1143000" y="4299149"/>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F1831276-2989-43FB-98B4-9FD4B7EA090F}"/>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pic>
        <p:nvPicPr>
          <p:cNvPr id="8" name="Graphic 7">
            <a:extLst>
              <a:ext uri="{FF2B5EF4-FFF2-40B4-BE49-F238E27FC236}">
                <a16:creationId xmlns:a16="http://schemas.microsoft.com/office/drawing/2014/main" id="{97D599C9-D6B6-4993-A386-519F30889B2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37" y="6373810"/>
            <a:ext cx="3349781" cy="304681"/>
          </a:xfrm>
          <a:prstGeom prst="rect">
            <a:avLst/>
          </a:prstGeom>
        </p:spPr>
      </p:pic>
      <p:sp>
        <p:nvSpPr>
          <p:cNvPr id="9" name="Title 1">
            <a:extLst>
              <a:ext uri="{FF2B5EF4-FFF2-40B4-BE49-F238E27FC236}">
                <a16:creationId xmlns:a16="http://schemas.microsoft.com/office/drawing/2014/main" id="{7D5E6822-823D-4834-B402-571EE65B2B7D}"/>
              </a:ext>
            </a:extLst>
          </p:cNvPr>
          <p:cNvSpPr txBox="1">
            <a:spLocks/>
          </p:cNvSpPr>
          <p:nvPr userDrawn="1"/>
        </p:nvSpPr>
        <p:spPr>
          <a:xfrm>
            <a:off x="0" y="-11362"/>
            <a:ext cx="9144000" cy="835228"/>
          </a:xfrm>
          <a:prstGeom prst="rect">
            <a:avLst/>
          </a:prstGeom>
          <a:solidFill>
            <a:srgbClr val="0A446E"/>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3300" dirty="0"/>
          </a:p>
        </p:txBody>
      </p:sp>
    </p:spTree>
    <p:extLst>
      <p:ext uri="{BB962C8B-B14F-4D97-AF65-F5344CB8AC3E}">
        <p14:creationId xmlns:p14="http://schemas.microsoft.com/office/powerpoint/2010/main" val="3285325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57E-3503-4022-AB2C-3204E71C6A2B}"/>
              </a:ext>
            </a:extLst>
          </p:cNvPr>
          <p:cNvSpPr>
            <a:spLocks noGrp="1"/>
          </p:cNvSpPr>
          <p:nvPr>
            <p:ph type="ctrTitle"/>
          </p:nvPr>
        </p:nvSpPr>
        <p:spPr>
          <a:xfrm>
            <a:off x="1143000" y="2034721"/>
            <a:ext cx="6858000" cy="2387600"/>
          </a:xfrm>
          <a:noFill/>
        </p:spPr>
        <p:txBody>
          <a:bodyPr anchor="b"/>
          <a:lstStyle>
            <a:lvl1pPr algn="ctr">
              <a:defRPr sz="45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A03C5B0-1FBD-48D3-B6AF-9E26133A8EC2}"/>
              </a:ext>
            </a:extLst>
          </p:cNvPr>
          <p:cNvSpPr>
            <a:spLocks noGrp="1"/>
          </p:cNvSpPr>
          <p:nvPr>
            <p:ph type="subTitle" idx="1"/>
          </p:nvPr>
        </p:nvSpPr>
        <p:spPr>
          <a:xfrm>
            <a:off x="1143000" y="4514396"/>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itle 1">
            <a:extLst>
              <a:ext uri="{FF2B5EF4-FFF2-40B4-BE49-F238E27FC236}">
                <a16:creationId xmlns:a16="http://schemas.microsoft.com/office/drawing/2014/main" id="{7D5E6822-823D-4834-B402-571EE65B2B7D}"/>
              </a:ext>
            </a:extLst>
          </p:cNvPr>
          <p:cNvSpPr txBox="1">
            <a:spLocks/>
          </p:cNvSpPr>
          <p:nvPr userDrawn="1"/>
        </p:nvSpPr>
        <p:spPr>
          <a:xfrm>
            <a:off x="0" y="-11362"/>
            <a:ext cx="9144000" cy="835228"/>
          </a:xfrm>
          <a:prstGeom prst="rect">
            <a:avLst/>
          </a:prstGeom>
          <a:solidFill>
            <a:srgbClr val="0A446E"/>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3300" dirty="0"/>
          </a:p>
        </p:txBody>
      </p:sp>
    </p:spTree>
    <p:extLst>
      <p:ext uri="{BB962C8B-B14F-4D97-AF65-F5344CB8AC3E}">
        <p14:creationId xmlns:p14="http://schemas.microsoft.com/office/powerpoint/2010/main" val="41430903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0_Title and Content, Alt.">
    <p:spTree>
      <p:nvGrpSpPr>
        <p:cNvPr id="1" name=""/>
        <p:cNvGrpSpPr/>
        <p:nvPr/>
      </p:nvGrpSpPr>
      <p:grpSpPr>
        <a:xfrm>
          <a:off x="0" y="0"/>
          <a:ext cx="0" cy="0"/>
          <a:chOff x="0" y="0"/>
          <a:chExt cx="0" cy="0"/>
        </a:xfrm>
      </p:grpSpPr>
      <p:sp>
        <p:nvSpPr>
          <p:cNvPr id="14" name="Text Placeholder 2"/>
          <p:cNvSpPr>
            <a:spLocks noGrp="1"/>
          </p:cNvSpPr>
          <p:nvPr>
            <p:ph idx="1"/>
          </p:nvPr>
        </p:nvSpPr>
        <p:spPr>
          <a:xfrm>
            <a:off x="457200" y="1340427"/>
            <a:ext cx="8229600" cy="4572000"/>
          </a:xfrm>
          <a:prstGeom prst="rect">
            <a:avLst/>
          </a:prstGeom>
        </p:spPr>
        <p:txBody>
          <a:bodyPr vert="horz" lIns="0" tIns="0" rIns="0" bIns="0" rtlCol="0">
            <a:noAutofit/>
          </a:bodyPr>
          <a:lstStyle>
            <a:lvl1pPr>
              <a:defRPr sz="2000">
                <a:solidFill>
                  <a:srgbClr val="0A446E"/>
                </a:solidFill>
              </a:defRPr>
            </a:lvl1pPr>
            <a:lvl2pPr marL="457200" indent="-228600">
              <a:buFont typeface="Lucida Grande"/>
              <a:buChar char="-"/>
              <a:defRPr sz="1800">
                <a:solidFill>
                  <a:srgbClr val="0A446E"/>
                </a:solidFill>
              </a:defRPr>
            </a:lvl2pPr>
            <a:lvl3pPr>
              <a:defRPr sz="1600">
                <a:solidFill>
                  <a:srgbClr val="0A446E"/>
                </a:solidFill>
              </a:defRPr>
            </a:lvl3pPr>
            <a:lvl4pPr marL="914400" indent="-228600">
              <a:buFont typeface="Lucida Grande"/>
              <a:buChar char="-"/>
              <a:defRPr sz="1400">
                <a:solidFill>
                  <a:srgbClr val="0A446E"/>
                </a:solidFill>
              </a:defRPr>
            </a:lvl4pPr>
            <a:lvl5pPr>
              <a:defRPr sz="1200">
                <a:solidFill>
                  <a:srgbClr val="0A446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p:nvPr>
        </p:nvSpPr>
        <p:spPr>
          <a:xfrm>
            <a:off x="457200" y="1354075"/>
            <a:ext cx="8229600" cy="4572000"/>
          </a:xfrm>
          <a:prstGeom prst="rect">
            <a:avLst/>
          </a:prstGeom>
        </p:spPr>
        <p:txBody>
          <a:bodyPr vert="horz" lIns="0" tIns="0" rIns="0" bIns="0" rtlCol="0">
            <a:noAutofit/>
          </a:bodyPr>
          <a:lstStyle>
            <a:lvl1pPr>
              <a:defRPr sz="2000">
                <a:solidFill>
                  <a:srgbClr val="0A446E"/>
                </a:solidFill>
              </a:defRPr>
            </a:lvl1pPr>
            <a:lvl2pPr marL="457200" indent="-228600">
              <a:buFont typeface="Lucida Grande"/>
              <a:buChar char="-"/>
              <a:defRPr sz="1800">
                <a:solidFill>
                  <a:srgbClr val="0A446E"/>
                </a:solidFill>
              </a:defRPr>
            </a:lvl2pPr>
            <a:lvl3pPr>
              <a:defRPr sz="1600">
                <a:solidFill>
                  <a:srgbClr val="0A446E"/>
                </a:solidFill>
              </a:defRPr>
            </a:lvl3pPr>
            <a:lvl4pPr marL="914400" indent="-228600">
              <a:buFont typeface="Lucida Grande"/>
              <a:buChar char="-"/>
              <a:defRPr sz="1400">
                <a:solidFill>
                  <a:srgbClr val="0A446E"/>
                </a:solidFill>
              </a:defRPr>
            </a:lvl4pPr>
            <a:lvl5pPr>
              <a:defRPr sz="1200">
                <a:solidFill>
                  <a:srgbClr val="0A446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68087" y="-20823"/>
            <a:ext cx="7886700" cy="935215"/>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3"/>
          <p:cNvSpPr txBox="1">
            <a:spLocks/>
          </p:cNvSpPr>
          <p:nvPr userDrawn="1"/>
        </p:nvSpPr>
        <p:spPr>
          <a:xfrm>
            <a:off x="96837" y="6532164"/>
            <a:ext cx="554038" cy="395111"/>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43BCF9-400F-42F2-845D-E25E657747EF}" type="slidenum">
              <a:rPr lang="en-US" sz="1100" smtClean="0"/>
              <a:pPr/>
              <a:t>‹#›</a:t>
            </a:fld>
            <a:endParaRPr lang="en-US" sz="1100" dirty="0"/>
          </a:p>
          <a:p>
            <a:endParaRPr lang="en-US" sz="1100" dirty="0"/>
          </a:p>
          <a:p>
            <a:endParaRPr lang="en-US" sz="1100" dirty="0"/>
          </a:p>
        </p:txBody>
      </p:sp>
    </p:spTree>
    <p:extLst>
      <p:ext uri="{BB962C8B-B14F-4D97-AF65-F5344CB8AC3E}">
        <p14:creationId xmlns:p14="http://schemas.microsoft.com/office/powerpoint/2010/main" val="1052312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63"/>
            <a:ext cx="8462210" cy="487645"/>
          </a:xfrm>
        </p:spPr>
        <p:txBody>
          <a:bodyPr/>
          <a:lstStyle>
            <a:lvl1pPr>
              <a:defRPr sz="1800"/>
            </a:lvl1pPr>
          </a:lstStyle>
          <a:p>
            <a:r>
              <a:rPr lang="en-US"/>
              <a:t>Click to edit Master title style</a:t>
            </a:r>
            <a:endParaRPr lang="en-US" dirty="0"/>
          </a:p>
        </p:txBody>
      </p:sp>
      <p:sp>
        <p:nvSpPr>
          <p:cNvPr id="5" name="Content Placeholder 4"/>
          <p:cNvSpPr>
            <a:spLocks noGrp="1"/>
          </p:cNvSpPr>
          <p:nvPr>
            <p:ph sz="quarter" idx="11"/>
          </p:nvPr>
        </p:nvSpPr>
        <p:spPr>
          <a:xfrm>
            <a:off x="347668" y="4588943"/>
            <a:ext cx="8461375" cy="1608667"/>
          </a:xfrm>
        </p:spPr>
        <p:txBody>
          <a:bodyPr/>
          <a:lstStyle>
            <a:lvl1pPr marL="0" indent="0">
              <a:buFont typeface="Arial"/>
              <a:buNone/>
              <a:defRPr sz="1500"/>
            </a:lvl1pPr>
            <a:lvl2pPr marL="303602" indent="0">
              <a:buNone/>
              <a:defRPr sz="1500"/>
            </a:lvl2pPr>
            <a:lvl3pPr marL="635778" indent="0">
              <a:buNone/>
              <a:defRPr sz="1500"/>
            </a:lvl3pPr>
            <a:lvl4pPr marL="1028675"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1029494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407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1792288" y="5520277"/>
            <a:ext cx="5486400" cy="6519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50585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6" name="Text Placeholder 15"/>
          <p:cNvSpPr>
            <a:spLocks noGrp="1"/>
          </p:cNvSpPr>
          <p:nvPr>
            <p:ph type="body" sz="quarter" idx="10" hasCustomPrompt="1"/>
          </p:nvPr>
        </p:nvSpPr>
        <p:spPr>
          <a:xfrm>
            <a:off x="2311402" y="3839632"/>
            <a:ext cx="4521200" cy="817034"/>
          </a:xfrm>
        </p:spPr>
        <p:txBody>
          <a:bodyPr/>
          <a:lstStyle>
            <a:lvl1pPr marL="0" marR="0" indent="0" algn="l" defTabSz="342892" rtl="0" eaLnBrk="1" fontAlgn="auto" latinLnBrk="0" hangingPunct="1">
              <a:lnSpc>
                <a:spcPct val="95000"/>
              </a:lnSpc>
              <a:spcBef>
                <a:spcPts val="1050"/>
              </a:spcBef>
              <a:spcAft>
                <a:spcPts val="0"/>
              </a:spcAft>
              <a:buClrTx/>
              <a:buSzPct val="130000"/>
              <a:buFontTx/>
              <a:buNone/>
              <a:tabLst/>
              <a:defRPr sz="1350" baseline="0">
                <a:solidFill>
                  <a:schemeClr val="accent3"/>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err="1"/>
              <a:t>Leanne.madre@duke.edu</a:t>
            </a:r>
            <a:endParaRPr lang="en-US" dirty="0"/>
          </a:p>
        </p:txBody>
      </p:sp>
      <p:sp>
        <p:nvSpPr>
          <p:cNvPr id="17" name="Subtitle 7"/>
          <p:cNvSpPr txBox="1">
            <a:spLocks/>
          </p:cNvSpPr>
          <p:nvPr/>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err="1">
                <a:solidFill>
                  <a:schemeClr val="accent1"/>
                </a:solidFill>
              </a:rPr>
              <a:t>www.ctti-clinicaltrials.org</a:t>
            </a:r>
            <a:endParaRPr lang="en-US" sz="1200" b="0" i="0" cap="none" spc="75" dirty="0">
              <a:solidFill>
                <a:schemeClr val="accent1"/>
              </a:solidFill>
            </a:endParaRPr>
          </a:p>
        </p:txBody>
      </p:sp>
      <p:sp>
        <p:nvSpPr>
          <p:cNvPr id="20" name="TextBox 19"/>
          <p:cNvSpPr txBox="1"/>
          <p:nvPr/>
        </p:nvSpPr>
        <p:spPr>
          <a:xfrm>
            <a:off x="2311402" y="700146"/>
            <a:ext cx="4521200" cy="715581"/>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050">
                <a:solidFill>
                  <a:schemeClr val="accent1"/>
                </a:solidFill>
              </a:rPr>
              <a:t>THANK YOU.</a:t>
            </a:r>
          </a:p>
        </p:txBody>
      </p:sp>
      <p:pic>
        <p:nvPicPr>
          <p:cNvPr id="24" name="Picture 23" descr="umbr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grpSp>
        <p:nvGrpSpPr>
          <p:cNvPr id="13" name="Group 12"/>
          <p:cNvGrpSpPr/>
          <p:nvPr userDrawn="1"/>
        </p:nvGrpSpPr>
        <p:grpSpPr>
          <a:xfrm>
            <a:off x="3757341" y="4820363"/>
            <a:ext cx="1629329" cy="508000"/>
            <a:chOff x="3530598" y="4820363"/>
            <a:chExt cx="1629329" cy="508000"/>
          </a:xfrm>
        </p:grpSpPr>
        <p:pic>
          <p:nvPicPr>
            <p:cNvPr id="14" name="Picture 13" descr="linkedi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15" name="Picture 14" descr="twit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18" name="Picture 17" descr="vimeo.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spTree>
    <p:extLst>
      <p:ext uri="{BB962C8B-B14F-4D97-AF65-F5344CB8AC3E}">
        <p14:creationId xmlns:p14="http://schemas.microsoft.com/office/powerpoint/2010/main" val="44568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8" y="1229456"/>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2574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45447" y="4704417"/>
            <a:ext cx="7511567" cy="675325"/>
          </a:xfrm>
        </p:spPr>
        <p:txBody>
          <a:bodyPr anchor="ctr" anchorCtr="0">
            <a:noAutofit/>
          </a:bodyPr>
          <a:lstStyle>
            <a:lvl1pPr marL="0" indent="0" algn="l">
              <a:buNone/>
              <a:defRPr sz="1500" b="0" i="0">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smtClean="0"/>
              <a:t>Presenter’s Info</a:t>
            </a:r>
            <a:endParaRPr lang="en-US" dirty="0"/>
          </a:p>
        </p:txBody>
      </p:sp>
      <p:sp>
        <p:nvSpPr>
          <p:cNvPr id="9" name="Text Placeholder 8"/>
          <p:cNvSpPr>
            <a:spLocks noGrp="1"/>
          </p:cNvSpPr>
          <p:nvPr>
            <p:ph type="body" sz="quarter" idx="10" hasCustomPrompt="1"/>
          </p:nvPr>
        </p:nvSpPr>
        <p:spPr>
          <a:xfrm>
            <a:off x="6040249" y="1598665"/>
            <a:ext cx="2416765" cy="419224"/>
          </a:xfrm>
        </p:spPr>
        <p:txBody>
          <a:bodyPr anchor="ctr"/>
          <a:lstStyle>
            <a:lvl1pPr marL="0" marR="0" indent="0" algn="l" defTabSz="342892" rtl="0" eaLnBrk="1" fontAlgn="auto" latinLnBrk="0" hangingPunct="1">
              <a:lnSpc>
                <a:spcPct val="95000"/>
              </a:lnSpc>
              <a:spcBef>
                <a:spcPts val="1050"/>
              </a:spcBef>
              <a:spcAft>
                <a:spcPts val="0"/>
              </a:spcAft>
              <a:buClrTx/>
              <a:buSzPct val="130000"/>
              <a:buFontTx/>
              <a:buNone/>
              <a:tabLst/>
              <a:defRPr sz="1050" i="1">
                <a:solidFill>
                  <a:schemeClr val="accent3">
                    <a:lumMod val="60000"/>
                    <a:lumOff val="40000"/>
                  </a:schemeClr>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smtClean="0">
                <a:solidFill>
                  <a:schemeClr val="accent2"/>
                </a:solidFill>
              </a:rPr>
              <a:t>Month Day, Year</a:t>
            </a:r>
          </a:p>
        </p:txBody>
      </p:sp>
      <p:pic>
        <p:nvPicPr>
          <p:cNvPr id="13" name="Picture 12"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spTree>
    <p:extLst>
      <p:ext uri="{BB962C8B-B14F-4D97-AF65-F5344CB8AC3E}">
        <p14:creationId xmlns:p14="http://schemas.microsoft.com/office/powerpoint/2010/main" val="2863540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19"/>
            <a:ext cx="8462210" cy="770467"/>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761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marL="517909" indent="-214308" defTabSz="340511">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marL="517909" indent="-214308">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380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75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63"/>
            <a:ext cx="8462210" cy="487645"/>
          </a:xfrm>
        </p:spPr>
        <p:txBody>
          <a:bodyPr/>
          <a:lstStyle>
            <a:lvl1pPr>
              <a:defRPr sz="1800"/>
            </a:lvl1pPr>
          </a:lstStyle>
          <a:p>
            <a:r>
              <a:rPr lang="en-US" dirty="0"/>
              <a:t>Click to edit Master title style</a:t>
            </a:r>
          </a:p>
        </p:txBody>
      </p:sp>
      <p:sp>
        <p:nvSpPr>
          <p:cNvPr id="5" name="Content Placeholder 4"/>
          <p:cNvSpPr>
            <a:spLocks noGrp="1"/>
          </p:cNvSpPr>
          <p:nvPr>
            <p:ph sz="quarter" idx="11"/>
          </p:nvPr>
        </p:nvSpPr>
        <p:spPr>
          <a:xfrm>
            <a:off x="347668" y="4588943"/>
            <a:ext cx="8461375" cy="1608667"/>
          </a:xfrm>
        </p:spPr>
        <p:txBody>
          <a:bodyPr/>
          <a:lstStyle>
            <a:lvl1pPr marL="0" indent="0">
              <a:buFont typeface="Arial"/>
              <a:buNone/>
              <a:defRPr sz="1500"/>
            </a:lvl1pPr>
            <a:lvl2pPr marL="303602" indent="0">
              <a:buNone/>
              <a:defRPr sz="1500"/>
            </a:lvl2pPr>
            <a:lvl3pPr marL="635778" indent="0">
              <a:buNone/>
              <a:defRPr sz="1500"/>
            </a:lvl3pPr>
            <a:lvl4pPr marL="1028675"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pic>
        <p:nvPicPr>
          <p:cNvPr id="12" name="Picture 11"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523758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12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520277"/>
            <a:ext cx="5486400" cy="6519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pic>
        <p:nvPicPr>
          <p:cNvPr id="6" name="Picture 5"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7" name="Straight Connector 6"/>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574074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6" name="Text Placeholder 15"/>
          <p:cNvSpPr>
            <a:spLocks noGrp="1"/>
          </p:cNvSpPr>
          <p:nvPr>
            <p:ph type="body" sz="quarter" idx="10" hasCustomPrompt="1"/>
          </p:nvPr>
        </p:nvSpPr>
        <p:spPr>
          <a:xfrm>
            <a:off x="2311402" y="3839632"/>
            <a:ext cx="4521200" cy="817034"/>
          </a:xfrm>
        </p:spPr>
        <p:txBody>
          <a:bodyPr/>
          <a:lstStyle>
            <a:lvl1pPr marL="0" indent="0">
              <a:buNone/>
              <a:defRPr sz="135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err="1">
                <a:solidFill>
                  <a:schemeClr val="accent1"/>
                </a:solidFill>
              </a:rPr>
              <a:t>www.ctti-clinicaltrials.org</a:t>
            </a:r>
            <a:endParaRPr lang="en-US" sz="1200" b="0" i="0" cap="none" spc="75" dirty="0">
              <a:solidFill>
                <a:schemeClr val="accent1"/>
              </a:solidFill>
            </a:endParaRPr>
          </a:p>
        </p:txBody>
      </p:sp>
      <p:sp>
        <p:nvSpPr>
          <p:cNvPr id="20" name="TextBox 19"/>
          <p:cNvSpPr txBox="1"/>
          <p:nvPr userDrawn="1"/>
        </p:nvSpPr>
        <p:spPr>
          <a:xfrm>
            <a:off x="2311402" y="700146"/>
            <a:ext cx="4521200" cy="715581"/>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050" dirty="0" smtClean="0">
                <a:solidFill>
                  <a:schemeClr val="accent1"/>
                </a:solidFill>
              </a:rPr>
              <a:t>THANK YOU.</a:t>
            </a:r>
            <a:endParaRPr lang="en-US" sz="4050" dirty="0">
              <a:solidFill>
                <a:schemeClr val="accent1"/>
              </a:solidFill>
            </a:endParaRPr>
          </a:p>
        </p:txBody>
      </p:sp>
      <p:grpSp>
        <p:nvGrpSpPr>
          <p:cNvPr id="2" name="Group 1"/>
          <p:cNvGrpSpPr/>
          <p:nvPr userDrawn="1"/>
        </p:nvGrpSpPr>
        <p:grpSpPr>
          <a:xfrm>
            <a:off x="3757341"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621511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sp>
        <p:nvSpPr>
          <p:cNvPr id="2" name="Title 1"/>
          <p:cNvSpPr>
            <a:spLocks noGrp="1"/>
          </p:cNvSpPr>
          <p:nvPr>
            <p:ph type="ctrTitle" hasCustomPrompt="1"/>
          </p:nvPr>
        </p:nvSpPr>
        <p:spPr>
          <a:xfrm>
            <a:off x="945442" y="4053285"/>
            <a:ext cx="7511568" cy="881872"/>
          </a:xfrm>
        </p:spPr>
        <p:txBody>
          <a:bodyPr anchor="b" anchorCtr="0">
            <a:noAutofit/>
          </a:bodyPr>
          <a:lstStyle>
            <a:lvl1pPr>
              <a:lnSpc>
                <a:spcPct val="90000"/>
              </a:lnSpc>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7" y="4935167"/>
            <a:ext cx="7511567" cy="675325"/>
          </a:xfrm>
        </p:spPr>
        <p:txBody>
          <a:bodyPr tIns="137160" anchor="t" anchorCtr="0">
            <a:noAutofit/>
          </a:bodyPr>
          <a:lstStyle>
            <a:lvl1pPr marL="0" indent="0" algn="l">
              <a:buNone/>
              <a:defRPr sz="1500" b="0" i="0">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9" y="1598665"/>
            <a:ext cx="2416765" cy="419224"/>
          </a:xfrm>
        </p:spPr>
        <p:txBody>
          <a:bodyPr anchor="ctr"/>
          <a:lstStyle>
            <a:lvl1pPr marL="0" marR="0" indent="0" algn="l" defTabSz="342892" rtl="0" eaLnBrk="1" fontAlgn="auto" latinLnBrk="0" hangingPunct="1">
              <a:lnSpc>
                <a:spcPct val="95000"/>
              </a:lnSpc>
              <a:spcBef>
                <a:spcPts val="1050"/>
              </a:spcBef>
              <a:spcAft>
                <a:spcPts val="0"/>
              </a:spcAft>
              <a:buClrTx/>
              <a:buSzPct val="130000"/>
              <a:buFontTx/>
              <a:buNone/>
              <a:tabLst/>
              <a:defRPr sz="1050" i="1">
                <a:solidFill>
                  <a:schemeClr val="accent3">
                    <a:lumMod val="60000"/>
                    <a:lumOff val="40000"/>
                  </a:schemeClr>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8" name="Picture 7"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pic>
        <p:nvPicPr>
          <p:cNvPr id="11" name="Picture 10"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spTree>
    <p:extLst>
      <p:ext uri="{BB962C8B-B14F-4D97-AF65-F5344CB8AC3E}">
        <p14:creationId xmlns:p14="http://schemas.microsoft.com/office/powerpoint/2010/main" val="920336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521283"/>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350"/>
              </a:spcBef>
              <a:defRPr/>
            </a:lvl1pPr>
            <a:lvl2pPr>
              <a:spcBef>
                <a:spcPts val="450"/>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71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8" y="1229456"/>
            <a:ext cx="8242857" cy="4525963"/>
          </a:xfrm>
          <a:prstGeom prst="rect">
            <a:avLst/>
          </a:prstGeom>
        </p:spPr>
        <p:txBody>
          <a:bodyPr vert="horz" lIns="91440" tIns="45720" rIns="91440" bIns="45720" rtlCol="0">
            <a:normAutofit/>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p:txBody>
      </p:sp>
    </p:spTree>
    <p:extLst>
      <p:ext uri="{BB962C8B-B14F-4D97-AF65-F5344CB8AC3E}">
        <p14:creationId xmlns:p14="http://schemas.microsoft.com/office/powerpoint/2010/main" val="1298744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marL="517909" indent="-214308" defTabSz="340511">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marL="517909" indent="-214308">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642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404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15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63"/>
            <a:ext cx="8462210" cy="487645"/>
          </a:xfrm>
        </p:spPr>
        <p:txBody>
          <a:bodyPr/>
          <a:lstStyle>
            <a:lvl1pPr>
              <a:defRPr sz="2700"/>
            </a:lvl1pPr>
          </a:lstStyle>
          <a:p>
            <a:r>
              <a:rPr lang="en-US"/>
              <a:t>Click to edit Master title style</a:t>
            </a:r>
            <a:endParaRPr lang="en-US" dirty="0"/>
          </a:p>
        </p:txBody>
      </p:sp>
      <p:sp>
        <p:nvSpPr>
          <p:cNvPr id="5" name="Content Placeholder 4"/>
          <p:cNvSpPr>
            <a:spLocks noGrp="1"/>
          </p:cNvSpPr>
          <p:nvPr>
            <p:ph sz="quarter" idx="11"/>
          </p:nvPr>
        </p:nvSpPr>
        <p:spPr>
          <a:xfrm>
            <a:off x="347668" y="4588943"/>
            <a:ext cx="8461375" cy="1608667"/>
          </a:xfrm>
        </p:spPr>
        <p:txBody>
          <a:bodyPr/>
          <a:lstStyle>
            <a:lvl1pPr marL="0" indent="0">
              <a:buFont typeface="Arial"/>
              <a:buNone/>
              <a:defRPr sz="1500"/>
            </a:lvl1pPr>
            <a:lvl2pPr marL="303602" indent="0">
              <a:buNone/>
              <a:defRPr sz="1500"/>
            </a:lvl2pPr>
            <a:lvl3pPr marL="635778" indent="0">
              <a:buNone/>
              <a:defRPr sz="1500"/>
            </a:lvl3pPr>
            <a:lvl4pPr marL="1028675" indent="0">
              <a:buNone/>
              <a:defRPr sz="1500"/>
            </a:lvl4pPr>
            <a:lvl5pPr marL="1371566" indent="0">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8" name="Rectangle 7"/>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pic>
        <p:nvPicPr>
          <p:cNvPr id="10" name="Picture 9"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4" name="Straight Connector 13"/>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 name="Picture 14"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4202146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792288" y="5520277"/>
            <a:ext cx="5486400" cy="6519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9" name="Picture 8"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0" name="Straight Connector 9"/>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217776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6" name="Text Placeholder 15"/>
          <p:cNvSpPr>
            <a:spLocks noGrp="1"/>
          </p:cNvSpPr>
          <p:nvPr>
            <p:ph type="body" sz="quarter" idx="10" hasCustomPrompt="1"/>
          </p:nvPr>
        </p:nvSpPr>
        <p:spPr>
          <a:xfrm>
            <a:off x="2311402" y="3839632"/>
            <a:ext cx="4521200" cy="817034"/>
          </a:xfrm>
        </p:spPr>
        <p:txBody>
          <a:bodyPr/>
          <a:lstStyle>
            <a:lvl1pPr marL="0" indent="0">
              <a:buNone/>
              <a:defRPr sz="1350" baseline="0">
                <a:solidFill>
                  <a:schemeClr val="accent3"/>
                </a:solidFill>
              </a:defRPr>
            </a:lvl1pPr>
          </a:lstStyle>
          <a:p>
            <a:pPr lvl="0"/>
            <a:r>
              <a:rPr lang="en-US" dirty="0"/>
              <a:t>Presenter’s contact info goes here.</a:t>
            </a:r>
          </a:p>
        </p:txBody>
      </p:sp>
      <p:sp>
        <p:nvSpPr>
          <p:cNvPr id="17" name="Subtitle 7"/>
          <p:cNvSpPr txBox="1">
            <a:spLocks/>
          </p:cNvSpPr>
          <p:nvPr/>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err="1">
                <a:solidFill>
                  <a:schemeClr val="accent1"/>
                </a:solidFill>
              </a:rPr>
              <a:t>www.ctti-clinicaltrials.org</a:t>
            </a:r>
            <a:endParaRPr lang="en-US" sz="1200" b="0" i="0" cap="none" spc="75" dirty="0">
              <a:solidFill>
                <a:schemeClr val="accent1"/>
              </a:solidFill>
            </a:endParaRPr>
          </a:p>
        </p:txBody>
      </p:sp>
      <p:sp>
        <p:nvSpPr>
          <p:cNvPr id="20" name="TextBox 19"/>
          <p:cNvSpPr txBox="1"/>
          <p:nvPr/>
        </p:nvSpPr>
        <p:spPr>
          <a:xfrm>
            <a:off x="2191657" y="700148"/>
            <a:ext cx="4934858" cy="784830"/>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500" dirty="0">
                <a:solidFill>
                  <a:schemeClr val="accent1"/>
                </a:solidFill>
              </a:rPr>
              <a:t>THANK YOU.</a:t>
            </a:r>
          </a:p>
        </p:txBody>
      </p:sp>
      <p:grpSp>
        <p:nvGrpSpPr>
          <p:cNvPr id="2" name="Group 1"/>
          <p:cNvGrpSpPr/>
          <p:nvPr/>
        </p:nvGrpSpPr>
        <p:grpSpPr>
          <a:xfrm>
            <a:off x="3757341" y="4820363"/>
            <a:ext cx="1629329" cy="508000"/>
            <a:chOff x="3530598" y="4820363"/>
            <a:chExt cx="1629329" cy="508000"/>
          </a:xfrm>
        </p:grpSpPr>
        <p:pic>
          <p:nvPicPr>
            <p:cNvPr id="19" name="Picture 18" descr="linked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12" name="Picture 11"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4" name="Subtitle 7"/>
          <p:cNvSpPr txBox="1">
            <a:spLocks/>
          </p:cNvSpPr>
          <p:nvPr userDrawn="1"/>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err="1">
                <a:solidFill>
                  <a:schemeClr val="accent1"/>
                </a:solidFill>
              </a:rPr>
              <a:t>www.ctti-clinicaltrials.org</a:t>
            </a:r>
            <a:endParaRPr lang="en-US" sz="1200" b="0" i="0" cap="none" spc="75" dirty="0">
              <a:solidFill>
                <a:schemeClr val="accent1"/>
              </a:solidFill>
            </a:endParaRPr>
          </a:p>
        </p:txBody>
      </p:sp>
      <p:grpSp>
        <p:nvGrpSpPr>
          <p:cNvPr id="18" name="Group 17"/>
          <p:cNvGrpSpPr/>
          <p:nvPr userDrawn="1"/>
        </p:nvGrpSpPr>
        <p:grpSpPr>
          <a:xfrm>
            <a:off x="3757341" y="4820363"/>
            <a:ext cx="1629329" cy="508000"/>
            <a:chOff x="3530598" y="4820363"/>
            <a:chExt cx="1629329" cy="508000"/>
          </a:xfrm>
        </p:grpSpPr>
        <p:pic>
          <p:nvPicPr>
            <p:cNvPr id="22" name="Picture 21"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6" name="Picture 25"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7" name="Picture 26"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8" name="Picture 27"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442782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8" y="1229456"/>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08130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8" y="1229456"/>
            <a:ext cx="8242857" cy="4525963"/>
          </a:xfrm>
          <a:prstGeom prst="rect">
            <a:avLst/>
          </a:prstGeom>
        </p:spPr>
        <p:txBody>
          <a:bodyPr vert="horz" lIns="91440" tIns="45720" rIns="91440" bIns="45720" rtlCol="0">
            <a:normAutofit/>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p:txBody>
      </p:sp>
    </p:spTree>
    <p:extLst>
      <p:ext uri="{BB962C8B-B14F-4D97-AF65-F5344CB8AC3E}">
        <p14:creationId xmlns:p14="http://schemas.microsoft.com/office/powerpoint/2010/main" val="3893567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45" y="1279525"/>
            <a:ext cx="4103687" cy="4576763"/>
          </a:xfrm>
        </p:spPr>
        <p:txBody>
          <a:bodyPr>
            <a:normAutofit/>
          </a:bodyPr>
          <a:lstStyle>
            <a:lvl1pPr marL="0" indent="0">
              <a:buNone/>
              <a:defRPr sz="1050"/>
            </a:lvl1pPr>
            <a:lvl2pPr>
              <a:defRPr sz="900"/>
            </a:lvl2pPr>
            <a:lvl3pPr>
              <a:defRPr sz="788"/>
            </a:lvl3pPr>
            <a:lvl4pPr>
              <a:defRPr sz="600"/>
            </a:lvl4pPr>
          </a:lstStyle>
          <a:p>
            <a:pPr lvl="0"/>
            <a:r>
              <a:rPr lang="en-US"/>
              <a:t>Click to edit Master text styles</a:t>
            </a:r>
          </a:p>
        </p:txBody>
      </p:sp>
      <p:sp>
        <p:nvSpPr>
          <p:cNvPr id="10" name="Picture Placeholder 9"/>
          <p:cNvSpPr>
            <a:spLocks noGrp="1"/>
          </p:cNvSpPr>
          <p:nvPr>
            <p:ph type="pic" sz="quarter" idx="12"/>
          </p:nvPr>
        </p:nvSpPr>
        <p:spPr>
          <a:xfrm>
            <a:off x="4757740" y="1279525"/>
            <a:ext cx="4006850" cy="4586288"/>
          </a:xfrm>
        </p:spPr>
        <p:txBody>
          <a:bodyPr/>
          <a:lstStyle/>
          <a:p>
            <a:endParaRPr lang="en-US"/>
          </a:p>
        </p:txBody>
      </p:sp>
    </p:spTree>
    <p:extLst>
      <p:ext uri="{BB962C8B-B14F-4D97-AF65-F5344CB8AC3E}">
        <p14:creationId xmlns:p14="http://schemas.microsoft.com/office/powerpoint/2010/main" val="3596184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7" y="1279525"/>
            <a:ext cx="4103687" cy="4576763"/>
          </a:xfrm>
        </p:spPr>
        <p:txBody>
          <a:bodyPr>
            <a:normAutofit/>
          </a:bodyPr>
          <a:lstStyle>
            <a:lvl1pPr marL="0" indent="0">
              <a:buNone/>
              <a:defRPr sz="1050"/>
            </a:lvl1pPr>
            <a:lvl2pPr>
              <a:defRPr sz="900"/>
            </a:lvl2pPr>
            <a:lvl3pPr>
              <a:defRPr sz="788"/>
            </a:lvl3pPr>
            <a:lvl4pPr>
              <a:defRPr sz="600"/>
            </a:lvl4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67" y="1279525"/>
            <a:ext cx="4006850" cy="4586288"/>
          </a:xfrm>
        </p:spPr>
        <p:txBody>
          <a:bodyPr/>
          <a:lstStyle/>
          <a:p>
            <a:endParaRPr lang="en-US"/>
          </a:p>
        </p:txBody>
      </p:sp>
    </p:spTree>
    <p:extLst>
      <p:ext uri="{BB962C8B-B14F-4D97-AF65-F5344CB8AC3E}">
        <p14:creationId xmlns:p14="http://schemas.microsoft.com/office/powerpoint/2010/main" val="232299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45" y="1279525"/>
            <a:ext cx="4103687" cy="4576763"/>
          </a:xfrm>
        </p:spPr>
        <p:txBody>
          <a:bodyPr>
            <a:normAutofit/>
          </a:bodyPr>
          <a:lstStyle>
            <a:lvl1pPr marL="0" indent="0">
              <a:buNone/>
              <a:defRPr sz="1050"/>
            </a:lvl1pPr>
            <a:lvl2pPr>
              <a:defRPr sz="900"/>
            </a:lvl2pPr>
            <a:lvl3pPr>
              <a:defRPr sz="788"/>
            </a:lvl3pPr>
            <a:lvl4pPr>
              <a:defRPr sz="600"/>
            </a:lvl4pPr>
          </a:lstStyle>
          <a:p>
            <a:pPr lvl="0"/>
            <a:r>
              <a:rPr lang="en-US"/>
              <a:t>Click to edit Master text styles</a:t>
            </a:r>
          </a:p>
        </p:txBody>
      </p:sp>
      <p:sp>
        <p:nvSpPr>
          <p:cNvPr id="10" name="Picture Placeholder 9"/>
          <p:cNvSpPr>
            <a:spLocks noGrp="1"/>
          </p:cNvSpPr>
          <p:nvPr>
            <p:ph type="pic" sz="quarter" idx="12"/>
          </p:nvPr>
        </p:nvSpPr>
        <p:spPr>
          <a:xfrm>
            <a:off x="4757740" y="1279525"/>
            <a:ext cx="4006850" cy="4586288"/>
          </a:xfrm>
        </p:spPr>
        <p:txBody>
          <a:bodyPr/>
          <a:lstStyle/>
          <a:p>
            <a:endParaRPr lang="en-US"/>
          </a:p>
        </p:txBody>
      </p:sp>
    </p:spTree>
    <p:extLst>
      <p:ext uri="{BB962C8B-B14F-4D97-AF65-F5344CB8AC3E}">
        <p14:creationId xmlns:p14="http://schemas.microsoft.com/office/powerpoint/2010/main" val="775905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5704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2642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72" y="1279525"/>
            <a:ext cx="8242859" cy="4586288"/>
          </a:xfrm>
        </p:spPr>
        <p:txBody>
          <a:bodyPr/>
          <a:lstStyle/>
          <a:p>
            <a:endParaRPr lang="en-US"/>
          </a:p>
        </p:txBody>
      </p:sp>
    </p:spTree>
    <p:extLst>
      <p:ext uri="{BB962C8B-B14F-4D97-AF65-F5344CB8AC3E}">
        <p14:creationId xmlns:p14="http://schemas.microsoft.com/office/powerpoint/2010/main" val="1015801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3069265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03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95F619-1B79-4A59-8726-918915684DFC}"/>
              </a:ext>
            </a:extLst>
          </p:cNvPr>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1072914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CF29EE-579D-EC48-B9BF-342D449CFE5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ubtitle 2">
            <a:extLst>
              <a:ext uri="{FF2B5EF4-FFF2-40B4-BE49-F238E27FC236}">
                <a16:creationId xmlns:a16="http://schemas.microsoft.com/office/drawing/2014/main" id="{DB46432B-DA22-1A4D-82F1-01077A852108}"/>
              </a:ext>
            </a:extLst>
          </p:cNvPr>
          <p:cNvSpPr>
            <a:spLocks noGrp="1"/>
          </p:cNvSpPr>
          <p:nvPr>
            <p:ph type="subTitle" idx="1" hasCustomPrompt="1"/>
          </p:nvPr>
        </p:nvSpPr>
        <p:spPr>
          <a:xfrm>
            <a:off x="628652" y="4882469"/>
            <a:ext cx="7885509" cy="694481"/>
          </a:xfrm>
        </p:spPr>
        <p:txBody>
          <a:bodyPr anchor="ctr"/>
          <a:lstStyle>
            <a:lvl1pPr marL="0" indent="0" algn="l">
              <a:lnSpc>
                <a:spcPct val="100000"/>
              </a:lnSpc>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Insert name</a:t>
            </a:r>
          </a:p>
        </p:txBody>
      </p:sp>
      <p:sp>
        <p:nvSpPr>
          <p:cNvPr id="14" name="Content Placeholder 13">
            <a:extLst>
              <a:ext uri="{FF2B5EF4-FFF2-40B4-BE49-F238E27FC236}">
                <a16:creationId xmlns:a16="http://schemas.microsoft.com/office/drawing/2014/main" id="{601879BF-C03A-8B4B-9258-B3A210DCFC0C}"/>
              </a:ext>
            </a:extLst>
          </p:cNvPr>
          <p:cNvSpPr>
            <a:spLocks noGrp="1"/>
          </p:cNvSpPr>
          <p:nvPr>
            <p:ph sz="quarter" idx="12" hasCustomPrompt="1"/>
          </p:nvPr>
        </p:nvSpPr>
        <p:spPr>
          <a:xfrm>
            <a:off x="628650" y="5623589"/>
            <a:ext cx="7885510" cy="364254"/>
          </a:xfrm>
        </p:spPr>
        <p:txBody>
          <a:bodyPr>
            <a:normAutofit/>
          </a:bodyPr>
          <a:lstStyle>
            <a:lvl1pPr marL="0" indent="0">
              <a:lnSpc>
                <a:spcPct val="100000"/>
              </a:lnSpc>
              <a:buNone/>
              <a:defRPr sz="1500"/>
            </a:lvl1pPr>
            <a:lvl2pPr marL="342892" indent="0">
              <a:buNone/>
              <a:defRPr/>
            </a:lvl2pPr>
          </a:lstStyle>
          <a:p>
            <a:pPr lvl="0"/>
            <a:r>
              <a:rPr lang="en-US" dirty="0"/>
              <a:t>Insert date</a:t>
            </a:r>
          </a:p>
        </p:txBody>
      </p:sp>
      <p:sp>
        <p:nvSpPr>
          <p:cNvPr id="16" name="Footer Placeholder 4">
            <a:extLst>
              <a:ext uri="{FF2B5EF4-FFF2-40B4-BE49-F238E27FC236}">
                <a16:creationId xmlns:a16="http://schemas.microsoft.com/office/drawing/2014/main" id="{9E4CFA1A-CD56-9248-9B77-26180EFBA116}"/>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7" name="Slide Number Placeholder 5">
            <a:extLst>
              <a:ext uri="{FF2B5EF4-FFF2-40B4-BE49-F238E27FC236}">
                <a16:creationId xmlns:a16="http://schemas.microsoft.com/office/drawing/2014/main" id="{790C26A5-352B-5B4A-BDCA-8D8FAEC3DB3F}"/>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
        <p:nvSpPr>
          <p:cNvPr id="18" name="Title 17">
            <a:extLst>
              <a:ext uri="{FF2B5EF4-FFF2-40B4-BE49-F238E27FC236}">
                <a16:creationId xmlns:a16="http://schemas.microsoft.com/office/drawing/2014/main" id="{CE32CC3C-E07E-A048-990E-B66DC15157B3}"/>
              </a:ext>
            </a:extLst>
          </p:cNvPr>
          <p:cNvSpPr>
            <a:spLocks noGrp="1"/>
          </p:cNvSpPr>
          <p:nvPr>
            <p:ph type="title"/>
          </p:nvPr>
        </p:nvSpPr>
        <p:spPr>
          <a:xfrm>
            <a:off x="627459" y="2732207"/>
            <a:ext cx="7886700" cy="1440251"/>
          </a:xfrm>
        </p:spPr>
        <p:txBody>
          <a:bodyPr>
            <a:normAutofit/>
          </a:bodyPr>
          <a:lstStyle>
            <a:lvl1pPr>
              <a:defRPr sz="3000"/>
            </a:lvl1pPr>
          </a:lstStyle>
          <a:p>
            <a:r>
              <a:rPr lang="en-US" dirty="0"/>
              <a:t>Click to edit Master title style</a:t>
            </a:r>
          </a:p>
        </p:txBody>
      </p:sp>
      <p:pic>
        <p:nvPicPr>
          <p:cNvPr id="20" name="Picture 19">
            <a:extLst>
              <a:ext uri="{FF2B5EF4-FFF2-40B4-BE49-F238E27FC236}">
                <a16:creationId xmlns:a16="http://schemas.microsoft.com/office/drawing/2014/main" id="{0DD5A69C-691D-9144-9546-7A993A4847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2601" y="324861"/>
            <a:ext cx="4281239" cy="2360699"/>
          </a:xfrm>
          <a:prstGeom prst="rect">
            <a:avLst/>
          </a:prstGeom>
        </p:spPr>
      </p:pic>
    </p:spTree>
    <p:extLst>
      <p:ext uri="{BB962C8B-B14F-4D97-AF65-F5344CB8AC3E}">
        <p14:creationId xmlns:p14="http://schemas.microsoft.com/office/powerpoint/2010/main" val="355582259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3CF29EE-579D-EC48-B9BF-342D449CFE5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itle 17">
            <a:extLst>
              <a:ext uri="{FF2B5EF4-FFF2-40B4-BE49-F238E27FC236}">
                <a16:creationId xmlns:a16="http://schemas.microsoft.com/office/drawing/2014/main" id="{CE32CC3C-E07E-A048-990E-B66DC15157B3}"/>
              </a:ext>
            </a:extLst>
          </p:cNvPr>
          <p:cNvSpPr>
            <a:spLocks noGrp="1"/>
          </p:cNvSpPr>
          <p:nvPr>
            <p:ph type="title"/>
          </p:nvPr>
        </p:nvSpPr>
        <p:spPr>
          <a:xfrm>
            <a:off x="627459" y="3444837"/>
            <a:ext cx="7886700" cy="1807576"/>
          </a:xfrm>
        </p:spPr>
        <p:txBody>
          <a:bodyPr>
            <a:normAutofit/>
          </a:bodyPr>
          <a:lstStyle>
            <a:lvl1pPr>
              <a:defRPr sz="3000"/>
            </a:lvl1pPr>
          </a:lstStyle>
          <a:p>
            <a:r>
              <a:rPr lang="en-US" dirty="0"/>
              <a:t>Click to edit Master title style</a:t>
            </a:r>
          </a:p>
        </p:txBody>
      </p:sp>
      <p:pic>
        <p:nvPicPr>
          <p:cNvPr id="20" name="Picture 19">
            <a:extLst>
              <a:ext uri="{FF2B5EF4-FFF2-40B4-BE49-F238E27FC236}">
                <a16:creationId xmlns:a16="http://schemas.microsoft.com/office/drawing/2014/main" id="{0DD5A69C-691D-9144-9546-7A993A4847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0194" y="809961"/>
            <a:ext cx="4281239" cy="2360699"/>
          </a:xfrm>
          <a:prstGeom prst="rect">
            <a:avLst/>
          </a:prstGeom>
        </p:spPr>
      </p:pic>
    </p:spTree>
    <p:extLst>
      <p:ext uri="{BB962C8B-B14F-4D97-AF65-F5344CB8AC3E}">
        <p14:creationId xmlns:p14="http://schemas.microsoft.com/office/powerpoint/2010/main" val="108391869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374AAF-A85C-E84C-BC4B-3184D1CE864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8783339-C04D-2D45-BB75-2125B912D7F2}"/>
              </a:ext>
            </a:extLst>
          </p:cNvPr>
          <p:cNvSpPr>
            <a:spLocks noGrp="1"/>
          </p:cNvSpPr>
          <p:nvPr>
            <p:ph type="ftr" sz="quarter" idx="3"/>
          </p:nvPr>
        </p:nvSpPr>
        <p:spPr>
          <a:xfrm>
            <a:off x="5428060" y="6559184"/>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0" name="Slide Number Placeholder 5">
            <a:extLst>
              <a:ext uri="{FF2B5EF4-FFF2-40B4-BE49-F238E27FC236}">
                <a16:creationId xmlns:a16="http://schemas.microsoft.com/office/drawing/2014/main" id="{8B2DB46B-06C6-4D45-8E3A-DD54766E1E1C}"/>
              </a:ext>
            </a:extLst>
          </p:cNvPr>
          <p:cNvSpPr>
            <a:spLocks noGrp="1"/>
          </p:cNvSpPr>
          <p:nvPr>
            <p:ph type="sldNum" sz="quarter" idx="4"/>
          </p:nvPr>
        </p:nvSpPr>
        <p:spPr>
          <a:xfrm>
            <a:off x="627459" y="6562974"/>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2035768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AE7D03-A067-AE42-A026-3CF5C6B054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1887795"/>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a:xfrm>
            <a:off x="628650" y="2120591"/>
            <a:ext cx="7886700" cy="3501032"/>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73DF4D86-A879-9E48-BE56-85A8CDE2A603}"/>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6C9335F0-1BB2-F24A-BEB7-543B2D969FD7}"/>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tx1"/>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1466037885"/>
      </p:ext>
    </p:extLst>
  </p:cSld>
  <p:clrMapOvr>
    <a:masterClrMapping/>
  </p:clrMapOvr>
  <p:extLst mod="1">
    <p:ext uri="{DCECCB84-F9BA-43D5-87BE-67443E8EF086}">
      <p15:sldGuideLst xmlns:p15="http://schemas.microsoft.com/office/powerpoint/2012/main">
        <p15:guide id="1" orient="horz" pos="4224"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7" y="1279525"/>
            <a:ext cx="4103687" cy="4576763"/>
          </a:xfrm>
        </p:spPr>
        <p:txBody>
          <a:bodyPr>
            <a:normAutofit/>
          </a:bodyPr>
          <a:lstStyle>
            <a:lvl1pPr marL="0" indent="0">
              <a:buNone/>
              <a:defRPr sz="1050"/>
            </a:lvl1pPr>
            <a:lvl2pPr>
              <a:defRPr sz="900"/>
            </a:lvl2pPr>
            <a:lvl3pPr>
              <a:defRPr sz="788"/>
            </a:lvl3pPr>
            <a:lvl4pPr>
              <a:defRPr sz="600"/>
            </a:lvl4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67" y="1279525"/>
            <a:ext cx="4006850" cy="4586288"/>
          </a:xfrm>
        </p:spPr>
        <p:txBody>
          <a:bodyPr/>
          <a:lstStyle/>
          <a:p>
            <a:endParaRPr lang="en-US"/>
          </a:p>
        </p:txBody>
      </p:sp>
    </p:spTree>
    <p:extLst>
      <p:ext uri="{BB962C8B-B14F-4D97-AF65-F5344CB8AC3E}">
        <p14:creationId xmlns:p14="http://schemas.microsoft.com/office/powerpoint/2010/main" val="2752641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AE7D03-A067-AE42-A026-3CF5C6B054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1272274"/>
          </a:xfrm>
          <a:prstGeom prst="rect">
            <a:avLst/>
          </a:prstGeom>
        </p:spPr>
      </p:pic>
      <p:sp>
        <p:nvSpPr>
          <p:cNvPr id="2" name="Title 1">
            <a:extLst>
              <a:ext uri="{FF2B5EF4-FFF2-40B4-BE49-F238E27FC236}">
                <a16:creationId xmlns:a16="http://schemas.microsoft.com/office/drawing/2014/main" id="{2D642B7E-E76F-A04C-AF2E-1A3F36F3DC45}"/>
              </a:ext>
            </a:extLst>
          </p:cNvPr>
          <p:cNvSpPr>
            <a:spLocks noGrp="1"/>
          </p:cNvSpPr>
          <p:nvPr>
            <p:ph type="title"/>
          </p:nvPr>
        </p:nvSpPr>
        <p:spPr>
          <a:xfrm>
            <a:off x="628650" y="365126"/>
            <a:ext cx="7886700" cy="793974"/>
          </a:xfrm>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DFE5F10D-6454-E245-9838-752D27A7D492}"/>
              </a:ext>
            </a:extLst>
          </p:cNvPr>
          <p:cNvSpPr>
            <a:spLocks noGrp="1"/>
          </p:cNvSpPr>
          <p:nvPr>
            <p:ph idx="1"/>
          </p:nvPr>
        </p:nvSpPr>
        <p:spPr>
          <a:xfrm>
            <a:off x="628650" y="2120591"/>
            <a:ext cx="7886700" cy="3501032"/>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E107DEDD-60D9-474D-8797-CE204B37E955}"/>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FAD2F4EB-AF9C-3944-9908-79DDFC7A3B29}"/>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tx1"/>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2147923317"/>
      </p:ext>
    </p:extLst>
  </p:cSld>
  <p:clrMapOvr>
    <a:masterClrMapping/>
  </p:clrMapOvr>
  <p:extLst mod="1">
    <p:ext uri="{DCECCB84-F9BA-43D5-87BE-67443E8EF086}">
      <p15:sldGuideLst xmlns:p15="http://schemas.microsoft.com/office/powerpoint/2012/main">
        <p15:guide id="1" orient="horz" pos="4224"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7AFC4E-B15C-0A4A-88B1-D8BD0FF014E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0C12365-919A-7242-9C6F-30781662620D}"/>
              </a:ext>
            </a:extLst>
          </p:cNvPr>
          <p:cNvSpPr>
            <a:spLocks noGrp="1"/>
          </p:cNvSpPr>
          <p:nvPr>
            <p:ph type="title"/>
          </p:nvPr>
        </p:nvSpPr>
        <p:spPr>
          <a:xfrm>
            <a:off x="623888" y="1709747"/>
            <a:ext cx="7886700" cy="2852737"/>
          </a:xfrm>
        </p:spPr>
        <p:txBody>
          <a:bodyPr anchor="ctr"/>
          <a:lstStyle>
            <a:lvl1pPr>
              <a:lnSpc>
                <a:spcPct val="100000"/>
              </a:lnSpc>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CBB1671F-7CFF-364D-847F-4D7E37216752}"/>
              </a:ext>
            </a:extLst>
          </p:cNvPr>
          <p:cNvSpPr>
            <a:spLocks noGrp="1"/>
          </p:cNvSpPr>
          <p:nvPr>
            <p:ph type="body" idx="1"/>
          </p:nvPr>
        </p:nvSpPr>
        <p:spPr>
          <a:xfrm>
            <a:off x="623888" y="4589472"/>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9" name="Footer Placeholder 4">
            <a:extLst>
              <a:ext uri="{FF2B5EF4-FFF2-40B4-BE49-F238E27FC236}">
                <a16:creationId xmlns:a16="http://schemas.microsoft.com/office/drawing/2014/main" id="{4D8688AF-1F6A-9041-8CBC-8425FEFFA176}"/>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1" name="Slide Number Placeholder 5">
            <a:extLst>
              <a:ext uri="{FF2B5EF4-FFF2-40B4-BE49-F238E27FC236}">
                <a16:creationId xmlns:a16="http://schemas.microsoft.com/office/drawing/2014/main" id="{B82F48CA-E11C-F043-9183-1B853418D732}"/>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3425156657"/>
      </p:ext>
    </p:extLst>
  </p:cSld>
  <p:clrMapOvr>
    <a:masterClrMapping/>
  </p:clrMapOvr>
  <p:extLst mod="1">
    <p:ext uri="{DCECCB84-F9BA-43D5-87BE-67443E8EF086}">
      <p15:sldGuideLst xmlns:p15="http://schemas.microsoft.com/office/powerpoint/2012/main">
        <p15:guide id="1" orient="horz" pos="4224" userDrawn="1">
          <p15:clr>
            <a:srgbClr val="FBAE40"/>
          </p15:clr>
        </p15:guide>
        <p15:guide id="2" pos="536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995429-F7D3-C54D-9BFC-9F8689E06B9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4CE0A73-66A3-8F46-AEF4-94A527818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5D044-F1DF-224D-8D1A-B3945B3D1AF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7CF35-25D1-A344-9F71-0BD3581BD3A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D8E6DA7-F84E-5B4F-A2D2-9CA15FB54D75}"/>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2" name="Slide Number Placeholder 5">
            <a:extLst>
              <a:ext uri="{FF2B5EF4-FFF2-40B4-BE49-F238E27FC236}">
                <a16:creationId xmlns:a16="http://schemas.microsoft.com/office/drawing/2014/main" id="{7CA3267D-DE11-C34F-92AE-AFF662E9E671}"/>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462819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326754-BBA1-104F-8E46-21EEC654FD8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410C13-979D-2446-8EF8-38D51F146877}"/>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2C962-EC60-4B46-9215-F993F2B42E45}"/>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9A44FFE-0323-CD4A-905F-A26AE44198D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3736FA-976A-2F44-AE82-FF01CA6505EF}"/>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6182A9-A47C-DE47-BD52-31BA244D3E95}"/>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EA234C66-D110-5640-AA35-C8280051DCFF}"/>
              </a:ext>
            </a:extLst>
          </p:cNvPr>
          <p:cNvSpPr>
            <a:spLocks noGrp="1"/>
          </p:cNvSpPr>
          <p:nvPr>
            <p:ph type="ftr" sz="quarter" idx="10"/>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4" name="Slide Number Placeholder 5">
            <a:extLst>
              <a:ext uri="{FF2B5EF4-FFF2-40B4-BE49-F238E27FC236}">
                <a16:creationId xmlns:a16="http://schemas.microsoft.com/office/drawing/2014/main" id="{9FBAEA7F-68F3-3A4C-B221-B90740D815E7}"/>
              </a:ext>
            </a:extLst>
          </p:cNvPr>
          <p:cNvSpPr>
            <a:spLocks noGrp="1"/>
          </p:cNvSpPr>
          <p:nvPr>
            <p:ph type="sldNum" sz="quarter" idx="11"/>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3220851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4DF3C7-4352-5148-889C-9B345F49A8D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105D017-50EC-6044-BD12-E73A5CA4ABB5}"/>
              </a:ext>
            </a:extLst>
          </p:cNvPr>
          <p:cNvSpPr>
            <a:spLocks noGrp="1"/>
          </p:cNvSpPr>
          <p:nvPr>
            <p:ph type="title"/>
          </p:nvPr>
        </p:nvSpPr>
        <p:spPr/>
        <p:txBody>
          <a:bodyPr/>
          <a:lstStyle/>
          <a:p>
            <a:r>
              <a:rPr lang="en-US"/>
              <a:t>Click to edit Master title style</a:t>
            </a:r>
          </a:p>
        </p:txBody>
      </p:sp>
      <p:sp>
        <p:nvSpPr>
          <p:cNvPr id="8" name="Footer Placeholder 4">
            <a:extLst>
              <a:ext uri="{FF2B5EF4-FFF2-40B4-BE49-F238E27FC236}">
                <a16:creationId xmlns:a16="http://schemas.microsoft.com/office/drawing/2014/main" id="{7830C8CA-2C53-EB4A-BF15-AC2D144E36FF}"/>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0" name="Slide Number Placeholder 5">
            <a:extLst>
              <a:ext uri="{FF2B5EF4-FFF2-40B4-BE49-F238E27FC236}">
                <a16:creationId xmlns:a16="http://schemas.microsoft.com/office/drawing/2014/main" id="{0D211B4B-F3DD-9A45-A645-522D005AE606}"/>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2022391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748FA4-5FEC-424A-B302-AB44DB655D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9690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6F695D-5F14-314E-A436-76E5611269E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67A5ABC-4BB8-C345-93B0-E8D871CC1B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609F01-0957-204E-810E-49F84053CD87}"/>
              </a:ext>
            </a:extLst>
          </p:cNvPr>
          <p:cNvSpPr>
            <a:spLocks noGrp="1"/>
          </p:cNvSpPr>
          <p:nvPr>
            <p:ph idx="1"/>
          </p:nvPr>
        </p:nvSpPr>
        <p:spPr>
          <a:xfrm>
            <a:off x="3887391" y="987434"/>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7B9F1-5299-A94E-A44C-09FCB0E42478}"/>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10" name="Footer Placeholder 4">
            <a:extLst>
              <a:ext uri="{FF2B5EF4-FFF2-40B4-BE49-F238E27FC236}">
                <a16:creationId xmlns:a16="http://schemas.microsoft.com/office/drawing/2014/main" id="{4EF5C98A-3083-274B-BDCF-B4302C8976FD}"/>
              </a:ext>
            </a:extLst>
          </p:cNvPr>
          <p:cNvSpPr>
            <a:spLocks noGrp="1"/>
          </p:cNvSpPr>
          <p:nvPr>
            <p:ph type="ftr" sz="quarter" idx="3"/>
          </p:nvPr>
        </p:nvSpPr>
        <p:spPr>
          <a:xfrm>
            <a:off x="5428060" y="6549245"/>
            <a:ext cx="3086100" cy="186513"/>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12" name="Slide Number Placeholder 5">
            <a:extLst>
              <a:ext uri="{FF2B5EF4-FFF2-40B4-BE49-F238E27FC236}">
                <a16:creationId xmlns:a16="http://schemas.microsoft.com/office/drawing/2014/main" id="{A38EC5CC-A24B-4E40-959A-80F6F9F6FC1E}"/>
              </a:ext>
            </a:extLst>
          </p:cNvPr>
          <p:cNvSpPr>
            <a:spLocks noGrp="1"/>
          </p:cNvSpPr>
          <p:nvPr>
            <p:ph type="sldNum" sz="quarter" idx="4"/>
          </p:nvPr>
        </p:nvSpPr>
        <p:spPr>
          <a:xfrm>
            <a:off x="627459" y="6553035"/>
            <a:ext cx="2057400" cy="182723"/>
          </a:xfrm>
          <a:prstGeom prst="rect">
            <a:avLst/>
          </a:prstGeom>
        </p:spPr>
        <p:txBody>
          <a:bodyPr vert="horz" lIns="91440" tIns="45720" rIns="91440" bIns="45720" rtlCol="0" anchor="ctr"/>
          <a:lstStyle>
            <a:lvl1pPr algn="l">
              <a:defRPr sz="60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175592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5801FF-696C-1D42-B3DE-551B3FE61E3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FDDE812-E296-A54B-9F58-0C56176897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2BF327-9114-5942-B050-762F0CBFE38F}"/>
              </a:ext>
            </a:extLst>
          </p:cNvPr>
          <p:cNvSpPr>
            <a:spLocks noGrp="1"/>
          </p:cNvSpPr>
          <p:nvPr>
            <p:ph type="pic" idx="1"/>
          </p:nvPr>
        </p:nvSpPr>
        <p:spPr>
          <a:xfrm>
            <a:off x="3887391" y="987434"/>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20D7BE91-C496-2042-A287-5B0505761DC7}"/>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2890243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DAC5D7-1608-49EF-83FF-C01B4895BF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0833"/>
            <a:ext cx="9144000" cy="442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2409401C-7C20-4C02-A4B0-C5C7F4310C5E}"/>
              </a:ext>
            </a:extLst>
          </p:cNvPr>
          <p:cNvSpPr>
            <a:spLocks noGrp="1"/>
          </p:cNvSpPr>
          <p:nvPr>
            <p:ph type="body" sz="quarter" idx="10" hasCustomPrompt="1"/>
          </p:nvPr>
        </p:nvSpPr>
        <p:spPr>
          <a:xfrm>
            <a:off x="0" y="5214949"/>
            <a:ext cx="9144000" cy="687921"/>
          </a:xfrm>
          <a:prstGeom prst="rect">
            <a:avLst/>
          </a:prstGeom>
          <a:solidFill>
            <a:srgbClr val="0A446E"/>
          </a:solidFill>
        </p:spPr>
        <p:txBody>
          <a:bodyPr anchor="ctr"/>
          <a:lstStyle>
            <a:lvl1pPr marL="0" indent="0">
              <a:buNone/>
              <a:defRPr>
                <a:solidFill>
                  <a:schemeClr val="bg1"/>
                </a:solidFill>
              </a:defRPr>
            </a:lvl1pPr>
          </a:lstStyle>
          <a:p>
            <a:pPr lvl="0"/>
            <a:r>
              <a:rPr lang="en-US" dirty="0"/>
              <a:t>Meeting Name</a:t>
            </a:r>
          </a:p>
        </p:txBody>
      </p:sp>
      <p:sp>
        <p:nvSpPr>
          <p:cNvPr id="8" name="Text Placeholder 7">
            <a:extLst>
              <a:ext uri="{FF2B5EF4-FFF2-40B4-BE49-F238E27FC236}">
                <a16:creationId xmlns:a16="http://schemas.microsoft.com/office/drawing/2014/main" id="{F80A67EA-4741-4BA4-859C-70D0E2327758}"/>
              </a:ext>
            </a:extLst>
          </p:cNvPr>
          <p:cNvSpPr>
            <a:spLocks noGrp="1"/>
          </p:cNvSpPr>
          <p:nvPr>
            <p:ph type="body" sz="quarter" idx="12"/>
          </p:nvPr>
        </p:nvSpPr>
        <p:spPr>
          <a:xfrm>
            <a:off x="0" y="0"/>
            <a:ext cx="9144000" cy="788988"/>
          </a:xfrm>
          <a:prstGeom prst="rect">
            <a:avLst/>
          </a:prstGeom>
          <a:solidFill>
            <a:srgbClr val="0A446E"/>
          </a:solidFill>
        </p:spPr>
        <p:txBody>
          <a:bodyPr anchor="ctr"/>
          <a:lstStyle>
            <a:lvl1pPr marL="0" indent="0">
              <a:buNone/>
              <a:defRPr sz="2700">
                <a:solidFill>
                  <a:schemeClr val="bg1"/>
                </a:solidFill>
              </a:defRPr>
            </a:lvl1pPr>
          </a:lstStyle>
          <a:p>
            <a:pPr lvl="0"/>
            <a:r>
              <a:rPr lang="en-US" dirty="0"/>
              <a:t>Edit Master text styles</a:t>
            </a:r>
          </a:p>
        </p:txBody>
      </p:sp>
      <p:pic>
        <p:nvPicPr>
          <p:cNvPr id="9" name="Graphic 8">
            <a:extLst>
              <a:ext uri="{FF2B5EF4-FFF2-40B4-BE49-F238E27FC236}">
                <a16:creationId xmlns:a16="http://schemas.microsoft.com/office/drawing/2014/main" id="{E9515514-ECF3-48CF-927D-366FB6ACAE8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5739903" y="6247080"/>
            <a:ext cx="3349781" cy="304681"/>
          </a:xfrm>
          <a:prstGeom prst="rect">
            <a:avLst/>
          </a:prstGeom>
        </p:spPr>
      </p:pic>
    </p:spTree>
    <p:extLst>
      <p:ext uri="{BB962C8B-B14F-4D97-AF65-F5344CB8AC3E}">
        <p14:creationId xmlns:p14="http://schemas.microsoft.com/office/powerpoint/2010/main" val="1840490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C63492FE-5BB8-4688-A551-6FB047A3D122}"/>
              </a:ext>
            </a:extLst>
          </p:cNvPr>
          <p:cNvSpPr txBox="1">
            <a:spLocks/>
          </p:cNvSpPr>
          <p:nvPr userDrawn="1"/>
        </p:nvSpPr>
        <p:spPr>
          <a:xfrm>
            <a:off x="212581" y="641903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57168" rtl="0" eaLnBrk="1" fontAlgn="auto" latinLnBrk="0" hangingPunct="1">
              <a:lnSpc>
                <a:spcPct val="100000"/>
              </a:lnSpc>
              <a:spcBef>
                <a:spcPts val="0"/>
              </a:spcBef>
              <a:spcAft>
                <a:spcPts val="0"/>
              </a:spcAft>
              <a:buClrTx/>
              <a:buSzTx/>
              <a:buFontTx/>
              <a:buNone/>
              <a:tabLst/>
              <a:defRPr/>
            </a:pPr>
            <a:fld id="{BB43BCF9-400F-42F2-845D-E25E657747EF}" type="slidenum">
              <a:rPr kumimoji="0" lang="en-US" sz="675"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257168"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DFEEC3C4-03B5-4082-A315-15B8129E9B98}"/>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2" name="Title 1">
            <a:extLst>
              <a:ext uri="{FF2B5EF4-FFF2-40B4-BE49-F238E27FC236}">
                <a16:creationId xmlns:a16="http://schemas.microsoft.com/office/drawing/2014/main" id="{387281B6-9CD7-400C-91A8-E48A354E502C}"/>
              </a:ext>
            </a:extLst>
          </p:cNvPr>
          <p:cNvSpPr>
            <a:spLocks noGrp="1"/>
          </p:cNvSpPr>
          <p:nvPr>
            <p:ph type="title"/>
          </p:nvPr>
        </p:nvSpPr>
        <p:spPr/>
        <p:txBody>
          <a:bodyPr>
            <a:normAutofit/>
          </a:bodyPr>
          <a:lstStyle>
            <a:lvl1pPr>
              <a:defRPr sz="2700"/>
            </a:lvl1pPr>
          </a:lstStyle>
          <a:p>
            <a:r>
              <a:rPr lang="en-US" dirty="0"/>
              <a:t>Click to edit Master title style</a:t>
            </a:r>
          </a:p>
        </p:txBody>
      </p:sp>
      <p:pic>
        <p:nvPicPr>
          <p:cNvPr id="8" name="Graphic 7">
            <a:extLst>
              <a:ext uri="{FF2B5EF4-FFF2-40B4-BE49-F238E27FC236}">
                <a16:creationId xmlns:a16="http://schemas.microsoft.com/office/drawing/2014/main" id="{6B30C170-AE4F-469D-B80C-25266CC2468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42" y="6373820"/>
            <a:ext cx="3349781" cy="304681"/>
          </a:xfrm>
          <a:prstGeom prst="rect">
            <a:avLst/>
          </a:prstGeom>
        </p:spPr>
      </p:pic>
      <p:sp>
        <p:nvSpPr>
          <p:cNvPr id="5" name="Text Placeholder 4">
            <a:extLst>
              <a:ext uri="{FF2B5EF4-FFF2-40B4-BE49-F238E27FC236}">
                <a16:creationId xmlns:a16="http://schemas.microsoft.com/office/drawing/2014/main" id="{515556A4-6778-4C6B-9C26-12233D48C5CC}"/>
              </a:ext>
            </a:extLst>
          </p:cNvPr>
          <p:cNvSpPr>
            <a:spLocks noGrp="1"/>
          </p:cNvSpPr>
          <p:nvPr>
            <p:ph type="body" sz="quarter" idx="10"/>
          </p:nvPr>
        </p:nvSpPr>
        <p:spPr>
          <a:xfrm>
            <a:off x="471488" y="1430453"/>
            <a:ext cx="8229600" cy="4435832"/>
          </a:xfrm>
          <a:prstGeom prst="rect">
            <a:avLst/>
          </a:prstGeom>
        </p:spPr>
        <p:txBody>
          <a:bodyPr/>
          <a:lstStyle>
            <a:lvl1pPr>
              <a:defRPr>
                <a:solidFill>
                  <a:schemeClr val="tx1"/>
                </a:solidFill>
              </a:defRPr>
            </a:lvl1pPr>
            <a:lvl2pPr marL="257168" indent="-128585">
              <a:tabLst>
                <a:tab pos="290209" algn="l"/>
              </a:tabLst>
              <a:defRPr>
                <a:solidFill>
                  <a:schemeClr val="tx1"/>
                </a:solidFill>
              </a:defRPr>
            </a:lvl2pPr>
            <a:lvl3pPr marL="385754" indent="-128585">
              <a:defRPr>
                <a:solidFill>
                  <a:schemeClr val="tx1"/>
                </a:solidFill>
              </a:defRPr>
            </a:lvl3pPr>
            <a:lvl4pPr marL="514337" indent="-128585">
              <a:defRPr>
                <a:solidFill>
                  <a:schemeClr val="tx1"/>
                </a:solidFill>
              </a:defRPr>
            </a:lvl4pPr>
            <a:lvl5pPr marL="642922" indent="-128585">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926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95502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2E8AF17-5A2B-48BE-8718-A2BD4F6C0BEB}"/>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4" name="Title 3">
            <a:extLst>
              <a:ext uri="{FF2B5EF4-FFF2-40B4-BE49-F238E27FC236}">
                <a16:creationId xmlns:a16="http://schemas.microsoft.com/office/drawing/2014/main" id="{D670CED6-EFA5-4E22-9212-94D9470C60B6}"/>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9" name="Text Placeholder 4">
            <a:extLst>
              <a:ext uri="{FF2B5EF4-FFF2-40B4-BE49-F238E27FC236}">
                <a16:creationId xmlns:a16="http://schemas.microsoft.com/office/drawing/2014/main" id="{D38E5C85-100F-47CF-B7E4-26C7B523BA28}"/>
              </a:ext>
            </a:extLst>
          </p:cNvPr>
          <p:cNvSpPr>
            <a:spLocks noGrp="1"/>
          </p:cNvSpPr>
          <p:nvPr>
            <p:ph type="body" sz="quarter" idx="10"/>
          </p:nvPr>
        </p:nvSpPr>
        <p:spPr>
          <a:xfrm>
            <a:off x="471489" y="1430453"/>
            <a:ext cx="3662128" cy="4435832"/>
          </a:xfrm>
          <a:prstGeom prst="rect">
            <a:avLst/>
          </a:prstGeom>
        </p:spPr>
        <p:txBody>
          <a:bodyPr/>
          <a:lstStyle>
            <a:lvl1pPr>
              <a:defRPr>
                <a:solidFill>
                  <a:schemeClr val="tx1"/>
                </a:solidFill>
              </a:defRPr>
            </a:lvl1pPr>
            <a:lvl2pPr marL="259847" indent="-128585">
              <a:defRPr>
                <a:solidFill>
                  <a:schemeClr val="tx1"/>
                </a:solidFill>
              </a:defRPr>
            </a:lvl2pPr>
            <a:lvl3pPr marL="386646" indent="-128585">
              <a:defRPr>
                <a:solidFill>
                  <a:schemeClr val="tx1"/>
                </a:solidFill>
              </a:defRPr>
            </a:lvl3pPr>
            <a:lvl4pPr marL="514337" indent="-128585">
              <a:defRPr>
                <a:solidFill>
                  <a:schemeClr val="tx1"/>
                </a:solidFill>
              </a:defRPr>
            </a:lvl4pPr>
            <a:lvl5pPr marL="642029" indent="-128585">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53095791-2D92-4638-9032-CB31846FCA27}"/>
              </a:ext>
            </a:extLst>
          </p:cNvPr>
          <p:cNvSpPr>
            <a:spLocks noGrp="1"/>
          </p:cNvSpPr>
          <p:nvPr>
            <p:ph type="body" sz="quarter" idx="12"/>
          </p:nvPr>
        </p:nvSpPr>
        <p:spPr>
          <a:xfrm>
            <a:off x="5010387" y="1430453"/>
            <a:ext cx="3662128" cy="4435832"/>
          </a:xfrm>
          <a:prstGeom prst="rect">
            <a:avLst/>
          </a:prstGeom>
        </p:spPr>
        <p:txBody>
          <a:bodyPr/>
          <a:lstStyle>
            <a:lvl1pPr>
              <a:defRPr>
                <a:solidFill>
                  <a:schemeClr val="tx1"/>
                </a:solidFill>
              </a:defRPr>
            </a:lvl1pPr>
            <a:lvl2pPr marL="259847" indent="-128585">
              <a:defRPr>
                <a:solidFill>
                  <a:schemeClr val="tx1"/>
                </a:solidFill>
              </a:defRPr>
            </a:lvl2pPr>
            <a:lvl3pPr marL="386646" indent="-128585">
              <a:defRPr>
                <a:solidFill>
                  <a:schemeClr val="tx1"/>
                </a:solidFill>
              </a:defRPr>
            </a:lvl3pPr>
            <a:lvl4pPr marL="514337" indent="-128585">
              <a:defRPr>
                <a:solidFill>
                  <a:schemeClr val="tx1"/>
                </a:solidFill>
              </a:defRPr>
            </a:lvl4pPr>
            <a:lvl5pPr marL="642029" indent="-128585">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BC215113-3BA4-44E0-80EF-6EC74311E294}"/>
              </a:ext>
            </a:extLst>
          </p:cNvPr>
          <p:cNvSpPr txBox="1">
            <a:spLocks/>
          </p:cNvSpPr>
          <p:nvPr userDrawn="1"/>
        </p:nvSpPr>
        <p:spPr>
          <a:xfrm>
            <a:off x="212581" y="641903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57168" rtl="0" eaLnBrk="1" fontAlgn="auto" latinLnBrk="0" hangingPunct="1">
              <a:lnSpc>
                <a:spcPct val="100000"/>
              </a:lnSpc>
              <a:spcBef>
                <a:spcPts val="0"/>
              </a:spcBef>
              <a:spcAft>
                <a:spcPts val="0"/>
              </a:spcAft>
              <a:buClrTx/>
              <a:buSzTx/>
              <a:buFontTx/>
              <a:buNone/>
              <a:tabLst/>
              <a:defRPr/>
            </a:pPr>
            <a:fld id="{BB43BCF9-400F-42F2-845D-E25E657747EF}" type="slidenum">
              <a:rPr kumimoji="0" lang="en-US" sz="675"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257168"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p:txBody>
      </p:sp>
      <p:pic>
        <p:nvPicPr>
          <p:cNvPr id="11" name="Graphic 10">
            <a:extLst>
              <a:ext uri="{FF2B5EF4-FFF2-40B4-BE49-F238E27FC236}">
                <a16:creationId xmlns:a16="http://schemas.microsoft.com/office/drawing/2014/main" id="{FCEE66F2-F7DB-47E2-A232-9951DA8632C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42" y="6373820"/>
            <a:ext cx="3349781" cy="304681"/>
          </a:xfrm>
          <a:prstGeom prst="rect">
            <a:avLst/>
          </a:prstGeom>
        </p:spPr>
      </p:pic>
    </p:spTree>
    <p:extLst>
      <p:ext uri="{BB962C8B-B14F-4D97-AF65-F5344CB8AC3E}">
        <p14:creationId xmlns:p14="http://schemas.microsoft.com/office/powerpoint/2010/main" val="2126307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A2DC456-548F-4AEA-834D-746CDD987063}"/>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3" name="Title 2">
            <a:extLst>
              <a:ext uri="{FF2B5EF4-FFF2-40B4-BE49-F238E27FC236}">
                <a16:creationId xmlns:a16="http://schemas.microsoft.com/office/drawing/2014/main" id="{8EE475DD-D801-4508-B7B7-5CA6D98EDB03}"/>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6" name="Slide Number Placeholder 3">
            <a:extLst>
              <a:ext uri="{FF2B5EF4-FFF2-40B4-BE49-F238E27FC236}">
                <a16:creationId xmlns:a16="http://schemas.microsoft.com/office/drawing/2014/main" id="{8EB3636E-00FF-49BE-89D1-7C0FFF73E566}"/>
              </a:ext>
            </a:extLst>
          </p:cNvPr>
          <p:cNvSpPr txBox="1">
            <a:spLocks/>
          </p:cNvSpPr>
          <p:nvPr userDrawn="1"/>
        </p:nvSpPr>
        <p:spPr>
          <a:xfrm>
            <a:off x="212581" y="641903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57168" rtl="0" eaLnBrk="1" fontAlgn="auto" latinLnBrk="0" hangingPunct="1">
              <a:lnSpc>
                <a:spcPct val="100000"/>
              </a:lnSpc>
              <a:spcBef>
                <a:spcPts val="0"/>
              </a:spcBef>
              <a:spcAft>
                <a:spcPts val="0"/>
              </a:spcAft>
              <a:buClrTx/>
              <a:buSzTx/>
              <a:buFontTx/>
              <a:buNone/>
              <a:tabLst/>
              <a:defRPr/>
            </a:pPr>
            <a:fld id="{BB43BCF9-400F-42F2-845D-E25E657747EF}" type="slidenum">
              <a:rPr kumimoji="0" lang="en-US" sz="675"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257168"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p:txBody>
      </p:sp>
      <p:pic>
        <p:nvPicPr>
          <p:cNvPr id="8" name="Graphic 7">
            <a:extLst>
              <a:ext uri="{FF2B5EF4-FFF2-40B4-BE49-F238E27FC236}">
                <a16:creationId xmlns:a16="http://schemas.microsoft.com/office/drawing/2014/main" id="{8C5FD5D3-FE7A-4D57-B8B4-A2A76F771BC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42" y="6373820"/>
            <a:ext cx="3349781" cy="304681"/>
          </a:xfrm>
          <a:prstGeom prst="rect">
            <a:avLst/>
          </a:prstGeom>
        </p:spPr>
      </p:pic>
    </p:spTree>
    <p:extLst>
      <p:ext uri="{BB962C8B-B14F-4D97-AF65-F5344CB8AC3E}">
        <p14:creationId xmlns:p14="http://schemas.microsoft.com/office/powerpoint/2010/main" val="646400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A2DC456-548F-4AEA-834D-746CDD987063}"/>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sp>
        <p:nvSpPr>
          <p:cNvPr id="3" name="Title 2">
            <a:extLst>
              <a:ext uri="{FF2B5EF4-FFF2-40B4-BE49-F238E27FC236}">
                <a16:creationId xmlns:a16="http://schemas.microsoft.com/office/drawing/2014/main" id="{8EE475DD-D801-4508-B7B7-5CA6D98EDB03}"/>
              </a:ext>
            </a:extLst>
          </p:cNvPr>
          <p:cNvSpPr>
            <a:spLocks noGrp="1"/>
          </p:cNvSpPr>
          <p:nvPr>
            <p:ph type="title"/>
          </p:nvPr>
        </p:nvSpPr>
        <p:spPr/>
        <p:txBody>
          <a:bodyPr>
            <a:normAutofit/>
          </a:bodyPr>
          <a:lstStyle>
            <a:lvl1pPr>
              <a:defRPr sz="2700"/>
            </a:lvl1pPr>
          </a:lstStyle>
          <a:p>
            <a:r>
              <a:rPr lang="en-US" dirty="0"/>
              <a:t>Click to edit Master title style</a:t>
            </a:r>
          </a:p>
        </p:txBody>
      </p:sp>
      <p:sp>
        <p:nvSpPr>
          <p:cNvPr id="5" name="Slide Number Placeholder 3">
            <a:extLst>
              <a:ext uri="{FF2B5EF4-FFF2-40B4-BE49-F238E27FC236}">
                <a16:creationId xmlns:a16="http://schemas.microsoft.com/office/drawing/2014/main" id="{C226C1F6-9CA6-4CC9-96D0-12388BB005BD}"/>
              </a:ext>
            </a:extLst>
          </p:cNvPr>
          <p:cNvSpPr txBox="1">
            <a:spLocks/>
          </p:cNvSpPr>
          <p:nvPr userDrawn="1"/>
        </p:nvSpPr>
        <p:spPr>
          <a:xfrm>
            <a:off x="212581" y="6419032"/>
            <a:ext cx="348739" cy="214255"/>
          </a:xfrm>
          <a:prstGeom prst="rect">
            <a:avLst/>
          </a:prstGeom>
        </p:spPr>
        <p:txBody>
          <a:bodyPr anchor="t"/>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57168" rtl="0" eaLnBrk="1" fontAlgn="auto" latinLnBrk="0" hangingPunct="1">
              <a:lnSpc>
                <a:spcPct val="100000"/>
              </a:lnSpc>
              <a:spcBef>
                <a:spcPts val="0"/>
              </a:spcBef>
              <a:spcAft>
                <a:spcPts val="0"/>
              </a:spcAft>
              <a:buClrTx/>
              <a:buSzTx/>
              <a:buFontTx/>
              <a:buNone/>
              <a:tabLst/>
              <a:defRPr/>
            </a:pPr>
            <a:fld id="{BB43BCF9-400F-42F2-845D-E25E657747EF}" type="slidenum">
              <a:rPr kumimoji="0" lang="en-US" sz="675" b="0" i="0" u="none" strike="noStrike" kern="1200" cap="none" spc="0" normalizeH="0" baseline="0" noProof="0" smtClean="0">
                <a:ln>
                  <a:noFill/>
                </a:ln>
                <a:solidFill>
                  <a:srgbClr val="2A282A"/>
                </a:solidFill>
                <a:effectLst/>
                <a:uLnTx/>
                <a:uFillTx/>
                <a:latin typeface="Calibri"/>
                <a:ea typeface="+mn-ea"/>
                <a:cs typeface="+mn-cs"/>
              </a:rPr>
              <a:pPr marL="0" marR="0" lvl="0" indent="0" algn="l" defTabSz="257168"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srgbClr val="2A282A"/>
              </a:solidFill>
              <a:effectLst/>
              <a:uLnTx/>
              <a:uFillTx/>
              <a:latin typeface="Calibri"/>
              <a:ea typeface="+mn-ea"/>
              <a:cs typeface="+mn-cs"/>
            </a:endParaRPr>
          </a:p>
        </p:txBody>
      </p:sp>
    </p:spTree>
    <p:extLst>
      <p:ext uri="{BB962C8B-B14F-4D97-AF65-F5344CB8AC3E}">
        <p14:creationId xmlns:p14="http://schemas.microsoft.com/office/powerpoint/2010/main" val="4161636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57E-3503-4022-AB2C-3204E71C6A2B}"/>
              </a:ext>
            </a:extLst>
          </p:cNvPr>
          <p:cNvSpPr>
            <a:spLocks noGrp="1"/>
          </p:cNvSpPr>
          <p:nvPr>
            <p:ph type="ctrTitle"/>
          </p:nvPr>
        </p:nvSpPr>
        <p:spPr>
          <a:xfrm>
            <a:off x="1143000" y="1819474"/>
            <a:ext cx="6858000" cy="2387600"/>
          </a:xfrm>
          <a:noFill/>
        </p:spPr>
        <p:txBody>
          <a:bodyPr anchor="b"/>
          <a:lstStyle>
            <a:lvl1pPr algn="ctr">
              <a:defRPr sz="3375">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A03C5B0-1FBD-48D3-B6AF-9E26133A8EC2}"/>
              </a:ext>
            </a:extLst>
          </p:cNvPr>
          <p:cNvSpPr>
            <a:spLocks noGrp="1"/>
          </p:cNvSpPr>
          <p:nvPr>
            <p:ph type="subTitle" idx="1"/>
          </p:nvPr>
        </p:nvSpPr>
        <p:spPr>
          <a:xfrm>
            <a:off x="1143000" y="4299149"/>
            <a:ext cx="6858000" cy="1655762"/>
          </a:xfrm>
          <a:prstGeom prst="rect">
            <a:avLst/>
          </a:prstGeo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p>
        </p:txBody>
      </p:sp>
      <p:cxnSp>
        <p:nvCxnSpPr>
          <p:cNvPr id="7" name="Straight Connector 6">
            <a:extLst>
              <a:ext uri="{FF2B5EF4-FFF2-40B4-BE49-F238E27FC236}">
                <a16:creationId xmlns:a16="http://schemas.microsoft.com/office/drawing/2014/main" id="{F1831276-2989-43FB-98B4-9FD4B7EA090F}"/>
              </a:ext>
            </a:extLst>
          </p:cNvPr>
          <p:cNvCxnSpPr/>
          <p:nvPr userDrawn="1"/>
        </p:nvCxnSpPr>
        <p:spPr>
          <a:xfrm>
            <a:off x="0" y="6198596"/>
            <a:ext cx="9144000" cy="0"/>
          </a:xfrm>
          <a:prstGeom prst="line">
            <a:avLst/>
          </a:prstGeom>
          <a:noFill/>
          <a:ln w="25400" cap="flat" cmpd="sng" algn="ctr">
            <a:solidFill>
              <a:srgbClr val="0A446E"/>
            </a:solidFill>
            <a:prstDash val="solid"/>
          </a:ln>
          <a:effectLst/>
        </p:spPr>
      </p:cxnSp>
      <p:pic>
        <p:nvPicPr>
          <p:cNvPr id="8" name="Graphic 7">
            <a:extLst>
              <a:ext uri="{FF2B5EF4-FFF2-40B4-BE49-F238E27FC236}">
                <a16:creationId xmlns:a16="http://schemas.microsoft.com/office/drawing/2014/main" id="{97D599C9-D6B6-4993-A386-519F30889B2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12742" y="6373820"/>
            <a:ext cx="3349781" cy="304681"/>
          </a:xfrm>
          <a:prstGeom prst="rect">
            <a:avLst/>
          </a:prstGeom>
        </p:spPr>
      </p:pic>
      <p:sp>
        <p:nvSpPr>
          <p:cNvPr id="9" name="Title 1">
            <a:extLst>
              <a:ext uri="{FF2B5EF4-FFF2-40B4-BE49-F238E27FC236}">
                <a16:creationId xmlns:a16="http://schemas.microsoft.com/office/drawing/2014/main" id="{7D5E6822-823D-4834-B402-571EE65B2B7D}"/>
              </a:ext>
            </a:extLst>
          </p:cNvPr>
          <p:cNvSpPr txBox="1">
            <a:spLocks/>
          </p:cNvSpPr>
          <p:nvPr userDrawn="1"/>
        </p:nvSpPr>
        <p:spPr>
          <a:xfrm>
            <a:off x="0" y="-11362"/>
            <a:ext cx="9144000" cy="835228"/>
          </a:xfrm>
          <a:prstGeom prst="rect">
            <a:avLst/>
          </a:prstGeom>
          <a:solidFill>
            <a:srgbClr val="0A446E"/>
          </a:solidFill>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2475" dirty="0"/>
          </a:p>
        </p:txBody>
      </p:sp>
    </p:spTree>
    <p:extLst>
      <p:ext uri="{BB962C8B-B14F-4D97-AF65-F5344CB8AC3E}">
        <p14:creationId xmlns:p14="http://schemas.microsoft.com/office/powerpoint/2010/main" val="3006424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57E-3503-4022-AB2C-3204E71C6A2B}"/>
              </a:ext>
            </a:extLst>
          </p:cNvPr>
          <p:cNvSpPr>
            <a:spLocks noGrp="1"/>
          </p:cNvSpPr>
          <p:nvPr>
            <p:ph type="ctrTitle"/>
          </p:nvPr>
        </p:nvSpPr>
        <p:spPr>
          <a:xfrm>
            <a:off x="1143000" y="2034721"/>
            <a:ext cx="6858000" cy="2387600"/>
          </a:xfrm>
          <a:noFill/>
        </p:spPr>
        <p:txBody>
          <a:bodyPr anchor="b"/>
          <a:lstStyle>
            <a:lvl1pPr algn="ctr">
              <a:defRPr sz="3375">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A03C5B0-1FBD-48D3-B6AF-9E26133A8EC2}"/>
              </a:ext>
            </a:extLst>
          </p:cNvPr>
          <p:cNvSpPr>
            <a:spLocks noGrp="1"/>
          </p:cNvSpPr>
          <p:nvPr>
            <p:ph type="subTitle" idx="1"/>
          </p:nvPr>
        </p:nvSpPr>
        <p:spPr>
          <a:xfrm>
            <a:off x="1143000" y="4514396"/>
            <a:ext cx="6858000" cy="1655762"/>
          </a:xfrm>
          <a:prstGeom prst="rect">
            <a:avLst/>
          </a:prstGeo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p>
        </p:txBody>
      </p:sp>
      <p:sp>
        <p:nvSpPr>
          <p:cNvPr id="9" name="Title 1">
            <a:extLst>
              <a:ext uri="{FF2B5EF4-FFF2-40B4-BE49-F238E27FC236}">
                <a16:creationId xmlns:a16="http://schemas.microsoft.com/office/drawing/2014/main" id="{7D5E6822-823D-4834-B402-571EE65B2B7D}"/>
              </a:ext>
            </a:extLst>
          </p:cNvPr>
          <p:cNvSpPr txBox="1">
            <a:spLocks/>
          </p:cNvSpPr>
          <p:nvPr userDrawn="1"/>
        </p:nvSpPr>
        <p:spPr>
          <a:xfrm>
            <a:off x="0" y="-11362"/>
            <a:ext cx="9144000" cy="835228"/>
          </a:xfrm>
          <a:prstGeom prst="rect">
            <a:avLst/>
          </a:prstGeom>
          <a:solidFill>
            <a:srgbClr val="0A446E"/>
          </a:solidFill>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2475" dirty="0"/>
          </a:p>
        </p:txBody>
      </p:sp>
    </p:spTree>
    <p:extLst>
      <p:ext uri="{BB962C8B-B14F-4D97-AF65-F5344CB8AC3E}">
        <p14:creationId xmlns:p14="http://schemas.microsoft.com/office/powerpoint/2010/main" val="2564983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Title and Content, Alt.">
    <p:spTree>
      <p:nvGrpSpPr>
        <p:cNvPr id="1" name=""/>
        <p:cNvGrpSpPr/>
        <p:nvPr/>
      </p:nvGrpSpPr>
      <p:grpSpPr>
        <a:xfrm>
          <a:off x="0" y="0"/>
          <a:ext cx="0" cy="0"/>
          <a:chOff x="0" y="0"/>
          <a:chExt cx="0" cy="0"/>
        </a:xfrm>
      </p:grpSpPr>
      <p:sp>
        <p:nvSpPr>
          <p:cNvPr id="14" name="Text Placeholder 2"/>
          <p:cNvSpPr>
            <a:spLocks noGrp="1"/>
          </p:cNvSpPr>
          <p:nvPr>
            <p:ph idx="1"/>
          </p:nvPr>
        </p:nvSpPr>
        <p:spPr>
          <a:xfrm>
            <a:off x="457200" y="1340427"/>
            <a:ext cx="8229600" cy="4572000"/>
          </a:xfrm>
          <a:prstGeom prst="rect">
            <a:avLst/>
          </a:prstGeom>
        </p:spPr>
        <p:txBody>
          <a:bodyPr vert="horz" lIns="0" tIns="0" rIns="0" bIns="0" rtlCol="0">
            <a:noAutofit/>
          </a:bodyPr>
          <a:lstStyle>
            <a:lvl1pPr>
              <a:defRPr sz="1500">
                <a:solidFill>
                  <a:srgbClr val="0A446E"/>
                </a:solidFill>
              </a:defRPr>
            </a:lvl1pPr>
            <a:lvl2pPr marL="342892" indent="-171446">
              <a:buFont typeface="Lucida Grande"/>
              <a:buChar char="-"/>
              <a:defRPr sz="1350">
                <a:solidFill>
                  <a:srgbClr val="0A446E"/>
                </a:solidFill>
              </a:defRPr>
            </a:lvl2pPr>
            <a:lvl3pPr>
              <a:defRPr sz="1200">
                <a:solidFill>
                  <a:srgbClr val="0A446E"/>
                </a:solidFill>
              </a:defRPr>
            </a:lvl3pPr>
            <a:lvl4pPr marL="685783" indent="-171446">
              <a:buFont typeface="Lucida Grande"/>
              <a:buChar char="-"/>
              <a:defRPr sz="1050">
                <a:solidFill>
                  <a:srgbClr val="0A446E"/>
                </a:solidFill>
              </a:defRPr>
            </a:lvl4pPr>
            <a:lvl5pPr>
              <a:defRPr sz="900">
                <a:solidFill>
                  <a:srgbClr val="0A446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p:nvPr>
        </p:nvSpPr>
        <p:spPr>
          <a:xfrm>
            <a:off x="457200" y="1354075"/>
            <a:ext cx="8229600" cy="4572000"/>
          </a:xfrm>
          <a:prstGeom prst="rect">
            <a:avLst/>
          </a:prstGeom>
        </p:spPr>
        <p:txBody>
          <a:bodyPr vert="horz" lIns="0" tIns="0" rIns="0" bIns="0" rtlCol="0">
            <a:noAutofit/>
          </a:bodyPr>
          <a:lstStyle>
            <a:lvl1pPr>
              <a:defRPr sz="1500">
                <a:solidFill>
                  <a:srgbClr val="0A446E"/>
                </a:solidFill>
              </a:defRPr>
            </a:lvl1pPr>
            <a:lvl2pPr marL="342892" indent="-171446">
              <a:buFont typeface="Lucida Grande"/>
              <a:buChar char="-"/>
              <a:defRPr sz="1350">
                <a:solidFill>
                  <a:srgbClr val="0A446E"/>
                </a:solidFill>
              </a:defRPr>
            </a:lvl2pPr>
            <a:lvl3pPr>
              <a:defRPr sz="1200">
                <a:solidFill>
                  <a:srgbClr val="0A446E"/>
                </a:solidFill>
              </a:defRPr>
            </a:lvl3pPr>
            <a:lvl4pPr marL="685783" indent="-171446">
              <a:buFont typeface="Lucida Grande"/>
              <a:buChar char="-"/>
              <a:defRPr sz="1050">
                <a:solidFill>
                  <a:srgbClr val="0A446E"/>
                </a:solidFill>
              </a:defRPr>
            </a:lvl4pPr>
            <a:lvl5pPr>
              <a:defRPr sz="900">
                <a:solidFill>
                  <a:srgbClr val="0A446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68087" y="-20823"/>
            <a:ext cx="7886700" cy="935215"/>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3"/>
          <p:cNvSpPr txBox="1">
            <a:spLocks/>
          </p:cNvSpPr>
          <p:nvPr userDrawn="1"/>
        </p:nvSpPr>
        <p:spPr>
          <a:xfrm>
            <a:off x="96837" y="6532174"/>
            <a:ext cx="554038" cy="395111"/>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43BCF9-400F-42F2-845D-E25E657747EF}" type="slidenum">
              <a:rPr lang="en-US" sz="825" smtClean="0"/>
              <a:pPr/>
              <a:t>‹#›</a:t>
            </a:fld>
            <a:endParaRPr lang="en-US" sz="825" dirty="0"/>
          </a:p>
          <a:p>
            <a:endParaRPr lang="en-US" sz="825" dirty="0"/>
          </a:p>
          <a:p>
            <a:endParaRPr lang="en-US" sz="825" dirty="0"/>
          </a:p>
        </p:txBody>
      </p:sp>
    </p:spTree>
    <p:extLst>
      <p:ext uri="{BB962C8B-B14F-4D97-AF65-F5344CB8AC3E}">
        <p14:creationId xmlns:p14="http://schemas.microsoft.com/office/powerpoint/2010/main" val="1520073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sp>
        <p:nvSpPr>
          <p:cNvPr id="2" name="Title 1"/>
          <p:cNvSpPr>
            <a:spLocks noGrp="1"/>
          </p:cNvSpPr>
          <p:nvPr>
            <p:ph type="ctrTitle" hasCustomPrompt="1"/>
          </p:nvPr>
        </p:nvSpPr>
        <p:spPr>
          <a:xfrm>
            <a:off x="945442" y="4053285"/>
            <a:ext cx="7511568" cy="881872"/>
          </a:xfrm>
        </p:spPr>
        <p:txBody>
          <a:bodyPr anchor="b" anchorCtr="0">
            <a:noAutofit/>
          </a:bodyPr>
          <a:lstStyle>
            <a:lvl1pPr>
              <a:lnSpc>
                <a:spcPct val="90000"/>
              </a:lnSpc>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7" y="4935167"/>
            <a:ext cx="7511567" cy="675325"/>
          </a:xfrm>
        </p:spPr>
        <p:txBody>
          <a:bodyPr tIns="137160" anchor="t" anchorCtr="0">
            <a:noAutofit/>
          </a:bodyPr>
          <a:lstStyle>
            <a:lvl1pPr marL="0" indent="0" algn="l">
              <a:buNone/>
              <a:defRPr sz="1500" b="0" i="0">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9" y="1598665"/>
            <a:ext cx="2416765" cy="419224"/>
          </a:xfrm>
        </p:spPr>
        <p:txBody>
          <a:bodyPr anchor="ctr"/>
          <a:lstStyle>
            <a:lvl1pPr marL="0" marR="0" indent="0" algn="l" defTabSz="342892" rtl="0" eaLnBrk="1" fontAlgn="auto" latinLnBrk="0" hangingPunct="1">
              <a:lnSpc>
                <a:spcPct val="95000"/>
              </a:lnSpc>
              <a:spcBef>
                <a:spcPts val="1050"/>
              </a:spcBef>
              <a:spcAft>
                <a:spcPts val="0"/>
              </a:spcAft>
              <a:buClrTx/>
              <a:buSzPct val="130000"/>
              <a:buFontTx/>
              <a:buNone/>
              <a:tabLst/>
              <a:defRPr sz="1050" i="1">
                <a:solidFill>
                  <a:schemeClr val="accent3">
                    <a:lumMod val="60000"/>
                    <a:lumOff val="40000"/>
                  </a:schemeClr>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8" name="Picture 7"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pic>
        <p:nvPicPr>
          <p:cNvPr id="11" name="Picture 10"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12" name="Picture 11" descr="2016ARlandscape-4alt3.png">
            <a:extLst>
              <a:ext uri="{FF2B5EF4-FFF2-40B4-BE49-F238E27FC236}">
                <a16:creationId xmlns:a16="http://schemas.microsoft.com/office/drawing/2014/main" id="{7100C3F9-5F27-8B46-8913-6CDF8D2AE6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5" name="Picture 14">
            <a:extLst>
              <a:ext uri="{FF2B5EF4-FFF2-40B4-BE49-F238E27FC236}">
                <a16:creationId xmlns:a16="http://schemas.microsoft.com/office/drawing/2014/main" id="{0482BF01-5712-F04B-9D07-9D6BDC7912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pic>
        <p:nvPicPr>
          <p:cNvPr id="16" name="Picture 15" descr="2016ARlandscape-4alt3_Artboard 4.eps">
            <a:extLst>
              <a:ext uri="{FF2B5EF4-FFF2-40B4-BE49-F238E27FC236}">
                <a16:creationId xmlns:a16="http://schemas.microsoft.com/office/drawing/2014/main" id="{4B3F7B42-3222-E04B-BA10-BDF6C0EDB9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spTree>
    <p:extLst>
      <p:ext uri="{BB962C8B-B14F-4D97-AF65-F5344CB8AC3E}">
        <p14:creationId xmlns:p14="http://schemas.microsoft.com/office/powerpoint/2010/main" val="1882774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521283"/>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350"/>
              </a:spcBef>
              <a:defRPr/>
            </a:lvl1pPr>
            <a:lvl2pPr>
              <a:spcBef>
                <a:spcPts val="450"/>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135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marL="517909" indent="-214308" defTabSz="340511">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marL="517909" indent="-214308">
              <a:defRPr sz="1350"/>
            </a:lvl2pPr>
            <a:lvl3pPr marL="727454" indent="-171446">
              <a:defRPr sz="1200"/>
            </a:lvl3pPr>
            <a:lvl4pPr marL="940571" indent="-171446">
              <a:defRPr sz="1050"/>
            </a:lvl4pPr>
            <a:lvl5pPr marL="1112016" indent="-171446">
              <a:defRPr sz="10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664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552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8" name="Content Placeholder 7"/>
          <p:cNvSpPr>
            <a:spLocks noGrp="1"/>
          </p:cNvSpPr>
          <p:nvPr>
            <p:ph sz="quarter" idx="11"/>
          </p:nvPr>
        </p:nvSpPr>
        <p:spPr>
          <a:xfrm>
            <a:off x="465139" y="1279525"/>
            <a:ext cx="4023360" cy="4576763"/>
          </a:xfr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7"/>
          <p:cNvSpPr>
            <a:spLocks noGrp="1"/>
          </p:cNvSpPr>
          <p:nvPr>
            <p:ph sz="quarter" idx="13"/>
          </p:nvPr>
        </p:nvSpPr>
        <p:spPr>
          <a:xfrm>
            <a:off x="4660901" y="1289050"/>
            <a:ext cx="4023360" cy="4576763"/>
          </a:xfrm>
        </p:spPr>
        <p:txBody>
          <a:bodyPr/>
          <a:lstStyle>
            <a:lvl1pPr marL="0" indent="0">
              <a:buNone/>
              <a:defRPr/>
            </a:lvl1pPr>
            <a:lvl2pPr marL="342892" indent="0">
              <a:buNone/>
              <a:defRPr/>
            </a:lvl2pPr>
            <a:lvl3pPr marL="685783" indent="0">
              <a:buNone/>
              <a:defRPr/>
            </a:lvl3pPr>
            <a:lvl4pPr marL="1028675" indent="0">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55150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327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63"/>
            <a:ext cx="8462210" cy="487645"/>
          </a:xfrm>
        </p:spPr>
        <p:txBody>
          <a:bodyPr/>
          <a:lstStyle>
            <a:lvl1pPr>
              <a:defRPr sz="2700"/>
            </a:lvl1pPr>
          </a:lstStyle>
          <a:p>
            <a:r>
              <a:rPr lang="en-US"/>
              <a:t>Click to edit Master title style</a:t>
            </a:r>
            <a:endParaRPr lang="en-US" dirty="0"/>
          </a:p>
        </p:txBody>
      </p:sp>
      <p:sp>
        <p:nvSpPr>
          <p:cNvPr id="5" name="Content Placeholder 4"/>
          <p:cNvSpPr>
            <a:spLocks noGrp="1"/>
          </p:cNvSpPr>
          <p:nvPr>
            <p:ph sz="quarter" idx="11"/>
          </p:nvPr>
        </p:nvSpPr>
        <p:spPr>
          <a:xfrm>
            <a:off x="347668" y="4588943"/>
            <a:ext cx="8461375" cy="1608667"/>
          </a:xfrm>
        </p:spPr>
        <p:txBody>
          <a:bodyPr/>
          <a:lstStyle>
            <a:lvl1pPr marL="0" indent="0">
              <a:buFont typeface="Arial"/>
              <a:buNone/>
              <a:defRPr sz="1500"/>
            </a:lvl1pPr>
            <a:lvl2pPr marL="303602" indent="0">
              <a:buNone/>
              <a:defRPr sz="1500"/>
            </a:lvl2pPr>
            <a:lvl3pPr marL="635778" indent="0">
              <a:buNone/>
              <a:defRPr sz="1500"/>
            </a:lvl3pPr>
            <a:lvl4pPr marL="1028675" indent="0">
              <a:buNone/>
              <a:defRPr sz="1500"/>
            </a:lvl4pPr>
            <a:lvl5pPr marL="1371566" indent="0">
              <a:buNone/>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8" name="Rectangle 7"/>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0" name="Picture 9"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4" name="Straight Connector 13"/>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5" name="Picture 14"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16" name="Rectangle 15">
            <a:extLst>
              <a:ext uri="{FF2B5EF4-FFF2-40B4-BE49-F238E27FC236}">
                <a16:creationId xmlns:a16="http://schemas.microsoft.com/office/drawing/2014/main" id="{1D623703-ADA6-F94C-BC8B-95FCA8DC90BD}"/>
              </a:ext>
            </a:extLst>
          </p:cNvPr>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7" name="Picture 16" descr="CTTI_Final_abb_JUN13.png">
            <a:extLst>
              <a:ext uri="{FF2B5EF4-FFF2-40B4-BE49-F238E27FC236}">
                <a16:creationId xmlns:a16="http://schemas.microsoft.com/office/drawing/2014/main" id="{8E14AD4A-B411-FD41-94DF-307AF01290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8" name="Straight Connector 17">
            <a:extLst>
              <a:ext uri="{FF2B5EF4-FFF2-40B4-BE49-F238E27FC236}">
                <a16:creationId xmlns:a16="http://schemas.microsoft.com/office/drawing/2014/main" id="{FE830DF8-EB1B-4E47-94B7-2FB751587B88}"/>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18" descr="2016ARlandscape-4alt3.png">
            <a:extLst>
              <a:ext uri="{FF2B5EF4-FFF2-40B4-BE49-F238E27FC236}">
                <a16:creationId xmlns:a16="http://schemas.microsoft.com/office/drawing/2014/main" id="{7E1F4ABA-FE60-404D-962B-B1BC83CA2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3709824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p:cNvSpPr>
            <a:spLocks noGrp="1"/>
          </p:cNvSpPr>
          <p:nvPr>
            <p:ph type="body" sz="half" idx="2"/>
          </p:nvPr>
        </p:nvSpPr>
        <p:spPr>
          <a:xfrm>
            <a:off x="1792288" y="5520277"/>
            <a:ext cx="5486400" cy="65193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9" name="Picture 8"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0" name="Straight Connector 9"/>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12" name="Picture 11" descr="CTTI_Final_abb_JUN13.png">
            <a:extLst>
              <a:ext uri="{FF2B5EF4-FFF2-40B4-BE49-F238E27FC236}">
                <a16:creationId xmlns:a16="http://schemas.microsoft.com/office/drawing/2014/main" id="{5B22D2F7-2219-2741-9321-9B16E5C590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a:extLst>
              <a:ext uri="{FF2B5EF4-FFF2-40B4-BE49-F238E27FC236}">
                <a16:creationId xmlns:a16="http://schemas.microsoft.com/office/drawing/2014/main" id="{F2F6EF45-095C-5744-8EFE-418C7F48C889}"/>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descr="umbre-01.png">
            <a:extLst>
              <a:ext uri="{FF2B5EF4-FFF2-40B4-BE49-F238E27FC236}">
                <a16:creationId xmlns:a16="http://schemas.microsoft.com/office/drawing/2014/main" id="{D16351F2-207A-1D45-B5BF-F5E58B876D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882783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6" name="Text Placeholder 15"/>
          <p:cNvSpPr>
            <a:spLocks noGrp="1"/>
          </p:cNvSpPr>
          <p:nvPr>
            <p:ph type="body" sz="quarter" idx="10" hasCustomPrompt="1"/>
          </p:nvPr>
        </p:nvSpPr>
        <p:spPr>
          <a:xfrm>
            <a:off x="2311402" y="3839632"/>
            <a:ext cx="4521200" cy="817034"/>
          </a:xfrm>
        </p:spPr>
        <p:txBody>
          <a:bodyPr/>
          <a:lstStyle>
            <a:lvl1pPr marL="0" indent="0">
              <a:buNone/>
              <a:defRPr sz="1350" baseline="0">
                <a:solidFill>
                  <a:schemeClr val="accent3"/>
                </a:solidFill>
              </a:defRPr>
            </a:lvl1pPr>
          </a:lstStyle>
          <a:p>
            <a:pPr lvl="0"/>
            <a:r>
              <a:rPr lang="en-US" dirty="0"/>
              <a:t>Presenter’s contact info goes here.</a:t>
            </a:r>
          </a:p>
        </p:txBody>
      </p:sp>
      <p:sp>
        <p:nvSpPr>
          <p:cNvPr id="17" name="Subtitle 7"/>
          <p:cNvSpPr txBox="1">
            <a:spLocks/>
          </p:cNvSpPr>
          <p:nvPr/>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a:solidFill>
                  <a:schemeClr val="accent1"/>
                </a:solidFill>
              </a:rPr>
              <a:t>www.ctti-clinicaltrials.org</a:t>
            </a:r>
          </a:p>
        </p:txBody>
      </p:sp>
      <p:sp>
        <p:nvSpPr>
          <p:cNvPr id="20" name="TextBox 19"/>
          <p:cNvSpPr txBox="1"/>
          <p:nvPr/>
        </p:nvSpPr>
        <p:spPr>
          <a:xfrm>
            <a:off x="2191657" y="700148"/>
            <a:ext cx="4934858" cy="784830"/>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500" dirty="0">
                <a:solidFill>
                  <a:schemeClr val="accent1"/>
                </a:solidFill>
              </a:rPr>
              <a:t>THANK YOU.</a:t>
            </a:r>
          </a:p>
        </p:txBody>
      </p:sp>
      <p:grpSp>
        <p:nvGrpSpPr>
          <p:cNvPr id="2" name="Group 1"/>
          <p:cNvGrpSpPr/>
          <p:nvPr/>
        </p:nvGrpSpPr>
        <p:grpSpPr>
          <a:xfrm>
            <a:off x="3757341" y="4820363"/>
            <a:ext cx="1629329" cy="508000"/>
            <a:chOff x="3530598" y="4820363"/>
            <a:chExt cx="1629329" cy="508000"/>
          </a:xfrm>
        </p:grpSpPr>
        <p:pic>
          <p:nvPicPr>
            <p:cNvPr id="19" name="Picture 18" descr="linked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12" name="Picture 11" descr="2016ARlandscape-4alt3_Artboard 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4" name="Subtitle 7"/>
          <p:cNvSpPr txBox="1">
            <a:spLocks/>
          </p:cNvSpPr>
          <p:nvPr/>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a:solidFill>
                  <a:schemeClr val="accent1"/>
                </a:solidFill>
              </a:rPr>
              <a:t>www.ctti-clinicaltrials.org</a:t>
            </a:r>
          </a:p>
        </p:txBody>
      </p:sp>
      <p:grpSp>
        <p:nvGrpSpPr>
          <p:cNvPr id="18" name="Group 17"/>
          <p:cNvGrpSpPr/>
          <p:nvPr/>
        </p:nvGrpSpPr>
        <p:grpSpPr>
          <a:xfrm>
            <a:off x="3757341" y="4820363"/>
            <a:ext cx="1629329" cy="508000"/>
            <a:chOff x="3530598" y="4820363"/>
            <a:chExt cx="1629329" cy="508000"/>
          </a:xfrm>
        </p:grpSpPr>
        <p:pic>
          <p:nvPicPr>
            <p:cNvPr id="22" name="Picture 21" descr="linked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6" name="Picture 25"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7" name="Picture 26" descr="vime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8" name="Picture 27" descr="umbr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29" name="Picture 28" descr="2016ARlandscape-4alt3_Artboard 4.eps">
            <a:extLst>
              <a:ext uri="{FF2B5EF4-FFF2-40B4-BE49-F238E27FC236}">
                <a16:creationId xmlns:a16="http://schemas.microsoft.com/office/drawing/2014/main" id="{26C0319F-D21F-A244-B11C-777546F86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30" name="Picture 29">
            <a:extLst>
              <a:ext uri="{FF2B5EF4-FFF2-40B4-BE49-F238E27FC236}">
                <a16:creationId xmlns:a16="http://schemas.microsoft.com/office/drawing/2014/main" id="{CF3F3800-8D8F-2F41-8153-065CB4A2B2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31" name="Subtitle 7">
            <a:extLst>
              <a:ext uri="{FF2B5EF4-FFF2-40B4-BE49-F238E27FC236}">
                <a16:creationId xmlns:a16="http://schemas.microsoft.com/office/drawing/2014/main" id="{3B3816D3-5FF7-7242-B298-45E7B547167D}"/>
              </a:ext>
            </a:extLst>
          </p:cNvPr>
          <p:cNvSpPr txBox="1">
            <a:spLocks/>
          </p:cNvSpPr>
          <p:nvPr userDrawn="1"/>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a:solidFill>
                  <a:schemeClr val="accent1"/>
                </a:solidFill>
              </a:rPr>
              <a:t>www.ctti-clinicaltrials.org</a:t>
            </a:r>
          </a:p>
        </p:txBody>
      </p:sp>
      <p:sp>
        <p:nvSpPr>
          <p:cNvPr id="32" name="TextBox 31">
            <a:extLst>
              <a:ext uri="{FF2B5EF4-FFF2-40B4-BE49-F238E27FC236}">
                <a16:creationId xmlns:a16="http://schemas.microsoft.com/office/drawing/2014/main" id="{49D2FB90-9EC6-0746-B443-B1158D49E8CE}"/>
              </a:ext>
            </a:extLst>
          </p:cNvPr>
          <p:cNvSpPr txBox="1"/>
          <p:nvPr userDrawn="1"/>
        </p:nvSpPr>
        <p:spPr>
          <a:xfrm>
            <a:off x="2311402" y="700146"/>
            <a:ext cx="4521200" cy="715581"/>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050" dirty="0">
                <a:solidFill>
                  <a:schemeClr val="accent1"/>
                </a:solidFill>
              </a:rPr>
              <a:t>THANK YOU.</a:t>
            </a:r>
          </a:p>
        </p:txBody>
      </p:sp>
      <p:grpSp>
        <p:nvGrpSpPr>
          <p:cNvPr id="33" name="Group 32">
            <a:extLst>
              <a:ext uri="{FF2B5EF4-FFF2-40B4-BE49-F238E27FC236}">
                <a16:creationId xmlns:a16="http://schemas.microsoft.com/office/drawing/2014/main" id="{085F0F5F-5DAF-EB48-A6BF-D2A157FDFF04}"/>
              </a:ext>
            </a:extLst>
          </p:cNvPr>
          <p:cNvGrpSpPr/>
          <p:nvPr userDrawn="1"/>
        </p:nvGrpSpPr>
        <p:grpSpPr>
          <a:xfrm>
            <a:off x="3757341" y="4820363"/>
            <a:ext cx="1629329" cy="508000"/>
            <a:chOff x="3530598" y="4820363"/>
            <a:chExt cx="1629329" cy="508000"/>
          </a:xfrm>
        </p:grpSpPr>
        <p:pic>
          <p:nvPicPr>
            <p:cNvPr id="34" name="Picture 33" descr="linkedin.png">
              <a:extLst>
                <a:ext uri="{FF2B5EF4-FFF2-40B4-BE49-F238E27FC236}">
                  <a16:creationId xmlns:a16="http://schemas.microsoft.com/office/drawing/2014/main" id="{83F82BEB-61A8-6B46-B150-5509D739E4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35" name="Picture 34" descr="twitter.png">
              <a:extLst>
                <a:ext uri="{FF2B5EF4-FFF2-40B4-BE49-F238E27FC236}">
                  <a16:creationId xmlns:a16="http://schemas.microsoft.com/office/drawing/2014/main" id="{FEDC8A83-35FF-5741-9CA1-C0209CA31C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36" name="Picture 35" descr="vimeo.png">
              <a:extLst>
                <a:ext uri="{FF2B5EF4-FFF2-40B4-BE49-F238E27FC236}">
                  <a16:creationId xmlns:a16="http://schemas.microsoft.com/office/drawing/2014/main" id="{99314E34-A1D8-B548-B2D5-5DC3263675C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37" name="Picture 36" descr="umbre-01.png">
            <a:extLst>
              <a:ext uri="{FF2B5EF4-FFF2-40B4-BE49-F238E27FC236}">
                <a16:creationId xmlns:a16="http://schemas.microsoft.com/office/drawing/2014/main" id="{76623C7E-86BA-4248-A5E2-8B8965727D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927324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4"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7" y="4704417"/>
            <a:ext cx="7511567" cy="675325"/>
          </a:xfrm>
        </p:spPr>
        <p:txBody>
          <a:bodyPr anchor="ctr" anchorCtr="0">
            <a:noAutofit/>
          </a:bodyPr>
          <a:lstStyle>
            <a:lvl1pPr marL="0" indent="0" algn="l">
              <a:buNone/>
              <a:defRPr sz="1500" b="0" i="0">
                <a:solidFill>
                  <a:schemeClr val="tx2"/>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9" y="1598665"/>
            <a:ext cx="2416765" cy="419224"/>
          </a:xfrm>
        </p:spPr>
        <p:txBody>
          <a:bodyPr anchor="ctr"/>
          <a:lstStyle>
            <a:lvl1pPr marL="0" marR="0" indent="0" algn="l" defTabSz="342892" rtl="0" eaLnBrk="1" fontAlgn="auto" latinLnBrk="0" hangingPunct="1">
              <a:lnSpc>
                <a:spcPct val="95000"/>
              </a:lnSpc>
              <a:spcBef>
                <a:spcPts val="1050"/>
              </a:spcBef>
              <a:spcAft>
                <a:spcPts val="0"/>
              </a:spcAft>
              <a:buClrTx/>
              <a:buSzPct val="130000"/>
              <a:buFontTx/>
              <a:buNone/>
              <a:tabLst/>
              <a:defRPr sz="1050" i="1">
                <a:solidFill>
                  <a:schemeClr val="accent3">
                    <a:lumMod val="60000"/>
                    <a:lumOff val="40000"/>
                  </a:schemeClr>
                </a:solidFill>
              </a:defRPr>
            </a:lvl1pPr>
          </a:lstStyle>
          <a:p>
            <a:pPr marL="0" marR="0" lvl="0" indent="0" algn="l" defTabSz="342892" rtl="0" eaLnBrk="1" fontAlgn="auto" latinLnBrk="0" hangingPunct="1">
              <a:lnSpc>
                <a:spcPct val="95000"/>
              </a:lnSpc>
              <a:spcBef>
                <a:spcPts val="105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spTree>
    <p:extLst>
      <p:ext uri="{BB962C8B-B14F-4D97-AF65-F5344CB8AC3E}">
        <p14:creationId xmlns:p14="http://schemas.microsoft.com/office/powerpoint/2010/main" val="3007159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63"/>
            <a:ext cx="8462210" cy="487645"/>
          </a:xfrm>
        </p:spPr>
        <p:txBody>
          <a:bodyPr/>
          <a:lstStyle>
            <a:lvl1pPr>
              <a:defRPr sz="1800"/>
            </a:lvl1pPr>
          </a:lstStyle>
          <a:p>
            <a:r>
              <a:rPr lang="en-US" dirty="0"/>
              <a:t>Click to edit Master title style</a:t>
            </a:r>
          </a:p>
        </p:txBody>
      </p:sp>
      <p:sp>
        <p:nvSpPr>
          <p:cNvPr id="5" name="Content Placeholder 4"/>
          <p:cNvSpPr>
            <a:spLocks noGrp="1"/>
          </p:cNvSpPr>
          <p:nvPr>
            <p:ph sz="quarter" idx="11"/>
          </p:nvPr>
        </p:nvSpPr>
        <p:spPr>
          <a:xfrm>
            <a:off x="347668" y="4588943"/>
            <a:ext cx="8461375" cy="1608667"/>
          </a:xfrm>
        </p:spPr>
        <p:txBody>
          <a:bodyPr/>
          <a:lstStyle>
            <a:lvl1pPr marL="0" indent="0">
              <a:buFont typeface="Arial"/>
              <a:buNone/>
              <a:defRPr sz="1500"/>
            </a:lvl1pPr>
            <a:lvl2pPr marL="303602" indent="0">
              <a:buNone/>
              <a:defRPr sz="1500"/>
            </a:lvl2pPr>
            <a:lvl3pPr marL="635778" indent="0">
              <a:buNone/>
              <a:defRPr sz="1500"/>
            </a:lvl3pPr>
            <a:lvl4pPr marL="1028675"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2" name="Picture 11"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3" name="Straight Connector 12"/>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967980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0"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2" y="1806642"/>
            <a:ext cx="4521200" cy="1736658"/>
          </a:xfrm>
          <a:prstGeom prst="rect">
            <a:avLst/>
          </a:prstGeom>
        </p:spPr>
      </p:pic>
      <p:sp>
        <p:nvSpPr>
          <p:cNvPr id="16" name="Text Placeholder 15"/>
          <p:cNvSpPr>
            <a:spLocks noGrp="1"/>
          </p:cNvSpPr>
          <p:nvPr>
            <p:ph type="body" sz="quarter" idx="10" hasCustomPrompt="1"/>
          </p:nvPr>
        </p:nvSpPr>
        <p:spPr>
          <a:xfrm>
            <a:off x="2311402" y="3839632"/>
            <a:ext cx="4521200" cy="817034"/>
          </a:xfrm>
        </p:spPr>
        <p:txBody>
          <a:bodyPr/>
          <a:lstStyle>
            <a:lvl1pPr marL="0" indent="0">
              <a:buNone/>
              <a:defRPr sz="135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2" y="545574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200" b="0" i="0" cap="none" spc="75" dirty="0">
                <a:solidFill>
                  <a:schemeClr val="accent1"/>
                </a:solidFill>
              </a:rPr>
              <a:t>www.ctti-clinicaltrials.org</a:t>
            </a:r>
          </a:p>
        </p:txBody>
      </p:sp>
      <p:sp>
        <p:nvSpPr>
          <p:cNvPr id="20" name="TextBox 19"/>
          <p:cNvSpPr txBox="1"/>
          <p:nvPr userDrawn="1"/>
        </p:nvSpPr>
        <p:spPr>
          <a:xfrm>
            <a:off x="2311402" y="700146"/>
            <a:ext cx="4521200" cy="715581"/>
          </a:xfrm>
          <a:prstGeom prst="rect">
            <a:avLst/>
          </a:prstGeom>
          <a:noFill/>
        </p:spPr>
        <p:txBody>
          <a:bodyPr wrap="square" rtlCol="0">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lang="en-US" sz="4050" dirty="0">
                <a:solidFill>
                  <a:schemeClr val="accent1"/>
                </a:solidFill>
              </a:rPr>
              <a:t>THANK YOU.</a:t>
            </a:r>
          </a:p>
        </p:txBody>
      </p:sp>
      <p:grpSp>
        <p:nvGrpSpPr>
          <p:cNvPr id="2" name="Group 1"/>
          <p:cNvGrpSpPr/>
          <p:nvPr userDrawn="1"/>
        </p:nvGrpSpPr>
        <p:grpSpPr>
          <a:xfrm>
            <a:off x="3757341"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947907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45442" y="4704407"/>
            <a:ext cx="7511567" cy="675325"/>
          </a:xfrm>
        </p:spPr>
        <p:txBody>
          <a:bodyPr anchor="ctr"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Info</a:t>
            </a:r>
            <a:endParaRPr lang="en-US" dirty="0"/>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smtClean="0">
                <a:solidFill>
                  <a:schemeClr val="accent2"/>
                </a:solidFill>
              </a:rPr>
              <a:t>Month Day, Year</a:t>
            </a:r>
          </a:p>
        </p:txBody>
      </p:sp>
      <p:pic>
        <p:nvPicPr>
          <p:cNvPr id="13" name="Picture 12"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1579271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770467"/>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6549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866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
        <p:nvSpPr>
          <p:cNvPr id="10" name="Picture Placeholder 9"/>
          <p:cNvSpPr>
            <a:spLocks noGrp="1"/>
          </p:cNvSpPr>
          <p:nvPr>
            <p:ph type="pic" sz="quarter" idx="12"/>
          </p:nvPr>
        </p:nvSpPr>
        <p:spPr>
          <a:xfrm>
            <a:off x="464772" y="1279525"/>
            <a:ext cx="8242859" cy="4586288"/>
          </a:xfrm>
        </p:spPr>
        <p:txBody>
          <a:bodyPr/>
          <a:lstStyle/>
          <a:p>
            <a:endParaRPr lang="en-US"/>
          </a:p>
        </p:txBody>
      </p:sp>
    </p:spTree>
    <p:extLst>
      <p:ext uri="{BB962C8B-B14F-4D97-AF65-F5344CB8AC3E}">
        <p14:creationId xmlns:p14="http://schemas.microsoft.com/office/powerpoint/2010/main" val="2607458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6569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2400"/>
            </a:lvl1pPr>
          </a:lstStyle>
          <a:p>
            <a:r>
              <a:rPr lang="en-US" dirty="0"/>
              <a:t>Click to edit Master title style</a:t>
            </a:r>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1320615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83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20267"/>
            <a:ext cx="5486400" cy="651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5" descr="CTTI_Final_abb_JUN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402982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indent="0">
              <a:buNone/>
              <a:defRPr sz="180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sp>
        <p:nvSpPr>
          <p:cNvPr id="20" name="TextBox 19"/>
          <p:cNvSpPr txBox="1"/>
          <p:nvPr userDrawn="1"/>
        </p:nvSpPr>
        <p:spPr>
          <a:xfrm>
            <a:off x="2311400" y="700142"/>
            <a:ext cx="4521200" cy="92333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5400" dirty="0" smtClean="0">
                <a:solidFill>
                  <a:schemeClr val="accent1"/>
                </a:solidFill>
              </a:rPr>
              <a:t>THANK YOU.</a:t>
            </a:r>
            <a:endParaRPr lang="en-US" sz="5400" dirty="0">
              <a:solidFill>
                <a:schemeClr val="accent1"/>
              </a:solidFill>
            </a:endParaRPr>
          </a:p>
        </p:txBody>
      </p:sp>
      <p:grpSp>
        <p:nvGrpSpPr>
          <p:cNvPr id="2" name="Group 1"/>
          <p:cNvGrpSpPr/>
          <p:nvPr userDrawn="1"/>
        </p:nvGrpSpPr>
        <p:grpSpPr>
          <a:xfrm>
            <a:off x="3757336"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309919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4053285"/>
            <a:ext cx="7511568" cy="881872"/>
          </a:xfrm>
        </p:spPr>
        <p:txBody>
          <a:bodyPr anchor="b" anchorCtr="0">
            <a:noAutofit/>
          </a:bodyPr>
          <a:lstStyle>
            <a:lvl1pPr>
              <a:lnSpc>
                <a:spcPct val="90000"/>
              </a:lnSpc>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2" y="4935157"/>
            <a:ext cx="7511567" cy="675325"/>
          </a:xfrm>
        </p:spPr>
        <p:txBody>
          <a:bodyPr tIns="137160" anchor="t"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8" name="Picture 7"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pic>
        <p:nvPicPr>
          <p:cNvPr id="11" name="Picture 10"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12" name="Picture 11" descr="2016ARlandscape-4alt3.png">
            <a:extLst>
              <a:ext uri="{FF2B5EF4-FFF2-40B4-BE49-F238E27FC236}">
                <a16:creationId xmlns:a16="http://schemas.microsoft.com/office/drawing/2014/main" id="{2EAA1BE3-FA50-8140-973F-9CB1EE8B3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5" name="Picture 14">
            <a:extLst>
              <a:ext uri="{FF2B5EF4-FFF2-40B4-BE49-F238E27FC236}">
                <a16:creationId xmlns:a16="http://schemas.microsoft.com/office/drawing/2014/main" id="{F5F703C1-0E03-1C41-B519-5293A79190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pic>
        <p:nvPicPr>
          <p:cNvPr id="16" name="Picture 15" descr="2016ARlandscape-4alt3_Artboard 4.eps">
            <a:extLst>
              <a:ext uri="{FF2B5EF4-FFF2-40B4-BE49-F238E27FC236}">
                <a16:creationId xmlns:a16="http://schemas.microsoft.com/office/drawing/2014/main" id="{61CD3910-F3A8-A247-A436-D45E91A6B1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26879323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521283"/>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vl2pPr>
              <a:spcBef>
                <a:spcPts val="600"/>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258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6514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3141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9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a:p>
        </p:txBody>
      </p:sp>
    </p:spTree>
    <p:extLst>
      <p:ext uri="{BB962C8B-B14F-4D97-AF65-F5344CB8AC3E}">
        <p14:creationId xmlns:p14="http://schemas.microsoft.com/office/powerpoint/2010/main" val="1310594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3600"/>
            </a:lvl1pPr>
          </a:lstStyle>
          <a:p>
            <a:r>
              <a:rPr lang="en-US"/>
              <a:t>Click to edit Master title style</a:t>
            </a:r>
            <a:endParaRPr lang="en-US" dirty="0"/>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8" name="Rectangle 7"/>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0" name="Picture 9"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4" name="Straight Connector 13"/>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 name="Picture 14"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
        <p:nvSpPr>
          <p:cNvPr id="16" name="Rectangle 15">
            <a:extLst>
              <a:ext uri="{FF2B5EF4-FFF2-40B4-BE49-F238E27FC236}">
                <a16:creationId xmlns:a16="http://schemas.microsoft.com/office/drawing/2014/main" id="{EB099719-6FEA-FF4F-8257-3D77D883806D}"/>
              </a:ext>
            </a:extLst>
          </p:cNvPr>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descr="CTTI_Final_abb_JUN13.png">
            <a:extLst>
              <a:ext uri="{FF2B5EF4-FFF2-40B4-BE49-F238E27FC236}">
                <a16:creationId xmlns:a16="http://schemas.microsoft.com/office/drawing/2014/main" id="{A8FD208A-B7A7-2D40-B57F-C503FB851C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8" name="Straight Connector 17">
            <a:extLst>
              <a:ext uri="{FF2B5EF4-FFF2-40B4-BE49-F238E27FC236}">
                <a16:creationId xmlns:a16="http://schemas.microsoft.com/office/drawing/2014/main" id="{DA1E22D9-6D37-6A45-9DA4-484601C188B9}"/>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18" descr="2016ARlandscape-4alt3.png">
            <a:extLst>
              <a:ext uri="{FF2B5EF4-FFF2-40B4-BE49-F238E27FC236}">
                <a16:creationId xmlns:a16="http://schemas.microsoft.com/office/drawing/2014/main" id="{23FD71D1-16EE-974C-9CFB-ED4AA6AF0D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4275299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20267"/>
            <a:ext cx="5486400" cy="651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9" name="Picture 8"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0" name="Straight Connector 9"/>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pic>
        <p:nvPicPr>
          <p:cNvPr id="12" name="Picture 11" descr="CTTI_Final_abb_JUN13.png">
            <a:extLst>
              <a:ext uri="{FF2B5EF4-FFF2-40B4-BE49-F238E27FC236}">
                <a16:creationId xmlns:a16="http://schemas.microsoft.com/office/drawing/2014/main" id="{F3302DBF-FC70-7D4E-8C0E-E1D89F9995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a:extLst>
              <a:ext uri="{FF2B5EF4-FFF2-40B4-BE49-F238E27FC236}">
                <a16:creationId xmlns:a16="http://schemas.microsoft.com/office/drawing/2014/main" id="{D4185027-D685-214E-B670-0DB809370AD6}"/>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4" name="Picture 13" descr="umbre-01.png">
            <a:extLst>
              <a:ext uri="{FF2B5EF4-FFF2-40B4-BE49-F238E27FC236}">
                <a16:creationId xmlns:a16="http://schemas.microsoft.com/office/drawing/2014/main" id="{3CCEDC3A-F7E7-1444-B140-99DB745275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6214376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indent="0">
              <a:buNone/>
              <a:defRPr sz="180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a:solidFill>
                  <a:schemeClr val="accent1"/>
                </a:solidFill>
              </a:rPr>
              <a:t>www.ctti-clinicaltrials.org</a:t>
            </a:r>
          </a:p>
        </p:txBody>
      </p:sp>
      <p:sp>
        <p:nvSpPr>
          <p:cNvPr id="20" name="TextBox 19"/>
          <p:cNvSpPr txBox="1"/>
          <p:nvPr userDrawn="1"/>
        </p:nvSpPr>
        <p:spPr>
          <a:xfrm>
            <a:off x="2311400" y="700142"/>
            <a:ext cx="4521200" cy="92333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5400" dirty="0">
                <a:solidFill>
                  <a:schemeClr val="accent1"/>
                </a:solidFill>
              </a:rPr>
              <a:t>THANK YOU.</a:t>
            </a:r>
          </a:p>
        </p:txBody>
      </p:sp>
      <p:grpSp>
        <p:nvGrpSpPr>
          <p:cNvPr id="2" name="Group 1"/>
          <p:cNvGrpSpPr/>
          <p:nvPr userDrawn="1"/>
        </p:nvGrpSpPr>
        <p:grpSpPr>
          <a:xfrm>
            <a:off x="3757336"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1320282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a:t>Presentation Title</a:t>
            </a:r>
          </a:p>
        </p:txBody>
      </p:sp>
      <p:sp>
        <p:nvSpPr>
          <p:cNvPr id="3" name="Subtitle 2"/>
          <p:cNvSpPr>
            <a:spLocks noGrp="1"/>
          </p:cNvSpPr>
          <p:nvPr>
            <p:ph type="subTitle" idx="1" hasCustomPrompt="1"/>
          </p:nvPr>
        </p:nvSpPr>
        <p:spPr>
          <a:xfrm>
            <a:off x="945442" y="4704407"/>
            <a:ext cx="7511567" cy="675325"/>
          </a:xfrm>
        </p:spPr>
        <p:txBody>
          <a:bodyPr anchor="ctr"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Info</a:t>
            </a:r>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a:solidFill>
                  <a:schemeClr val="accent2"/>
                </a:solidFill>
              </a:rPr>
              <a:t>Month Day, Year</a:t>
            </a:r>
          </a:p>
        </p:txBody>
      </p:sp>
      <p:pic>
        <p:nvPicPr>
          <p:cNvPr id="13" name="Picture 12" descr="2016ARlandscape-4alt3_Artboard 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3352345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770467"/>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6832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25258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122864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2400"/>
            </a:lvl1pPr>
          </a:lstStyle>
          <a:p>
            <a:r>
              <a:rPr lang="en-US"/>
              <a:t>Click to edit Master title style</a:t>
            </a:r>
            <a:endParaRPr lang="en-US" dirty="0"/>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2" name="Picture 11"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657454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220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520267"/>
            <a:ext cx="5486400" cy="651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descr="CTTI_Final_abb_JUN1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81048190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4.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3.png"/><Relationship Id="rId5" Type="http://schemas.openxmlformats.org/officeDocument/2006/relationships/slideLayout" Target="../slideLayouts/slideLayout81.xml"/><Relationship Id="rId10" Type="http://schemas.openxmlformats.org/officeDocument/2006/relationships/image" Target="../media/image2.png"/><Relationship Id="rId4" Type="http://schemas.openxmlformats.org/officeDocument/2006/relationships/slideLayout" Target="../slideLayouts/slideLayout8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4.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3.png"/><Relationship Id="rId5" Type="http://schemas.openxmlformats.org/officeDocument/2006/relationships/slideLayout" Target="../slideLayouts/slideLayout89.xml"/><Relationship Id="rId10" Type="http://schemas.openxmlformats.org/officeDocument/2006/relationships/image" Target="../media/image2.png"/><Relationship Id="rId4" Type="http://schemas.openxmlformats.org/officeDocument/2006/relationships/slideLayout" Target="../slideLayouts/slideLayout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image" Target="../media/image4.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3.png"/><Relationship Id="rId5" Type="http://schemas.openxmlformats.org/officeDocument/2006/relationships/slideLayout" Target="../slideLayouts/slideLayout97.xml"/><Relationship Id="rId10" Type="http://schemas.openxmlformats.org/officeDocument/2006/relationships/image" Target="../media/image2.png"/><Relationship Id="rId4" Type="http://schemas.openxmlformats.org/officeDocument/2006/relationships/slideLayout" Target="../slideLayouts/slideLayout96.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image" Target="../media/image4.pn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3.png"/><Relationship Id="rId5" Type="http://schemas.openxmlformats.org/officeDocument/2006/relationships/slideLayout" Target="../slideLayouts/slideLayout105.xml"/><Relationship Id="rId10"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7.xml"/><Relationship Id="rId7" Type="http://schemas.openxmlformats.org/officeDocument/2006/relationships/theme" Target="../theme/theme1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43.xml"/><Relationship Id="rId7" Type="http://schemas.openxmlformats.org/officeDocument/2006/relationships/theme" Target="../theme/theme18.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4" Type="http://schemas.openxmlformats.org/officeDocument/2006/relationships/slideLayout" Target="../slideLayouts/slideLayout144.xml"/><Relationship Id="rId9" Type="http://schemas.openxmlformats.org/officeDocument/2006/relationships/image" Target="../media/image2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png"/><Relationship Id="rId5" Type="http://schemas.openxmlformats.org/officeDocument/2006/relationships/slideLayout" Target="../slideLayouts/slideLayout32.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2.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4.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03915" y="3205218"/>
            <a:ext cx="6700808" cy="1039682"/>
          </a:xfrm>
          <a:prstGeom prst="rect">
            <a:avLst/>
          </a:prstGeom>
        </p:spPr>
        <p:txBody>
          <a:bodyPr vert="horz" lIns="91440" tIns="45720" rIns="91440" bIns="45720" rtlCol="0" anchor="ctr">
            <a:normAutofit/>
          </a:bodyPr>
          <a:lstStyle/>
          <a:p>
            <a:r>
              <a:rPr lang="en-US"/>
              <a:t>Click to edit divider title style</a:t>
            </a:r>
          </a:p>
        </p:txBody>
      </p:sp>
      <p:sp>
        <p:nvSpPr>
          <p:cNvPr id="3" name="Text Placeholder 2"/>
          <p:cNvSpPr>
            <a:spLocks noGrp="1"/>
          </p:cNvSpPr>
          <p:nvPr>
            <p:ph type="body" idx="1"/>
          </p:nvPr>
        </p:nvSpPr>
        <p:spPr>
          <a:xfrm>
            <a:off x="430557" y="4743923"/>
            <a:ext cx="4089822" cy="433445"/>
          </a:xfrm>
          <a:prstGeom prst="rect">
            <a:avLst/>
          </a:prstGeom>
        </p:spPr>
        <p:txBody>
          <a:bodyPr vert="horz" lIns="91440" tIns="45720" rIns="91440" bIns="45720" rtlCol="0">
            <a:normAutofit/>
          </a:bodyPr>
          <a:lstStyle/>
          <a:p>
            <a:pPr lvl="0"/>
            <a:r>
              <a:rPr lang="en-US"/>
              <a:t>Presentation subtitle goes here</a:t>
            </a:r>
          </a:p>
        </p:txBody>
      </p:sp>
    </p:spTree>
    <p:extLst>
      <p:ext uri="{BB962C8B-B14F-4D97-AF65-F5344CB8AC3E}">
        <p14:creationId xmlns:p14="http://schemas.microsoft.com/office/powerpoint/2010/main" val="1726664534"/>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l" defTabSz="342892" rtl="0" eaLnBrk="1" latinLnBrk="0" hangingPunct="1">
        <a:spcBef>
          <a:spcPct val="0"/>
        </a:spcBef>
        <a:buNone/>
        <a:defRPr sz="2250" b="1" kern="1200">
          <a:solidFill>
            <a:schemeClr val="bg2"/>
          </a:solidFill>
          <a:latin typeface="Verdana"/>
          <a:ea typeface="+mj-ea"/>
          <a:cs typeface="+mj-cs"/>
        </a:defRPr>
      </a:lvl1pPr>
    </p:titleStyle>
    <p:bodyStyle>
      <a:lvl1pPr marL="0" indent="0" algn="l" defTabSz="342892" rtl="0" eaLnBrk="1" latinLnBrk="0" hangingPunct="1">
        <a:spcBef>
          <a:spcPct val="20000"/>
        </a:spcBef>
        <a:buFont typeface="Arial"/>
        <a:buNone/>
        <a:defRPr sz="1200" b="1" kern="1200">
          <a:solidFill>
            <a:schemeClr val="bg2"/>
          </a:solidFill>
          <a:latin typeface="Verdana"/>
          <a:ea typeface="+mn-ea"/>
          <a:cs typeface="+mn-cs"/>
        </a:defRPr>
      </a:lvl1pPr>
      <a:lvl2pPr marL="342892" indent="0" algn="l" defTabSz="342892" rtl="0" eaLnBrk="1" latinLnBrk="0" hangingPunct="1">
        <a:spcBef>
          <a:spcPct val="20000"/>
        </a:spcBef>
        <a:buFont typeface="Arial"/>
        <a:buNone/>
        <a:defRPr sz="1200" b="1" kern="1200">
          <a:solidFill>
            <a:schemeClr val="bg2"/>
          </a:solidFill>
          <a:latin typeface="Verdana"/>
          <a:ea typeface="+mn-ea"/>
          <a:cs typeface="+mn-cs"/>
        </a:defRPr>
      </a:lvl2pPr>
      <a:lvl3pPr marL="685783" indent="0" algn="l" defTabSz="342892" rtl="0" eaLnBrk="1" latinLnBrk="0" hangingPunct="1">
        <a:spcBef>
          <a:spcPct val="20000"/>
        </a:spcBef>
        <a:buFont typeface="Arial"/>
        <a:buNone/>
        <a:defRPr sz="1200" b="1" kern="1200">
          <a:solidFill>
            <a:schemeClr val="bg2"/>
          </a:solidFill>
          <a:latin typeface="Verdana"/>
          <a:ea typeface="+mn-ea"/>
          <a:cs typeface="+mn-cs"/>
        </a:defRPr>
      </a:lvl3pPr>
      <a:lvl4pPr marL="1028675" indent="0" algn="l" defTabSz="342892" rtl="0" eaLnBrk="1" latinLnBrk="0" hangingPunct="1">
        <a:spcBef>
          <a:spcPct val="20000"/>
        </a:spcBef>
        <a:buFont typeface="Arial"/>
        <a:buNone/>
        <a:defRPr sz="1200" b="1" kern="1200">
          <a:solidFill>
            <a:schemeClr val="bg2"/>
          </a:solidFill>
          <a:latin typeface="Verdana"/>
          <a:ea typeface="+mn-ea"/>
          <a:cs typeface="+mn-cs"/>
        </a:defRPr>
      </a:lvl4pPr>
      <a:lvl5pPr marL="1371566" indent="0" algn="l" defTabSz="342892" rtl="0" eaLnBrk="1" latinLnBrk="0" hangingPunct="1">
        <a:spcBef>
          <a:spcPct val="20000"/>
        </a:spcBef>
        <a:buFont typeface="Arial"/>
        <a:buNone/>
        <a:defRPr sz="1200" b="1" kern="1200">
          <a:solidFill>
            <a:schemeClr val="bg2"/>
          </a:solidFill>
          <a:latin typeface="Verdana"/>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CTTI_Final_abb_JUN13.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406245880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Lst>
  <p:hf hdr="0" dt="0"/>
  <p:txStyles>
    <p:titleStyle>
      <a:lvl1pPr algn="l" defTabSz="457200" rtl="0" eaLnBrk="1" latinLnBrk="0" hangingPunct="1">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347579" y="521283"/>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8" name="Rectangle 7"/>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0" name="Picture 9"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1" name="Straight Connector 10"/>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2" name="Picture 11"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13" name="Rectangle 12">
            <a:extLst>
              <a:ext uri="{FF2B5EF4-FFF2-40B4-BE49-F238E27FC236}">
                <a16:creationId xmlns:a16="http://schemas.microsoft.com/office/drawing/2014/main" id="{A424E2BB-9A0C-574E-891A-B4527845DAC7}"/>
              </a:ext>
            </a:extLst>
          </p:cNvPr>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4" name="Picture 13" descr="CTTI_Final_abb_JUN13.png">
            <a:extLst>
              <a:ext uri="{FF2B5EF4-FFF2-40B4-BE49-F238E27FC236}">
                <a16:creationId xmlns:a16="http://schemas.microsoft.com/office/drawing/2014/main" id="{050F0333-FA97-AD41-9B71-E3720B9931D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5" name="Straight Connector 14">
            <a:extLst>
              <a:ext uri="{FF2B5EF4-FFF2-40B4-BE49-F238E27FC236}">
                <a16:creationId xmlns:a16="http://schemas.microsoft.com/office/drawing/2014/main" id="{08D10B54-6702-6D47-B709-41792BEC41B6}"/>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16" descr="umbre-01.png">
            <a:extLst>
              <a:ext uri="{FF2B5EF4-FFF2-40B4-BE49-F238E27FC236}">
                <a16:creationId xmlns:a16="http://schemas.microsoft.com/office/drawing/2014/main" id="{8E9C3BD7-59D9-8F4A-8E45-0B12BBE8B33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56469777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Lst>
  <p:hf hdr="0" dt="0"/>
  <p:txStyles>
    <p:titleStyle>
      <a:lvl1pPr algn="l" defTabSz="457200" rtl="0" eaLnBrk="1" latinLnBrk="0" hangingPunct="1">
        <a:lnSpc>
          <a:spcPct val="90000"/>
        </a:lnSpc>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0813892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hf hdr="0" dt="0"/>
  <p:txStyles>
    <p:titleStyle>
      <a:lvl1pPr algn="l" defTabSz="457200" rtl="0" eaLnBrk="1" latinLnBrk="0" hangingPunct="1">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347579" y="521283"/>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8" name="Rectangle 7"/>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descr="CTTI_Final_abb_JUN13.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1" name="Straight Connector 10"/>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2" name="Picture 11" descr="umbre-0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27156106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Lst>
  <p:hf hdr="0" dt="0"/>
  <p:txStyles>
    <p:titleStyle>
      <a:lvl1pPr algn="l" defTabSz="457200" rtl="0" eaLnBrk="1" latinLnBrk="0" hangingPunct="1">
        <a:lnSpc>
          <a:spcPct val="90000"/>
        </a:lnSpc>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03915" y="3205218"/>
            <a:ext cx="6700808" cy="1039682"/>
          </a:xfrm>
          <a:prstGeom prst="rect">
            <a:avLst/>
          </a:prstGeom>
        </p:spPr>
        <p:txBody>
          <a:bodyPr vert="horz" lIns="91440" tIns="45720" rIns="91440" bIns="45720" rtlCol="0" anchor="ctr">
            <a:normAutofit/>
          </a:bodyPr>
          <a:lstStyle/>
          <a:p>
            <a:r>
              <a:rPr lang="en-US"/>
              <a:t>Click to edit divider title style</a:t>
            </a:r>
          </a:p>
        </p:txBody>
      </p:sp>
      <p:sp>
        <p:nvSpPr>
          <p:cNvPr id="3" name="Text Placeholder 2"/>
          <p:cNvSpPr>
            <a:spLocks noGrp="1"/>
          </p:cNvSpPr>
          <p:nvPr>
            <p:ph type="body" idx="1"/>
          </p:nvPr>
        </p:nvSpPr>
        <p:spPr>
          <a:xfrm>
            <a:off x="430557" y="4743913"/>
            <a:ext cx="4089822" cy="433445"/>
          </a:xfrm>
          <a:prstGeom prst="rect">
            <a:avLst/>
          </a:prstGeom>
        </p:spPr>
        <p:txBody>
          <a:bodyPr vert="horz" lIns="91440" tIns="45720" rIns="91440" bIns="45720" rtlCol="0">
            <a:normAutofit/>
          </a:bodyPr>
          <a:lstStyle/>
          <a:p>
            <a:pPr lvl="0"/>
            <a:r>
              <a:rPr lang="en-US"/>
              <a:t>Presentation subtitle goes here</a:t>
            </a:r>
          </a:p>
        </p:txBody>
      </p:sp>
    </p:spTree>
    <p:extLst>
      <p:ext uri="{BB962C8B-B14F-4D97-AF65-F5344CB8AC3E}">
        <p14:creationId xmlns:p14="http://schemas.microsoft.com/office/powerpoint/2010/main" val="120489489"/>
      </p:ext>
    </p:extLst>
  </p:cSld>
  <p:clrMap bg1="lt1" tx1="dk1" bg2="lt2" tx2="dk2" accent1="accent1" accent2="accent2" accent3="accent3" accent4="accent4" accent5="accent5" accent6="accent6" hlink="hlink" folHlink="folHlink"/>
  <p:sldLayoutIdLst>
    <p:sldLayoutId id="2147483816" r:id="rId1"/>
  </p:sldLayoutIdLst>
  <p:hf sldNum="0" hdr="0" ftr="0" dt="0"/>
  <p:txStyles>
    <p:titleStyle>
      <a:lvl1pPr algn="l" defTabSz="457200" rtl="0" eaLnBrk="1" latinLnBrk="0" hangingPunct="1">
        <a:spcBef>
          <a:spcPct val="0"/>
        </a:spcBef>
        <a:buNone/>
        <a:defRPr sz="3000" b="1" kern="1200">
          <a:solidFill>
            <a:schemeClr val="bg2"/>
          </a:solidFill>
          <a:latin typeface="Verdana"/>
          <a:ea typeface="+mj-ea"/>
          <a:cs typeface="+mj-cs"/>
        </a:defRPr>
      </a:lvl1pPr>
    </p:titleStyle>
    <p:bodyStyle>
      <a:lvl1pPr marL="0" indent="0" algn="l" defTabSz="457200" rtl="0" eaLnBrk="1" latinLnBrk="0" hangingPunct="1">
        <a:spcBef>
          <a:spcPct val="20000"/>
        </a:spcBef>
        <a:buFont typeface="Arial"/>
        <a:buNone/>
        <a:defRPr sz="1600" b="1" kern="1200">
          <a:solidFill>
            <a:schemeClr val="bg2"/>
          </a:solidFill>
          <a:latin typeface="Verdana"/>
          <a:ea typeface="+mn-ea"/>
          <a:cs typeface="+mn-cs"/>
        </a:defRPr>
      </a:lvl1pPr>
      <a:lvl2pPr marL="457200" indent="0" algn="l" defTabSz="457200" rtl="0" eaLnBrk="1" latinLnBrk="0" hangingPunct="1">
        <a:spcBef>
          <a:spcPct val="20000"/>
        </a:spcBef>
        <a:buFont typeface="Arial"/>
        <a:buNone/>
        <a:defRPr sz="1600" b="1" kern="1200">
          <a:solidFill>
            <a:schemeClr val="bg2"/>
          </a:solidFill>
          <a:latin typeface="Verdana"/>
          <a:ea typeface="+mn-ea"/>
          <a:cs typeface="+mn-cs"/>
        </a:defRPr>
      </a:lvl2pPr>
      <a:lvl3pPr marL="914400" indent="0" algn="l" defTabSz="457200" rtl="0" eaLnBrk="1" latinLnBrk="0" hangingPunct="1">
        <a:spcBef>
          <a:spcPct val="20000"/>
        </a:spcBef>
        <a:buFont typeface="Arial"/>
        <a:buNone/>
        <a:defRPr sz="1600" b="1" kern="1200">
          <a:solidFill>
            <a:schemeClr val="bg2"/>
          </a:solidFill>
          <a:latin typeface="Verdana"/>
          <a:ea typeface="+mn-ea"/>
          <a:cs typeface="+mn-cs"/>
        </a:defRPr>
      </a:lvl3pPr>
      <a:lvl4pPr marL="1371600" indent="0" algn="l" defTabSz="457200" rtl="0" eaLnBrk="1" latinLnBrk="0" hangingPunct="1">
        <a:spcBef>
          <a:spcPct val="20000"/>
        </a:spcBef>
        <a:buFont typeface="Arial"/>
        <a:buNone/>
        <a:defRPr sz="1600" b="1" kern="1200">
          <a:solidFill>
            <a:schemeClr val="bg2"/>
          </a:solidFill>
          <a:latin typeface="Verdana"/>
          <a:ea typeface="+mn-ea"/>
          <a:cs typeface="+mn-cs"/>
        </a:defRPr>
      </a:lvl4pPr>
      <a:lvl5pPr marL="1828800" indent="0" algn="l" defTabSz="457200" rtl="0" eaLnBrk="1" latinLnBrk="0" hangingPunct="1">
        <a:spcBef>
          <a:spcPct val="20000"/>
        </a:spcBef>
        <a:buFont typeface="Arial"/>
        <a:buNone/>
        <a:defRPr sz="1600" b="1" kern="1200">
          <a:solidFill>
            <a:schemeClr val="bg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29350"/>
            <a:ext cx="9144000" cy="6286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766" y="151636"/>
            <a:ext cx="8242859" cy="9913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4768" y="1229454"/>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4"/>
          </p:nvPr>
        </p:nvSpPr>
        <p:spPr>
          <a:xfrm>
            <a:off x="8549249" y="6365827"/>
            <a:ext cx="450328"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19839" y="6134100"/>
            <a:ext cx="2619336" cy="828205"/>
          </a:xfrm>
          <a:prstGeom prst="rect">
            <a:avLst/>
          </a:prstGeom>
        </p:spPr>
      </p:pic>
    </p:spTree>
    <p:extLst>
      <p:ext uri="{BB962C8B-B14F-4D97-AF65-F5344CB8AC3E}">
        <p14:creationId xmlns:p14="http://schemas.microsoft.com/office/powerpoint/2010/main" val="25722626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86CCC-0C6B-6843-8B68-E43D59E75C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1D2D32-AB3A-5642-B4C2-0D98EE0B70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4D17A46-5C64-6E42-8235-431FE2D18F49}"/>
              </a:ext>
            </a:extLst>
          </p:cNvPr>
          <p:cNvSpPr>
            <a:spLocks noGrp="1"/>
          </p:cNvSpPr>
          <p:nvPr>
            <p:ph type="ftr" sz="quarter" idx="3"/>
          </p:nvPr>
        </p:nvSpPr>
        <p:spPr>
          <a:xfrm>
            <a:off x="628650" y="6448052"/>
            <a:ext cx="3086100" cy="267821"/>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6" name="Slide Number Placeholder 5">
            <a:extLst>
              <a:ext uri="{FF2B5EF4-FFF2-40B4-BE49-F238E27FC236}">
                <a16:creationId xmlns:a16="http://schemas.microsoft.com/office/drawing/2014/main" id="{2EA35131-FCA3-CE4A-A681-CA2F20C9E1B0}"/>
              </a:ext>
            </a:extLst>
          </p:cNvPr>
          <p:cNvSpPr>
            <a:spLocks noGrp="1"/>
          </p:cNvSpPr>
          <p:nvPr>
            <p:ph type="sldNum" sz="quarter" idx="4"/>
          </p:nvPr>
        </p:nvSpPr>
        <p:spPr>
          <a:xfrm>
            <a:off x="628650" y="6274620"/>
            <a:ext cx="2057400" cy="159310"/>
          </a:xfrm>
          <a:prstGeom prst="rect">
            <a:avLst/>
          </a:prstGeom>
        </p:spPr>
        <p:txBody>
          <a:bodyPr vert="horz" lIns="91440" tIns="45720" rIns="91440" bIns="45720" rtlCol="0" anchor="ctr"/>
          <a:lstStyle>
            <a:lvl1pPr algn="l">
              <a:defRPr sz="75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425369945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hf hdr="0" dt="0"/>
  <p:txStyles>
    <p:titleStyle>
      <a:lvl1pPr algn="ctr" defTabSz="685800" rtl="0" eaLnBrk="1" latinLnBrk="0" hangingPunct="1">
        <a:lnSpc>
          <a:spcPct val="90000"/>
        </a:lnSpc>
        <a:spcBef>
          <a:spcPct val="0"/>
        </a:spcBef>
        <a:buNone/>
        <a:defRPr sz="3000" b="1" i="0" kern="1200">
          <a:solidFill>
            <a:schemeClr val="bg1"/>
          </a:solidFill>
          <a:latin typeface="Helvetica" pitchFamily="2"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b="0" i="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b="0" i="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80000"/>
          </a:schemeClr>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userDrawn="1">
            <p:ph type="body" idx="1"/>
          </p:nvPr>
        </p:nvSpPr>
        <p:spPr bwMode="gray">
          <a:xfrm>
            <a:off x="257175" y="2164354"/>
            <a:ext cx="8629650" cy="11233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47" name="Text Box 23"/>
          <p:cNvSpPr txBox="1">
            <a:spLocks noChangeArrowheads="1"/>
          </p:cNvSpPr>
          <p:nvPr userDrawn="1"/>
        </p:nvSpPr>
        <p:spPr bwMode="black">
          <a:xfrm>
            <a:off x="223520" y="6592606"/>
            <a:ext cx="342900" cy="207749"/>
          </a:xfrm>
          <a:prstGeom prst="rect">
            <a:avLst/>
          </a:prstGeom>
          <a:noFill/>
          <a:ln w="9525">
            <a:noFill/>
            <a:miter lim="800000"/>
            <a:headEnd/>
            <a:tailEnd/>
          </a:ln>
          <a:effectLst/>
        </p:spPr>
        <p:txBody>
          <a:bodyPr wrap="square" lIns="0" tIns="34290" rIns="0" bIns="34290" anchor="b" anchorCtr="0">
            <a:prstTxWarp prst="textNoShape">
              <a:avLst/>
            </a:prstTxWarp>
            <a:spAutoFit/>
          </a:bodyPr>
          <a:lstStyle/>
          <a:p>
            <a:pPr algn="ctr"/>
            <a:fld id="{B2C5CB95-9817-1947-838C-B47211A7713A}" type="slidenum">
              <a:rPr lang="en-US" sz="900" b="1" i="0" smtClean="0">
                <a:solidFill>
                  <a:schemeClr val="tx1">
                    <a:lumMod val="65000"/>
                    <a:lumOff val="35000"/>
                  </a:schemeClr>
                </a:solidFill>
                <a:effectLst/>
                <a:latin typeface="Avenir Heavy" charset="0"/>
                <a:ea typeface="Avenir Heavy" charset="0"/>
                <a:cs typeface="Avenir Heavy" charset="0"/>
              </a:rPr>
              <a:pPr algn="ctr"/>
              <a:t>‹#›</a:t>
            </a:fld>
            <a:endParaRPr lang="en-US" sz="900" b="1" i="0" dirty="0">
              <a:solidFill>
                <a:schemeClr val="tx1">
                  <a:lumMod val="65000"/>
                  <a:lumOff val="35000"/>
                </a:schemeClr>
              </a:solidFill>
              <a:effectLst/>
              <a:latin typeface="Avenir Heavy" charset="0"/>
              <a:ea typeface="Avenir Heavy" charset="0"/>
              <a:cs typeface="Avenir Heavy" charset="0"/>
            </a:endParaRPr>
          </a:p>
        </p:txBody>
      </p:sp>
      <p:sp>
        <p:nvSpPr>
          <p:cNvPr id="6" name="TextBox 5"/>
          <p:cNvSpPr txBox="1"/>
          <p:nvPr userDrawn="1"/>
        </p:nvSpPr>
        <p:spPr>
          <a:xfrm>
            <a:off x="567810" y="6579594"/>
            <a:ext cx="3676650" cy="184666"/>
          </a:xfrm>
          <a:prstGeom prst="rect">
            <a:avLst/>
          </a:prstGeom>
          <a:noFill/>
        </p:spPr>
        <p:txBody>
          <a:bodyPr wrap="square" tIns="34290" bIns="34290" rtlCol="0" anchor="b" anchorCtr="0">
            <a:spAutoFit/>
          </a:bodyPr>
          <a:lstStyle/>
          <a:p>
            <a:pPr algn="l"/>
            <a:r>
              <a:rPr lang="en-US" sz="750" b="1" i="0" cap="all" spc="225" dirty="0">
                <a:solidFill>
                  <a:schemeClr val="tx1">
                    <a:lumMod val="65000"/>
                    <a:lumOff val="35000"/>
                  </a:schemeClr>
                </a:solidFill>
                <a:effectLst/>
                <a:latin typeface="Avenir Roman" charset="0"/>
              </a:rPr>
              <a:t>|  Confidential and</a:t>
            </a:r>
            <a:r>
              <a:rPr lang="en-US" sz="750" b="1" i="0" cap="all" spc="225" baseline="0" dirty="0">
                <a:solidFill>
                  <a:schemeClr val="tx1">
                    <a:lumMod val="65000"/>
                    <a:lumOff val="35000"/>
                  </a:schemeClr>
                </a:solidFill>
                <a:effectLst/>
                <a:latin typeface="Avenir Roman" charset="0"/>
              </a:rPr>
              <a:t> Proprietary</a:t>
            </a:r>
            <a:endParaRPr lang="en-US" sz="750" b="1" i="0" cap="all" spc="225" dirty="0">
              <a:solidFill>
                <a:schemeClr val="tx1">
                  <a:lumMod val="65000"/>
                  <a:lumOff val="35000"/>
                </a:schemeClr>
              </a:solidFill>
              <a:effectLst/>
              <a:latin typeface="Avenir Roman" charset="0"/>
            </a:endParaRPr>
          </a:p>
        </p:txBody>
      </p:sp>
      <p:sp>
        <p:nvSpPr>
          <p:cNvPr id="2" name="Rectangle 2"/>
          <p:cNvSpPr>
            <a:spLocks noGrp="1" noChangeArrowheads="1"/>
          </p:cNvSpPr>
          <p:nvPr userDrawn="1">
            <p:ph type="title"/>
          </p:nvPr>
        </p:nvSpPr>
        <p:spPr bwMode="black">
          <a:xfrm>
            <a:off x="257175" y="609600"/>
            <a:ext cx="8629650" cy="50167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 name="Rectangle 9"/>
          <p:cNvSpPr/>
          <p:nvPr userDrawn="1"/>
        </p:nvSpPr>
        <p:spPr bwMode="gray">
          <a:xfrm>
            <a:off x="4200525" y="1143001"/>
            <a:ext cx="742950" cy="45719"/>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tx2"/>
              </a:solidFill>
              <a:latin typeface="Avenir Roman" charset="0"/>
              <a:ea typeface="Avenir Roman" charset="0"/>
              <a:cs typeface="Avenir Roman" charset="0"/>
            </a:endParaRPr>
          </a:p>
        </p:txBody>
      </p:sp>
      <p:pic>
        <p:nvPicPr>
          <p:cNvPr id="8" name="Picture 7">
            <a:extLst>
              <a:ext uri="{FF2B5EF4-FFF2-40B4-BE49-F238E27FC236}">
                <a16:creationId xmlns:a16="http://schemas.microsoft.com/office/drawing/2014/main" id="{0A0192BD-2010-4B47-B759-5A39BA090B9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86700" y="6451600"/>
            <a:ext cx="1028700" cy="305181"/>
          </a:xfrm>
          <a:prstGeom prst="rect">
            <a:avLst/>
          </a:prstGeom>
        </p:spPr>
      </p:pic>
    </p:spTree>
    <p:extLst>
      <p:ext uri="{BB962C8B-B14F-4D97-AF65-F5344CB8AC3E}">
        <p14:creationId xmlns:p14="http://schemas.microsoft.com/office/powerpoint/2010/main" val="114231049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lnSpc>
          <a:spcPct val="95000"/>
        </a:lnSpc>
        <a:spcBef>
          <a:spcPct val="0"/>
        </a:spcBef>
        <a:spcAft>
          <a:spcPct val="0"/>
        </a:spcAft>
        <a:defRPr sz="2100" b="1" i="0" cap="none" spc="0" baseline="0">
          <a:solidFill>
            <a:schemeClr val="accent1"/>
          </a:solidFill>
          <a:effectLst/>
          <a:latin typeface="Avenir Roman" charset="0"/>
          <a:ea typeface="Avenir Roman" charset="0"/>
          <a:cs typeface="Avenir Roman" charset="0"/>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189" algn="l" rtl="0" fontAlgn="base">
        <a:lnSpc>
          <a:spcPct val="95000"/>
        </a:lnSpc>
        <a:spcBef>
          <a:spcPct val="0"/>
        </a:spcBef>
        <a:spcAft>
          <a:spcPct val="0"/>
        </a:spcAft>
        <a:defRPr sz="2200">
          <a:solidFill>
            <a:schemeClr val="bg1"/>
          </a:solidFill>
          <a:latin typeface="Arial" pitchFamily="23" charset="0"/>
        </a:defRPr>
      </a:lvl6pPr>
      <a:lvl7pPr marL="914378" algn="l" rtl="0" fontAlgn="base">
        <a:lnSpc>
          <a:spcPct val="95000"/>
        </a:lnSpc>
        <a:spcBef>
          <a:spcPct val="0"/>
        </a:spcBef>
        <a:spcAft>
          <a:spcPct val="0"/>
        </a:spcAft>
        <a:defRPr sz="2200">
          <a:solidFill>
            <a:schemeClr val="bg1"/>
          </a:solidFill>
          <a:latin typeface="Arial" pitchFamily="23" charset="0"/>
        </a:defRPr>
      </a:lvl7pPr>
      <a:lvl8pPr marL="1371566" algn="l" rtl="0" fontAlgn="base">
        <a:lnSpc>
          <a:spcPct val="95000"/>
        </a:lnSpc>
        <a:spcBef>
          <a:spcPct val="0"/>
        </a:spcBef>
        <a:spcAft>
          <a:spcPct val="0"/>
        </a:spcAft>
        <a:defRPr sz="2200">
          <a:solidFill>
            <a:schemeClr val="bg1"/>
          </a:solidFill>
          <a:latin typeface="Arial" pitchFamily="23" charset="0"/>
        </a:defRPr>
      </a:lvl8pPr>
      <a:lvl9pPr marL="1828754" algn="l" rtl="0" fontAlgn="base">
        <a:lnSpc>
          <a:spcPct val="95000"/>
        </a:lnSpc>
        <a:spcBef>
          <a:spcPct val="0"/>
        </a:spcBef>
        <a:spcAft>
          <a:spcPct val="0"/>
        </a:spcAft>
        <a:defRPr sz="2200">
          <a:solidFill>
            <a:schemeClr val="bg1"/>
          </a:solidFill>
          <a:latin typeface="Arial" pitchFamily="23" charset="0"/>
        </a:defRPr>
      </a:lvl9pPr>
    </p:titleStyle>
    <p:bodyStyle>
      <a:lvl1pPr marL="259556" indent="-259556" algn="l" rtl="0" eaLnBrk="0" fontAlgn="base" hangingPunct="0">
        <a:lnSpc>
          <a:spcPct val="95000"/>
        </a:lnSpc>
        <a:spcBef>
          <a:spcPts val="375"/>
        </a:spcBef>
        <a:spcAft>
          <a:spcPts val="375"/>
        </a:spcAft>
        <a:buClr>
          <a:schemeClr val="accent1"/>
        </a:buClr>
        <a:buSzPct val="120000"/>
        <a:buFont typeface="Arial"/>
        <a:buChar char="•"/>
        <a:tabLst/>
        <a:defRPr sz="1800" b="0" i="0">
          <a:solidFill>
            <a:schemeClr val="tx1">
              <a:lumMod val="65000"/>
              <a:lumOff val="35000"/>
            </a:schemeClr>
          </a:solidFill>
          <a:latin typeface="Avenir Roman" charset="0"/>
          <a:ea typeface="ＭＳ Ｐゴシック" charset="-128"/>
          <a:cs typeface="Avenir Roman" charset="0"/>
        </a:defRPr>
      </a:lvl1pPr>
      <a:lvl2pPr marL="561975" indent="-216694" algn="l" rtl="0" eaLnBrk="0" fontAlgn="base" hangingPunct="0">
        <a:lnSpc>
          <a:spcPct val="95000"/>
        </a:lnSpc>
        <a:spcBef>
          <a:spcPts val="0"/>
        </a:spcBef>
        <a:spcAft>
          <a:spcPts val="375"/>
        </a:spcAft>
        <a:buClr>
          <a:schemeClr val="accent1"/>
        </a:buClr>
        <a:buChar char="–"/>
        <a:tabLst/>
        <a:defRPr sz="1500" b="0" i="0">
          <a:solidFill>
            <a:schemeClr val="tx1">
              <a:lumMod val="65000"/>
              <a:lumOff val="35000"/>
            </a:schemeClr>
          </a:solidFill>
          <a:latin typeface="Avenir Roman" charset="0"/>
          <a:ea typeface="ＭＳ Ｐゴシック" pitchFamily="23" charset="-128"/>
          <a:cs typeface="Avenir Roman" charset="0"/>
        </a:defRPr>
      </a:lvl2pPr>
      <a:lvl3pPr marL="865585" indent="-173831" algn="l" rtl="0" eaLnBrk="0" fontAlgn="base" hangingPunct="0">
        <a:lnSpc>
          <a:spcPct val="95000"/>
        </a:lnSpc>
        <a:spcBef>
          <a:spcPts val="0"/>
        </a:spcBef>
        <a:spcAft>
          <a:spcPts val="375"/>
        </a:spcAft>
        <a:buClr>
          <a:schemeClr val="accent1"/>
        </a:buClr>
        <a:buChar char="•"/>
        <a:tabLst/>
        <a:defRPr sz="1350" b="0" i="0">
          <a:solidFill>
            <a:schemeClr val="tx1">
              <a:lumMod val="65000"/>
              <a:lumOff val="35000"/>
            </a:schemeClr>
          </a:solidFill>
          <a:latin typeface="Avenir Roman" charset="0"/>
          <a:ea typeface="ＭＳ Ｐゴシック" pitchFamily="23" charset="-128"/>
          <a:cs typeface="Avenir Roman" charset="0"/>
        </a:defRPr>
      </a:lvl3pPr>
      <a:lvl4pPr marL="1202531" indent="-172641" algn="l" rtl="0" eaLnBrk="0" fontAlgn="base" hangingPunct="0">
        <a:lnSpc>
          <a:spcPct val="95000"/>
        </a:lnSpc>
        <a:spcBef>
          <a:spcPts val="0"/>
        </a:spcBef>
        <a:spcAft>
          <a:spcPts val="375"/>
        </a:spcAft>
        <a:buClr>
          <a:schemeClr val="accent1"/>
        </a:buClr>
        <a:buFont typeface=".AppleSystemUIFont" charset="-120"/>
        <a:buChar char="»"/>
        <a:tabLst/>
        <a:defRPr sz="1350" b="0" i="0">
          <a:solidFill>
            <a:schemeClr val="tx1">
              <a:lumMod val="65000"/>
              <a:lumOff val="35000"/>
            </a:schemeClr>
          </a:solidFill>
          <a:latin typeface="Avenir Roman" charset="0"/>
          <a:ea typeface="ＭＳ Ｐゴシック" pitchFamily="23" charset="-128"/>
          <a:cs typeface="Avenir Roman" charset="0"/>
        </a:defRPr>
      </a:lvl4pPr>
      <a:lvl5pPr marL="1549004" indent="-172641" algn="l" rtl="0" eaLnBrk="0" fontAlgn="base" hangingPunct="0">
        <a:lnSpc>
          <a:spcPct val="95000"/>
        </a:lnSpc>
        <a:spcBef>
          <a:spcPts val="0"/>
        </a:spcBef>
        <a:spcAft>
          <a:spcPts val="375"/>
        </a:spcAft>
        <a:buClr>
          <a:schemeClr val="bg2">
            <a:lumMod val="75000"/>
          </a:schemeClr>
        </a:buClr>
        <a:buChar char="»"/>
        <a:tabLst/>
        <a:defRPr sz="1350" b="0" i="0">
          <a:solidFill>
            <a:schemeClr val="tx2"/>
          </a:solidFill>
          <a:latin typeface="Calibri Regular" charset="0"/>
          <a:ea typeface="ＭＳ Ｐゴシック" pitchFamily="23" charset="-128"/>
          <a:cs typeface="Calibri Regular" charset="0"/>
        </a:defRPr>
      </a:lvl5pPr>
      <a:lvl6pPr marL="2514537"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2971726"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3428915"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3886103"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chemeClr val="bg1">
            <a:alpha val="80000"/>
          </a:schemeClr>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userDrawn="1">
            <p:ph type="body" idx="1"/>
          </p:nvPr>
        </p:nvSpPr>
        <p:spPr bwMode="gray">
          <a:xfrm>
            <a:off x="257175" y="2164354"/>
            <a:ext cx="8629650" cy="11233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userDrawn="1">
            <p:ph type="title"/>
          </p:nvPr>
        </p:nvSpPr>
        <p:spPr bwMode="black">
          <a:xfrm>
            <a:off x="257175" y="609600"/>
            <a:ext cx="8629650" cy="50167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 name="Rectangle 9"/>
          <p:cNvSpPr/>
          <p:nvPr userDrawn="1"/>
        </p:nvSpPr>
        <p:spPr bwMode="gray">
          <a:xfrm>
            <a:off x="4200525" y="1143001"/>
            <a:ext cx="742950" cy="45719"/>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5000"/>
              </a:lnSpc>
            </a:pPr>
            <a:endParaRPr lang="en-US" sz="1500" dirty="0" err="1">
              <a:solidFill>
                <a:schemeClr val="tx2"/>
              </a:solidFill>
              <a:latin typeface="Avenir Roman" charset="0"/>
              <a:ea typeface="Avenir Roman" charset="0"/>
              <a:cs typeface="Avenir Roman" charset="0"/>
            </a:endParaRPr>
          </a:p>
        </p:txBody>
      </p:sp>
      <p:pic>
        <p:nvPicPr>
          <p:cNvPr id="8" name="Picture 7">
            <a:extLst>
              <a:ext uri="{FF2B5EF4-FFF2-40B4-BE49-F238E27FC236}">
                <a16:creationId xmlns:a16="http://schemas.microsoft.com/office/drawing/2014/main" id="{0A0192BD-2010-4B47-B759-5A39BA090B9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86700" y="6561106"/>
            <a:ext cx="1028700" cy="305181"/>
          </a:xfrm>
          <a:prstGeom prst="rect">
            <a:avLst/>
          </a:prstGeom>
        </p:spPr>
      </p:pic>
      <p:pic>
        <p:nvPicPr>
          <p:cNvPr id="9" name="image2.png" descr="CC-BC-logo.ai">
            <a:extLst>
              <a:ext uri="{FF2B5EF4-FFF2-40B4-BE49-F238E27FC236}">
                <a16:creationId xmlns:a16="http://schemas.microsoft.com/office/drawing/2014/main" id="{B463D03E-E140-7345-940C-286841DAC58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7174" y="6454856"/>
            <a:ext cx="1504794" cy="411480"/>
          </a:xfrm>
          <a:prstGeom prst="rect">
            <a:avLst/>
          </a:prstGeom>
          <a:ln w="12700">
            <a:miter lim="400000"/>
          </a:ln>
        </p:spPr>
      </p:pic>
    </p:spTree>
    <p:extLst>
      <p:ext uri="{BB962C8B-B14F-4D97-AF65-F5344CB8AC3E}">
        <p14:creationId xmlns:p14="http://schemas.microsoft.com/office/powerpoint/2010/main" val="208389786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lnSpc>
          <a:spcPct val="95000"/>
        </a:lnSpc>
        <a:spcBef>
          <a:spcPct val="0"/>
        </a:spcBef>
        <a:spcAft>
          <a:spcPct val="0"/>
        </a:spcAft>
        <a:defRPr sz="2100" b="1" i="0" cap="none" spc="0" baseline="0">
          <a:solidFill>
            <a:schemeClr val="accent1"/>
          </a:solidFill>
          <a:effectLst/>
          <a:latin typeface="Avenir Roman" charset="0"/>
          <a:ea typeface="Avenir Roman" charset="0"/>
          <a:cs typeface="Avenir Roman" charset="0"/>
        </a:defRPr>
      </a:lvl1pPr>
      <a:lvl2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000">
          <a:solidFill>
            <a:schemeClr val="tx1"/>
          </a:solidFill>
          <a:latin typeface="Arial" pitchFamily="23" charset="0"/>
          <a:ea typeface="ＭＳ Ｐゴシック" charset="-128"/>
        </a:defRPr>
      </a:lvl5pPr>
      <a:lvl6pPr marL="457189" algn="l" rtl="0" fontAlgn="base">
        <a:lnSpc>
          <a:spcPct val="95000"/>
        </a:lnSpc>
        <a:spcBef>
          <a:spcPct val="0"/>
        </a:spcBef>
        <a:spcAft>
          <a:spcPct val="0"/>
        </a:spcAft>
        <a:defRPr sz="2200">
          <a:solidFill>
            <a:schemeClr val="bg1"/>
          </a:solidFill>
          <a:latin typeface="Arial" pitchFamily="23" charset="0"/>
        </a:defRPr>
      </a:lvl6pPr>
      <a:lvl7pPr marL="914378" algn="l" rtl="0" fontAlgn="base">
        <a:lnSpc>
          <a:spcPct val="95000"/>
        </a:lnSpc>
        <a:spcBef>
          <a:spcPct val="0"/>
        </a:spcBef>
        <a:spcAft>
          <a:spcPct val="0"/>
        </a:spcAft>
        <a:defRPr sz="2200">
          <a:solidFill>
            <a:schemeClr val="bg1"/>
          </a:solidFill>
          <a:latin typeface="Arial" pitchFamily="23" charset="0"/>
        </a:defRPr>
      </a:lvl7pPr>
      <a:lvl8pPr marL="1371566" algn="l" rtl="0" fontAlgn="base">
        <a:lnSpc>
          <a:spcPct val="95000"/>
        </a:lnSpc>
        <a:spcBef>
          <a:spcPct val="0"/>
        </a:spcBef>
        <a:spcAft>
          <a:spcPct val="0"/>
        </a:spcAft>
        <a:defRPr sz="2200">
          <a:solidFill>
            <a:schemeClr val="bg1"/>
          </a:solidFill>
          <a:latin typeface="Arial" pitchFamily="23" charset="0"/>
        </a:defRPr>
      </a:lvl8pPr>
      <a:lvl9pPr marL="1828754" algn="l" rtl="0" fontAlgn="base">
        <a:lnSpc>
          <a:spcPct val="95000"/>
        </a:lnSpc>
        <a:spcBef>
          <a:spcPct val="0"/>
        </a:spcBef>
        <a:spcAft>
          <a:spcPct val="0"/>
        </a:spcAft>
        <a:defRPr sz="2200">
          <a:solidFill>
            <a:schemeClr val="bg1"/>
          </a:solidFill>
          <a:latin typeface="Arial" pitchFamily="23" charset="0"/>
        </a:defRPr>
      </a:lvl9pPr>
    </p:titleStyle>
    <p:bodyStyle>
      <a:lvl1pPr marL="259556" indent="-259556" algn="l" rtl="0" eaLnBrk="0" fontAlgn="base" hangingPunct="0">
        <a:lnSpc>
          <a:spcPct val="95000"/>
        </a:lnSpc>
        <a:spcBef>
          <a:spcPts val="375"/>
        </a:spcBef>
        <a:spcAft>
          <a:spcPts val="375"/>
        </a:spcAft>
        <a:buClr>
          <a:schemeClr val="accent1"/>
        </a:buClr>
        <a:buSzPct val="120000"/>
        <a:buFont typeface="Arial"/>
        <a:buChar char="•"/>
        <a:tabLst/>
        <a:defRPr sz="1800" b="0" i="0">
          <a:solidFill>
            <a:schemeClr val="tx1">
              <a:lumMod val="65000"/>
              <a:lumOff val="35000"/>
            </a:schemeClr>
          </a:solidFill>
          <a:latin typeface="Avenir Roman" charset="0"/>
          <a:ea typeface="ＭＳ Ｐゴシック" charset="-128"/>
          <a:cs typeface="Avenir Roman" charset="0"/>
        </a:defRPr>
      </a:lvl1pPr>
      <a:lvl2pPr marL="561975" indent="-216694" algn="l" rtl="0" eaLnBrk="0" fontAlgn="base" hangingPunct="0">
        <a:lnSpc>
          <a:spcPct val="95000"/>
        </a:lnSpc>
        <a:spcBef>
          <a:spcPts val="0"/>
        </a:spcBef>
        <a:spcAft>
          <a:spcPts val="375"/>
        </a:spcAft>
        <a:buClr>
          <a:schemeClr val="accent1"/>
        </a:buClr>
        <a:buChar char="–"/>
        <a:tabLst/>
        <a:defRPr sz="1500" b="0" i="0">
          <a:solidFill>
            <a:schemeClr val="tx1">
              <a:lumMod val="65000"/>
              <a:lumOff val="35000"/>
            </a:schemeClr>
          </a:solidFill>
          <a:latin typeface="Avenir Roman" charset="0"/>
          <a:ea typeface="ＭＳ Ｐゴシック" pitchFamily="23" charset="-128"/>
          <a:cs typeface="Avenir Roman" charset="0"/>
        </a:defRPr>
      </a:lvl2pPr>
      <a:lvl3pPr marL="865585" indent="-173831" algn="l" rtl="0" eaLnBrk="0" fontAlgn="base" hangingPunct="0">
        <a:lnSpc>
          <a:spcPct val="95000"/>
        </a:lnSpc>
        <a:spcBef>
          <a:spcPts val="0"/>
        </a:spcBef>
        <a:spcAft>
          <a:spcPts val="375"/>
        </a:spcAft>
        <a:buClr>
          <a:schemeClr val="accent1"/>
        </a:buClr>
        <a:buChar char="•"/>
        <a:tabLst/>
        <a:defRPr sz="1350" b="0" i="0">
          <a:solidFill>
            <a:schemeClr val="tx1">
              <a:lumMod val="65000"/>
              <a:lumOff val="35000"/>
            </a:schemeClr>
          </a:solidFill>
          <a:latin typeface="Avenir Roman" charset="0"/>
          <a:ea typeface="ＭＳ Ｐゴシック" pitchFamily="23" charset="-128"/>
          <a:cs typeface="Avenir Roman" charset="0"/>
        </a:defRPr>
      </a:lvl3pPr>
      <a:lvl4pPr marL="1202531" indent="-172641" algn="l" rtl="0" eaLnBrk="0" fontAlgn="base" hangingPunct="0">
        <a:lnSpc>
          <a:spcPct val="95000"/>
        </a:lnSpc>
        <a:spcBef>
          <a:spcPts val="0"/>
        </a:spcBef>
        <a:spcAft>
          <a:spcPts val="375"/>
        </a:spcAft>
        <a:buClr>
          <a:schemeClr val="accent1"/>
        </a:buClr>
        <a:buFont typeface=".AppleSystemUIFont" charset="-120"/>
        <a:buChar char="»"/>
        <a:tabLst/>
        <a:defRPr sz="1350" b="0" i="0">
          <a:solidFill>
            <a:schemeClr val="tx1">
              <a:lumMod val="65000"/>
              <a:lumOff val="35000"/>
            </a:schemeClr>
          </a:solidFill>
          <a:latin typeface="Avenir Roman" charset="0"/>
          <a:ea typeface="ＭＳ Ｐゴシック" pitchFamily="23" charset="-128"/>
          <a:cs typeface="Avenir Roman" charset="0"/>
        </a:defRPr>
      </a:lvl4pPr>
      <a:lvl5pPr marL="1549004" indent="-172641" algn="l" rtl="0" eaLnBrk="0" fontAlgn="base" hangingPunct="0">
        <a:lnSpc>
          <a:spcPct val="95000"/>
        </a:lnSpc>
        <a:spcBef>
          <a:spcPts val="0"/>
        </a:spcBef>
        <a:spcAft>
          <a:spcPts val="375"/>
        </a:spcAft>
        <a:buClr>
          <a:schemeClr val="bg2">
            <a:lumMod val="75000"/>
          </a:schemeClr>
        </a:buClr>
        <a:buChar char="»"/>
        <a:tabLst/>
        <a:defRPr sz="1350" b="0" i="0">
          <a:solidFill>
            <a:schemeClr val="tx2"/>
          </a:solidFill>
          <a:latin typeface="Calibri Regular" charset="0"/>
          <a:ea typeface="ＭＳ Ｐゴシック" pitchFamily="23" charset="-128"/>
          <a:cs typeface="Calibri Regular" charset="0"/>
        </a:defRPr>
      </a:lvl5pPr>
      <a:lvl6pPr marL="2514537"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2971726"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3428915"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3886103" indent="-228594"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57815964-53C0-4845-A684-549DB854B921}"/>
              </a:ext>
            </a:extLst>
          </p:cNvPr>
          <p:cNvSpPr txBox="1">
            <a:spLocks/>
          </p:cNvSpPr>
          <p:nvPr userDrawn="1"/>
        </p:nvSpPr>
        <p:spPr>
          <a:xfrm>
            <a:off x="168086" y="-20823"/>
            <a:ext cx="8975913" cy="935215"/>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a:ln>
                  <a:noFill/>
                </a:ln>
                <a:solidFill>
                  <a:srgbClr val="FFFFFF"/>
                </a:solidFill>
                <a:effectLst/>
                <a:uLnTx/>
                <a:uFillTx/>
                <a:latin typeface="Calibri"/>
                <a:ea typeface="+mj-ea"/>
                <a:cs typeface="+mj-cs"/>
              </a:rPr>
              <a:t>Click to edit Master title style</a:t>
            </a:r>
            <a:endParaRPr kumimoji="0" lang="en-US" sz="2700" b="1" i="0" u="none" strike="noStrike" kern="1200" cap="none" spc="0" normalizeH="0" baseline="0" noProof="0" dirty="0">
              <a:ln>
                <a:noFill/>
              </a:ln>
              <a:solidFill>
                <a:srgbClr val="FFFFFF"/>
              </a:solidFill>
              <a:effectLst/>
              <a:uLnTx/>
              <a:uFillTx/>
              <a:latin typeface="Calibri"/>
              <a:ea typeface="+mj-ea"/>
              <a:cs typeface="+mj-cs"/>
            </a:endParaRPr>
          </a:p>
        </p:txBody>
      </p:sp>
      <p:sp>
        <p:nvSpPr>
          <p:cNvPr id="2" name="Title Placeholder 1">
            <a:extLst>
              <a:ext uri="{FF2B5EF4-FFF2-40B4-BE49-F238E27FC236}">
                <a16:creationId xmlns:a16="http://schemas.microsoft.com/office/drawing/2014/main" id="{299987EF-7D00-43AB-98FB-000E0F646E7E}"/>
              </a:ext>
            </a:extLst>
          </p:cNvPr>
          <p:cNvSpPr>
            <a:spLocks noGrp="1"/>
          </p:cNvSpPr>
          <p:nvPr>
            <p:ph type="title"/>
          </p:nvPr>
        </p:nvSpPr>
        <p:spPr>
          <a:xfrm>
            <a:off x="0" y="-11362"/>
            <a:ext cx="9144000" cy="835228"/>
          </a:xfrm>
          <a:prstGeom prst="rect">
            <a:avLst/>
          </a:prstGeom>
          <a:solidFill>
            <a:srgbClr val="0A446E"/>
          </a:solidFill>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35573808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Lst>
  <p:hf hdr="0" ftr="0" dt="0"/>
  <p:txStyles>
    <p:titleStyle>
      <a:lvl1pPr algn="l" defTabSz="685800" rtl="0" eaLnBrk="1" latinLnBrk="0" hangingPunct="1">
        <a:lnSpc>
          <a:spcPct val="90000"/>
        </a:lnSpc>
        <a:spcBef>
          <a:spcPct val="0"/>
        </a:spcBef>
        <a:buNone/>
        <a:defRPr sz="33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29350"/>
            <a:ext cx="9144000" cy="6286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64771" y="151646"/>
            <a:ext cx="8242859" cy="9913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4768" y="1229456"/>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19839" y="6134110"/>
            <a:ext cx="2619336" cy="828205"/>
          </a:xfrm>
          <a:prstGeom prst="rect">
            <a:avLst/>
          </a:prstGeom>
        </p:spPr>
      </p:pic>
    </p:spTree>
    <p:extLst>
      <p:ext uri="{BB962C8B-B14F-4D97-AF65-F5344CB8AC3E}">
        <p14:creationId xmlns:p14="http://schemas.microsoft.com/office/powerpoint/2010/main" val="15366501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dt="0"/>
  <p:txStyles>
    <p:titleStyle>
      <a:lvl1pPr algn="l" defTabSz="342892" rtl="0" eaLnBrk="1" latinLnBrk="0" hangingPunct="1">
        <a:spcBef>
          <a:spcPct val="0"/>
        </a:spcBef>
        <a:buNone/>
        <a:defRPr sz="1875" b="1" kern="1200">
          <a:solidFill>
            <a:schemeClr val="accent1"/>
          </a:solidFill>
          <a:latin typeface="Verdana"/>
          <a:ea typeface="+mj-ea"/>
          <a:cs typeface="Verdana"/>
        </a:defRPr>
      </a:lvl1pPr>
    </p:titleStyle>
    <p:bodyStyle>
      <a:lvl1pPr marL="257168" indent="-257168" algn="l" defTabSz="342892" rtl="0" eaLnBrk="1" latinLnBrk="0" hangingPunct="1">
        <a:spcBef>
          <a:spcPct val="20000"/>
        </a:spcBef>
        <a:buFont typeface="Wingdings" charset="2"/>
        <a:buChar char="§"/>
        <a:defRPr sz="1500" kern="1200">
          <a:solidFill>
            <a:schemeClr val="tx1"/>
          </a:solidFill>
          <a:latin typeface="Verdana"/>
          <a:ea typeface="+mn-ea"/>
          <a:cs typeface="Verdana"/>
        </a:defRPr>
      </a:lvl1pPr>
      <a:lvl2pPr marL="557199" indent="-214308" algn="l" defTabSz="342892" rtl="0" eaLnBrk="1" latinLnBrk="0" hangingPunct="1">
        <a:spcBef>
          <a:spcPct val="20000"/>
        </a:spcBef>
        <a:buFont typeface="Arial"/>
        <a:buChar char="–"/>
        <a:defRPr sz="1200" kern="1200">
          <a:solidFill>
            <a:schemeClr val="tx1"/>
          </a:solidFill>
          <a:latin typeface="Verdana"/>
          <a:ea typeface="+mn-ea"/>
          <a:cs typeface="Verdana"/>
        </a:defRPr>
      </a:lvl2pPr>
      <a:lvl3pPr marL="857228" indent="-171446" algn="l" defTabSz="342892" rtl="0" eaLnBrk="1" latinLnBrk="0" hangingPunct="1">
        <a:spcBef>
          <a:spcPct val="20000"/>
        </a:spcBef>
        <a:buFont typeface="Wingdings" charset="2"/>
        <a:buChar char="§"/>
        <a:defRPr sz="900" kern="1200">
          <a:solidFill>
            <a:schemeClr val="tx1"/>
          </a:solidFill>
          <a:latin typeface="Verdana"/>
          <a:ea typeface="+mn-ea"/>
          <a:cs typeface="Verdana"/>
        </a:defRPr>
      </a:lvl3pPr>
      <a:lvl4pPr marL="1200120" indent="-171446" algn="l" defTabSz="342892" rtl="0" eaLnBrk="1" latinLnBrk="0" hangingPunct="1">
        <a:spcBef>
          <a:spcPct val="20000"/>
        </a:spcBef>
        <a:buFont typeface="Arial"/>
        <a:buChar char="–"/>
        <a:defRPr sz="750" kern="1200">
          <a:solidFill>
            <a:schemeClr val="tx1"/>
          </a:solidFill>
          <a:latin typeface="Verdana"/>
          <a:ea typeface="+mn-ea"/>
          <a:cs typeface="Verdana"/>
        </a:defRPr>
      </a:lvl4pPr>
      <a:lvl5pPr marL="1543012" indent="-171446" algn="l" defTabSz="342892" rtl="0" eaLnBrk="1" latinLnBrk="0" hangingPunct="1">
        <a:spcBef>
          <a:spcPct val="20000"/>
        </a:spcBef>
        <a:buFont typeface="Arial"/>
        <a:buChar char="»"/>
        <a:defRPr sz="1500" kern="1200">
          <a:solidFill>
            <a:schemeClr val="tx1"/>
          </a:solidFill>
          <a:latin typeface="Verdana"/>
          <a:ea typeface="+mn-ea"/>
          <a:cs typeface="Verdana"/>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0323995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hdr="0" dt="0"/>
  <p:txStyles>
    <p:titleStyle>
      <a:lvl1pPr algn="l" defTabSz="342892" rtl="0" eaLnBrk="1" latinLnBrk="0" hangingPunct="1">
        <a:spcBef>
          <a:spcPct val="0"/>
        </a:spcBef>
        <a:buNone/>
        <a:defRPr sz="2550" b="1" kern="1200">
          <a:solidFill>
            <a:schemeClr val="accent2"/>
          </a:solidFill>
          <a:latin typeface="+mj-lt"/>
          <a:ea typeface="+mj-ea"/>
          <a:cs typeface="+mj-cs"/>
        </a:defRPr>
      </a:lvl1pPr>
    </p:titleStyle>
    <p:bodyStyle>
      <a:lvl1pPr marL="170256" indent="-170256" algn="l" defTabSz="342892" rtl="0" eaLnBrk="1" latinLnBrk="0" hangingPunct="1">
        <a:lnSpc>
          <a:spcPct val="95000"/>
        </a:lnSpc>
        <a:spcBef>
          <a:spcPts val="1050"/>
        </a:spcBef>
        <a:buSzPct val="130000"/>
        <a:buFontTx/>
        <a:buBlip>
          <a:blip r:embed="rId12"/>
        </a:buBlip>
        <a:defRPr sz="1800" kern="1200">
          <a:solidFill>
            <a:srgbClr val="58595B"/>
          </a:solidFill>
          <a:latin typeface="+mn-lt"/>
          <a:ea typeface="+mn-ea"/>
          <a:cs typeface="+mn-cs"/>
        </a:defRPr>
      </a:lvl1pPr>
      <a:lvl2pPr marL="471476" indent="-167875" algn="l" defTabSz="342892" rtl="0" eaLnBrk="1" latinLnBrk="0" hangingPunct="1">
        <a:lnSpc>
          <a:spcPct val="95000"/>
        </a:lnSpc>
        <a:spcBef>
          <a:spcPts val="375"/>
        </a:spcBef>
        <a:buClr>
          <a:schemeClr val="accent2"/>
        </a:buClr>
        <a:buFont typeface="Wingdings" charset="2"/>
        <a:buChar char="§"/>
        <a:defRPr sz="1800" kern="1200">
          <a:solidFill>
            <a:srgbClr val="58595B"/>
          </a:solidFill>
          <a:latin typeface="+mn-lt"/>
          <a:ea typeface="+mn-ea"/>
          <a:cs typeface="+mn-cs"/>
        </a:defRPr>
      </a:lvl2pPr>
      <a:lvl3pPr marL="811986" indent="-176209" algn="l" defTabSz="342892" rtl="0" eaLnBrk="1" latinLnBrk="0" hangingPunct="1">
        <a:lnSpc>
          <a:spcPct val="95000"/>
        </a:lnSpc>
        <a:spcBef>
          <a:spcPts val="225"/>
        </a:spcBef>
        <a:buClr>
          <a:schemeClr val="accent1"/>
        </a:buClr>
        <a:buFont typeface="Arial"/>
        <a:buChar char="•"/>
        <a:defRPr sz="1800" kern="1200">
          <a:solidFill>
            <a:srgbClr val="58595B"/>
          </a:solidFill>
          <a:latin typeface="+mn-lt"/>
          <a:ea typeface="+mn-ea"/>
          <a:cs typeface="+mn-cs"/>
        </a:defRPr>
      </a:lvl3pPr>
      <a:lvl4pPr marL="1200120"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4pPr>
      <a:lvl5pPr marL="1543012"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CTTI_Final_abb_JUN13.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6" name="Straight Connector 15"/>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4978292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dt="0"/>
  <p:txStyles>
    <p:titleStyle>
      <a:lvl1pPr algn="l" defTabSz="342892" rtl="0" eaLnBrk="1" latinLnBrk="0" hangingPunct="1">
        <a:spcBef>
          <a:spcPct val="0"/>
        </a:spcBef>
        <a:buNone/>
        <a:defRPr sz="2550" b="1" kern="1200">
          <a:solidFill>
            <a:schemeClr val="accent2"/>
          </a:solidFill>
          <a:latin typeface="+mj-lt"/>
          <a:ea typeface="+mj-ea"/>
          <a:cs typeface="+mj-cs"/>
        </a:defRPr>
      </a:lvl1pPr>
    </p:titleStyle>
    <p:bodyStyle>
      <a:lvl1pPr marL="170256" indent="-170256" algn="l" defTabSz="342892" rtl="0" eaLnBrk="1" latinLnBrk="0" hangingPunct="1">
        <a:lnSpc>
          <a:spcPct val="95000"/>
        </a:lnSpc>
        <a:spcBef>
          <a:spcPts val="1050"/>
        </a:spcBef>
        <a:buSzPct val="130000"/>
        <a:buFontTx/>
        <a:buBlip>
          <a:blip r:embed="rId12"/>
        </a:buBlip>
        <a:defRPr sz="1800" kern="1200">
          <a:solidFill>
            <a:srgbClr val="58595B"/>
          </a:solidFill>
          <a:latin typeface="+mn-lt"/>
          <a:ea typeface="+mn-ea"/>
          <a:cs typeface="+mn-cs"/>
        </a:defRPr>
      </a:lvl1pPr>
      <a:lvl2pPr marL="471476" indent="-167875" algn="l" defTabSz="342892" rtl="0" eaLnBrk="1" latinLnBrk="0" hangingPunct="1">
        <a:lnSpc>
          <a:spcPct val="95000"/>
        </a:lnSpc>
        <a:spcBef>
          <a:spcPts val="375"/>
        </a:spcBef>
        <a:buClr>
          <a:schemeClr val="accent2"/>
        </a:buClr>
        <a:buFont typeface="Wingdings" charset="2"/>
        <a:buChar char="§"/>
        <a:defRPr sz="1800" kern="1200">
          <a:solidFill>
            <a:srgbClr val="58595B"/>
          </a:solidFill>
          <a:latin typeface="+mn-lt"/>
          <a:ea typeface="+mn-ea"/>
          <a:cs typeface="+mn-cs"/>
        </a:defRPr>
      </a:lvl2pPr>
      <a:lvl3pPr marL="811986" indent="-176209" algn="l" defTabSz="342892" rtl="0" eaLnBrk="1" latinLnBrk="0" hangingPunct="1">
        <a:lnSpc>
          <a:spcPct val="95000"/>
        </a:lnSpc>
        <a:spcBef>
          <a:spcPts val="225"/>
        </a:spcBef>
        <a:buClr>
          <a:schemeClr val="accent1"/>
        </a:buClr>
        <a:buFont typeface="Arial"/>
        <a:buChar char="•"/>
        <a:defRPr sz="1800" kern="1200">
          <a:solidFill>
            <a:srgbClr val="58595B"/>
          </a:solidFill>
          <a:latin typeface="+mn-lt"/>
          <a:ea typeface="+mn-ea"/>
          <a:cs typeface="+mn-cs"/>
        </a:defRPr>
      </a:lvl3pPr>
      <a:lvl4pPr marL="1200120"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4pPr>
      <a:lvl5pPr marL="1543012"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2" name="Title Placeholder 1"/>
          <p:cNvSpPr>
            <a:spLocks noGrp="1"/>
          </p:cNvSpPr>
          <p:nvPr>
            <p:ph type="title"/>
          </p:nvPr>
        </p:nvSpPr>
        <p:spPr>
          <a:xfrm>
            <a:off x="347579" y="521283"/>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8" name="Rectangle 7"/>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pic>
        <p:nvPicPr>
          <p:cNvPr id="10" name="Picture 9" descr="CTTI_Final_abb_JUN13.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1" name="Straight Connector 10"/>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2" name="Picture 11" descr="umbre-0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359513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dt="0"/>
  <p:txStyles>
    <p:titleStyle>
      <a:lvl1pPr algn="l" defTabSz="342892" rtl="0" eaLnBrk="1" latinLnBrk="0" hangingPunct="1">
        <a:lnSpc>
          <a:spcPct val="90000"/>
        </a:lnSpc>
        <a:spcBef>
          <a:spcPct val="0"/>
        </a:spcBef>
        <a:buNone/>
        <a:defRPr sz="2550" b="1" kern="1200">
          <a:solidFill>
            <a:schemeClr val="accent2"/>
          </a:solidFill>
          <a:latin typeface="+mj-lt"/>
          <a:ea typeface="+mj-ea"/>
          <a:cs typeface="+mj-cs"/>
        </a:defRPr>
      </a:lvl1pPr>
    </p:titleStyle>
    <p:bodyStyle>
      <a:lvl1pPr marL="170256" indent="-170256" algn="l" defTabSz="342892" rtl="0" eaLnBrk="1" latinLnBrk="0" hangingPunct="1">
        <a:lnSpc>
          <a:spcPct val="95000"/>
        </a:lnSpc>
        <a:spcBef>
          <a:spcPts val="1050"/>
        </a:spcBef>
        <a:buSzPct val="130000"/>
        <a:buFontTx/>
        <a:buBlip>
          <a:blip r:embed="rId12"/>
        </a:buBlip>
        <a:defRPr sz="1800" kern="1200">
          <a:solidFill>
            <a:srgbClr val="58595B"/>
          </a:solidFill>
          <a:latin typeface="+mn-lt"/>
          <a:ea typeface="+mn-ea"/>
          <a:cs typeface="+mn-cs"/>
        </a:defRPr>
      </a:lvl1pPr>
      <a:lvl2pPr marL="471476" indent="-167875" algn="l" defTabSz="342892" rtl="0" eaLnBrk="1" latinLnBrk="0" hangingPunct="1">
        <a:lnSpc>
          <a:spcPct val="95000"/>
        </a:lnSpc>
        <a:spcBef>
          <a:spcPts val="375"/>
        </a:spcBef>
        <a:buClr>
          <a:schemeClr val="accent2"/>
        </a:buClr>
        <a:buFont typeface="Wingdings" charset="2"/>
        <a:buChar char="§"/>
        <a:defRPr sz="1800" kern="1200">
          <a:solidFill>
            <a:srgbClr val="58595B"/>
          </a:solidFill>
          <a:latin typeface="+mn-lt"/>
          <a:ea typeface="+mn-ea"/>
          <a:cs typeface="+mn-cs"/>
        </a:defRPr>
      </a:lvl2pPr>
      <a:lvl3pPr marL="811986" indent="-176209" algn="l" defTabSz="342892" rtl="0" eaLnBrk="1" latinLnBrk="0" hangingPunct="1">
        <a:lnSpc>
          <a:spcPct val="95000"/>
        </a:lnSpc>
        <a:spcBef>
          <a:spcPts val="225"/>
        </a:spcBef>
        <a:buClr>
          <a:schemeClr val="accent1"/>
        </a:buClr>
        <a:buFont typeface="Arial"/>
        <a:buChar char="•"/>
        <a:defRPr sz="1800" kern="1200">
          <a:solidFill>
            <a:srgbClr val="58595B"/>
          </a:solidFill>
          <a:latin typeface="+mn-lt"/>
          <a:ea typeface="+mn-ea"/>
          <a:cs typeface="+mn-cs"/>
        </a:defRPr>
      </a:lvl3pPr>
      <a:lvl4pPr marL="1200120"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4pPr>
      <a:lvl5pPr marL="1543012"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29350"/>
            <a:ext cx="9144000" cy="6286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64771" y="151646"/>
            <a:ext cx="8242859" cy="9913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4768" y="1229456"/>
            <a:ext cx="824285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4"/>
          </p:nvPr>
        </p:nvSpPr>
        <p:spPr>
          <a:xfrm>
            <a:off x="8549250" y="6365837"/>
            <a:ext cx="450328" cy="365125"/>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fld id="{81BF0B4E-CE60-AB48-9D7E-4434414A7C38}" type="slidenum">
              <a:rPr lang="en-US" smtClean="0"/>
              <a:pPr/>
              <a:t>‹#›</a:t>
            </a:fld>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19839" y="6134110"/>
            <a:ext cx="2619336" cy="828205"/>
          </a:xfrm>
          <a:prstGeom prst="rect">
            <a:avLst/>
          </a:prstGeom>
        </p:spPr>
      </p:pic>
    </p:spTree>
    <p:extLst>
      <p:ext uri="{BB962C8B-B14F-4D97-AF65-F5344CB8AC3E}">
        <p14:creationId xmlns:p14="http://schemas.microsoft.com/office/powerpoint/2010/main" val="34185473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lvl1pPr algn="l" defTabSz="342892" rtl="0" eaLnBrk="1" latinLnBrk="0" hangingPunct="1">
        <a:spcBef>
          <a:spcPct val="0"/>
        </a:spcBef>
        <a:buNone/>
        <a:defRPr sz="1875" b="1" kern="1200">
          <a:solidFill>
            <a:schemeClr val="accent1"/>
          </a:solidFill>
          <a:latin typeface="Verdana"/>
          <a:ea typeface="+mj-ea"/>
          <a:cs typeface="Verdana"/>
        </a:defRPr>
      </a:lvl1pPr>
    </p:titleStyle>
    <p:bodyStyle>
      <a:lvl1pPr marL="257168" indent="-257168" algn="l" defTabSz="342892" rtl="0" eaLnBrk="1" latinLnBrk="0" hangingPunct="1">
        <a:spcBef>
          <a:spcPct val="20000"/>
        </a:spcBef>
        <a:buFont typeface="Wingdings" charset="2"/>
        <a:buChar char="§"/>
        <a:defRPr sz="1500" kern="1200">
          <a:solidFill>
            <a:schemeClr val="tx1"/>
          </a:solidFill>
          <a:latin typeface="Verdana"/>
          <a:ea typeface="+mn-ea"/>
          <a:cs typeface="Verdana"/>
        </a:defRPr>
      </a:lvl1pPr>
      <a:lvl2pPr marL="557199" indent="-214308" algn="l" defTabSz="342892" rtl="0" eaLnBrk="1" latinLnBrk="0" hangingPunct="1">
        <a:spcBef>
          <a:spcPct val="20000"/>
        </a:spcBef>
        <a:buFont typeface="Arial"/>
        <a:buChar char="–"/>
        <a:defRPr sz="1200" kern="1200">
          <a:solidFill>
            <a:schemeClr val="tx1"/>
          </a:solidFill>
          <a:latin typeface="Verdana"/>
          <a:ea typeface="+mn-ea"/>
          <a:cs typeface="Verdana"/>
        </a:defRPr>
      </a:lvl2pPr>
      <a:lvl3pPr marL="857228" indent="-171446" algn="l" defTabSz="342892" rtl="0" eaLnBrk="1" latinLnBrk="0" hangingPunct="1">
        <a:spcBef>
          <a:spcPct val="20000"/>
        </a:spcBef>
        <a:buFont typeface="Wingdings" charset="2"/>
        <a:buChar char="§"/>
        <a:defRPr sz="900" kern="1200">
          <a:solidFill>
            <a:schemeClr val="tx1"/>
          </a:solidFill>
          <a:latin typeface="Verdana"/>
          <a:ea typeface="+mn-ea"/>
          <a:cs typeface="Verdana"/>
        </a:defRPr>
      </a:lvl3pPr>
      <a:lvl4pPr marL="1200120" indent="-171446" algn="l" defTabSz="342892" rtl="0" eaLnBrk="1" latinLnBrk="0" hangingPunct="1">
        <a:spcBef>
          <a:spcPct val="20000"/>
        </a:spcBef>
        <a:buFont typeface="Arial"/>
        <a:buChar char="–"/>
        <a:defRPr sz="750" kern="1200">
          <a:solidFill>
            <a:schemeClr val="tx1"/>
          </a:solidFill>
          <a:latin typeface="Verdana"/>
          <a:ea typeface="+mn-ea"/>
          <a:cs typeface="Verdana"/>
        </a:defRPr>
      </a:lvl4pPr>
      <a:lvl5pPr marL="1543012" indent="-171446" algn="l" defTabSz="342892" rtl="0" eaLnBrk="1" latinLnBrk="0" hangingPunct="1">
        <a:spcBef>
          <a:spcPct val="20000"/>
        </a:spcBef>
        <a:buFont typeface="Arial"/>
        <a:buChar char="»"/>
        <a:defRPr sz="1500" kern="1200">
          <a:solidFill>
            <a:schemeClr val="tx1"/>
          </a:solidFill>
          <a:latin typeface="Verdana"/>
          <a:ea typeface="+mn-ea"/>
          <a:cs typeface="Verdana"/>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86CCC-0C6B-6843-8B68-E43D59E75C14}"/>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1D2D32-AB3A-5642-B4C2-0D98EE0B70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4D17A46-5C64-6E42-8235-431FE2D18F49}"/>
              </a:ext>
            </a:extLst>
          </p:cNvPr>
          <p:cNvSpPr>
            <a:spLocks noGrp="1"/>
          </p:cNvSpPr>
          <p:nvPr>
            <p:ph type="ftr" sz="quarter" idx="3"/>
          </p:nvPr>
        </p:nvSpPr>
        <p:spPr>
          <a:xfrm>
            <a:off x="628650" y="6448060"/>
            <a:ext cx="3086100" cy="267821"/>
          </a:xfrm>
          <a:prstGeom prst="rect">
            <a:avLst/>
          </a:prstGeom>
        </p:spPr>
        <p:txBody>
          <a:bodyPr vert="horz" lIns="91440" tIns="45720" rIns="91440" bIns="45720" rtlCol="0" anchor="ctr"/>
          <a:lstStyle>
            <a:lvl1pPr algn="ctr">
              <a:defRPr sz="600" b="0" i="1">
                <a:solidFill>
                  <a:schemeClr val="tx1">
                    <a:tint val="75000"/>
                  </a:schemeClr>
                </a:solidFill>
                <a:latin typeface="Helvetica" pitchFamily="2" charset="0"/>
              </a:defRPr>
            </a:lvl1pPr>
          </a:lstStyle>
          <a:p>
            <a:pPr algn="l"/>
            <a:r>
              <a:rPr lang="en-US"/>
              <a:t>(C) 2019 MTEK Sciences Inc. All rights reserved</a:t>
            </a:r>
            <a:endParaRPr lang="en-US" dirty="0"/>
          </a:p>
        </p:txBody>
      </p:sp>
      <p:sp>
        <p:nvSpPr>
          <p:cNvPr id="6" name="Slide Number Placeholder 5">
            <a:extLst>
              <a:ext uri="{FF2B5EF4-FFF2-40B4-BE49-F238E27FC236}">
                <a16:creationId xmlns:a16="http://schemas.microsoft.com/office/drawing/2014/main" id="{2EA35131-FCA3-CE4A-A681-CA2F20C9E1B0}"/>
              </a:ext>
            </a:extLst>
          </p:cNvPr>
          <p:cNvSpPr>
            <a:spLocks noGrp="1"/>
          </p:cNvSpPr>
          <p:nvPr>
            <p:ph type="sldNum" sz="quarter" idx="4"/>
          </p:nvPr>
        </p:nvSpPr>
        <p:spPr>
          <a:xfrm>
            <a:off x="628650" y="6274620"/>
            <a:ext cx="2057400" cy="159310"/>
          </a:xfrm>
          <a:prstGeom prst="rect">
            <a:avLst/>
          </a:prstGeom>
        </p:spPr>
        <p:txBody>
          <a:bodyPr vert="horz" lIns="91440" tIns="45720" rIns="91440" bIns="45720" rtlCol="0" anchor="ctr"/>
          <a:lstStyle>
            <a:lvl1pPr algn="l">
              <a:defRPr sz="750" b="0" i="0">
                <a:solidFill>
                  <a:schemeClr val="bg1">
                    <a:lumMod val="75000"/>
                  </a:schemeClr>
                </a:solidFill>
                <a:latin typeface="Helvetica" pitchFamily="2" charset="0"/>
              </a:defRPr>
            </a:lvl1pPr>
          </a:lstStyle>
          <a:p>
            <a:fld id="{38987076-A283-6F46-8249-CB55EB863CEA}" type="slidenum">
              <a:rPr lang="en-US" smtClean="0"/>
              <a:pPr/>
              <a:t>‹#›</a:t>
            </a:fld>
            <a:endParaRPr lang="en-US" dirty="0"/>
          </a:p>
        </p:txBody>
      </p:sp>
    </p:spTree>
    <p:extLst>
      <p:ext uri="{BB962C8B-B14F-4D97-AF65-F5344CB8AC3E}">
        <p14:creationId xmlns:p14="http://schemas.microsoft.com/office/powerpoint/2010/main" val="424905916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dt="0"/>
  <p:txStyles>
    <p:titleStyle>
      <a:lvl1pPr algn="ctr" defTabSz="685783" rtl="0" eaLnBrk="1" latinLnBrk="0" hangingPunct="1">
        <a:lnSpc>
          <a:spcPct val="90000"/>
        </a:lnSpc>
        <a:spcBef>
          <a:spcPct val="0"/>
        </a:spcBef>
        <a:buNone/>
        <a:defRPr sz="3000" b="1" i="0" kern="1200">
          <a:solidFill>
            <a:schemeClr val="bg1"/>
          </a:solidFill>
          <a:latin typeface="Helvetica" pitchFamily="2" charset="0"/>
          <a:ea typeface="+mj-ea"/>
          <a:cs typeface="Arial" panose="020B0604020202020204" pitchFamily="34" charset="0"/>
        </a:defRPr>
      </a:lvl1pPr>
    </p:titleStyle>
    <p:bodyStyle>
      <a:lvl1pPr marL="171446" indent="-171446" algn="l" defTabSz="685783" rtl="0" eaLnBrk="1" latinLnBrk="0" hangingPunct="1">
        <a:lnSpc>
          <a:spcPct val="100000"/>
        </a:lnSpc>
        <a:spcBef>
          <a:spcPts val="750"/>
        </a:spcBef>
        <a:buFont typeface="Arial" panose="020B0604020202020204" pitchFamily="34" charset="0"/>
        <a:buChar char="•"/>
        <a:defRPr sz="2100" b="0" i="0" kern="1200">
          <a:solidFill>
            <a:schemeClr val="bg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buFont typeface="Arial" panose="020B0604020202020204" pitchFamily="34" charset="0"/>
        <a:buChar char="•"/>
        <a:defRPr sz="1500" b="0" i="0" kern="1200">
          <a:solidFill>
            <a:schemeClr val="bg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57815964-53C0-4845-A684-549DB854B921}"/>
              </a:ext>
            </a:extLst>
          </p:cNvPr>
          <p:cNvSpPr txBox="1">
            <a:spLocks/>
          </p:cNvSpPr>
          <p:nvPr userDrawn="1"/>
        </p:nvSpPr>
        <p:spPr>
          <a:xfrm>
            <a:off x="168086" y="-20823"/>
            <a:ext cx="8975913" cy="935215"/>
          </a:xfrm>
          <a:prstGeom prst="rect">
            <a:avLst/>
          </a:prstGeom>
        </p:spPr>
        <p:txBody>
          <a:bodyPr vert="horz" lIns="51435" tIns="25718" rIns="51435" bIns="25718" rtlCol="0" anchor="ctr">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marL="0" marR="0" lvl="0" indent="0" algn="l" defTabSz="514337" rtl="0" eaLnBrk="1" fontAlgn="auto" latinLnBrk="0" hangingPunct="1">
              <a:lnSpc>
                <a:spcPct val="100000"/>
              </a:lnSpc>
              <a:spcBef>
                <a:spcPct val="0"/>
              </a:spcBef>
              <a:spcAft>
                <a:spcPts val="0"/>
              </a:spcAft>
              <a:buClrTx/>
              <a:buSzTx/>
              <a:buFontTx/>
              <a:buNone/>
              <a:tabLst/>
              <a:defRPr/>
            </a:pPr>
            <a:r>
              <a:rPr kumimoji="0" lang="en-US" sz="2025" b="1" i="0" u="none" strike="noStrike" kern="1200" cap="none" spc="0" normalizeH="0" baseline="0" noProof="0">
                <a:ln>
                  <a:noFill/>
                </a:ln>
                <a:solidFill>
                  <a:srgbClr val="FFFFFF"/>
                </a:solidFill>
                <a:effectLst/>
                <a:uLnTx/>
                <a:uFillTx/>
                <a:latin typeface="Calibri"/>
                <a:ea typeface="+mj-ea"/>
                <a:cs typeface="+mj-cs"/>
              </a:rPr>
              <a:t>Click to edit Master title style</a:t>
            </a:r>
            <a:endParaRPr kumimoji="0" lang="en-US" sz="2025" b="1" i="0" u="none" strike="noStrike" kern="1200" cap="none" spc="0" normalizeH="0" baseline="0" noProof="0" dirty="0">
              <a:ln>
                <a:noFill/>
              </a:ln>
              <a:solidFill>
                <a:srgbClr val="FFFFFF"/>
              </a:solidFill>
              <a:effectLst/>
              <a:uLnTx/>
              <a:uFillTx/>
              <a:latin typeface="Calibri"/>
              <a:ea typeface="+mj-ea"/>
              <a:cs typeface="+mj-cs"/>
            </a:endParaRPr>
          </a:p>
        </p:txBody>
      </p:sp>
      <p:sp>
        <p:nvSpPr>
          <p:cNvPr id="2" name="Title Placeholder 1">
            <a:extLst>
              <a:ext uri="{FF2B5EF4-FFF2-40B4-BE49-F238E27FC236}">
                <a16:creationId xmlns:a16="http://schemas.microsoft.com/office/drawing/2014/main" id="{299987EF-7D00-43AB-98FB-000E0F646E7E}"/>
              </a:ext>
            </a:extLst>
          </p:cNvPr>
          <p:cNvSpPr>
            <a:spLocks noGrp="1"/>
          </p:cNvSpPr>
          <p:nvPr>
            <p:ph type="title"/>
          </p:nvPr>
        </p:nvSpPr>
        <p:spPr>
          <a:xfrm>
            <a:off x="0" y="-11362"/>
            <a:ext cx="9144000" cy="835228"/>
          </a:xfrm>
          <a:prstGeom prst="rect">
            <a:avLst/>
          </a:prstGeom>
          <a:solidFill>
            <a:srgbClr val="0A446E"/>
          </a:solidFill>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11534135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hdr="0" ftr="0" dt="0"/>
  <p:txStyles>
    <p:titleStyle>
      <a:lvl1pPr algn="l" defTabSz="514337" rtl="0" eaLnBrk="1" latinLnBrk="0" hangingPunct="1">
        <a:lnSpc>
          <a:spcPct val="90000"/>
        </a:lnSpc>
        <a:spcBef>
          <a:spcPct val="0"/>
        </a:spcBef>
        <a:buNone/>
        <a:defRPr sz="2475" kern="1200">
          <a:solidFill>
            <a:schemeClr val="bg1"/>
          </a:solidFill>
          <a:latin typeface="+mn-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Placeholder 1"/>
          <p:cNvSpPr>
            <a:spLocks noGrp="1"/>
          </p:cNvSpPr>
          <p:nvPr>
            <p:ph type="title"/>
          </p:nvPr>
        </p:nvSpPr>
        <p:spPr>
          <a:xfrm>
            <a:off x="347579" y="521283"/>
            <a:ext cx="8462210" cy="787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47579" y="1452479"/>
            <a:ext cx="8462210" cy="45085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TTI_Final_abb_JUN13.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6" name="Straight Connector 15"/>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8" name="Rectangle 7"/>
          <p:cNvSpPr/>
          <p:nvPr/>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0" name="Picture 9" descr="CTTI_Final_abb_JUN13.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1" name="Straight Connector 10"/>
          <p:cNvCxnSpPr/>
          <p:nvPr/>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2" name="Picture 11" descr="umbre-0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
        <p:nvSpPr>
          <p:cNvPr id="13" name="Rectangle 12">
            <a:extLst>
              <a:ext uri="{FF2B5EF4-FFF2-40B4-BE49-F238E27FC236}">
                <a16:creationId xmlns:a16="http://schemas.microsoft.com/office/drawing/2014/main" id="{13354D6A-A3FA-5549-9202-5E68CB889D11}"/>
              </a:ext>
            </a:extLst>
          </p:cNvPr>
          <p:cNvSpPr/>
          <p:nvPr userDrawn="1"/>
        </p:nvSpPr>
        <p:spPr>
          <a:xfrm>
            <a:off x="1" y="624418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pic>
        <p:nvPicPr>
          <p:cNvPr id="14" name="Picture 13" descr="CTTI_Final_abb_JUN13.png">
            <a:extLst>
              <a:ext uri="{FF2B5EF4-FFF2-40B4-BE49-F238E27FC236}">
                <a16:creationId xmlns:a16="http://schemas.microsoft.com/office/drawing/2014/main" id="{975C6CBF-B2EF-B84F-8826-381E1ED7F3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74745" y="6354455"/>
            <a:ext cx="735045" cy="424948"/>
          </a:xfrm>
          <a:prstGeom prst="rect">
            <a:avLst/>
          </a:prstGeom>
        </p:spPr>
      </p:pic>
      <p:cxnSp>
        <p:nvCxnSpPr>
          <p:cNvPr id="15" name="Straight Connector 14">
            <a:extLst>
              <a:ext uri="{FF2B5EF4-FFF2-40B4-BE49-F238E27FC236}">
                <a16:creationId xmlns:a16="http://schemas.microsoft.com/office/drawing/2014/main" id="{98EAB3F3-2D82-954B-BE2A-F9BDD3136C76}"/>
              </a:ext>
            </a:extLst>
          </p:cNvPr>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16" descr="umbre-01.png">
            <a:extLst>
              <a:ext uri="{FF2B5EF4-FFF2-40B4-BE49-F238E27FC236}">
                <a16:creationId xmlns:a16="http://schemas.microsoft.com/office/drawing/2014/main" id="{8BB56A2C-8BA1-314A-B397-9BBA8EE9D4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92522147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dt="0"/>
  <p:txStyles>
    <p:titleStyle>
      <a:lvl1pPr algn="l" defTabSz="342892" rtl="0" eaLnBrk="1" latinLnBrk="0" hangingPunct="1">
        <a:lnSpc>
          <a:spcPct val="90000"/>
        </a:lnSpc>
        <a:spcBef>
          <a:spcPct val="0"/>
        </a:spcBef>
        <a:buNone/>
        <a:defRPr sz="2550" b="1" kern="1200">
          <a:solidFill>
            <a:schemeClr val="accent2"/>
          </a:solidFill>
          <a:latin typeface="+mj-lt"/>
          <a:ea typeface="+mj-ea"/>
          <a:cs typeface="+mj-cs"/>
        </a:defRPr>
      </a:lvl1pPr>
    </p:titleStyle>
    <p:bodyStyle>
      <a:lvl1pPr marL="170256" indent="-170256" algn="l" defTabSz="342892" rtl="0" eaLnBrk="1" latinLnBrk="0" hangingPunct="1">
        <a:lnSpc>
          <a:spcPct val="95000"/>
        </a:lnSpc>
        <a:spcBef>
          <a:spcPts val="1050"/>
        </a:spcBef>
        <a:buSzPct val="130000"/>
        <a:buFontTx/>
        <a:buBlip>
          <a:blip r:embed="rId15"/>
        </a:buBlip>
        <a:defRPr sz="1800" kern="1200">
          <a:solidFill>
            <a:srgbClr val="58595B"/>
          </a:solidFill>
          <a:latin typeface="+mn-lt"/>
          <a:ea typeface="+mn-ea"/>
          <a:cs typeface="+mn-cs"/>
        </a:defRPr>
      </a:lvl1pPr>
      <a:lvl2pPr marL="471476" indent="-167875" algn="l" defTabSz="342892" rtl="0" eaLnBrk="1" latinLnBrk="0" hangingPunct="1">
        <a:lnSpc>
          <a:spcPct val="95000"/>
        </a:lnSpc>
        <a:spcBef>
          <a:spcPts val="375"/>
        </a:spcBef>
        <a:buClr>
          <a:schemeClr val="accent2"/>
        </a:buClr>
        <a:buFont typeface="Wingdings" charset="2"/>
        <a:buChar char="§"/>
        <a:defRPr sz="1800" kern="1200">
          <a:solidFill>
            <a:srgbClr val="58595B"/>
          </a:solidFill>
          <a:latin typeface="+mn-lt"/>
          <a:ea typeface="+mn-ea"/>
          <a:cs typeface="+mn-cs"/>
        </a:defRPr>
      </a:lvl2pPr>
      <a:lvl3pPr marL="811986" indent="-176209" algn="l" defTabSz="342892" rtl="0" eaLnBrk="1" latinLnBrk="0" hangingPunct="1">
        <a:lnSpc>
          <a:spcPct val="95000"/>
        </a:lnSpc>
        <a:spcBef>
          <a:spcPts val="225"/>
        </a:spcBef>
        <a:buClr>
          <a:schemeClr val="accent1"/>
        </a:buClr>
        <a:buFont typeface="Arial"/>
        <a:buChar char="•"/>
        <a:defRPr sz="1800" kern="1200">
          <a:solidFill>
            <a:srgbClr val="58595B"/>
          </a:solidFill>
          <a:latin typeface="+mn-lt"/>
          <a:ea typeface="+mn-ea"/>
          <a:cs typeface="+mn-cs"/>
        </a:defRPr>
      </a:lvl3pPr>
      <a:lvl4pPr marL="1200120"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4pPr>
      <a:lvl5pPr marL="1543012" indent="-171446" algn="l" defTabSz="342892" rtl="0" eaLnBrk="1" latinLnBrk="0" hangingPunct="1">
        <a:lnSpc>
          <a:spcPct val="95000"/>
        </a:lnSpc>
        <a:spcBef>
          <a:spcPts val="225"/>
        </a:spcBef>
        <a:buFont typeface="Arial"/>
        <a:buChar char="»"/>
        <a:defRPr sz="1800" kern="1200">
          <a:solidFill>
            <a:srgbClr val="58595B"/>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8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5.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0.xml"/></Relationships>
</file>

<file path=ppt/slides/_rels/slide127.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0.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86.xml"/></Relationships>
</file>

<file path=ppt/slides/_rels/slide131.xml.rels><?xml version="1.0" encoding="UTF-8" standalone="yes"?>
<Relationships xmlns="http://schemas.openxmlformats.org/package/2006/relationships"><Relationship Id="rId2" Type="http://schemas.openxmlformats.org/officeDocument/2006/relationships/comments" Target="../comments/comment17.xml"/><Relationship Id="rId1" Type="http://schemas.openxmlformats.org/officeDocument/2006/relationships/slideLayout" Target="../slideLayouts/slideLayout8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8.xml"/></Relationships>
</file>

<file path=ppt/slides/_rels/slide1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8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04.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10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4.xml"/><Relationship Id="rId4" Type="http://schemas.openxmlformats.org/officeDocument/2006/relationships/comments" Target="../comments/commen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04.xml"/><Relationship Id="rId6" Type="http://schemas.openxmlformats.org/officeDocument/2006/relationships/comments" Target="../comments/comment8.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4.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png"/><Relationship Id="rId1" Type="http://schemas.openxmlformats.org/officeDocument/2006/relationships/slideLayout" Target="../slideLayouts/slideLayout104.xml"/><Relationship Id="rId4" Type="http://schemas.openxmlformats.org/officeDocument/2006/relationships/comments" Target="../comments/commen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02.xml"/><Relationship Id="rId6" Type="http://schemas.openxmlformats.org/officeDocument/2006/relationships/comments" Target="../comments/comment11.xml"/><Relationship Id="rId5" Type="http://schemas.openxmlformats.org/officeDocument/2006/relationships/image" Target="../media/image44.emf"/><Relationship Id="rId4" Type="http://schemas.openxmlformats.org/officeDocument/2006/relationships/image" Target="../media/image4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1.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1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4.xml.rels><?xml version="1.0" encoding="UTF-8" standalone="yes"?>
<Relationships xmlns="http://schemas.openxmlformats.org/package/2006/relationships"><Relationship Id="rId3" Type="http://schemas.openxmlformats.org/officeDocument/2006/relationships/hyperlink" Target="https://population.un.org/wpp/" TargetMode="External"/><Relationship Id="rId2" Type="http://schemas.openxmlformats.org/officeDocument/2006/relationships/notesSlide" Target="../notesSlides/notesSlide17.xml"/><Relationship Id="rId1" Type="http://schemas.openxmlformats.org/officeDocument/2006/relationships/slideLayout" Target="../slideLayouts/slideLayout125.xml"/><Relationship Id="rId4" Type="http://schemas.openxmlformats.org/officeDocument/2006/relationships/image" Target="../media/image63.emf"/></Relationships>
</file>

<file path=ppt/slides/_rels/slide5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9.xml"/><Relationship Id="rId1" Type="http://schemas.openxmlformats.org/officeDocument/2006/relationships/slideLayout" Target="../slideLayouts/slideLayout125.xml"/><Relationship Id="rId6" Type="http://schemas.openxmlformats.org/officeDocument/2006/relationships/hyperlink" Target="http://apps.who.int/trialsearch/"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0.xml"/><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125.xml"/><Relationship Id="rId6" Type="http://schemas.openxmlformats.org/officeDocument/2006/relationships/image" Target="../media/image75.png"/><Relationship Id="rId5" Type="http://schemas.openxmlformats.org/officeDocument/2006/relationships/hyperlink" Target="https://https/ughe.org/" TargetMode="External"/><Relationship Id="rId4" Type="http://schemas.openxmlformats.org/officeDocument/2006/relationships/image" Target="../media/image74.jpg"/></Relationships>
</file>

<file path=ppt/slides/_rels/slide66.xml.rels><?xml version="1.0" encoding="UTF-8" standalone="yes"?>
<Relationships xmlns="http://schemas.openxmlformats.org/package/2006/relationships"><Relationship Id="rId3" Type="http://schemas.openxmlformats.org/officeDocument/2006/relationships/hyperlink" Target="https://kiglobalhealth.org/hect/" TargetMode="External"/><Relationship Id="rId2" Type="http://schemas.openxmlformats.org/officeDocument/2006/relationships/image" Target="../media/image76.png"/><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24.xml"/><Relationship Id="rId6" Type="http://schemas.openxmlformats.org/officeDocument/2006/relationships/image" Target="../media/image80.emf"/><Relationship Id="rId5" Type="http://schemas.openxmlformats.org/officeDocument/2006/relationships/hyperlink" Target="mailto:jpark@mteksciences.com" TargetMode="External"/><Relationship Id="rId4" Type="http://schemas.openxmlformats.org/officeDocument/2006/relationships/image" Target="../media/image7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40.xml"/><Relationship Id="rId5" Type="http://schemas.openxmlformats.org/officeDocument/2006/relationships/image" Target="../media/image85.emf"/><Relationship Id="rId4" Type="http://schemas.openxmlformats.org/officeDocument/2006/relationships/image" Target="../media/image84.emf"/></Relationships>
</file>

<file path=ppt/slides/_rels/slide7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hyperlink" Target="https://clinicaltrials.gov/show/NCT03793088" TargetMode="External"/><Relationship Id="rId2" Type="http://schemas.openxmlformats.org/officeDocument/2006/relationships/image" Target="../media/image86.png"/><Relationship Id="rId1" Type="http://schemas.openxmlformats.org/officeDocument/2006/relationships/slideLayout" Target="../slideLayouts/slideLayout138.xml"/><Relationship Id="rId6" Type="http://schemas.openxmlformats.org/officeDocument/2006/relationships/image" Target="../media/image88.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87.png"/><Relationship Id="rId9" Type="http://schemas.openxmlformats.org/officeDocument/2006/relationships/image" Target="../media/image17.svg"/></Relationships>
</file>

<file path=ppt/slides/_rels/slide7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40.xml"/><Relationship Id="rId6" Type="http://schemas.openxmlformats.org/officeDocument/2006/relationships/image" Target="../media/image13.svg"/><Relationship Id="rId11" Type="http://schemas.openxmlformats.org/officeDocument/2006/relationships/image" Target="../media/image95.jpeg"/><Relationship Id="rId5" Type="http://schemas.openxmlformats.org/officeDocument/2006/relationships/image" Target="../media/image87.png"/><Relationship Id="rId10" Type="http://schemas.openxmlformats.org/officeDocument/2006/relationships/image" Target="../media/image94.jpeg"/><Relationship Id="rId4" Type="http://schemas.openxmlformats.org/officeDocument/2006/relationships/image" Target="../media/image91.png"/><Relationship Id="rId9" Type="http://schemas.openxmlformats.org/officeDocument/2006/relationships/image" Target="../media/image93.jpeg"/></Relationships>
</file>

<file path=ppt/slides/_rels/slide7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1.png"/><Relationship Id="rId18" Type="http://schemas.openxmlformats.org/officeDocument/2006/relationships/image" Target="../media/image13.svg"/><Relationship Id="rId3" Type="http://schemas.openxmlformats.org/officeDocument/2006/relationships/image" Target="../media/image96.png"/><Relationship Id="rId21" Type="http://schemas.openxmlformats.org/officeDocument/2006/relationships/image" Target="../media/image102.tiff"/><Relationship Id="rId7" Type="http://schemas.openxmlformats.org/officeDocument/2006/relationships/image" Target="../media/image98.png"/><Relationship Id="rId12" Type="http://schemas.openxmlformats.org/officeDocument/2006/relationships/image" Target="../media/image36.svg"/><Relationship Id="rId17" Type="http://schemas.openxmlformats.org/officeDocument/2006/relationships/image" Target="../media/image87.png"/><Relationship Id="rId2" Type="http://schemas.openxmlformats.org/officeDocument/2006/relationships/notesSlide" Target="../notesSlides/notesSlide26.xml"/><Relationship Id="rId16" Type="http://schemas.openxmlformats.org/officeDocument/2006/relationships/image" Target="../media/image91.png"/><Relationship Id="rId20" Type="http://schemas.openxmlformats.org/officeDocument/2006/relationships/image" Target="../media/image23.svg"/><Relationship Id="rId1" Type="http://schemas.openxmlformats.org/officeDocument/2006/relationships/slideLayout" Target="../slideLayouts/slideLayout140.xml"/><Relationship Id="rId6" Type="http://schemas.openxmlformats.org/officeDocument/2006/relationships/image" Target="../media/image30.svg"/><Relationship Id="rId11" Type="http://schemas.openxmlformats.org/officeDocument/2006/relationships/image" Target="../media/image100.png"/><Relationship Id="rId24" Type="http://schemas.openxmlformats.org/officeDocument/2006/relationships/image" Target="../media/image104.tiff"/><Relationship Id="rId5" Type="http://schemas.openxmlformats.org/officeDocument/2006/relationships/image" Target="../media/image97.png"/><Relationship Id="rId15" Type="http://schemas.openxmlformats.org/officeDocument/2006/relationships/image" Target="../media/image90.png"/><Relationship Id="rId23" Type="http://schemas.openxmlformats.org/officeDocument/2006/relationships/image" Target="../media/image103.png"/><Relationship Id="rId10" Type="http://schemas.openxmlformats.org/officeDocument/2006/relationships/image" Target="../media/image34.svg"/><Relationship Id="rId19" Type="http://schemas.openxmlformats.org/officeDocument/2006/relationships/image" Target="../media/image92.png"/><Relationship Id="rId4" Type="http://schemas.openxmlformats.org/officeDocument/2006/relationships/image" Target="../media/image28.svg"/><Relationship Id="rId9" Type="http://schemas.openxmlformats.org/officeDocument/2006/relationships/image" Target="../media/image99.png"/><Relationship Id="rId14" Type="http://schemas.openxmlformats.org/officeDocument/2006/relationships/image" Target="../media/image38.svg"/><Relationship Id="rId22"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139.xml"/><Relationship Id="rId6" Type="http://schemas.openxmlformats.org/officeDocument/2006/relationships/image" Target="../media/image107.png"/><Relationship Id="rId5" Type="http://schemas.microsoft.com/office/2007/relationships/hdphoto" Target="../media/hdphoto3.wdp"/><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08.png"/><Relationship Id="rId7" Type="http://schemas.openxmlformats.org/officeDocument/2006/relationships/image" Target="../media/image109.png"/><Relationship Id="rId12" Type="http://schemas.openxmlformats.org/officeDocument/2006/relationships/image" Target="../media/image11.svg"/><Relationship Id="rId2" Type="http://schemas.openxmlformats.org/officeDocument/2006/relationships/notesSlide" Target="../notesSlides/notesSlide28.xml"/><Relationship Id="rId1" Type="http://schemas.openxmlformats.org/officeDocument/2006/relationships/slideLayout" Target="../slideLayouts/slideLayout144.xml"/><Relationship Id="rId6" Type="http://schemas.openxmlformats.org/officeDocument/2006/relationships/image" Target="../media/image47.svg"/><Relationship Id="rId11" Type="http://schemas.openxmlformats.org/officeDocument/2006/relationships/image" Target="../media/image86.png"/><Relationship Id="rId5" Type="http://schemas.openxmlformats.org/officeDocument/2006/relationships/image" Target="../media/image97.png"/><Relationship Id="rId10" Type="http://schemas.openxmlformats.org/officeDocument/2006/relationships/image" Target="../media/image51.svg"/><Relationship Id="rId4" Type="http://schemas.openxmlformats.org/officeDocument/2006/relationships/image" Target="../media/image46.svg"/><Relationship Id="rId9" Type="http://schemas.openxmlformats.org/officeDocument/2006/relationships/image" Target="../media/image110.png"/></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8" Type="http://schemas.openxmlformats.org/officeDocument/2006/relationships/hyperlink" Target="https://www.ctti-clinicaltrials.org/projects/investigator-community" TargetMode="External"/><Relationship Id="rId13" Type="http://schemas.openxmlformats.org/officeDocument/2006/relationships/hyperlink" Target="https://www.ctti-clinicaltrials.org/projects/decentralized-clinical-trials" TargetMode="External"/><Relationship Id="rId18" Type="http://schemas.openxmlformats.org/officeDocument/2006/relationships/hyperlink" Target="https://www.ctti-clinicaltrials.org/projects/single-irb" TargetMode="External"/><Relationship Id="rId3" Type="http://schemas.openxmlformats.org/officeDocument/2006/relationships/hyperlink" Target="https://www.ctti-clinicaltrials.org/projects/quality-design" TargetMode="External"/><Relationship Id="rId21" Type="http://schemas.openxmlformats.org/officeDocument/2006/relationships/hyperlink" Target="https://www.ctti-clinicaltrials.org/projects/safety-reporting" TargetMode="External"/><Relationship Id="rId7" Type="http://schemas.openxmlformats.org/officeDocument/2006/relationships/hyperlink" Target="https://www.ctti-clinicaltrials.org/sites/www.ctti-clinicaltrials.org/files/recommendations/investigator_community_recommendations_final_1.pdf" TargetMode="External"/><Relationship Id="rId12" Type="http://schemas.openxmlformats.org/officeDocument/2006/relationships/hyperlink" Target="https://www.ctti-clinicaltrials.org/projects/mobile-technologies" TargetMode="External"/><Relationship Id="rId17" Type="http://schemas.openxmlformats.org/officeDocument/2006/relationships/hyperlink" Target="https://www.ctti-clinicaltrials.org/projects/habpvabp-studies" TargetMode="External"/><Relationship Id="rId2" Type="http://schemas.openxmlformats.org/officeDocument/2006/relationships/notesSlide" Target="../notesSlides/notesSlide6.xml"/><Relationship Id="rId16" Type="http://schemas.openxmlformats.org/officeDocument/2006/relationships/hyperlink" Target="https://www.ctti-clinicaltrials.org/projects/peds-trials" TargetMode="External"/><Relationship Id="rId20" Type="http://schemas.openxmlformats.org/officeDocument/2006/relationships/hyperlink" Target="https://www.ctti-clinicaltrials.org/projects/informed-consent" TargetMode="External"/><Relationship Id="rId1" Type="http://schemas.openxmlformats.org/officeDocument/2006/relationships/slideLayout" Target="../slideLayouts/slideLayout94.xml"/><Relationship Id="rId6" Type="http://schemas.openxmlformats.org/officeDocument/2006/relationships/hyperlink" Target="https://www.ctti-clinicaltrials.org/projects/patient-groups-clinical-trials" TargetMode="External"/><Relationship Id="rId11" Type="http://schemas.openxmlformats.org/officeDocument/2006/relationships/hyperlink" Target="https://www.ctti-clinicaltrials.org/projects/novel-endpoints" TargetMode="External"/><Relationship Id="rId5" Type="http://schemas.openxmlformats.org/officeDocument/2006/relationships/hyperlink" Target="https://www.ctti-clinicaltrials.org/projects/pregnancy-testing" TargetMode="External"/><Relationship Id="rId15" Type="http://schemas.openxmlformats.org/officeDocument/2006/relationships/hyperlink" Target="https://www.ctti-clinicaltrials.org/projects/registry-trials" TargetMode="External"/><Relationship Id="rId10" Type="http://schemas.openxmlformats.org/officeDocument/2006/relationships/hyperlink" Target="https://www.ctti-clinicaltrials.org/files/GCP-Recommendations.pdf" TargetMode="External"/><Relationship Id="rId19" Type="http://schemas.openxmlformats.org/officeDocument/2006/relationships/hyperlink" Target="https://www.ctti-clinicaltrials.org/projects/data-monitoring-committees-dmcs" TargetMode="External"/><Relationship Id="rId4" Type="http://schemas.openxmlformats.org/officeDocument/2006/relationships/hyperlink" Target="https://www.ctti-clinicaltrials.org/projects/recruitment" TargetMode="External"/><Relationship Id="rId9" Type="http://schemas.openxmlformats.org/officeDocument/2006/relationships/hyperlink" Target="https://www.ctti-clinicaltrials.org/projects/investigator-qualification" TargetMode="External"/><Relationship Id="rId14" Type="http://schemas.openxmlformats.org/officeDocument/2006/relationships/hyperlink" Target="https://www.ctti-clinicaltrials.org/projects/engaging-patients-and-sites"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2.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5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8.xml"/></Relationships>
</file>

<file path=ppt/slides/_rels/slide8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4.svg"/><Relationship Id="rId7" Type="http://schemas.openxmlformats.org/officeDocument/2006/relationships/image" Target="../media/image180.svg"/><Relationship Id="rId2" Type="http://schemas.openxmlformats.org/officeDocument/2006/relationships/image" Target="../media/image119.png"/><Relationship Id="rId1" Type="http://schemas.openxmlformats.org/officeDocument/2006/relationships/slideLayout" Target="../slideLayouts/slideLayout152.xml"/><Relationship Id="rId6" Type="http://schemas.openxmlformats.org/officeDocument/2006/relationships/image" Target="../media/image121.png"/><Relationship Id="rId5" Type="http://schemas.openxmlformats.org/officeDocument/2006/relationships/image" Target="../media/image16.svg"/><Relationship Id="rId4" Type="http://schemas.openxmlformats.org/officeDocument/2006/relationships/image" Target="../media/image120.png"/><Relationship Id="rId9" Type="http://schemas.openxmlformats.org/officeDocument/2006/relationships/image" Target="../media/image20.svg"/></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7.xml"/><Relationship Id="rId5" Type="http://schemas.openxmlformats.org/officeDocument/2006/relationships/image" Target="../media/image44.emf"/><Relationship Id="rId4" Type="http://schemas.openxmlformats.org/officeDocument/2006/relationships/image" Target="../media/image43.emf"/></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9.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9.xml"/><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9.xml"/><Relationship Id="rId5" Type="http://schemas.openxmlformats.org/officeDocument/2006/relationships/image" Target="../media/image39.png"/><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806" y="3596718"/>
            <a:ext cx="7988837" cy="881872"/>
          </a:xfrm>
        </p:spPr>
        <p:txBody>
          <a:bodyPr/>
          <a:lstStyle/>
          <a:p>
            <a:r>
              <a:rPr lang="en-US" sz="4000" dirty="0" smtClean="0"/>
              <a:t>Master Protocol Expert Meeting</a:t>
            </a:r>
            <a:endParaRPr lang="en-US" sz="4000" dirty="0"/>
          </a:p>
        </p:txBody>
      </p:sp>
      <p:sp>
        <p:nvSpPr>
          <p:cNvPr id="4" name="Text Placeholder 3"/>
          <p:cNvSpPr>
            <a:spLocks noGrp="1"/>
          </p:cNvSpPr>
          <p:nvPr>
            <p:ph type="body" sz="quarter" idx="10"/>
          </p:nvPr>
        </p:nvSpPr>
        <p:spPr/>
        <p:txBody>
          <a:bodyPr/>
          <a:lstStyle/>
          <a:p>
            <a:r>
              <a:rPr lang="en-US" dirty="0" smtClean="0"/>
              <a:t>October 22, 2019</a:t>
            </a:r>
            <a:endParaRPr lang="en-US" dirty="0"/>
          </a:p>
        </p:txBody>
      </p:sp>
    </p:spTree>
    <p:extLst>
      <p:ext uri="{BB962C8B-B14F-4D97-AF65-F5344CB8AC3E}">
        <p14:creationId xmlns:p14="http://schemas.microsoft.com/office/powerpoint/2010/main" val="3477095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Project Overview</a:t>
            </a:r>
            <a:endParaRPr lang="en-US" sz="3400" dirty="0"/>
          </a:p>
        </p:txBody>
      </p:sp>
    </p:spTree>
    <p:extLst>
      <p:ext uri="{BB962C8B-B14F-4D97-AF65-F5344CB8AC3E}">
        <p14:creationId xmlns:p14="http://schemas.microsoft.com/office/powerpoint/2010/main" val="15458851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Planning Breakout Session 1</a:t>
            </a:r>
          </a:p>
        </p:txBody>
      </p:sp>
      <p:sp>
        <p:nvSpPr>
          <p:cNvPr id="3" name="Subtitle 2"/>
          <p:cNvSpPr>
            <a:spLocks noGrp="1"/>
          </p:cNvSpPr>
          <p:nvPr>
            <p:ph type="subTitle" idx="1"/>
          </p:nvPr>
        </p:nvSpPr>
        <p:spPr/>
        <p:txBody>
          <a:bodyPr/>
          <a:lstStyle/>
          <a:p>
            <a:r>
              <a:rPr lang="en-US" dirty="0"/>
              <a:t>Marianne Chase, Massachusetts General Hospital</a:t>
            </a:r>
          </a:p>
        </p:txBody>
      </p:sp>
      <p:sp>
        <p:nvSpPr>
          <p:cNvPr id="4" name="Text Placeholder 3"/>
          <p:cNvSpPr>
            <a:spLocks noGrp="1"/>
          </p:cNvSpPr>
          <p:nvPr>
            <p:ph type="body" sz="quarter" idx="10"/>
          </p:nvPr>
        </p:nvSpPr>
        <p:spPr/>
        <p:txBody>
          <a:bodyPr/>
          <a:lstStyle/>
          <a:p>
            <a:r>
              <a:rPr lang="en-US" dirty="0"/>
              <a:t>October 22</a:t>
            </a:r>
            <a:r>
              <a:rPr lang="en-US" baseline="30000" dirty="0"/>
              <a:t>nd</a:t>
            </a:r>
            <a:r>
              <a:rPr lang="en-US" dirty="0"/>
              <a:t>, 2019</a:t>
            </a:r>
          </a:p>
        </p:txBody>
      </p:sp>
    </p:spTree>
    <p:extLst>
      <p:ext uri="{BB962C8B-B14F-4D97-AF65-F5344CB8AC3E}">
        <p14:creationId xmlns:p14="http://schemas.microsoft.com/office/powerpoint/2010/main" val="31522810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Breakout Session 1 Objectives</a:t>
            </a:r>
          </a:p>
        </p:txBody>
      </p:sp>
      <p:sp>
        <p:nvSpPr>
          <p:cNvPr id="3" name="Content Placeholder 2"/>
          <p:cNvSpPr>
            <a:spLocks noGrp="1"/>
          </p:cNvSpPr>
          <p:nvPr>
            <p:ph idx="1"/>
          </p:nvPr>
        </p:nvSpPr>
        <p:spPr/>
        <p:txBody>
          <a:bodyPr/>
          <a:lstStyle/>
          <a:p>
            <a:pPr marL="295275" indent="-295275">
              <a:spcBef>
                <a:spcPts val="2400"/>
              </a:spcBef>
            </a:pPr>
            <a:r>
              <a:rPr lang="en-US" dirty="0"/>
              <a:t>Provide feedback on CTTI’s high-level roadmap </a:t>
            </a:r>
            <a:br>
              <a:rPr lang="en-US" dirty="0"/>
            </a:br>
            <a:r>
              <a:rPr lang="en-US" dirty="0"/>
              <a:t>(will focus today’s conversation on Planning)</a:t>
            </a:r>
          </a:p>
          <a:p>
            <a:pPr marL="295275" indent="-295275">
              <a:spcBef>
                <a:spcPts val="2400"/>
              </a:spcBef>
            </a:pPr>
            <a:r>
              <a:rPr lang="en-US" dirty="0"/>
              <a:t>Prioritize key roadblocks</a:t>
            </a:r>
          </a:p>
          <a:p>
            <a:pPr marL="295275" indent="-295275">
              <a:spcBef>
                <a:spcPts val="2400"/>
              </a:spcBef>
            </a:pPr>
            <a:r>
              <a:rPr lang="en-US" dirty="0"/>
              <a:t>Develop strategies to address key roadblocks</a:t>
            </a:r>
          </a:p>
        </p:txBody>
      </p:sp>
    </p:spTree>
    <p:extLst>
      <p:ext uri="{BB962C8B-B14F-4D97-AF65-F5344CB8AC3E}">
        <p14:creationId xmlns:p14="http://schemas.microsoft.com/office/powerpoint/2010/main" val="1923090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 Ground Rules</a:t>
            </a:r>
          </a:p>
        </p:txBody>
      </p:sp>
      <p:sp>
        <p:nvSpPr>
          <p:cNvPr id="3" name="Content Placeholder 2"/>
          <p:cNvSpPr>
            <a:spLocks noGrp="1"/>
          </p:cNvSpPr>
          <p:nvPr>
            <p:ph idx="1"/>
          </p:nvPr>
        </p:nvSpPr>
        <p:spPr/>
        <p:txBody>
          <a:bodyPr/>
          <a:lstStyle/>
          <a:p>
            <a:pPr>
              <a:spcBef>
                <a:spcPts val="2400"/>
              </a:spcBef>
            </a:pPr>
            <a:r>
              <a:rPr lang="en-US" dirty="0"/>
              <a:t>Listen actively and respectfully</a:t>
            </a:r>
          </a:p>
          <a:p>
            <a:pPr>
              <a:spcBef>
                <a:spcPts val="2400"/>
              </a:spcBef>
            </a:pPr>
            <a:r>
              <a:rPr lang="en-US" dirty="0"/>
              <a:t>Give everyone the opportunity to share their ideas</a:t>
            </a:r>
          </a:p>
          <a:p>
            <a:pPr>
              <a:spcBef>
                <a:spcPts val="2400"/>
              </a:spcBef>
            </a:pPr>
            <a:r>
              <a:rPr lang="en-US" dirty="0"/>
              <a:t>Recognize that there will be disagreement:</a:t>
            </a:r>
          </a:p>
          <a:p>
            <a:pPr lvl="1">
              <a:spcBef>
                <a:spcPts val="1200"/>
              </a:spcBef>
            </a:pPr>
            <a:r>
              <a:rPr lang="en-US" dirty="0"/>
              <a:t>To maximize the benefit of collaborating, </a:t>
            </a:r>
            <a:br>
              <a:rPr lang="en-US" dirty="0"/>
            </a:br>
            <a:r>
              <a:rPr lang="en-US" dirty="0"/>
              <a:t>you need to diverge before you converge</a:t>
            </a:r>
          </a:p>
          <a:p>
            <a:pPr lvl="1">
              <a:spcBef>
                <a:spcPts val="1200"/>
              </a:spcBef>
            </a:pPr>
            <a:r>
              <a:rPr lang="en-US" dirty="0"/>
              <a:t>Team members with minority perspectives should </a:t>
            </a:r>
            <a:br>
              <a:rPr lang="en-US" dirty="0"/>
            </a:br>
            <a:r>
              <a:rPr lang="en-US" dirty="0"/>
              <a:t>be given the opportunity to speak up</a:t>
            </a:r>
          </a:p>
          <a:p>
            <a:pPr lvl="1">
              <a:spcBef>
                <a:spcPts val="1200"/>
              </a:spcBef>
            </a:pPr>
            <a:r>
              <a:rPr lang="en-US" dirty="0"/>
              <a:t>Criticize ideas, not people</a:t>
            </a:r>
          </a:p>
        </p:txBody>
      </p:sp>
    </p:spTree>
    <p:extLst>
      <p:ext uri="{BB962C8B-B14F-4D97-AF65-F5344CB8AC3E}">
        <p14:creationId xmlns:p14="http://schemas.microsoft.com/office/powerpoint/2010/main" val="30533760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 Introductions</a:t>
            </a:r>
          </a:p>
        </p:txBody>
      </p:sp>
      <p:sp>
        <p:nvSpPr>
          <p:cNvPr id="3" name="Content Placeholder 2"/>
          <p:cNvSpPr>
            <a:spLocks noGrp="1"/>
          </p:cNvSpPr>
          <p:nvPr>
            <p:ph idx="1"/>
          </p:nvPr>
        </p:nvSpPr>
        <p:spPr/>
        <p:txBody>
          <a:bodyPr/>
          <a:lstStyle/>
          <a:p>
            <a:pPr>
              <a:spcBef>
                <a:spcPts val="2400"/>
              </a:spcBef>
            </a:pPr>
            <a:r>
              <a:rPr lang="en-US" dirty="0"/>
              <a:t>Name, affiliation</a:t>
            </a:r>
          </a:p>
          <a:p>
            <a:pPr>
              <a:spcBef>
                <a:spcPts val="2400"/>
              </a:spcBef>
            </a:pPr>
            <a:r>
              <a:rPr lang="en-US" dirty="0"/>
              <a:t>What will change if we do </a:t>
            </a:r>
            <a:r>
              <a:rPr lang="en-US" u="sng" dirty="0"/>
              <a:t>not</a:t>
            </a:r>
            <a:r>
              <a:rPr lang="en-US" dirty="0"/>
              <a:t> increase the use of master protocol studies in diverse therapeutic areas?</a:t>
            </a:r>
          </a:p>
        </p:txBody>
      </p:sp>
    </p:spTree>
    <p:extLst>
      <p:ext uri="{BB962C8B-B14F-4D97-AF65-F5344CB8AC3E}">
        <p14:creationId xmlns:p14="http://schemas.microsoft.com/office/powerpoint/2010/main" val="30293028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1" y="4538670"/>
            <a:ext cx="7135188" cy="487645"/>
          </a:xfrm>
        </p:spPr>
        <p:txBody>
          <a:bodyPr/>
          <a:lstStyle/>
          <a:p>
            <a:r>
              <a:rPr lang="en-US" dirty="0">
                <a:solidFill>
                  <a:srgbClr val="00A2C5"/>
                </a:solidFill>
              </a:rPr>
              <a:t>CTTI High-Level Roadmap: </a:t>
            </a:r>
            <a:br>
              <a:rPr lang="en-US" dirty="0">
                <a:solidFill>
                  <a:srgbClr val="00A2C5"/>
                </a:solidFill>
              </a:rPr>
            </a:br>
            <a:r>
              <a:rPr lang="en-US" dirty="0">
                <a:solidFill>
                  <a:srgbClr val="00A2C5"/>
                </a:solidFill>
              </a:rPr>
              <a:t>Planning</a:t>
            </a:r>
          </a:p>
        </p:txBody>
      </p:sp>
      <p:grpSp>
        <p:nvGrpSpPr>
          <p:cNvPr id="6" name="Group 5">
            <a:extLst>
              <a:ext uri="{FF2B5EF4-FFF2-40B4-BE49-F238E27FC236}">
                <a16:creationId xmlns:a16="http://schemas.microsoft.com/office/drawing/2014/main" id="{C33E68C4-C90F-E34A-8160-4A1C3C2A4152}"/>
              </a:ext>
            </a:extLst>
          </p:cNvPr>
          <p:cNvGrpSpPr/>
          <p:nvPr/>
        </p:nvGrpSpPr>
        <p:grpSpPr>
          <a:xfrm>
            <a:off x="341916" y="4162822"/>
            <a:ext cx="1216700" cy="1216700"/>
            <a:chOff x="4841310" y="2705810"/>
            <a:chExt cx="1535453" cy="1535453"/>
          </a:xfrm>
        </p:grpSpPr>
        <p:sp>
          <p:nvSpPr>
            <p:cNvPr id="7" name="Oval 6">
              <a:extLst>
                <a:ext uri="{FF2B5EF4-FFF2-40B4-BE49-F238E27FC236}">
                  <a16:creationId xmlns:a16="http://schemas.microsoft.com/office/drawing/2014/main" id="{E68684AD-D98C-FD45-8A92-F366F689FAFF}"/>
                </a:ext>
              </a:extLst>
            </p:cNvPr>
            <p:cNvSpPr/>
            <p:nvPr/>
          </p:nvSpPr>
          <p:spPr>
            <a:xfrm rot="740607">
              <a:off x="4841310" y="2705810"/>
              <a:ext cx="1535453" cy="1535453"/>
            </a:xfrm>
            <a:prstGeom prst="ellipse">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7CEA8D0D-1B08-DF47-A1BF-E8730F4E058C}"/>
                </a:ext>
              </a:extLst>
            </p:cNvPr>
            <p:cNvPicPr>
              <a:picLocks noChangeAspect="1"/>
            </p:cNvPicPr>
            <p:nvPr/>
          </p:nvPicPr>
          <p:blipFill>
            <a:blip r:embed="rId2">
              <a:biLevel thresh="50000"/>
            </a:blip>
            <a:stretch>
              <a:fillRect/>
            </a:stretch>
          </p:blipFill>
          <p:spPr>
            <a:xfrm>
              <a:off x="5172737" y="3026350"/>
              <a:ext cx="874373" cy="922949"/>
            </a:xfrm>
            <a:prstGeom prst="rect">
              <a:avLst/>
            </a:prstGeom>
          </p:spPr>
        </p:pic>
      </p:grpSp>
    </p:spTree>
    <p:extLst>
      <p:ext uri="{BB962C8B-B14F-4D97-AF65-F5344CB8AC3E}">
        <p14:creationId xmlns:p14="http://schemas.microsoft.com/office/powerpoint/2010/main" val="42176311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Deliverables: Design</a:t>
            </a:r>
          </a:p>
        </p:txBody>
      </p:sp>
      <p:sp>
        <p:nvSpPr>
          <p:cNvPr id="3" name="Content Placeholder 2"/>
          <p:cNvSpPr>
            <a:spLocks noGrp="1"/>
          </p:cNvSpPr>
          <p:nvPr>
            <p:ph idx="1"/>
          </p:nvPr>
        </p:nvSpPr>
        <p:spPr/>
        <p:txBody>
          <a:bodyPr/>
          <a:lstStyle/>
          <a:p>
            <a:pPr>
              <a:spcBef>
                <a:spcPts val="2400"/>
              </a:spcBef>
            </a:pPr>
            <a:r>
              <a:rPr lang="en-US" dirty="0"/>
              <a:t>Refine study hypothesis and objectives</a:t>
            </a:r>
          </a:p>
          <a:p>
            <a:pPr>
              <a:spcBef>
                <a:spcPts val="2400"/>
              </a:spcBef>
            </a:pPr>
            <a:r>
              <a:rPr lang="en-US" dirty="0"/>
              <a:t>For studies that use an adaptive trial design, </a:t>
            </a:r>
            <a:br>
              <a:rPr lang="en-US" dirty="0"/>
            </a:br>
            <a:r>
              <a:rPr lang="en-US" dirty="0"/>
              <a:t>simulation-guided clinical trial design is required to </a:t>
            </a:r>
            <a:br>
              <a:rPr lang="en-US" dirty="0"/>
            </a:br>
            <a:r>
              <a:rPr lang="en-US" dirty="0"/>
              <a:t>establish the operating characteristics of the trial </a:t>
            </a:r>
          </a:p>
          <a:p>
            <a:pPr>
              <a:spcBef>
                <a:spcPts val="2400"/>
              </a:spcBef>
            </a:pPr>
            <a:r>
              <a:rPr lang="en-US" dirty="0"/>
              <a:t>Develop plan for pre-planned adaptations</a:t>
            </a:r>
          </a:p>
        </p:txBody>
      </p:sp>
    </p:spTree>
    <p:extLst>
      <p:ext uri="{BB962C8B-B14F-4D97-AF65-F5344CB8AC3E}">
        <p14:creationId xmlns:p14="http://schemas.microsoft.com/office/powerpoint/2010/main" val="24961602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Deliverables: Operations</a:t>
            </a:r>
          </a:p>
        </p:txBody>
      </p:sp>
      <p:sp>
        <p:nvSpPr>
          <p:cNvPr id="3" name="Content Placeholder 2"/>
          <p:cNvSpPr>
            <a:spLocks noGrp="1"/>
          </p:cNvSpPr>
          <p:nvPr>
            <p:ph idx="1"/>
          </p:nvPr>
        </p:nvSpPr>
        <p:spPr/>
        <p:txBody>
          <a:bodyPr/>
          <a:lstStyle/>
          <a:p>
            <a:r>
              <a:rPr lang="en-US" sz="2000" dirty="0"/>
              <a:t>Develop </a:t>
            </a:r>
            <a:r>
              <a:rPr lang="en-US" sz="2000" b="1" dirty="0"/>
              <a:t>clinical trial management systems</a:t>
            </a:r>
            <a:r>
              <a:rPr lang="en-US" sz="2000" dirty="0"/>
              <a:t> that are flexible and integrated (e.g., web-based randomization system</a:t>
            </a:r>
          </a:p>
          <a:p>
            <a:r>
              <a:rPr lang="en-US" sz="2000" dirty="0"/>
              <a:t>Establish implementation logistics for the </a:t>
            </a:r>
            <a:r>
              <a:rPr lang="en-US" sz="2000" b="1" dirty="0"/>
              <a:t>statistical analysis plan</a:t>
            </a:r>
            <a:r>
              <a:rPr lang="en-US" sz="2000" dirty="0"/>
              <a:t>:</a:t>
            </a:r>
          </a:p>
          <a:p>
            <a:pPr lvl="1"/>
            <a:r>
              <a:rPr lang="en-US" sz="2000" dirty="0"/>
              <a:t>Ongoing data collection</a:t>
            </a:r>
          </a:p>
          <a:p>
            <a:pPr lvl="1"/>
            <a:r>
              <a:rPr lang="en-US" sz="2000" dirty="0"/>
              <a:t>Timely implementation of pre-specified interim analysis</a:t>
            </a:r>
          </a:p>
          <a:p>
            <a:r>
              <a:rPr lang="en-US" sz="2000" b="1" dirty="0"/>
              <a:t>Budget and contracting</a:t>
            </a:r>
          </a:p>
          <a:p>
            <a:pPr lvl="1"/>
            <a:r>
              <a:rPr lang="en-US" sz="2000" dirty="0"/>
              <a:t>Clarify:</a:t>
            </a:r>
          </a:p>
          <a:p>
            <a:pPr lvl="2"/>
            <a:r>
              <a:rPr lang="en-US" sz="2000" dirty="0"/>
              <a:t>Who owns the data, especially data in the placebo arm.</a:t>
            </a:r>
          </a:p>
          <a:p>
            <a:pPr lvl="3"/>
            <a:r>
              <a:rPr lang="en-US" sz="2000" dirty="0"/>
              <a:t>Rights to use or license </a:t>
            </a:r>
          </a:p>
          <a:p>
            <a:pPr lvl="3"/>
            <a:r>
              <a:rPr lang="en-US" sz="2000" dirty="0"/>
              <a:t>Balance patient-centered considerations regarding data sharing and access with the need to preserve proprietary information.</a:t>
            </a:r>
          </a:p>
        </p:txBody>
      </p:sp>
    </p:spTree>
    <p:extLst>
      <p:ext uri="{BB962C8B-B14F-4D97-AF65-F5344CB8AC3E}">
        <p14:creationId xmlns:p14="http://schemas.microsoft.com/office/powerpoint/2010/main" val="28135438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Deliverables: Operations</a:t>
            </a:r>
          </a:p>
        </p:txBody>
      </p:sp>
      <p:sp>
        <p:nvSpPr>
          <p:cNvPr id="3" name="Content Placeholder 2"/>
          <p:cNvSpPr>
            <a:spLocks noGrp="1"/>
          </p:cNvSpPr>
          <p:nvPr>
            <p:ph idx="1"/>
          </p:nvPr>
        </p:nvSpPr>
        <p:spPr/>
        <p:txBody>
          <a:bodyPr/>
          <a:lstStyle/>
          <a:p>
            <a:r>
              <a:rPr lang="en-US" b="1" dirty="0"/>
              <a:t>Develop site network:</a:t>
            </a:r>
          </a:p>
          <a:p>
            <a:pPr lvl="1"/>
            <a:r>
              <a:rPr lang="en-US" dirty="0"/>
              <a:t>Assess fit, feasibility and training needs</a:t>
            </a:r>
          </a:p>
          <a:p>
            <a:r>
              <a:rPr lang="en-US" b="1" dirty="0"/>
              <a:t>Identify vendors:</a:t>
            </a:r>
          </a:p>
          <a:p>
            <a:pPr lvl="1"/>
            <a:r>
              <a:rPr lang="en-US" dirty="0"/>
              <a:t>Assess fit, feasibility and training needs</a:t>
            </a:r>
          </a:p>
          <a:p>
            <a:r>
              <a:rPr lang="en-US" b="1" dirty="0"/>
              <a:t>Establish criteria</a:t>
            </a:r>
            <a:r>
              <a:rPr lang="en-US" dirty="0"/>
              <a:t> and centralized process for investigational medical product selection</a:t>
            </a:r>
          </a:p>
          <a:p>
            <a:r>
              <a:rPr lang="en-US" b="1" dirty="0"/>
              <a:t>Develop governance structure</a:t>
            </a:r>
          </a:p>
        </p:txBody>
      </p:sp>
    </p:spTree>
    <p:extLst>
      <p:ext uri="{BB962C8B-B14F-4D97-AF65-F5344CB8AC3E}">
        <p14:creationId xmlns:p14="http://schemas.microsoft.com/office/powerpoint/2010/main" val="15689457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Deliverables: </a:t>
            </a:r>
            <a:br>
              <a:rPr lang="en-US" dirty="0"/>
            </a:br>
            <a:r>
              <a:rPr lang="en-US" dirty="0"/>
              <a:t>Multi-Stakeholder Engagement</a:t>
            </a:r>
          </a:p>
        </p:txBody>
      </p:sp>
      <p:sp>
        <p:nvSpPr>
          <p:cNvPr id="3" name="Content Placeholder 2"/>
          <p:cNvSpPr>
            <a:spLocks noGrp="1"/>
          </p:cNvSpPr>
          <p:nvPr>
            <p:ph idx="1"/>
          </p:nvPr>
        </p:nvSpPr>
        <p:spPr>
          <a:xfrm>
            <a:off x="347579" y="1535607"/>
            <a:ext cx="8462210" cy="4508584"/>
          </a:xfrm>
        </p:spPr>
        <p:txBody>
          <a:bodyPr/>
          <a:lstStyle/>
          <a:p>
            <a:r>
              <a:rPr lang="en-US" b="1" dirty="0"/>
              <a:t>Regulatory engagement</a:t>
            </a:r>
          </a:p>
          <a:p>
            <a:pPr lvl="1"/>
            <a:r>
              <a:rPr lang="en-US" dirty="0"/>
              <a:t>FDA: </a:t>
            </a:r>
          </a:p>
          <a:p>
            <a:pPr lvl="2"/>
            <a:r>
              <a:rPr lang="en-US" dirty="0"/>
              <a:t>Agency wants early and frequent interaction.  </a:t>
            </a:r>
          </a:p>
          <a:p>
            <a:pPr lvl="1"/>
            <a:r>
              <a:rPr lang="en-US" dirty="0"/>
              <a:t>International Regulatory Engagement</a:t>
            </a:r>
          </a:p>
          <a:p>
            <a:pPr lvl="2"/>
            <a:r>
              <a:rPr lang="en-US" dirty="0"/>
              <a:t>Clarify differences in global regulatory approaches. </a:t>
            </a:r>
          </a:p>
          <a:p>
            <a:pPr lvl="2"/>
            <a:r>
              <a:rPr lang="en-US" dirty="0"/>
              <a:t>Identify available guidance to help identify what these differences may be.</a:t>
            </a:r>
          </a:p>
          <a:p>
            <a:r>
              <a:rPr lang="en-US" b="1" dirty="0"/>
              <a:t>IRB engagement and education</a:t>
            </a:r>
          </a:p>
          <a:p>
            <a:r>
              <a:rPr lang="en-US" b="1" dirty="0"/>
              <a:t>Engagement of sponsors, disease experts and the patient community</a:t>
            </a:r>
            <a:r>
              <a:rPr lang="en-US" dirty="0"/>
              <a:t> in decision-making processes related to protocol design and governance</a:t>
            </a:r>
          </a:p>
        </p:txBody>
      </p:sp>
    </p:spTree>
    <p:extLst>
      <p:ext uri="{BB962C8B-B14F-4D97-AF65-F5344CB8AC3E}">
        <p14:creationId xmlns:p14="http://schemas.microsoft.com/office/powerpoint/2010/main" val="29193434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Roadblocks: Design</a:t>
            </a:r>
          </a:p>
        </p:txBody>
      </p:sp>
      <p:sp>
        <p:nvSpPr>
          <p:cNvPr id="3" name="Content Placeholder 2"/>
          <p:cNvSpPr>
            <a:spLocks noGrp="1"/>
          </p:cNvSpPr>
          <p:nvPr>
            <p:ph idx="1"/>
          </p:nvPr>
        </p:nvSpPr>
        <p:spPr/>
        <p:txBody>
          <a:bodyPr/>
          <a:lstStyle/>
          <a:p>
            <a:r>
              <a:rPr lang="en-US" dirty="0"/>
              <a:t>Reaching consensus on key design requirements requires significant time and engagement of multiple stakeholders:</a:t>
            </a:r>
          </a:p>
          <a:p>
            <a:pPr lvl="1"/>
            <a:r>
              <a:rPr lang="en-US" dirty="0"/>
              <a:t>Alignment on key assumptions</a:t>
            </a:r>
          </a:p>
          <a:p>
            <a:pPr lvl="1"/>
            <a:r>
              <a:rPr lang="en-US" dirty="0"/>
              <a:t>Evaluation of design features tested in statistical simulations.</a:t>
            </a:r>
          </a:p>
          <a:p>
            <a:pPr lvl="1"/>
            <a:r>
              <a:rPr lang="en-US" dirty="0"/>
              <a:t>Ability to respond to and resolve competing pressures (e.g. time, budget, risk)</a:t>
            </a:r>
          </a:p>
          <a:p>
            <a:r>
              <a:rPr lang="en-US" dirty="0"/>
              <a:t>Impact of future “regimens”/ appendices can be difficult to identify early on, so may require future amendment to the master protocol</a:t>
            </a:r>
          </a:p>
        </p:txBody>
      </p:sp>
    </p:spTree>
    <p:extLst>
      <p:ext uri="{BB962C8B-B14F-4D97-AF65-F5344CB8AC3E}">
        <p14:creationId xmlns:p14="http://schemas.microsoft.com/office/powerpoint/2010/main" val="2613330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lstStyle/>
          <a:p>
            <a:r>
              <a:rPr lang="en-US" dirty="0"/>
              <a:t>Provide diverse stakeholders with a roadmap for the successful design and implementation of master protocols</a:t>
            </a:r>
          </a:p>
          <a:p>
            <a:pPr marL="0" indent="0">
              <a:buNone/>
            </a:pPr>
            <a:endParaRPr lang="en-US" dirty="0"/>
          </a:p>
        </p:txBody>
      </p:sp>
    </p:spTree>
    <p:extLst>
      <p:ext uri="{BB962C8B-B14F-4D97-AF65-F5344CB8AC3E}">
        <p14:creationId xmlns:p14="http://schemas.microsoft.com/office/powerpoint/2010/main" val="41022053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Roadblocks: Operations</a:t>
            </a:r>
          </a:p>
        </p:txBody>
      </p:sp>
      <p:sp>
        <p:nvSpPr>
          <p:cNvPr id="3" name="Content Placeholder 2"/>
          <p:cNvSpPr>
            <a:spLocks noGrp="1"/>
          </p:cNvSpPr>
          <p:nvPr>
            <p:ph idx="1"/>
          </p:nvPr>
        </p:nvSpPr>
        <p:spPr/>
        <p:txBody>
          <a:bodyPr/>
          <a:lstStyle/>
          <a:p>
            <a:r>
              <a:rPr lang="en-US" b="1" dirty="0"/>
              <a:t>Establishing a qualified network of sites</a:t>
            </a:r>
          </a:p>
          <a:p>
            <a:r>
              <a:rPr lang="en-US" b="1" dirty="0"/>
              <a:t>Identifying vendors</a:t>
            </a:r>
            <a:r>
              <a:rPr lang="en-US" dirty="0"/>
              <a:t> (central laboratories, pharmacies, etc.) with appropriate experience with master protocols</a:t>
            </a:r>
          </a:p>
          <a:p>
            <a:pPr lvl="1"/>
            <a:r>
              <a:rPr lang="en-US" dirty="0"/>
              <a:t>Key considerations for a platform trial:</a:t>
            </a:r>
          </a:p>
          <a:p>
            <a:pPr lvl="2"/>
            <a:r>
              <a:rPr lang="en-US" dirty="0"/>
              <a:t>Perpetual nature of platform trials can make it difficult to get accurate quotes</a:t>
            </a:r>
          </a:p>
          <a:p>
            <a:pPr lvl="2"/>
            <a:r>
              <a:rPr lang="en-US" dirty="0"/>
              <a:t>Ability to process samples in a timeline (sometimes real-time) manner versus batching samples</a:t>
            </a:r>
          </a:p>
          <a:p>
            <a:r>
              <a:rPr lang="en-US" dirty="0"/>
              <a:t>Difficulty </a:t>
            </a:r>
            <a:r>
              <a:rPr lang="en-US" b="1" dirty="0"/>
              <a:t>identifying</a:t>
            </a:r>
            <a:r>
              <a:rPr lang="en-US" dirty="0"/>
              <a:t> </a:t>
            </a:r>
            <a:r>
              <a:rPr lang="en-US" b="1" dirty="0"/>
              <a:t>a CRO with sufficient experience</a:t>
            </a:r>
            <a:r>
              <a:rPr lang="en-US" dirty="0"/>
              <a:t>.</a:t>
            </a:r>
          </a:p>
          <a:p>
            <a:r>
              <a:rPr lang="en-US" b="1" dirty="0"/>
              <a:t>Funding can often be an impediment</a:t>
            </a:r>
            <a:r>
              <a:rPr lang="en-US" dirty="0"/>
              <a:t> as the eventual cost of the trial is substantial.</a:t>
            </a:r>
          </a:p>
        </p:txBody>
      </p:sp>
    </p:spTree>
    <p:extLst>
      <p:ext uri="{BB962C8B-B14F-4D97-AF65-F5344CB8AC3E}">
        <p14:creationId xmlns:p14="http://schemas.microsoft.com/office/powerpoint/2010/main" val="26346834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Feedback</a:t>
            </a:r>
          </a:p>
        </p:txBody>
      </p:sp>
      <p:sp>
        <p:nvSpPr>
          <p:cNvPr id="3" name="Content Placeholder 2"/>
          <p:cNvSpPr>
            <a:spLocks noGrp="1"/>
          </p:cNvSpPr>
          <p:nvPr>
            <p:ph idx="1"/>
          </p:nvPr>
        </p:nvSpPr>
        <p:spPr/>
        <p:txBody>
          <a:bodyPr/>
          <a:lstStyle/>
          <a:p>
            <a:pPr marL="295275" indent="-295275"/>
            <a:r>
              <a:rPr lang="en-US" dirty="0"/>
              <a:t>Key deliverables:</a:t>
            </a:r>
          </a:p>
          <a:p>
            <a:pPr lvl="1"/>
            <a:r>
              <a:rPr lang="en-US" dirty="0"/>
              <a:t>What have we captured well?</a:t>
            </a:r>
          </a:p>
          <a:p>
            <a:pPr lvl="1"/>
            <a:r>
              <a:rPr lang="en-US" dirty="0"/>
              <a:t>What should we expand upon?</a:t>
            </a:r>
          </a:p>
          <a:p>
            <a:pPr marL="295275" indent="-295275">
              <a:spcBef>
                <a:spcPts val="2400"/>
              </a:spcBef>
            </a:pPr>
            <a:r>
              <a:rPr lang="en-US" dirty="0"/>
              <a:t>Key roadmap:</a:t>
            </a:r>
          </a:p>
          <a:p>
            <a:pPr lvl="1"/>
            <a:r>
              <a:rPr lang="en-US" dirty="0"/>
              <a:t>What have we captured well?</a:t>
            </a:r>
          </a:p>
          <a:p>
            <a:pPr lvl="1"/>
            <a:r>
              <a:rPr lang="en-US" dirty="0"/>
              <a:t>What should we expand upon?</a:t>
            </a:r>
          </a:p>
        </p:txBody>
      </p:sp>
    </p:spTree>
    <p:extLst>
      <p:ext uri="{BB962C8B-B14F-4D97-AF65-F5344CB8AC3E}">
        <p14:creationId xmlns:p14="http://schemas.microsoft.com/office/powerpoint/2010/main" val="2284424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Prioritizing Roadblocks</a:t>
            </a:r>
          </a:p>
        </p:txBody>
      </p:sp>
    </p:spTree>
    <p:extLst>
      <p:ext uri="{BB962C8B-B14F-4D97-AF65-F5344CB8AC3E}">
        <p14:creationId xmlns:p14="http://schemas.microsoft.com/office/powerpoint/2010/main" val="17908190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Group Questions</a:t>
            </a:r>
          </a:p>
        </p:txBody>
      </p:sp>
      <p:sp>
        <p:nvSpPr>
          <p:cNvPr id="5" name="Content Placeholder 4"/>
          <p:cNvSpPr>
            <a:spLocks noGrp="1"/>
          </p:cNvSpPr>
          <p:nvPr>
            <p:ph idx="1"/>
          </p:nvPr>
        </p:nvSpPr>
        <p:spPr/>
        <p:txBody>
          <a:bodyPr/>
          <a:lstStyle/>
          <a:p>
            <a:pPr marL="0" indent="0">
              <a:buNone/>
            </a:pPr>
            <a:r>
              <a:rPr lang="en-US" dirty="0"/>
              <a:t>Which roadblocks are the most disruptive to progress during the planning stage of a master protocol?</a:t>
            </a:r>
          </a:p>
          <a:p>
            <a:r>
              <a:rPr lang="en-US" dirty="0"/>
              <a:t>How do these roadblocks undermine successful trial execution?</a:t>
            </a:r>
          </a:p>
          <a:p>
            <a:r>
              <a:rPr lang="en-US" dirty="0"/>
              <a:t>How do different stakeholder groups (e.g., patients, providers, study sites, sponsors) experience this roadblock?</a:t>
            </a:r>
          </a:p>
        </p:txBody>
      </p:sp>
    </p:spTree>
    <p:extLst>
      <p:ext uri="{BB962C8B-B14F-4D97-AF65-F5344CB8AC3E}">
        <p14:creationId xmlns:p14="http://schemas.microsoft.com/office/powerpoint/2010/main" val="34017142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Development Group Exercise</a:t>
            </a:r>
          </a:p>
        </p:txBody>
      </p:sp>
    </p:spTree>
    <p:extLst>
      <p:ext uri="{BB962C8B-B14F-4D97-AF65-F5344CB8AC3E}">
        <p14:creationId xmlns:p14="http://schemas.microsoft.com/office/powerpoint/2010/main" val="91236365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Development </a:t>
            </a:r>
            <a:br>
              <a:rPr lang="en-US" dirty="0"/>
            </a:br>
            <a:r>
              <a:rPr lang="en-US" dirty="0"/>
              <a:t>Discussion Prompts</a:t>
            </a:r>
          </a:p>
        </p:txBody>
      </p:sp>
      <p:sp>
        <p:nvSpPr>
          <p:cNvPr id="5" name="Content Placeholder 4"/>
          <p:cNvSpPr>
            <a:spLocks noGrp="1"/>
          </p:cNvSpPr>
          <p:nvPr>
            <p:ph idx="1"/>
          </p:nvPr>
        </p:nvSpPr>
        <p:spPr>
          <a:xfrm>
            <a:off x="347579" y="1674421"/>
            <a:ext cx="8462210" cy="4286642"/>
          </a:xfrm>
        </p:spPr>
        <p:txBody>
          <a:bodyPr/>
          <a:lstStyle/>
          <a:p>
            <a:pPr marL="295275" indent="-295275"/>
            <a:r>
              <a:rPr lang="en-US" dirty="0"/>
              <a:t>Prioritize the roadblock</a:t>
            </a:r>
          </a:p>
          <a:p>
            <a:pPr lvl="1"/>
            <a:r>
              <a:rPr lang="en-US" dirty="0"/>
              <a:t>What is the problem?</a:t>
            </a:r>
          </a:p>
          <a:p>
            <a:pPr lvl="1"/>
            <a:r>
              <a:rPr lang="en-US" dirty="0"/>
              <a:t>Which stakeholder groups are the most effected by this roadblock?</a:t>
            </a:r>
          </a:p>
          <a:p>
            <a:pPr marL="295275" indent="-295275"/>
            <a:r>
              <a:rPr lang="en-US" dirty="0"/>
              <a:t>How has your organization successfully addressed this problem?</a:t>
            </a:r>
          </a:p>
          <a:p>
            <a:pPr marL="295275" indent="-295275"/>
            <a:r>
              <a:rPr lang="en-US" dirty="0"/>
              <a:t>What strategic action should be taken to proactively address this roadblock prior to study execution?</a:t>
            </a:r>
          </a:p>
        </p:txBody>
      </p:sp>
    </p:spTree>
    <p:extLst>
      <p:ext uri="{BB962C8B-B14F-4D97-AF65-F5344CB8AC3E}">
        <p14:creationId xmlns:p14="http://schemas.microsoft.com/office/powerpoint/2010/main" val="15593591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Report-Out Preparation</a:t>
            </a:r>
          </a:p>
        </p:txBody>
      </p:sp>
    </p:spTree>
    <p:extLst>
      <p:ext uri="{BB962C8B-B14F-4D97-AF65-F5344CB8AC3E}">
        <p14:creationId xmlns:p14="http://schemas.microsoft.com/office/powerpoint/2010/main" val="29156589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Our Strategies Study-Level or Enterprise-Level?</a:t>
            </a:r>
          </a:p>
        </p:txBody>
      </p:sp>
      <p:pic>
        <p:nvPicPr>
          <p:cNvPr id="6" name="Picture 5">
            <a:extLst>
              <a:ext uri="{FF2B5EF4-FFF2-40B4-BE49-F238E27FC236}">
                <a16:creationId xmlns:a16="http://schemas.microsoft.com/office/drawing/2014/main" id="{F9C25DF5-BCDB-4F45-8448-87A81B8CB2FE}"/>
              </a:ext>
            </a:extLst>
          </p:cNvPr>
          <p:cNvPicPr>
            <a:picLocks noChangeAspect="1"/>
          </p:cNvPicPr>
          <p:nvPr/>
        </p:nvPicPr>
        <p:blipFill>
          <a:blip r:embed="rId2"/>
          <a:stretch>
            <a:fillRect/>
          </a:stretch>
        </p:blipFill>
        <p:spPr>
          <a:xfrm>
            <a:off x="1697543" y="1573783"/>
            <a:ext cx="2674050" cy="4388736"/>
          </a:xfrm>
          <a:prstGeom prst="rect">
            <a:avLst/>
          </a:prstGeom>
        </p:spPr>
      </p:pic>
      <p:pic>
        <p:nvPicPr>
          <p:cNvPr id="7" name="Picture 6">
            <a:extLst>
              <a:ext uri="{FF2B5EF4-FFF2-40B4-BE49-F238E27FC236}">
                <a16:creationId xmlns:a16="http://schemas.microsoft.com/office/drawing/2014/main" id="{46BCADB3-00EA-C344-93CA-470D10835559}"/>
              </a:ext>
            </a:extLst>
          </p:cNvPr>
          <p:cNvPicPr>
            <a:picLocks noChangeAspect="1"/>
          </p:cNvPicPr>
          <p:nvPr/>
        </p:nvPicPr>
        <p:blipFill>
          <a:blip r:embed="rId3"/>
          <a:stretch>
            <a:fillRect/>
          </a:stretch>
        </p:blipFill>
        <p:spPr>
          <a:xfrm>
            <a:off x="4771787" y="1573819"/>
            <a:ext cx="2674670" cy="4389753"/>
          </a:xfrm>
          <a:prstGeom prst="rect">
            <a:avLst/>
          </a:prstGeom>
        </p:spPr>
      </p:pic>
      <p:sp>
        <p:nvSpPr>
          <p:cNvPr id="8" name="TextBox 7">
            <a:extLst>
              <a:ext uri="{FF2B5EF4-FFF2-40B4-BE49-F238E27FC236}">
                <a16:creationId xmlns:a16="http://schemas.microsoft.com/office/drawing/2014/main" id="{2C59D304-C1F8-A84C-9A10-44F5C557929A}"/>
              </a:ext>
            </a:extLst>
          </p:cNvPr>
          <p:cNvSpPr txBox="1"/>
          <p:nvPr/>
        </p:nvSpPr>
        <p:spPr>
          <a:xfrm>
            <a:off x="4771786" y="1823895"/>
            <a:ext cx="2674671" cy="867930"/>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4036"/>
                </a:solidFill>
                <a:effectLst/>
                <a:uLnTx/>
                <a:uFillTx/>
                <a:latin typeface="Arial"/>
                <a:ea typeface="+mn-ea"/>
                <a:cs typeface="+mn-cs"/>
              </a:rPr>
              <a:t>Enterprise-</a:t>
            </a:r>
            <a:br>
              <a:rPr kumimoji="0" lang="en-US" sz="2800" b="1" i="0" u="none" strike="noStrike" kern="1200" cap="none" spc="0" normalizeH="0" baseline="0" noProof="0" dirty="0">
                <a:ln>
                  <a:noFill/>
                </a:ln>
                <a:solidFill>
                  <a:srgbClr val="EE4036"/>
                </a:solidFill>
                <a:effectLst/>
                <a:uLnTx/>
                <a:uFillTx/>
                <a:latin typeface="Arial"/>
                <a:ea typeface="+mn-ea"/>
                <a:cs typeface="+mn-cs"/>
              </a:rPr>
            </a:br>
            <a:r>
              <a:rPr kumimoji="0" lang="en-US" sz="2800" b="1" i="0" u="none" strike="noStrike" kern="1200" cap="none" spc="0" normalizeH="0" baseline="0" noProof="0" dirty="0">
                <a:ln>
                  <a:noFill/>
                </a:ln>
                <a:solidFill>
                  <a:srgbClr val="EE4036"/>
                </a:solidFill>
                <a:effectLst/>
                <a:uLnTx/>
                <a:uFillTx/>
                <a:latin typeface="Arial"/>
                <a:ea typeface="+mn-ea"/>
                <a:cs typeface="+mn-cs"/>
              </a:rPr>
              <a:t>Level</a:t>
            </a:r>
          </a:p>
        </p:txBody>
      </p:sp>
      <p:sp>
        <p:nvSpPr>
          <p:cNvPr id="9" name="TextBox 8">
            <a:extLst>
              <a:ext uri="{FF2B5EF4-FFF2-40B4-BE49-F238E27FC236}">
                <a16:creationId xmlns:a16="http://schemas.microsoft.com/office/drawing/2014/main" id="{76A3CEBD-02E3-FF4B-BF90-DD928BD79408}"/>
              </a:ext>
            </a:extLst>
          </p:cNvPr>
          <p:cNvSpPr txBox="1"/>
          <p:nvPr/>
        </p:nvSpPr>
        <p:spPr>
          <a:xfrm>
            <a:off x="1697544" y="1823895"/>
            <a:ext cx="2674050" cy="867930"/>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BA2"/>
                </a:solidFill>
                <a:effectLst/>
                <a:uLnTx/>
                <a:uFillTx/>
                <a:latin typeface="Arial"/>
                <a:ea typeface="+mn-ea"/>
                <a:cs typeface="+mn-cs"/>
              </a:rPr>
              <a:t>Study-</a:t>
            </a:r>
            <a:br>
              <a:rPr kumimoji="0" lang="en-US" sz="2800" b="1" i="0" u="none" strike="noStrike" kern="1200" cap="none" spc="0" normalizeH="0" baseline="0" noProof="0" dirty="0">
                <a:ln>
                  <a:noFill/>
                </a:ln>
                <a:solidFill>
                  <a:srgbClr val="008BA2"/>
                </a:solidFill>
                <a:effectLst/>
                <a:uLnTx/>
                <a:uFillTx/>
                <a:latin typeface="Arial"/>
                <a:ea typeface="+mn-ea"/>
                <a:cs typeface="+mn-cs"/>
              </a:rPr>
            </a:br>
            <a:r>
              <a:rPr kumimoji="0" lang="en-US" sz="2800" b="1" i="0" u="none" strike="noStrike" kern="1200" cap="none" spc="0" normalizeH="0" baseline="0" noProof="0" dirty="0">
                <a:ln>
                  <a:noFill/>
                </a:ln>
                <a:solidFill>
                  <a:srgbClr val="008BA2"/>
                </a:solidFill>
                <a:effectLst/>
                <a:uLnTx/>
                <a:uFillTx/>
                <a:latin typeface="Arial"/>
                <a:ea typeface="+mn-ea"/>
                <a:cs typeface="+mn-cs"/>
              </a:rPr>
              <a:t>Level</a:t>
            </a:r>
          </a:p>
        </p:txBody>
      </p:sp>
      <p:sp>
        <p:nvSpPr>
          <p:cNvPr id="11" name="TextBox 10">
            <a:extLst>
              <a:ext uri="{FF2B5EF4-FFF2-40B4-BE49-F238E27FC236}">
                <a16:creationId xmlns:a16="http://schemas.microsoft.com/office/drawing/2014/main" id="{F5B244CE-46F2-094F-98FC-BC072FB95E0D}"/>
              </a:ext>
            </a:extLst>
          </p:cNvPr>
          <p:cNvSpPr txBox="1"/>
          <p:nvPr/>
        </p:nvSpPr>
        <p:spPr>
          <a:xfrm>
            <a:off x="4771786" y="3768151"/>
            <a:ext cx="2674671" cy="1869743"/>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Changing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“Hearts and Minds”</a:t>
            </a:r>
          </a:p>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Broad capacity building</a:t>
            </a:r>
          </a:p>
        </p:txBody>
      </p:sp>
      <p:sp>
        <p:nvSpPr>
          <p:cNvPr id="13" name="TextBox 12">
            <a:extLst>
              <a:ext uri="{FF2B5EF4-FFF2-40B4-BE49-F238E27FC236}">
                <a16:creationId xmlns:a16="http://schemas.microsoft.com/office/drawing/2014/main" id="{4B3E23B3-CA62-4249-9AB2-C28BD79B2031}"/>
              </a:ext>
            </a:extLst>
          </p:cNvPr>
          <p:cNvSpPr txBox="1"/>
          <p:nvPr/>
        </p:nvSpPr>
        <p:spPr>
          <a:xfrm>
            <a:off x="1697544" y="3768151"/>
            <a:ext cx="2674050" cy="1421928"/>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NUTS </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AND BOLTS:</a:t>
            </a:r>
            <a:r>
              <a:rPr kumimoji="0" lang="en-US" sz="2400" b="0" i="0" u="none" strike="noStrike" kern="1200" cap="none" spc="0" normalizeH="0" baseline="0" noProof="0" dirty="0">
                <a:ln>
                  <a:noFill/>
                </a:ln>
                <a:solidFill>
                  <a:prstClr val="white"/>
                </a:solidFill>
                <a:effectLst/>
                <a:uLnTx/>
                <a:uFillTx/>
                <a:latin typeface="Arial"/>
                <a:ea typeface="+mn-ea"/>
                <a:cs typeface="+mn-cs"/>
              </a:rPr>
              <a:t>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How do we get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it done?</a:t>
            </a:r>
          </a:p>
        </p:txBody>
      </p:sp>
    </p:spTree>
    <p:extLst>
      <p:ext uri="{BB962C8B-B14F-4D97-AF65-F5344CB8AC3E}">
        <p14:creationId xmlns:p14="http://schemas.microsoft.com/office/powerpoint/2010/main" val="23574185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Our Strategy Fit This Criteria?</a:t>
            </a:r>
          </a:p>
        </p:txBody>
      </p:sp>
      <p:sp>
        <p:nvSpPr>
          <p:cNvPr id="3" name="Content Placeholder 2"/>
          <p:cNvSpPr>
            <a:spLocks noGrp="1"/>
          </p:cNvSpPr>
          <p:nvPr>
            <p:ph idx="1"/>
          </p:nvPr>
        </p:nvSpPr>
        <p:spPr/>
        <p:txBody>
          <a:bodyPr/>
          <a:lstStyle/>
          <a:p>
            <a:r>
              <a:rPr lang="en-US" sz="2200" b="1" dirty="0"/>
              <a:t>Targeted: </a:t>
            </a:r>
          </a:p>
          <a:p>
            <a:pPr lvl="1"/>
            <a:r>
              <a:rPr lang="en-US" sz="2200" dirty="0"/>
              <a:t>Driven by a well-defined problem</a:t>
            </a:r>
          </a:p>
          <a:p>
            <a:pPr lvl="1"/>
            <a:r>
              <a:rPr lang="en-US" sz="2200" dirty="0"/>
              <a:t>Responds to the needs of a specific stakeholder group</a:t>
            </a:r>
          </a:p>
          <a:p>
            <a:pPr lvl="1"/>
            <a:r>
              <a:rPr lang="en-US" sz="2200" dirty="0"/>
              <a:t>Consider of less experienced groups </a:t>
            </a:r>
          </a:p>
          <a:p>
            <a:r>
              <a:rPr lang="en-US" sz="2200" b="1" dirty="0"/>
              <a:t>Flexible:</a:t>
            </a:r>
          </a:p>
          <a:p>
            <a:pPr lvl="1"/>
            <a:r>
              <a:rPr lang="en-US" sz="2200" dirty="0"/>
              <a:t>Can respond to the cyclical, iterative nature of some roadblocks </a:t>
            </a:r>
          </a:p>
          <a:p>
            <a:pPr lvl="1"/>
            <a:r>
              <a:rPr lang="en-US" sz="2200" dirty="0"/>
              <a:t>Scalability (can be applied at a small scale or a large scale)</a:t>
            </a:r>
          </a:p>
          <a:p>
            <a:r>
              <a:rPr lang="en-US" sz="2200" b="1" dirty="0"/>
              <a:t>Feasible:</a:t>
            </a:r>
          </a:p>
          <a:p>
            <a:pPr lvl="1"/>
            <a:r>
              <a:rPr lang="en-US" sz="2200" dirty="0"/>
              <a:t>Target stakeholder group has the capacity to implement the strategy</a:t>
            </a:r>
          </a:p>
          <a:p>
            <a:pPr lvl="1"/>
            <a:endParaRPr lang="en-US" sz="2200" dirty="0"/>
          </a:p>
        </p:txBody>
      </p:sp>
    </p:spTree>
    <p:extLst>
      <p:ext uri="{BB962C8B-B14F-4D97-AF65-F5344CB8AC3E}">
        <p14:creationId xmlns:p14="http://schemas.microsoft.com/office/powerpoint/2010/main" val="33881196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Small Group Report Out</a:t>
            </a:r>
          </a:p>
        </p:txBody>
      </p:sp>
    </p:spTree>
    <p:extLst>
      <p:ext uri="{BB962C8B-B14F-4D97-AF65-F5344CB8AC3E}">
        <p14:creationId xmlns:p14="http://schemas.microsoft.com/office/powerpoint/2010/main" val="873816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p:txBody>
          <a:bodyPr/>
          <a:lstStyle/>
          <a:p>
            <a:pPr marL="457200" lvl="0" indent="-457200">
              <a:buSzPct val="100000"/>
              <a:buFont typeface="+mj-lt"/>
              <a:buAutoNum type="arabicPeriod"/>
            </a:pPr>
            <a:r>
              <a:rPr lang="en-US" dirty="0"/>
              <a:t>Compare and contrast the distinct design and operational features of basket, umbrella, and platform trials.</a:t>
            </a:r>
          </a:p>
          <a:p>
            <a:pPr marL="457200" lvl="0" indent="-457200">
              <a:buSzPct val="100000"/>
              <a:buFont typeface="+mj-lt"/>
              <a:buAutoNum type="arabicPeriod"/>
            </a:pPr>
            <a:r>
              <a:rPr lang="en-US" dirty="0"/>
              <a:t>Identify emerging best practices for the design and conduct of master protocol studies. </a:t>
            </a:r>
          </a:p>
          <a:p>
            <a:pPr marL="0" indent="0">
              <a:buNone/>
            </a:pPr>
            <a:endParaRPr lang="en-US" dirty="0"/>
          </a:p>
        </p:txBody>
      </p:sp>
    </p:spTree>
    <p:extLst>
      <p:ext uri="{BB962C8B-B14F-4D97-AF65-F5344CB8AC3E}">
        <p14:creationId xmlns:p14="http://schemas.microsoft.com/office/powerpoint/2010/main" val="8275994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187476"/>
            <a:ext cx="8462210" cy="770467"/>
          </a:xfrm>
        </p:spPr>
        <p:txBody>
          <a:bodyPr/>
          <a:lstStyle/>
          <a:p>
            <a:r>
              <a:rPr lang="en-US" sz="2800" dirty="0"/>
              <a:t>Strategy </a:t>
            </a:r>
            <a:r>
              <a:rPr lang="en-US" sz="2800" dirty="0" smtClean="0"/>
              <a:t>1</a:t>
            </a:r>
            <a:endParaRPr lang="en-US" sz="2800" dirty="0"/>
          </a:p>
        </p:txBody>
      </p:sp>
      <p:sp>
        <p:nvSpPr>
          <p:cNvPr id="3" name="Content Placeholder 2"/>
          <p:cNvSpPr>
            <a:spLocks noGrp="1"/>
          </p:cNvSpPr>
          <p:nvPr>
            <p:ph idx="1"/>
          </p:nvPr>
        </p:nvSpPr>
        <p:spPr>
          <a:xfrm>
            <a:off x="347579" y="957944"/>
            <a:ext cx="8462210" cy="5083628"/>
          </a:xfrm>
        </p:spPr>
        <p:txBody>
          <a:bodyPr/>
          <a:lstStyle/>
          <a:p>
            <a:r>
              <a:rPr lang="en-US" sz="1800" dirty="0" smtClean="0"/>
              <a:t>Prioritized </a:t>
            </a:r>
            <a:r>
              <a:rPr lang="en-US" sz="1800" b="1" dirty="0"/>
              <a:t>roadblock</a:t>
            </a:r>
            <a:r>
              <a:rPr lang="en-US" sz="1800" dirty="0" smtClean="0"/>
              <a:t>: </a:t>
            </a:r>
            <a:endParaRPr lang="en-US" sz="1800" dirty="0"/>
          </a:p>
          <a:p>
            <a:pPr lvl="1"/>
            <a:r>
              <a:rPr lang="en-US" sz="1800" dirty="0"/>
              <a:t>What is the </a:t>
            </a:r>
            <a:r>
              <a:rPr lang="en-US" sz="1800" dirty="0" smtClean="0"/>
              <a:t>problem? </a:t>
            </a:r>
            <a:r>
              <a:rPr lang="en-US" sz="1800" b="1" dirty="0" smtClean="0"/>
              <a:t>Reaching consensus on key design requirements requires significant time and engagement of multiple stakeholders.</a:t>
            </a:r>
            <a:endParaRPr lang="en-US" sz="1800" b="1" dirty="0"/>
          </a:p>
          <a:p>
            <a:r>
              <a:rPr lang="en-US" sz="1800" dirty="0"/>
              <a:t>Which stakeholder groups are the most affected by this </a:t>
            </a:r>
            <a:r>
              <a:rPr lang="en-US" sz="1800" dirty="0" smtClean="0"/>
              <a:t>roadblock? </a:t>
            </a:r>
            <a:r>
              <a:rPr lang="en-US" sz="1800" b="1" dirty="0" smtClean="0"/>
              <a:t>All stakeholder groups (e.g. patient advocacy groups, interventional arm owner, key opinion leaders)  are impacted, it is critical the think through unique barriers to achieving consensus that are relevant to each stakeholder group</a:t>
            </a:r>
            <a:endParaRPr lang="en-US" sz="1800" b="1" dirty="0"/>
          </a:p>
          <a:p>
            <a:r>
              <a:rPr lang="en-US" sz="1800" dirty="0"/>
              <a:t>Example of effective problem-solving </a:t>
            </a:r>
            <a:r>
              <a:rPr lang="en-US" sz="1800" dirty="0" smtClean="0"/>
              <a:t>approach: </a:t>
            </a:r>
            <a:r>
              <a:rPr lang="en-US" sz="1800" b="1" dirty="0" smtClean="0"/>
              <a:t>Have a structured consensus-building process…one example is having an intensive face-to-face design strategy meeting that engages champions and key decision makers</a:t>
            </a:r>
          </a:p>
          <a:p>
            <a:pPr lvl="1"/>
            <a:r>
              <a:rPr lang="en-US" sz="1800" b="1" dirty="0" smtClean="0"/>
              <a:t>Multiple diseases, or multiple investigational products</a:t>
            </a:r>
            <a:endParaRPr lang="en-US" sz="1800" b="1" dirty="0"/>
          </a:p>
          <a:p>
            <a:r>
              <a:rPr lang="en-US" sz="1800" dirty="0"/>
              <a:t>What </a:t>
            </a:r>
            <a:r>
              <a:rPr lang="en-US" sz="1800" b="1" dirty="0"/>
              <a:t>strategic action</a:t>
            </a:r>
            <a:r>
              <a:rPr lang="en-US" sz="1800" dirty="0"/>
              <a:t> should be taken to proactively address this roadblock</a:t>
            </a:r>
            <a:r>
              <a:rPr lang="en-US" sz="1800" dirty="0" smtClean="0"/>
              <a:t>? </a:t>
            </a:r>
            <a:r>
              <a:rPr lang="en-US" sz="1800" b="1" dirty="0" smtClean="0"/>
              <a:t>Making sure key decision makers have appropriately gotten feedback from all relevant stakeholders, but note that a “design-by-committee” approach may not be feasible</a:t>
            </a:r>
            <a:endParaRPr lang="en-US" sz="1800" b="1" dirty="0"/>
          </a:p>
        </p:txBody>
      </p:sp>
    </p:spTree>
    <p:extLst>
      <p:ext uri="{BB962C8B-B14F-4D97-AF65-F5344CB8AC3E}">
        <p14:creationId xmlns:p14="http://schemas.microsoft.com/office/powerpoint/2010/main" val="6739722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44555"/>
            <a:ext cx="8462210" cy="770467"/>
          </a:xfrm>
        </p:spPr>
        <p:txBody>
          <a:bodyPr/>
          <a:lstStyle/>
          <a:p>
            <a:r>
              <a:rPr lang="en-US" dirty="0"/>
              <a:t>Strategy 1</a:t>
            </a:r>
          </a:p>
        </p:txBody>
      </p:sp>
      <p:sp>
        <p:nvSpPr>
          <p:cNvPr id="3" name="Content Placeholder 2"/>
          <p:cNvSpPr>
            <a:spLocks noGrp="1"/>
          </p:cNvSpPr>
          <p:nvPr>
            <p:ph idx="1"/>
          </p:nvPr>
        </p:nvSpPr>
        <p:spPr>
          <a:xfrm>
            <a:off x="347579" y="1115022"/>
            <a:ext cx="8462210" cy="4508584"/>
          </a:xfrm>
        </p:spPr>
        <p:txBody>
          <a:bodyPr/>
          <a:lstStyle/>
          <a:p>
            <a:r>
              <a:rPr lang="en-US" dirty="0" smtClean="0"/>
              <a:t>Prioritized </a:t>
            </a:r>
            <a:r>
              <a:rPr lang="en-US" b="1" dirty="0"/>
              <a:t>roadblock</a:t>
            </a:r>
            <a:r>
              <a:rPr lang="en-US" dirty="0"/>
              <a:t>:</a:t>
            </a:r>
          </a:p>
          <a:p>
            <a:pPr lvl="1"/>
            <a:r>
              <a:rPr lang="en-US" dirty="0"/>
              <a:t>What is the problem</a:t>
            </a:r>
            <a:r>
              <a:rPr lang="en-US" dirty="0" smtClean="0"/>
              <a:t>? </a:t>
            </a:r>
          </a:p>
          <a:p>
            <a:pPr lvl="2"/>
            <a:r>
              <a:rPr lang="en-US" b="1" dirty="0" smtClean="0"/>
              <a:t>Identifying qualified vendors for the trial</a:t>
            </a:r>
            <a:endParaRPr lang="en-US" b="1" dirty="0"/>
          </a:p>
          <a:p>
            <a:pPr lvl="1"/>
            <a:r>
              <a:rPr lang="en-US" dirty="0"/>
              <a:t>Which stakeholder groups are the most affected by this roadblock</a:t>
            </a:r>
            <a:r>
              <a:rPr lang="en-US" dirty="0" smtClean="0"/>
              <a:t>?</a:t>
            </a:r>
          </a:p>
          <a:p>
            <a:pPr lvl="2"/>
            <a:r>
              <a:rPr lang="en-US" sz="2000" b="1" dirty="0" smtClean="0"/>
              <a:t>Non-traditional drug developer (e.g. nonprofit)</a:t>
            </a:r>
            <a:endParaRPr lang="en-US" sz="2000" b="1" dirty="0"/>
          </a:p>
          <a:p>
            <a:r>
              <a:rPr lang="en-US" dirty="0"/>
              <a:t>Example of effective problem-solving </a:t>
            </a:r>
            <a:r>
              <a:rPr lang="en-US" b="1" dirty="0" smtClean="0"/>
              <a:t>approach</a:t>
            </a:r>
            <a:r>
              <a:rPr lang="en-US" dirty="0" smtClean="0"/>
              <a:t>:</a:t>
            </a:r>
          </a:p>
          <a:p>
            <a:pPr lvl="1"/>
            <a:r>
              <a:rPr lang="en-US" sz="2000" b="1" dirty="0" smtClean="0"/>
              <a:t>Create criteria for assessing vendor qualifications</a:t>
            </a:r>
          </a:p>
          <a:p>
            <a:pPr lvl="1"/>
            <a:r>
              <a:rPr lang="en-US" sz="2000" b="1" dirty="0" smtClean="0"/>
              <a:t>Need to balance utilizing preferred vendors with vendors who have master protocol experience</a:t>
            </a:r>
            <a:endParaRPr lang="en-US" sz="2000" b="1" dirty="0"/>
          </a:p>
          <a:p>
            <a:r>
              <a:rPr lang="en-US" dirty="0"/>
              <a:t>What </a:t>
            </a:r>
            <a:r>
              <a:rPr lang="en-US" b="1" dirty="0"/>
              <a:t>strategic action</a:t>
            </a:r>
            <a:r>
              <a:rPr lang="en-US" dirty="0"/>
              <a:t> should be taken to proactively address this roadblock</a:t>
            </a:r>
            <a:r>
              <a:rPr lang="en-US" dirty="0" smtClean="0"/>
              <a:t>?</a:t>
            </a:r>
          </a:p>
          <a:p>
            <a:pPr lvl="1"/>
            <a:r>
              <a:rPr lang="en-US" b="1" dirty="0" smtClean="0"/>
              <a:t>Consider RFI/RFP process</a:t>
            </a:r>
            <a:endParaRPr lang="en-US" b="1" dirty="0"/>
          </a:p>
        </p:txBody>
      </p:sp>
    </p:spTree>
    <p:extLst>
      <p:ext uri="{BB962C8B-B14F-4D97-AF65-F5344CB8AC3E}">
        <p14:creationId xmlns:p14="http://schemas.microsoft.com/office/powerpoint/2010/main" val="13601353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Study Execution Breakout Session 1</a:t>
            </a:r>
          </a:p>
        </p:txBody>
      </p:sp>
      <p:sp>
        <p:nvSpPr>
          <p:cNvPr id="3" name="Subtitle 2"/>
          <p:cNvSpPr>
            <a:spLocks noGrp="1"/>
          </p:cNvSpPr>
          <p:nvPr>
            <p:ph type="subTitle" idx="1"/>
          </p:nvPr>
        </p:nvSpPr>
        <p:spPr/>
        <p:txBody>
          <a:bodyPr/>
          <a:lstStyle/>
          <a:p>
            <a:r>
              <a:rPr lang="en-US" dirty="0"/>
              <a:t>Roger J. Lewis, Berry Consultants, LLC</a:t>
            </a:r>
          </a:p>
        </p:txBody>
      </p:sp>
      <p:sp>
        <p:nvSpPr>
          <p:cNvPr id="4" name="Text Placeholder 3"/>
          <p:cNvSpPr>
            <a:spLocks noGrp="1"/>
          </p:cNvSpPr>
          <p:nvPr>
            <p:ph type="body" sz="quarter" idx="10"/>
          </p:nvPr>
        </p:nvSpPr>
        <p:spPr/>
        <p:txBody>
          <a:bodyPr/>
          <a:lstStyle/>
          <a:p>
            <a:r>
              <a:rPr lang="en-US" dirty="0"/>
              <a:t>October 22, 2019</a:t>
            </a:r>
          </a:p>
        </p:txBody>
      </p:sp>
    </p:spTree>
    <p:extLst>
      <p:ext uri="{BB962C8B-B14F-4D97-AF65-F5344CB8AC3E}">
        <p14:creationId xmlns:p14="http://schemas.microsoft.com/office/powerpoint/2010/main" val="19501317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Breakout Session 1 Objectives</a:t>
            </a:r>
          </a:p>
        </p:txBody>
      </p:sp>
      <p:sp>
        <p:nvSpPr>
          <p:cNvPr id="3" name="Content Placeholder 2"/>
          <p:cNvSpPr>
            <a:spLocks noGrp="1"/>
          </p:cNvSpPr>
          <p:nvPr>
            <p:ph idx="1"/>
          </p:nvPr>
        </p:nvSpPr>
        <p:spPr/>
        <p:txBody>
          <a:bodyPr/>
          <a:lstStyle/>
          <a:p>
            <a:pPr marL="295275" indent="-295275">
              <a:spcBef>
                <a:spcPts val="2400"/>
              </a:spcBef>
            </a:pPr>
            <a:r>
              <a:rPr lang="en-US" dirty="0"/>
              <a:t>Provide feedback on CTTI’s preliminary roadmap </a:t>
            </a:r>
            <a:br>
              <a:rPr lang="en-US" dirty="0"/>
            </a:br>
            <a:r>
              <a:rPr lang="en-US" dirty="0"/>
              <a:t>(will focus today’s conversation on Planning)</a:t>
            </a:r>
          </a:p>
          <a:p>
            <a:pPr marL="295275" indent="-295275">
              <a:spcBef>
                <a:spcPts val="2400"/>
              </a:spcBef>
            </a:pPr>
            <a:r>
              <a:rPr lang="en-US" dirty="0"/>
              <a:t>Prioritize key roadblocks</a:t>
            </a:r>
          </a:p>
          <a:p>
            <a:pPr marL="295275" indent="-295275">
              <a:spcBef>
                <a:spcPts val="2400"/>
              </a:spcBef>
            </a:pPr>
            <a:r>
              <a:rPr lang="en-US" dirty="0"/>
              <a:t>Develop strategies to address key roadblocks</a:t>
            </a:r>
          </a:p>
        </p:txBody>
      </p:sp>
    </p:spTree>
    <p:extLst>
      <p:ext uri="{BB962C8B-B14F-4D97-AF65-F5344CB8AC3E}">
        <p14:creationId xmlns:p14="http://schemas.microsoft.com/office/powerpoint/2010/main" val="34249810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 Ground Rules</a:t>
            </a:r>
          </a:p>
        </p:txBody>
      </p:sp>
      <p:sp>
        <p:nvSpPr>
          <p:cNvPr id="3" name="Content Placeholder 2"/>
          <p:cNvSpPr>
            <a:spLocks noGrp="1"/>
          </p:cNvSpPr>
          <p:nvPr>
            <p:ph idx="1"/>
          </p:nvPr>
        </p:nvSpPr>
        <p:spPr/>
        <p:txBody>
          <a:bodyPr/>
          <a:lstStyle/>
          <a:p>
            <a:pPr>
              <a:spcBef>
                <a:spcPts val="2400"/>
              </a:spcBef>
            </a:pPr>
            <a:r>
              <a:rPr lang="en-US" dirty="0"/>
              <a:t>Listen actively and respectfully</a:t>
            </a:r>
          </a:p>
          <a:p>
            <a:pPr>
              <a:spcBef>
                <a:spcPts val="2400"/>
              </a:spcBef>
            </a:pPr>
            <a:r>
              <a:rPr lang="en-US" dirty="0"/>
              <a:t>Give everyone the opportunity to share their ideas</a:t>
            </a:r>
          </a:p>
          <a:p>
            <a:pPr>
              <a:spcBef>
                <a:spcPts val="2400"/>
              </a:spcBef>
            </a:pPr>
            <a:r>
              <a:rPr lang="en-US" dirty="0"/>
              <a:t>Recognize that there will be disagreement:</a:t>
            </a:r>
          </a:p>
          <a:p>
            <a:pPr lvl="1">
              <a:spcBef>
                <a:spcPts val="1200"/>
              </a:spcBef>
            </a:pPr>
            <a:r>
              <a:rPr lang="en-US" dirty="0"/>
              <a:t>To maximize the benefit of collaborating, </a:t>
            </a:r>
            <a:br>
              <a:rPr lang="en-US" dirty="0"/>
            </a:br>
            <a:r>
              <a:rPr lang="en-US" dirty="0"/>
              <a:t>you need to diverge before you converge</a:t>
            </a:r>
          </a:p>
          <a:p>
            <a:pPr lvl="1">
              <a:spcBef>
                <a:spcPts val="1200"/>
              </a:spcBef>
            </a:pPr>
            <a:r>
              <a:rPr lang="en-US" dirty="0"/>
              <a:t>Team members with minority perspectives should </a:t>
            </a:r>
            <a:br>
              <a:rPr lang="en-US" dirty="0"/>
            </a:br>
            <a:r>
              <a:rPr lang="en-US" dirty="0"/>
              <a:t>be given the opportunity to speak up</a:t>
            </a:r>
          </a:p>
          <a:p>
            <a:pPr lvl="1">
              <a:spcBef>
                <a:spcPts val="1200"/>
              </a:spcBef>
            </a:pPr>
            <a:r>
              <a:rPr lang="en-US" dirty="0"/>
              <a:t>Criticize ideas, not people</a:t>
            </a:r>
          </a:p>
        </p:txBody>
      </p:sp>
    </p:spTree>
    <p:extLst>
      <p:ext uri="{BB962C8B-B14F-4D97-AF65-F5344CB8AC3E}">
        <p14:creationId xmlns:p14="http://schemas.microsoft.com/office/powerpoint/2010/main" val="26035204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Session Introductions</a:t>
            </a:r>
          </a:p>
        </p:txBody>
      </p:sp>
      <p:sp>
        <p:nvSpPr>
          <p:cNvPr id="3" name="Content Placeholder 2"/>
          <p:cNvSpPr>
            <a:spLocks noGrp="1"/>
          </p:cNvSpPr>
          <p:nvPr>
            <p:ph idx="1"/>
          </p:nvPr>
        </p:nvSpPr>
        <p:spPr/>
        <p:txBody>
          <a:bodyPr/>
          <a:lstStyle/>
          <a:p>
            <a:pPr>
              <a:spcBef>
                <a:spcPts val="2400"/>
              </a:spcBef>
            </a:pPr>
            <a:r>
              <a:rPr lang="en-US" dirty="0"/>
              <a:t>Name, affiliation</a:t>
            </a:r>
          </a:p>
          <a:p>
            <a:pPr>
              <a:spcBef>
                <a:spcPts val="2400"/>
              </a:spcBef>
            </a:pPr>
            <a:r>
              <a:rPr lang="en-US" dirty="0"/>
              <a:t>What will change if we do </a:t>
            </a:r>
            <a:r>
              <a:rPr lang="en-US" u="sng" dirty="0"/>
              <a:t>not</a:t>
            </a:r>
            <a:r>
              <a:rPr lang="en-US" dirty="0"/>
              <a:t> increase the use of master protocol studies in diverse therapeutic areas?</a:t>
            </a:r>
          </a:p>
        </p:txBody>
      </p:sp>
    </p:spTree>
    <p:extLst>
      <p:ext uri="{BB962C8B-B14F-4D97-AF65-F5344CB8AC3E}">
        <p14:creationId xmlns:p14="http://schemas.microsoft.com/office/powerpoint/2010/main" val="42657460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7411F87-28ED-F342-A04B-D0F5B0B54021}"/>
              </a:ext>
            </a:extLst>
          </p:cNvPr>
          <p:cNvGrpSpPr/>
          <p:nvPr/>
        </p:nvGrpSpPr>
        <p:grpSpPr>
          <a:xfrm>
            <a:off x="326931" y="4159158"/>
            <a:ext cx="1246669" cy="1246669"/>
            <a:chOff x="4841310" y="2705810"/>
            <a:chExt cx="1535453" cy="1535453"/>
          </a:xfrm>
        </p:grpSpPr>
        <p:sp>
          <p:nvSpPr>
            <p:cNvPr id="12" name="Oval 11">
              <a:extLst>
                <a:ext uri="{FF2B5EF4-FFF2-40B4-BE49-F238E27FC236}">
                  <a16:creationId xmlns:a16="http://schemas.microsoft.com/office/drawing/2014/main" id="{B31548B4-3CE6-AE40-B3B2-8151F6403369}"/>
                </a:ext>
              </a:extLst>
            </p:cNvPr>
            <p:cNvSpPr/>
            <p:nvPr/>
          </p:nvSpPr>
          <p:spPr>
            <a:xfrm rot="740607">
              <a:off x="4841310" y="2705810"/>
              <a:ext cx="1535453" cy="1535453"/>
            </a:xfrm>
            <a:prstGeom prst="ellipse">
              <a:avLst/>
            </a:prstGeom>
            <a:solidFill>
              <a:schemeClr val="accent4"/>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64077CD3-C6DF-A24D-BE17-C6F0A36472C2}"/>
                </a:ext>
              </a:extLst>
            </p:cNvPr>
            <p:cNvPicPr>
              <a:picLocks noChangeAspect="1"/>
            </p:cNvPicPr>
            <p:nvPr/>
          </p:nvPicPr>
          <p:blipFill>
            <a:blip r:embed="rId2">
              <a:biLevel thresh="25000"/>
            </a:blip>
            <a:stretch>
              <a:fillRect/>
            </a:stretch>
          </p:blipFill>
          <p:spPr>
            <a:xfrm>
              <a:off x="5167424" y="3027701"/>
              <a:ext cx="890394" cy="890394"/>
            </a:xfrm>
            <a:prstGeom prst="rect">
              <a:avLst/>
            </a:prstGeom>
          </p:spPr>
        </p:pic>
      </p:grpSp>
      <p:sp>
        <p:nvSpPr>
          <p:cNvPr id="2" name="Title 1"/>
          <p:cNvSpPr>
            <a:spLocks noGrp="1"/>
          </p:cNvSpPr>
          <p:nvPr>
            <p:ph type="title"/>
          </p:nvPr>
        </p:nvSpPr>
        <p:spPr>
          <a:xfrm>
            <a:off x="1667855" y="4521636"/>
            <a:ext cx="7141934" cy="487645"/>
          </a:xfrm>
        </p:spPr>
        <p:txBody>
          <a:bodyPr/>
          <a:lstStyle/>
          <a:p>
            <a:r>
              <a:rPr lang="en-US" dirty="0">
                <a:solidFill>
                  <a:schemeClr val="accent4"/>
                </a:solidFill>
              </a:rPr>
              <a:t>CTTI High-Level Roadmap: </a:t>
            </a:r>
            <a:br>
              <a:rPr lang="en-US" dirty="0">
                <a:solidFill>
                  <a:schemeClr val="accent4"/>
                </a:solidFill>
              </a:rPr>
            </a:br>
            <a:r>
              <a:rPr lang="en-US" dirty="0">
                <a:solidFill>
                  <a:schemeClr val="accent4"/>
                </a:solidFill>
              </a:rPr>
              <a:t>Study Execution</a:t>
            </a:r>
          </a:p>
        </p:txBody>
      </p:sp>
    </p:spTree>
    <p:extLst>
      <p:ext uri="{BB962C8B-B14F-4D97-AF65-F5344CB8AC3E}">
        <p14:creationId xmlns:p14="http://schemas.microsoft.com/office/powerpoint/2010/main" val="1898018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 Design</a:t>
            </a:r>
          </a:p>
        </p:txBody>
      </p:sp>
      <p:sp>
        <p:nvSpPr>
          <p:cNvPr id="3" name="Content Placeholder 2"/>
          <p:cNvSpPr>
            <a:spLocks noGrp="1"/>
          </p:cNvSpPr>
          <p:nvPr>
            <p:ph idx="1"/>
          </p:nvPr>
        </p:nvSpPr>
        <p:spPr/>
        <p:txBody>
          <a:bodyPr/>
          <a:lstStyle/>
          <a:p>
            <a:pPr lvl="0">
              <a:spcBef>
                <a:spcPts val="2400"/>
              </a:spcBef>
            </a:pPr>
            <a:r>
              <a:rPr lang="en-US" dirty="0"/>
              <a:t>Update weighted randomization probabilities</a:t>
            </a:r>
          </a:p>
          <a:p>
            <a:pPr lvl="0">
              <a:spcBef>
                <a:spcPts val="2400"/>
              </a:spcBef>
            </a:pPr>
            <a:r>
              <a:rPr lang="en-US" dirty="0"/>
              <a:t>Conduct additional simulations to support decision making</a:t>
            </a:r>
          </a:p>
          <a:p>
            <a:pPr lvl="0">
              <a:spcBef>
                <a:spcPts val="2400"/>
              </a:spcBef>
            </a:pPr>
            <a:r>
              <a:rPr lang="en-US" dirty="0"/>
              <a:t>Monitor accrual rates, subgroup prevalence, &amp; other statistical assumptions</a:t>
            </a:r>
          </a:p>
        </p:txBody>
      </p:sp>
    </p:spTree>
    <p:extLst>
      <p:ext uri="{BB962C8B-B14F-4D97-AF65-F5344CB8AC3E}">
        <p14:creationId xmlns:p14="http://schemas.microsoft.com/office/powerpoint/2010/main" val="38423570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 Operations </a:t>
            </a:r>
          </a:p>
        </p:txBody>
      </p:sp>
      <p:sp>
        <p:nvSpPr>
          <p:cNvPr id="3" name="Content Placeholder 2"/>
          <p:cNvSpPr>
            <a:spLocks noGrp="1"/>
          </p:cNvSpPr>
          <p:nvPr>
            <p:ph idx="1"/>
          </p:nvPr>
        </p:nvSpPr>
        <p:spPr/>
        <p:txBody>
          <a:bodyPr/>
          <a:lstStyle/>
          <a:p>
            <a:r>
              <a:rPr lang="en-US" dirty="0"/>
              <a:t>Maintain consistency between sub studies</a:t>
            </a:r>
          </a:p>
          <a:p>
            <a:r>
              <a:rPr lang="en-US" dirty="0"/>
              <a:t>Ensure appropriate tracking &amp; communication b/w different databases</a:t>
            </a:r>
          </a:p>
          <a:p>
            <a:r>
              <a:rPr lang="en-US" dirty="0"/>
              <a:t>Constant tracking of data availability &amp; quality to facilitate speed of data analysis</a:t>
            </a:r>
          </a:p>
          <a:p>
            <a:r>
              <a:rPr lang="en-US" dirty="0"/>
              <a:t>DMC needs to balance fidelity to the original design; </a:t>
            </a:r>
            <a:br>
              <a:rPr lang="en-US" dirty="0"/>
            </a:br>
            <a:r>
              <a:rPr lang="en-US" dirty="0"/>
              <a:t>also continue to assess the scientific &amp; ethical appropriateness of that design</a:t>
            </a:r>
          </a:p>
          <a:p>
            <a:r>
              <a:rPr lang="en-US" dirty="0"/>
              <a:t>Ongoing education &amp; training of the sites on infrastructure </a:t>
            </a:r>
            <a:br>
              <a:rPr lang="en-US" dirty="0"/>
            </a:br>
            <a:r>
              <a:rPr lang="en-US" dirty="0"/>
              <a:t>&amp; data collection requirements</a:t>
            </a:r>
          </a:p>
        </p:txBody>
      </p:sp>
    </p:spTree>
    <p:extLst>
      <p:ext uri="{BB962C8B-B14F-4D97-AF65-F5344CB8AC3E}">
        <p14:creationId xmlns:p14="http://schemas.microsoft.com/office/powerpoint/2010/main" val="7500029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 </a:t>
            </a:r>
            <a:br>
              <a:rPr lang="en-US" dirty="0"/>
            </a:br>
            <a:r>
              <a:rPr lang="en-US" dirty="0"/>
              <a:t>Multi-Stakeholder Collaboration</a:t>
            </a:r>
          </a:p>
        </p:txBody>
      </p:sp>
      <p:sp>
        <p:nvSpPr>
          <p:cNvPr id="3" name="Content Placeholder 2"/>
          <p:cNvSpPr>
            <a:spLocks noGrp="1"/>
          </p:cNvSpPr>
          <p:nvPr>
            <p:ph idx="1"/>
          </p:nvPr>
        </p:nvSpPr>
        <p:spPr>
          <a:xfrm>
            <a:off x="347579" y="1757547"/>
            <a:ext cx="8462210" cy="4203515"/>
          </a:xfrm>
        </p:spPr>
        <p:txBody>
          <a:bodyPr/>
          <a:lstStyle/>
          <a:p>
            <a:pPr>
              <a:spcBef>
                <a:spcPts val="2400"/>
              </a:spcBef>
            </a:pPr>
            <a:r>
              <a:rPr lang="en-US" dirty="0"/>
              <a:t>Continue to maintain &amp; cultivate relationships with broad stakeholder groups</a:t>
            </a:r>
          </a:p>
          <a:p>
            <a:pPr>
              <a:spcBef>
                <a:spcPts val="2400"/>
              </a:spcBef>
            </a:pPr>
            <a:r>
              <a:rPr lang="en-US" dirty="0"/>
              <a:t>Articulate the value proposition of the trial to new potential partners &amp; sponsors</a:t>
            </a:r>
          </a:p>
        </p:txBody>
      </p:sp>
    </p:spTree>
    <p:extLst>
      <p:ext uri="{BB962C8B-B14F-4D97-AF65-F5344CB8AC3E}">
        <p14:creationId xmlns:p14="http://schemas.microsoft.com/office/powerpoint/2010/main" val="1869007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Methods</a:t>
            </a:r>
            <a:endParaRPr lang="en-US" dirty="0"/>
          </a:p>
        </p:txBody>
      </p:sp>
      <p:sp>
        <p:nvSpPr>
          <p:cNvPr id="3" name="Content Placeholder 2"/>
          <p:cNvSpPr>
            <a:spLocks noGrp="1"/>
          </p:cNvSpPr>
          <p:nvPr>
            <p:ph idx="1"/>
          </p:nvPr>
        </p:nvSpPr>
        <p:spPr>
          <a:xfrm>
            <a:off x="347579" y="1241776"/>
            <a:ext cx="8462210" cy="4508584"/>
          </a:xfrm>
        </p:spPr>
        <p:txBody>
          <a:bodyPr/>
          <a:lstStyle/>
          <a:p>
            <a:r>
              <a:rPr lang="en-US" dirty="0" smtClean="0"/>
              <a:t>Expert meeting series:</a:t>
            </a:r>
          </a:p>
          <a:p>
            <a:pPr lvl="1"/>
            <a:r>
              <a:rPr lang="en-US" dirty="0" smtClean="0"/>
              <a:t>Identify and clarify how various stakeholders experience challenges related to the design and implementation of master protocol studies</a:t>
            </a:r>
          </a:p>
          <a:p>
            <a:pPr lvl="1"/>
            <a:r>
              <a:rPr lang="en-US" dirty="0" smtClean="0"/>
              <a:t>Prioritize, develop, and refine  tool/resources</a:t>
            </a:r>
          </a:p>
          <a:p>
            <a:pPr lvl="1"/>
            <a:r>
              <a:rPr lang="en-US" dirty="0" smtClean="0"/>
              <a:t>Develop creative forums to share emerging best practices</a:t>
            </a:r>
          </a:p>
        </p:txBody>
      </p:sp>
    </p:spTree>
    <p:extLst>
      <p:ext uri="{BB962C8B-B14F-4D97-AF65-F5344CB8AC3E}">
        <p14:creationId xmlns:p14="http://schemas.microsoft.com/office/powerpoint/2010/main" val="20210891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Roadblocks: Design</a:t>
            </a:r>
          </a:p>
        </p:txBody>
      </p:sp>
      <p:sp>
        <p:nvSpPr>
          <p:cNvPr id="3" name="Content Placeholder 2"/>
          <p:cNvSpPr>
            <a:spLocks noGrp="1"/>
          </p:cNvSpPr>
          <p:nvPr>
            <p:ph idx="1"/>
          </p:nvPr>
        </p:nvSpPr>
        <p:spPr/>
        <p:txBody>
          <a:bodyPr/>
          <a:lstStyle/>
          <a:p>
            <a:pPr lvl="0"/>
            <a:r>
              <a:rPr lang="en-US" dirty="0"/>
              <a:t>Changes in standard of care</a:t>
            </a:r>
          </a:p>
          <a:p>
            <a:pPr lvl="0"/>
            <a:r>
              <a:rPr lang="en-US" dirty="0"/>
              <a:t>Changes in laboratory assay</a:t>
            </a:r>
          </a:p>
        </p:txBody>
      </p:sp>
    </p:spTree>
    <p:extLst>
      <p:ext uri="{BB962C8B-B14F-4D97-AF65-F5344CB8AC3E}">
        <p14:creationId xmlns:p14="http://schemas.microsoft.com/office/powerpoint/2010/main" val="1141291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Roadblocks: Operations</a:t>
            </a:r>
          </a:p>
        </p:txBody>
      </p:sp>
      <p:sp>
        <p:nvSpPr>
          <p:cNvPr id="3" name="Content Placeholder 2"/>
          <p:cNvSpPr>
            <a:spLocks noGrp="1"/>
          </p:cNvSpPr>
          <p:nvPr>
            <p:ph idx="1"/>
          </p:nvPr>
        </p:nvSpPr>
        <p:spPr/>
        <p:txBody>
          <a:bodyPr/>
          <a:lstStyle/>
          <a:p>
            <a:pPr lvl="0"/>
            <a:r>
              <a:rPr lang="en-US" b="1" dirty="0"/>
              <a:t>Data availability:</a:t>
            </a:r>
            <a:r>
              <a:rPr lang="en-US" dirty="0"/>
              <a:t> balancing need for speed, with a need for quality </a:t>
            </a:r>
          </a:p>
          <a:p>
            <a:pPr lvl="0"/>
            <a:r>
              <a:rPr lang="en-US" b="1" dirty="0"/>
              <a:t>Information firewalls:</a:t>
            </a:r>
            <a:r>
              <a:rPr lang="en-US" dirty="0"/>
              <a:t> who knows what when?</a:t>
            </a:r>
          </a:p>
          <a:p>
            <a:pPr lvl="0"/>
            <a:r>
              <a:rPr lang="en-US" b="1" dirty="0"/>
              <a:t>Limited flexibility within SOPs:</a:t>
            </a:r>
            <a:r>
              <a:rPr lang="en-US" dirty="0"/>
              <a:t> produces structural and procedural barriers to supporting the successful execution of a master protocol trial</a:t>
            </a:r>
          </a:p>
        </p:txBody>
      </p:sp>
    </p:spTree>
    <p:extLst>
      <p:ext uri="{BB962C8B-B14F-4D97-AF65-F5344CB8AC3E}">
        <p14:creationId xmlns:p14="http://schemas.microsoft.com/office/powerpoint/2010/main" val="2837039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Roadblocks: </a:t>
            </a:r>
            <a:br>
              <a:rPr lang="en-US" dirty="0"/>
            </a:br>
            <a:r>
              <a:rPr lang="en-US" dirty="0"/>
              <a:t>Multi-Stakeholder Engagement </a:t>
            </a:r>
          </a:p>
        </p:txBody>
      </p:sp>
      <p:sp>
        <p:nvSpPr>
          <p:cNvPr id="3" name="Content Placeholder 2"/>
          <p:cNvSpPr>
            <a:spLocks noGrp="1"/>
          </p:cNvSpPr>
          <p:nvPr>
            <p:ph idx="1"/>
          </p:nvPr>
        </p:nvSpPr>
        <p:spPr>
          <a:xfrm>
            <a:off x="347579" y="1792705"/>
            <a:ext cx="8462210" cy="4168358"/>
          </a:xfrm>
        </p:spPr>
        <p:txBody>
          <a:bodyPr/>
          <a:lstStyle/>
          <a:p>
            <a:pPr marL="346075" lvl="0" indent="-346075"/>
            <a:r>
              <a:rPr lang="en-US" dirty="0"/>
              <a:t>Each new intervention added to the trial will re-introduce stakeholder engagement challenges experienced in planning stages</a:t>
            </a:r>
          </a:p>
          <a:p>
            <a:pPr marL="346075" indent="-346075"/>
            <a:r>
              <a:rPr lang="en-US" dirty="0"/>
              <a:t>Publication of partial results and the impact on ongoing investigation</a:t>
            </a:r>
          </a:p>
        </p:txBody>
      </p:sp>
    </p:spTree>
    <p:extLst>
      <p:ext uri="{BB962C8B-B14F-4D97-AF65-F5344CB8AC3E}">
        <p14:creationId xmlns:p14="http://schemas.microsoft.com/office/powerpoint/2010/main" val="31025623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Feedback</a:t>
            </a:r>
          </a:p>
        </p:txBody>
      </p:sp>
      <p:sp>
        <p:nvSpPr>
          <p:cNvPr id="3" name="Content Placeholder 2"/>
          <p:cNvSpPr>
            <a:spLocks noGrp="1"/>
          </p:cNvSpPr>
          <p:nvPr>
            <p:ph idx="1"/>
          </p:nvPr>
        </p:nvSpPr>
        <p:spPr/>
        <p:txBody>
          <a:bodyPr/>
          <a:lstStyle/>
          <a:p>
            <a:pPr marL="238125" indent="-238125"/>
            <a:r>
              <a:rPr lang="en-US" dirty="0"/>
              <a:t>What are the key deliverables that we should highlight in the roadmap?</a:t>
            </a:r>
          </a:p>
          <a:p>
            <a:pPr lvl="1"/>
            <a:r>
              <a:rPr lang="en-US" dirty="0"/>
              <a:t>What have we captured well?</a:t>
            </a:r>
          </a:p>
          <a:p>
            <a:pPr lvl="1"/>
            <a:r>
              <a:rPr lang="en-US" dirty="0"/>
              <a:t>What should we expand upon?</a:t>
            </a:r>
          </a:p>
          <a:p>
            <a:pPr marL="238125" indent="-238125"/>
            <a:r>
              <a:rPr lang="en-US" dirty="0"/>
              <a:t>What are key roadblocks that we should highlight in the roadmap?</a:t>
            </a:r>
          </a:p>
          <a:p>
            <a:pPr lvl="1"/>
            <a:r>
              <a:rPr lang="en-US" dirty="0"/>
              <a:t>What have we captured well?</a:t>
            </a:r>
          </a:p>
          <a:p>
            <a:pPr lvl="1"/>
            <a:r>
              <a:rPr lang="en-US" dirty="0"/>
              <a:t>What should we expand upon?</a:t>
            </a:r>
          </a:p>
        </p:txBody>
      </p:sp>
    </p:spTree>
    <p:extLst>
      <p:ext uri="{BB962C8B-B14F-4D97-AF65-F5344CB8AC3E}">
        <p14:creationId xmlns:p14="http://schemas.microsoft.com/office/powerpoint/2010/main" val="32010040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Prioritizing Roadblocks</a:t>
            </a:r>
          </a:p>
        </p:txBody>
      </p:sp>
    </p:spTree>
    <p:extLst>
      <p:ext uri="{BB962C8B-B14F-4D97-AF65-F5344CB8AC3E}">
        <p14:creationId xmlns:p14="http://schemas.microsoft.com/office/powerpoint/2010/main" val="21691346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Group Questions</a:t>
            </a:r>
          </a:p>
        </p:txBody>
      </p:sp>
      <p:sp>
        <p:nvSpPr>
          <p:cNvPr id="5" name="Content Placeholder 4"/>
          <p:cNvSpPr>
            <a:spLocks noGrp="1"/>
          </p:cNvSpPr>
          <p:nvPr>
            <p:ph idx="1"/>
          </p:nvPr>
        </p:nvSpPr>
        <p:spPr/>
        <p:txBody>
          <a:bodyPr/>
          <a:lstStyle/>
          <a:p>
            <a:pPr marL="457200" indent="-457200">
              <a:buClr>
                <a:schemeClr val="accent2"/>
              </a:buClr>
              <a:buSzPct val="100000"/>
              <a:buFont typeface="+mj-lt"/>
              <a:buAutoNum type="arabicPeriod"/>
            </a:pPr>
            <a:r>
              <a:rPr lang="en-US" dirty="0"/>
              <a:t>Which roadblocks are the most disruptive to a master protocol study’s progress at the planning stage?</a:t>
            </a:r>
          </a:p>
          <a:p>
            <a:pPr marL="457200" indent="-457200">
              <a:buClr>
                <a:schemeClr val="accent2"/>
              </a:buClr>
              <a:buSzPct val="100000"/>
              <a:buFont typeface="+mj-lt"/>
              <a:buAutoNum type="arabicPeriod"/>
            </a:pPr>
            <a:r>
              <a:rPr lang="en-US" dirty="0"/>
              <a:t>How do these roadblocks undermine successful trial execution?</a:t>
            </a:r>
          </a:p>
          <a:p>
            <a:pPr marL="457200" indent="-457200">
              <a:buClr>
                <a:schemeClr val="accent2"/>
              </a:buClr>
              <a:buSzPct val="100000"/>
              <a:buFont typeface="+mj-lt"/>
              <a:buAutoNum type="arabicPeriod"/>
            </a:pPr>
            <a:r>
              <a:rPr lang="en-US" dirty="0"/>
              <a:t>How do different stakeholder groups (e.g., patients, providers, study sites, sponsors) experience this roadblock?</a:t>
            </a:r>
          </a:p>
        </p:txBody>
      </p:sp>
    </p:spTree>
    <p:extLst>
      <p:ext uri="{BB962C8B-B14F-4D97-AF65-F5344CB8AC3E}">
        <p14:creationId xmlns:p14="http://schemas.microsoft.com/office/powerpoint/2010/main" val="21650569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Development Group Exercise</a:t>
            </a:r>
          </a:p>
        </p:txBody>
      </p:sp>
    </p:spTree>
    <p:extLst>
      <p:ext uri="{BB962C8B-B14F-4D97-AF65-F5344CB8AC3E}">
        <p14:creationId xmlns:p14="http://schemas.microsoft.com/office/powerpoint/2010/main" val="31852233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Development </a:t>
            </a:r>
            <a:br>
              <a:rPr lang="en-US" dirty="0"/>
            </a:br>
            <a:r>
              <a:rPr lang="en-US" dirty="0"/>
              <a:t>Discussion Prompts</a:t>
            </a:r>
          </a:p>
        </p:txBody>
      </p:sp>
      <p:sp>
        <p:nvSpPr>
          <p:cNvPr id="5" name="Content Placeholder 4"/>
          <p:cNvSpPr>
            <a:spLocks noGrp="1"/>
          </p:cNvSpPr>
          <p:nvPr>
            <p:ph idx="1"/>
          </p:nvPr>
        </p:nvSpPr>
        <p:spPr>
          <a:xfrm>
            <a:off x="347579" y="1624263"/>
            <a:ext cx="8462210" cy="4336800"/>
          </a:xfrm>
        </p:spPr>
        <p:txBody>
          <a:bodyPr/>
          <a:lstStyle/>
          <a:p>
            <a:pPr marL="287338" indent="-287338"/>
            <a:r>
              <a:rPr lang="en-US" dirty="0"/>
              <a:t>Prioritize the roadblock</a:t>
            </a:r>
          </a:p>
          <a:p>
            <a:pPr lvl="1"/>
            <a:r>
              <a:rPr lang="en-US" dirty="0"/>
              <a:t>What is the problem?</a:t>
            </a:r>
          </a:p>
          <a:p>
            <a:pPr lvl="1"/>
            <a:r>
              <a:rPr lang="en-US" dirty="0"/>
              <a:t>Which stakeholder groups are the most effected by this roadblock?</a:t>
            </a:r>
          </a:p>
          <a:p>
            <a:pPr marL="287338" indent="-287338"/>
            <a:r>
              <a:rPr lang="en-US" dirty="0"/>
              <a:t>How has your organization successfully addressed this roadblock?</a:t>
            </a:r>
          </a:p>
          <a:p>
            <a:pPr marL="287338" indent="-287338"/>
            <a:r>
              <a:rPr lang="en-US" dirty="0"/>
              <a:t>What action can we take to mitigate the impact of the roadblock?</a:t>
            </a:r>
          </a:p>
        </p:txBody>
      </p:sp>
    </p:spTree>
    <p:extLst>
      <p:ext uri="{BB962C8B-B14F-4D97-AF65-F5344CB8AC3E}">
        <p14:creationId xmlns:p14="http://schemas.microsoft.com/office/powerpoint/2010/main" val="12037221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Report-Out Preparation</a:t>
            </a:r>
          </a:p>
        </p:txBody>
      </p:sp>
    </p:spTree>
    <p:extLst>
      <p:ext uri="{BB962C8B-B14F-4D97-AF65-F5344CB8AC3E}">
        <p14:creationId xmlns:p14="http://schemas.microsoft.com/office/powerpoint/2010/main" val="30057301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Our Strategy Fit This Criteria?</a:t>
            </a:r>
          </a:p>
        </p:txBody>
      </p:sp>
      <p:sp>
        <p:nvSpPr>
          <p:cNvPr id="3" name="Content Placeholder 2"/>
          <p:cNvSpPr>
            <a:spLocks noGrp="1"/>
          </p:cNvSpPr>
          <p:nvPr>
            <p:ph idx="1"/>
          </p:nvPr>
        </p:nvSpPr>
        <p:spPr/>
        <p:txBody>
          <a:bodyPr/>
          <a:lstStyle/>
          <a:p>
            <a:r>
              <a:rPr lang="en-US" sz="2200" b="1" dirty="0"/>
              <a:t>Targeted: </a:t>
            </a:r>
          </a:p>
          <a:p>
            <a:pPr lvl="1"/>
            <a:r>
              <a:rPr lang="en-US" sz="2200" dirty="0"/>
              <a:t>Driven by a well-defined problem</a:t>
            </a:r>
          </a:p>
          <a:p>
            <a:pPr lvl="1"/>
            <a:r>
              <a:rPr lang="en-US" sz="2200" dirty="0"/>
              <a:t>Responds to the needs of a specific stakeholder group</a:t>
            </a:r>
          </a:p>
          <a:p>
            <a:pPr lvl="1"/>
            <a:r>
              <a:rPr lang="en-US" sz="2200" dirty="0"/>
              <a:t>Consider of less experienced groups </a:t>
            </a:r>
          </a:p>
          <a:p>
            <a:r>
              <a:rPr lang="en-US" sz="2200" b="1" dirty="0"/>
              <a:t>Flexible:</a:t>
            </a:r>
          </a:p>
          <a:p>
            <a:pPr lvl="1"/>
            <a:r>
              <a:rPr lang="en-US" sz="2200" dirty="0"/>
              <a:t>Can respond to the cyclical, iterative nature of some roadblocks </a:t>
            </a:r>
          </a:p>
          <a:p>
            <a:pPr lvl="1"/>
            <a:r>
              <a:rPr lang="en-US" sz="2200" dirty="0"/>
              <a:t>Scalability (can be applied at a small scale or a large scale)</a:t>
            </a:r>
          </a:p>
          <a:p>
            <a:r>
              <a:rPr lang="en-US" sz="2200" b="1" dirty="0"/>
              <a:t>Feasible:</a:t>
            </a:r>
          </a:p>
          <a:p>
            <a:pPr lvl="1"/>
            <a:r>
              <a:rPr lang="en-US" sz="2200" dirty="0"/>
              <a:t>Target stakeholder group has the capacity to implement the strategy</a:t>
            </a:r>
          </a:p>
          <a:p>
            <a:pPr lvl="1"/>
            <a:endParaRPr lang="en-US" sz="2200" dirty="0"/>
          </a:p>
        </p:txBody>
      </p:sp>
    </p:spTree>
    <p:extLst>
      <p:ext uri="{BB962C8B-B14F-4D97-AF65-F5344CB8AC3E}">
        <p14:creationId xmlns:p14="http://schemas.microsoft.com/office/powerpoint/2010/main" val="285102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40" t="9152" r="2019"/>
          <a:stretch/>
        </p:blipFill>
        <p:spPr>
          <a:xfrm>
            <a:off x="715185" y="1149350"/>
            <a:ext cx="7726998" cy="5073611"/>
          </a:xfrm>
          <a:prstGeom prst="rect">
            <a:avLst/>
          </a:prstGeom>
        </p:spPr>
      </p:pic>
      <p:sp>
        <p:nvSpPr>
          <p:cNvPr id="2" name="Title 1"/>
          <p:cNvSpPr>
            <a:spLocks noGrp="1"/>
          </p:cNvSpPr>
          <p:nvPr>
            <p:ph type="title"/>
          </p:nvPr>
        </p:nvSpPr>
        <p:spPr/>
        <p:txBody>
          <a:bodyPr/>
          <a:lstStyle/>
          <a:p>
            <a:r>
              <a:rPr lang="en-US" dirty="0"/>
              <a:t>CTTI Methodology</a:t>
            </a:r>
          </a:p>
        </p:txBody>
      </p:sp>
    </p:spTree>
    <p:extLst>
      <p:ext uri="{BB962C8B-B14F-4D97-AF65-F5344CB8AC3E}">
        <p14:creationId xmlns:p14="http://schemas.microsoft.com/office/powerpoint/2010/main" val="14180142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Our Strategies Study-Level or Enterprise-Level?</a:t>
            </a:r>
          </a:p>
        </p:txBody>
      </p:sp>
      <p:pic>
        <p:nvPicPr>
          <p:cNvPr id="6" name="Picture 5">
            <a:extLst>
              <a:ext uri="{FF2B5EF4-FFF2-40B4-BE49-F238E27FC236}">
                <a16:creationId xmlns:a16="http://schemas.microsoft.com/office/drawing/2014/main" id="{F9C25DF5-BCDB-4F45-8448-87A81B8CB2FE}"/>
              </a:ext>
            </a:extLst>
          </p:cNvPr>
          <p:cNvPicPr>
            <a:picLocks noChangeAspect="1"/>
          </p:cNvPicPr>
          <p:nvPr/>
        </p:nvPicPr>
        <p:blipFill>
          <a:blip r:embed="rId2"/>
          <a:stretch>
            <a:fillRect/>
          </a:stretch>
        </p:blipFill>
        <p:spPr>
          <a:xfrm>
            <a:off x="1697543" y="1573783"/>
            <a:ext cx="2674050" cy="4388736"/>
          </a:xfrm>
          <a:prstGeom prst="rect">
            <a:avLst/>
          </a:prstGeom>
        </p:spPr>
      </p:pic>
      <p:pic>
        <p:nvPicPr>
          <p:cNvPr id="7" name="Picture 6">
            <a:extLst>
              <a:ext uri="{FF2B5EF4-FFF2-40B4-BE49-F238E27FC236}">
                <a16:creationId xmlns:a16="http://schemas.microsoft.com/office/drawing/2014/main" id="{46BCADB3-00EA-C344-93CA-470D10835559}"/>
              </a:ext>
            </a:extLst>
          </p:cNvPr>
          <p:cNvPicPr>
            <a:picLocks noChangeAspect="1"/>
          </p:cNvPicPr>
          <p:nvPr/>
        </p:nvPicPr>
        <p:blipFill>
          <a:blip r:embed="rId3"/>
          <a:stretch>
            <a:fillRect/>
          </a:stretch>
        </p:blipFill>
        <p:spPr>
          <a:xfrm>
            <a:off x="4771787" y="1573819"/>
            <a:ext cx="2674670" cy="4389753"/>
          </a:xfrm>
          <a:prstGeom prst="rect">
            <a:avLst/>
          </a:prstGeom>
        </p:spPr>
      </p:pic>
      <p:sp>
        <p:nvSpPr>
          <p:cNvPr id="8" name="TextBox 7">
            <a:extLst>
              <a:ext uri="{FF2B5EF4-FFF2-40B4-BE49-F238E27FC236}">
                <a16:creationId xmlns:a16="http://schemas.microsoft.com/office/drawing/2014/main" id="{2C59D304-C1F8-A84C-9A10-44F5C557929A}"/>
              </a:ext>
            </a:extLst>
          </p:cNvPr>
          <p:cNvSpPr txBox="1"/>
          <p:nvPr/>
        </p:nvSpPr>
        <p:spPr>
          <a:xfrm>
            <a:off x="4771786" y="1823895"/>
            <a:ext cx="2674671" cy="867930"/>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4036"/>
                </a:solidFill>
                <a:effectLst/>
                <a:uLnTx/>
                <a:uFillTx/>
                <a:latin typeface="Arial"/>
                <a:ea typeface="+mn-ea"/>
                <a:cs typeface="+mn-cs"/>
              </a:rPr>
              <a:t>Enterprise-</a:t>
            </a:r>
            <a:br>
              <a:rPr kumimoji="0" lang="en-US" sz="2800" b="1" i="0" u="none" strike="noStrike" kern="1200" cap="none" spc="0" normalizeH="0" baseline="0" noProof="0" dirty="0">
                <a:ln>
                  <a:noFill/>
                </a:ln>
                <a:solidFill>
                  <a:srgbClr val="EE4036"/>
                </a:solidFill>
                <a:effectLst/>
                <a:uLnTx/>
                <a:uFillTx/>
                <a:latin typeface="Arial"/>
                <a:ea typeface="+mn-ea"/>
                <a:cs typeface="+mn-cs"/>
              </a:rPr>
            </a:br>
            <a:r>
              <a:rPr kumimoji="0" lang="en-US" sz="2800" b="1" i="0" u="none" strike="noStrike" kern="1200" cap="none" spc="0" normalizeH="0" baseline="0" noProof="0" dirty="0">
                <a:ln>
                  <a:noFill/>
                </a:ln>
                <a:solidFill>
                  <a:srgbClr val="EE4036"/>
                </a:solidFill>
                <a:effectLst/>
                <a:uLnTx/>
                <a:uFillTx/>
                <a:latin typeface="Arial"/>
                <a:ea typeface="+mn-ea"/>
                <a:cs typeface="+mn-cs"/>
              </a:rPr>
              <a:t>Level</a:t>
            </a:r>
          </a:p>
        </p:txBody>
      </p:sp>
      <p:sp>
        <p:nvSpPr>
          <p:cNvPr id="9" name="TextBox 8">
            <a:extLst>
              <a:ext uri="{FF2B5EF4-FFF2-40B4-BE49-F238E27FC236}">
                <a16:creationId xmlns:a16="http://schemas.microsoft.com/office/drawing/2014/main" id="{76A3CEBD-02E3-FF4B-BF90-DD928BD79408}"/>
              </a:ext>
            </a:extLst>
          </p:cNvPr>
          <p:cNvSpPr txBox="1"/>
          <p:nvPr/>
        </p:nvSpPr>
        <p:spPr>
          <a:xfrm>
            <a:off x="1697544" y="1823895"/>
            <a:ext cx="2674050" cy="867930"/>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BA2"/>
                </a:solidFill>
                <a:effectLst/>
                <a:uLnTx/>
                <a:uFillTx/>
                <a:latin typeface="Arial"/>
                <a:ea typeface="+mn-ea"/>
                <a:cs typeface="+mn-cs"/>
              </a:rPr>
              <a:t>Study-</a:t>
            </a:r>
            <a:br>
              <a:rPr kumimoji="0" lang="en-US" sz="2800" b="1" i="0" u="none" strike="noStrike" kern="1200" cap="none" spc="0" normalizeH="0" baseline="0" noProof="0" dirty="0">
                <a:ln>
                  <a:noFill/>
                </a:ln>
                <a:solidFill>
                  <a:srgbClr val="008BA2"/>
                </a:solidFill>
                <a:effectLst/>
                <a:uLnTx/>
                <a:uFillTx/>
                <a:latin typeface="Arial"/>
                <a:ea typeface="+mn-ea"/>
                <a:cs typeface="+mn-cs"/>
              </a:rPr>
            </a:br>
            <a:r>
              <a:rPr kumimoji="0" lang="en-US" sz="2800" b="1" i="0" u="none" strike="noStrike" kern="1200" cap="none" spc="0" normalizeH="0" baseline="0" noProof="0" dirty="0">
                <a:ln>
                  <a:noFill/>
                </a:ln>
                <a:solidFill>
                  <a:srgbClr val="008BA2"/>
                </a:solidFill>
                <a:effectLst/>
                <a:uLnTx/>
                <a:uFillTx/>
                <a:latin typeface="Arial"/>
                <a:ea typeface="+mn-ea"/>
                <a:cs typeface="+mn-cs"/>
              </a:rPr>
              <a:t>Level</a:t>
            </a:r>
          </a:p>
        </p:txBody>
      </p:sp>
      <p:sp>
        <p:nvSpPr>
          <p:cNvPr id="11" name="TextBox 10">
            <a:extLst>
              <a:ext uri="{FF2B5EF4-FFF2-40B4-BE49-F238E27FC236}">
                <a16:creationId xmlns:a16="http://schemas.microsoft.com/office/drawing/2014/main" id="{F5B244CE-46F2-094F-98FC-BC072FB95E0D}"/>
              </a:ext>
            </a:extLst>
          </p:cNvPr>
          <p:cNvSpPr txBox="1"/>
          <p:nvPr/>
        </p:nvSpPr>
        <p:spPr>
          <a:xfrm>
            <a:off x="4771786" y="3768151"/>
            <a:ext cx="2674671" cy="1869743"/>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Changing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“Hearts and Minds”</a:t>
            </a:r>
          </a:p>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Broad capacity building</a:t>
            </a:r>
          </a:p>
        </p:txBody>
      </p:sp>
      <p:sp>
        <p:nvSpPr>
          <p:cNvPr id="13" name="TextBox 12">
            <a:extLst>
              <a:ext uri="{FF2B5EF4-FFF2-40B4-BE49-F238E27FC236}">
                <a16:creationId xmlns:a16="http://schemas.microsoft.com/office/drawing/2014/main" id="{4B3E23B3-CA62-4249-9AB2-C28BD79B2031}"/>
              </a:ext>
            </a:extLst>
          </p:cNvPr>
          <p:cNvSpPr txBox="1"/>
          <p:nvPr/>
        </p:nvSpPr>
        <p:spPr>
          <a:xfrm>
            <a:off x="1697544" y="3768151"/>
            <a:ext cx="2674050" cy="1421928"/>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NUTS </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AND BOLTS:</a:t>
            </a:r>
            <a:r>
              <a:rPr kumimoji="0" lang="en-US" sz="2400" b="0" i="0" u="none" strike="noStrike" kern="1200" cap="none" spc="0" normalizeH="0" baseline="0" noProof="0" dirty="0">
                <a:ln>
                  <a:noFill/>
                </a:ln>
                <a:solidFill>
                  <a:prstClr val="white"/>
                </a:solidFill>
                <a:effectLst/>
                <a:uLnTx/>
                <a:uFillTx/>
                <a:latin typeface="Arial"/>
                <a:ea typeface="+mn-ea"/>
                <a:cs typeface="+mn-cs"/>
              </a:rPr>
              <a:t>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How do we get </a:t>
            </a:r>
            <a:br>
              <a:rPr kumimoji="0" lang="en-US" sz="2400" b="0" i="0" u="none" strike="noStrike" kern="1200" cap="none" spc="0" normalizeH="0" baseline="0" noProof="0" dirty="0">
                <a:ln>
                  <a:noFill/>
                </a:ln>
                <a:solidFill>
                  <a:prstClr val="white"/>
                </a:solidFill>
                <a:effectLst/>
                <a:uLnTx/>
                <a:uFillTx/>
                <a:latin typeface="Arial"/>
                <a:ea typeface="+mn-ea"/>
                <a:cs typeface="+mn-cs"/>
              </a:rPr>
            </a:br>
            <a:r>
              <a:rPr kumimoji="0" lang="en-US" sz="2400" b="0" i="0" u="none" strike="noStrike" kern="1200" cap="none" spc="0" normalizeH="0" baseline="0" noProof="0" dirty="0">
                <a:ln>
                  <a:noFill/>
                </a:ln>
                <a:solidFill>
                  <a:prstClr val="white"/>
                </a:solidFill>
                <a:effectLst/>
                <a:uLnTx/>
                <a:uFillTx/>
                <a:latin typeface="Arial"/>
                <a:ea typeface="+mn-ea"/>
                <a:cs typeface="+mn-cs"/>
              </a:rPr>
              <a:t>it done?</a:t>
            </a:r>
          </a:p>
        </p:txBody>
      </p:sp>
    </p:spTree>
    <p:extLst>
      <p:ext uri="{BB962C8B-B14F-4D97-AF65-F5344CB8AC3E}">
        <p14:creationId xmlns:p14="http://schemas.microsoft.com/office/powerpoint/2010/main" val="37495751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Small Group Report Out</a:t>
            </a:r>
          </a:p>
        </p:txBody>
      </p:sp>
    </p:spTree>
    <p:extLst>
      <p:ext uri="{BB962C8B-B14F-4D97-AF65-F5344CB8AC3E}">
        <p14:creationId xmlns:p14="http://schemas.microsoft.com/office/powerpoint/2010/main" val="39175873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sp>
        <p:nvSpPr>
          <p:cNvPr id="6" name="Rounded Rectangle 5"/>
          <p:cNvSpPr/>
          <p:nvPr/>
        </p:nvSpPr>
        <p:spPr>
          <a:xfrm>
            <a:off x="2683516" y="2964426"/>
            <a:ext cx="3790336" cy="14158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Decision-Making Body</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white"/>
                </a:solidFill>
                <a:effectLst/>
                <a:uLnTx/>
                <a:uFillTx/>
                <a:latin typeface="Arial"/>
                <a:ea typeface="+mn-ea"/>
                <a:cs typeface="+mn-cs"/>
              </a:rPr>
              <a:t>All stakeholders</a:t>
            </a:r>
          </a:p>
          <a:p>
            <a:pPr marL="285750" marR="0" lvl="0" indent="-285750" algn="ctr"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white"/>
                </a:solidFill>
                <a:effectLst/>
                <a:uLnTx/>
                <a:uFillTx/>
                <a:latin typeface="Arial"/>
                <a:ea typeface="+mn-ea"/>
                <a:cs typeface="+mn-cs"/>
              </a:rPr>
              <a:t>At least 1 independent</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Bent-Up Arrow 11"/>
          <p:cNvSpPr/>
          <p:nvPr/>
        </p:nvSpPr>
        <p:spPr>
          <a:xfrm rot="10800000">
            <a:off x="4857136" y="2039597"/>
            <a:ext cx="1150374" cy="79641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Bent-Up Arrow 14"/>
          <p:cNvSpPr/>
          <p:nvPr/>
        </p:nvSpPr>
        <p:spPr>
          <a:xfrm rot="10800000" flipH="1">
            <a:off x="2831690" y="2026637"/>
            <a:ext cx="1297858" cy="79641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p:cNvSpPr/>
          <p:nvPr/>
        </p:nvSpPr>
        <p:spPr>
          <a:xfrm>
            <a:off x="722671" y="1401097"/>
            <a:ext cx="2256503" cy="13126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Monitoring Reports</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Oval 7"/>
          <p:cNvSpPr/>
          <p:nvPr/>
        </p:nvSpPr>
        <p:spPr>
          <a:xfrm>
            <a:off x="6007510" y="1471785"/>
            <a:ext cx="2256503" cy="13126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External Events</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6" name="Down Arrow 15"/>
          <p:cNvSpPr/>
          <p:nvPr/>
        </p:nvSpPr>
        <p:spPr>
          <a:xfrm>
            <a:off x="4291781" y="4437999"/>
            <a:ext cx="565355" cy="501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urved Right Arrow 16"/>
          <p:cNvSpPr/>
          <p:nvPr/>
        </p:nvSpPr>
        <p:spPr>
          <a:xfrm rot="20012359" flipV="1">
            <a:off x="841969" y="2284818"/>
            <a:ext cx="1311916" cy="393139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879"/>
              </a:solidFill>
              <a:effectLst/>
              <a:uLnTx/>
              <a:uFillTx/>
              <a:latin typeface="Arial"/>
              <a:ea typeface="+mn-ea"/>
              <a:cs typeface="+mn-cs"/>
            </a:endParaRPr>
          </a:p>
        </p:txBody>
      </p:sp>
      <p:sp>
        <p:nvSpPr>
          <p:cNvPr id="18" name="Curved Right Arrow 17"/>
          <p:cNvSpPr/>
          <p:nvPr/>
        </p:nvSpPr>
        <p:spPr>
          <a:xfrm flipH="1" flipV="1">
            <a:off x="6360781" y="3734919"/>
            <a:ext cx="929149" cy="192593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879"/>
              </a:solidFill>
              <a:effectLst/>
              <a:uLnTx/>
              <a:uFillTx/>
              <a:latin typeface="Arial"/>
              <a:ea typeface="+mn-ea"/>
              <a:cs typeface="+mn-cs"/>
            </a:endParaRPr>
          </a:p>
        </p:txBody>
      </p:sp>
      <p:sp>
        <p:nvSpPr>
          <p:cNvPr id="9" name="Rounded Rectangle 8"/>
          <p:cNvSpPr/>
          <p:nvPr/>
        </p:nvSpPr>
        <p:spPr>
          <a:xfrm>
            <a:off x="2719697" y="4997172"/>
            <a:ext cx="3790336" cy="105577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Approvals &amp; Oversight</a:t>
            </a:r>
          </a:p>
        </p:txBody>
      </p:sp>
    </p:spTree>
    <p:extLst>
      <p:ext uri="{BB962C8B-B14F-4D97-AF65-F5344CB8AC3E}">
        <p14:creationId xmlns:p14="http://schemas.microsoft.com/office/powerpoint/2010/main" val="31642841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Group Discussion</a:t>
            </a:r>
            <a:endParaRPr lang="en-US" dirty="0"/>
          </a:p>
        </p:txBody>
      </p:sp>
    </p:spTree>
    <p:extLst>
      <p:ext uri="{BB962C8B-B14F-4D97-AF65-F5344CB8AC3E}">
        <p14:creationId xmlns:p14="http://schemas.microsoft.com/office/powerpoint/2010/main" val="3803921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Group Discussion Questions</a:t>
            </a:r>
            <a:endParaRPr lang="en-US" dirty="0"/>
          </a:p>
        </p:txBody>
      </p:sp>
      <p:sp>
        <p:nvSpPr>
          <p:cNvPr id="3" name="Content Placeholder 2"/>
          <p:cNvSpPr>
            <a:spLocks noGrp="1"/>
          </p:cNvSpPr>
          <p:nvPr>
            <p:ph idx="1"/>
          </p:nvPr>
        </p:nvSpPr>
        <p:spPr/>
        <p:txBody>
          <a:bodyPr/>
          <a:lstStyle/>
          <a:p>
            <a:r>
              <a:rPr lang="en-US" dirty="0" smtClean="0"/>
              <a:t>What </a:t>
            </a:r>
            <a:r>
              <a:rPr lang="en-US" dirty="0"/>
              <a:t>are the goals that CTTI should focus on that could advance the development of master protocol studies?</a:t>
            </a:r>
          </a:p>
          <a:p>
            <a:pPr lvl="1"/>
            <a:r>
              <a:rPr lang="en-US" dirty="0" smtClean="0"/>
              <a:t>Study-level </a:t>
            </a:r>
            <a:r>
              <a:rPr lang="en-US" dirty="0"/>
              <a:t>goals</a:t>
            </a:r>
          </a:p>
          <a:p>
            <a:pPr lvl="1"/>
            <a:r>
              <a:rPr lang="en-US" dirty="0" smtClean="0"/>
              <a:t>Enterprise-level </a:t>
            </a:r>
            <a:r>
              <a:rPr lang="en-US" dirty="0"/>
              <a:t>goals</a:t>
            </a:r>
          </a:p>
          <a:p>
            <a:r>
              <a:rPr lang="en-US" dirty="0" smtClean="0"/>
              <a:t>What </a:t>
            </a:r>
            <a:r>
              <a:rPr lang="en-US" dirty="0"/>
              <a:t>are the strategies to achieve these goals?</a:t>
            </a:r>
          </a:p>
        </p:txBody>
      </p:sp>
    </p:spTree>
    <p:extLst>
      <p:ext uri="{BB962C8B-B14F-4D97-AF65-F5344CB8AC3E}">
        <p14:creationId xmlns:p14="http://schemas.microsoft.com/office/powerpoint/2010/main" val="350218668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5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VeloCTTI Project Methodology</a:t>
            </a:r>
            <a:endParaRPr lang="en-US" dirty="0"/>
          </a:p>
        </p:txBody>
      </p:sp>
      <p:graphicFrame>
        <p:nvGraphicFramePr>
          <p:cNvPr id="6" name="Content Placeholder 3"/>
          <p:cNvGraphicFramePr>
            <a:graphicFrameLocks noGrp="1"/>
          </p:cNvGraphicFramePr>
          <p:nvPr>
            <p:ph idx="1"/>
            <p:extLst/>
          </p:nvPr>
        </p:nvGraphicFramePr>
        <p:xfrm>
          <a:off x="347663" y="1452563"/>
          <a:ext cx="8461375"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7800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Expert Meeting Series</a:t>
            </a:r>
            <a:endParaRPr lang="en-US" sz="3400" dirty="0"/>
          </a:p>
        </p:txBody>
      </p:sp>
    </p:spTree>
    <p:extLst>
      <p:ext uri="{BB962C8B-B14F-4D97-AF65-F5344CB8AC3E}">
        <p14:creationId xmlns:p14="http://schemas.microsoft.com/office/powerpoint/2010/main" val="864667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Expert Meeting 1 Objectives</a:t>
            </a:r>
            <a:endParaRPr lang="en-US" dirty="0"/>
          </a:p>
        </p:txBody>
      </p:sp>
      <p:sp>
        <p:nvSpPr>
          <p:cNvPr id="5" name="Content Placeholder 4"/>
          <p:cNvSpPr>
            <a:spLocks noGrp="1"/>
          </p:cNvSpPr>
          <p:nvPr>
            <p:ph idx="1"/>
          </p:nvPr>
        </p:nvSpPr>
        <p:spPr/>
        <p:txBody>
          <a:bodyPr/>
          <a:lstStyle/>
          <a:p>
            <a:pPr marL="457200" indent="-457200">
              <a:buSzPct val="100000"/>
              <a:buFont typeface="+mj-lt"/>
              <a:buAutoNum type="arabicPeriod"/>
            </a:pPr>
            <a:r>
              <a:rPr lang="en-US" dirty="0"/>
              <a:t>Map the pre-planning, planning, and execution processes of a master protocol trial</a:t>
            </a:r>
            <a:r>
              <a:rPr lang="en-US" dirty="0" smtClean="0"/>
              <a:t>.</a:t>
            </a:r>
            <a:endParaRPr lang="en-US" dirty="0"/>
          </a:p>
          <a:p>
            <a:pPr marL="457200" indent="-457200">
              <a:buSzPct val="100000"/>
              <a:buFont typeface="+mj-lt"/>
              <a:buAutoNum type="arabicPeriod"/>
            </a:pPr>
            <a:r>
              <a:rPr lang="en-US" dirty="0"/>
              <a:t>Strategize solutions to common roadblocks related to the pre-planning, planning, and execution of a master protocol study. </a:t>
            </a:r>
          </a:p>
          <a:p>
            <a:pPr marL="457200" indent="-457200">
              <a:buSzPct val="100000"/>
              <a:buFont typeface="+mj-lt"/>
              <a:buAutoNum type="arabicPeriod"/>
            </a:pPr>
            <a:r>
              <a:rPr lang="en-US" dirty="0"/>
              <a:t>Identify and prioritize the creation of tools to support the adoption of emerging best practices outlined by CTTI’s roadmap.</a:t>
            </a:r>
          </a:p>
          <a:p>
            <a:pPr marL="0" indent="0">
              <a:buNone/>
            </a:pPr>
            <a:endParaRPr lang="en-US" dirty="0"/>
          </a:p>
        </p:txBody>
      </p:sp>
    </p:spTree>
    <p:extLst>
      <p:ext uri="{BB962C8B-B14F-4D97-AF65-F5344CB8AC3E}">
        <p14:creationId xmlns:p14="http://schemas.microsoft.com/office/powerpoint/2010/main" val="1965331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657084" cy="770467"/>
          </a:xfrm>
        </p:spPr>
        <p:txBody>
          <a:bodyPr/>
          <a:lstStyle/>
          <a:p>
            <a:r>
              <a:rPr lang="en-US" dirty="0"/>
              <a:t>How do we measure our project’s success?</a:t>
            </a:r>
          </a:p>
        </p:txBody>
      </p:sp>
      <p:sp>
        <p:nvSpPr>
          <p:cNvPr id="3" name="Content Placeholder 2"/>
          <p:cNvSpPr>
            <a:spLocks noGrp="1"/>
          </p:cNvSpPr>
          <p:nvPr>
            <p:ph idx="1"/>
          </p:nvPr>
        </p:nvSpPr>
        <p:spPr/>
        <p:txBody>
          <a:bodyPr/>
          <a:lstStyle/>
          <a:p>
            <a:pPr marL="457200" indent="-457200">
              <a:buSzPct val="100000"/>
              <a:buFont typeface="+mj-lt"/>
              <a:buAutoNum type="arabicPeriod"/>
            </a:pPr>
            <a:r>
              <a:rPr lang="en-US" dirty="0"/>
              <a:t>Creation of tools/resources that…</a:t>
            </a:r>
          </a:p>
          <a:p>
            <a:pPr marL="858837" lvl="1" indent="-457200">
              <a:buFont typeface="Wingdings" panose="05000000000000000000" pitchFamily="2" charset="2"/>
              <a:buChar char="§"/>
            </a:pPr>
            <a:r>
              <a:rPr lang="en-US" dirty="0"/>
              <a:t>Clearly articulate the rationale for using master protocol </a:t>
            </a:r>
            <a:r>
              <a:rPr lang="en-US" dirty="0" smtClean="0"/>
              <a:t>studies</a:t>
            </a:r>
            <a:endParaRPr lang="en-US" dirty="0"/>
          </a:p>
          <a:p>
            <a:pPr marL="858837" lvl="1" indent="-457200">
              <a:buFont typeface="Wingdings" panose="05000000000000000000" pitchFamily="2" charset="2"/>
              <a:buChar char="§"/>
            </a:pPr>
            <a:r>
              <a:rPr lang="en-US" dirty="0"/>
              <a:t>Are responsive to the needs of diverse </a:t>
            </a:r>
            <a:r>
              <a:rPr lang="en-US" dirty="0" smtClean="0"/>
              <a:t>stakeholders</a:t>
            </a:r>
            <a:endParaRPr lang="en-US" dirty="0"/>
          </a:p>
          <a:p>
            <a:pPr marL="858837" lvl="1" indent="-457200">
              <a:buFont typeface="Wingdings" panose="05000000000000000000" pitchFamily="2" charset="2"/>
              <a:buChar char="§"/>
            </a:pPr>
            <a:r>
              <a:rPr lang="en-US" dirty="0"/>
              <a:t>Help stakeholders develop creative solutions to common </a:t>
            </a:r>
            <a:r>
              <a:rPr lang="en-US" dirty="0" smtClean="0"/>
              <a:t>challenges</a:t>
            </a:r>
            <a:endParaRPr lang="en-US" dirty="0"/>
          </a:p>
          <a:p>
            <a:pPr marL="457200" indent="-457200">
              <a:buSzPct val="100000"/>
              <a:buFont typeface="+mj-lt"/>
              <a:buAutoNum type="arabicPeriod"/>
            </a:pPr>
            <a:r>
              <a:rPr lang="en-US" dirty="0"/>
              <a:t>Expert meeting series that…</a:t>
            </a:r>
          </a:p>
          <a:p>
            <a:pPr marL="744537" lvl="1" indent="-342900"/>
            <a:r>
              <a:rPr lang="en-US" dirty="0"/>
              <a:t>Helps the team understand how diverse stakeholders experience common </a:t>
            </a:r>
            <a:r>
              <a:rPr lang="en-US" dirty="0" smtClean="0"/>
              <a:t>challenges</a:t>
            </a:r>
            <a:endParaRPr lang="en-US" dirty="0"/>
          </a:p>
          <a:p>
            <a:pPr marL="744537" lvl="1" indent="-342900"/>
            <a:r>
              <a:rPr lang="en-US" dirty="0"/>
              <a:t>Efficiently collects feedback from stakeholders to create and refine </a:t>
            </a:r>
            <a:r>
              <a:rPr lang="en-US" dirty="0" smtClean="0"/>
              <a:t>tools</a:t>
            </a:r>
            <a:endParaRPr lang="en-US" dirty="0"/>
          </a:p>
        </p:txBody>
      </p:sp>
    </p:spTree>
    <p:extLst>
      <p:ext uri="{BB962C8B-B14F-4D97-AF65-F5344CB8AC3E}">
        <p14:creationId xmlns:p14="http://schemas.microsoft.com/office/powerpoint/2010/main" val="1204869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CTTI Master Protocol Landscape Review: Opportunities, Gaps, &amp; Future Horizons</a:t>
            </a:r>
          </a:p>
        </p:txBody>
      </p:sp>
      <p:sp>
        <p:nvSpPr>
          <p:cNvPr id="3" name="Subtitle 2"/>
          <p:cNvSpPr>
            <a:spLocks noGrp="1"/>
          </p:cNvSpPr>
          <p:nvPr>
            <p:ph type="subTitle" idx="1"/>
          </p:nvPr>
        </p:nvSpPr>
        <p:spPr/>
        <p:txBody>
          <a:bodyPr/>
          <a:lstStyle/>
          <a:p>
            <a:r>
              <a:rPr lang="en-US" dirty="0"/>
              <a:t>Nicholas Richardson</a:t>
            </a:r>
            <a:br>
              <a:rPr lang="en-US" dirty="0"/>
            </a:br>
            <a:r>
              <a:rPr lang="en-US" dirty="0"/>
              <a:t>FDA, CDER</a:t>
            </a:r>
          </a:p>
        </p:txBody>
      </p:sp>
      <p:sp>
        <p:nvSpPr>
          <p:cNvPr id="4" name="Text Placeholder 3"/>
          <p:cNvSpPr>
            <a:spLocks noGrp="1"/>
          </p:cNvSpPr>
          <p:nvPr>
            <p:ph type="body" sz="quarter" idx="10"/>
          </p:nvPr>
        </p:nvSpPr>
        <p:spPr/>
        <p:txBody>
          <a:bodyPr/>
          <a:lstStyle/>
          <a:p>
            <a:r>
              <a:rPr lang="en-US" dirty="0"/>
              <a:t>October 22, 2019</a:t>
            </a:r>
          </a:p>
        </p:txBody>
      </p:sp>
    </p:spTree>
    <p:extLst>
      <p:ext uri="{BB962C8B-B14F-4D97-AF65-F5344CB8AC3E}">
        <p14:creationId xmlns:p14="http://schemas.microsoft.com/office/powerpoint/2010/main" val="238287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7140-6067-114B-A96F-61ACB3A12CEE}"/>
              </a:ext>
            </a:extLst>
          </p:cNvPr>
          <p:cNvSpPr>
            <a:spLocks noGrp="1"/>
          </p:cNvSpPr>
          <p:nvPr>
            <p:ph type="title"/>
          </p:nvPr>
        </p:nvSpPr>
        <p:spPr/>
        <p:txBody>
          <a:bodyPr/>
          <a:lstStyle/>
          <a:p>
            <a:r>
              <a:rPr lang="en-US" dirty="0"/>
              <a:t>Introduction to CTTI</a:t>
            </a:r>
          </a:p>
        </p:txBody>
      </p:sp>
      <p:sp>
        <p:nvSpPr>
          <p:cNvPr id="3" name="Content Placeholder 2">
            <a:extLst>
              <a:ext uri="{FF2B5EF4-FFF2-40B4-BE49-F238E27FC236}">
                <a16:creationId xmlns:a16="http://schemas.microsoft.com/office/drawing/2014/main" id="{949C3C04-11D4-8149-8A1E-5E23DC65E1AF}"/>
              </a:ext>
            </a:extLst>
          </p:cNvPr>
          <p:cNvSpPr>
            <a:spLocks noGrp="1"/>
          </p:cNvSpPr>
          <p:nvPr>
            <p:ph sz="quarter" idx="11"/>
          </p:nvPr>
        </p:nvSpPr>
        <p:spPr/>
        <p:txBody>
          <a:bodyPr/>
          <a:lstStyle/>
          <a:p>
            <a:r>
              <a:rPr lang="en-US" dirty="0"/>
              <a:t>Annemarie Forrest</a:t>
            </a:r>
          </a:p>
        </p:txBody>
      </p:sp>
    </p:spTree>
    <p:extLst>
      <p:ext uri="{BB962C8B-B14F-4D97-AF65-F5344CB8AC3E}">
        <p14:creationId xmlns:p14="http://schemas.microsoft.com/office/powerpoint/2010/main" val="1478105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Objectives </a:t>
            </a:r>
          </a:p>
        </p:txBody>
      </p:sp>
      <p:sp>
        <p:nvSpPr>
          <p:cNvPr id="3" name="Content Placeholder 2"/>
          <p:cNvSpPr>
            <a:spLocks noGrp="1"/>
          </p:cNvSpPr>
          <p:nvPr>
            <p:ph idx="1"/>
          </p:nvPr>
        </p:nvSpPr>
        <p:spPr/>
        <p:txBody>
          <a:bodyPr/>
          <a:lstStyle/>
          <a:p>
            <a:pPr>
              <a:spcBef>
                <a:spcPts val="2400"/>
              </a:spcBef>
            </a:pPr>
            <a:r>
              <a:rPr lang="en-US" sz="2600" dirty="0"/>
              <a:t>Review CTTI’s high-level landscape review</a:t>
            </a:r>
          </a:p>
          <a:p>
            <a:pPr>
              <a:spcBef>
                <a:spcPts val="2400"/>
              </a:spcBef>
            </a:pPr>
            <a:r>
              <a:rPr lang="en-US" sz="2600" dirty="0"/>
              <a:t>Describe key roadblocks in the pre-planning, planning, and execution phases when developing a master protocol</a:t>
            </a:r>
          </a:p>
          <a:p>
            <a:pPr>
              <a:spcBef>
                <a:spcPts val="2400"/>
              </a:spcBef>
            </a:pPr>
            <a:r>
              <a:rPr lang="en-US" sz="2600" dirty="0"/>
              <a:t>Explain how our meeting activities will help outline potential strategies to address gaps in the landscape</a:t>
            </a:r>
          </a:p>
        </p:txBody>
      </p:sp>
    </p:spTree>
    <p:extLst>
      <p:ext uri="{BB962C8B-B14F-4D97-AF65-F5344CB8AC3E}">
        <p14:creationId xmlns:p14="http://schemas.microsoft.com/office/powerpoint/2010/main" val="148469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Characteristics</a:t>
            </a:r>
          </a:p>
        </p:txBody>
      </p:sp>
    </p:spTree>
    <p:extLst>
      <p:ext uri="{BB962C8B-B14F-4D97-AF65-F5344CB8AC3E}">
        <p14:creationId xmlns:p14="http://schemas.microsoft.com/office/powerpoint/2010/main" val="37634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2DB24-B9CA-2142-BA1D-5A93CCEC0494}"/>
              </a:ext>
            </a:extLst>
          </p:cNvPr>
          <p:cNvPicPr>
            <a:picLocks noChangeAspect="1"/>
          </p:cNvPicPr>
          <p:nvPr/>
        </p:nvPicPr>
        <p:blipFill>
          <a:blip r:embed="rId3"/>
          <a:stretch>
            <a:fillRect/>
          </a:stretch>
        </p:blipFill>
        <p:spPr>
          <a:xfrm>
            <a:off x="3216897" y="1491046"/>
            <a:ext cx="2723574" cy="4470016"/>
          </a:xfrm>
          <a:prstGeom prst="rect">
            <a:avLst/>
          </a:prstGeom>
        </p:spPr>
      </p:pic>
      <p:pic>
        <p:nvPicPr>
          <p:cNvPr id="13" name="Picture 12">
            <a:extLst>
              <a:ext uri="{FF2B5EF4-FFF2-40B4-BE49-F238E27FC236}">
                <a16:creationId xmlns:a16="http://schemas.microsoft.com/office/drawing/2014/main" id="{40C10CA2-F2AD-A94F-B1AE-7C645879EF42}"/>
              </a:ext>
            </a:extLst>
          </p:cNvPr>
          <p:cNvPicPr>
            <a:picLocks noChangeAspect="1"/>
          </p:cNvPicPr>
          <p:nvPr/>
        </p:nvPicPr>
        <p:blipFill>
          <a:blip r:embed="rId4"/>
          <a:stretch>
            <a:fillRect/>
          </a:stretch>
        </p:blipFill>
        <p:spPr>
          <a:xfrm>
            <a:off x="347579" y="1491046"/>
            <a:ext cx="2770281" cy="4546673"/>
          </a:xfrm>
          <a:prstGeom prst="rect">
            <a:avLst/>
          </a:prstGeom>
        </p:spPr>
      </p:pic>
      <p:pic>
        <p:nvPicPr>
          <p:cNvPr id="11" name="Picture 10">
            <a:extLst>
              <a:ext uri="{FF2B5EF4-FFF2-40B4-BE49-F238E27FC236}">
                <a16:creationId xmlns:a16="http://schemas.microsoft.com/office/drawing/2014/main" id="{ECE09077-74B4-954E-88EF-F820EABA9240}"/>
              </a:ext>
            </a:extLst>
          </p:cNvPr>
          <p:cNvPicPr>
            <a:picLocks noChangeAspect="1"/>
          </p:cNvPicPr>
          <p:nvPr/>
        </p:nvPicPr>
        <p:blipFill>
          <a:blip r:embed="rId5"/>
          <a:stretch>
            <a:fillRect/>
          </a:stretch>
        </p:blipFill>
        <p:spPr>
          <a:xfrm>
            <a:off x="6082749" y="1491046"/>
            <a:ext cx="2726290" cy="4474474"/>
          </a:xfrm>
          <a:prstGeom prst="rect">
            <a:avLst/>
          </a:prstGeom>
        </p:spPr>
      </p:pic>
      <p:sp>
        <p:nvSpPr>
          <p:cNvPr id="2" name="Title 1"/>
          <p:cNvSpPr>
            <a:spLocks noGrp="1"/>
          </p:cNvSpPr>
          <p:nvPr>
            <p:ph type="title"/>
          </p:nvPr>
        </p:nvSpPr>
        <p:spPr/>
        <p:txBody>
          <a:bodyPr/>
          <a:lstStyle/>
          <a:p>
            <a:r>
              <a:rPr lang="en-US" dirty="0"/>
              <a:t>Impetus for Innovation: </a:t>
            </a:r>
            <a:br>
              <a:rPr lang="en-US" dirty="0"/>
            </a:br>
            <a:r>
              <a:rPr lang="en-US" dirty="0"/>
              <a:t>How Can We Serve Patients Better?</a:t>
            </a:r>
          </a:p>
        </p:txBody>
      </p:sp>
      <p:sp>
        <p:nvSpPr>
          <p:cNvPr id="3" name="Left-Right Arrow 2"/>
          <p:cNvSpPr/>
          <p:nvPr/>
        </p:nvSpPr>
        <p:spPr>
          <a:xfrm>
            <a:off x="340895" y="5446208"/>
            <a:ext cx="8462210" cy="940487"/>
          </a:xfrm>
          <a:prstGeom prst="leftRightArrow">
            <a:avLst>
              <a:gd name="adj1" fmla="val 59756"/>
              <a:gd name="adj2" fmla="val 50000"/>
            </a:avLst>
          </a:prstGeom>
          <a:solidFill>
            <a:schemeClr val="bg2">
              <a:lumMod val="95000"/>
            </a:schemeClr>
          </a:solidFill>
          <a:ln>
            <a:solidFill>
              <a:schemeClr val="accent3">
                <a:lumMod val="60000"/>
                <a:lumOff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595B">
                    <a:lumMod val="75000"/>
                  </a:srgbClr>
                </a:solidFill>
                <a:effectLst/>
                <a:uLnTx/>
                <a:uFillTx/>
                <a:latin typeface="Arial"/>
                <a:ea typeface="+mn-ea"/>
                <a:cs typeface="+mn-cs"/>
              </a:rPr>
              <a:t>How can we serve patients better?</a:t>
            </a:r>
          </a:p>
        </p:txBody>
      </p:sp>
      <p:sp>
        <p:nvSpPr>
          <p:cNvPr id="12" name="TextBox 11">
            <a:extLst>
              <a:ext uri="{FF2B5EF4-FFF2-40B4-BE49-F238E27FC236}">
                <a16:creationId xmlns:a16="http://schemas.microsoft.com/office/drawing/2014/main" id="{5364720A-99AB-454B-BF06-52D29ECD9623}"/>
              </a:ext>
            </a:extLst>
          </p:cNvPr>
          <p:cNvSpPr txBox="1"/>
          <p:nvPr/>
        </p:nvSpPr>
        <p:spPr>
          <a:xfrm>
            <a:off x="6082749" y="1750424"/>
            <a:ext cx="2726289" cy="646331"/>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4036"/>
                </a:solidFill>
                <a:effectLst/>
                <a:uLnTx/>
                <a:uFillTx/>
                <a:latin typeface="Arial"/>
                <a:ea typeface="+mn-ea"/>
                <a:cs typeface="+mn-cs"/>
              </a:rPr>
              <a:t>Learning </a:t>
            </a:r>
            <a:br>
              <a:rPr kumimoji="0" lang="en-US" sz="2000" b="1" i="0" u="none" strike="noStrike" kern="1200" cap="none" spc="0" normalizeH="0" baseline="0" noProof="0" dirty="0">
                <a:ln>
                  <a:noFill/>
                </a:ln>
                <a:solidFill>
                  <a:srgbClr val="EE4036"/>
                </a:solidFill>
                <a:effectLst/>
                <a:uLnTx/>
                <a:uFillTx/>
                <a:latin typeface="Arial"/>
                <a:ea typeface="+mn-ea"/>
                <a:cs typeface="+mn-cs"/>
              </a:rPr>
            </a:br>
            <a:r>
              <a:rPr kumimoji="0" lang="en-US" sz="2000" b="1" i="0" u="none" strike="noStrike" kern="1200" cap="none" spc="0" normalizeH="0" baseline="0" noProof="0" dirty="0">
                <a:ln>
                  <a:noFill/>
                </a:ln>
                <a:solidFill>
                  <a:srgbClr val="EE4036"/>
                </a:solidFill>
                <a:effectLst/>
                <a:uLnTx/>
                <a:uFillTx/>
                <a:latin typeface="Arial"/>
                <a:ea typeface="+mn-ea"/>
                <a:cs typeface="+mn-cs"/>
              </a:rPr>
              <a:t>Health System</a:t>
            </a:r>
          </a:p>
        </p:txBody>
      </p:sp>
      <p:sp>
        <p:nvSpPr>
          <p:cNvPr id="14" name="TextBox 13">
            <a:extLst>
              <a:ext uri="{FF2B5EF4-FFF2-40B4-BE49-F238E27FC236}">
                <a16:creationId xmlns:a16="http://schemas.microsoft.com/office/drawing/2014/main" id="{AD4E7F60-244A-EE46-B810-9FD4B7068AAF}"/>
              </a:ext>
            </a:extLst>
          </p:cNvPr>
          <p:cNvSpPr txBox="1"/>
          <p:nvPr/>
        </p:nvSpPr>
        <p:spPr>
          <a:xfrm>
            <a:off x="347578" y="1750424"/>
            <a:ext cx="2770282" cy="646331"/>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BA2"/>
                </a:solidFill>
                <a:effectLst/>
                <a:uLnTx/>
                <a:uFillTx/>
                <a:latin typeface="Arial"/>
                <a:ea typeface="+mn-ea"/>
                <a:cs typeface="+mn-cs"/>
              </a:rPr>
              <a:t>Precision </a:t>
            </a:r>
            <a:br>
              <a:rPr kumimoji="0" lang="en-US" sz="2000" b="1" i="0" u="none" strike="noStrike" kern="1200" cap="none" spc="0" normalizeH="0" baseline="0" noProof="0" dirty="0">
                <a:ln>
                  <a:noFill/>
                </a:ln>
                <a:solidFill>
                  <a:srgbClr val="008BA2"/>
                </a:solidFill>
                <a:effectLst/>
                <a:uLnTx/>
                <a:uFillTx/>
                <a:latin typeface="Arial"/>
                <a:ea typeface="+mn-ea"/>
                <a:cs typeface="+mn-cs"/>
              </a:rPr>
            </a:br>
            <a:r>
              <a:rPr kumimoji="0" lang="en-US" sz="2000" b="1" i="0" u="none" strike="noStrike" kern="1200" cap="none" spc="0" normalizeH="0" baseline="0" noProof="0" dirty="0">
                <a:ln>
                  <a:noFill/>
                </a:ln>
                <a:solidFill>
                  <a:srgbClr val="008BA2"/>
                </a:solidFill>
                <a:effectLst/>
                <a:uLnTx/>
                <a:uFillTx/>
                <a:latin typeface="Arial"/>
                <a:ea typeface="+mn-ea"/>
                <a:cs typeface="+mn-cs"/>
              </a:rPr>
              <a:t>Medicine</a:t>
            </a:r>
          </a:p>
        </p:txBody>
      </p:sp>
      <p:sp>
        <p:nvSpPr>
          <p:cNvPr id="16" name="TextBox 15">
            <a:extLst>
              <a:ext uri="{FF2B5EF4-FFF2-40B4-BE49-F238E27FC236}">
                <a16:creationId xmlns:a16="http://schemas.microsoft.com/office/drawing/2014/main" id="{3451BB1F-7236-EA41-9DDF-1BF153451F29}"/>
              </a:ext>
            </a:extLst>
          </p:cNvPr>
          <p:cNvSpPr txBox="1"/>
          <p:nvPr/>
        </p:nvSpPr>
        <p:spPr>
          <a:xfrm>
            <a:off x="3216897" y="1750424"/>
            <a:ext cx="2723574" cy="646331"/>
          </a:xfrm>
          <a:prstGeom prst="rect">
            <a:avLst/>
          </a:prstGeom>
          <a:noFill/>
        </p:spPr>
        <p:txBody>
          <a:bodyPr wrap="square" lIns="228600" rIns="22860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Evolution </a:t>
            </a:r>
            <a:br>
              <a:rPr kumimoji="0" lang="en-US" sz="2000" b="1" i="0" u="none" strike="noStrike" kern="1200" cap="none" spc="0" normalizeH="0" baseline="0" noProof="0" dirty="0">
                <a:ln>
                  <a:noFill/>
                </a:ln>
                <a:solidFill>
                  <a:srgbClr val="58595B"/>
                </a:solidFill>
                <a:effectLst/>
                <a:uLnTx/>
                <a:uFillTx/>
                <a:latin typeface="Arial"/>
                <a:ea typeface="+mn-ea"/>
                <a:cs typeface="+mn-cs"/>
              </a:rPr>
            </a:br>
            <a:r>
              <a:rPr kumimoji="0" lang="en-US" sz="2000" b="1" i="0" u="none" strike="noStrike" kern="1200" cap="none" spc="0" normalizeH="0" baseline="0" noProof="0" dirty="0">
                <a:ln>
                  <a:noFill/>
                </a:ln>
                <a:solidFill>
                  <a:srgbClr val="58595B"/>
                </a:solidFill>
                <a:effectLst/>
                <a:uLnTx/>
                <a:uFillTx/>
                <a:latin typeface="Arial"/>
                <a:ea typeface="+mn-ea"/>
                <a:cs typeface="+mn-cs"/>
              </a:rPr>
              <a:t>of RCTs</a:t>
            </a:r>
          </a:p>
        </p:txBody>
      </p:sp>
      <p:sp>
        <p:nvSpPr>
          <p:cNvPr id="17" name="TextBox 16">
            <a:extLst>
              <a:ext uri="{FF2B5EF4-FFF2-40B4-BE49-F238E27FC236}">
                <a16:creationId xmlns:a16="http://schemas.microsoft.com/office/drawing/2014/main" id="{A04BC68B-44BA-4E4A-B43A-0F530E0D8970}"/>
              </a:ext>
            </a:extLst>
          </p:cNvPr>
          <p:cNvSpPr txBox="1"/>
          <p:nvPr/>
        </p:nvSpPr>
        <p:spPr>
          <a:xfrm>
            <a:off x="6082749" y="3571850"/>
            <a:ext cx="2726289" cy="1874359"/>
          </a:xfrm>
          <a:prstGeom prst="rect">
            <a:avLst/>
          </a:prstGeom>
          <a:noFill/>
        </p:spPr>
        <p:txBody>
          <a:bodyPr wrap="square" lIns="228600" rIns="228600" rtlCol="0">
            <a:spAutoFit/>
          </a:bodyPr>
          <a:lstStyle/>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Patients demand better care</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Advances in health information technology </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Demand for continuous improvement</a:t>
            </a:r>
          </a:p>
        </p:txBody>
      </p:sp>
      <p:sp>
        <p:nvSpPr>
          <p:cNvPr id="18" name="TextBox 17">
            <a:extLst>
              <a:ext uri="{FF2B5EF4-FFF2-40B4-BE49-F238E27FC236}">
                <a16:creationId xmlns:a16="http://schemas.microsoft.com/office/drawing/2014/main" id="{D41F2828-8D49-374B-8A2D-2A1F2A543DFF}"/>
              </a:ext>
            </a:extLst>
          </p:cNvPr>
          <p:cNvSpPr txBox="1"/>
          <p:nvPr/>
        </p:nvSpPr>
        <p:spPr>
          <a:xfrm>
            <a:off x="3216896" y="3571850"/>
            <a:ext cx="2723575" cy="1431161"/>
          </a:xfrm>
          <a:prstGeom prst="rect">
            <a:avLst/>
          </a:prstGeom>
          <a:noFill/>
        </p:spPr>
        <p:txBody>
          <a:bodyPr wrap="square" lIns="228600" rIns="228600" rtlCol="0">
            <a:spAutoFit/>
          </a:bodyPr>
          <a:lstStyle/>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Time</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Cost</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Limited flexibility to explore complex problems</a:t>
            </a:r>
          </a:p>
        </p:txBody>
      </p:sp>
      <p:sp>
        <p:nvSpPr>
          <p:cNvPr id="19" name="TextBox 18">
            <a:extLst>
              <a:ext uri="{FF2B5EF4-FFF2-40B4-BE49-F238E27FC236}">
                <a16:creationId xmlns:a16="http://schemas.microsoft.com/office/drawing/2014/main" id="{81F19E52-7547-2148-B5E2-F1051DC33286}"/>
              </a:ext>
            </a:extLst>
          </p:cNvPr>
          <p:cNvSpPr txBox="1"/>
          <p:nvPr/>
        </p:nvSpPr>
        <p:spPr>
          <a:xfrm>
            <a:off x="347578" y="3571850"/>
            <a:ext cx="2770282" cy="1652760"/>
          </a:xfrm>
          <a:prstGeom prst="rect">
            <a:avLst/>
          </a:prstGeom>
          <a:noFill/>
        </p:spPr>
        <p:txBody>
          <a:bodyPr wrap="square" lIns="228600" rIns="228600" rtlCol="0">
            <a:spAutoFit/>
          </a:bodyPr>
          <a:lstStyle/>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Advances in genomic science</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Computational advances</a:t>
            </a:r>
          </a:p>
          <a:p>
            <a:pPr marL="182563" marR="0" lvl="0" indent="-182563" algn="l" defTabSz="457200" rtl="0" eaLnBrk="1" fontAlgn="auto" latinLnBrk="0" hangingPunct="1">
              <a:lnSpc>
                <a:spcPct val="9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Demand for targeted therapies</a:t>
            </a:r>
          </a:p>
        </p:txBody>
      </p:sp>
      <p:pic>
        <p:nvPicPr>
          <p:cNvPr id="7" name="Picture 6">
            <a:extLst>
              <a:ext uri="{FF2B5EF4-FFF2-40B4-BE49-F238E27FC236}">
                <a16:creationId xmlns:a16="http://schemas.microsoft.com/office/drawing/2014/main" id="{74DD1F42-79F5-C34A-92FF-7C8266459692}"/>
              </a:ext>
            </a:extLst>
          </p:cNvPr>
          <p:cNvPicPr>
            <a:picLocks noChangeAspect="1"/>
          </p:cNvPicPr>
          <p:nvPr/>
        </p:nvPicPr>
        <p:blipFill>
          <a:blip r:embed="rId6"/>
          <a:stretch>
            <a:fillRect/>
          </a:stretch>
        </p:blipFill>
        <p:spPr>
          <a:xfrm>
            <a:off x="4293704" y="2452294"/>
            <a:ext cx="500394" cy="500394"/>
          </a:xfrm>
          <a:prstGeom prst="rect">
            <a:avLst/>
          </a:prstGeom>
        </p:spPr>
      </p:pic>
      <p:pic>
        <p:nvPicPr>
          <p:cNvPr id="9" name="Picture 8">
            <a:extLst>
              <a:ext uri="{FF2B5EF4-FFF2-40B4-BE49-F238E27FC236}">
                <a16:creationId xmlns:a16="http://schemas.microsoft.com/office/drawing/2014/main" id="{B67E565C-E4D3-EC47-966C-0EEB9924408E}"/>
              </a:ext>
            </a:extLst>
          </p:cNvPr>
          <p:cNvPicPr>
            <a:picLocks noChangeAspect="1"/>
          </p:cNvPicPr>
          <p:nvPr/>
        </p:nvPicPr>
        <p:blipFill>
          <a:blip r:embed="rId7"/>
          <a:stretch>
            <a:fillRect/>
          </a:stretch>
        </p:blipFill>
        <p:spPr>
          <a:xfrm>
            <a:off x="1482525" y="2452294"/>
            <a:ext cx="503856" cy="529476"/>
          </a:xfrm>
          <a:prstGeom prst="rect">
            <a:avLst/>
          </a:prstGeom>
        </p:spPr>
      </p:pic>
      <p:pic>
        <p:nvPicPr>
          <p:cNvPr id="4" name="Picture 3">
            <a:extLst>
              <a:ext uri="{FF2B5EF4-FFF2-40B4-BE49-F238E27FC236}">
                <a16:creationId xmlns:a16="http://schemas.microsoft.com/office/drawing/2014/main" id="{D9734146-FBC8-B047-8A36-ABF7B2981308}"/>
              </a:ext>
            </a:extLst>
          </p:cNvPr>
          <p:cNvPicPr>
            <a:picLocks noChangeAspect="1"/>
          </p:cNvPicPr>
          <p:nvPr/>
        </p:nvPicPr>
        <p:blipFill>
          <a:blip r:embed="rId8"/>
          <a:stretch>
            <a:fillRect/>
          </a:stretch>
        </p:blipFill>
        <p:spPr>
          <a:xfrm>
            <a:off x="7150446" y="2509022"/>
            <a:ext cx="590894" cy="416019"/>
          </a:xfrm>
          <a:prstGeom prst="rect">
            <a:avLst/>
          </a:prstGeom>
        </p:spPr>
      </p:pic>
    </p:spTree>
    <p:extLst>
      <p:ext uri="{BB962C8B-B14F-4D97-AF65-F5344CB8AC3E}">
        <p14:creationId xmlns:p14="http://schemas.microsoft.com/office/powerpoint/2010/main" val="1710207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Strengths</a:t>
            </a:r>
          </a:p>
        </p:txBody>
      </p:sp>
      <p:sp>
        <p:nvSpPr>
          <p:cNvPr id="3" name="Content Placeholder 2"/>
          <p:cNvSpPr>
            <a:spLocks noGrp="1"/>
          </p:cNvSpPr>
          <p:nvPr>
            <p:ph idx="1"/>
          </p:nvPr>
        </p:nvSpPr>
        <p:spPr/>
        <p:txBody>
          <a:bodyPr/>
          <a:lstStyle/>
          <a:p>
            <a:r>
              <a:rPr lang="en-US" dirty="0"/>
              <a:t>Strong patient leadership</a:t>
            </a:r>
          </a:p>
          <a:p>
            <a:r>
              <a:rPr lang="en-US" dirty="0"/>
              <a:t>Shift from trials that are product focused to trials that are disease focused and/or biomarker driven</a:t>
            </a:r>
          </a:p>
          <a:p>
            <a:r>
              <a:rPr lang="en-US" dirty="0"/>
              <a:t>Enhanced multi-stakeholder collaboration &amp; coordination</a:t>
            </a:r>
          </a:p>
          <a:p>
            <a:r>
              <a:rPr lang="en-US" dirty="0"/>
              <a:t>Ability to facilitate the development of innovative, targeted medical products through robust study infrastructures</a:t>
            </a:r>
          </a:p>
        </p:txBody>
      </p:sp>
    </p:spTree>
    <p:extLst>
      <p:ext uri="{BB962C8B-B14F-4D97-AF65-F5344CB8AC3E}">
        <p14:creationId xmlns:p14="http://schemas.microsoft.com/office/powerpoint/2010/main" val="3926782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Limitations</a:t>
            </a:r>
          </a:p>
        </p:txBody>
      </p:sp>
      <p:sp>
        <p:nvSpPr>
          <p:cNvPr id="3" name="Content Placeholder 2"/>
          <p:cNvSpPr>
            <a:spLocks noGrp="1"/>
          </p:cNvSpPr>
          <p:nvPr>
            <p:ph idx="1"/>
          </p:nvPr>
        </p:nvSpPr>
        <p:spPr/>
        <p:txBody>
          <a:bodyPr/>
          <a:lstStyle/>
          <a:p>
            <a:r>
              <a:rPr lang="en-US" b="1" dirty="0"/>
              <a:t>Common master protocol terms</a:t>
            </a:r>
            <a:r>
              <a:rPr lang="en-US" dirty="0"/>
              <a:t> (e.g., platform, umbrella, and basket) are used inconsistently</a:t>
            </a:r>
          </a:p>
          <a:p>
            <a:r>
              <a:rPr lang="en-US" b="1" dirty="0"/>
              <a:t>Limited expertise in master protocol design</a:t>
            </a:r>
            <a:r>
              <a:rPr lang="en-US" dirty="0"/>
              <a:t> and implementation (outside of oncology &amp; drug dev)</a:t>
            </a:r>
          </a:p>
          <a:p>
            <a:r>
              <a:rPr lang="en-US" b="1" dirty="0"/>
              <a:t>Education &amp; awareness</a:t>
            </a:r>
            <a:r>
              <a:rPr lang="en-US" dirty="0"/>
              <a:t> needs to include all stakeholders — patient and provider community, study sites, sponsors, etc.</a:t>
            </a:r>
          </a:p>
          <a:p>
            <a:r>
              <a:rPr lang="en-US" b="1" dirty="0"/>
              <a:t>Public resources &amp; tools</a:t>
            </a:r>
            <a:r>
              <a:rPr lang="en-US" dirty="0"/>
              <a:t> that outline basic design, operational, &amp; regulatory processes are needed</a:t>
            </a:r>
          </a:p>
        </p:txBody>
      </p:sp>
    </p:spTree>
    <p:extLst>
      <p:ext uri="{BB962C8B-B14F-4D97-AF65-F5344CB8AC3E}">
        <p14:creationId xmlns:p14="http://schemas.microsoft.com/office/powerpoint/2010/main" val="371839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CC540-207C-9146-9E89-157FC066BDE3}"/>
              </a:ext>
            </a:extLst>
          </p:cNvPr>
          <p:cNvPicPr>
            <a:picLocks noChangeAspect="1"/>
          </p:cNvPicPr>
          <p:nvPr/>
        </p:nvPicPr>
        <p:blipFill>
          <a:blip r:embed="rId3"/>
          <a:stretch>
            <a:fillRect/>
          </a:stretch>
        </p:blipFill>
        <p:spPr>
          <a:xfrm>
            <a:off x="340895" y="1879780"/>
            <a:ext cx="8462211" cy="3942023"/>
          </a:xfrm>
          <a:prstGeom prst="rect">
            <a:avLst/>
          </a:prstGeom>
        </p:spPr>
      </p:pic>
      <p:sp>
        <p:nvSpPr>
          <p:cNvPr id="2" name="Title 1"/>
          <p:cNvSpPr>
            <a:spLocks noGrp="1"/>
          </p:cNvSpPr>
          <p:nvPr>
            <p:ph type="title"/>
          </p:nvPr>
        </p:nvSpPr>
        <p:spPr/>
        <p:txBody>
          <a:bodyPr/>
          <a:lstStyle/>
          <a:p>
            <a:r>
              <a:rPr lang="en-US" dirty="0"/>
              <a:t>How Can We Strengthen the Landscape?</a:t>
            </a:r>
          </a:p>
        </p:txBody>
      </p:sp>
      <p:sp>
        <p:nvSpPr>
          <p:cNvPr id="7" name="TextBox 6">
            <a:extLst>
              <a:ext uri="{FF2B5EF4-FFF2-40B4-BE49-F238E27FC236}">
                <a16:creationId xmlns:a16="http://schemas.microsoft.com/office/drawing/2014/main" id="{CDD5E461-B949-BF46-942C-0B26F3D10AE5}"/>
              </a:ext>
            </a:extLst>
          </p:cNvPr>
          <p:cNvSpPr txBox="1"/>
          <p:nvPr/>
        </p:nvSpPr>
        <p:spPr>
          <a:xfrm>
            <a:off x="189188" y="1879781"/>
            <a:ext cx="1997422" cy="1193352"/>
          </a:xfrm>
          <a:prstGeom prst="rect">
            <a:avLst/>
          </a:prstGeom>
          <a:noFill/>
        </p:spPr>
        <p:txBody>
          <a:bodyPr wrap="square" lIns="137160" rIns="137160" rtlCol="0" anchor="ctr" anchorCtr="0">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Demystify </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the Process</a:t>
            </a:r>
          </a:p>
        </p:txBody>
      </p:sp>
      <p:sp>
        <p:nvSpPr>
          <p:cNvPr id="8" name="TextBox 7">
            <a:extLst>
              <a:ext uri="{FF2B5EF4-FFF2-40B4-BE49-F238E27FC236}">
                <a16:creationId xmlns:a16="http://schemas.microsoft.com/office/drawing/2014/main" id="{B1B9B802-65D2-AB4A-902A-C6167C61766A}"/>
              </a:ext>
            </a:extLst>
          </p:cNvPr>
          <p:cNvSpPr txBox="1"/>
          <p:nvPr/>
        </p:nvSpPr>
        <p:spPr>
          <a:xfrm>
            <a:off x="189187" y="4602388"/>
            <a:ext cx="1997423" cy="1213945"/>
          </a:xfrm>
          <a:prstGeom prst="rect">
            <a:avLst/>
          </a:prstGeom>
          <a:noFill/>
        </p:spPr>
        <p:txBody>
          <a:bodyPr wrap="square" lIns="137160" rIns="137160" rtlCol="0" anchor="ctr" anchorCtr="0">
            <a:no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Provide Educational Programs</a:t>
            </a:r>
          </a:p>
        </p:txBody>
      </p:sp>
      <p:sp>
        <p:nvSpPr>
          <p:cNvPr id="9" name="TextBox 8">
            <a:extLst>
              <a:ext uri="{FF2B5EF4-FFF2-40B4-BE49-F238E27FC236}">
                <a16:creationId xmlns:a16="http://schemas.microsoft.com/office/drawing/2014/main" id="{CC204DED-FB21-0C48-AE61-28B5A884C076}"/>
              </a:ext>
            </a:extLst>
          </p:cNvPr>
          <p:cNvSpPr txBox="1"/>
          <p:nvPr/>
        </p:nvSpPr>
        <p:spPr>
          <a:xfrm>
            <a:off x="6957391" y="1879781"/>
            <a:ext cx="1971884" cy="1193352"/>
          </a:xfrm>
          <a:prstGeom prst="rect">
            <a:avLst/>
          </a:prstGeom>
          <a:noFill/>
        </p:spPr>
        <p:txBody>
          <a:bodyPr wrap="square" lIns="137160" rIns="137160" rtlCol="0" anchor="ctr"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Create Forums for Discussion</a:t>
            </a:r>
          </a:p>
        </p:txBody>
      </p:sp>
      <p:sp>
        <p:nvSpPr>
          <p:cNvPr id="10" name="TextBox 9">
            <a:extLst>
              <a:ext uri="{FF2B5EF4-FFF2-40B4-BE49-F238E27FC236}">
                <a16:creationId xmlns:a16="http://schemas.microsoft.com/office/drawing/2014/main" id="{F909F114-340C-CE49-8520-B4EEB639897D}"/>
              </a:ext>
            </a:extLst>
          </p:cNvPr>
          <p:cNvSpPr txBox="1"/>
          <p:nvPr/>
        </p:nvSpPr>
        <p:spPr>
          <a:xfrm>
            <a:off x="6957391" y="4602388"/>
            <a:ext cx="1971884" cy="1213944"/>
          </a:xfrm>
          <a:prstGeom prst="rect">
            <a:avLst/>
          </a:prstGeom>
          <a:noFill/>
        </p:spPr>
        <p:txBody>
          <a:bodyPr wrap="square" lIns="137160" rIns="137160" rtlCol="0" anchor="ctr"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Drive Knowledge Sharing</a:t>
            </a:r>
          </a:p>
        </p:txBody>
      </p:sp>
      <p:sp>
        <p:nvSpPr>
          <p:cNvPr id="11" name="TextBox 10">
            <a:extLst>
              <a:ext uri="{FF2B5EF4-FFF2-40B4-BE49-F238E27FC236}">
                <a16:creationId xmlns:a16="http://schemas.microsoft.com/office/drawing/2014/main" id="{21060C7D-3134-0442-8482-B56267325F15}"/>
              </a:ext>
            </a:extLst>
          </p:cNvPr>
          <p:cNvSpPr txBox="1"/>
          <p:nvPr/>
        </p:nvSpPr>
        <p:spPr>
          <a:xfrm>
            <a:off x="3432313" y="3272077"/>
            <a:ext cx="2279374" cy="1213944"/>
          </a:xfrm>
          <a:prstGeom prst="rect">
            <a:avLst/>
          </a:prstGeom>
          <a:noFill/>
        </p:spPr>
        <p:txBody>
          <a:bodyPr wrap="square" lIns="228600" rIns="228600" rtlCol="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4036"/>
                </a:solidFill>
                <a:effectLst/>
                <a:uLnTx/>
                <a:uFillTx/>
                <a:latin typeface="Arial"/>
                <a:ea typeface="+mn-ea"/>
                <a:cs typeface="+mn-cs"/>
              </a:rPr>
              <a:t>Strengthen the Landscape</a:t>
            </a:r>
          </a:p>
        </p:txBody>
      </p:sp>
      <p:pic>
        <p:nvPicPr>
          <p:cNvPr id="21" name="Picture 20">
            <a:extLst>
              <a:ext uri="{FF2B5EF4-FFF2-40B4-BE49-F238E27FC236}">
                <a16:creationId xmlns:a16="http://schemas.microsoft.com/office/drawing/2014/main" id="{EE3D5C1B-78AC-8F43-97E2-89D3439E2633}"/>
              </a:ext>
            </a:extLst>
          </p:cNvPr>
          <p:cNvPicPr>
            <a:picLocks noChangeAspect="1"/>
          </p:cNvPicPr>
          <p:nvPr/>
        </p:nvPicPr>
        <p:blipFill>
          <a:blip r:embed="rId4"/>
          <a:stretch>
            <a:fillRect/>
          </a:stretch>
        </p:blipFill>
        <p:spPr>
          <a:xfrm>
            <a:off x="2325694" y="4954959"/>
            <a:ext cx="653576" cy="463828"/>
          </a:xfrm>
          <a:prstGeom prst="rect">
            <a:avLst/>
          </a:prstGeom>
        </p:spPr>
      </p:pic>
      <p:pic>
        <p:nvPicPr>
          <p:cNvPr id="22" name="Picture 21">
            <a:extLst>
              <a:ext uri="{FF2B5EF4-FFF2-40B4-BE49-F238E27FC236}">
                <a16:creationId xmlns:a16="http://schemas.microsoft.com/office/drawing/2014/main" id="{40309A87-8E82-3448-870E-16EF6BBE4852}"/>
              </a:ext>
            </a:extLst>
          </p:cNvPr>
          <p:cNvPicPr>
            <a:picLocks noChangeAspect="1"/>
          </p:cNvPicPr>
          <p:nvPr/>
        </p:nvPicPr>
        <p:blipFill>
          <a:blip r:embed="rId5"/>
          <a:stretch>
            <a:fillRect/>
          </a:stretch>
        </p:blipFill>
        <p:spPr>
          <a:xfrm>
            <a:off x="6153150" y="2198482"/>
            <a:ext cx="635381" cy="597728"/>
          </a:xfrm>
          <a:prstGeom prst="rect">
            <a:avLst/>
          </a:prstGeom>
        </p:spPr>
      </p:pic>
      <p:pic>
        <p:nvPicPr>
          <p:cNvPr id="24" name="Picture 23">
            <a:extLst>
              <a:ext uri="{FF2B5EF4-FFF2-40B4-BE49-F238E27FC236}">
                <a16:creationId xmlns:a16="http://schemas.microsoft.com/office/drawing/2014/main" id="{5385C55F-6FD6-5648-8099-CAC1992D9790}"/>
              </a:ext>
            </a:extLst>
          </p:cNvPr>
          <p:cNvPicPr>
            <a:picLocks noChangeAspect="1"/>
          </p:cNvPicPr>
          <p:nvPr/>
        </p:nvPicPr>
        <p:blipFill>
          <a:blip r:embed="rId6"/>
          <a:stretch>
            <a:fillRect/>
          </a:stretch>
        </p:blipFill>
        <p:spPr>
          <a:xfrm>
            <a:off x="2340365" y="2157305"/>
            <a:ext cx="638905" cy="638905"/>
          </a:xfrm>
          <a:prstGeom prst="rect">
            <a:avLst/>
          </a:prstGeom>
        </p:spPr>
      </p:pic>
      <p:pic>
        <p:nvPicPr>
          <p:cNvPr id="27" name="Picture 26">
            <a:extLst>
              <a:ext uri="{FF2B5EF4-FFF2-40B4-BE49-F238E27FC236}">
                <a16:creationId xmlns:a16="http://schemas.microsoft.com/office/drawing/2014/main" id="{30CD2F7E-8711-B845-84B4-433DAE09F8FC}"/>
              </a:ext>
            </a:extLst>
          </p:cNvPr>
          <p:cNvPicPr>
            <a:picLocks noChangeAspect="1"/>
          </p:cNvPicPr>
          <p:nvPr/>
        </p:nvPicPr>
        <p:blipFill>
          <a:blip r:embed="rId7"/>
          <a:stretch>
            <a:fillRect/>
          </a:stretch>
        </p:blipFill>
        <p:spPr>
          <a:xfrm>
            <a:off x="6147670" y="4860824"/>
            <a:ext cx="726372" cy="704022"/>
          </a:xfrm>
          <a:prstGeom prst="rect">
            <a:avLst/>
          </a:prstGeom>
        </p:spPr>
      </p:pic>
    </p:spTree>
    <p:extLst>
      <p:ext uri="{BB962C8B-B14F-4D97-AF65-F5344CB8AC3E}">
        <p14:creationId xmlns:p14="http://schemas.microsoft.com/office/powerpoint/2010/main" val="3906381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Nomenclature</a:t>
            </a:r>
          </a:p>
        </p:txBody>
      </p:sp>
    </p:spTree>
    <p:extLst>
      <p:ext uri="{BB962C8B-B14F-4D97-AF65-F5344CB8AC3E}">
        <p14:creationId xmlns:p14="http://schemas.microsoft.com/office/powerpoint/2010/main" val="4032520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Nomenclature Development Needs</a:t>
            </a:r>
          </a:p>
        </p:txBody>
      </p:sp>
      <p:sp>
        <p:nvSpPr>
          <p:cNvPr id="3" name="Content Placeholder 2"/>
          <p:cNvSpPr>
            <a:spLocks noGrp="1"/>
          </p:cNvSpPr>
          <p:nvPr>
            <p:ph idx="1"/>
          </p:nvPr>
        </p:nvSpPr>
        <p:spPr>
          <a:xfrm>
            <a:off x="347579" y="1452479"/>
            <a:ext cx="8462210" cy="4508584"/>
          </a:xfrm>
        </p:spPr>
        <p:txBody>
          <a:bodyPr/>
          <a:lstStyle/>
          <a:p>
            <a:pPr lvl="0"/>
            <a:r>
              <a:rPr lang="en-US" dirty="0"/>
              <a:t>Standardization of terms used to describe master protocol subtypes</a:t>
            </a:r>
          </a:p>
          <a:p>
            <a:r>
              <a:rPr lang="en-US" dirty="0"/>
              <a:t>Terms that are responsive to the heterogeneity of disease</a:t>
            </a:r>
          </a:p>
          <a:p>
            <a:pPr lvl="0"/>
            <a:r>
              <a:rPr lang="en-US" dirty="0"/>
              <a:t>Expansion of terms to include: </a:t>
            </a:r>
          </a:p>
          <a:p>
            <a:pPr lvl="1"/>
            <a:r>
              <a:rPr lang="en-US" dirty="0"/>
              <a:t>Diseases outside of oncology</a:t>
            </a:r>
          </a:p>
          <a:p>
            <a:pPr lvl="1"/>
            <a:r>
              <a:rPr lang="en-US" dirty="0"/>
              <a:t>Unique design, operational, &amp; regulatory </a:t>
            </a:r>
            <a:br>
              <a:rPr lang="en-US" dirty="0"/>
            </a:br>
            <a:r>
              <a:rPr lang="en-US" dirty="0"/>
              <a:t>considerations specific to biomarker development </a:t>
            </a:r>
            <a:br>
              <a:rPr lang="en-US" dirty="0"/>
            </a:br>
            <a:r>
              <a:rPr lang="en-US" dirty="0"/>
              <a:t>and/or medical devices</a:t>
            </a:r>
          </a:p>
        </p:txBody>
      </p:sp>
    </p:spTree>
    <p:extLst>
      <p:ext uri="{BB962C8B-B14F-4D97-AF65-F5344CB8AC3E}">
        <p14:creationId xmlns:p14="http://schemas.microsoft.com/office/powerpoint/2010/main" val="119858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Terminology </a:t>
            </a:r>
          </a:p>
        </p:txBody>
      </p:sp>
      <p:sp>
        <p:nvSpPr>
          <p:cNvPr id="3" name="Content Placeholder 2"/>
          <p:cNvSpPr>
            <a:spLocks noGrp="1"/>
          </p:cNvSpPr>
          <p:nvPr>
            <p:ph idx="1"/>
          </p:nvPr>
        </p:nvSpPr>
        <p:spPr>
          <a:xfrm>
            <a:off x="347579" y="1452479"/>
            <a:ext cx="8462210" cy="4813410"/>
          </a:xfrm>
        </p:spPr>
        <p:txBody>
          <a:bodyPr/>
          <a:lstStyle/>
          <a:p>
            <a:pPr marL="0" indent="0">
              <a:buNone/>
            </a:pPr>
            <a:r>
              <a:rPr lang="en-US" sz="2000" b="1" dirty="0">
                <a:solidFill>
                  <a:schemeClr val="accent2"/>
                </a:solidFill>
              </a:rPr>
              <a:t>Master Protocols:</a:t>
            </a:r>
            <a:r>
              <a:rPr lang="en-US" sz="2000" dirty="0"/>
              <a:t> “…a </a:t>
            </a:r>
            <a:r>
              <a:rPr lang="en-US" sz="2000" b="1" dirty="0"/>
              <a:t>protocol</a:t>
            </a:r>
            <a:r>
              <a:rPr lang="en-US" sz="2000" dirty="0"/>
              <a:t> designed with multiple substudies—which may have different objectives and involves coordinated efforts to evaluate one or more investigational drugs in one or more disease subtypes within the overall trial structure”</a:t>
            </a:r>
          </a:p>
          <a:p>
            <a:pPr>
              <a:spcBef>
                <a:spcPts val="1400"/>
              </a:spcBef>
            </a:pPr>
            <a:r>
              <a:rPr lang="en-US" sz="2000" b="1" dirty="0"/>
              <a:t>Multiple diseases, one intervention:</a:t>
            </a:r>
          </a:p>
          <a:p>
            <a:pPr lvl="1"/>
            <a:r>
              <a:rPr lang="en-US" sz="2000" b="1" dirty="0"/>
              <a:t>Basket:</a:t>
            </a:r>
            <a:r>
              <a:rPr lang="en-US" sz="2000" dirty="0"/>
              <a:t> trial that tests a single investigational drug in different disease populations</a:t>
            </a:r>
          </a:p>
          <a:p>
            <a:pPr>
              <a:spcBef>
                <a:spcPts val="1400"/>
              </a:spcBef>
            </a:pPr>
            <a:r>
              <a:rPr lang="en-US" sz="2000" b="1" dirty="0"/>
              <a:t>One disease, multiple interventions:</a:t>
            </a:r>
          </a:p>
          <a:p>
            <a:pPr lvl="1"/>
            <a:r>
              <a:rPr lang="en-US" sz="2000" b="1" dirty="0"/>
              <a:t>Umbrella:</a:t>
            </a:r>
            <a:r>
              <a:rPr lang="en-US" sz="2000" dirty="0"/>
              <a:t> trial that evaluates multiple investigational products in a single disease population</a:t>
            </a:r>
          </a:p>
          <a:p>
            <a:pPr lvl="1"/>
            <a:r>
              <a:rPr lang="en-US" sz="2000" b="1" dirty="0"/>
              <a:t>Platform:</a:t>
            </a:r>
            <a:r>
              <a:rPr lang="en-US" sz="2000" dirty="0"/>
              <a:t> trial that evaluates multiple investigational products in a single disease population in a perpetual manner</a:t>
            </a:r>
          </a:p>
          <a:p>
            <a:pPr>
              <a:spcBef>
                <a:spcPts val="1400"/>
              </a:spcBef>
            </a:pPr>
            <a:r>
              <a:rPr lang="en-US" sz="2000" b="1" dirty="0">
                <a:solidFill>
                  <a:schemeClr val="accent5"/>
                </a:solidFill>
              </a:rPr>
              <a:t>Multiple diseases, multiple interventions</a:t>
            </a:r>
          </a:p>
        </p:txBody>
      </p:sp>
    </p:spTree>
    <p:extLst>
      <p:ext uri="{BB962C8B-B14F-4D97-AF65-F5344CB8AC3E}">
        <p14:creationId xmlns:p14="http://schemas.microsoft.com/office/powerpoint/2010/main" val="2039944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Basket, Umbrella, &amp; Platform Trials</a:t>
            </a:r>
          </a:p>
        </p:txBody>
      </p:sp>
      <p:graphicFrame>
        <p:nvGraphicFramePr>
          <p:cNvPr id="4" name="Content Placeholder 3"/>
          <p:cNvGraphicFramePr>
            <a:graphicFrameLocks noGrp="1"/>
          </p:cNvGraphicFramePr>
          <p:nvPr>
            <p:ph idx="1"/>
            <p:extLst/>
          </p:nvPr>
        </p:nvGraphicFramePr>
        <p:xfrm>
          <a:off x="347663" y="1320778"/>
          <a:ext cx="8462126" cy="4676140"/>
        </p:xfrm>
        <a:graphic>
          <a:graphicData uri="http://schemas.openxmlformats.org/drawingml/2006/table">
            <a:tbl>
              <a:tblPr firstRow="1" bandRow="1">
                <a:tableStyleId>{5C22544A-7EE6-4342-B048-85BDC9FD1C3A}</a:tableStyleId>
              </a:tblPr>
              <a:tblGrid>
                <a:gridCol w="1248908">
                  <a:extLst>
                    <a:ext uri="{9D8B030D-6E8A-4147-A177-3AD203B41FA5}">
                      <a16:colId xmlns:a16="http://schemas.microsoft.com/office/drawing/2014/main" val="2765201473"/>
                    </a:ext>
                  </a:extLst>
                </a:gridCol>
                <a:gridCol w="1712686">
                  <a:extLst>
                    <a:ext uri="{9D8B030D-6E8A-4147-A177-3AD203B41FA5}">
                      <a16:colId xmlns:a16="http://schemas.microsoft.com/office/drawing/2014/main" val="1639144226"/>
                    </a:ext>
                  </a:extLst>
                </a:gridCol>
                <a:gridCol w="1741714">
                  <a:extLst>
                    <a:ext uri="{9D8B030D-6E8A-4147-A177-3AD203B41FA5}">
                      <a16:colId xmlns:a16="http://schemas.microsoft.com/office/drawing/2014/main" val="1702327824"/>
                    </a:ext>
                  </a:extLst>
                </a:gridCol>
                <a:gridCol w="2322286">
                  <a:extLst>
                    <a:ext uri="{9D8B030D-6E8A-4147-A177-3AD203B41FA5}">
                      <a16:colId xmlns:a16="http://schemas.microsoft.com/office/drawing/2014/main" val="1873747454"/>
                    </a:ext>
                  </a:extLst>
                </a:gridCol>
                <a:gridCol w="1436532">
                  <a:extLst>
                    <a:ext uri="{9D8B030D-6E8A-4147-A177-3AD203B41FA5}">
                      <a16:colId xmlns:a16="http://schemas.microsoft.com/office/drawing/2014/main" val="3654574247"/>
                    </a:ext>
                  </a:extLst>
                </a:gridCol>
              </a:tblGrid>
              <a:tr h="370840">
                <a:tc>
                  <a:txBody>
                    <a:bodyPr/>
                    <a:lstStyle/>
                    <a:p>
                      <a:r>
                        <a:rPr lang="en-US" sz="1600" b="1" dirty="0"/>
                        <a:t/>
                      </a:r>
                      <a:br>
                        <a:rPr lang="en-US" sz="1600" b="1" dirty="0"/>
                      </a:br>
                      <a:r>
                        <a:rPr lang="en-US" sz="1600" b="1" dirty="0"/>
                        <a:t>Subtype</a:t>
                      </a:r>
                    </a:p>
                  </a:txBody>
                  <a:tcPr marT="91440" marB="91440">
                    <a:solidFill>
                      <a:schemeClr val="accent3"/>
                    </a:solidFill>
                  </a:tcPr>
                </a:tc>
                <a:tc>
                  <a:txBody>
                    <a:bodyPr/>
                    <a:lstStyle/>
                    <a:p>
                      <a:r>
                        <a:rPr lang="en-US" sz="1600" dirty="0"/>
                        <a:t>General Characteristics</a:t>
                      </a:r>
                    </a:p>
                  </a:txBody>
                  <a:tcPr marT="91440" marB="91440">
                    <a:solidFill>
                      <a:schemeClr val="accent3"/>
                    </a:solidFill>
                  </a:tcPr>
                </a:tc>
                <a:tc>
                  <a:txBody>
                    <a:bodyPr/>
                    <a:lstStyle/>
                    <a:p>
                      <a:r>
                        <a:rPr lang="en-US" sz="1600" dirty="0"/>
                        <a:t/>
                      </a:r>
                      <a:br>
                        <a:rPr lang="en-US" sz="1600" dirty="0"/>
                      </a:br>
                      <a:r>
                        <a:rPr lang="en-US" sz="1600" dirty="0"/>
                        <a:t>Innovation</a:t>
                      </a:r>
                    </a:p>
                  </a:txBody>
                  <a:tcPr marT="91440" marB="91440">
                    <a:solidFill>
                      <a:schemeClr val="accent3"/>
                    </a:solidFill>
                  </a:tcPr>
                </a:tc>
                <a:tc>
                  <a:txBody>
                    <a:bodyPr/>
                    <a:lstStyle/>
                    <a:p>
                      <a:r>
                        <a:rPr lang="en-US" sz="1600" dirty="0"/>
                        <a:t/>
                      </a:r>
                      <a:br>
                        <a:rPr lang="en-US" sz="1600" dirty="0"/>
                      </a:br>
                      <a:r>
                        <a:rPr lang="en-US" sz="1600" dirty="0"/>
                        <a:t>Challenges</a:t>
                      </a:r>
                    </a:p>
                  </a:txBody>
                  <a:tcPr marT="91440" marB="91440">
                    <a:solidFill>
                      <a:schemeClr val="accent3"/>
                    </a:solidFill>
                  </a:tcPr>
                </a:tc>
                <a:tc>
                  <a:txBody>
                    <a:bodyPr/>
                    <a:lstStyle/>
                    <a:p>
                      <a:r>
                        <a:rPr lang="en-US" sz="1600" dirty="0"/>
                        <a:t/>
                      </a:r>
                      <a:br>
                        <a:rPr lang="en-US" sz="1600" dirty="0"/>
                      </a:br>
                      <a:r>
                        <a:rPr lang="en-US" sz="1600" dirty="0"/>
                        <a:t>Example</a:t>
                      </a:r>
                    </a:p>
                  </a:txBody>
                  <a:tcPr marT="91440" marB="91440">
                    <a:solidFill>
                      <a:schemeClr val="accent3"/>
                    </a:solidFill>
                  </a:tcPr>
                </a:tc>
                <a:extLst>
                  <a:ext uri="{0D108BD9-81ED-4DB2-BD59-A6C34878D82A}">
                    <a16:rowId xmlns:a16="http://schemas.microsoft.com/office/drawing/2014/main" val="2084904330"/>
                  </a:ext>
                </a:extLst>
              </a:tr>
              <a:tr h="370840">
                <a:tc>
                  <a:txBody>
                    <a:bodyPr/>
                    <a:lstStyle/>
                    <a:p>
                      <a:r>
                        <a:rPr lang="en-US" sz="1600" b="1">
                          <a:solidFill>
                            <a:schemeClr val="bg1"/>
                          </a:solidFill>
                        </a:rPr>
                        <a:t>Basket</a:t>
                      </a:r>
                    </a:p>
                  </a:txBody>
                  <a:tcPr marT="91440" marB="91440" anchor="ctr">
                    <a:solidFill>
                      <a:srgbClr val="005A6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Usually exploratory, early phase trials</a:t>
                      </a:r>
                    </a:p>
                  </a:txBody>
                  <a:tcPr marT="91440" marB="91440">
                    <a:solidFill>
                      <a:srgbClr val="005A65">
                        <a:alpha val="10000"/>
                      </a:srgbClr>
                    </a:solidFill>
                  </a:tcPr>
                </a:tc>
                <a:tc>
                  <a:txBody>
                    <a:bodyPr/>
                    <a:lstStyle/>
                    <a:p>
                      <a:pPr marL="185738" lvl="1" indent="-171450">
                        <a:spcBef>
                          <a:spcPts val="400"/>
                        </a:spcBef>
                        <a:buFont typeface="Arial" panose="020B0604020202020204" pitchFamily="34" charset="0"/>
                        <a:buChar char="•"/>
                        <a:tabLst/>
                      </a:pPr>
                      <a:r>
                        <a:rPr lang="en-US" sz="1200" dirty="0">
                          <a:solidFill>
                            <a:schemeClr val="accent3">
                              <a:lumMod val="50000"/>
                            </a:schemeClr>
                          </a:solidFill>
                        </a:rPr>
                        <a:t>Disease-agnostic</a:t>
                      </a:r>
                    </a:p>
                    <a:p>
                      <a:pPr marL="185738" lvl="1" indent="-171450">
                        <a:spcBef>
                          <a:spcPts val="400"/>
                        </a:spcBef>
                        <a:buFont typeface="Arial" panose="020B0604020202020204" pitchFamily="34" charset="0"/>
                        <a:buChar char="•"/>
                        <a:tabLst/>
                      </a:pPr>
                      <a:r>
                        <a:rPr lang="en-US" sz="1200" dirty="0">
                          <a:solidFill>
                            <a:schemeClr val="accent3">
                              <a:lumMod val="50000"/>
                            </a:schemeClr>
                          </a:solidFill>
                        </a:rPr>
                        <a:t>Ability to test efficacy across multiple disease types</a:t>
                      </a:r>
                    </a:p>
                  </a:txBody>
                  <a:tcPr marT="91440" marB="91440">
                    <a:solidFill>
                      <a:srgbClr val="005A65">
                        <a:alpha val="10000"/>
                      </a:srgbClr>
                    </a:solidFill>
                  </a:tcPr>
                </a:tc>
                <a:tc>
                  <a:txBody>
                    <a:bodyPr/>
                    <a:lstStyle/>
                    <a:p>
                      <a:pPr marL="185738" lvl="1" indent="-171450">
                        <a:spcBef>
                          <a:spcPts val="400"/>
                        </a:spcBef>
                        <a:buFont typeface="Arial" panose="020B0604020202020204" pitchFamily="34" charset="0"/>
                        <a:buChar char="•"/>
                        <a:tabLst/>
                      </a:pPr>
                      <a:r>
                        <a:rPr lang="en-US" sz="1200" dirty="0">
                          <a:solidFill>
                            <a:schemeClr val="accent3">
                              <a:lumMod val="50000"/>
                            </a:schemeClr>
                          </a:solidFill>
                        </a:rPr>
                        <a:t>Histology has proven to be predictive of response</a:t>
                      </a:r>
                    </a:p>
                    <a:p>
                      <a:pPr marL="185738" lvl="1" indent="-171450">
                        <a:spcBef>
                          <a:spcPts val="400"/>
                        </a:spcBef>
                        <a:buFont typeface="Arial" panose="020B0604020202020204" pitchFamily="34" charset="0"/>
                        <a:buChar char="•"/>
                        <a:tabLst/>
                      </a:pPr>
                      <a:r>
                        <a:rPr lang="en-US" sz="1200" dirty="0">
                          <a:solidFill>
                            <a:schemeClr val="accent3">
                              <a:lumMod val="50000"/>
                            </a:schemeClr>
                          </a:solidFill>
                        </a:rPr>
                        <a:t>Feasibility challenges related to rare diseases </a:t>
                      </a:r>
                    </a:p>
                    <a:p>
                      <a:pPr marL="185738" lvl="1" indent="-171450">
                        <a:spcBef>
                          <a:spcPts val="400"/>
                        </a:spcBef>
                        <a:buFont typeface="Arial" panose="020B0604020202020204" pitchFamily="34" charset="0"/>
                        <a:buChar char="•"/>
                        <a:tabLst/>
                      </a:pPr>
                      <a:r>
                        <a:rPr lang="en-US" sz="1200" dirty="0">
                          <a:solidFill>
                            <a:schemeClr val="accent3">
                              <a:lumMod val="50000"/>
                            </a:schemeClr>
                          </a:solidFill>
                        </a:rPr>
                        <a:t>Ability to explore interrelationship b/w baskets as the </a:t>
                      </a:r>
                      <a:br>
                        <a:rPr lang="en-US" sz="1200" dirty="0">
                          <a:solidFill>
                            <a:schemeClr val="accent3">
                              <a:lumMod val="50000"/>
                            </a:schemeClr>
                          </a:solidFill>
                        </a:rPr>
                      </a:br>
                      <a:r>
                        <a:rPr lang="en-US" sz="1200" dirty="0">
                          <a:solidFill>
                            <a:schemeClr val="accent3">
                              <a:lumMod val="50000"/>
                            </a:schemeClr>
                          </a:solidFill>
                        </a:rPr>
                        <a:t>trial progresses</a:t>
                      </a:r>
                    </a:p>
                  </a:txBody>
                  <a:tcPr marT="91440" marB="91440">
                    <a:solidFill>
                      <a:srgbClr val="005A65">
                        <a:alpha val="1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VE Basket Trial </a:t>
                      </a:r>
                      <a:br>
                        <a:rPr lang="en-US" sz="1200" dirty="0">
                          <a:solidFill>
                            <a:schemeClr val="accent3">
                              <a:lumMod val="50000"/>
                            </a:schemeClr>
                          </a:solidFill>
                        </a:rPr>
                      </a:br>
                      <a:r>
                        <a:rPr lang="en-US" sz="1200" dirty="0">
                          <a:solidFill>
                            <a:schemeClr val="accent3">
                              <a:lumMod val="50000"/>
                            </a:schemeClr>
                          </a:solidFill>
                        </a:rPr>
                        <a:t>(BRAF V600 mutation)</a:t>
                      </a:r>
                    </a:p>
                  </a:txBody>
                  <a:tcPr marT="91440" marB="91440">
                    <a:solidFill>
                      <a:srgbClr val="005A65">
                        <a:alpha val="10000"/>
                      </a:srgbClr>
                    </a:solidFill>
                  </a:tcPr>
                </a:tc>
                <a:extLst>
                  <a:ext uri="{0D108BD9-81ED-4DB2-BD59-A6C34878D82A}">
                    <a16:rowId xmlns:a16="http://schemas.microsoft.com/office/drawing/2014/main" val="2331401659"/>
                  </a:ext>
                </a:extLst>
              </a:tr>
              <a:tr h="370840">
                <a:tc>
                  <a:txBody>
                    <a:bodyPr/>
                    <a:lstStyle/>
                    <a:p>
                      <a:r>
                        <a:rPr lang="en-US" sz="1600" b="1">
                          <a:solidFill>
                            <a:schemeClr val="bg1"/>
                          </a:solidFill>
                        </a:rPr>
                        <a:t>Umbrella</a:t>
                      </a:r>
                    </a:p>
                  </a:txBody>
                  <a:tcPr marT="91440" marB="91440" anchor="ctr">
                    <a:solidFill>
                      <a:srgbClr val="00A2C5"/>
                    </a:solidFill>
                  </a:tcPr>
                </a:tc>
                <a:tc>
                  <a:txBody>
                    <a:bodyPr/>
                    <a:lstStyle/>
                    <a:p>
                      <a:r>
                        <a:rPr lang="en-US" sz="1200" dirty="0">
                          <a:solidFill>
                            <a:schemeClr val="accent3">
                              <a:lumMod val="50000"/>
                            </a:schemeClr>
                          </a:solidFill>
                        </a:rPr>
                        <a:t>Can be exploratory or confirmatory, capacity to utilize Phase II/III seamless design</a:t>
                      </a:r>
                    </a:p>
                  </a:txBody>
                  <a:tcPr marT="91440" marB="91440">
                    <a:solidFill>
                      <a:srgbClr val="00A2C5">
                        <a:alpha val="10000"/>
                      </a:srgbClr>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3">
                              <a:lumMod val="50000"/>
                            </a:schemeClr>
                          </a:solidFill>
                        </a:rPr>
                        <a:t>Prospectively planned interim analyses &amp; adaptations</a:t>
                      </a:r>
                    </a:p>
                  </a:txBody>
                  <a:tcPr marT="91440" marB="91440">
                    <a:solidFill>
                      <a:srgbClr val="00A2C5">
                        <a:alpha val="10000"/>
                      </a:srgbClr>
                    </a:solidFill>
                  </a:tcPr>
                </a:tc>
                <a:tc>
                  <a:txBody>
                    <a:bodyPr/>
                    <a:lstStyle/>
                    <a:p>
                      <a:pPr marL="171450" lvl="1" indent="-171450">
                        <a:buFont typeface="Arial" panose="020B0604020202020204" pitchFamily="34" charset="0"/>
                        <a:buChar char="•"/>
                        <a:tabLst/>
                      </a:pPr>
                      <a:r>
                        <a:rPr lang="en-US" sz="1200" dirty="0">
                          <a:solidFill>
                            <a:schemeClr val="accent3">
                              <a:lumMod val="50000"/>
                            </a:schemeClr>
                          </a:solidFill>
                        </a:rPr>
                        <a:t>Feasibility related to arms characterized by rare patient subpopulations </a:t>
                      </a:r>
                    </a:p>
                    <a:p>
                      <a:pPr marL="171450" lvl="1" indent="-171450">
                        <a:buFont typeface="Arial" panose="020B0604020202020204" pitchFamily="34" charset="0"/>
                        <a:buChar char="•"/>
                        <a:tabLst/>
                      </a:pPr>
                      <a:r>
                        <a:rPr lang="en-US" sz="1200" dirty="0">
                          <a:solidFill>
                            <a:schemeClr val="accent3">
                              <a:lumMod val="50000"/>
                            </a:schemeClr>
                          </a:solidFill>
                        </a:rPr>
                        <a:t>Changes in standard of care</a:t>
                      </a:r>
                    </a:p>
                  </a:txBody>
                  <a:tcPr marT="91440" marB="91440">
                    <a:solidFill>
                      <a:srgbClr val="00A2C5">
                        <a:alpha val="1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ALCHEMIST, </a:t>
                      </a:r>
                      <a:br>
                        <a:rPr lang="en-US" sz="1200" dirty="0">
                          <a:solidFill>
                            <a:schemeClr val="accent3">
                              <a:lumMod val="50000"/>
                            </a:schemeClr>
                          </a:solidFill>
                        </a:rPr>
                      </a:br>
                      <a:r>
                        <a:rPr lang="en-US" sz="1200" dirty="0">
                          <a:solidFill>
                            <a:schemeClr val="accent3">
                              <a:lumMod val="50000"/>
                            </a:schemeClr>
                          </a:solidFill>
                        </a:rPr>
                        <a:t>LUNG-MAP</a:t>
                      </a:r>
                    </a:p>
                  </a:txBody>
                  <a:tcPr marT="91440" marB="91440">
                    <a:solidFill>
                      <a:srgbClr val="00A2C5">
                        <a:alpha val="10000"/>
                      </a:srgbClr>
                    </a:solidFill>
                  </a:tcPr>
                </a:tc>
                <a:extLst>
                  <a:ext uri="{0D108BD9-81ED-4DB2-BD59-A6C34878D82A}">
                    <a16:rowId xmlns:a16="http://schemas.microsoft.com/office/drawing/2014/main" val="3145512480"/>
                  </a:ext>
                </a:extLst>
              </a:tr>
              <a:tr h="370840">
                <a:tc>
                  <a:txBody>
                    <a:bodyPr/>
                    <a:lstStyle/>
                    <a:p>
                      <a:r>
                        <a:rPr lang="en-US" sz="1600" b="1" dirty="0">
                          <a:solidFill>
                            <a:schemeClr val="bg1"/>
                          </a:solidFill>
                        </a:rPr>
                        <a:t>Platform</a:t>
                      </a:r>
                    </a:p>
                  </a:txBody>
                  <a:tcPr marT="91440" marB="91440" anchor="ctr">
                    <a:solidFill>
                      <a:schemeClr val="accent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Can be exploratory or confirmatory, capacity to utilize Phase II/III seamless design</a:t>
                      </a:r>
                    </a:p>
                  </a:txBody>
                  <a:tcPr marT="91440" marB="91440">
                    <a:solidFill>
                      <a:schemeClr val="accent4">
                        <a:alpha val="10000"/>
                      </a:schemeClr>
                    </a:solidFill>
                  </a:tcPr>
                </a:tc>
                <a:tc>
                  <a:txBody>
                    <a:bodyPr/>
                    <a:lstStyle/>
                    <a:p>
                      <a:pPr marL="185738" lvl="1" indent="-171450">
                        <a:spcBef>
                          <a:spcPts val="500"/>
                        </a:spcBef>
                        <a:buFont typeface="Arial" panose="020B0604020202020204" pitchFamily="34" charset="0"/>
                        <a:buChar char="•"/>
                        <a:tabLst/>
                      </a:pPr>
                      <a:r>
                        <a:rPr lang="en-US" sz="1200" dirty="0">
                          <a:solidFill>
                            <a:schemeClr val="accent3">
                              <a:lumMod val="50000"/>
                            </a:schemeClr>
                          </a:solidFill>
                        </a:rPr>
                        <a:t>Prospectively planned interim analyses &amp; adaptations</a:t>
                      </a:r>
                    </a:p>
                    <a:p>
                      <a:pPr marL="185738" lvl="1" indent="-171450">
                        <a:spcBef>
                          <a:spcPts val="500"/>
                        </a:spcBef>
                        <a:buFont typeface="Arial" panose="020B0604020202020204" pitchFamily="34" charset="0"/>
                        <a:buChar char="•"/>
                        <a:tabLst/>
                      </a:pPr>
                      <a:r>
                        <a:rPr lang="en-US" sz="1200" dirty="0">
                          <a:solidFill>
                            <a:schemeClr val="accent3">
                              <a:lumMod val="50000"/>
                            </a:schemeClr>
                          </a:solidFill>
                        </a:rPr>
                        <a:t>Trials designed to run continuously</a:t>
                      </a:r>
                    </a:p>
                  </a:txBody>
                  <a:tcPr marT="91440" marB="91440">
                    <a:solidFill>
                      <a:schemeClr val="accent4">
                        <a:alpha val="10000"/>
                      </a:schemeClr>
                    </a:solidFill>
                  </a:tcPr>
                </a:tc>
                <a:tc>
                  <a:txBody>
                    <a:bodyPr/>
                    <a:lstStyle/>
                    <a:p>
                      <a:pPr marL="185738" lvl="1" indent="-171450">
                        <a:spcBef>
                          <a:spcPts val="500"/>
                        </a:spcBef>
                        <a:buFont typeface="Arial" panose="020B0604020202020204" pitchFamily="34" charset="0"/>
                        <a:buChar char="•"/>
                        <a:tabLst/>
                      </a:pPr>
                      <a:r>
                        <a:rPr lang="en-US" sz="1200" dirty="0">
                          <a:solidFill>
                            <a:schemeClr val="accent3">
                              <a:lumMod val="50000"/>
                            </a:schemeClr>
                          </a:solidFill>
                        </a:rPr>
                        <a:t>Feasibility related to arms characterized by rare patient subpopulations </a:t>
                      </a:r>
                    </a:p>
                    <a:p>
                      <a:pPr marL="185738" lvl="1" indent="-171450">
                        <a:spcBef>
                          <a:spcPts val="500"/>
                        </a:spcBef>
                        <a:buFont typeface="Arial" panose="020B0604020202020204" pitchFamily="34" charset="0"/>
                        <a:buChar char="•"/>
                        <a:tabLst/>
                      </a:pPr>
                      <a:r>
                        <a:rPr lang="en-US" sz="1200" dirty="0">
                          <a:solidFill>
                            <a:schemeClr val="accent3">
                              <a:lumMod val="50000"/>
                            </a:schemeClr>
                          </a:solidFill>
                        </a:rPr>
                        <a:t>Changes in standard of care</a:t>
                      </a:r>
                    </a:p>
                  </a:txBody>
                  <a:tcPr marT="91440" marB="91440">
                    <a:solidFill>
                      <a:schemeClr val="accent4">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3">
                              <a:lumMod val="50000"/>
                            </a:schemeClr>
                          </a:solidFill>
                        </a:rPr>
                        <a:t>I-SPY 2</a:t>
                      </a:r>
                    </a:p>
                  </a:txBody>
                  <a:tcPr marT="91440" marB="91440">
                    <a:solidFill>
                      <a:schemeClr val="accent4">
                        <a:alpha val="10000"/>
                      </a:schemeClr>
                    </a:solidFill>
                  </a:tcPr>
                </a:tc>
                <a:extLst>
                  <a:ext uri="{0D108BD9-81ED-4DB2-BD59-A6C34878D82A}">
                    <a16:rowId xmlns:a16="http://schemas.microsoft.com/office/drawing/2014/main" val="3813411911"/>
                  </a:ext>
                </a:extLst>
              </a:tr>
            </a:tbl>
          </a:graphicData>
        </a:graphic>
      </p:graphicFrame>
    </p:spTree>
    <p:extLst>
      <p:ext uri="{BB962C8B-B14F-4D97-AF65-F5344CB8AC3E}">
        <p14:creationId xmlns:p14="http://schemas.microsoft.com/office/powerpoint/2010/main" val="167678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strengths4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75" y="1127772"/>
            <a:ext cx="4102046" cy="4085638"/>
          </a:xfrm>
          <a:prstGeom prst="rect">
            <a:avLst/>
          </a:prstGeom>
        </p:spPr>
      </p:pic>
      <p:sp>
        <p:nvSpPr>
          <p:cNvPr id="764" name="TextBox 763"/>
          <p:cNvSpPr txBox="1"/>
          <p:nvPr/>
        </p:nvSpPr>
        <p:spPr>
          <a:xfrm>
            <a:off x="343470" y="2071149"/>
            <a:ext cx="4102046" cy="48320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B7D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7D5"/>
                </a:solidFill>
                <a:effectLst/>
                <a:uLnTx/>
                <a:uFillTx/>
                <a:latin typeface="Arial"/>
                <a:ea typeface="+mn-ea"/>
                <a:cs typeface="+mn-cs"/>
              </a:rPr>
              <a:t>Public-Private 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7D5"/>
                </a:solidFill>
                <a:effectLst/>
                <a:uLnTx/>
                <a:uFillTx/>
                <a:latin typeface="Arial"/>
                <a:ea typeface="+mn-ea"/>
                <a:cs typeface="+mn-cs"/>
              </a:rPr>
              <a:t>Co-founded by Duke University &amp; FDA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B7D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7D5"/>
                </a:solidFill>
                <a:effectLst/>
                <a:uLnTx/>
                <a:uFillTx/>
                <a:latin typeface="Arial"/>
                <a:ea typeface="+mn-ea"/>
                <a:cs typeface="+mn-cs"/>
              </a:rPr>
              <a:t>Involves all stakeholders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B7D5"/>
                </a:solidFill>
                <a:effectLst/>
                <a:uLnTx/>
                <a:uFillTx/>
                <a:latin typeface="Arial"/>
                <a:ea typeface="+mn-ea"/>
                <a:cs typeface="+mn-cs"/>
              </a:rPr>
              <a:t>Approx. 80+ members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B7D5"/>
                </a:solidFill>
                <a:effectLst/>
                <a:uLnTx/>
                <a:uFillTx/>
                <a:latin typeface="Arial"/>
                <a:ea typeface="+mn-ea"/>
                <a:cs typeface="+mn-cs"/>
              </a:rPr>
              <a:t>Participation of 400+ more orgs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B7D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a:ea typeface="+mn-ea"/>
                <a:cs typeface="+mn-cs"/>
              </a:rPr>
              <a:t>MISSION: To develop and drive adoption of practices that will increase the quality and efficiency of clinical trials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7D5"/>
                </a:solidFill>
                <a:effectLst/>
                <a:uLnTx/>
                <a:uFillTx/>
                <a:latin typeface="Arial"/>
                <a:ea typeface="+mn-ea"/>
                <a:cs typeface="+mn-cs"/>
              </a:rPr>
              <a:t/>
            </a:r>
            <a:br>
              <a:rPr kumimoji="0" lang="en-US" sz="1800" b="0" i="0" u="none" strike="noStrike" kern="1200" cap="none" spc="0" normalizeH="0" baseline="0" noProof="0" dirty="0">
                <a:ln>
                  <a:noFill/>
                </a:ln>
                <a:solidFill>
                  <a:srgbClr val="00B7D5"/>
                </a:solidFill>
                <a:effectLst/>
                <a:uLnTx/>
                <a:uFillTx/>
                <a:latin typeface="Arial"/>
                <a:ea typeface="+mn-ea"/>
                <a:cs typeface="+mn-cs"/>
              </a:rPr>
            </a:br>
            <a:endParaRPr kumimoji="0" lang="en-US" sz="1800" b="1" i="1" u="none" strike="noStrike" kern="1200" cap="none" spc="0" normalizeH="0" baseline="0" noProof="0" dirty="0">
              <a:ln>
                <a:noFill/>
              </a:ln>
              <a:solidFill>
                <a:srgbClr val="00B7D5"/>
              </a:solidFill>
              <a:effectLst/>
              <a:uLnTx/>
              <a:uFillTx/>
              <a:latin typeface="Arial"/>
              <a:ea typeface="+mn-ea"/>
              <a:cs typeface="+mn-cs"/>
            </a:endParaRPr>
          </a:p>
        </p:txBody>
      </p:sp>
      <p:pic>
        <p:nvPicPr>
          <p:cNvPr id="4" name="Picture 3"/>
          <p:cNvPicPr>
            <a:picLocks noChangeAspect="1"/>
          </p:cNvPicPr>
          <p:nvPr/>
        </p:nvPicPr>
        <p:blipFill>
          <a:blip r:embed="rId4"/>
          <a:stretch>
            <a:fillRect/>
          </a:stretch>
        </p:blipFill>
        <p:spPr>
          <a:xfrm>
            <a:off x="343470" y="597148"/>
            <a:ext cx="3362256" cy="1292935"/>
          </a:xfrm>
          <a:prstGeom prst="rect">
            <a:avLst/>
          </a:prstGeom>
        </p:spPr>
      </p:pic>
    </p:spTree>
    <p:extLst>
      <p:ext uri="{BB962C8B-B14F-4D97-AF65-F5344CB8AC3E}">
        <p14:creationId xmlns:p14="http://schemas.microsoft.com/office/powerpoint/2010/main" val="3746619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Innovative Design Features</a:t>
            </a:r>
          </a:p>
        </p:txBody>
      </p:sp>
      <p:sp>
        <p:nvSpPr>
          <p:cNvPr id="3" name="Content Placeholder 2"/>
          <p:cNvSpPr>
            <a:spLocks noGrp="1"/>
          </p:cNvSpPr>
          <p:nvPr>
            <p:ph idx="1"/>
          </p:nvPr>
        </p:nvSpPr>
        <p:spPr/>
        <p:txBody>
          <a:bodyPr/>
          <a:lstStyle/>
          <a:p>
            <a:r>
              <a:rPr lang="en-US" sz="2000" b="1" dirty="0"/>
              <a:t>Focus on a disease or biomarker — patient-centric</a:t>
            </a:r>
          </a:p>
          <a:p>
            <a:pPr lvl="1"/>
            <a:r>
              <a:rPr lang="en-US" sz="2000" dirty="0"/>
              <a:t>Design of trial can be created before investigational medical </a:t>
            </a:r>
            <a:br>
              <a:rPr lang="en-US" sz="2000" dirty="0"/>
            </a:br>
            <a:r>
              <a:rPr lang="en-US" sz="2000" dirty="0"/>
              <a:t>product is identified</a:t>
            </a:r>
          </a:p>
          <a:p>
            <a:pPr lvl="1"/>
            <a:r>
              <a:rPr lang="en-US" sz="2000" dirty="0"/>
              <a:t>Biomarker-driven </a:t>
            </a:r>
          </a:p>
          <a:p>
            <a:r>
              <a:rPr lang="en-US" sz="2000" b="1" dirty="0"/>
              <a:t>Broader eligibility</a:t>
            </a:r>
          </a:p>
          <a:p>
            <a:pPr lvl="1"/>
            <a:r>
              <a:rPr lang="en-US" sz="2000" dirty="0"/>
              <a:t>Lower screen failure rate </a:t>
            </a:r>
          </a:p>
          <a:p>
            <a:pPr lvl="1"/>
            <a:r>
              <a:rPr lang="en-US" sz="2000" dirty="0"/>
              <a:t>More likely to be assigned to active drugs</a:t>
            </a:r>
          </a:p>
          <a:p>
            <a:r>
              <a:rPr lang="en-US" sz="2000" b="1" dirty="0"/>
              <a:t>Flexibility to explore multiple hypotheses</a:t>
            </a:r>
          </a:p>
          <a:p>
            <a:pPr lvl="1"/>
            <a:r>
              <a:rPr lang="en-US" sz="2000" dirty="0"/>
              <a:t>Can explore different drugs, combinations, &amp; patient populations</a:t>
            </a:r>
          </a:p>
          <a:p>
            <a:pPr lvl="1"/>
            <a:r>
              <a:rPr lang="en-US" sz="2000" dirty="0"/>
              <a:t>Greater flexibility to amend the study as data accrues to the trial</a:t>
            </a:r>
          </a:p>
        </p:txBody>
      </p:sp>
    </p:spTree>
    <p:extLst>
      <p:ext uri="{BB962C8B-B14F-4D97-AF65-F5344CB8AC3E}">
        <p14:creationId xmlns:p14="http://schemas.microsoft.com/office/powerpoint/2010/main" val="1077836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Innovative Operational Features</a:t>
            </a:r>
          </a:p>
        </p:txBody>
      </p:sp>
      <p:sp>
        <p:nvSpPr>
          <p:cNvPr id="3" name="Content Placeholder 2"/>
          <p:cNvSpPr>
            <a:spLocks noGrp="1"/>
          </p:cNvSpPr>
          <p:nvPr>
            <p:ph idx="1"/>
          </p:nvPr>
        </p:nvSpPr>
        <p:spPr/>
        <p:txBody>
          <a:bodyPr/>
          <a:lstStyle/>
          <a:p>
            <a:r>
              <a:rPr lang="en-US" b="1" dirty="0"/>
              <a:t>Enhanced collaboration</a:t>
            </a:r>
          </a:p>
          <a:p>
            <a:r>
              <a:rPr lang="en-US" b="1" dirty="0"/>
              <a:t>Highly centralized operational infrastructure</a:t>
            </a:r>
          </a:p>
          <a:p>
            <a:pPr lvl="1"/>
            <a:r>
              <a:rPr lang="en-US" dirty="0"/>
              <a:t>Integrated data management systems</a:t>
            </a:r>
          </a:p>
          <a:p>
            <a:pPr lvl="1"/>
            <a:r>
              <a:rPr lang="en-US" dirty="0"/>
              <a:t>Common screening platform</a:t>
            </a:r>
          </a:p>
          <a:p>
            <a:r>
              <a:rPr lang="en-US" b="1" dirty="0"/>
              <a:t>Robust study governance structure</a:t>
            </a:r>
          </a:p>
          <a:p>
            <a:pPr lvl="1"/>
            <a:r>
              <a:rPr lang="en-US" dirty="0"/>
              <a:t>Centralized decision making</a:t>
            </a:r>
          </a:p>
        </p:txBody>
      </p:sp>
    </p:spTree>
    <p:extLst>
      <p:ext uri="{BB962C8B-B14F-4D97-AF65-F5344CB8AC3E}">
        <p14:creationId xmlns:p14="http://schemas.microsoft.com/office/powerpoint/2010/main" val="2762498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5A2F7-3E1E-E748-84F6-585188B8673E}"/>
              </a:ext>
            </a:extLst>
          </p:cNvPr>
          <p:cNvPicPr>
            <a:picLocks noChangeAspect="1"/>
          </p:cNvPicPr>
          <p:nvPr/>
        </p:nvPicPr>
        <p:blipFill>
          <a:blip r:embed="rId3"/>
          <a:stretch>
            <a:fillRect/>
          </a:stretch>
        </p:blipFill>
        <p:spPr>
          <a:xfrm>
            <a:off x="412750" y="3053793"/>
            <a:ext cx="8318500" cy="2734321"/>
          </a:xfrm>
          <a:prstGeom prst="rect">
            <a:avLst/>
          </a:prstGeom>
        </p:spPr>
      </p:pic>
      <p:sp>
        <p:nvSpPr>
          <p:cNvPr id="2" name="Title 1"/>
          <p:cNvSpPr>
            <a:spLocks noGrp="1"/>
          </p:cNvSpPr>
          <p:nvPr>
            <p:ph type="title"/>
          </p:nvPr>
        </p:nvSpPr>
        <p:spPr/>
        <p:txBody>
          <a:bodyPr/>
          <a:lstStyle/>
          <a:p>
            <a:r>
              <a:rPr lang="en-US" dirty="0"/>
              <a:t>Integrating Innovation Across </a:t>
            </a:r>
            <a:br>
              <a:rPr lang="en-US" dirty="0"/>
            </a:br>
            <a:r>
              <a:rPr lang="en-US" dirty="0"/>
              <a:t>Design and Operations</a:t>
            </a:r>
          </a:p>
        </p:txBody>
      </p:sp>
      <p:sp>
        <p:nvSpPr>
          <p:cNvPr id="9" name="Rectangle 8">
            <a:extLst>
              <a:ext uri="{FF2B5EF4-FFF2-40B4-BE49-F238E27FC236}">
                <a16:creationId xmlns:a16="http://schemas.microsoft.com/office/drawing/2014/main" id="{A2037BAF-459F-8C4A-B18C-CDDE40FAC71D}"/>
              </a:ext>
            </a:extLst>
          </p:cNvPr>
          <p:cNvSpPr/>
          <p:nvPr/>
        </p:nvSpPr>
        <p:spPr>
          <a:xfrm>
            <a:off x="448014" y="2606660"/>
            <a:ext cx="2827420" cy="1200329"/>
          </a:xfrm>
          <a:prstGeom prst="rect">
            <a:avLst/>
          </a:prstGeom>
        </p:spPr>
        <p:txBody>
          <a:bodyPr wrap="square" anchor="b" anchorCtr="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Arial"/>
                <a:ea typeface="+mn-ea"/>
                <a:cs typeface="+mn-cs"/>
              </a:rPr>
              <a:t>Operational</a:t>
            </a:r>
            <a:br>
              <a:rPr kumimoji="0" lang="en-US" sz="2400" b="0" i="0" u="none" strike="noStrike" kern="1200" cap="none" spc="0" normalizeH="0" baseline="0" noProof="0" dirty="0">
                <a:ln>
                  <a:noFill/>
                </a:ln>
                <a:solidFill>
                  <a:srgbClr val="58595B"/>
                </a:solidFill>
                <a:effectLst/>
                <a:uLnTx/>
                <a:uFillTx/>
                <a:latin typeface="Arial"/>
                <a:ea typeface="+mn-ea"/>
                <a:cs typeface="+mn-cs"/>
              </a:rPr>
            </a:br>
            <a:r>
              <a:rPr kumimoji="0" lang="en-US" sz="2400" b="0" i="0" u="none" strike="noStrike" kern="1200" cap="none" spc="0" normalizeH="0" baseline="0" noProof="0" dirty="0">
                <a:ln>
                  <a:noFill/>
                </a:ln>
                <a:solidFill>
                  <a:srgbClr val="58595B"/>
                </a:solidFill>
                <a:effectLst/>
                <a:uLnTx/>
                <a:uFillTx/>
                <a:latin typeface="Arial"/>
                <a:ea typeface="+mn-ea"/>
                <a:cs typeface="+mn-cs"/>
              </a:rPr>
              <a:t>Innovation</a:t>
            </a:r>
            <a:br>
              <a:rPr kumimoji="0" lang="en-US" sz="2400" b="0" i="0" u="none" strike="noStrike" kern="1200" cap="none" spc="0" normalizeH="0" baseline="0" noProof="0" dirty="0">
                <a:ln>
                  <a:noFill/>
                </a:ln>
                <a:solidFill>
                  <a:srgbClr val="58595B"/>
                </a:solidFill>
                <a:effectLst/>
                <a:uLnTx/>
                <a:uFillTx/>
                <a:latin typeface="Arial"/>
                <a:ea typeface="+mn-ea"/>
                <a:cs typeface="+mn-cs"/>
              </a:rPr>
            </a:br>
            <a:r>
              <a:rPr kumimoji="0" lang="en-US" sz="2400" b="1" i="0" u="none" strike="noStrike" kern="1200" cap="none" spc="0" normalizeH="0" baseline="0" noProof="0" dirty="0">
                <a:ln>
                  <a:noFill/>
                </a:ln>
                <a:solidFill>
                  <a:srgbClr val="0A6F81"/>
                </a:solidFill>
                <a:effectLst/>
                <a:uLnTx/>
                <a:uFillTx/>
                <a:latin typeface="Arial"/>
                <a:ea typeface="+mn-ea"/>
                <a:cs typeface="+mn-cs"/>
              </a:rPr>
              <a:t>(Centralization)</a:t>
            </a:r>
          </a:p>
        </p:txBody>
      </p:sp>
      <p:sp>
        <p:nvSpPr>
          <p:cNvPr id="10" name="Rectangle 9">
            <a:extLst>
              <a:ext uri="{FF2B5EF4-FFF2-40B4-BE49-F238E27FC236}">
                <a16:creationId xmlns:a16="http://schemas.microsoft.com/office/drawing/2014/main" id="{3502E2F4-5714-524F-9CB9-2B7B2D1C899A}"/>
              </a:ext>
            </a:extLst>
          </p:cNvPr>
          <p:cNvSpPr/>
          <p:nvPr/>
        </p:nvSpPr>
        <p:spPr>
          <a:xfrm>
            <a:off x="5823284" y="2038238"/>
            <a:ext cx="2827421" cy="1200329"/>
          </a:xfrm>
          <a:prstGeom prst="rect">
            <a:avLst/>
          </a:prstGeom>
        </p:spPr>
        <p:txBody>
          <a:bodyPr wrap="square" anchor="b" anchorCtr="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Arial"/>
                <a:ea typeface="+mn-ea"/>
                <a:cs typeface="+mn-cs"/>
              </a:rPr>
              <a:t>Design</a:t>
            </a:r>
            <a:br>
              <a:rPr kumimoji="0" lang="en-US" sz="2400" b="0" i="0" u="none" strike="noStrike" kern="1200" cap="none" spc="0" normalizeH="0" baseline="0" noProof="0" dirty="0">
                <a:ln>
                  <a:noFill/>
                </a:ln>
                <a:solidFill>
                  <a:srgbClr val="58595B"/>
                </a:solidFill>
                <a:effectLst/>
                <a:uLnTx/>
                <a:uFillTx/>
                <a:latin typeface="Arial"/>
                <a:ea typeface="+mn-ea"/>
                <a:cs typeface="+mn-cs"/>
              </a:rPr>
            </a:br>
            <a:r>
              <a:rPr kumimoji="0" lang="en-US" sz="2400" b="0" i="0" u="none" strike="noStrike" kern="1200" cap="none" spc="0" normalizeH="0" baseline="0" noProof="0" dirty="0">
                <a:ln>
                  <a:noFill/>
                </a:ln>
                <a:solidFill>
                  <a:srgbClr val="58595B"/>
                </a:solidFill>
                <a:effectLst/>
                <a:uLnTx/>
                <a:uFillTx/>
                <a:latin typeface="Arial"/>
                <a:ea typeface="+mn-ea"/>
                <a:cs typeface="+mn-cs"/>
              </a:rPr>
              <a:t>Innovation</a:t>
            </a:r>
            <a:br>
              <a:rPr kumimoji="0" lang="en-US" sz="2400" b="0" i="0" u="none" strike="noStrike" kern="1200" cap="none" spc="0" normalizeH="0" baseline="0" noProof="0" dirty="0">
                <a:ln>
                  <a:noFill/>
                </a:ln>
                <a:solidFill>
                  <a:srgbClr val="58595B"/>
                </a:solidFill>
                <a:effectLst/>
                <a:uLnTx/>
                <a:uFillTx/>
                <a:latin typeface="Arial"/>
                <a:ea typeface="+mn-ea"/>
                <a:cs typeface="+mn-cs"/>
              </a:rPr>
            </a:br>
            <a:r>
              <a:rPr kumimoji="0" lang="en-US" sz="2400" b="1" i="0" u="none" strike="noStrike" kern="1200" cap="none" spc="0" normalizeH="0" baseline="0" noProof="0" dirty="0">
                <a:ln>
                  <a:noFill/>
                </a:ln>
                <a:solidFill>
                  <a:srgbClr val="38BACA"/>
                </a:solidFill>
                <a:effectLst/>
                <a:uLnTx/>
                <a:uFillTx/>
                <a:latin typeface="Arial"/>
                <a:ea typeface="+mn-ea"/>
                <a:cs typeface="+mn-cs"/>
              </a:rPr>
              <a:t>(Flexibility)</a:t>
            </a:r>
          </a:p>
        </p:txBody>
      </p:sp>
      <p:sp>
        <p:nvSpPr>
          <p:cNvPr id="12" name="Rectangle 11">
            <a:extLst>
              <a:ext uri="{FF2B5EF4-FFF2-40B4-BE49-F238E27FC236}">
                <a16:creationId xmlns:a16="http://schemas.microsoft.com/office/drawing/2014/main" id="{A26483F6-DC44-3942-985E-7557233DE8A8}"/>
              </a:ext>
            </a:extLst>
          </p:cNvPr>
          <p:cNvSpPr/>
          <p:nvPr/>
        </p:nvSpPr>
        <p:spPr>
          <a:xfrm>
            <a:off x="3491346" y="3044193"/>
            <a:ext cx="2394066" cy="2397768"/>
          </a:xfrm>
          <a:prstGeom prst="rect">
            <a:avLst/>
          </a:prstGeom>
          <a:noFill/>
          <a:ln w="152400">
            <a:noFill/>
          </a:ln>
        </p:spPr>
        <p:txBody>
          <a:bodyPr wrap="square" anchor="ctr" anchorCtr="0">
            <a:no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4036"/>
                </a:solidFill>
                <a:effectLst/>
                <a:uLnTx/>
                <a:uFillTx/>
                <a:latin typeface="Arial"/>
                <a:ea typeface="+mn-ea"/>
                <a:cs typeface="+mn-cs"/>
              </a:rPr>
              <a:t>Optimal</a:t>
            </a:r>
            <a:br>
              <a:rPr kumimoji="0" lang="en-US" sz="2800" b="1" i="0" u="none" strike="noStrike" kern="1200" cap="none" spc="0" normalizeH="0" baseline="0" noProof="0" dirty="0">
                <a:ln>
                  <a:noFill/>
                </a:ln>
                <a:solidFill>
                  <a:srgbClr val="EE4036"/>
                </a:solidFill>
                <a:effectLst/>
                <a:uLnTx/>
                <a:uFillTx/>
                <a:latin typeface="Arial"/>
                <a:ea typeface="+mn-ea"/>
                <a:cs typeface="+mn-cs"/>
              </a:rPr>
            </a:br>
            <a:r>
              <a:rPr kumimoji="0" lang="en-US" sz="2800" b="1" i="0" u="none" strike="noStrike" kern="1200" cap="none" spc="0" normalizeH="0" baseline="0" noProof="0" dirty="0">
                <a:ln>
                  <a:noFill/>
                </a:ln>
                <a:solidFill>
                  <a:srgbClr val="EE4036"/>
                </a:solidFill>
                <a:effectLst/>
                <a:uLnTx/>
                <a:uFillTx/>
                <a:latin typeface="Arial"/>
                <a:ea typeface="+mn-ea"/>
                <a:cs typeface="+mn-cs"/>
              </a:rPr>
              <a:t>Innovation</a:t>
            </a:r>
          </a:p>
        </p:txBody>
      </p:sp>
    </p:spTree>
    <p:extLst>
      <p:ext uri="{BB962C8B-B14F-4D97-AF65-F5344CB8AC3E}">
        <p14:creationId xmlns:p14="http://schemas.microsoft.com/office/powerpoint/2010/main" val="2277539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Study Development Challenges</a:t>
            </a:r>
          </a:p>
        </p:txBody>
      </p:sp>
    </p:spTree>
    <p:extLst>
      <p:ext uri="{BB962C8B-B14F-4D97-AF65-F5344CB8AC3E}">
        <p14:creationId xmlns:p14="http://schemas.microsoft.com/office/powerpoint/2010/main" val="402601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Study Development Process</a:t>
            </a:r>
          </a:p>
        </p:txBody>
      </p:sp>
      <p:sp>
        <p:nvSpPr>
          <p:cNvPr id="12" name="Rounded Rectangle 11">
            <a:extLst>
              <a:ext uri="{FF2B5EF4-FFF2-40B4-BE49-F238E27FC236}">
                <a16:creationId xmlns:a16="http://schemas.microsoft.com/office/drawing/2014/main" id="{E9F85D51-6BB8-994D-A836-369304C736E5}"/>
              </a:ext>
            </a:extLst>
          </p:cNvPr>
          <p:cNvSpPr/>
          <p:nvPr/>
        </p:nvSpPr>
        <p:spPr>
          <a:xfrm>
            <a:off x="6255787" y="2700996"/>
            <a:ext cx="2431154" cy="2082019"/>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anchor="ctr" anchorCtr="0">
            <a:no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
            </a:r>
            <a:br>
              <a:rPr kumimoji="0" lang="en-US" sz="2800" b="1" i="0" u="none" strike="noStrike" kern="1200" cap="none" spc="0" normalizeH="0" baseline="0" noProof="0" dirty="0">
                <a:ln>
                  <a:noFill/>
                </a:ln>
                <a:solidFill>
                  <a:prstClr val="white"/>
                </a:solidFill>
                <a:effectLst/>
                <a:uLnTx/>
                <a:uFillTx/>
                <a:latin typeface="Arial"/>
                <a:ea typeface="+mn-ea"/>
                <a:cs typeface="+mn-cs"/>
              </a:rPr>
            </a:br>
            <a:r>
              <a:rPr kumimoji="0" lang="en-US" sz="2800" b="1" i="0" u="none" strike="noStrike" kern="1200" cap="none" spc="0" normalizeH="0" baseline="0" noProof="0" dirty="0">
                <a:ln>
                  <a:noFill/>
                </a:ln>
                <a:solidFill>
                  <a:prstClr val="white"/>
                </a:solidFill>
                <a:effectLst/>
                <a:uLnTx/>
                <a:uFillTx/>
                <a:latin typeface="Arial"/>
                <a:ea typeface="+mn-ea"/>
                <a:cs typeface="+mn-cs"/>
              </a:rPr>
              <a:t/>
            </a:r>
            <a:br>
              <a:rPr kumimoji="0" lang="en-US" sz="2800" b="1" i="0" u="none" strike="noStrike" kern="1200" cap="none" spc="0" normalizeH="0" baseline="0" noProof="0" dirty="0">
                <a:ln>
                  <a:noFill/>
                </a:ln>
                <a:solidFill>
                  <a:prstClr val="white"/>
                </a:solidFill>
                <a:effectLst/>
                <a:uLnTx/>
                <a:uFillTx/>
                <a:latin typeface="Arial"/>
                <a:ea typeface="+mn-ea"/>
                <a:cs typeface="+mn-cs"/>
              </a:rPr>
            </a:b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37CF87CE-EC13-C64D-95B9-11EDB8BAAE3C}"/>
              </a:ext>
            </a:extLst>
          </p:cNvPr>
          <p:cNvGrpSpPr/>
          <p:nvPr/>
        </p:nvGrpSpPr>
        <p:grpSpPr>
          <a:xfrm>
            <a:off x="347579" y="2700997"/>
            <a:ext cx="6113001" cy="2082019"/>
            <a:chOff x="759213" y="2840780"/>
            <a:chExt cx="6120033" cy="1891418"/>
          </a:xfrm>
          <a:effectLst>
            <a:outerShdw blurRad="114300" dist="50800" dir="2700000" algn="tl" rotWithShape="0">
              <a:prstClr val="black">
                <a:alpha val="40000"/>
              </a:prstClr>
            </a:outerShdw>
          </a:effectLst>
        </p:grpSpPr>
        <p:sp>
          <p:nvSpPr>
            <p:cNvPr id="14" name="Chevron 12">
              <a:extLst>
                <a:ext uri="{FF2B5EF4-FFF2-40B4-BE49-F238E27FC236}">
                  <a16:creationId xmlns:a16="http://schemas.microsoft.com/office/drawing/2014/main" id="{1B3E5272-9AF4-7F43-A238-96704C8BBF86}"/>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solidFill>
              <a:srgbClr val="005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Chevron 12">
              <a:extLst>
                <a:ext uri="{FF2B5EF4-FFF2-40B4-BE49-F238E27FC236}">
                  <a16:creationId xmlns:a16="http://schemas.microsoft.com/office/drawing/2014/main" id="{F57C47C3-ACC8-2F4A-8BF3-597A3AB61675}"/>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solidFill>
              <a:srgbClr val="00A2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FD4A3122-7DA8-FF46-8829-461DA194787E}"/>
              </a:ext>
            </a:extLst>
          </p:cNvPr>
          <p:cNvSpPr/>
          <p:nvPr/>
        </p:nvSpPr>
        <p:spPr>
          <a:xfrm>
            <a:off x="138257" y="4082093"/>
            <a:ext cx="3165004"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Pre-Planning</a:t>
            </a:r>
          </a:p>
        </p:txBody>
      </p:sp>
      <p:sp>
        <p:nvSpPr>
          <p:cNvPr id="17" name="Rectangle 16">
            <a:extLst>
              <a:ext uri="{FF2B5EF4-FFF2-40B4-BE49-F238E27FC236}">
                <a16:creationId xmlns:a16="http://schemas.microsoft.com/office/drawing/2014/main" id="{E19ADCD9-77A5-0141-82F6-BC9B2FD72743}"/>
              </a:ext>
            </a:extLst>
          </p:cNvPr>
          <p:cNvSpPr/>
          <p:nvPr/>
        </p:nvSpPr>
        <p:spPr>
          <a:xfrm>
            <a:off x="3322592" y="4082093"/>
            <a:ext cx="2632916"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Planning</a:t>
            </a:r>
          </a:p>
        </p:txBody>
      </p:sp>
      <p:pic>
        <p:nvPicPr>
          <p:cNvPr id="18" name="Picture 17">
            <a:extLst>
              <a:ext uri="{FF2B5EF4-FFF2-40B4-BE49-F238E27FC236}">
                <a16:creationId xmlns:a16="http://schemas.microsoft.com/office/drawing/2014/main" id="{47C1A719-ABFB-0842-A11B-826600EC113F}"/>
              </a:ext>
            </a:extLst>
          </p:cNvPr>
          <p:cNvPicPr>
            <a:picLocks noChangeAspect="1"/>
          </p:cNvPicPr>
          <p:nvPr/>
        </p:nvPicPr>
        <p:blipFill>
          <a:blip r:embed="rId3">
            <a:biLevel thresh="25000"/>
          </a:blip>
          <a:stretch>
            <a:fillRect/>
          </a:stretch>
        </p:blipFill>
        <p:spPr>
          <a:xfrm>
            <a:off x="6981111" y="2906637"/>
            <a:ext cx="980505" cy="980505"/>
          </a:xfrm>
          <a:prstGeom prst="rect">
            <a:avLst/>
          </a:prstGeom>
        </p:spPr>
      </p:pic>
      <p:pic>
        <p:nvPicPr>
          <p:cNvPr id="19" name="Picture 18">
            <a:extLst>
              <a:ext uri="{FF2B5EF4-FFF2-40B4-BE49-F238E27FC236}">
                <a16:creationId xmlns:a16="http://schemas.microsoft.com/office/drawing/2014/main" id="{967D1069-05BF-9E4C-92BF-5659DDD498A2}"/>
              </a:ext>
            </a:extLst>
          </p:cNvPr>
          <p:cNvPicPr>
            <a:picLocks noChangeAspect="1"/>
          </p:cNvPicPr>
          <p:nvPr/>
        </p:nvPicPr>
        <p:blipFill>
          <a:blip r:embed="rId4">
            <a:biLevel thresh="25000"/>
          </a:blip>
          <a:stretch>
            <a:fillRect/>
          </a:stretch>
        </p:blipFill>
        <p:spPr>
          <a:xfrm>
            <a:off x="1253488" y="2909974"/>
            <a:ext cx="977922" cy="977922"/>
          </a:xfrm>
          <a:prstGeom prst="rect">
            <a:avLst/>
          </a:prstGeom>
        </p:spPr>
      </p:pic>
      <p:pic>
        <p:nvPicPr>
          <p:cNvPr id="20" name="Picture 19">
            <a:extLst>
              <a:ext uri="{FF2B5EF4-FFF2-40B4-BE49-F238E27FC236}">
                <a16:creationId xmlns:a16="http://schemas.microsoft.com/office/drawing/2014/main" id="{483B7324-E19D-0145-BBFE-96D2428FB928}"/>
              </a:ext>
            </a:extLst>
          </p:cNvPr>
          <p:cNvPicPr>
            <a:picLocks noChangeAspect="1"/>
          </p:cNvPicPr>
          <p:nvPr/>
        </p:nvPicPr>
        <p:blipFill>
          <a:blip r:embed="rId5">
            <a:biLevel thresh="25000"/>
          </a:blip>
          <a:stretch>
            <a:fillRect/>
          </a:stretch>
        </p:blipFill>
        <p:spPr>
          <a:xfrm>
            <a:off x="4175825" y="2909974"/>
            <a:ext cx="926450" cy="977920"/>
          </a:xfrm>
          <a:prstGeom prst="rect">
            <a:avLst/>
          </a:prstGeom>
        </p:spPr>
      </p:pic>
      <p:sp>
        <p:nvSpPr>
          <p:cNvPr id="21" name="Rectangle 20">
            <a:extLst>
              <a:ext uri="{FF2B5EF4-FFF2-40B4-BE49-F238E27FC236}">
                <a16:creationId xmlns:a16="http://schemas.microsoft.com/office/drawing/2014/main" id="{8ACA289C-4ED2-E748-B548-2BFA9935CA14}"/>
              </a:ext>
            </a:extLst>
          </p:cNvPr>
          <p:cNvSpPr/>
          <p:nvPr/>
        </p:nvSpPr>
        <p:spPr>
          <a:xfrm>
            <a:off x="6255787" y="4082093"/>
            <a:ext cx="2431154"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Execution</a:t>
            </a:r>
          </a:p>
        </p:txBody>
      </p:sp>
    </p:spTree>
    <p:extLst>
      <p:ext uri="{BB962C8B-B14F-4D97-AF65-F5344CB8AC3E}">
        <p14:creationId xmlns:p14="http://schemas.microsoft.com/office/powerpoint/2010/main" val="2659759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Challenges and Problem-Solving Approaches</a:t>
            </a:r>
          </a:p>
        </p:txBody>
      </p:sp>
      <p:sp>
        <p:nvSpPr>
          <p:cNvPr id="18" name="Rounded Rectangle 17">
            <a:extLst>
              <a:ext uri="{FF2B5EF4-FFF2-40B4-BE49-F238E27FC236}">
                <a16:creationId xmlns:a16="http://schemas.microsoft.com/office/drawing/2014/main" id="{599142CC-6088-9443-B961-D0E84D6E2522}"/>
              </a:ext>
            </a:extLst>
          </p:cNvPr>
          <p:cNvSpPr/>
          <p:nvPr/>
        </p:nvSpPr>
        <p:spPr>
          <a:xfrm>
            <a:off x="6255787" y="2700996"/>
            <a:ext cx="2431154" cy="2082019"/>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anchor="ctr" anchorCtr="0">
            <a:no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
            </a:r>
            <a:br>
              <a:rPr kumimoji="0" lang="en-US" sz="2800" b="1" i="0" u="none" strike="noStrike" kern="1200" cap="none" spc="0" normalizeH="0" baseline="0" noProof="0" dirty="0">
                <a:ln>
                  <a:noFill/>
                </a:ln>
                <a:solidFill>
                  <a:prstClr val="white"/>
                </a:solidFill>
                <a:effectLst/>
                <a:uLnTx/>
                <a:uFillTx/>
                <a:latin typeface="Arial"/>
                <a:ea typeface="+mn-ea"/>
                <a:cs typeface="+mn-cs"/>
              </a:rPr>
            </a:br>
            <a:r>
              <a:rPr kumimoji="0" lang="en-US" sz="2800" b="1" i="0" u="none" strike="noStrike" kern="1200" cap="none" spc="0" normalizeH="0" baseline="0" noProof="0" dirty="0">
                <a:ln>
                  <a:noFill/>
                </a:ln>
                <a:solidFill>
                  <a:prstClr val="white"/>
                </a:solidFill>
                <a:effectLst/>
                <a:uLnTx/>
                <a:uFillTx/>
                <a:latin typeface="Arial"/>
                <a:ea typeface="+mn-ea"/>
                <a:cs typeface="+mn-cs"/>
              </a:rPr>
              <a:t/>
            </a:r>
            <a:br>
              <a:rPr kumimoji="0" lang="en-US" sz="2800" b="1" i="0" u="none" strike="noStrike" kern="1200" cap="none" spc="0" normalizeH="0" baseline="0" noProof="0" dirty="0">
                <a:ln>
                  <a:noFill/>
                </a:ln>
                <a:solidFill>
                  <a:prstClr val="white"/>
                </a:solidFill>
                <a:effectLst/>
                <a:uLnTx/>
                <a:uFillTx/>
                <a:latin typeface="Arial"/>
                <a:ea typeface="+mn-ea"/>
                <a:cs typeface="+mn-cs"/>
              </a:rPr>
            </a:b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284F0A98-8CDF-F64F-8471-137A9C24841E}"/>
              </a:ext>
            </a:extLst>
          </p:cNvPr>
          <p:cNvGrpSpPr/>
          <p:nvPr/>
        </p:nvGrpSpPr>
        <p:grpSpPr>
          <a:xfrm>
            <a:off x="347579" y="2700997"/>
            <a:ext cx="6113001" cy="2082019"/>
            <a:chOff x="759213" y="2840780"/>
            <a:chExt cx="6120033" cy="1891418"/>
          </a:xfrm>
          <a:effectLst>
            <a:outerShdw blurRad="114300" dist="50800" dir="2700000" algn="tl" rotWithShape="0">
              <a:prstClr val="black">
                <a:alpha val="40000"/>
              </a:prstClr>
            </a:outerShdw>
          </a:effectLst>
        </p:grpSpPr>
        <p:sp>
          <p:nvSpPr>
            <p:cNvPr id="20" name="Chevron 12">
              <a:extLst>
                <a:ext uri="{FF2B5EF4-FFF2-40B4-BE49-F238E27FC236}">
                  <a16:creationId xmlns:a16="http://schemas.microsoft.com/office/drawing/2014/main" id="{FE6CA5E6-98DB-124B-9978-E9A9F341156C}"/>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solidFill>
              <a:srgbClr val="005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Chevron 12">
              <a:extLst>
                <a:ext uri="{FF2B5EF4-FFF2-40B4-BE49-F238E27FC236}">
                  <a16:creationId xmlns:a16="http://schemas.microsoft.com/office/drawing/2014/main" id="{0171670B-761B-004D-816E-7D266ACCCCE3}"/>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solidFill>
              <a:srgbClr val="00A2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2" name="Rectangle 21">
            <a:extLst>
              <a:ext uri="{FF2B5EF4-FFF2-40B4-BE49-F238E27FC236}">
                <a16:creationId xmlns:a16="http://schemas.microsoft.com/office/drawing/2014/main" id="{BE65CBC9-C8F5-9643-9AF2-D1EC2F0F707E}"/>
              </a:ext>
            </a:extLst>
          </p:cNvPr>
          <p:cNvSpPr/>
          <p:nvPr/>
        </p:nvSpPr>
        <p:spPr>
          <a:xfrm>
            <a:off x="138257" y="4082093"/>
            <a:ext cx="3165004"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Pre-Planning</a:t>
            </a:r>
          </a:p>
        </p:txBody>
      </p:sp>
      <p:sp>
        <p:nvSpPr>
          <p:cNvPr id="23" name="Rectangle 22">
            <a:extLst>
              <a:ext uri="{FF2B5EF4-FFF2-40B4-BE49-F238E27FC236}">
                <a16:creationId xmlns:a16="http://schemas.microsoft.com/office/drawing/2014/main" id="{4E22EEE7-AA8F-5942-A1CF-2C0811FB769F}"/>
              </a:ext>
            </a:extLst>
          </p:cNvPr>
          <p:cNvSpPr/>
          <p:nvPr/>
        </p:nvSpPr>
        <p:spPr>
          <a:xfrm>
            <a:off x="3322592" y="4082093"/>
            <a:ext cx="2632916"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Planning</a:t>
            </a:r>
          </a:p>
        </p:txBody>
      </p:sp>
      <p:pic>
        <p:nvPicPr>
          <p:cNvPr id="24" name="Picture 23">
            <a:extLst>
              <a:ext uri="{FF2B5EF4-FFF2-40B4-BE49-F238E27FC236}">
                <a16:creationId xmlns:a16="http://schemas.microsoft.com/office/drawing/2014/main" id="{F8F687AE-54EB-A44B-847D-6B5F05BDD4D9}"/>
              </a:ext>
            </a:extLst>
          </p:cNvPr>
          <p:cNvPicPr>
            <a:picLocks noChangeAspect="1"/>
          </p:cNvPicPr>
          <p:nvPr/>
        </p:nvPicPr>
        <p:blipFill>
          <a:blip r:embed="rId2">
            <a:biLevel thresh="25000"/>
          </a:blip>
          <a:stretch>
            <a:fillRect/>
          </a:stretch>
        </p:blipFill>
        <p:spPr>
          <a:xfrm>
            <a:off x="6981111" y="2906637"/>
            <a:ext cx="980505" cy="980505"/>
          </a:xfrm>
          <a:prstGeom prst="rect">
            <a:avLst/>
          </a:prstGeom>
        </p:spPr>
      </p:pic>
      <p:pic>
        <p:nvPicPr>
          <p:cNvPr id="25" name="Picture 24">
            <a:extLst>
              <a:ext uri="{FF2B5EF4-FFF2-40B4-BE49-F238E27FC236}">
                <a16:creationId xmlns:a16="http://schemas.microsoft.com/office/drawing/2014/main" id="{3255906E-359C-D748-AC34-68ADBA60A2CA}"/>
              </a:ext>
            </a:extLst>
          </p:cNvPr>
          <p:cNvPicPr>
            <a:picLocks noChangeAspect="1"/>
          </p:cNvPicPr>
          <p:nvPr/>
        </p:nvPicPr>
        <p:blipFill>
          <a:blip r:embed="rId3">
            <a:biLevel thresh="25000"/>
          </a:blip>
          <a:stretch>
            <a:fillRect/>
          </a:stretch>
        </p:blipFill>
        <p:spPr>
          <a:xfrm>
            <a:off x="1253488" y="2909974"/>
            <a:ext cx="977922" cy="977922"/>
          </a:xfrm>
          <a:prstGeom prst="rect">
            <a:avLst/>
          </a:prstGeom>
        </p:spPr>
      </p:pic>
      <p:pic>
        <p:nvPicPr>
          <p:cNvPr id="26" name="Picture 25">
            <a:extLst>
              <a:ext uri="{FF2B5EF4-FFF2-40B4-BE49-F238E27FC236}">
                <a16:creationId xmlns:a16="http://schemas.microsoft.com/office/drawing/2014/main" id="{B6563CC1-F6BE-0346-BE33-F10A9AC8A8F4}"/>
              </a:ext>
            </a:extLst>
          </p:cNvPr>
          <p:cNvPicPr>
            <a:picLocks noChangeAspect="1"/>
          </p:cNvPicPr>
          <p:nvPr/>
        </p:nvPicPr>
        <p:blipFill>
          <a:blip r:embed="rId4">
            <a:biLevel thresh="25000"/>
          </a:blip>
          <a:stretch>
            <a:fillRect/>
          </a:stretch>
        </p:blipFill>
        <p:spPr>
          <a:xfrm>
            <a:off x="4175825" y="2909974"/>
            <a:ext cx="926450" cy="977920"/>
          </a:xfrm>
          <a:prstGeom prst="rect">
            <a:avLst/>
          </a:prstGeom>
        </p:spPr>
      </p:pic>
      <p:sp>
        <p:nvSpPr>
          <p:cNvPr id="30" name="Rectangle 29">
            <a:extLst>
              <a:ext uri="{FF2B5EF4-FFF2-40B4-BE49-F238E27FC236}">
                <a16:creationId xmlns:a16="http://schemas.microsoft.com/office/drawing/2014/main" id="{64B775E4-537F-144E-A204-3E84C4B49810}"/>
              </a:ext>
            </a:extLst>
          </p:cNvPr>
          <p:cNvSpPr/>
          <p:nvPr/>
        </p:nvSpPr>
        <p:spPr>
          <a:xfrm>
            <a:off x="6255787" y="4082093"/>
            <a:ext cx="2431154" cy="505972"/>
          </a:xfrm>
          <a:prstGeom prst="rect">
            <a:avLst/>
          </a:prstGeom>
        </p:spPr>
        <p:txBody>
          <a:bodyPr wrap="square" lIns="182880" rIns="182880">
            <a:sp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Execution</a:t>
            </a:r>
          </a:p>
        </p:txBody>
      </p:sp>
      <p:sp>
        <p:nvSpPr>
          <p:cNvPr id="8" name="Arc 7">
            <a:extLst>
              <a:ext uri="{FF2B5EF4-FFF2-40B4-BE49-F238E27FC236}">
                <a16:creationId xmlns:a16="http://schemas.microsoft.com/office/drawing/2014/main" id="{9993959D-A05D-8244-AEB1-DCAC85E1D011}"/>
              </a:ext>
            </a:extLst>
          </p:cNvPr>
          <p:cNvSpPr/>
          <p:nvPr/>
        </p:nvSpPr>
        <p:spPr>
          <a:xfrm rot="19000788">
            <a:off x="1722668" y="1509839"/>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879"/>
              </a:solidFill>
              <a:effectLst/>
              <a:uLnTx/>
              <a:uFillTx/>
              <a:latin typeface="Arial"/>
              <a:ea typeface="+mn-ea"/>
              <a:cs typeface="+mn-cs"/>
            </a:endParaRPr>
          </a:p>
        </p:txBody>
      </p:sp>
      <p:sp>
        <p:nvSpPr>
          <p:cNvPr id="31" name="Arc 30">
            <a:extLst>
              <a:ext uri="{FF2B5EF4-FFF2-40B4-BE49-F238E27FC236}">
                <a16:creationId xmlns:a16="http://schemas.microsoft.com/office/drawing/2014/main" id="{CA9359AF-D7DC-4243-B597-53E48FFFD2E2}"/>
              </a:ext>
            </a:extLst>
          </p:cNvPr>
          <p:cNvSpPr/>
          <p:nvPr/>
        </p:nvSpPr>
        <p:spPr>
          <a:xfrm rot="8100000">
            <a:off x="1842686" y="597552"/>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879"/>
              </a:solidFill>
              <a:effectLst/>
              <a:uLnTx/>
              <a:uFillTx/>
              <a:latin typeface="Arial"/>
              <a:ea typeface="+mn-ea"/>
              <a:cs typeface="+mn-cs"/>
            </a:endParaRPr>
          </a:p>
        </p:txBody>
      </p:sp>
    </p:spTree>
    <p:extLst>
      <p:ext uri="{BB962C8B-B14F-4D97-AF65-F5344CB8AC3E}">
        <p14:creationId xmlns:p14="http://schemas.microsoft.com/office/powerpoint/2010/main" val="3569044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Draft Roadmap Structure</a:t>
            </a:r>
          </a:p>
        </p:txBody>
      </p:sp>
      <p:sp>
        <p:nvSpPr>
          <p:cNvPr id="5" name="Content Placeholder 4"/>
          <p:cNvSpPr>
            <a:spLocks noGrp="1"/>
          </p:cNvSpPr>
          <p:nvPr>
            <p:ph idx="4294967295"/>
          </p:nvPr>
        </p:nvSpPr>
        <p:spPr>
          <a:xfrm>
            <a:off x="347579" y="2283608"/>
            <a:ext cx="2101237" cy="759297"/>
          </a:xfrm>
        </p:spPr>
        <p:txBody>
          <a:bodyPr/>
          <a:lstStyle/>
          <a:p>
            <a:pPr marL="0" indent="0">
              <a:buNone/>
            </a:pPr>
            <a:r>
              <a:rPr lang="en-US" b="1" dirty="0">
                <a:solidFill>
                  <a:schemeClr val="accent3"/>
                </a:solidFill>
              </a:rPr>
              <a:t>Major Sections </a:t>
            </a:r>
          </a:p>
        </p:txBody>
      </p:sp>
      <p:sp>
        <p:nvSpPr>
          <p:cNvPr id="23" name="Content Placeholder 4">
            <a:extLst>
              <a:ext uri="{FF2B5EF4-FFF2-40B4-BE49-F238E27FC236}">
                <a16:creationId xmlns:a16="http://schemas.microsoft.com/office/drawing/2014/main" id="{8254A9BC-4FA0-8B43-AD13-3941F26B1657}"/>
              </a:ext>
            </a:extLst>
          </p:cNvPr>
          <p:cNvSpPr txBox="1">
            <a:spLocks/>
          </p:cNvSpPr>
          <p:nvPr/>
        </p:nvSpPr>
        <p:spPr>
          <a:xfrm>
            <a:off x="2492494" y="5499498"/>
            <a:ext cx="6152508" cy="256480"/>
          </a:xfrm>
          <a:prstGeom prst="rect">
            <a:avLst/>
          </a:prstGeom>
          <a:solidFill>
            <a:schemeClr val="accent6">
              <a:lumMod val="20000"/>
              <a:lumOff val="80000"/>
            </a:schemeClr>
          </a:solidFill>
        </p:spPr>
        <p:txBody>
          <a:bodyPr vert="horz" wrap="square" lIns="0" tIns="0" rIns="0" bIns="0" rtlCol="0">
            <a:spAutoFit/>
          </a:bodyPr>
          <a:lstStyle>
            <a:lvl1pPr marL="227013" indent="-227013" algn="l" defTabSz="457200" rtl="0" eaLnBrk="1" latinLnBrk="0" hangingPunct="1">
              <a:lnSpc>
                <a:spcPct val="95000"/>
              </a:lnSpc>
              <a:spcBef>
                <a:spcPts val="1400"/>
              </a:spcBef>
              <a:buSzPct val="130000"/>
              <a:buFontTx/>
              <a:buBlip>
                <a:blip r:embed="rId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000"/>
              </a:lnSpc>
              <a:spcBef>
                <a:spcPts val="2000"/>
              </a:spcBef>
              <a:spcAft>
                <a:spcPts val="0"/>
              </a:spcAft>
              <a:buClrTx/>
              <a:buSzPct val="130000"/>
              <a:buFontTx/>
              <a:buNone/>
              <a:tabLst/>
              <a:defRPr/>
            </a:pPr>
            <a:r>
              <a:rPr kumimoji="0" lang="en-US" sz="1800" b="1" i="0" u="none" strike="noStrike" kern="1200" cap="none" spc="0" normalizeH="0" baseline="0" noProof="0" dirty="0" smtClean="0">
                <a:ln>
                  <a:noFill/>
                </a:ln>
                <a:solidFill>
                  <a:srgbClr val="58595B"/>
                </a:solidFill>
                <a:effectLst/>
                <a:uLnTx/>
                <a:uFillTx/>
                <a:latin typeface="Arial"/>
                <a:ea typeface="+mn-ea"/>
                <a:cs typeface="+mn-cs"/>
              </a:rPr>
              <a:t>Deliverables, Roadblocks Problem </a:t>
            </a:r>
            <a:r>
              <a:rPr kumimoji="0" lang="en-US" sz="1800" b="1" i="0" u="none" strike="noStrike" kern="1200" cap="none" spc="0" normalizeH="0" baseline="0" noProof="0" dirty="0">
                <a:ln>
                  <a:noFill/>
                </a:ln>
                <a:solidFill>
                  <a:srgbClr val="58595B"/>
                </a:solidFill>
                <a:effectLst/>
                <a:uLnTx/>
                <a:uFillTx/>
                <a:latin typeface="Arial"/>
                <a:ea typeface="+mn-ea"/>
                <a:cs typeface="+mn-cs"/>
              </a:rPr>
              <a:t>Solving </a:t>
            </a:r>
            <a:r>
              <a:rPr kumimoji="0" lang="en-US" sz="1800" b="1" i="0" u="none" strike="noStrike" kern="1200" cap="none" spc="0" normalizeH="0" baseline="0" noProof="0" dirty="0" smtClean="0">
                <a:ln>
                  <a:noFill/>
                </a:ln>
                <a:solidFill>
                  <a:srgbClr val="58595B"/>
                </a:solidFill>
                <a:effectLst/>
                <a:uLnTx/>
                <a:uFillTx/>
                <a:latin typeface="Arial"/>
                <a:ea typeface="+mn-ea"/>
                <a:cs typeface="+mn-cs"/>
              </a:rPr>
              <a:t>Approaches:</a:t>
            </a:r>
            <a:endParaRPr kumimoji="0" lang="en-US" sz="1800" b="1" i="0" u="none" strike="noStrike" kern="1200" cap="none" spc="0" normalizeH="0" baseline="0" noProof="0" dirty="0">
              <a:ln>
                <a:noFill/>
              </a:ln>
              <a:solidFill>
                <a:srgbClr val="58595B"/>
              </a:solidFill>
              <a:effectLst/>
              <a:uLnTx/>
              <a:uFillTx/>
              <a:latin typeface="Arial"/>
              <a:ea typeface="+mn-ea"/>
              <a:cs typeface="+mn-cs"/>
            </a:endParaRPr>
          </a:p>
        </p:txBody>
      </p:sp>
      <p:sp>
        <p:nvSpPr>
          <p:cNvPr id="24" name="Content Placeholder 4">
            <a:extLst>
              <a:ext uri="{FF2B5EF4-FFF2-40B4-BE49-F238E27FC236}">
                <a16:creationId xmlns:a16="http://schemas.microsoft.com/office/drawing/2014/main" id="{4777A738-E0CE-F548-80F6-5AF8E315462C}"/>
              </a:ext>
            </a:extLst>
          </p:cNvPr>
          <p:cNvSpPr txBox="1">
            <a:spLocks/>
          </p:cNvSpPr>
          <p:nvPr/>
        </p:nvSpPr>
        <p:spPr>
          <a:xfrm>
            <a:off x="2492494" y="3516765"/>
            <a:ext cx="2029448" cy="1777923"/>
          </a:xfrm>
          <a:prstGeom prst="rect">
            <a:avLst/>
          </a:prstGeom>
        </p:spPr>
        <p:txBody>
          <a:bodyPr vert="horz" wrap="square" lIns="0" tIns="0" rIns="0" bIns="0" rtlCol="0">
            <a:spAutoFit/>
          </a:bodyPr>
          <a:lstStyle>
            <a:lvl1pPr marL="227013" indent="-227013" algn="l" defTabSz="457200" rtl="0" eaLnBrk="1" latinLnBrk="0" hangingPunct="1">
              <a:lnSpc>
                <a:spcPct val="95000"/>
              </a:lnSpc>
              <a:spcBef>
                <a:spcPts val="1400"/>
              </a:spcBef>
              <a:buSzPct val="130000"/>
              <a:buFontTx/>
              <a:buBlip>
                <a:blip r:embed="rId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Design</a:t>
            </a:r>
          </a:p>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Operations</a:t>
            </a:r>
          </a:p>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Multi-</a:t>
            </a:r>
            <a:br>
              <a:rPr kumimoji="0" lang="en-US" sz="1600" b="0" i="0" u="none" strike="noStrike" kern="1200" cap="none" spc="0" normalizeH="0" baseline="0" noProof="0" dirty="0">
                <a:ln>
                  <a:noFill/>
                </a:ln>
                <a:solidFill>
                  <a:srgbClr val="58595B"/>
                </a:solidFill>
                <a:effectLst/>
                <a:uLnTx/>
                <a:uFillTx/>
                <a:latin typeface="Arial"/>
                <a:ea typeface="+mn-ea"/>
                <a:cs typeface="+mn-cs"/>
              </a:rPr>
            </a:br>
            <a:r>
              <a:rPr kumimoji="0" lang="en-US" sz="1600" b="0" i="0" u="none" strike="noStrike" kern="1200" cap="none" spc="0" normalizeH="0" baseline="0" noProof="0" dirty="0">
                <a:ln>
                  <a:noFill/>
                </a:ln>
                <a:solidFill>
                  <a:srgbClr val="58595B"/>
                </a:solidFill>
                <a:effectLst/>
                <a:uLnTx/>
                <a:uFillTx/>
                <a:latin typeface="Arial"/>
                <a:ea typeface="+mn-ea"/>
                <a:cs typeface="+mn-cs"/>
              </a:rPr>
              <a:t>Stakeholder Engagement</a:t>
            </a:r>
          </a:p>
        </p:txBody>
      </p:sp>
      <p:sp>
        <p:nvSpPr>
          <p:cNvPr id="12" name="Content Placeholder 4">
            <a:extLst>
              <a:ext uri="{FF2B5EF4-FFF2-40B4-BE49-F238E27FC236}">
                <a16:creationId xmlns:a16="http://schemas.microsoft.com/office/drawing/2014/main" id="{4777A738-E0CE-F548-80F6-5AF8E315462C}"/>
              </a:ext>
            </a:extLst>
          </p:cNvPr>
          <p:cNvSpPr txBox="1">
            <a:spLocks/>
          </p:cNvSpPr>
          <p:nvPr/>
        </p:nvSpPr>
        <p:spPr>
          <a:xfrm>
            <a:off x="4686728" y="3499671"/>
            <a:ext cx="1870960" cy="1777923"/>
          </a:xfrm>
          <a:prstGeom prst="rect">
            <a:avLst/>
          </a:prstGeom>
        </p:spPr>
        <p:txBody>
          <a:bodyPr vert="horz" lIns="0" tIns="0" rIns="0" bIns="0" rtlCol="0">
            <a:spAutoFit/>
          </a:bodyPr>
          <a:lstStyle>
            <a:lvl1pPr marL="227013" indent="-227013" algn="l" defTabSz="457200" rtl="0" eaLnBrk="1" latinLnBrk="0" hangingPunct="1">
              <a:lnSpc>
                <a:spcPct val="95000"/>
              </a:lnSpc>
              <a:spcBef>
                <a:spcPts val="1400"/>
              </a:spcBef>
              <a:buSzPct val="130000"/>
              <a:buFontTx/>
              <a:buBlip>
                <a:blip r:embed="rId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Design</a:t>
            </a:r>
          </a:p>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Operations</a:t>
            </a:r>
          </a:p>
          <a:p>
            <a:pPr marL="231775" marR="0" lvl="0" indent="-228600" algn="l" defTabSz="457200" rtl="0" eaLnBrk="1" fontAlgn="auto" latinLnBrk="0" hangingPunct="1">
              <a:lnSpc>
                <a:spcPts val="2000"/>
              </a:lnSpc>
              <a:spcBef>
                <a:spcPts val="2000"/>
              </a:spcBef>
              <a:spcAft>
                <a:spcPts val="0"/>
              </a:spcAft>
              <a:buClr>
                <a:srgbClr val="00A2C5"/>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Multi-</a:t>
            </a:r>
            <a:br>
              <a:rPr kumimoji="0" lang="en-US" sz="1600" b="0" i="0" u="none" strike="noStrike" kern="1200" cap="none" spc="0" normalizeH="0" baseline="0" noProof="0" dirty="0">
                <a:ln>
                  <a:noFill/>
                </a:ln>
                <a:solidFill>
                  <a:srgbClr val="58595B"/>
                </a:solidFill>
                <a:effectLst/>
                <a:uLnTx/>
                <a:uFillTx/>
                <a:latin typeface="Arial"/>
                <a:ea typeface="+mn-ea"/>
                <a:cs typeface="+mn-cs"/>
              </a:rPr>
            </a:br>
            <a:r>
              <a:rPr kumimoji="0" lang="en-US" sz="1600" b="0" i="0" u="none" strike="noStrike" kern="1200" cap="none" spc="0" normalizeH="0" baseline="0" noProof="0" dirty="0">
                <a:ln>
                  <a:noFill/>
                </a:ln>
                <a:solidFill>
                  <a:srgbClr val="58595B"/>
                </a:solidFill>
                <a:effectLst/>
                <a:uLnTx/>
                <a:uFillTx/>
                <a:latin typeface="Arial"/>
                <a:ea typeface="+mn-ea"/>
                <a:cs typeface="+mn-cs"/>
              </a:rPr>
              <a:t>Stakeholder Engagement</a:t>
            </a:r>
          </a:p>
        </p:txBody>
      </p:sp>
      <p:sp>
        <p:nvSpPr>
          <p:cNvPr id="13" name="Content Placeholder 4">
            <a:extLst>
              <a:ext uri="{FF2B5EF4-FFF2-40B4-BE49-F238E27FC236}">
                <a16:creationId xmlns:a16="http://schemas.microsoft.com/office/drawing/2014/main" id="{4777A738-E0CE-F548-80F6-5AF8E315462C}"/>
              </a:ext>
            </a:extLst>
          </p:cNvPr>
          <p:cNvSpPr txBox="1">
            <a:spLocks/>
          </p:cNvSpPr>
          <p:nvPr/>
        </p:nvSpPr>
        <p:spPr>
          <a:xfrm>
            <a:off x="6888200" y="3499670"/>
            <a:ext cx="1972891" cy="1777923"/>
          </a:xfrm>
          <a:prstGeom prst="rect">
            <a:avLst/>
          </a:prstGeom>
        </p:spPr>
        <p:txBody>
          <a:bodyPr vert="horz" wrap="square" lIns="0" tIns="0" rIns="0" bIns="0" rtlCol="0">
            <a:spAutoFit/>
          </a:bodyPr>
          <a:lstStyle>
            <a:lvl1pPr marL="227013" indent="-227013" algn="l" defTabSz="457200" rtl="0" eaLnBrk="1" latinLnBrk="0" hangingPunct="1">
              <a:lnSpc>
                <a:spcPct val="95000"/>
              </a:lnSpc>
              <a:spcBef>
                <a:spcPts val="1400"/>
              </a:spcBef>
              <a:buSzPct val="130000"/>
              <a:buFontTx/>
              <a:buBlip>
                <a:blip r:embed="rId2"/>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marR="0" lvl="0" indent="-228600" algn="l" defTabSz="457200" rtl="0" eaLnBrk="1" fontAlgn="auto" latinLnBrk="0" hangingPunct="1">
              <a:lnSpc>
                <a:spcPts val="2000"/>
              </a:lnSpc>
              <a:spcBef>
                <a:spcPts val="2000"/>
              </a:spcBef>
              <a:spcAft>
                <a:spcPts val="0"/>
              </a:spcAft>
              <a:buClr>
                <a:srgbClr val="ED4036"/>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Design</a:t>
            </a:r>
          </a:p>
          <a:p>
            <a:pPr marL="231775" marR="0" lvl="0" indent="-228600" algn="l" defTabSz="457200" rtl="0" eaLnBrk="1" fontAlgn="auto" latinLnBrk="0" hangingPunct="1">
              <a:lnSpc>
                <a:spcPts val="2000"/>
              </a:lnSpc>
              <a:spcBef>
                <a:spcPts val="2000"/>
              </a:spcBef>
              <a:spcAft>
                <a:spcPts val="0"/>
              </a:spcAft>
              <a:buClr>
                <a:srgbClr val="ED4036"/>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Operations</a:t>
            </a:r>
          </a:p>
          <a:p>
            <a:pPr marL="231775" marR="0" lvl="0" indent="-228600" algn="l" defTabSz="457200" rtl="0" eaLnBrk="1" fontAlgn="auto" latinLnBrk="0" hangingPunct="1">
              <a:lnSpc>
                <a:spcPts val="2000"/>
              </a:lnSpc>
              <a:spcBef>
                <a:spcPts val="2000"/>
              </a:spcBef>
              <a:spcAft>
                <a:spcPts val="0"/>
              </a:spcAft>
              <a:buClr>
                <a:srgbClr val="ED4036"/>
              </a:buClr>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Arial"/>
                <a:ea typeface="+mn-ea"/>
                <a:cs typeface="+mn-cs"/>
              </a:rPr>
              <a:t>Multi-</a:t>
            </a:r>
            <a:br>
              <a:rPr kumimoji="0" lang="en-US" sz="1600" b="0" i="0" u="none" strike="noStrike" kern="1200" cap="none" spc="0" normalizeH="0" baseline="0" noProof="0" dirty="0">
                <a:ln>
                  <a:noFill/>
                </a:ln>
                <a:solidFill>
                  <a:srgbClr val="58595B"/>
                </a:solidFill>
                <a:effectLst/>
                <a:uLnTx/>
                <a:uFillTx/>
                <a:latin typeface="Arial"/>
                <a:ea typeface="+mn-ea"/>
                <a:cs typeface="+mn-cs"/>
              </a:rPr>
            </a:br>
            <a:r>
              <a:rPr kumimoji="0" lang="en-US" sz="1600" b="0" i="0" u="none" strike="noStrike" kern="1200" cap="none" spc="0" normalizeH="0" baseline="0" noProof="0" dirty="0">
                <a:ln>
                  <a:noFill/>
                </a:ln>
                <a:solidFill>
                  <a:srgbClr val="58595B"/>
                </a:solidFill>
                <a:effectLst/>
                <a:uLnTx/>
                <a:uFillTx/>
                <a:latin typeface="Arial"/>
                <a:ea typeface="+mn-ea"/>
                <a:cs typeface="+mn-cs"/>
              </a:rPr>
              <a:t>Stakeholder Engagement</a:t>
            </a:r>
          </a:p>
        </p:txBody>
      </p:sp>
      <p:pic>
        <p:nvPicPr>
          <p:cNvPr id="2" name="Picture 1">
            <a:extLst>
              <a:ext uri="{FF2B5EF4-FFF2-40B4-BE49-F238E27FC236}">
                <a16:creationId xmlns:a16="http://schemas.microsoft.com/office/drawing/2014/main" id="{0A3750D6-E3C1-FD4F-8B12-0BD543D61EA1}"/>
              </a:ext>
            </a:extLst>
          </p:cNvPr>
          <p:cNvPicPr>
            <a:picLocks noChangeAspect="1"/>
          </p:cNvPicPr>
          <p:nvPr/>
        </p:nvPicPr>
        <p:blipFill>
          <a:blip r:embed="rId3"/>
          <a:stretch>
            <a:fillRect/>
          </a:stretch>
        </p:blipFill>
        <p:spPr>
          <a:xfrm>
            <a:off x="2383325" y="1826843"/>
            <a:ext cx="6261677" cy="1672828"/>
          </a:xfrm>
          <a:prstGeom prst="rect">
            <a:avLst/>
          </a:prstGeom>
        </p:spPr>
      </p:pic>
    </p:spTree>
    <p:extLst>
      <p:ext uri="{BB962C8B-B14F-4D97-AF65-F5344CB8AC3E}">
        <p14:creationId xmlns:p14="http://schemas.microsoft.com/office/powerpoint/2010/main" val="3779187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MULTI-STAKEHOLDER ENGAGEMENT</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5A6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5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5A6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302532"/>
            <a:ext cx="2726415" cy="442172"/>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Rationale</a:t>
            </a:r>
          </a:p>
        </p:txBody>
      </p:sp>
      <p:sp>
        <p:nvSpPr>
          <p:cNvPr id="4" name="Rectangle 3">
            <a:extLst>
              <a:ext uri="{FF2B5EF4-FFF2-40B4-BE49-F238E27FC236}">
                <a16:creationId xmlns:a16="http://schemas.microsoft.com/office/drawing/2014/main" id="{1DDDF8FB-AF79-7A4C-BD33-39772F9CA3A3}"/>
              </a:ext>
            </a:extLst>
          </p:cNvPr>
          <p:cNvSpPr/>
          <p:nvPr/>
        </p:nvSpPr>
        <p:spPr>
          <a:xfrm>
            <a:off x="347578" y="2743200"/>
            <a:ext cx="3150285" cy="615553"/>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5A65"/>
                </a:solidFill>
                <a:effectLst/>
                <a:uLnTx/>
                <a:uFillTx/>
                <a:latin typeface="Arial"/>
                <a:ea typeface="+mn-ea"/>
                <a:cs typeface="+mn-cs"/>
              </a:rPr>
              <a:t>Pre-Planning</a:t>
            </a:r>
            <a:endParaRPr kumimoji="0" lang="en-US" sz="1800" b="0" i="0" u="none" strike="noStrike" kern="1200" cap="none" spc="0" normalizeH="0" baseline="0" noProof="0">
              <a:ln>
                <a:noFill/>
              </a:ln>
              <a:solidFill>
                <a:srgbClr val="005A65"/>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marL="0" marR="0" lvl="0" indent="0" algn="r"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DESIGN</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3356415"/>
            <a:ext cx="2101268" cy="442172"/>
          </a:xfrm>
          <a:prstGeom prst="rect">
            <a:avLst/>
          </a:prstGeom>
          <a:noFill/>
        </p:spPr>
        <p:txBody>
          <a:bodyPr wrap="square" tIns="45720" bIns="45720" anchor="ctr" anchorCtr="0">
            <a:spAutoFit/>
          </a:bodyPr>
          <a:lstStyle/>
          <a:p>
            <a:pPr marL="0" marR="0" lvl="0" indent="0" algn="l"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Feasibility</a:t>
            </a:r>
          </a:p>
        </p:txBody>
      </p:sp>
      <p:sp>
        <p:nvSpPr>
          <p:cNvPr id="22" name="Rectangle 21">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Prove value</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OPERATIONS</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27434FC0-08DF-5549-9701-3644192D4805}"/>
              </a:ext>
            </a:extLst>
          </p:cNvPr>
          <p:cNvPicPr>
            <a:picLocks noChangeAspect="1"/>
          </p:cNvPicPr>
          <p:nvPr/>
        </p:nvPicPr>
        <p:blipFill>
          <a:blip r:embed="rId2">
            <a:biLevel thresh="25000"/>
          </a:blip>
          <a:stretch>
            <a:fillRect/>
          </a:stretch>
        </p:blipFill>
        <p:spPr>
          <a:xfrm>
            <a:off x="5172632" y="2976513"/>
            <a:ext cx="934305" cy="934305"/>
          </a:xfrm>
          <a:prstGeom prst="rect">
            <a:avLst/>
          </a:prstGeom>
        </p:spPr>
      </p:pic>
    </p:spTree>
    <p:extLst>
      <p:ext uri="{BB962C8B-B14F-4D97-AF65-F5344CB8AC3E}">
        <p14:creationId xmlns:p14="http://schemas.microsoft.com/office/powerpoint/2010/main" val="2113725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MULTI-STAKEHOLDER ENGAGEMENT</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A2C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A2C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A2C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Reach consensus</a:t>
            </a:r>
          </a:p>
        </p:txBody>
      </p:sp>
      <p:pic>
        <p:nvPicPr>
          <p:cNvPr id="12" name="Picture 11">
            <a:extLst>
              <a:ext uri="{FF2B5EF4-FFF2-40B4-BE49-F238E27FC236}">
                <a16:creationId xmlns:a16="http://schemas.microsoft.com/office/drawing/2014/main" id="{7DE2ACC2-44CB-2E49-B3C3-F65D3AE9240C}"/>
              </a:ext>
            </a:extLst>
          </p:cNvPr>
          <p:cNvPicPr>
            <a:picLocks noChangeAspect="1"/>
          </p:cNvPicPr>
          <p:nvPr/>
        </p:nvPicPr>
        <p:blipFill>
          <a:blip r:embed="rId2">
            <a:biLevel thresh="50000"/>
          </a:blip>
          <a:stretch>
            <a:fillRect/>
          </a:stretch>
        </p:blipFill>
        <p:spPr>
          <a:xfrm>
            <a:off x="5172737" y="3026350"/>
            <a:ext cx="874373" cy="922949"/>
          </a:xfrm>
          <a:prstGeom prst="rect">
            <a:avLst/>
          </a:prstGeom>
        </p:spPr>
      </p:pic>
      <p:sp>
        <p:nvSpPr>
          <p:cNvPr id="4" name="Rectangle 3">
            <a:extLst>
              <a:ext uri="{FF2B5EF4-FFF2-40B4-BE49-F238E27FC236}">
                <a16:creationId xmlns:a16="http://schemas.microsoft.com/office/drawing/2014/main" id="{1DDDF8FB-AF79-7A4C-BD33-39772F9CA3A3}"/>
              </a:ext>
            </a:extLst>
          </p:cNvPr>
          <p:cNvSpPr/>
          <p:nvPr/>
        </p:nvSpPr>
        <p:spPr>
          <a:xfrm>
            <a:off x="347579" y="2743200"/>
            <a:ext cx="2741844" cy="615553"/>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A2C5"/>
                </a:solidFill>
                <a:effectLst/>
                <a:uLnTx/>
                <a:uFillTx/>
                <a:latin typeface="Arial"/>
                <a:ea typeface="+mn-ea"/>
                <a:cs typeface="+mn-cs"/>
              </a:rPr>
              <a:t>Planning</a:t>
            </a:r>
            <a:endParaRPr kumimoji="0" lang="en-US" sz="1800" b="0" i="0" u="none" strike="noStrike" kern="1200" cap="none" spc="0" normalizeH="0" baseline="0" noProof="0">
              <a:ln>
                <a:noFill/>
              </a:ln>
              <a:solidFill>
                <a:srgbClr val="00A2C5"/>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marL="0" marR="0" lvl="0" indent="0" algn="r"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DESIGN</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2983364"/>
            <a:ext cx="2101268" cy="1188274"/>
          </a:xfrm>
          <a:prstGeom prst="rect">
            <a:avLst/>
          </a:prstGeom>
          <a:noFill/>
        </p:spPr>
        <p:txBody>
          <a:bodyPr wrap="square" tIns="45720" bIns="45720" anchor="ctr" anchorCtr="0">
            <a:spAutoFit/>
          </a:bodyPr>
          <a:lstStyle/>
          <a:p>
            <a:pPr marL="0" marR="0" lvl="0" indent="0" algn="l"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Integrate, centralize processes</a:t>
            </a:r>
          </a:p>
        </p:txBody>
      </p:sp>
      <p:sp>
        <p:nvSpPr>
          <p:cNvPr id="22" name="Rectangle 21">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Education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OPERATIONS</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225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chemeClr val="accent4">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chemeClr val="accent4"/>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Fidelity,</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change</a:t>
            </a:r>
          </a:p>
        </p:txBody>
      </p:sp>
      <p:sp>
        <p:nvSpPr>
          <p:cNvPr id="4" name="Rectangle 3">
            <a:extLst>
              <a:ext uri="{FF2B5EF4-FFF2-40B4-BE49-F238E27FC236}">
                <a16:creationId xmlns:a16="http://schemas.microsoft.com/office/drawing/2014/main" id="{1DDDF8FB-AF79-7A4C-BD33-39772F9CA3A3}"/>
              </a:ext>
            </a:extLst>
          </p:cNvPr>
          <p:cNvSpPr/>
          <p:nvPr/>
        </p:nvSpPr>
        <p:spPr>
          <a:xfrm>
            <a:off x="347579" y="2739899"/>
            <a:ext cx="2741844" cy="615553"/>
          </a:xfrm>
          <a:prstGeom prst="rect">
            <a:avLst/>
          </a:prstGeom>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D4036"/>
                </a:solidFill>
                <a:effectLst/>
                <a:uLnTx/>
                <a:uFillTx/>
                <a:latin typeface="Arial"/>
                <a:ea typeface="+mn-ea"/>
                <a:cs typeface="+mn-cs"/>
              </a:rPr>
              <a:t>Execution</a:t>
            </a:r>
            <a:endParaRPr kumimoji="0" lang="en-US" sz="1800" b="0" i="0" u="none" strike="noStrike" kern="1200" cap="none" spc="0" normalizeH="0" baseline="0" noProof="0">
              <a:ln>
                <a:noFill/>
              </a:ln>
              <a:solidFill>
                <a:srgbClr val="ED4036"/>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marL="0" marR="0" lvl="0" indent="0" algn="r"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DESIGN</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7E377E71-3A87-C241-B929-D9D528FD3223}"/>
              </a:ext>
            </a:extLst>
          </p:cNvPr>
          <p:cNvCxnSpPr/>
          <p:nvPr/>
        </p:nvCxnSpPr>
        <p:spPr>
          <a:xfrm flipH="1">
            <a:off x="6614419" y="1233387"/>
            <a:ext cx="219537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487810" y="3173177"/>
            <a:ext cx="2101268" cy="1005596"/>
          </a:xfrm>
          <a:prstGeom prst="rect">
            <a:avLst/>
          </a:prstGeom>
          <a:noFill/>
        </p:spPr>
        <p:txBody>
          <a:bodyPr wrap="square" tIns="45720" bIns="45720" anchor="ctr" anchorCtr="0">
            <a:spAutoFit/>
          </a:bodyPr>
          <a:lstStyle/>
          <a:p>
            <a:pPr marL="0" marR="0" lvl="0" indent="0" algn="l" defTabSz="457200" rtl="0" eaLnBrk="1" fontAlgn="auto" latinLnBrk="0" hangingPunct="1">
              <a:lnSpc>
                <a:spcPct val="101000"/>
              </a:lnSpc>
              <a:spcBef>
                <a:spcPts val="12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Centralization,</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flexibility,</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communication</a:t>
            </a:r>
          </a:p>
        </p:txBody>
      </p:sp>
      <p:sp>
        <p:nvSpPr>
          <p:cNvPr id="22" name="Rectangle 21">
            <a:extLst>
              <a:ext uri="{FF2B5EF4-FFF2-40B4-BE49-F238E27FC236}">
                <a16:creationId xmlns:a16="http://schemas.microsoft.com/office/drawing/2014/main" id="{4CDBBB4D-69C5-104A-892C-2ECBF40FD38C}"/>
              </a:ext>
            </a:extLst>
          </p:cNvPr>
          <p:cNvSpPr/>
          <p:nvPr/>
        </p:nvSpPr>
        <p:spPr>
          <a:xfrm>
            <a:off x="3394378" y="4369926"/>
            <a:ext cx="2502492" cy="815223"/>
          </a:xfrm>
          <a:prstGeom prst="rect">
            <a:avLst/>
          </a:prstGeom>
          <a:noFill/>
        </p:spPr>
        <p:txBody>
          <a:bodyPr wrap="square" tIns="45720" bIns="45720" anchor="ctr" anchorCtr="0">
            <a:spAutoFit/>
          </a:bodyPr>
          <a:lstStyle/>
          <a:p>
            <a:pPr marL="0" marR="0" lvl="0" indent="0" algn="ctr" defTabSz="457200" rtl="0" eaLnBrk="1" fontAlgn="auto" latinLnBrk="0" hangingPunct="1">
              <a:lnSpc>
                <a:spcPct val="101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Cultivate,</a:t>
            </a: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maintain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91440" tIns="45720" rIns="91440"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OPERATIONS</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5402223"/>
            <a:ext cx="3074284"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7644253F-92E4-3241-9F35-579FAF6F9343}"/>
              </a:ext>
            </a:extLst>
          </p:cNvPr>
          <p:cNvSpPr/>
          <p:nvPr/>
        </p:nvSpPr>
        <p:spPr>
          <a:xfrm>
            <a:off x="347579" y="5402223"/>
            <a:ext cx="3046799" cy="683264"/>
          </a:xfrm>
          <a:prstGeom prst="rect">
            <a:avLst/>
          </a:prstGeom>
          <a:noFill/>
        </p:spPr>
        <p:txBody>
          <a:bodyPr wrap="square" lIns="0" tIns="45720" rIns="0" bIns="45720" anchor="b" anchorCtr="0">
            <a:spAutoFit/>
          </a:bodyPr>
          <a:lstStyle/>
          <a:p>
            <a:pPr marL="0" marR="0" lvl="0" indent="0" algn="l" defTabSz="457200" rtl="0" eaLnBrk="1" fontAlgn="auto" latinLnBrk="0" hangingPunct="1">
              <a:lnSpc>
                <a:spcPct val="96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Arial"/>
                <a:ea typeface="+mn-ea"/>
                <a:cs typeface="+mn-cs"/>
              </a:rPr>
              <a:t>MULTI-STAKEHOLDER ENGAGEMENT</a:t>
            </a:r>
            <a:endParaRPr kumimoji="0" lang="en-US" sz="2400" b="0" i="0" u="none" strike="noStrike" kern="1200" cap="none" spc="0" normalizeH="0" baseline="0" noProof="0" dirty="0">
              <a:ln>
                <a:noFill/>
              </a:ln>
              <a:solidFill>
                <a:srgbClr val="58595B"/>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226715"/>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6CA56075-15BE-8C4D-B996-FA88C904F76D}"/>
              </a:ext>
            </a:extLst>
          </p:cNvPr>
          <p:cNvPicPr>
            <a:picLocks noChangeAspect="1"/>
          </p:cNvPicPr>
          <p:nvPr/>
        </p:nvPicPr>
        <p:blipFill>
          <a:blip r:embed="rId2">
            <a:biLevel thresh="25000"/>
          </a:blip>
          <a:stretch>
            <a:fillRect/>
          </a:stretch>
        </p:blipFill>
        <p:spPr>
          <a:xfrm>
            <a:off x="5167424" y="3027701"/>
            <a:ext cx="890394" cy="890394"/>
          </a:xfrm>
          <a:prstGeom prst="rect">
            <a:avLst/>
          </a:prstGeom>
        </p:spPr>
      </p:pic>
    </p:spTree>
    <p:extLst>
      <p:ext uri="{BB962C8B-B14F-4D97-AF65-F5344CB8AC3E}">
        <p14:creationId xmlns:p14="http://schemas.microsoft.com/office/powerpoint/2010/main" val="400624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112773" y="1336763"/>
            <a:ext cx="4918454" cy="4850937"/>
            <a:chOff x="1903228" y="729964"/>
            <a:chExt cx="5337544" cy="5264274"/>
          </a:xfrm>
        </p:grpSpPr>
        <p:grpSp>
          <p:nvGrpSpPr>
            <p:cNvPr id="14" name="Group 13"/>
            <p:cNvGrpSpPr/>
            <p:nvPr/>
          </p:nvGrpSpPr>
          <p:grpSpPr>
            <a:xfrm>
              <a:off x="1903228" y="863762"/>
              <a:ext cx="5337544" cy="5130476"/>
              <a:chOff x="1903228" y="863762"/>
              <a:chExt cx="5337544" cy="5130476"/>
            </a:xfrm>
          </p:grpSpPr>
          <p:sp>
            <p:nvSpPr>
              <p:cNvPr id="90" name="Oval 89"/>
              <p:cNvSpPr>
                <a:spLocks noChangeArrowheads="1"/>
              </p:cNvSpPr>
              <p:nvPr/>
            </p:nvSpPr>
            <p:spPr bwMode="auto">
              <a:xfrm>
                <a:off x="1903228" y="863762"/>
                <a:ext cx="5337544" cy="5130476"/>
              </a:xfrm>
              <a:prstGeom prst="ellipse">
                <a:avLst/>
              </a:prstGeom>
              <a:solidFill>
                <a:schemeClr val="bg1">
                  <a:lumMod val="95000"/>
                </a:schemeClr>
              </a:solidFill>
              <a:ln w="14288" cap="rnd">
                <a:noFill/>
                <a:miter lim="800000"/>
                <a:headEnd/>
                <a:tailEnd/>
              </a:ln>
              <a:effectLst/>
            </p:spPr>
            <p:txBody>
              <a:bodyPr anchor="ctr" anchorCtr="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charset="0"/>
                    <a:ea typeface="+mn-ea"/>
                    <a:cs typeface="+mn-cs"/>
                  </a:rPr>
                  <a:t>Better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charset="0"/>
                    <a:ea typeface="+mn-ea"/>
                    <a:cs typeface="+mn-cs"/>
                  </a:rPr>
                  <a:t>Streamlined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charset="0"/>
                    <a:ea typeface="+mn-ea"/>
                    <a:cs typeface="+mn-cs"/>
                  </a:rPr>
                  <a:t>Fit for purpose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Clinical Trials</a:t>
                </a:r>
              </a:p>
            </p:txBody>
          </p:sp>
          <p:grpSp>
            <p:nvGrpSpPr>
              <p:cNvPr id="12" name="Group 11"/>
              <p:cNvGrpSpPr/>
              <p:nvPr/>
            </p:nvGrpSpPr>
            <p:grpSpPr>
              <a:xfrm>
                <a:off x="2748462" y="1663295"/>
                <a:ext cx="3647076" cy="3531410"/>
                <a:chOff x="2750283" y="1843243"/>
                <a:chExt cx="3647076" cy="3531410"/>
              </a:xfrm>
            </p:grpSpPr>
            <p:sp>
              <p:nvSpPr>
                <p:cNvPr id="23" name="Line 2"/>
                <p:cNvSpPr>
                  <a:spLocks noChangeShapeType="1"/>
                </p:cNvSpPr>
                <p:nvPr/>
              </p:nvSpPr>
              <p:spPr bwMode="auto">
                <a:xfrm flipH="1">
                  <a:off x="3766681" y="5374653"/>
                  <a:ext cx="1612084" cy="0"/>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24" name="Line 3"/>
                <p:cNvSpPr>
                  <a:spLocks noChangeShapeType="1"/>
                </p:cNvSpPr>
                <p:nvPr/>
              </p:nvSpPr>
              <p:spPr bwMode="auto">
                <a:xfrm flipH="1" flipV="1">
                  <a:off x="2763396" y="4115332"/>
                  <a:ext cx="1003285" cy="125932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25" name="Line 4"/>
                <p:cNvSpPr>
                  <a:spLocks noChangeShapeType="1"/>
                </p:cNvSpPr>
                <p:nvPr/>
              </p:nvSpPr>
              <p:spPr bwMode="auto">
                <a:xfrm flipV="1">
                  <a:off x="2763396" y="2541181"/>
                  <a:ext cx="358451" cy="157415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26" name="Line 5"/>
                <p:cNvSpPr>
                  <a:spLocks noChangeShapeType="1"/>
                </p:cNvSpPr>
                <p:nvPr/>
              </p:nvSpPr>
              <p:spPr bwMode="auto">
                <a:xfrm>
                  <a:off x="4572724" y="1843244"/>
                  <a:ext cx="1450875" cy="697937"/>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28" name="Line 6"/>
                <p:cNvSpPr>
                  <a:spLocks noChangeShapeType="1"/>
                </p:cNvSpPr>
                <p:nvPr/>
              </p:nvSpPr>
              <p:spPr bwMode="auto">
                <a:xfrm flipV="1">
                  <a:off x="3121848" y="1843244"/>
                  <a:ext cx="1450876" cy="697937"/>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29" name="Line 7"/>
                <p:cNvSpPr>
                  <a:spLocks noChangeShapeType="1"/>
                </p:cNvSpPr>
                <p:nvPr/>
              </p:nvSpPr>
              <p:spPr bwMode="auto">
                <a:xfrm flipH="1">
                  <a:off x="5378765" y="4115332"/>
                  <a:ext cx="1003286" cy="125932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30" name="Line 8"/>
                <p:cNvSpPr>
                  <a:spLocks noChangeShapeType="1"/>
                </p:cNvSpPr>
                <p:nvPr/>
              </p:nvSpPr>
              <p:spPr bwMode="auto">
                <a:xfrm>
                  <a:off x="6023598" y="2541181"/>
                  <a:ext cx="358453" cy="157415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31" name="Line 9"/>
                <p:cNvSpPr>
                  <a:spLocks noChangeShapeType="1"/>
                </p:cNvSpPr>
                <p:nvPr/>
              </p:nvSpPr>
              <p:spPr bwMode="auto">
                <a:xfrm flipH="1" flipV="1">
                  <a:off x="4572724" y="1843243"/>
                  <a:ext cx="797042" cy="351505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32" name="Line 10"/>
                <p:cNvSpPr>
                  <a:spLocks noChangeShapeType="1"/>
                </p:cNvSpPr>
                <p:nvPr/>
              </p:nvSpPr>
              <p:spPr bwMode="auto">
                <a:xfrm flipH="1" flipV="1">
                  <a:off x="3121848" y="2541181"/>
                  <a:ext cx="3275511" cy="1572149"/>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33" name="Line 11"/>
                <p:cNvSpPr>
                  <a:spLocks noChangeShapeType="1"/>
                </p:cNvSpPr>
                <p:nvPr/>
              </p:nvSpPr>
              <p:spPr bwMode="auto">
                <a:xfrm flipH="1">
                  <a:off x="2763395" y="2558767"/>
                  <a:ext cx="3271670" cy="1556565"/>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47" name="Line 6"/>
                <p:cNvSpPr>
                  <a:spLocks noChangeShapeType="1"/>
                </p:cNvSpPr>
                <p:nvPr/>
              </p:nvSpPr>
              <p:spPr bwMode="auto">
                <a:xfrm>
                  <a:off x="3094957" y="2555072"/>
                  <a:ext cx="2900587" cy="3696"/>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48" name="Line 6"/>
                <p:cNvSpPr>
                  <a:spLocks noChangeShapeType="1"/>
                </p:cNvSpPr>
                <p:nvPr/>
              </p:nvSpPr>
              <p:spPr bwMode="auto">
                <a:xfrm>
                  <a:off x="3162681" y="2545593"/>
                  <a:ext cx="621439"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49" name="Line 6"/>
                <p:cNvSpPr>
                  <a:spLocks noChangeShapeType="1"/>
                </p:cNvSpPr>
                <p:nvPr/>
              </p:nvSpPr>
              <p:spPr bwMode="auto">
                <a:xfrm flipH="1">
                  <a:off x="5347809" y="2545593"/>
                  <a:ext cx="621439"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50" name="Line 6"/>
                <p:cNvSpPr>
                  <a:spLocks noChangeShapeType="1"/>
                </p:cNvSpPr>
                <p:nvPr/>
              </p:nvSpPr>
              <p:spPr bwMode="auto">
                <a:xfrm flipH="1">
                  <a:off x="3762504" y="2545593"/>
                  <a:ext cx="2251755"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51" name="Line 6"/>
                <p:cNvSpPr>
                  <a:spLocks noChangeShapeType="1"/>
                </p:cNvSpPr>
                <p:nvPr/>
              </p:nvSpPr>
              <p:spPr bwMode="auto">
                <a:xfrm>
                  <a:off x="3126847" y="2545593"/>
                  <a:ext cx="2251755"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52" name="Line 9"/>
                <p:cNvSpPr>
                  <a:spLocks noChangeShapeType="1"/>
                </p:cNvSpPr>
                <p:nvPr/>
              </p:nvSpPr>
              <p:spPr bwMode="auto">
                <a:xfrm flipV="1">
                  <a:off x="3773484" y="1843243"/>
                  <a:ext cx="797042" cy="351505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55" name="Line 9"/>
                <p:cNvSpPr>
                  <a:spLocks noChangeShapeType="1"/>
                </p:cNvSpPr>
                <p:nvPr/>
              </p:nvSpPr>
              <p:spPr bwMode="auto">
                <a:xfrm flipH="1" flipV="1">
                  <a:off x="4572724" y="1843243"/>
                  <a:ext cx="1811461" cy="2283261"/>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59" name="Line 9"/>
                <p:cNvSpPr>
                  <a:spLocks noChangeShapeType="1"/>
                </p:cNvSpPr>
                <p:nvPr/>
              </p:nvSpPr>
              <p:spPr bwMode="auto">
                <a:xfrm flipV="1">
                  <a:off x="2781777" y="1858270"/>
                  <a:ext cx="1811461" cy="2283261"/>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60" name="Line 11"/>
                <p:cNvSpPr>
                  <a:spLocks noChangeShapeType="1"/>
                </p:cNvSpPr>
                <p:nvPr/>
              </p:nvSpPr>
              <p:spPr bwMode="auto">
                <a:xfrm flipH="1" flipV="1">
                  <a:off x="2763395" y="4115332"/>
                  <a:ext cx="3627377" cy="4585"/>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67" name="Line 9"/>
                <p:cNvSpPr>
                  <a:spLocks noChangeShapeType="1"/>
                </p:cNvSpPr>
                <p:nvPr/>
              </p:nvSpPr>
              <p:spPr bwMode="auto">
                <a:xfrm flipV="1">
                  <a:off x="3758113" y="4113328"/>
                  <a:ext cx="2639245" cy="123179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sp>
              <p:nvSpPr>
                <p:cNvPr id="68" name="Line 9"/>
                <p:cNvSpPr>
                  <a:spLocks noChangeShapeType="1"/>
                </p:cNvSpPr>
                <p:nvPr/>
              </p:nvSpPr>
              <p:spPr bwMode="auto">
                <a:xfrm flipH="1" flipV="1">
                  <a:off x="2750283" y="4113328"/>
                  <a:ext cx="2639245" cy="123179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6879"/>
                    </a:solidFill>
                    <a:effectLst/>
                    <a:uLnTx/>
                    <a:uFillTx/>
                    <a:latin typeface="Arial" charset="0"/>
                    <a:ea typeface="+mn-ea"/>
                    <a:cs typeface="+mn-cs"/>
                  </a:endParaRPr>
                </a:p>
              </p:txBody>
            </p:sp>
          </p:grpSp>
          <p:sp>
            <p:nvSpPr>
              <p:cNvPr id="46" name="Oval 45"/>
              <p:cNvSpPr>
                <a:spLocks noChangeArrowheads="1"/>
              </p:cNvSpPr>
              <p:nvPr/>
            </p:nvSpPr>
            <p:spPr bwMode="auto">
              <a:xfrm>
                <a:off x="3539040" y="2436113"/>
                <a:ext cx="2065920" cy="1985775"/>
              </a:xfrm>
              <a:prstGeom prst="ellipse">
                <a:avLst/>
              </a:prstGeom>
              <a:ln>
                <a:headEnd/>
                <a:tailEnd/>
              </a:ln>
            </p:spPr>
            <p:style>
              <a:lnRef idx="3">
                <a:schemeClr val="lt1"/>
              </a:lnRef>
              <a:fillRef idx="1">
                <a:schemeClr val="dk1"/>
              </a:fillRef>
              <a:effectRef idx="1">
                <a:schemeClr val="dk1"/>
              </a:effectRef>
              <a:fontRef idx="minor">
                <a:schemeClr val="lt1"/>
              </a:fontRef>
            </p:style>
            <p:txBody>
              <a:bodyPr anchor="ctr" anchorCtr="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Everyone is an equal partner at the table</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grpSp>
        <p:sp>
          <p:nvSpPr>
            <p:cNvPr id="16" name="Oval 15"/>
            <p:cNvSpPr/>
            <p:nvPr/>
          </p:nvSpPr>
          <p:spPr>
            <a:xfrm>
              <a:off x="3842055" y="729964"/>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Clinical</a:t>
              </a:r>
              <a:b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br>
              <a:r>
                <a:rPr kumimoji="0" lang="en-US" sz="1050" b="0" i="0" u="none" strike="noStrike" kern="1200" cap="none" spc="0" normalizeH="0" baseline="0" noProof="0" dirty="0">
                  <a:ln>
                    <a:noFill/>
                  </a:ln>
                  <a:solidFill>
                    <a:srgbClr val="333333">
                      <a:lumMod val="90000"/>
                      <a:lumOff val="10000"/>
                    </a:srgbClr>
                  </a:solidFill>
                  <a:effectLst/>
                  <a:uLnTx/>
                  <a:uFillTx/>
                  <a:latin typeface="Arial"/>
                  <a:ea typeface="+mn-ea"/>
                  <a:cs typeface="+mn-cs"/>
                </a:rPr>
                <a:t>Investigators</a:t>
              </a:r>
            </a:p>
          </p:txBody>
        </p:sp>
        <p:grpSp>
          <p:nvGrpSpPr>
            <p:cNvPr id="18" name="Group 17"/>
            <p:cNvGrpSpPr/>
            <p:nvPr/>
          </p:nvGrpSpPr>
          <p:grpSpPr>
            <a:xfrm>
              <a:off x="1911873" y="3224652"/>
              <a:ext cx="5320254" cy="1466297"/>
              <a:chOff x="1942514" y="3224652"/>
              <a:chExt cx="5320254" cy="1466297"/>
            </a:xfrm>
          </p:grpSpPr>
          <p:sp>
            <p:nvSpPr>
              <p:cNvPr id="56" name="Oval 55"/>
              <p:cNvSpPr/>
              <p:nvPr/>
            </p:nvSpPr>
            <p:spPr>
              <a:xfrm>
                <a:off x="1942514" y="3224652"/>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Industry (pharma, bio, device, CRO, &amp; tech)</a:t>
                </a:r>
                <a:endParaRPr kumimoji="0" lang="en-US" sz="1100" b="0" i="1" u="none" strike="noStrike" kern="1200" cap="none" spc="0" normalizeH="0" baseline="0" noProof="0" dirty="0">
                  <a:ln>
                    <a:noFill/>
                  </a:ln>
                  <a:solidFill>
                    <a:srgbClr val="333333">
                      <a:lumMod val="90000"/>
                      <a:lumOff val="10000"/>
                    </a:srgbClr>
                  </a:solidFill>
                  <a:effectLst/>
                  <a:uLnTx/>
                  <a:uFillTx/>
                  <a:latin typeface="Arial"/>
                  <a:ea typeface="+mn-ea"/>
                  <a:cs typeface="+mn-cs"/>
                </a:endParaRPr>
              </a:p>
            </p:txBody>
          </p:sp>
          <p:sp>
            <p:nvSpPr>
              <p:cNvPr id="58" name="Oval 57"/>
              <p:cNvSpPr/>
              <p:nvPr/>
            </p:nvSpPr>
            <p:spPr>
              <a:xfrm>
                <a:off x="5802878" y="3231059"/>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Academia</a:t>
                </a:r>
              </a:p>
            </p:txBody>
          </p:sp>
        </p:grpSp>
        <p:grpSp>
          <p:nvGrpSpPr>
            <p:cNvPr id="19" name="Group 18"/>
            <p:cNvGrpSpPr/>
            <p:nvPr/>
          </p:nvGrpSpPr>
          <p:grpSpPr>
            <a:xfrm>
              <a:off x="3021341" y="4436390"/>
              <a:ext cx="3163677" cy="1466297"/>
              <a:chOff x="3037385" y="4421791"/>
              <a:chExt cx="3163677" cy="1466297"/>
            </a:xfrm>
          </p:grpSpPr>
          <p:sp>
            <p:nvSpPr>
              <p:cNvPr id="57" name="Oval 56"/>
              <p:cNvSpPr/>
              <p:nvPr/>
            </p:nvSpPr>
            <p:spPr>
              <a:xfrm>
                <a:off x="3037385" y="4421791"/>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IRBs</a:t>
                </a:r>
              </a:p>
            </p:txBody>
          </p:sp>
          <p:sp>
            <p:nvSpPr>
              <p:cNvPr id="61" name="Oval 60"/>
              <p:cNvSpPr/>
              <p:nvPr/>
            </p:nvSpPr>
            <p:spPr>
              <a:xfrm>
                <a:off x="4678813" y="4428198"/>
                <a:ext cx="1522249"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Trade &amp;</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Professional Orgs</a:t>
                </a:r>
              </a:p>
            </p:txBody>
          </p:sp>
        </p:grpSp>
        <p:grpSp>
          <p:nvGrpSpPr>
            <p:cNvPr id="17" name="Group 16"/>
            <p:cNvGrpSpPr/>
            <p:nvPr/>
          </p:nvGrpSpPr>
          <p:grpSpPr>
            <a:xfrm>
              <a:off x="2204722" y="1573152"/>
              <a:ext cx="4734557" cy="1469866"/>
              <a:chOff x="2242663" y="1573152"/>
              <a:chExt cx="4734557" cy="1469866"/>
            </a:xfrm>
          </p:grpSpPr>
          <p:sp>
            <p:nvSpPr>
              <p:cNvPr id="54" name="Oval 53"/>
              <p:cNvSpPr/>
              <p:nvPr/>
            </p:nvSpPr>
            <p:spPr>
              <a:xfrm>
                <a:off x="2242663" y="1583128"/>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Government &amp; Regulatory Agencies</a:t>
                </a:r>
              </a:p>
            </p:txBody>
          </p:sp>
          <p:sp>
            <p:nvSpPr>
              <p:cNvPr id="62" name="Oval 61"/>
              <p:cNvSpPr/>
              <p:nvPr/>
            </p:nvSpPr>
            <p:spPr>
              <a:xfrm>
                <a:off x="5517330" y="1573152"/>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Patients, Caregivers &amp; Patient</a:t>
                </a:r>
                <a:b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br>
                <a:r>
                  <a:rPr kumimoji="0" lang="en-US" sz="1100" b="0" i="0" u="none" strike="noStrike" kern="1200" cap="none" spc="0" normalizeH="0" baseline="0" noProof="0" dirty="0">
                    <a:ln>
                      <a:noFill/>
                    </a:ln>
                    <a:solidFill>
                      <a:srgbClr val="333333">
                        <a:lumMod val="90000"/>
                        <a:lumOff val="10000"/>
                      </a:srgbClr>
                    </a:solidFill>
                    <a:effectLst/>
                    <a:uLnTx/>
                    <a:uFillTx/>
                    <a:latin typeface="Arial"/>
                    <a:ea typeface="+mn-ea"/>
                    <a:cs typeface="+mn-cs"/>
                  </a:rPr>
                  <a:t>Advocacy Groups</a:t>
                </a:r>
              </a:p>
            </p:txBody>
          </p:sp>
        </p:grpSp>
      </p:grpSp>
      <p:sp>
        <p:nvSpPr>
          <p:cNvPr id="79" name="Title 1"/>
          <p:cNvSpPr txBox="1">
            <a:spLocks/>
          </p:cNvSpPr>
          <p:nvPr/>
        </p:nvSpPr>
        <p:spPr>
          <a:xfrm>
            <a:off x="430436" y="460950"/>
            <a:ext cx="6861318" cy="770467"/>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b="1" kern="1200">
                <a:solidFill>
                  <a:schemeClr val="accent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8BA2"/>
                </a:solidFill>
                <a:effectLst/>
                <a:uLnTx/>
                <a:uFillTx/>
                <a:latin typeface="Arial"/>
                <a:ea typeface="+mj-ea"/>
                <a:cs typeface="+mj-cs"/>
              </a:rPr>
              <a:t>Multi-Stakeholder Collaboration</a:t>
            </a:r>
          </a:p>
        </p:txBody>
      </p:sp>
    </p:spTree>
    <p:extLst>
      <p:ext uri="{BB962C8B-B14F-4D97-AF65-F5344CB8AC3E}">
        <p14:creationId xmlns:p14="http://schemas.microsoft.com/office/powerpoint/2010/main" val="198903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Activities: </a:t>
            </a:r>
            <a:br>
              <a:rPr lang="en-US" dirty="0"/>
            </a:br>
            <a:r>
              <a:rPr lang="en-US" dirty="0"/>
              <a:t>Identify Strategies &amp; Develop Tools</a:t>
            </a:r>
          </a:p>
        </p:txBody>
      </p:sp>
    </p:spTree>
    <p:extLst>
      <p:ext uri="{BB962C8B-B14F-4D97-AF65-F5344CB8AC3E}">
        <p14:creationId xmlns:p14="http://schemas.microsoft.com/office/powerpoint/2010/main" val="3080763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521283"/>
            <a:ext cx="8462210" cy="787400"/>
          </a:xfrm>
        </p:spPr>
        <p:txBody>
          <a:bodyPr/>
          <a:lstStyle/>
          <a:p>
            <a:r>
              <a:rPr lang="en-US" dirty="0"/>
              <a:t>Guiding Questions </a:t>
            </a:r>
          </a:p>
        </p:txBody>
      </p:sp>
      <p:grpSp>
        <p:nvGrpSpPr>
          <p:cNvPr id="21" name="Group 20">
            <a:extLst>
              <a:ext uri="{FF2B5EF4-FFF2-40B4-BE49-F238E27FC236}">
                <a16:creationId xmlns:a16="http://schemas.microsoft.com/office/drawing/2014/main" id="{03153523-1E56-B949-B5D4-D3AAB9B7EE5A}"/>
              </a:ext>
            </a:extLst>
          </p:cNvPr>
          <p:cNvGrpSpPr/>
          <p:nvPr/>
        </p:nvGrpSpPr>
        <p:grpSpPr>
          <a:xfrm>
            <a:off x="347579" y="1754413"/>
            <a:ext cx="6125792" cy="1159736"/>
            <a:chOff x="1524000" y="1596571"/>
            <a:chExt cx="6125792" cy="1159736"/>
          </a:xfrm>
        </p:grpSpPr>
        <p:sp>
          <p:nvSpPr>
            <p:cNvPr id="8" name="Rounded Rectangle 7">
              <a:extLst>
                <a:ext uri="{FF2B5EF4-FFF2-40B4-BE49-F238E27FC236}">
                  <a16:creationId xmlns:a16="http://schemas.microsoft.com/office/drawing/2014/main" id="{81A04E2D-0308-F245-95C1-5033E1AF7782}"/>
                </a:ext>
              </a:extLst>
            </p:cNvPr>
            <p:cNvSpPr/>
            <p:nvPr/>
          </p:nvSpPr>
          <p:spPr>
            <a:xfrm>
              <a:off x="1524000" y="1596571"/>
              <a:ext cx="6125792" cy="11597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274320" rtlCol="0" anchor="ctr"/>
            <a:lstStyle/>
            <a:p>
              <a:pPr marL="0" marR="0" lvl="0" indent="0" algn="l" defTabSz="4445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Where do we need to go?</a:t>
              </a:r>
            </a:p>
          </p:txBody>
        </p:sp>
        <p:sp>
          <p:nvSpPr>
            <p:cNvPr id="10" name="Oval 9">
              <a:extLst>
                <a:ext uri="{FF2B5EF4-FFF2-40B4-BE49-F238E27FC236}">
                  <a16:creationId xmlns:a16="http://schemas.microsoft.com/office/drawing/2014/main" id="{C0A701FD-710B-A94F-8927-F4BCC18D9EFC}"/>
                </a:ext>
              </a:extLst>
            </p:cNvPr>
            <p:cNvSpPr/>
            <p:nvPr/>
          </p:nvSpPr>
          <p:spPr>
            <a:xfrm>
              <a:off x="1595866" y="1670373"/>
              <a:ext cx="1014984" cy="10121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877824" rIns="87782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B7D5"/>
                  </a:solidFill>
                  <a:effectLst/>
                  <a:uLnTx/>
                  <a:uFillTx/>
                  <a:latin typeface="Arial"/>
                  <a:ea typeface="+mn-ea"/>
                  <a:cs typeface="Arial" panose="020B0604020202020204" pitchFamily="34" charset="0"/>
                </a:rPr>
                <a:t>1</a:t>
              </a:r>
              <a:r>
                <a:rPr kumimoji="0" lang="en-US" sz="1050" b="0" i="0" u="none" strike="noStrike" kern="1200" cap="none" spc="0" normalizeH="0" baseline="0" noProof="0">
                  <a:ln>
                    <a:noFill/>
                  </a:ln>
                  <a:solidFill>
                    <a:srgbClr val="00B7D5"/>
                  </a:solidFill>
                  <a:effectLst/>
                  <a:uLnTx/>
                  <a:uFillTx/>
                  <a:latin typeface="Arial"/>
                  <a:ea typeface="+mn-ea"/>
                  <a:cs typeface="Arial" panose="020B0604020202020204" pitchFamily="34" charset="0"/>
                </a:rPr>
                <a:t> </a:t>
              </a:r>
            </a:p>
          </p:txBody>
        </p:sp>
      </p:grpSp>
      <p:grpSp>
        <p:nvGrpSpPr>
          <p:cNvPr id="22" name="Group 21">
            <a:extLst>
              <a:ext uri="{FF2B5EF4-FFF2-40B4-BE49-F238E27FC236}">
                <a16:creationId xmlns:a16="http://schemas.microsoft.com/office/drawing/2014/main" id="{EDB1FC2A-6CAD-684A-AF7A-B2A45955478E}"/>
              </a:ext>
            </a:extLst>
          </p:cNvPr>
          <p:cNvGrpSpPr/>
          <p:nvPr/>
        </p:nvGrpSpPr>
        <p:grpSpPr>
          <a:xfrm>
            <a:off x="1509104" y="3202037"/>
            <a:ext cx="6125792" cy="1159736"/>
            <a:chOff x="1524000" y="3185192"/>
            <a:chExt cx="6125792" cy="1159736"/>
          </a:xfrm>
        </p:grpSpPr>
        <p:sp>
          <p:nvSpPr>
            <p:cNvPr id="14" name="Rounded Rectangle 13">
              <a:extLst>
                <a:ext uri="{FF2B5EF4-FFF2-40B4-BE49-F238E27FC236}">
                  <a16:creationId xmlns:a16="http://schemas.microsoft.com/office/drawing/2014/main" id="{5A279116-54C1-894A-8B62-7E2632163AC3}"/>
                </a:ext>
              </a:extLst>
            </p:cNvPr>
            <p:cNvSpPr/>
            <p:nvPr/>
          </p:nvSpPr>
          <p:spPr>
            <a:xfrm>
              <a:off x="1524000" y="3185192"/>
              <a:ext cx="6125792" cy="11597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274320" rtlCol="0" anchor="ctr"/>
            <a:lstStyle/>
            <a:p>
              <a:pPr marL="0" marR="0" lvl="0" indent="0" algn="l" defTabSz="4445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How do we get there?</a:t>
              </a:r>
            </a:p>
          </p:txBody>
        </p:sp>
        <p:sp>
          <p:nvSpPr>
            <p:cNvPr id="15" name="Oval 14">
              <a:extLst>
                <a:ext uri="{FF2B5EF4-FFF2-40B4-BE49-F238E27FC236}">
                  <a16:creationId xmlns:a16="http://schemas.microsoft.com/office/drawing/2014/main" id="{973F356E-31C1-1649-B5DC-198BE1F6C982}"/>
                </a:ext>
              </a:extLst>
            </p:cNvPr>
            <p:cNvSpPr/>
            <p:nvPr/>
          </p:nvSpPr>
          <p:spPr>
            <a:xfrm>
              <a:off x="1595866" y="3258994"/>
              <a:ext cx="1014984" cy="10121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877824" rIns="87782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8BA2"/>
                  </a:solidFill>
                  <a:effectLst/>
                  <a:uLnTx/>
                  <a:uFillTx/>
                  <a:latin typeface="Arial"/>
                  <a:ea typeface="+mn-ea"/>
                  <a:cs typeface="Arial" panose="020B0604020202020204" pitchFamily="34" charset="0"/>
                </a:rPr>
                <a:t>2</a:t>
              </a:r>
              <a:r>
                <a:rPr kumimoji="0" lang="en-US" sz="1050" b="1" i="0" u="none" strike="noStrike" kern="1200" cap="none" spc="0" normalizeH="0" baseline="0" noProof="0">
                  <a:ln>
                    <a:noFill/>
                  </a:ln>
                  <a:solidFill>
                    <a:srgbClr val="00B7D5"/>
                  </a:solidFill>
                  <a:effectLst/>
                  <a:uLnTx/>
                  <a:uFillTx/>
                  <a:latin typeface="Arial"/>
                  <a:ea typeface="+mn-ea"/>
                  <a:cs typeface="Arial" panose="020B0604020202020204" pitchFamily="34" charset="0"/>
                </a:rPr>
                <a:t> </a:t>
              </a:r>
            </a:p>
          </p:txBody>
        </p:sp>
      </p:grpSp>
      <p:grpSp>
        <p:nvGrpSpPr>
          <p:cNvPr id="23" name="Group 22">
            <a:extLst>
              <a:ext uri="{FF2B5EF4-FFF2-40B4-BE49-F238E27FC236}">
                <a16:creationId xmlns:a16="http://schemas.microsoft.com/office/drawing/2014/main" id="{1A3DB629-AF48-7B4C-B950-5B3481C86156}"/>
              </a:ext>
            </a:extLst>
          </p:cNvPr>
          <p:cNvGrpSpPr/>
          <p:nvPr/>
        </p:nvGrpSpPr>
        <p:grpSpPr>
          <a:xfrm>
            <a:off x="2683997" y="4616486"/>
            <a:ext cx="6125792" cy="1159736"/>
            <a:chOff x="1524000" y="4773813"/>
            <a:chExt cx="6125792" cy="1159736"/>
          </a:xfrm>
        </p:grpSpPr>
        <p:sp>
          <p:nvSpPr>
            <p:cNvPr id="16" name="Rounded Rectangle 15">
              <a:extLst>
                <a:ext uri="{FF2B5EF4-FFF2-40B4-BE49-F238E27FC236}">
                  <a16:creationId xmlns:a16="http://schemas.microsoft.com/office/drawing/2014/main" id="{965AF0BC-81D2-7E45-9D83-4C2AF394E334}"/>
                </a:ext>
              </a:extLst>
            </p:cNvPr>
            <p:cNvSpPr/>
            <p:nvPr/>
          </p:nvSpPr>
          <p:spPr>
            <a:xfrm>
              <a:off x="1524000" y="4773813"/>
              <a:ext cx="6125792" cy="115973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Ins="274320" rtlCol="0" anchor="ctr"/>
            <a:lstStyle/>
            <a:p>
              <a:pPr marL="0" marR="0" lvl="0" indent="0" algn="l" defTabSz="4445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What can this CTTI </a:t>
              </a:r>
              <a:b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project do to help?</a:t>
              </a:r>
            </a:p>
          </p:txBody>
        </p:sp>
        <p:sp>
          <p:nvSpPr>
            <p:cNvPr id="17" name="Oval 16">
              <a:extLst>
                <a:ext uri="{FF2B5EF4-FFF2-40B4-BE49-F238E27FC236}">
                  <a16:creationId xmlns:a16="http://schemas.microsoft.com/office/drawing/2014/main" id="{B8A4BC08-FE85-4D43-89E2-1E3D8BBB2BC2}"/>
                </a:ext>
              </a:extLst>
            </p:cNvPr>
            <p:cNvSpPr/>
            <p:nvPr/>
          </p:nvSpPr>
          <p:spPr>
            <a:xfrm>
              <a:off x="1595866" y="4847615"/>
              <a:ext cx="1014984" cy="10121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877824" rIns="87782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6879"/>
                  </a:solidFill>
                  <a:effectLst/>
                  <a:uLnTx/>
                  <a:uFillTx/>
                  <a:latin typeface="Arial"/>
                  <a:ea typeface="+mn-ea"/>
                  <a:cs typeface="Arial" panose="020B0604020202020204" pitchFamily="34" charset="0"/>
                </a:rPr>
                <a:t>3</a:t>
              </a:r>
              <a:endParaRPr kumimoji="0" lang="en-US" sz="1050" b="0" i="0" u="none" strike="noStrike" kern="1200" cap="none" spc="0" normalizeH="0" baseline="0" noProof="0">
                <a:ln>
                  <a:noFill/>
                </a:ln>
                <a:solidFill>
                  <a:srgbClr val="006879"/>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3591180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353490-7972-6F44-8157-A999760457C9}"/>
              </a:ext>
            </a:extLst>
          </p:cNvPr>
          <p:cNvPicPr>
            <a:picLocks noChangeAspect="1"/>
          </p:cNvPicPr>
          <p:nvPr/>
        </p:nvPicPr>
        <p:blipFill rotWithShape="1">
          <a:blip r:embed="rId2"/>
          <a:srcRect t="22475" b="23886"/>
          <a:stretch/>
        </p:blipFill>
        <p:spPr>
          <a:xfrm>
            <a:off x="2154454" y="2732285"/>
            <a:ext cx="4432300" cy="2043641"/>
          </a:xfrm>
          <a:prstGeom prst="rect">
            <a:avLst/>
          </a:prstGeom>
        </p:spPr>
      </p:pic>
      <p:sp>
        <p:nvSpPr>
          <p:cNvPr id="2" name="Title 1"/>
          <p:cNvSpPr>
            <a:spLocks noGrp="1"/>
          </p:cNvSpPr>
          <p:nvPr>
            <p:ph type="title"/>
          </p:nvPr>
        </p:nvSpPr>
        <p:spPr/>
        <p:txBody>
          <a:bodyPr/>
          <a:lstStyle/>
          <a:p>
            <a:r>
              <a:rPr lang="en-US" dirty="0"/>
              <a:t>Breakout Session Brainstorm Goals</a:t>
            </a:r>
          </a:p>
        </p:txBody>
      </p:sp>
      <p:sp>
        <p:nvSpPr>
          <p:cNvPr id="4" name="Rounded Rectangle 3"/>
          <p:cNvSpPr/>
          <p:nvPr/>
        </p:nvSpPr>
        <p:spPr>
          <a:xfrm>
            <a:off x="475953" y="4277361"/>
            <a:ext cx="2609243" cy="1897320"/>
          </a:xfrm>
          <a:prstGeom prst="roundRect">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tIns="137160" bIns="18288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Identify Potential </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STRATEGIES</a:t>
            </a:r>
          </a:p>
        </p:txBody>
      </p:sp>
      <p:sp>
        <p:nvSpPr>
          <p:cNvPr id="7" name="Rounded Rectangle 6"/>
          <p:cNvSpPr/>
          <p:nvPr/>
        </p:nvSpPr>
        <p:spPr>
          <a:xfrm>
            <a:off x="471961" y="1291749"/>
            <a:ext cx="2617227" cy="1896293"/>
          </a:xfrm>
          <a:prstGeom prst="roundRect">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tIns="137160" bIns="18288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Priortiize </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ROADBLOCKS</a:t>
            </a:r>
          </a:p>
        </p:txBody>
      </p:sp>
      <p:sp>
        <p:nvSpPr>
          <p:cNvPr id="3" name="TextBox 2"/>
          <p:cNvSpPr txBox="1"/>
          <p:nvPr/>
        </p:nvSpPr>
        <p:spPr>
          <a:xfrm>
            <a:off x="613829" y="3451507"/>
            <a:ext cx="20315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595B"/>
                </a:solidFill>
                <a:effectLst/>
                <a:uLnTx/>
                <a:uFillTx/>
                <a:latin typeface="Arial"/>
                <a:ea typeface="+mn-ea"/>
                <a:cs typeface="+mn-cs"/>
              </a:rPr>
              <a:t>Day 1</a:t>
            </a:r>
          </a:p>
        </p:txBody>
      </p:sp>
      <p:sp>
        <p:nvSpPr>
          <p:cNvPr id="10" name="TextBox 9"/>
          <p:cNvSpPr txBox="1"/>
          <p:nvPr/>
        </p:nvSpPr>
        <p:spPr>
          <a:xfrm>
            <a:off x="6677592" y="2224037"/>
            <a:ext cx="206842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595B"/>
                </a:solidFill>
                <a:effectLst/>
                <a:uLnTx/>
                <a:uFillTx/>
                <a:latin typeface="Arial"/>
                <a:ea typeface="+mn-ea"/>
                <a:cs typeface="+mn-cs"/>
              </a:rPr>
              <a:t>Day 2</a:t>
            </a:r>
          </a:p>
        </p:txBody>
      </p:sp>
      <p:sp>
        <p:nvSpPr>
          <p:cNvPr id="11" name="Rounded Rectangle 10">
            <a:extLst>
              <a:ext uri="{FF2B5EF4-FFF2-40B4-BE49-F238E27FC236}">
                <a16:creationId xmlns:a16="http://schemas.microsoft.com/office/drawing/2014/main" id="{C7DAC515-27E6-584A-AEC0-B87597F15972}"/>
              </a:ext>
            </a:extLst>
          </p:cNvPr>
          <p:cNvSpPr/>
          <p:nvPr/>
        </p:nvSpPr>
        <p:spPr>
          <a:xfrm>
            <a:off x="6677592" y="2805848"/>
            <a:ext cx="2068427" cy="1889245"/>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tIns="137160" bIns="182880" anchor="t" anchorCtr="0">
            <a:no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Brainstorm</a:t>
            </a:r>
            <a:br>
              <a:rPr kumimoji="0" lang="en-US" sz="2000" b="1" i="0" u="none" strike="noStrike" kern="1200" cap="none" spc="0" normalizeH="0" baseline="0" noProof="0" dirty="0">
                <a:ln>
                  <a:noFill/>
                </a:ln>
                <a:solidFill>
                  <a:prstClr val="white"/>
                </a:solidFill>
                <a:effectLst/>
                <a:uLnTx/>
                <a:uFillTx/>
                <a:latin typeface="Arial"/>
                <a:ea typeface="+mn-ea"/>
                <a:cs typeface="+mn-cs"/>
              </a:rPr>
            </a:br>
            <a:r>
              <a:rPr kumimoji="0" lang="en-US" sz="2000" b="1" i="0" u="none" strike="noStrike" kern="1200" cap="none" spc="0" normalizeH="0" baseline="0" noProof="0" dirty="0">
                <a:ln>
                  <a:noFill/>
                </a:ln>
                <a:solidFill>
                  <a:prstClr val="white"/>
                </a:solidFill>
                <a:effectLst/>
                <a:uLnTx/>
                <a:uFillTx/>
                <a:latin typeface="Arial"/>
                <a:ea typeface="+mn-ea"/>
                <a:cs typeface="+mn-cs"/>
              </a:rPr>
              <a:t>TOOLS</a:t>
            </a:r>
          </a:p>
        </p:txBody>
      </p:sp>
      <p:pic>
        <p:nvPicPr>
          <p:cNvPr id="6" name="Picture 5">
            <a:extLst>
              <a:ext uri="{FF2B5EF4-FFF2-40B4-BE49-F238E27FC236}">
                <a16:creationId xmlns:a16="http://schemas.microsoft.com/office/drawing/2014/main" id="{E7C9CA22-E45E-6649-B602-E6399785744A}"/>
              </a:ext>
            </a:extLst>
          </p:cNvPr>
          <p:cNvPicPr>
            <a:picLocks noChangeAspect="1"/>
          </p:cNvPicPr>
          <p:nvPr/>
        </p:nvPicPr>
        <p:blipFill>
          <a:blip r:embed="rId3">
            <a:biLevel thresh="25000"/>
          </a:blip>
          <a:stretch>
            <a:fillRect/>
          </a:stretch>
        </p:blipFill>
        <p:spPr>
          <a:xfrm>
            <a:off x="1387273" y="2239895"/>
            <a:ext cx="786603" cy="786603"/>
          </a:xfrm>
          <a:prstGeom prst="rect">
            <a:avLst/>
          </a:prstGeom>
        </p:spPr>
      </p:pic>
      <p:pic>
        <p:nvPicPr>
          <p:cNvPr id="8" name="Picture 7">
            <a:extLst>
              <a:ext uri="{FF2B5EF4-FFF2-40B4-BE49-F238E27FC236}">
                <a16:creationId xmlns:a16="http://schemas.microsoft.com/office/drawing/2014/main" id="{E5225ADC-1815-6448-85BB-2A7BA7DB3E44}"/>
              </a:ext>
            </a:extLst>
          </p:cNvPr>
          <p:cNvPicPr>
            <a:picLocks noChangeAspect="1"/>
          </p:cNvPicPr>
          <p:nvPr/>
        </p:nvPicPr>
        <p:blipFill>
          <a:blip r:embed="rId4">
            <a:biLevel thresh="25000"/>
          </a:blip>
          <a:stretch>
            <a:fillRect/>
          </a:stretch>
        </p:blipFill>
        <p:spPr>
          <a:xfrm>
            <a:off x="7387162" y="3778400"/>
            <a:ext cx="740217" cy="740217"/>
          </a:xfrm>
          <a:prstGeom prst="rect">
            <a:avLst/>
          </a:prstGeom>
        </p:spPr>
      </p:pic>
      <p:pic>
        <p:nvPicPr>
          <p:cNvPr id="12" name="Picture 11">
            <a:extLst>
              <a:ext uri="{FF2B5EF4-FFF2-40B4-BE49-F238E27FC236}">
                <a16:creationId xmlns:a16="http://schemas.microsoft.com/office/drawing/2014/main" id="{BC15BC4E-6431-A642-9FEF-9162CB04E0B7}"/>
              </a:ext>
            </a:extLst>
          </p:cNvPr>
          <p:cNvPicPr>
            <a:picLocks noChangeAspect="1"/>
          </p:cNvPicPr>
          <p:nvPr/>
        </p:nvPicPr>
        <p:blipFill>
          <a:blip r:embed="rId5">
            <a:biLevel thresh="25000"/>
          </a:blip>
          <a:stretch>
            <a:fillRect/>
          </a:stretch>
        </p:blipFill>
        <p:spPr>
          <a:xfrm>
            <a:off x="1398230" y="5246519"/>
            <a:ext cx="764689" cy="764689"/>
          </a:xfrm>
          <a:prstGeom prst="rect">
            <a:avLst/>
          </a:prstGeom>
        </p:spPr>
      </p:pic>
    </p:spTree>
    <p:extLst>
      <p:ext uri="{BB962C8B-B14F-4D97-AF65-F5344CB8AC3E}">
        <p14:creationId xmlns:p14="http://schemas.microsoft.com/office/powerpoint/2010/main" val="926023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F3441-330B-4C87-AAE1-9EE092079C05}"/>
              </a:ext>
            </a:extLst>
          </p:cNvPr>
          <p:cNvSpPr>
            <a:spLocks noGrp="1"/>
          </p:cNvSpPr>
          <p:nvPr>
            <p:ph type="title"/>
          </p:nvPr>
        </p:nvSpPr>
        <p:spPr/>
        <p:txBody>
          <a:bodyPr>
            <a:normAutofit fontScale="90000"/>
          </a:bodyPr>
          <a:lstStyle/>
          <a:p>
            <a:r>
              <a:rPr lang="en-US" dirty="0"/>
              <a:t>Multi-Stakeholder, Cross-Institutional Strategies for Change</a:t>
            </a:r>
          </a:p>
        </p:txBody>
      </p:sp>
      <p:sp>
        <p:nvSpPr>
          <p:cNvPr id="6" name="Content Placeholder 5">
            <a:extLst>
              <a:ext uri="{FF2B5EF4-FFF2-40B4-BE49-F238E27FC236}">
                <a16:creationId xmlns:a16="http://schemas.microsoft.com/office/drawing/2014/main" id="{96F2DC3D-E0E2-413C-81BD-79A9B3D92341}"/>
              </a:ext>
            </a:extLst>
          </p:cNvPr>
          <p:cNvSpPr>
            <a:spLocks noGrp="1"/>
          </p:cNvSpPr>
          <p:nvPr>
            <p:ph idx="1"/>
          </p:nvPr>
        </p:nvSpPr>
        <p:spPr>
          <a:xfrm>
            <a:off x="430556" y="4743913"/>
            <a:ext cx="8713443" cy="2114087"/>
          </a:xfrm>
        </p:spPr>
        <p:txBody>
          <a:bodyPr>
            <a:normAutofit/>
          </a:bodyPr>
          <a:lstStyle/>
          <a:p>
            <a:r>
              <a:rPr lang="en-US" sz="1800" dirty="0"/>
              <a:t>Daniel Millar, MBA</a:t>
            </a:r>
          </a:p>
          <a:p>
            <a:r>
              <a:rPr lang="en-US" sz="1800" b="0" dirty="0"/>
              <a:t>Sr. Director, Strategic Business Transformation, Quantitative Sciences</a:t>
            </a:r>
          </a:p>
          <a:p>
            <a:r>
              <a:rPr lang="en-US" sz="1800" b="0" dirty="0"/>
              <a:t>Janssen R&amp;D, LLC.</a:t>
            </a:r>
          </a:p>
        </p:txBody>
      </p:sp>
    </p:spTree>
    <p:extLst>
      <p:ext uri="{BB962C8B-B14F-4D97-AF65-F5344CB8AC3E}">
        <p14:creationId xmlns:p14="http://schemas.microsoft.com/office/powerpoint/2010/main" val="3308645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28879" y="237694"/>
            <a:ext cx="7886700" cy="384721"/>
          </a:xfrm>
          <a:noFill/>
          <a:ln w="9525">
            <a:noFill/>
            <a:miter lim="800000"/>
            <a:headEnd/>
            <a:tailEnd/>
          </a:ln>
        </p:spPr>
        <p:txBody>
          <a:bodyPr vert="horz" wrap="square" lIns="0" tIns="0" rIns="0" bIns="0" numCol="1" anchor="b" anchorCtr="0" compatLnSpc="1">
            <a:prstTxWarp prst="textNoShape">
              <a:avLst/>
            </a:prstTxWarp>
            <a:spAutoFit/>
          </a:bodyPr>
          <a:lstStyle/>
          <a:p>
            <a:r>
              <a:rPr lang="en-GB" dirty="0"/>
              <a:t>Siloed Exploration …</a:t>
            </a:r>
          </a:p>
        </p:txBody>
      </p:sp>
      <p:sp>
        <p:nvSpPr>
          <p:cNvPr id="16" name="Slide Number Placeholder 12"/>
          <p:cNvSpPr>
            <a:spLocks noGrp="1"/>
          </p:cNvSpPr>
          <p:nvPr>
            <p:ph type="sldNum" sz="quarter" idx="12"/>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32982FC9-950A-44F2-B286-0D414AB4A7ED}" type="slidenum">
              <a:rPr kumimoji="0" lang="en-US" sz="700" b="0" i="0" u="none" strike="noStrike" kern="1200" cap="none" spc="0" normalizeH="0" baseline="0" noProof="0">
                <a:ln>
                  <a:noFill/>
                </a:ln>
                <a:solidFill>
                  <a:srgbClr val="505050"/>
                </a:solidFill>
                <a:effectLst/>
                <a:uLnTx/>
                <a:uFillTx/>
                <a:latin typeface="Verdana" pitchFamily="34"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44</a:t>
            </a:fld>
            <a:endParaRPr kumimoji="0" lang="en-US" sz="700" b="0" i="0" u="none" strike="noStrike" kern="1200" cap="none" spc="0" normalizeH="0" baseline="0" noProof="0">
              <a:ln>
                <a:noFill/>
              </a:ln>
              <a:solidFill>
                <a:srgbClr val="505050"/>
              </a:solidFill>
              <a:effectLst/>
              <a:uLnTx/>
              <a:uFillTx/>
              <a:latin typeface="Verdana" pitchFamily="34" charset="0"/>
              <a:ea typeface="+mn-ea"/>
              <a:cs typeface="+mn-cs"/>
            </a:endParaRPr>
          </a:p>
        </p:txBody>
      </p:sp>
      <p:pic>
        <p:nvPicPr>
          <p:cNvPr id="6" name="Picture 2">
            <a:extLst>
              <a:ext uri="{FF2B5EF4-FFF2-40B4-BE49-F238E27FC236}">
                <a16:creationId xmlns:a16="http://schemas.microsoft.com/office/drawing/2014/main" id="{DA94C255-5CB8-4D68-A3A4-E5F6381867C2}"/>
              </a:ext>
            </a:extLst>
          </p:cNvPr>
          <p:cNvPicPr>
            <a:picLocks noChangeAspect="1" noChangeArrowheads="1"/>
          </p:cNvPicPr>
          <p:nvPr/>
        </p:nvPicPr>
        <p:blipFill rotWithShape="1">
          <a:blip r:embed="rId2" cstate="print"/>
          <a:srcRect l="17012" t="14057" r="17945" b="4729"/>
          <a:stretch/>
        </p:blipFill>
        <p:spPr bwMode="auto">
          <a:xfrm>
            <a:off x="1223907" y="728689"/>
            <a:ext cx="6696185" cy="5225595"/>
          </a:xfrm>
          <a:prstGeom prst="rect">
            <a:avLst/>
          </a:prstGeom>
          <a:noFill/>
          <a:ln w="9525">
            <a:noFill/>
            <a:miter lim="800000"/>
            <a:headEnd/>
            <a:tailEnd/>
          </a:ln>
        </p:spPr>
      </p:pic>
      <p:sp>
        <p:nvSpPr>
          <p:cNvPr id="9" name="TextBox 8">
            <a:extLst>
              <a:ext uri="{FF2B5EF4-FFF2-40B4-BE49-F238E27FC236}">
                <a16:creationId xmlns:a16="http://schemas.microsoft.com/office/drawing/2014/main" id="{274AD9ED-1C78-43BF-B85A-5472714862CC}"/>
              </a:ext>
            </a:extLst>
          </p:cNvPr>
          <p:cNvSpPr txBox="1"/>
          <p:nvPr/>
        </p:nvSpPr>
        <p:spPr>
          <a:xfrm>
            <a:off x="1268332" y="5954285"/>
            <a:ext cx="3497633" cy="175025"/>
          </a:xfrm>
          <a:prstGeom prst="rect">
            <a:avLst/>
          </a:prstGeom>
          <a:noFill/>
        </p:spPr>
        <p:txBody>
          <a:bodyPr wrap="square" lIns="51410" tIns="25706" rIns="51410" bIns="25706" rtlCol="0">
            <a:spAutoFit/>
          </a:bodyPr>
          <a:lstStyle/>
          <a:p>
            <a:pPr marL="0" marR="0" lvl="0" indent="0" algn="l" defTabSz="514106"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333333"/>
                </a:solidFill>
                <a:effectLst/>
                <a:uLnTx/>
                <a:uFillTx/>
                <a:latin typeface="Verdana" pitchFamily="34" charset="0"/>
                <a:ea typeface="+mn-ea"/>
                <a:cs typeface="+mn-cs"/>
              </a:rPr>
              <a:t>Mangialasche</a:t>
            </a:r>
            <a:r>
              <a:rPr kumimoji="0" lang="en-US" sz="800" b="0" i="0" u="none" strike="noStrike" kern="1200" cap="none" spc="0" normalizeH="0" baseline="0" noProof="0" dirty="0">
                <a:ln>
                  <a:noFill/>
                </a:ln>
                <a:solidFill>
                  <a:srgbClr val="333333"/>
                </a:solidFill>
                <a:effectLst/>
                <a:uLnTx/>
                <a:uFillTx/>
                <a:latin typeface="Verdana" pitchFamily="34" charset="0"/>
                <a:ea typeface="+mn-ea"/>
                <a:cs typeface="+mn-cs"/>
              </a:rPr>
              <a:t> F et al. </a:t>
            </a:r>
            <a:r>
              <a:rPr kumimoji="0" lang="fr-FR" sz="800" b="0" i="1" u="none" strike="noStrike" kern="1200" cap="none" spc="0" normalizeH="0" baseline="0" noProof="0" dirty="0">
                <a:ln>
                  <a:noFill/>
                </a:ln>
                <a:solidFill>
                  <a:srgbClr val="333333"/>
                </a:solidFill>
                <a:effectLst/>
                <a:uLnTx/>
                <a:uFillTx/>
                <a:latin typeface="Verdana" pitchFamily="34" charset="0"/>
                <a:ea typeface="+mn-ea"/>
                <a:cs typeface="+mn-cs"/>
              </a:rPr>
              <a:t>Lancet </a:t>
            </a:r>
            <a:r>
              <a:rPr kumimoji="0" lang="fr-FR" sz="800" b="0" i="1" u="none" strike="noStrike" kern="1200" cap="none" spc="0" normalizeH="0" baseline="0" noProof="0" dirty="0" err="1">
                <a:ln>
                  <a:noFill/>
                </a:ln>
                <a:solidFill>
                  <a:srgbClr val="333333"/>
                </a:solidFill>
                <a:effectLst/>
                <a:uLnTx/>
                <a:uFillTx/>
                <a:latin typeface="Verdana" pitchFamily="34" charset="0"/>
                <a:ea typeface="+mn-ea"/>
                <a:cs typeface="+mn-cs"/>
              </a:rPr>
              <a:t>Neurol</a:t>
            </a:r>
            <a:r>
              <a:rPr kumimoji="0" lang="fr-FR" sz="800" b="0" i="1" u="none" strike="noStrike" kern="1200" cap="none" spc="0" normalizeH="0" baseline="0" noProof="0" dirty="0">
                <a:ln>
                  <a:noFill/>
                </a:ln>
                <a:solidFill>
                  <a:srgbClr val="333333"/>
                </a:solidFill>
                <a:effectLst/>
                <a:uLnTx/>
                <a:uFillTx/>
                <a:latin typeface="Verdana" pitchFamily="34" charset="0"/>
                <a:ea typeface="+mn-ea"/>
                <a:cs typeface="+mn-cs"/>
              </a:rPr>
              <a:t> </a:t>
            </a:r>
            <a:r>
              <a:rPr kumimoji="0" lang="fr-FR" sz="800" b="0" i="0" u="none" strike="noStrike" kern="1200" cap="none" spc="0" normalizeH="0" baseline="0" noProof="0" dirty="0">
                <a:ln>
                  <a:noFill/>
                </a:ln>
                <a:solidFill>
                  <a:srgbClr val="333333"/>
                </a:solidFill>
                <a:effectLst/>
                <a:uLnTx/>
                <a:uFillTx/>
                <a:latin typeface="Verdana" pitchFamily="34" charset="0"/>
                <a:ea typeface="+mn-ea"/>
                <a:cs typeface="+mn-cs"/>
              </a:rPr>
              <a:t>2010; 9: 702–16</a:t>
            </a:r>
            <a:endParaRPr kumimoji="0" lang="en-US" sz="800" b="0" i="0" u="none" strike="noStrike" kern="1200" cap="none" spc="0" normalizeH="0" baseline="0" noProof="0" dirty="0">
              <a:ln>
                <a:noFill/>
              </a:ln>
              <a:solidFill>
                <a:srgbClr val="333333"/>
              </a:solidFill>
              <a:effectLst/>
              <a:uLnTx/>
              <a:uFillTx/>
              <a:latin typeface="Verdana" pitchFamily="34" charset="0"/>
              <a:ea typeface="+mn-ea"/>
              <a:cs typeface="+mn-cs"/>
            </a:endParaRPr>
          </a:p>
        </p:txBody>
      </p:sp>
    </p:spTree>
    <p:extLst>
      <p:ext uri="{BB962C8B-B14F-4D97-AF65-F5344CB8AC3E}">
        <p14:creationId xmlns:p14="http://schemas.microsoft.com/office/powerpoint/2010/main" val="315224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0BCD23E7-76E0-4139-BA2A-83B894BC0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99" r="33"/>
          <a:stretch/>
        </p:blipFill>
        <p:spPr bwMode="auto">
          <a:xfrm>
            <a:off x="1" y="0"/>
            <a:ext cx="9720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ABA55D-E791-458C-850F-A96FC9A5862D}"/>
              </a:ext>
            </a:extLst>
          </p:cNvPr>
          <p:cNvSpPr txBox="1"/>
          <p:nvPr/>
        </p:nvSpPr>
        <p:spPr>
          <a:xfrm>
            <a:off x="7218485" y="395653"/>
            <a:ext cx="2009268" cy="523220"/>
          </a:xfrm>
          <a:prstGeom prst="rect">
            <a:avLst/>
          </a:prstGeom>
          <a:noFill/>
        </p:spPr>
        <p:txBody>
          <a:bodyPr wrap="none" rtlCol="0">
            <a:spAutoFit/>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333333"/>
                </a:solidFill>
                <a:effectLst/>
                <a:uLnTx/>
                <a:uFillTx/>
                <a:latin typeface="Calibri"/>
                <a:ea typeface="+mn-ea"/>
                <a:cs typeface="+mn-cs"/>
              </a:rPr>
              <a:t>BARCELONA</a:t>
            </a:r>
          </a:p>
        </p:txBody>
      </p:sp>
    </p:spTree>
    <p:extLst>
      <p:ext uri="{BB962C8B-B14F-4D97-AF65-F5344CB8AC3E}">
        <p14:creationId xmlns:p14="http://schemas.microsoft.com/office/powerpoint/2010/main" val="1846117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AC42DE0-9416-47D0-A420-06944039782D}"/>
              </a:ext>
            </a:extLst>
          </p:cNvPr>
          <p:cNvSpPr txBox="1">
            <a:spLocks/>
          </p:cNvSpPr>
          <p:nvPr/>
        </p:nvSpPr>
        <p:spPr>
          <a:xfrm>
            <a:off x="486930" y="208107"/>
            <a:ext cx="7881076" cy="892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003479"/>
                </a:solidFill>
                <a:effectLst/>
                <a:uLnTx/>
                <a:uFillTx/>
                <a:latin typeface="Verdana"/>
                <a:ea typeface="+mj-ea"/>
              </a:rPr>
              <a:t>The Road Ahead</a:t>
            </a:r>
            <a:endParaRPr kumimoji="0" lang="en-US" sz="2500" b="0" i="0" u="none" strike="noStrike" kern="1200" cap="none" spc="0" normalizeH="0" baseline="0" noProof="0" dirty="0">
              <a:ln>
                <a:noFill/>
              </a:ln>
              <a:solidFill>
                <a:srgbClr val="003479"/>
              </a:solidFill>
              <a:effectLst/>
              <a:uLnTx/>
              <a:uFillTx/>
              <a:latin typeface="Verdana"/>
              <a:ea typeface="+mj-ea"/>
            </a:endParaRPr>
          </a:p>
        </p:txBody>
      </p:sp>
      <p:sp>
        <p:nvSpPr>
          <p:cNvPr id="34" name="Rectangle 33">
            <a:extLst>
              <a:ext uri="{FF2B5EF4-FFF2-40B4-BE49-F238E27FC236}">
                <a16:creationId xmlns:a16="http://schemas.microsoft.com/office/drawing/2014/main" id="{DC21848C-1880-4EB9-94D2-6D420A3014B3}"/>
              </a:ext>
            </a:extLst>
          </p:cNvPr>
          <p:cNvSpPr/>
          <p:nvPr/>
        </p:nvSpPr>
        <p:spPr>
          <a:xfrm>
            <a:off x="288408" y="1565854"/>
            <a:ext cx="2718924" cy="2212516"/>
          </a:xfrm>
          <a:prstGeom prst="rect">
            <a:avLst/>
          </a:prstGeom>
          <a:solidFill>
            <a:schemeClr val="accent1"/>
          </a:solidFill>
          <a:ln w="9525" cap="flat" cmpd="sng" algn="ctr">
            <a:solidFill>
              <a:srgbClr val="3399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lumMod val="95000"/>
                  </a:prstClr>
                </a:solidFill>
                <a:effectLst/>
                <a:uLnTx/>
                <a:uFillTx/>
                <a:latin typeface="Calibri"/>
                <a:ea typeface="+mn-ea"/>
                <a:cs typeface="+mn-cs"/>
              </a:rPr>
              <a:t>Transformation projects</a:t>
            </a:r>
          </a:p>
        </p:txBody>
      </p:sp>
      <p:sp>
        <p:nvSpPr>
          <p:cNvPr id="35" name="Rectangle 34">
            <a:extLst>
              <a:ext uri="{FF2B5EF4-FFF2-40B4-BE49-F238E27FC236}">
                <a16:creationId xmlns:a16="http://schemas.microsoft.com/office/drawing/2014/main" id="{D55A7DE3-B19C-4BB6-9754-8C58FFBB1D2D}"/>
              </a:ext>
            </a:extLst>
          </p:cNvPr>
          <p:cNvSpPr/>
          <p:nvPr/>
        </p:nvSpPr>
        <p:spPr>
          <a:xfrm>
            <a:off x="3233338" y="1565853"/>
            <a:ext cx="2718924" cy="2212516"/>
          </a:xfrm>
          <a:prstGeom prst="rect">
            <a:avLst/>
          </a:prstGeom>
          <a:solidFill>
            <a:schemeClr val="accent1"/>
          </a:solidFill>
          <a:ln w="9525" cap="flat" cmpd="sng" algn="ctr">
            <a:solidFill>
              <a:srgbClr val="3399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lumMod val="95000"/>
                  </a:prstClr>
                </a:solidFill>
                <a:effectLst/>
                <a:uLnTx/>
                <a:uFillTx/>
                <a:latin typeface="Calibri"/>
                <a:ea typeface="+mn-ea"/>
                <a:cs typeface="+mn-cs"/>
              </a:rPr>
              <a:t>Progress by individual drug developers</a:t>
            </a:r>
          </a:p>
        </p:txBody>
      </p:sp>
      <p:sp>
        <p:nvSpPr>
          <p:cNvPr id="36" name="Rectangle 35">
            <a:extLst>
              <a:ext uri="{FF2B5EF4-FFF2-40B4-BE49-F238E27FC236}">
                <a16:creationId xmlns:a16="http://schemas.microsoft.com/office/drawing/2014/main" id="{65A16744-2B22-4F31-B7C1-DD03B36265D0}"/>
              </a:ext>
            </a:extLst>
          </p:cNvPr>
          <p:cNvSpPr/>
          <p:nvPr/>
        </p:nvSpPr>
        <p:spPr>
          <a:xfrm>
            <a:off x="6178268" y="1556151"/>
            <a:ext cx="2718924" cy="2212516"/>
          </a:xfrm>
          <a:prstGeom prst="rect">
            <a:avLst/>
          </a:prstGeom>
          <a:solidFill>
            <a:schemeClr val="accent1"/>
          </a:solidFill>
          <a:ln w="9525" cap="flat" cmpd="sng" algn="ctr">
            <a:solidFill>
              <a:srgbClr val="3399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lumMod val="95000"/>
                  </a:prstClr>
                </a:solidFill>
                <a:effectLst/>
                <a:uLnTx/>
                <a:uFillTx/>
                <a:latin typeface="Calibri"/>
                <a:ea typeface="+mn-ea"/>
                <a:cs typeface="+mn-cs"/>
              </a:rPr>
              <a:t>New constructs enabling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lumMod val="95000"/>
                  </a:prstClr>
                </a:solidFill>
                <a:effectLst/>
                <a:uLnTx/>
                <a:uFillTx/>
                <a:latin typeface="Calibri"/>
                <a:ea typeface="+mn-ea"/>
                <a:cs typeface="+mn-cs"/>
              </a:rPr>
              <a:t>multiple drug developers</a:t>
            </a:r>
          </a:p>
        </p:txBody>
      </p:sp>
      <p:pic>
        <p:nvPicPr>
          <p:cNvPr id="37" name="Picture 2" descr="Image result for imi eu-pearl">
            <a:extLst>
              <a:ext uri="{FF2B5EF4-FFF2-40B4-BE49-F238E27FC236}">
                <a16:creationId xmlns:a16="http://schemas.microsoft.com/office/drawing/2014/main" id="{FBE0CE51-FDD4-4345-9056-F0ADDA6C7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73" y="4891273"/>
            <a:ext cx="1864297" cy="5768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288C614-4F5F-4E0E-B188-C3FCFF1AA1D4}"/>
              </a:ext>
            </a:extLst>
          </p:cNvPr>
          <p:cNvPicPr>
            <a:picLocks noChangeAspect="1"/>
          </p:cNvPicPr>
          <p:nvPr/>
        </p:nvPicPr>
        <p:blipFill>
          <a:blip r:embed="rId3"/>
          <a:stretch>
            <a:fillRect/>
          </a:stretch>
        </p:blipFill>
        <p:spPr>
          <a:xfrm>
            <a:off x="343690" y="4035365"/>
            <a:ext cx="1467607" cy="598913"/>
          </a:xfrm>
          <a:prstGeom prst="rect">
            <a:avLst/>
          </a:prstGeom>
        </p:spPr>
      </p:pic>
      <p:pic>
        <p:nvPicPr>
          <p:cNvPr id="39" name="Picture 4" descr="Image result for dia drug information association 2019">
            <a:extLst>
              <a:ext uri="{FF2B5EF4-FFF2-40B4-BE49-F238E27FC236}">
                <a16:creationId xmlns:a16="http://schemas.microsoft.com/office/drawing/2014/main" id="{A3A70CBB-DFC3-4F9B-A362-8E27A6EC0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738" y="3955329"/>
            <a:ext cx="730174" cy="7301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imi eu-pearl">
            <a:extLst>
              <a:ext uri="{FF2B5EF4-FFF2-40B4-BE49-F238E27FC236}">
                <a16:creationId xmlns:a16="http://schemas.microsoft.com/office/drawing/2014/main" id="{7823C840-4308-4086-AED5-A3C2C002E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052" y="4426910"/>
            <a:ext cx="1864297" cy="5768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crohn's disease">
            <a:extLst>
              <a:ext uri="{FF2B5EF4-FFF2-40B4-BE49-F238E27FC236}">
                <a16:creationId xmlns:a16="http://schemas.microsoft.com/office/drawing/2014/main" id="{23C4F658-FCB3-4CAD-9E32-AFB073CF6A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0" r="-2122"/>
          <a:stretch/>
        </p:blipFill>
        <p:spPr bwMode="auto">
          <a:xfrm>
            <a:off x="3408927" y="4134796"/>
            <a:ext cx="984887" cy="55070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AEA50B75-2178-4559-89A7-F99EEC63DF35}"/>
              </a:ext>
            </a:extLst>
          </p:cNvPr>
          <p:cNvSpPr/>
          <p:nvPr/>
        </p:nvSpPr>
        <p:spPr>
          <a:xfrm>
            <a:off x="4461239" y="4134796"/>
            <a:ext cx="1357504" cy="550707"/>
          </a:xfrm>
          <a:prstGeom prst="rect">
            <a:avLst/>
          </a:prstGeom>
          <a:solidFill>
            <a:sysClr val="window" lastClr="FFFFFF">
              <a:lumMod val="9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Janssen Crohn’s Platform</a:t>
            </a:r>
          </a:p>
        </p:txBody>
      </p:sp>
      <p:sp>
        <p:nvSpPr>
          <p:cNvPr id="43" name="Rectangle 42">
            <a:extLst>
              <a:ext uri="{FF2B5EF4-FFF2-40B4-BE49-F238E27FC236}">
                <a16:creationId xmlns:a16="http://schemas.microsoft.com/office/drawing/2014/main" id="{A6D1B923-F684-4CE0-B10E-1D0F25C62DD4}"/>
              </a:ext>
            </a:extLst>
          </p:cNvPr>
          <p:cNvSpPr/>
          <p:nvPr/>
        </p:nvSpPr>
        <p:spPr>
          <a:xfrm>
            <a:off x="4461239" y="4874913"/>
            <a:ext cx="1357504" cy="550707"/>
          </a:xfrm>
          <a:prstGeom prst="rect">
            <a:avLst/>
          </a:prstGeom>
          <a:solidFill>
            <a:sysClr val="window" lastClr="FFFFFF">
              <a:lumMod val="9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a:ea typeface="+mn-ea"/>
                <a:cs typeface="+mn-cs"/>
              </a:rPr>
              <a:t>Janssen HBV Platform</a:t>
            </a:r>
          </a:p>
        </p:txBody>
      </p:sp>
      <p:pic>
        <p:nvPicPr>
          <p:cNvPr id="44" name="Picture 8" descr="illustration of Hepatitis B in bloodstream">
            <a:extLst>
              <a:ext uri="{FF2B5EF4-FFF2-40B4-BE49-F238E27FC236}">
                <a16:creationId xmlns:a16="http://schemas.microsoft.com/office/drawing/2014/main" id="{5D2221FE-247F-4493-A26A-D1D5A690B3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8927" y="4874913"/>
            <a:ext cx="984887" cy="55153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3939726-CBE7-4D80-B218-95900E6057FF}"/>
              </a:ext>
            </a:extLst>
          </p:cNvPr>
          <p:cNvSpPr txBox="1"/>
          <p:nvPr/>
        </p:nvSpPr>
        <p:spPr>
          <a:xfrm>
            <a:off x="1631553" y="5460244"/>
            <a:ext cx="89928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EU-PEARL</a:t>
            </a:r>
          </a:p>
        </p:txBody>
      </p:sp>
      <p:sp>
        <p:nvSpPr>
          <p:cNvPr id="50" name="TextBox 49">
            <a:extLst>
              <a:ext uri="{FF2B5EF4-FFF2-40B4-BE49-F238E27FC236}">
                <a16:creationId xmlns:a16="http://schemas.microsoft.com/office/drawing/2014/main" id="{528925C4-7DD9-4350-AF63-34C327C1AAA7}"/>
              </a:ext>
            </a:extLst>
          </p:cNvPr>
          <p:cNvSpPr txBox="1"/>
          <p:nvPr/>
        </p:nvSpPr>
        <p:spPr>
          <a:xfrm>
            <a:off x="7344072" y="4995881"/>
            <a:ext cx="89928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EU-PEARL</a:t>
            </a:r>
          </a:p>
        </p:txBody>
      </p:sp>
    </p:spTree>
    <p:extLst>
      <p:ext uri="{BB962C8B-B14F-4D97-AF65-F5344CB8AC3E}">
        <p14:creationId xmlns:p14="http://schemas.microsoft.com/office/powerpoint/2010/main" val="60947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
            <a:extLst>
              <a:ext uri="{FF2B5EF4-FFF2-40B4-BE49-F238E27FC236}">
                <a16:creationId xmlns:a16="http://schemas.microsoft.com/office/drawing/2014/main" id="{18E55FBB-C884-4FED-BF47-3D07A25DD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18" y="1152430"/>
            <a:ext cx="9525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498B8FD-4880-42A4-BD1A-019A24F6FEC9}"/>
              </a:ext>
            </a:extLst>
          </p:cNvPr>
          <p:cNvSpPr txBox="1">
            <a:spLocks/>
          </p:cNvSpPr>
          <p:nvPr/>
        </p:nvSpPr>
        <p:spPr>
          <a:xfrm>
            <a:off x="464768" y="970978"/>
            <a:ext cx="8242859" cy="743522"/>
          </a:xfrm>
          <a:prstGeom prst="rect">
            <a:avLst/>
          </a:prstGeom>
        </p:spPr>
        <p:txBody>
          <a:bodyPr>
            <a:normAutofit fontScale="97500"/>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500" b="0" i="0" u="none" strike="noStrike" kern="1200" cap="none" spc="0" normalizeH="0" baseline="0" noProof="0" dirty="0">
              <a:ln>
                <a:noFill/>
              </a:ln>
              <a:solidFill>
                <a:srgbClr val="003479"/>
              </a:solidFill>
              <a:effectLst/>
              <a:uLnTx/>
              <a:uFillTx/>
              <a:latin typeface="Verdana"/>
              <a:ea typeface="+mj-ea"/>
            </a:endParaRPr>
          </a:p>
        </p:txBody>
      </p:sp>
      <p:grpSp>
        <p:nvGrpSpPr>
          <p:cNvPr id="6" name="Group 5">
            <a:extLst>
              <a:ext uri="{FF2B5EF4-FFF2-40B4-BE49-F238E27FC236}">
                <a16:creationId xmlns:a16="http://schemas.microsoft.com/office/drawing/2014/main" id="{75CBAE6A-B024-4535-9318-FFA1BD5E8F23}"/>
              </a:ext>
            </a:extLst>
          </p:cNvPr>
          <p:cNvGrpSpPr/>
          <p:nvPr/>
        </p:nvGrpSpPr>
        <p:grpSpPr>
          <a:xfrm>
            <a:off x="918302" y="1714500"/>
            <a:ext cx="7449704" cy="4065552"/>
            <a:chOff x="216478" y="1505525"/>
            <a:chExt cx="8621002" cy="4704768"/>
          </a:xfrm>
        </p:grpSpPr>
        <p:pic>
          <p:nvPicPr>
            <p:cNvPr id="2" name="Picture 1">
              <a:extLst>
                <a:ext uri="{FF2B5EF4-FFF2-40B4-BE49-F238E27FC236}">
                  <a16:creationId xmlns:a16="http://schemas.microsoft.com/office/drawing/2014/main" id="{B64AF04A-1D6F-4E6D-BC98-BC2E214D32BF}"/>
                </a:ext>
              </a:extLst>
            </p:cNvPr>
            <p:cNvPicPr>
              <a:picLocks noChangeAspect="1"/>
            </p:cNvPicPr>
            <p:nvPr/>
          </p:nvPicPr>
          <p:blipFill rotWithShape="1">
            <a:blip r:embed="rId3"/>
            <a:srcRect b="31398"/>
            <a:stretch/>
          </p:blipFill>
          <p:spPr>
            <a:xfrm>
              <a:off x="216478" y="1505525"/>
              <a:ext cx="6325764" cy="4704768"/>
            </a:xfrm>
            <a:prstGeom prst="rect">
              <a:avLst/>
            </a:prstGeom>
          </p:spPr>
        </p:pic>
        <p:pic>
          <p:nvPicPr>
            <p:cNvPr id="4" name="Picture 3">
              <a:extLst>
                <a:ext uri="{FF2B5EF4-FFF2-40B4-BE49-F238E27FC236}">
                  <a16:creationId xmlns:a16="http://schemas.microsoft.com/office/drawing/2014/main" id="{A03B438E-B38F-4E94-B473-22F7EE550EAF}"/>
                </a:ext>
              </a:extLst>
            </p:cNvPr>
            <p:cNvPicPr>
              <a:picLocks noChangeAspect="1"/>
            </p:cNvPicPr>
            <p:nvPr/>
          </p:nvPicPr>
          <p:blipFill>
            <a:blip r:embed="rId4"/>
            <a:stretch>
              <a:fillRect/>
            </a:stretch>
          </p:blipFill>
          <p:spPr>
            <a:xfrm>
              <a:off x="6542242" y="1675248"/>
              <a:ext cx="2295238" cy="2276190"/>
            </a:xfrm>
            <a:prstGeom prst="rect">
              <a:avLst/>
            </a:prstGeom>
          </p:spPr>
        </p:pic>
        <p:pic>
          <p:nvPicPr>
            <p:cNvPr id="5" name="Picture 4">
              <a:extLst>
                <a:ext uri="{FF2B5EF4-FFF2-40B4-BE49-F238E27FC236}">
                  <a16:creationId xmlns:a16="http://schemas.microsoft.com/office/drawing/2014/main" id="{78784259-1CED-4856-8A48-501277743BEC}"/>
                </a:ext>
              </a:extLst>
            </p:cNvPr>
            <p:cNvPicPr>
              <a:picLocks noChangeAspect="1"/>
            </p:cNvPicPr>
            <p:nvPr/>
          </p:nvPicPr>
          <p:blipFill rotWithShape="1">
            <a:blip r:embed="rId5"/>
            <a:srcRect b="9056"/>
            <a:stretch/>
          </p:blipFill>
          <p:spPr>
            <a:xfrm>
              <a:off x="6544485" y="4010321"/>
              <a:ext cx="2171429" cy="2199972"/>
            </a:xfrm>
            <a:prstGeom prst="rect">
              <a:avLst/>
            </a:prstGeom>
          </p:spPr>
        </p:pic>
      </p:grpSp>
      <p:sp>
        <p:nvSpPr>
          <p:cNvPr id="8" name="Title 1">
            <a:extLst>
              <a:ext uri="{FF2B5EF4-FFF2-40B4-BE49-F238E27FC236}">
                <a16:creationId xmlns:a16="http://schemas.microsoft.com/office/drawing/2014/main" id="{BAC42DE0-9416-47D0-A420-06944039782D}"/>
              </a:ext>
            </a:extLst>
          </p:cNvPr>
          <p:cNvSpPr txBox="1">
            <a:spLocks/>
          </p:cNvSpPr>
          <p:nvPr/>
        </p:nvSpPr>
        <p:spPr>
          <a:xfrm>
            <a:off x="486930" y="208107"/>
            <a:ext cx="7881076" cy="892552"/>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003479"/>
                </a:solidFill>
                <a:effectLst/>
                <a:uLnTx/>
                <a:uFillTx/>
                <a:latin typeface="Verdana"/>
                <a:ea typeface="+mj-ea"/>
              </a:rPr>
              <a:t>Master Protocol Workshop</a:t>
            </a:r>
            <a:br>
              <a:rPr kumimoji="0" lang="en-US" sz="2500" b="1" i="0" u="none" strike="noStrike" kern="1200" cap="none" spc="0" normalizeH="0" baseline="0" noProof="0" dirty="0">
                <a:ln>
                  <a:noFill/>
                </a:ln>
                <a:solidFill>
                  <a:srgbClr val="003479"/>
                </a:solidFill>
                <a:effectLst/>
                <a:uLnTx/>
                <a:uFillTx/>
                <a:latin typeface="Verdana"/>
                <a:ea typeface="+mj-ea"/>
              </a:rPr>
            </a:br>
            <a:r>
              <a:rPr kumimoji="0" lang="en-US" sz="2500" b="0" i="0" u="none" strike="noStrike" kern="1200" cap="none" spc="0" normalizeH="0" baseline="0" noProof="0" dirty="0">
                <a:ln>
                  <a:noFill/>
                </a:ln>
                <a:solidFill>
                  <a:srgbClr val="003479"/>
                </a:solidFill>
                <a:effectLst/>
                <a:uLnTx/>
                <a:uFillTx/>
                <a:latin typeface="Verdana"/>
                <a:ea typeface="+mj-ea"/>
              </a:rPr>
              <a:t>October 29-30, 2019, Hyatt Regency Bethesda, MD</a:t>
            </a:r>
          </a:p>
        </p:txBody>
      </p:sp>
    </p:spTree>
    <p:extLst>
      <p:ext uri="{BB962C8B-B14F-4D97-AF65-F5344CB8AC3E}">
        <p14:creationId xmlns:p14="http://schemas.microsoft.com/office/powerpoint/2010/main" val="643533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C854A3-381A-744B-87DE-0B15DCBEC660}"/>
              </a:ext>
            </a:extLst>
          </p:cNvPr>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pic>
        <p:nvPicPr>
          <p:cNvPr id="3" name="Picture 2" descr="Image result for imi eu-pearl">
            <a:extLst>
              <a:ext uri="{FF2B5EF4-FFF2-40B4-BE49-F238E27FC236}">
                <a16:creationId xmlns:a16="http://schemas.microsoft.com/office/drawing/2014/main" id="{390B2728-B30B-4454-9B40-D24F32403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130" y="2191117"/>
            <a:ext cx="2172287" cy="6721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1B0E41D-8502-420C-BE1F-6AA2FEFB6360}"/>
              </a:ext>
            </a:extLst>
          </p:cNvPr>
          <p:cNvGrpSpPr/>
          <p:nvPr/>
        </p:nvGrpSpPr>
        <p:grpSpPr>
          <a:xfrm>
            <a:off x="582257" y="2346224"/>
            <a:ext cx="3358662" cy="2241670"/>
            <a:chOff x="560438" y="1582993"/>
            <a:chExt cx="4478215" cy="1428137"/>
          </a:xfrm>
          <a:solidFill>
            <a:schemeClr val="accent1"/>
          </a:solidFill>
        </p:grpSpPr>
        <p:sp>
          <p:nvSpPr>
            <p:cNvPr id="5" name="Rectangle 4">
              <a:extLst>
                <a:ext uri="{FF2B5EF4-FFF2-40B4-BE49-F238E27FC236}">
                  <a16:creationId xmlns:a16="http://schemas.microsoft.com/office/drawing/2014/main" id="{3823AD14-B116-4CCC-8902-993707DCA1E0}"/>
                </a:ext>
              </a:extLst>
            </p:cNvPr>
            <p:cNvSpPr/>
            <p:nvPr/>
          </p:nvSpPr>
          <p:spPr>
            <a:xfrm>
              <a:off x="560438" y="1582993"/>
              <a:ext cx="2133601" cy="65876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Major Depressive Disorder</a:t>
              </a:r>
            </a:p>
          </p:txBody>
        </p:sp>
        <p:sp>
          <p:nvSpPr>
            <p:cNvPr id="6" name="Rectangle 5">
              <a:extLst>
                <a:ext uri="{FF2B5EF4-FFF2-40B4-BE49-F238E27FC236}">
                  <a16:creationId xmlns:a16="http://schemas.microsoft.com/office/drawing/2014/main" id="{3DF05B51-4120-488C-AE0D-AC9914881A61}"/>
                </a:ext>
              </a:extLst>
            </p:cNvPr>
            <p:cNvSpPr/>
            <p:nvPr/>
          </p:nvSpPr>
          <p:spPr>
            <a:xfrm>
              <a:off x="560438" y="2352368"/>
              <a:ext cx="2133601" cy="6587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Tuberculosis</a:t>
              </a:r>
            </a:p>
          </p:txBody>
        </p:sp>
        <p:sp>
          <p:nvSpPr>
            <p:cNvPr id="7" name="Rectangle 6">
              <a:extLst>
                <a:ext uri="{FF2B5EF4-FFF2-40B4-BE49-F238E27FC236}">
                  <a16:creationId xmlns:a16="http://schemas.microsoft.com/office/drawing/2014/main" id="{C6E10C56-F40B-4117-9FF5-5D86E78128F7}"/>
                </a:ext>
              </a:extLst>
            </p:cNvPr>
            <p:cNvSpPr/>
            <p:nvPr/>
          </p:nvSpPr>
          <p:spPr>
            <a:xfrm>
              <a:off x="2905052" y="1582993"/>
              <a:ext cx="2133601" cy="6587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Nonalcoholic Steatohepatitis</a:t>
              </a:r>
            </a:p>
            <a:p>
              <a:pPr marL="0" marR="0" lvl="0" indent="0" algn="ctr" defTabSz="6857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(NASH)</a:t>
              </a:r>
            </a:p>
          </p:txBody>
        </p:sp>
        <p:sp>
          <p:nvSpPr>
            <p:cNvPr id="8" name="Rectangle 7">
              <a:extLst>
                <a:ext uri="{FF2B5EF4-FFF2-40B4-BE49-F238E27FC236}">
                  <a16:creationId xmlns:a16="http://schemas.microsoft.com/office/drawing/2014/main" id="{6DC8AF93-42DB-4D32-A27D-CABF1724132D}"/>
                </a:ext>
              </a:extLst>
            </p:cNvPr>
            <p:cNvSpPr/>
            <p:nvPr/>
          </p:nvSpPr>
          <p:spPr>
            <a:xfrm>
              <a:off x="2905052" y="2352368"/>
              <a:ext cx="2133601" cy="6587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Neurofibromatosis</a:t>
              </a:r>
            </a:p>
          </p:txBody>
        </p:sp>
      </p:grpSp>
      <p:cxnSp>
        <p:nvCxnSpPr>
          <p:cNvPr id="10" name="Rechte verbindingslijn 10">
            <a:extLst>
              <a:ext uri="{FF2B5EF4-FFF2-40B4-BE49-F238E27FC236}">
                <a16:creationId xmlns:a16="http://schemas.microsoft.com/office/drawing/2014/main" id="{677732AD-6B2E-46C7-A2C7-48F94229D482}"/>
              </a:ext>
            </a:extLst>
          </p:cNvPr>
          <p:cNvCxnSpPr/>
          <p:nvPr/>
        </p:nvCxnSpPr>
        <p:spPr>
          <a:xfrm>
            <a:off x="4360985" y="2070588"/>
            <a:ext cx="0" cy="283112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Driehoek 12">
            <a:extLst>
              <a:ext uri="{FF2B5EF4-FFF2-40B4-BE49-F238E27FC236}">
                <a16:creationId xmlns:a16="http://schemas.microsoft.com/office/drawing/2014/main" id="{C1B3F26A-BBF2-46A8-9B8C-55F9D88BC6E5}"/>
              </a:ext>
            </a:extLst>
          </p:cNvPr>
          <p:cNvSpPr/>
          <p:nvPr/>
        </p:nvSpPr>
        <p:spPr>
          <a:xfrm rot="5400000">
            <a:off x="4357408" y="3157100"/>
            <a:ext cx="239678" cy="206619"/>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8A52DE3-D80B-4CCE-96AE-3E2E26B8B8FC}"/>
              </a:ext>
            </a:extLst>
          </p:cNvPr>
          <p:cNvSpPr txBox="1"/>
          <p:nvPr/>
        </p:nvSpPr>
        <p:spPr>
          <a:xfrm>
            <a:off x="4680635" y="3140570"/>
            <a:ext cx="3868614" cy="1615827"/>
          </a:xfrm>
          <a:prstGeom prst="rect">
            <a:avLst/>
          </a:prstGeom>
          <a:noFill/>
        </p:spPr>
        <p:txBody>
          <a:bodyPr wrap="square" rtlCol="0" anchor="t">
            <a:spAutoFit/>
          </a:bodyPr>
          <a:lstStyle/>
          <a:p>
            <a:pPr marL="0" marR="0" lvl="0" indent="0" algn="l" defTabSz="685718"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Calibri"/>
                <a:ea typeface="+mn-ea"/>
                <a:cs typeface="+mn-cs"/>
              </a:rPr>
              <a:t>IMI EU-PEARL (3.5 years)</a:t>
            </a:r>
          </a:p>
          <a:p>
            <a:pPr marL="214313" marR="0" lvl="0" indent="-214313" algn="l" defTabSz="685718" rtl="0" eaLnBrk="1" fontAlgn="auto" latinLnBrk="0" hangingPunct="1">
              <a:lnSpc>
                <a:spcPct val="100000"/>
              </a:lnSpc>
              <a:spcBef>
                <a:spcPts val="0"/>
              </a:spcBef>
              <a:spcAft>
                <a:spcPts val="600"/>
              </a:spcAft>
              <a:buClr>
                <a:srgbClr val="6EBD4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Calibri"/>
                <a:ea typeface="+mn-ea"/>
                <a:cs typeface="+mn-cs"/>
              </a:rPr>
              <a:t>Design and plan IRPs for </a:t>
            </a:r>
            <a:r>
              <a:rPr kumimoji="0" lang="en-US" sz="1400" b="1" i="0" u="none" strike="noStrike" kern="1200" cap="none" spc="0" normalizeH="0" baseline="0" noProof="0" dirty="0">
                <a:ln>
                  <a:noFill/>
                </a:ln>
                <a:solidFill>
                  <a:srgbClr val="333333"/>
                </a:solidFill>
                <a:effectLst/>
                <a:uLnTx/>
                <a:uFillTx/>
                <a:latin typeface="Calibri"/>
                <a:ea typeface="+mn-ea"/>
                <a:cs typeface="+mn-cs"/>
              </a:rPr>
              <a:t>four (4) indications</a:t>
            </a:r>
          </a:p>
          <a:p>
            <a:pPr marL="214313" marR="0" lvl="0" indent="-214313" algn="l" defTabSz="685718" rtl="0" eaLnBrk="1" fontAlgn="auto" latinLnBrk="0" hangingPunct="1">
              <a:lnSpc>
                <a:spcPct val="100000"/>
              </a:lnSpc>
              <a:spcBef>
                <a:spcPts val="0"/>
              </a:spcBef>
              <a:spcAft>
                <a:spcPts val="600"/>
              </a:spcAft>
              <a:buClr>
                <a:srgbClr val="6EBD4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Calibri"/>
                <a:ea typeface="+mn-ea"/>
                <a:cs typeface="+mn-cs"/>
              </a:rPr>
              <a:t>Connect </a:t>
            </a:r>
            <a:r>
              <a:rPr kumimoji="0" lang="en-US" sz="1400" b="1" i="0" u="none" strike="noStrike" kern="1200" cap="none" spc="0" normalizeH="0" baseline="0" noProof="0" dirty="0">
                <a:ln>
                  <a:noFill/>
                </a:ln>
                <a:solidFill>
                  <a:srgbClr val="333333"/>
                </a:solidFill>
                <a:effectLst/>
                <a:uLnTx/>
                <a:uFillTx/>
                <a:latin typeface="Calibri"/>
                <a:ea typeface="+mn-ea"/>
                <a:cs typeface="+mn-cs"/>
              </a:rPr>
              <a:t>multiple stakeholders</a:t>
            </a:r>
            <a:r>
              <a:rPr kumimoji="0" lang="en-US" sz="1400" b="0" i="0" u="none" strike="noStrike" kern="1200" cap="none" spc="0" normalizeH="0" baseline="0" noProof="0" dirty="0">
                <a:ln>
                  <a:noFill/>
                </a:ln>
                <a:solidFill>
                  <a:srgbClr val="333333"/>
                </a:solidFill>
                <a:effectLst/>
                <a:uLnTx/>
                <a:uFillTx/>
                <a:latin typeface="Calibri"/>
                <a:ea typeface="+mn-ea"/>
                <a:cs typeface="+mn-cs"/>
              </a:rPr>
              <a:t>: drug developers, academics, hospitals, patient advocates</a:t>
            </a:r>
          </a:p>
          <a:p>
            <a:pPr marL="214313" marR="0" lvl="0" indent="-214313" algn="l" defTabSz="685718" rtl="0" eaLnBrk="1" fontAlgn="auto" latinLnBrk="0" hangingPunct="1">
              <a:lnSpc>
                <a:spcPct val="100000"/>
              </a:lnSpc>
              <a:spcBef>
                <a:spcPts val="0"/>
              </a:spcBef>
              <a:spcAft>
                <a:spcPts val="600"/>
              </a:spcAft>
              <a:buClr>
                <a:srgbClr val="6EBD4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Calibri"/>
                <a:ea typeface="+mn-ea"/>
                <a:cs typeface="+mn-cs"/>
              </a:rPr>
              <a:t>Deliver a </a:t>
            </a:r>
            <a:r>
              <a:rPr kumimoji="0" lang="en-US" sz="1400" b="1" i="0" u="none" strike="noStrike" kern="1200" cap="none" spc="0" normalizeH="0" baseline="0" noProof="0" dirty="0">
                <a:ln>
                  <a:noFill/>
                </a:ln>
                <a:solidFill>
                  <a:srgbClr val="333333"/>
                </a:solidFill>
                <a:effectLst/>
                <a:uLnTx/>
                <a:uFillTx/>
                <a:latin typeface="Calibri"/>
                <a:ea typeface="+mn-ea"/>
                <a:cs typeface="+mn-cs"/>
              </a:rPr>
              <a:t>re-useable methodology </a:t>
            </a:r>
            <a:r>
              <a:rPr kumimoji="0" lang="en-US" sz="1400" b="0" i="0" u="none" strike="noStrike" kern="1200" cap="none" spc="0" normalizeH="0" baseline="0" noProof="0" dirty="0">
                <a:ln>
                  <a:noFill/>
                </a:ln>
                <a:solidFill>
                  <a:srgbClr val="333333"/>
                </a:solidFill>
                <a:effectLst/>
                <a:uLnTx/>
                <a:uFillTx/>
                <a:latin typeface="Calibri"/>
                <a:ea typeface="+mn-ea"/>
                <a:cs typeface="+mn-cs"/>
              </a:rPr>
              <a:t>for IRPs</a:t>
            </a:r>
          </a:p>
        </p:txBody>
      </p:sp>
      <p:sp>
        <p:nvSpPr>
          <p:cNvPr id="14" name="Title 1">
            <a:extLst>
              <a:ext uri="{FF2B5EF4-FFF2-40B4-BE49-F238E27FC236}">
                <a16:creationId xmlns:a16="http://schemas.microsoft.com/office/drawing/2014/main" id="{AD9CB5E7-9992-4275-A5CA-49EBCA58386F}"/>
              </a:ext>
            </a:extLst>
          </p:cNvPr>
          <p:cNvSpPr txBox="1">
            <a:spLocks/>
          </p:cNvSpPr>
          <p:nvPr/>
        </p:nvSpPr>
        <p:spPr>
          <a:xfrm>
            <a:off x="486930" y="208107"/>
            <a:ext cx="7881076" cy="892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003479"/>
                </a:solidFill>
                <a:effectLst/>
                <a:uLnTx/>
                <a:uFillTx/>
                <a:latin typeface="Verdana"/>
                <a:ea typeface="+mj-ea"/>
              </a:rPr>
              <a:t>IMI EU-PEARL</a:t>
            </a:r>
            <a:br>
              <a:rPr kumimoji="0" lang="en-US" sz="2500" b="1" i="0" u="none" strike="noStrike" kern="1200" cap="none" spc="0" normalizeH="0" baseline="0" noProof="0" dirty="0">
                <a:ln>
                  <a:noFill/>
                </a:ln>
                <a:solidFill>
                  <a:srgbClr val="003479"/>
                </a:solidFill>
                <a:effectLst/>
                <a:uLnTx/>
                <a:uFillTx/>
                <a:latin typeface="Verdana"/>
                <a:ea typeface="+mj-ea"/>
              </a:rPr>
            </a:br>
            <a:r>
              <a:rPr kumimoji="0" lang="en-US" sz="2500" b="0" i="0" u="none" strike="noStrike" kern="1200" cap="none" spc="0" normalizeH="0" baseline="0" noProof="0" dirty="0">
                <a:ln>
                  <a:noFill/>
                </a:ln>
                <a:solidFill>
                  <a:srgbClr val="003479"/>
                </a:solidFill>
                <a:effectLst/>
                <a:uLnTx/>
                <a:uFillTx/>
                <a:latin typeface="Verdana"/>
                <a:ea typeface="+mj-ea"/>
              </a:rPr>
              <a:t>(</a:t>
            </a:r>
            <a:r>
              <a:rPr kumimoji="0" lang="en-US" sz="2500" b="0" i="0" u="sng" strike="noStrike" kern="1200" cap="none" spc="0" normalizeH="0" baseline="0" noProof="0" dirty="0">
                <a:ln>
                  <a:noFill/>
                </a:ln>
                <a:solidFill>
                  <a:srgbClr val="003479"/>
                </a:solidFill>
                <a:effectLst/>
                <a:uLnTx/>
                <a:uFillTx/>
                <a:latin typeface="Verdana"/>
                <a:ea typeface="+mj-ea"/>
              </a:rPr>
              <a:t>P</a:t>
            </a:r>
            <a:r>
              <a:rPr kumimoji="0" lang="en-US" sz="2500" b="0" i="0" u="none" strike="noStrike" kern="1200" cap="none" spc="0" normalizeH="0" baseline="0" noProof="0" dirty="0">
                <a:ln>
                  <a:noFill/>
                </a:ln>
                <a:solidFill>
                  <a:srgbClr val="003479"/>
                </a:solidFill>
                <a:effectLst/>
                <a:uLnTx/>
                <a:uFillTx/>
                <a:latin typeface="Verdana"/>
                <a:ea typeface="+mj-ea"/>
              </a:rPr>
              <a:t>atient-c</a:t>
            </a:r>
            <a:r>
              <a:rPr kumimoji="0" lang="en-US" sz="2500" b="0" i="0" u="sng" strike="noStrike" kern="1200" cap="none" spc="0" normalizeH="0" baseline="0" noProof="0" dirty="0">
                <a:ln>
                  <a:noFill/>
                </a:ln>
                <a:solidFill>
                  <a:srgbClr val="003479"/>
                </a:solidFill>
                <a:effectLst/>
                <a:uLnTx/>
                <a:uFillTx/>
                <a:latin typeface="Verdana"/>
                <a:ea typeface="+mj-ea"/>
              </a:rPr>
              <a:t>e</a:t>
            </a:r>
            <a:r>
              <a:rPr kumimoji="0" lang="en-US" sz="2500" b="0" i="0" u="none" strike="noStrike" kern="1200" cap="none" spc="0" normalizeH="0" baseline="0" noProof="0" dirty="0">
                <a:ln>
                  <a:noFill/>
                </a:ln>
                <a:solidFill>
                  <a:srgbClr val="003479"/>
                </a:solidFill>
                <a:effectLst/>
                <a:uLnTx/>
                <a:uFillTx/>
                <a:latin typeface="Verdana"/>
                <a:ea typeface="+mj-ea"/>
              </a:rPr>
              <a:t>ntric clinic</a:t>
            </a:r>
            <a:r>
              <a:rPr kumimoji="0" lang="en-US" sz="2500" b="0" i="0" u="sng" strike="noStrike" kern="1200" cap="none" spc="0" normalizeH="0" baseline="0" noProof="0" dirty="0">
                <a:ln>
                  <a:noFill/>
                </a:ln>
                <a:solidFill>
                  <a:srgbClr val="003479"/>
                </a:solidFill>
                <a:effectLst/>
                <a:uLnTx/>
                <a:uFillTx/>
                <a:latin typeface="Verdana"/>
                <a:ea typeface="+mj-ea"/>
              </a:rPr>
              <a:t>a</a:t>
            </a:r>
            <a:r>
              <a:rPr kumimoji="0" lang="en-US" sz="2500" b="0" i="0" u="none" strike="noStrike" kern="1200" cap="none" spc="0" normalizeH="0" baseline="0" noProof="0" dirty="0">
                <a:ln>
                  <a:noFill/>
                </a:ln>
                <a:solidFill>
                  <a:srgbClr val="003479"/>
                </a:solidFill>
                <a:effectLst/>
                <a:uLnTx/>
                <a:uFillTx/>
                <a:latin typeface="Verdana"/>
                <a:ea typeface="+mj-ea"/>
              </a:rPr>
              <a:t>l t</a:t>
            </a:r>
            <a:r>
              <a:rPr kumimoji="0" lang="en-US" sz="2500" b="0" i="0" u="sng" strike="noStrike" kern="1200" cap="none" spc="0" normalizeH="0" baseline="0" noProof="0" dirty="0">
                <a:ln>
                  <a:noFill/>
                </a:ln>
                <a:solidFill>
                  <a:srgbClr val="003479"/>
                </a:solidFill>
                <a:effectLst/>
                <a:uLnTx/>
                <a:uFillTx/>
                <a:latin typeface="Verdana"/>
                <a:ea typeface="+mj-ea"/>
              </a:rPr>
              <a:t>r</a:t>
            </a:r>
            <a:r>
              <a:rPr kumimoji="0" lang="en-US" sz="2500" b="0" i="0" u="none" strike="noStrike" kern="1200" cap="none" spc="0" normalizeH="0" baseline="0" noProof="0" dirty="0">
                <a:ln>
                  <a:noFill/>
                </a:ln>
                <a:solidFill>
                  <a:srgbClr val="003479"/>
                </a:solidFill>
                <a:effectLst/>
                <a:uLnTx/>
                <a:uFillTx/>
                <a:latin typeface="Verdana"/>
                <a:ea typeface="+mj-ea"/>
              </a:rPr>
              <a:t>ial p</a:t>
            </a:r>
            <a:r>
              <a:rPr kumimoji="0" lang="en-US" sz="2500" b="0" i="0" u="sng" strike="noStrike" kern="1200" cap="none" spc="0" normalizeH="0" baseline="0" noProof="0" dirty="0">
                <a:ln>
                  <a:noFill/>
                </a:ln>
                <a:solidFill>
                  <a:srgbClr val="003479"/>
                </a:solidFill>
                <a:effectLst/>
                <a:uLnTx/>
                <a:uFillTx/>
                <a:latin typeface="Verdana"/>
                <a:ea typeface="+mj-ea"/>
              </a:rPr>
              <a:t>l</a:t>
            </a:r>
            <a:r>
              <a:rPr kumimoji="0" lang="en-US" sz="2500" b="0" i="0" u="none" strike="noStrike" kern="1200" cap="none" spc="0" normalizeH="0" baseline="0" noProof="0" dirty="0">
                <a:ln>
                  <a:noFill/>
                </a:ln>
                <a:solidFill>
                  <a:srgbClr val="003479"/>
                </a:solidFill>
                <a:effectLst/>
                <a:uLnTx/>
                <a:uFillTx/>
                <a:latin typeface="Verdana"/>
                <a:ea typeface="+mj-ea"/>
              </a:rPr>
              <a:t>atforms)</a:t>
            </a:r>
            <a:endParaRPr kumimoji="0" lang="en-US" sz="2500" b="1" i="0" u="none" strike="noStrike" kern="1200" cap="none" spc="0" normalizeH="0" baseline="0" noProof="0" dirty="0">
              <a:ln>
                <a:noFill/>
              </a:ln>
              <a:solidFill>
                <a:srgbClr val="003479"/>
              </a:solidFill>
              <a:effectLst/>
              <a:uLnTx/>
              <a:uFillTx/>
              <a:latin typeface="Verdana"/>
              <a:ea typeface="+mj-ea"/>
            </a:endParaRPr>
          </a:p>
        </p:txBody>
      </p:sp>
      <p:sp>
        <p:nvSpPr>
          <p:cNvPr id="9" name="Speech Bubble: Oval 8">
            <a:extLst>
              <a:ext uri="{FF2B5EF4-FFF2-40B4-BE49-F238E27FC236}">
                <a16:creationId xmlns:a16="http://schemas.microsoft.com/office/drawing/2014/main" id="{5C352C70-A8DE-48A1-99F8-02E1E3084DBA}"/>
              </a:ext>
            </a:extLst>
          </p:cNvPr>
          <p:cNvSpPr/>
          <p:nvPr/>
        </p:nvSpPr>
        <p:spPr>
          <a:xfrm>
            <a:off x="6991927" y="346336"/>
            <a:ext cx="1939630" cy="1299552"/>
          </a:xfrm>
          <a:prstGeom prst="wedgeEllipseCallout">
            <a:avLst>
              <a:gd name="adj1" fmla="val -52262"/>
              <a:gd name="adj2" fmla="val 5823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Launching in November</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2019</a:t>
            </a:r>
          </a:p>
        </p:txBody>
      </p:sp>
    </p:spTree>
    <p:extLst>
      <p:ext uri="{BB962C8B-B14F-4D97-AF65-F5344CB8AC3E}">
        <p14:creationId xmlns:p14="http://schemas.microsoft.com/office/powerpoint/2010/main" val="5217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30" y="208107"/>
            <a:ext cx="7881076" cy="892552"/>
          </a:xfrm>
        </p:spPr>
        <p:txBody>
          <a:bodyPr/>
          <a:lstStyle/>
          <a:p>
            <a:r>
              <a:rPr lang="en-US" dirty="0"/>
              <a:t>Integrated Research Platforms</a:t>
            </a:r>
            <a:endParaRPr lang="en-US" b="1" dirty="0"/>
          </a:p>
        </p:txBody>
      </p:sp>
      <p:sp>
        <p:nvSpPr>
          <p:cNvPr id="7" name="Arrow: Chevron 6"/>
          <p:cNvSpPr/>
          <p:nvPr/>
        </p:nvSpPr>
        <p:spPr bwMode="auto">
          <a:xfrm>
            <a:off x="411163" y="1245945"/>
            <a:ext cx="2677537" cy="648558"/>
          </a:xfrm>
          <a:prstGeom prst="chevron">
            <a:avLst>
              <a:gd name="adj" fmla="val 1455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charset="0"/>
                <a:ea typeface="+mn-ea"/>
                <a:cs typeface="+mn-cs"/>
              </a:rPr>
              <a:t>Real World Evidence &amp;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charset="0"/>
                <a:ea typeface="+mn-ea"/>
                <a:cs typeface="+mn-cs"/>
              </a:rPr>
              <a:t>Disease Registries</a:t>
            </a:r>
          </a:p>
        </p:txBody>
      </p:sp>
      <p:sp>
        <p:nvSpPr>
          <p:cNvPr id="13" name="TextBox 12"/>
          <p:cNvSpPr txBox="1"/>
          <p:nvPr/>
        </p:nvSpPr>
        <p:spPr>
          <a:xfrm>
            <a:off x="411163" y="1979379"/>
            <a:ext cx="2526001" cy="19133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Objective</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  RWE &amp; Registries provide efficient access to:</a:t>
            </a:r>
          </a:p>
          <a:p>
            <a:pPr marL="285750" marR="0" lvl="0" indent="-285750" algn="l" defTabSz="914400" rtl="0" eaLnBrk="0" fontAlgn="base" latinLnBrk="0" hangingPunct="0">
              <a:lnSpc>
                <a:spcPct val="100000"/>
              </a:lnSpc>
              <a:spcBef>
                <a:spcPts val="1000"/>
              </a:spcBef>
              <a:spcAft>
                <a:spcPct val="0"/>
              </a:spcAft>
              <a:buClrTx/>
              <a:buSzTx/>
              <a:buFont typeface="+mj-lt"/>
              <a:buAutoNum type="arabicPeriod"/>
              <a:tabLst/>
              <a:defRPr/>
            </a:pP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Understanding </a:t>
            </a: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natural progression of disease</a:t>
            </a:r>
          </a:p>
          <a:p>
            <a:pPr marL="285750" marR="0" lvl="0" indent="-2857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Data useful to identify </a:t>
            </a: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predictive clinical biomarkers</a:t>
            </a:r>
          </a:p>
          <a:p>
            <a:pPr marL="285750" marR="0" lvl="0" indent="-2857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Access to cohorts of patients </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ready to be enrolled in clinical trials</a:t>
            </a:r>
          </a:p>
          <a:p>
            <a:pPr marL="285750" marR="0" lvl="0" indent="-2857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Synthetic controls</a:t>
            </a:r>
          </a:p>
        </p:txBody>
      </p:sp>
      <p:sp>
        <p:nvSpPr>
          <p:cNvPr id="14" name="TextBox 13"/>
          <p:cNvSpPr txBox="1"/>
          <p:nvPr/>
        </p:nvSpPr>
        <p:spPr>
          <a:xfrm>
            <a:off x="3088700" y="1979379"/>
            <a:ext cx="2526001" cy="283667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Objective</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  Platform Trial (cross-company) including proof-of-concept (“learn”), Seamless Phase 2/3,  and confirmatory for registration increase data generation efficiency:</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Patient-centric approach</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 increase optimal allocation of patients to most promising treatments</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Combination opportunity</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 enable efficient study of combinations across companies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r>
              <a:rPr kumimoji="0" lang="en-US" sz="1000" b="1" i="0" u="none" strike="noStrike" kern="1200" cap="none" spc="0" normalizeH="0" baseline="0" noProof="0" dirty="0">
                <a:ln>
                  <a:noFill/>
                </a:ln>
                <a:solidFill>
                  <a:srgbClr val="505050"/>
                </a:solidFill>
                <a:effectLst/>
                <a:uLnTx/>
                <a:uFillTx/>
                <a:latin typeface="Verdana" pitchFamily="34" charset="0"/>
                <a:ea typeface="+mn-ea"/>
                <a:cs typeface="+mn-cs"/>
              </a:rPr>
              <a:t>Operational efficacy</a:t>
            </a:r>
            <a:r>
              <a:rPr kumimoji="0" lang="en-US" sz="1000" b="0" i="0" u="none" strike="noStrike" kern="1200" cap="none" spc="0" normalizeH="0" baseline="0" noProof="0" dirty="0">
                <a:ln>
                  <a:noFill/>
                </a:ln>
                <a:solidFill>
                  <a:srgbClr val="505050"/>
                </a:solidFill>
                <a:effectLst/>
                <a:uLnTx/>
                <a:uFillTx/>
                <a:latin typeface="Verdana" pitchFamily="34" charset="0"/>
                <a:ea typeface="+mn-ea"/>
                <a:cs typeface="+mn-cs"/>
              </a:rPr>
              <a:t>: increase site performance though standardization and decrease phase transition time</a:t>
            </a:r>
          </a:p>
        </p:txBody>
      </p:sp>
      <p:sp>
        <p:nvSpPr>
          <p:cNvPr id="15" name="TextBox 14"/>
          <p:cNvSpPr txBox="1"/>
          <p:nvPr/>
        </p:nvSpPr>
        <p:spPr>
          <a:xfrm>
            <a:off x="5766237" y="1979379"/>
            <a:ext cx="2526001" cy="296491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505050"/>
                </a:solidFill>
                <a:effectLst/>
                <a:uLnTx/>
                <a:uFillTx/>
                <a:latin typeface="Verdana" pitchFamily="34" charset="0"/>
                <a:ea typeface="+mn-ea"/>
                <a:cs typeface="+mn-cs"/>
              </a:rPr>
              <a:t>Objective</a:t>
            </a:r>
            <a:r>
              <a:rPr kumimoji="0" lang="en-US" sz="1000" b="0" i="0" u="none" strike="noStrike" kern="1200" cap="none" spc="0" normalizeH="0" baseline="0" noProof="0">
                <a:ln>
                  <a:noFill/>
                </a:ln>
                <a:solidFill>
                  <a:srgbClr val="505050"/>
                </a:solidFill>
                <a:effectLst/>
                <a:uLnTx/>
                <a:uFillTx/>
                <a:latin typeface="Verdana" pitchFamily="34" charset="0"/>
                <a:ea typeface="+mn-ea"/>
                <a:cs typeface="+mn-cs"/>
              </a:rPr>
              <a:t>: Optimize the registration pathways to achieve speed and safety</a:t>
            </a:r>
            <a:r>
              <a:rPr kumimoji="0" lang="en-US" sz="1000" b="0" i="0" u="none" strike="noStrike" kern="1200" cap="none" spc="0" normalizeH="0" baseline="30000" noProof="0">
                <a:ln>
                  <a:noFill/>
                </a:ln>
                <a:solidFill>
                  <a:srgbClr val="505050"/>
                </a:solidFill>
                <a:effectLst/>
                <a:uLnTx/>
                <a:uFillTx/>
                <a:latin typeface="Verdana" pitchFamily="34" charset="0"/>
                <a:ea typeface="+mn-ea"/>
                <a:cs typeface="+mn-cs"/>
              </a:rPr>
              <a:t>3</a:t>
            </a:r>
            <a:r>
              <a:rPr kumimoji="0" lang="en-US" sz="1000" b="0" i="0" u="none" strike="noStrike" kern="1200" cap="none" spc="0" normalizeH="0" baseline="0" noProof="0">
                <a:ln>
                  <a:noFill/>
                </a:ln>
                <a:solidFill>
                  <a:srgbClr val="505050"/>
                </a:solidFill>
                <a:effectLst/>
                <a:uLnTx/>
                <a:uFillTx/>
                <a:latin typeface="Verdana" pitchFamily="34" charset="0"/>
                <a:ea typeface="+mn-ea"/>
                <a:cs typeface="+mn-cs"/>
              </a:rPr>
              <a:t> including:</a:t>
            </a:r>
            <a:endParaRPr kumimoji="0" lang="en-US" sz="1000" b="0" i="0" u="none" strike="noStrike" kern="1200" cap="none" spc="0" normalizeH="0" baseline="30000" noProof="0">
              <a:ln>
                <a:noFill/>
              </a:ln>
              <a:solidFill>
                <a:srgbClr val="50505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30000" noProof="0">
              <a:ln>
                <a:noFill/>
              </a:ln>
              <a:solidFill>
                <a:srgbClr val="505050"/>
              </a:solidFill>
              <a:effectLst/>
              <a:uLnTx/>
              <a:uFillTx/>
              <a:latin typeface="Verdana"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1" i="0" u="none" strike="noStrike" kern="0" cap="none" spc="0" normalizeH="0" baseline="0" noProof="0">
                <a:ln>
                  <a:noFill/>
                </a:ln>
                <a:solidFill>
                  <a:srgbClr val="505050"/>
                </a:solidFill>
                <a:effectLst/>
                <a:uLnTx/>
                <a:uFillTx/>
                <a:latin typeface="Verdana" pitchFamily="34" charset="0"/>
                <a:ea typeface="+mn-ea"/>
                <a:cs typeface="+mn-cs"/>
              </a:rPr>
              <a:t>Faster patient access: </a:t>
            </a:r>
            <a:r>
              <a:rPr kumimoji="0" lang="en-GB" sz="1000" b="0" i="0" u="none" strike="noStrike" kern="0" cap="none" spc="0" normalizeH="0" baseline="0" noProof="0">
                <a:ln>
                  <a:noFill/>
                </a:ln>
                <a:solidFill>
                  <a:sysClr val="windowText" lastClr="000000"/>
                </a:solidFill>
                <a:effectLst/>
                <a:uLnTx/>
                <a:uFillTx/>
                <a:latin typeface="Verdana" pitchFamily="34" charset="0"/>
                <a:ea typeface="+mn-ea"/>
                <a:cs typeface="+mn-cs"/>
              </a:rPr>
              <a:t>covering both the regulatory and heath technology assessment (HTA) review process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1" i="0" u="none" strike="noStrike" kern="0" cap="none" spc="0" normalizeH="0" baseline="0" noProof="0">
                <a:ln>
                  <a:noFill/>
                </a:ln>
                <a:solidFill>
                  <a:srgbClr val="505050"/>
                </a:solidFill>
                <a:effectLst/>
                <a:uLnTx/>
                <a:uFillTx/>
                <a:latin typeface="Verdana" pitchFamily="34" charset="0"/>
                <a:ea typeface="+mn-ea"/>
                <a:cs typeface="+mn-cs"/>
              </a:rPr>
              <a:t>Adaptive Pathways</a:t>
            </a:r>
            <a:r>
              <a:rPr kumimoji="0" lang="en-GB" sz="1000" b="0" i="0" u="none" strike="noStrike" kern="0" cap="none" spc="0" normalizeH="0" baseline="0" noProof="0">
                <a:ln>
                  <a:noFill/>
                </a:ln>
                <a:solidFill>
                  <a:srgbClr val="505050"/>
                </a:solidFill>
                <a:effectLst/>
                <a:uLnTx/>
                <a:uFillTx/>
                <a:latin typeface="Verdana" pitchFamily="34" charset="0"/>
                <a:ea typeface="+mn-ea"/>
                <a:cs typeface="+mn-cs"/>
              </a:rPr>
              <a:t>:</a:t>
            </a:r>
            <a:r>
              <a:rPr kumimoji="0" lang="en-GB" sz="1000" b="0" i="0" u="none" strike="noStrike" kern="0" cap="none" spc="0" normalizeH="0" baseline="0" noProof="0">
                <a:ln>
                  <a:noFill/>
                </a:ln>
                <a:solidFill>
                  <a:sysClr val="windowText" lastClr="000000"/>
                </a:solidFill>
                <a:effectLst/>
                <a:uLnTx/>
                <a:uFillTx/>
                <a:latin typeface="Verdana" pitchFamily="34" charset="0"/>
                <a:ea typeface="+mn-ea"/>
                <a:cs typeface="+mn-cs"/>
              </a:rPr>
              <a:t> file on early data (surrogate or phase 2); supplement with RWE post approval and simultaneous HTA/HA consultation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000" b="1" i="0" u="none" strike="noStrike" kern="0" cap="none" spc="0" normalizeH="0" baseline="0" noProof="0">
                <a:ln>
                  <a:noFill/>
                </a:ln>
                <a:solidFill>
                  <a:srgbClr val="505050"/>
                </a:solidFill>
                <a:effectLst/>
                <a:uLnTx/>
                <a:uFillTx/>
                <a:latin typeface="Verdana" pitchFamily="34" charset="0"/>
                <a:ea typeface="+mn-ea"/>
                <a:cs typeface="+mn-cs"/>
              </a:rPr>
              <a:t>“Threshold Crossing</a:t>
            </a:r>
            <a:r>
              <a:rPr kumimoji="0" lang="en-GB" sz="1000" b="1" i="0" u="none" strike="noStrike" kern="0" cap="none" spc="0" normalizeH="0" baseline="30000" noProof="0">
                <a:ln>
                  <a:noFill/>
                </a:ln>
                <a:solidFill>
                  <a:srgbClr val="505050"/>
                </a:solidFill>
                <a:effectLst/>
                <a:uLnTx/>
                <a:uFillTx/>
                <a:latin typeface="Verdana" pitchFamily="34" charset="0"/>
                <a:ea typeface="+mn-ea"/>
                <a:cs typeface="+mn-cs"/>
              </a:rPr>
              <a:t>4</a:t>
            </a:r>
            <a:r>
              <a:rPr kumimoji="0" lang="en-GB" sz="1000" b="1" i="0" u="none" strike="noStrike" kern="0" cap="none" spc="0" normalizeH="0" baseline="0" noProof="0">
                <a:ln>
                  <a:noFill/>
                </a:ln>
                <a:solidFill>
                  <a:srgbClr val="505050"/>
                </a:solidFill>
                <a:effectLst/>
                <a:uLnTx/>
                <a:uFillTx/>
                <a:latin typeface="Verdana" pitchFamily="34" charset="0"/>
                <a:ea typeface="+mn-ea"/>
                <a:cs typeface="+mn-cs"/>
              </a:rPr>
              <a:t>”</a:t>
            </a:r>
            <a:r>
              <a:rPr kumimoji="0" lang="en-GB" sz="1000" b="0" i="0" u="none" strike="noStrike" kern="0" cap="none" spc="0" normalizeH="0" baseline="0" noProof="0">
                <a:ln>
                  <a:noFill/>
                </a:ln>
                <a:solidFill>
                  <a:srgbClr val="505050"/>
                </a:solidFill>
                <a:effectLst/>
                <a:uLnTx/>
                <a:uFillTx/>
                <a:latin typeface="Verdana" pitchFamily="34" charset="0"/>
                <a:ea typeface="+mn-ea"/>
                <a:cs typeface="+mn-cs"/>
              </a:rPr>
              <a:t>:</a:t>
            </a:r>
            <a:r>
              <a:rPr kumimoji="0" lang="en-GB" sz="1000" b="0" i="0" u="none" strike="noStrike" kern="0" cap="none" spc="0" normalizeH="0" baseline="0" noProof="0">
                <a:ln>
                  <a:noFill/>
                </a:ln>
                <a:solidFill>
                  <a:sysClr val="windowText" lastClr="000000"/>
                </a:solidFill>
                <a:effectLst/>
                <a:uLnTx/>
                <a:uFillTx/>
                <a:latin typeface="Verdana" pitchFamily="34" charset="0"/>
                <a:ea typeface="+mn-ea"/>
                <a:cs typeface="+mn-cs"/>
              </a:rPr>
              <a:t> regulatory pathway </a:t>
            </a:r>
            <a:r>
              <a:rPr kumimoji="0" lang="en-US" sz="1000" b="0" i="0" u="none" strike="noStrike" kern="0" cap="none" spc="0" normalizeH="0" baseline="0" noProof="0">
                <a:ln>
                  <a:noFill/>
                </a:ln>
                <a:solidFill>
                  <a:sysClr val="windowText" lastClr="000000"/>
                </a:solidFill>
                <a:effectLst/>
                <a:uLnTx/>
                <a:uFillTx/>
                <a:latin typeface="Verdana" pitchFamily="34" charset="0"/>
                <a:ea typeface="+mn-ea"/>
                <a:cs typeface="+mn-cs"/>
              </a:rPr>
              <a:t>for carefully selected products and indications in which RCTs are not feasible</a:t>
            </a:r>
            <a:endParaRPr kumimoji="0" lang="en-US" sz="1000" b="0" i="0" u="none" strike="noStrike" kern="1200" cap="none" spc="0" normalizeH="0" baseline="30000" noProof="0">
              <a:ln>
                <a:noFill/>
              </a:ln>
              <a:solidFill>
                <a:srgbClr val="505050"/>
              </a:solidFill>
              <a:effectLst/>
              <a:uLnTx/>
              <a:uFillTx/>
              <a:latin typeface="Verdana" pitchFamily="34" charset="0"/>
              <a:ea typeface="+mn-ea"/>
              <a:cs typeface="+mn-cs"/>
            </a:endParaRPr>
          </a:p>
        </p:txBody>
      </p:sp>
      <p:sp>
        <p:nvSpPr>
          <p:cNvPr id="20" name="Footer Placeholder 13"/>
          <p:cNvSpPr>
            <a:spLocks noGrp="1"/>
          </p:cNvSpPr>
          <p:nvPr>
            <p:ph type="ftr" sz="quarter" idx="11"/>
          </p:nvPr>
        </p:nvSpPr>
        <p:spPr>
          <a:xfrm>
            <a:off x="4200525" y="6334103"/>
            <a:ext cx="3606800" cy="200025"/>
          </a:xfrm>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505050"/>
              </a:solidFill>
              <a:effectLst/>
              <a:uLnTx/>
              <a:uFillTx/>
              <a:latin typeface="Verdana" pitchFamily="34" charset="0"/>
              <a:ea typeface="+mn-ea"/>
              <a:cs typeface="+mn-cs"/>
            </a:endParaRPr>
          </a:p>
        </p:txBody>
      </p:sp>
      <p:sp>
        <p:nvSpPr>
          <p:cNvPr id="23" name="Arrow: Chevron 22"/>
          <p:cNvSpPr/>
          <p:nvPr/>
        </p:nvSpPr>
        <p:spPr bwMode="auto">
          <a:xfrm>
            <a:off x="411165" y="4887297"/>
            <a:ext cx="8032610" cy="648558"/>
          </a:xfrm>
          <a:prstGeom prst="chevron">
            <a:avLst>
              <a:gd name="adj" fmla="val 14557"/>
            </a:avLst>
          </a:prstGeom>
          <a:solidFill>
            <a:schemeClr val="bg1">
              <a:lumMod val="75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charset="0"/>
                <a:ea typeface="+mn-ea"/>
                <a:cs typeface="+mn-cs"/>
              </a:rPr>
              <a:t>Connected Healthcare System to enable Clinical Research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erdana" pitchFamily="34" charset="0"/>
                <a:ea typeface="+mn-ea"/>
                <a:cs typeface="+mn-cs"/>
              </a:rPr>
              <a:t>Objective</a:t>
            </a:r>
            <a:r>
              <a:rPr kumimoji="0" lang="en-US" sz="1000" b="0" i="0" u="none" strike="noStrike" kern="1200" cap="none" spc="0" normalizeH="0" baseline="0" noProof="0">
                <a:ln>
                  <a:noFill/>
                </a:ln>
                <a:solidFill>
                  <a:srgbClr val="FFFFFF"/>
                </a:solidFill>
                <a:effectLst/>
                <a:uLnTx/>
                <a:uFillTx/>
                <a:latin typeface="Verdana" pitchFamily="34" charset="0"/>
                <a:ea typeface="+mn-ea"/>
                <a:cs typeface="+mn-cs"/>
              </a:rPr>
              <a:t>:  Health System infrastructure and regulation to enable clinical trials including pragmatic trials.</a:t>
            </a:r>
          </a:p>
        </p:txBody>
      </p:sp>
      <p:sp>
        <p:nvSpPr>
          <p:cNvPr id="16" name="Arrow: Chevron 15"/>
          <p:cNvSpPr/>
          <p:nvPr/>
        </p:nvSpPr>
        <p:spPr bwMode="auto">
          <a:xfrm>
            <a:off x="3088700" y="1251699"/>
            <a:ext cx="2677537" cy="648558"/>
          </a:xfrm>
          <a:prstGeom prst="chevron">
            <a:avLst>
              <a:gd name="adj" fmla="val 1455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charset="0"/>
                <a:ea typeface="+mn-ea"/>
                <a:cs typeface="+mn-cs"/>
              </a:rPr>
              <a:t>Platform Trials</a:t>
            </a:r>
          </a:p>
        </p:txBody>
      </p:sp>
      <p:sp>
        <p:nvSpPr>
          <p:cNvPr id="17" name="Arrow: Chevron 16"/>
          <p:cNvSpPr/>
          <p:nvPr/>
        </p:nvSpPr>
        <p:spPr bwMode="auto">
          <a:xfrm>
            <a:off x="5766237" y="1251699"/>
            <a:ext cx="2677537" cy="648558"/>
          </a:xfrm>
          <a:prstGeom prst="chevron">
            <a:avLst>
              <a:gd name="adj" fmla="val 1455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charset="0"/>
                <a:ea typeface="+mn-ea"/>
                <a:cs typeface="+mn-cs"/>
              </a:rPr>
              <a:t>Optimized Registration Pathway</a:t>
            </a:r>
          </a:p>
        </p:txBody>
      </p:sp>
      <p:sp>
        <p:nvSpPr>
          <p:cNvPr id="18" name="Date Placeholder 11"/>
          <p:cNvSpPr>
            <a:spLocks noGrp="1"/>
          </p:cNvSpPr>
          <p:nvPr>
            <p:ph type="dt" sz="half" idx="10"/>
          </p:nvPr>
        </p:nvSpPr>
        <p:spPr>
          <a:xfrm>
            <a:off x="7696257" y="6334103"/>
            <a:ext cx="914400" cy="200025"/>
          </a:xfrm>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505050"/>
              </a:solidFill>
              <a:effectLst/>
              <a:uLnTx/>
              <a:uFillTx/>
              <a:latin typeface="Verdana" pitchFamily="34" charset="0"/>
              <a:ea typeface="+mn-ea"/>
              <a:cs typeface="+mn-cs"/>
            </a:endParaRPr>
          </a:p>
        </p:txBody>
      </p:sp>
    </p:spTree>
    <p:extLst>
      <p:ext uri="{BB962C8B-B14F-4D97-AF65-F5344CB8AC3E}">
        <p14:creationId xmlns:p14="http://schemas.microsoft.com/office/powerpoint/2010/main" val="307037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CTTI Membership</a:t>
            </a:r>
          </a:p>
        </p:txBody>
      </p:sp>
      <p:sp>
        <p:nvSpPr>
          <p:cNvPr id="3" name="TextBox 2"/>
          <p:cNvSpPr txBox="1"/>
          <p:nvPr/>
        </p:nvSpPr>
        <p:spPr>
          <a:xfrm>
            <a:off x="4371628" y="6425790"/>
            <a:ext cx="355406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Arial"/>
                <a:ea typeface="+mn-ea"/>
                <a:cs typeface="+mn-cs"/>
              </a:rPr>
              <a:t>*Version: August 06,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470"/>
            <a:ext cx="9144000" cy="5046274"/>
          </a:xfrm>
          <a:prstGeom prst="rect">
            <a:avLst/>
          </a:prstGeom>
        </p:spPr>
      </p:pic>
    </p:spTree>
    <p:extLst>
      <p:ext uri="{BB962C8B-B14F-4D97-AF65-F5344CB8AC3E}">
        <p14:creationId xmlns:p14="http://schemas.microsoft.com/office/powerpoint/2010/main" val="687105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7D45079-289A-4FF4-AAC0-381F3FEE3931}"/>
              </a:ext>
            </a:extLst>
          </p:cNvPr>
          <p:cNvPicPr>
            <a:picLocks noChangeAspect="1"/>
          </p:cNvPicPr>
          <p:nvPr/>
        </p:nvPicPr>
        <p:blipFill rotWithShape="1">
          <a:blip r:embed="rId2"/>
          <a:srcRect l="1" r="3421"/>
          <a:stretch/>
        </p:blipFill>
        <p:spPr>
          <a:xfrm>
            <a:off x="583699" y="2337041"/>
            <a:ext cx="1728216" cy="1208924"/>
          </a:xfrm>
          <a:prstGeom prst="rect">
            <a:avLst/>
          </a:prstGeom>
        </p:spPr>
      </p:pic>
      <p:sp>
        <p:nvSpPr>
          <p:cNvPr id="7" name="Rectangle 6">
            <a:extLst>
              <a:ext uri="{FF2B5EF4-FFF2-40B4-BE49-F238E27FC236}">
                <a16:creationId xmlns:a16="http://schemas.microsoft.com/office/drawing/2014/main" id="{CEB09245-B95F-4414-9C06-1E6F5A9379BD}"/>
              </a:ext>
            </a:extLst>
          </p:cNvPr>
          <p:cNvSpPr/>
          <p:nvPr/>
        </p:nvSpPr>
        <p:spPr>
          <a:xfrm>
            <a:off x="583699" y="3705153"/>
            <a:ext cx="1728216" cy="120756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tab pos="969963" algn="l"/>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Randomization to most promising treatment option</a:t>
            </a:r>
          </a:p>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tab pos="969963" algn="l"/>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Less probability to receive placebo/SOC</a:t>
            </a:r>
          </a:p>
        </p:txBody>
      </p:sp>
      <p:sp>
        <p:nvSpPr>
          <p:cNvPr id="8" name="Rectangle 7">
            <a:extLst>
              <a:ext uri="{FF2B5EF4-FFF2-40B4-BE49-F238E27FC236}">
                <a16:creationId xmlns:a16="http://schemas.microsoft.com/office/drawing/2014/main" id="{41F384F5-9060-40B4-973B-D273615804B6}"/>
              </a:ext>
            </a:extLst>
          </p:cNvPr>
          <p:cNvSpPr/>
          <p:nvPr/>
        </p:nvSpPr>
        <p:spPr>
          <a:xfrm>
            <a:off x="2577848" y="3705153"/>
            <a:ext cx="1728216" cy="120756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tab pos="969963" algn="l"/>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Time</a:t>
            </a:r>
            <a:r>
              <a:rPr kumimoji="0" lang="en-US" sz="1200" b="0" i="0" u="none" strike="noStrike" kern="1200" cap="none" spc="0" normalizeH="0" baseline="30000" noProof="0" dirty="0">
                <a:ln>
                  <a:noFill/>
                </a:ln>
                <a:solidFill>
                  <a:srgbClr val="FFFFFF"/>
                </a:solidFill>
                <a:effectLst/>
                <a:uLnTx/>
                <a:uFillTx/>
                <a:latin typeface="Calibri"/>
                <a:ea typeface="+mn-ea"/>
                <a:cs typeface="+mn-cs"/>
              </a:rPr>
              <a:t>1</a:t>
            </a:r>
            <a:r>
              <a:rPr kumimoji="0" lang="en-US" sz="1200" b="0" i="0" u="none" strike="noStrike" kern="1200" cap="none" spc="0" normalizeH="0" baseline="0" noProof="0" dirty="0">
                <a:ln>
                  <a:noFill/>
                </a:ln>
                <a:solidFill>
                  <a:srgbClr val="FFFFFF"/>
                </a:solidFill>
                <a:effectLst/>
                <a:uLnTx/>
                <a:uFillTx/>
                <a:latin typeface="Calibri"/>
                <a:ea typeface="+mn-ea"/>
                <a:cs typeface="+mn-cs"/>
              </a:rPr>
              <a:t>: answering questions more quickly; fail fast</a:t>
            </a:r>
          </a:p>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tab pos="969963" algn="l"/>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Cost</a:t>
            </a:r>
            <a:r>
              <a:rPr kumimoji="0" lang="en-US" sz="1200" b="0" i="0" u="none" strike="noStrike" kern="1200" cap="none" spc="0" normalizeH="0" baseline="30000" noProof="0" dirty="0">
                <a:ln>
                  <a:noFill/>
                </a:ln>
                <a:solidFill>
                  <a:srgbClr val="FFFFFF"/>
                </a:solidFill>
                <a:effectLst/>
                <a:uLnTx/>
                <a:uFillTx/>
                <a:latin typeface="Calibri"/>
                <a:ea typeface="+mn-ea"/>
                <a:cs typeface="+mn-cs"/>
              </a:rPr>
              <a:t>1</a:t>
            </a:r>
            <a:r>
              <a:rPr kumimoji="0" lang="en-US" sz="1200" b="0" i="0" u="none" strike="noStrike" kern="1200" cap="none" spc="0" normalizeH="0" baseline="0" noProof="0" dirty="0">
                <a:ln>
                  <a:noFill/>
                </a:ln>
                <a:solidFill>
                  <a:srgbClr val="FFFFFF"/>
                </a:solidFill>
                <a:effectLst/>
                <a:uLnTx/>
                <a:uFillTx/>
                <a:latin typeface="Calibri"/>
                <a:ea typeface="+mn-ea"/>
                <a:cs typeface="+mn-cs"/>
              </a:rPr>
              <a:t>: shared controls</a:t>
            </a:r>
          </a:p>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tab pos="969963" algn="l"/>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Quality: invested sites</a:t>
            </a:r>
          </a:p>
        </p:txBody>
      </p:sp>
      <p:sp>
        <p:nvSpPr>
          <p:cNvPr id="9" name="Rectangle 8">
            <a:extLst>
              <a:ext uri="{FF2B5EF4-FFF2-40B4-BE49-F238E27FC236}">
                <a16:creationId xmlns:a16="http://schemas.microsoft.com/office/drawing/2014/main" id="{76E69662-CB32-457B-B4C7-ABE6F5EEBE76}"/>
              </a:ext>
            </a:extLst>
          </p:cNvPr>
          <p:cNvSpPr/>
          <p:nvPr/>
        </p:nvSpPr>
        <p:spPr>
          <a:xfrm>
            <a:off x="4571999" y="3705152"/>
            <a:ext cx="1728216" cy="120756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Advance most promising therapies to patients most quickly</a:t>
            </a:r>
          </a:p>
        </p:txBody>
      </p:sp>
      <p:sp>
        <p:nvSpPr>
          <p:cNvPr id="10" name="Rectangle 9">
            <a:extLst>
              <a:ext uri="{FF2B5EF4-FFF2-40B4-BE49-F238E27FC236}">
                <a16:creationId xmlns:a16="http://schemas.microsoft.com/office/drawing/2014/main" id="{8774D397-741C-42AC-A523-CE6C62CCDD12}"/>
              </a:ext>
            </a:extLst>
          </p:cNvPr>
          <p:cNvSpPr/>
          <p:nvPr/>
        </p:nvSpPr>
        <p:spPr>
          <a:xfrm>
            <a:off x="6566148" y="3705151"/>
            <a:ext cx="1728216" cy="120756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Create long-term research opportunity, enabling investment</a:t>
            </a:r>
          </a:p>
          <a:p>
            <a:pPr marL="111125" marR="0" lvl="0" indent="-111125" algn="l" defTabSz="9142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Match most promising treatment option to each patient</a:t>
            </a:r>
          </a:p>
        </p:txBody>
      </p:sp>
      <p:sp>
        <p:nvSpPr>
          <p:cNvPr id="11" name="4. Footnote">
            <a:extLst>
              <a:ext uri="{FF2B5EF4-FFF2-40B4-BE49-F238E27FC236}">
                <a16:creationId xmlns:a16="http://schemas.microsoft.com/office/drawing/2014/main" id="{72BE0F97-6399-49AC-A4B8-11A258AFDC93}"/>
              </a:ext>
            </a:extLst>
          </p:cNvPr>
          <p:cNvSpPr txBox="1">
            <a:spLocks noChangeArrowheads="1"/>
          </p:cNvSpPr>
          <p:nvPr/>
        </p:nvSpPr>
        <p:spPr bwMode="auto">
          <a:xfrm>
            <a:off x="1849074" y="5785470"/>
            <a:ext cx="455172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800" baseline="0">
                <a:latin typeface="+mn-lt"/>
              </a:defRPr>
            </a:lvl1pPr>
            <a:lvl2pPr marL="1031875" defTabSz="895350">
              <a:defRPr>
                <a:latin typeface="Arial" charset="0"/>
              </a:defRPr>
            </a:lvl2pPr>
            <a:lvl3pPr marL="1217613" defTabSz="895350">
              <a:defRPr>
                <a:latin typeface="Arial" charset="0"/>
              </a:defRPr>
            </a:lvl3pPr>
            <a:lvl4pPr marL="1404938" defTabSz="895350">
              <a:defRPr>
                <a:latin typeface="Arial" charset="0"/>
              </a:defRPr>
            </a:lvl4pPr>
            <a:lvl5pPr marL="1792288" defTabSz="895350">
              <a:defRPr>
                <a:latin typeface="Arial" charset="0"/>
              </a:defRPr>
            </a:lvl5pPr>
            <a:lvl6pPr marL="2249488" defTabSz="895350" fontAlgn="base">
              <a:spcBef>
                <a:spcPct val="0"/>
              </a:spcBef>
              <a:spcAft>
                <a:spcPct val="0"/>
              </a:spcAft>
              <a:defRPr>
                <a:latin typeface="Arial" charset="0"/>
              </a:defRPr>
            </a:lvl6pPr>
            <a:lvl7pPr marL="2706688" defTabSz="895350" fontAlgn="base">
              <a:spcBef>
                <a:spcPct val="0"/>
              </a:spcBef>
              <a:spcAft>
                <a:spcPct val="0"/>
              </a:spcAft>
              <a:defRPr>
                <a:latin typeface="Arial" charset="0"/>
              </a:defRPr>
            </a:lvl7pPr>
            <a:lvl8pPr marL="3163888" defTabSz="895350" fontAlgn="base">
              <a:spcBef>
                <a:spcPct val="0"/>
              </a:spcBef>
              <a:spcAft>
                <a:spcPct val="0"/>
              </a:spcAft>
              <a:defRPr>
                <a:latin typeface="Arial" charset="0"/>
              </a:defRPr>
            </a:lvl8pPr>
            <a:lvl9pPr marL="3621088" defTabSz="895350" fontAlgn="base">
              <a:spcBef>
                <a:spcPct val="0"/>
              </a:spcBef>
              <a:spcAft>
                <a:spcPct val="0"/>
              </a:spcAft>
              <a:defRPr>
                <a:latin typeface="Arial" charset="0"/>
              </a:defRPr>
            </a:lvl9pPr>
          </a:lstStyle>
          <a:p>
            <a:pPr marL="104775" marR="0" lvl="0" indent="-104775" algn="l" defTabSz="8953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1 Deloitte Insights, September 17, 2018, “Master Protocols: Shifting the drug development paradigm”</a:t>
            </a:r>
          </a:p>
        </p:txBody>
      </p:sp>
      <p:pic>
        <p:nvPicPr>
          <p:cNvPr id="15" name="Picture 14">
            <a:extLst>
              <a:ext uri="{FF2B5EF4-FFF2-40B4-BE49-F238E27FC236}">
                <a16:creationId xmlns:a16="http://schemas.microsoft.com/office/drawing/2014/main" id="{7E8258AD-8B4A-43A2-9CF6-C0766B135FDA}"/>
              </a:ext>
            </a:extLst>
          </p:cNvPr>
          <p:cNvPicPr>
            <a:picLocks noChangeAspect="1"/>
          </p:cNvPicPr>
          <p:nvPr/>
        </p:nvPicPr>
        <p:blipFill rotWithShape="1">
          <a:blip r:embed="rId3"/>
          <a:srcRect b="19555"/>
          <a:stretch/>
        </p:blipFill>
        <p:spPr>
          <a:xfrm>
            <a:off x="2577848" y="2337041"/>
            <a:ext cx="1728216" cy="1208924"/>
          </a:xfrm>
          <a:prstGeom prst="rect">
            <a:avLst/>
          </a:prstGeom>
        </p:spPr>
      </p:pic>
      <p:pic>
        <p:nvPicPr>
          <p:cNvPr id="16" name="Picture 15">
            <a:extLst>
              <a:ext uri="{FF2B5EF4-FFF2-40B4-BE49-F238E27FC236}">
                <a16:creationId xmlns:a16="http://schemas.microsoft.com/office/drawing/2014/main" id="{73B1BCB3-E307-4768-88CB-FB9D1D9CA40D}"/>
              </a:ext>
            </a:extLst>
          </p:cNvPr>
          <p:cNvPicPr>
            <a:picLocks noChangeAspect="1"/>
          </p:cNvPicPr>
          <p:nvPr/>
        </p:nvPicPr>
        <p:blipFill rotWithShape="1">
          <a:blip r:embed="rId4"/>
          <a:srcRect l="9066"/>
          <a:stretch/>
        </p:blipFill>
        <p:spPr>
          <a:xfrm>
            <a:off x="6566148" y="2319589"/>
            <a:ext cx="1728216" cy="1226396"/>
          </a:xfrm>
          <a:prstGeom prst="rect">
            <a:avLst/>
          </a:prstGeom>
        </p:spPr>
      </p:pic>
      <p:pic>
        <p:nvPicPr>
          <p:cNvPr id="4098" name="Picture 2" descr="Monogram-01">
            <a:extLst>
              <a:ext uri="{FF2B5EF4-FFF2-40B4-BE49-F238E27FC236}">
                <a16:creationId xmlns:a16="http://schemas.microsoft.com/office/drawing/2014/main" id="{74857747-99A4-49E9-BDA0-A0610FB56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2337043"/>
            <a:ext cx="684056" cy="8245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FE56F4-F20F-41A6-82FF-0726D59CC4BD}"/>
              </a:ext>
            </a:extLst>
          </p:cNvPr>
          <p:cNvPicPr>
            <a:picLocks noChangeAspect="1"/>
          </p:cNvPicPr>
          <p:nvPr/>
        </p:nvPicPr>
        <p:blipFill>
          <a:blip r:embed="rId6"/>
          <a:stretch>
            <a:fillRect/>
          </a:stretch>
        </p:blipFill>
        <p:spPr>
          <a:xfrm>
            <a:off x="4572000" y="3055999"/>
            <a:ext cx="1131681" cy="473891"/>
          </a:xfrm>
          <a:prstGeom prst="rect">
            <a:avLst/>
          </a:prstGeom>
        </p:spPr>
      </p:pic>
      <p:pic>
        <p:nvPicPr>
          <p:cNvPr id="4100" name="Picture 4" descr="Image result for ema european medicines agency">
            <a:extLst>
              <a:ext uri="{FF2B5EF4-FFF2-40B4-BE49-F238E27FC236}">
                <a16:creationId xmlns:a16="http://schemas.microsoft.com/office/drawing/2014/main" id="{744C2F17-413E-472E-99C6-86A790BDE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2439" y="2323367"/>
            <a:ext cx="945408" cy="94540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50914AB-0386-4C3B-B79E-651BF25146E8}"/>
              </a:ext>
            </a:extLst>
          </p:cNvPr>
          <p:cNvSpPr/>
          <p:nvPr/>
        </p:nvSpPr>
        <p:spPr>
          <a:xfrm>
            <a:off x="583699" y="2061207"/>
            <a:ext cx="1728216" cy="146868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683AE94-A5F0-480A-832E-8EDC9384C163}"/>
              </a:ext>
            </a:extLst>
          </p:cNvPr>
          <p:cNvSpPr/>
          <p:nvPr/>
        </p:nvSpPr>
        <p:spPr>
          <a:xfrm>
            <a:off x="2577848" y="2061207"/>
            <a:ext cx="1728216" cy="146868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32C6A98F-4FF5-4FCB-9147-21DFDB97E156}"/>
              </a:ext>
            </a:extLst>
          </p:cNvPr>
          <p:cNvSpPr/>
          <p:nvPr/>
        </p:nvSpPr>
        <p:spPr>
          <a:xfrm>
            <a:off x="4571999" y="2061207"/>
            <a:ext cx="1728216" cy="146868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8F45015F-FF9A-41A0-82FD-6288A770C394}"/>
              </a:ext>
            </a:extLst>
          </p:cNvPr>
          <p:cNvSpPr/>
          <p:nvPr/>
        </p:nvSpPr>
        <p:spPr>
          <a:xfrm>
            <a:off x="6566148" y="2061207"/>
            <a:ext cx="1728216" cy="146868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426653D-2213-4B5B-B5F6-CC1F4BFE082C}"/>
              </a:ext>
            </a:extLst>
          </p:cNvPr>
          <p:cNvSpPr/>
          <p:nvPr/>
        </p:nvSpPr>
        <p:spPr>
          <a:xfrm>
            <a:off x="2577848" y="2061210"/>
            <a:ext cx="1728216" cy="25838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Drug Developers</a:t>
            </a:r>
          </a:p>
        </p:txBody>
      </p:sp>
      <p:sp>
        <p:nvSpPr>
          <p:cNvPr id="24" name="Rectangle 23">
            <a:extLst>
              <a:ext uri="{FF2B5EF4-FFF2-40B4-BE49-F238E27FC236}">
                <a16:creationId xmlns:a16="http://schemas.microsoft.com/office/drawing/2014/main" id="{F06A659B-95E9-4EA1-B2EF-ADECA2E835DC}"/>
              </a:ext>
            </a:extLst>
          </p:cNvPr>
          <p:cNvSpPr/>
          <p:nvPr/>
        </p:nvSpPr>
        <p:spPr>
          <a:xfrm>
            <a:off x="583699" y="2061210"/>
            <a:ext cx="1728216" cy="25838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Patients</a:t>
            </a:r>
          </a:p>
        </p:txBody>
      </p:sp>
      <p:sp>
        <p:nvSpPr>
          <p:cNvPr id="5" name="Rectangle 4">
            <a:extLst>
              <a:ext uri="{FF2B5EF4-FFF2-40B4-BE49-F238E27FC236}">
                <a16:creationId xmlns:a16="http://schemas.microsoft.com/office/drawing/2014/main" id="{09E3B0C8-5FE9-43E2-BD5F-D6B04F6D406C}"/>
              </a:ext>
            </a:extLst>
          </p:cNvPr>
          <p:cNvSpPr/>
          <p:nvPr/>
        </p:nvSpPr>
        <p:spPr>
          <a:xfrm>
            <a:off x="4571999" y="2061209"/>
            <a:ext cx="1728216" cy="25838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Regulators</a:t>
            </a:r>
          </a:p>
        </p:txBody>
      </p:sp>
      <p:sp>
        <p:nvSpPr>
          <p:cNvPr id="6" name="Rectangle 5">
            <a:extLst>
              <a:ext uri="{FF2B5EF4-FFF2-40B4-BE49-F238E27FC236}">
                <a16:creationId xmlns:a16="http://schemas.microsoft.com/office/drawing/2014/main" id="{C3B528B5-DFD3-400E-A8DB-EF7F052A91E2}"/>
              </a:ext>
            </a:extLst>
          </p:cNvPr>
          <p:cNvSpPr/>
          <p:nvPr/>
        </p:nvSpPr>
        <p:spPr>
          <a:xfrm>
            <a:off x="6566148" y="2061208"/>
            <a:ext cx="1728216" cy="25838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Investigators</a:t>
            </a:r>
          </a:p>
        </p:txBody>
      </p:sp>
      <p:sp>
        <p:nvSpPr>
          <p:cNvPr id="26" name="Title 1">
            <a:extLst>
              <a:ext uri="{FF2B5EF4-FFF2-40B4-BE49-F238E27FC236}">
                <a16:creationId xmlns:a16="http://schemas.microsoft.com/office/drawing/2014/main" id="{1945E64D-D421-41CF-A2CD-4DEC58BA2A66}"/>
              </a:ext>
            </a:extLst>
          </p:cNvPr>
          <p:cNvSpPr txBox="1">
            <a:spLocks/>
          </p:cNvSpPr>
          <p:nvPr/>
        </p:nvSpPr>
        <p:spPr>
          <a:xfrm>
            <a:off x="486930" y="208107"/>
            <a:ext cx="7881076" cy="892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003479"/>
                </a:solidFill>
                <a:effectLst/>
                <a:uLnTx/>
                <a:uFillTx/>
                <a:latin typeface="Verdana"/>
                <a:ea typeface="+mj-ea"/>
              </a:rPr>
              <a:t>There is value for all stakeholders</a:t>
            </a:r>
            <a:endParaRPr kumimoji="0" lang="en-US" sz="2500" b="0" i="0" u="none" strike="noStrike" kern="1200" cap="none" spc="0" normalizeH="0" baseline="0" noProof="0" dirty="0">
              <a:ln>
                <a:noFill/>
              </a:ln>
              <a:solidFill>
                <a:srgbClr val="003479"/>
              </a:solidFill>
              <a:effectLst/>
              <a:uLnTx/>
              <a:uFillTx/>
              <a:latin typeface="Verdana"/>
              <a:ea typeface="+mj-ea"/>
            </a:endParaRPr>
          </a:p>
        </p:txBody>
      </p:sp>
    </p:spTree>
    <p:extLst>
      <p:ext uri="{BB962C8B-B14F-4D97-AF65-F5344CB8AC3E}">
        <p14:creationId xmlns:p14="http://schemas.microsoft.com/office/powerpoint/2010/main" val="1143762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4. Footnote">
            <a:extLst>
              <a:ext uri="{FF2B5EF4-FFF2-40B4-BE49-F238E27FC236}">
                <a16:creationId xmlns:a16="http://schemas.microsoft.com/office/drawing/2014/main" id="{72BE0F97-6399-49AC-A4B8-11A258AFDC93}"/>
              </a:ext>
            </a:extLst>
          </p:cNvPr>
          <p:cNvSpPr txBox="1">
            <a:spLocks noChangeArrowheads="1"/>
          </p:cNvSpPr>
          <p:nvPr/>
        </p:nvSpPr>
        <p:spPr bwMode="auto">
          <a:xfrm>
            <a:off x="1849074" y="5785470"/>
            <a:ext cx="455172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800" baseline="0">
                <a:latin typeface="+mn-lt"/>
              </a:defRPr>
            </a:lvl1pPr>
            <a:lvl2pPr marL="1031875" defTabSz="895350">
              <a:defRPr>
                <a:latin typeface="Arial" charset="0"/>
              </a:defRPr>
            </a:lvl2pPr>
            <a:lvl3pPr marL="1217613" defTabSz="895350">
              <a:defRPr>
                <a:latin typeface="Arial" charset="0"/>
              </a:defRPr>
            </a:lvl3pPr>
            <a:lvl4pPr marL="1404938" defTabSz="895350">
              <a:defRPr>
                <a:latin typeface="Arial" charset="0"/>
              </a:defRPr>
            </a:lvl4pPr>
            <a:lvl5pPr marL="1792288" defTabSz="895350">
              <a:defRPr>
                <a:latin typeface="Arial" charset="0"/>
              </a:defRPr>
            </a:lvl5pPr>
            <a:lvl6pPr marL="2249488" defTabSz="895350" fontAlgn="base">
              <a:spcBef>
                <a:spcPct val="0"/>
              </a:spcBef>
              <a:spcAft>
                <a:spcPct val="0"/>
              </a:spcAft>
              <a:defRPr>
                <a:latin typeface="Arial" charset="0"/>
              </a:defRPr>
            </a:lvl6pPr>
            <a:lvl7pPr marL="2706688" defTabSz="895350" fontAlgn="base">
              <a:spcBef>
                <a:spcPct val="0"/>
              </a:spcBef>
              <a:spcAft>
                <a:spcPct val="0"/>
              </a:spcAft>
              <a:defRPr>
                <a:latin typeface="Arial" charset="0"/>
              </a:defRPr>
            </a:lvl7pPr>
            <a:lvl8pPr marL="3163888" defTabSz="895350" fontAlgn="base">
              <a:spcBef>
                <a:spcPct val="0"/>
              </a:spcBef>
              <a:spcAft>
                <a:spcPct val="0"/>
              </a:spcAft>
              <a:defRPr>
                <a:latin typeface="Arial" charset="0"/>
              </a:defRPr>
            </a:lvl8pPr>
            <a:lvl9pPr marL="3621088" defTabSz="895350" fontAlgn="base">
              <a:spcBef>
                <a:spcPct val="0"/>
              </a:spcBef>
              <a:spcAft>
                <a:spcPct val="0"/>
              </a:spcAft>
              <a:defRPr>
                <a:latin typeface="Arial" charset="0"/>
              </a:defRPr>
            </a:lvl9pPr>
          </a:lstStyle>
          <a:p>
            <a:pPr marL="104775" marR="0" lvl="0" indent="-104775" algn="l" defTabSz="8953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1 Deloitte Insights, September 17, 2018, “Master Protocols: Shifting the drug development paradigm”</a:t>
            </a:r>
          </a:p>
        </p:txBody>
      </p:sp>
      <p:sp>
        <p:nvSpPr>
          <p:cNvPr id="26" name="Title 1">
            <a:extLst>
              <a:ext uri="{FF2B5EF4-FFF2-40B4-BE49-F238E27FC236}">
                <a16:creationId xmlns:a16="http://schemas.microsoft.com/office/drawing/2014/main" id="{1945E64D-D421-41CF-A2CD-4DEC58BA2A66}"/>
              </a:ext>
            </a:extLst>
          </p:cNvPr>
          <p:cNvSpPr txBox="1">
            <a:spLocks/>
          </p:cNvSpPr>
          <p:nvPr/>
        </p:nvSpPr>
        <p:spPr>
          <a:xfrm>
            <a:off x="486930" y="208107"/>
            <a:ext cx="7881076" cy="892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500" b="0" i="0" u="none" strike="noStrike" kern="1200" cap="none" spc="0" normalizeH="0" baseline="0" noProof="0" dirty="0">
              <a:ln>
                <a:noFill/>
              </a:ln>
              <a:solidFill>
                <a:srgbClr val="003479"/>
              </a:solidFill>
              <a:effectLst/>
              <a:uLnTx/>
              <a:uFillTx/>
              <a:latin typeface="Verdana"/>
              <a:ea typeface="+mj-ea"/>
            </a:endParaRPr>
          </a:p>
        </p:txBody>
      </p:sp>
      <p:pic>
        <p:nvPicPr>
          <p:cNvPr id="27" name="Picture 26">
            <a:extLst>
              <a:ext uri="{FF2B5EF4-FFF2-40B4-BE49-F238E27FC236}">
                <a16:creationId xmlns:a16="http://schemas.microsoft.com/office/drawing/2014/main" id="{50920473-46A2-470C-A187-B69BDFD18336}"/>
              </a:ext>
            </a:extLst>
          </p:cNvPr>
          <p:cNvPicPr>
            <a:picLocks noChangeAspect="1"/>
          </p:cNvPicPr>
          <p:nvPr/>
        </p:nvPicPr>
        <p:blipFill rotWithShape="1">
          <a:blip r:embed="rId2"/>
          <a:srcRect b="50000"/>
          <a:stretch/>
        </p:blipFill>
        <p:spPr>
          <a:xfrm>
            <a:off x="647309" y="2257863"/>
            <a:ext cx="3924691" cy="2342273"/>
          </a:xfrm>
          <a:prstGeom prst="rect">
            <a:avLst/>
          </a:prstGeom>
        </p:spPr>
      </p:pic>
      <p:pic>
        <p:nvPicPr>
          <p:cNvPr id="28" name="Picture 27">
            <a:extLst>
              <a:ext uri="{FF2B5EF4-FFF2-40B4-BE49-F238E27FC236}">
                <a16:creationId xmlns:a16="http://schemas.microsoft.com/office/drawing/2014/main" id="{B0050C18-2746-4A41-B699-AA26A7E141B2}"/>
              </a:ext>
            </a:extLst>
          </p:cNvPr>
          <p:cNvPicPr>
            <a:picLocks noChangeAspect="1"/>
          </p:cNvPicPr>
          <p:nvPr/>
        </p:nvPicPr>
        <p:blipFill rotWithShape="1">
          <a:blip r:embed="rId2"/>
          <a:srcRect t="50000"/>
          <a:stretch/>
        </p:blipFill>
        <p:spPr>
          <a:xfrm>
            <a:off x="4572000" y="2257862"/>
            <a:ext cx="3924691" cy="2342274"/>
          </a:xfrm>
          <a:prstGeom prst="rect">
            <a:avLst/>
          </a:prstGeom>
        </p:spPr>
      </p:pic>
      <p:sp>
        <p:nvSpPr>
          <p:cNvPr id="29" name="Title 1">
            <a:extLst>
              <a:ext uri="{FF2B5EF4-FFF2-40B4-BE49-F238E27FC236}">
                <a16:creationId xmlns:a16="http://schemas.microsoft.com/office/drawing/2014/main" id="{5D1D4010-0F63-4FC9-B535-472C1A2A009F}"/>
              </a:ext>
            </a:extLst>
          </p:cNvPr>
          <p:cNvSpPr txBox="1">
            <a:spLocks/>
          </p:cNvSpPr>
          <p:nvPr/>
        </p:nvSpPr>
        <p:spPr>
          <a:xfrm>
            <a:off x="639330" y="360507"/>
            <a:ext cx="7881076" cy="892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500" b="1" kern="1200">
                <a:solidFill>
                  <a:schemeClr val="accent1"/>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003479"/>
                </a:solidFill>
                <a:effectLst/>
                <a:uLnTx/>
                <a:uFillTx/>
                <a:latin typeface="Verdana"/>
                <a:ea typeface="+mj-ea"/>
              </a:rPr>
              <a:t>Most Important Change Strategy: Patients!</a:t>
            </a:r>
            <a:endParaRPr kumimoji="0" lang="en-US" sz="2500" b="0" i="0" u="none" strike="noStrike" kern="1200" cap="none" spc="0" normalizeH="0" baseline="0" noProof="0" dirty="0">
              <a:ln>
                <a:noFill/>
              </a:ln>
              <a:solidFill>
                <a:srgbClr val="003479"/>
              </a:solidFill>
              <a:effectLst/>
              <a:uLnTx/>
              <a:uFillTx/>
              <a:latin typeface="Verdana"/>
              <a:ea typeface="+mj-ea"/>
            </a:endParaRPr>
          </a:p>
        </p:txBody>
      </p:sp>
    </p:spTree>
    <p:extLst>
      <p:ext uri="{BB962C8B-B14F-4D97-AF65-F5344CB8AC3E}">
        <p14:creationId xmlns:p14="http://schemas.microsoft.com/office/powerpoint/2010/main" val="271297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8229F1-6DDD-144D-8A48-4DE6EB4E61D6}"/>
              </a:ext>
            </a:extLst>
          </p:cNvPr>
          <p:cNvSpPr>
            <a:spLocks noGrp="1"/>
          </p:cNvSpPr>
          <p:nvPr>
            <p:ph type="title"/>
          </p:nvPr>
        </p:nvSpPr>
        <p:spPr>
          <a:xfrm>
            <a:off x="509672" y="3453493"/>
            <a:ext cx="8124656" cy="1823273"/>
          </a:xfrm>
        </p:spPr>
        <p:txBody>
          <a:bodyPr>
            <a:normAutofit/>
          </a:bodyPr>
          <a:lstStyle/>
          <a:p>
            <a:r>
              <a:rPr lang="en-US" dirty="0"/>
              <a:t>Leveraging Master Protocols to Build Local Infrastructure and Technical Capacity</a:t>
            </a:r>
          </a:p>
        </p:txBody>
      </p:sp>
      <p:sp>
        <p:nvSpPr>
          <p:cNvPr id="10" name="Rectangle 9">
            <a:extLst>
              <a:ext uri="{FF2B5EF4-FFF2-40B4-BE49-F238E27FC236}">
                <a16:creationId xmlns:a16="http://schemas.microsoft.com/office/drawing/2014/main" id="{F8C2029A-1BDD-1C4F-957A-DF836CD8B6BD}"/>
              </a:ext>
            </a:extLst>
          </p:cNvPr>
          <p:cNvSpPr/>
          <p:nvPr/>
        </p:nvSpPr>
        <p:spPr>
          <a:xfrm>
            <a:off x="7230718" y="5121137"/>
            <a:ext cx="1913282" cy="879613"/>
          </a:xfrm>
          <a:prstGeom prst="rect">
            <a:avLst/>
          </a:prstGeom>
          <a:solidFill>
            <a:srgbClr val="17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Tree>
    <p:extLst>
      <p:ext uri="{BB962C8B-B14F-4D97-AF65-F5344CB8AC3E}">
        <p14:creationId xmlns:p14="http://schemas.microsoft.com/office/powerpoint/2010/main" val="16908420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CC5CD-33CB-544B-A518-EF2D73769950}"/>
              </a:ext>
            </a:extLst>
          </p:cNvPr>
          <p:cNvSpPr>
            <a:spLocks noGrp="1"/>
          </p:cNvSpPr>
          <p:nvPr>
            <p:ph type="title"/>
          </p:nvPr>
        </p:nvSpPr>
        <p:spPr/>
        <p:txBody>
          <a:bodyPr/>
          <a:lstStyle/>
          <a:p>
            <a:r>
              <a:rPr lang="en-US" dirty="0"/>
              <a:t>Presentation objectives</a:t>
            </a:r>
          </a:p>
        </p:txBody>
      </p:sp>
      <p:sp>
        <p:nvSpPr>
          <p:cNvPr id="6" name="Content Placeholder 5">
            <a:extLst>
              <a:ext uri="{FF2B5EF4-FFF2-40B4-BE49-F238E27FC236}">
                <a16:creationId xmlns:a16="http://schemas.microsoft.com/office/drawing/2014/main" id="{8D2188CA-FCC0-7C48-87E3-94DFA5F7A163}"/>
              </a:ext>
            </a:extLst>
          </p:cNvPr>
          <p:cNvSpPr>
            <a:spLocks noGrp="1"/>
          </p:cNvSpPr>
          <p:nvPr>
            <p:ph idx="1"/>
          </p:nvPr>
        </p:nvSpPr>
        <p:spPr/>
        <p:txBody>
          <a:bodyPr>
            <a:normAutofit/>
          </a:bodyPr>
          <a:lstStyle/>
          <a:p>
            <a:pPr marL="385763" indent="-385763">
              <a:buFont typeface="+mj-lt"/>
              <a:buAutoNum type="arabicPeriod"/>
            </a:pPr>
            <a:r>
              <a:rPr lang="en-US" dirty="0"/>
              <a:t>Describe current demographic and epidemiological changes in low- and middle-income countries (LMICs) and clinical research in global health</a:t>
            </a:r>
          </a:p>
          <a:p>
            <a:pPr marL="385763" indent="-385763">
              <a:buFont typeface="+mj-lt"/>
              <a:buAutoNum type="arabicPeriod"/>
            </a:pPr>
            <a:endParaRPr lang="en-US" dirty="0"/>
          </a:p>
          <a:p>
            <a:pPr marL="385763" indent="-385763">
              <a:buFont typeface="+mj-lt"/>
              <a:buAutoNum type="arabicPeriod"/>
            </a:pPr>
            <a:r>
              <a:rPr lang="en-US" dirty="0"/>
              <a:t>Describe current adoption of master protocols</a:t>
            </a:r>
          </a:p>
          <a:p>
            <a:pPr marL="385763" indent="-385763">
              <a:buFont typeface="+mj-lt"/>
              <a:buAutoNum type="arabicPeriod"/>
            </a:pPr>
            <a:endParaRPr lang="en-US" dirty="0"/>
          </a:p>
          <a:p>
            <a:pPr marL="385763" indent="-385763">
              <a:buFont typeface="+mj-lt"/>
              <a:buAutoNum type="arabicPeriod"/>
            </a:pPr>
            <a:r>
              <a:rPr lang="en-US" dirty="0"/>
              <a:t>Discuss how the framework of master protocols can build capacity and infrastructure in LMICs for global health</a:t>
            </a:r>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24629238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771C-431E-2E47-911D-FDA3F2B145B5}"/>
              </a:ext>
            </a:extLst>
          </p:cNvPr>
          <p:cNvSpPr>
            <a:spLocks noGrp="1"/>
          </p:cNvSpPr>
          <p:nvPr>
            <p:ph type="title"/>
          </p:nvPr>
        </p:nvSpPr>
        <p:spPr>
          <a:xfrm>
            <a:off x="628650" y="1131095"/>
            <a:ext cx="7886700" cy="770559"/>
          </a:xfrm>
        </p:spPr>
        <p:txBody>
          <a:bodyPr>
            <a:normAutofit/>
          </a:bodyPr>
          <a:lstStyle/>
          <a:p>
            <a:r>
              <a:rPr lang="en-US" dirty="0"/>
              <a:t>Growing global population</a:t>
            </a:r>
          </a:p>
        </p:txBody>
      </p:sp>
      <p:sp>
        <p:nvSpPr>
          <p:cNvPr id="3" name="Content Placeholder 2">
            <a:extLst>
              <a:ext uri="{FF2B5EF4-FFF2-40B4-BE49-F238E27FC236}">
                <a16:creationId xmlns:a16="http://schemas.microsoft.com/office/drawing/2014/main" id="{19DA484F-735B-DE4E-B8ED-3A8F743FF5D7}"/>
              </a:ext>
            </a:extLst>
          </p:cNvPr>
          <p:cNvSpPr>
            <a:spLocks noGrp="1"/>
          </p:cNvSpPr>
          <p:nvPr>
            <p:ph idx="1"/>
          </p:nvPr>
        </p:nvSpPr>
        <p:spPr>
          <a:xfrm>
            <a:off x="628650" y="2226469"/>
            <a:ext cx="4799410" cy="3263504"/>
          </a:xfrm>
        </p:spPr>
        <p:txBody>
          <a:bodyPr>
            <a:normAutofit lnSpcReduction="10000"/>
          </a:bodyPr>
          <a:lstStyle/>
          <a:p>
            <a:pPr marL="214313" indent="-214313">
              <a:lnSpc>
                <a:spcPct val="110000"/>
              </a:lnSpc>
            </a:pPr>
            <a:r>
              <a:rPr lang="en-US" sz="1500" dirty="0"/>
              <a:t>We have made tremendous progress in prevention and treatment of infectious and other communicable diseases for LMIC setting </a:t>
            </a:r>
          </a:p>
          <a:p>
            <a:pPr marL="214313" indent="-214313">
              <a:lnSpc>
                <a:spcPct val="110000"/>
              </a:lnSpc>
            </a:pPr>
            <a:endParaRPr lang="en-US" sz="1500" dirty="0"/>
          </a:p>
          <a:p>
            <a:pPr marL="214313" indent="-214313">
              <a:lnSpc>
                <a:spcPct val="110000"/>
              </a:lnSpc>
            </a:pPr>
            <a:r>
              <a:rPr lang="en-US" sz="1500" dirty="0"/>
              <a:t>The global population continues to increase, and growth rates vary greatly across regions </a:t>
            </a:r>
          </a:p>
          <a:p>
            <a:pPr marL="557213" lvl="1" indent="-214313">
              <a:lnSpc>
                <a:spcPct val="110000"/>
              </a:lnSpc>
            </a:pPr>
            <a:r>
              <a:rPr lang="en-US" sz="1350" dirty="0"/>
              <a:t>7.7 billion (2019) </a:t>
            </a:r>
            <a:r>
              <a:rPr lang="en-US" sz="1350" dirty="0">
                <a:sym typeface="Wingdings" pitchFamily="2" charset="2"/>
              </a:rPr>
              <a:t> </a:t>
            </a:r>
            <a:r>
              <a:rPr lang="en-US" sz="1350" dirty="0"/>
              <a:t>8.5 billion (2030) </a:t>
            </a:r>
            <a:r>
              <a:rPr lang="en-US" sz="1350" dirty="0">
                <a:sym typeface="Wingdings" pitchFamily="2" charset="2"/>
              </a:rPr>
              <a:t> </a:t>
            </a:r>
            <a:r>
              <a:rPr lang="en-US" sz="1350" dirty="0"/>
              <a:t>9.7 billion (2050)</a:t>
            </a:r>
          </a:p>
          <a:p>
            <a:pPr marL="0" indent="0">
              <a:lnSpc>
                <a:spcPct val="110000"/>
              </a:lnSpc>
              <a:buNone/>
            </a:pPr>
            <a:endParaRPr lang="en-US" sz="1500" dirty="0"/>
          </a:p>
          <a:p>
            <a:pPr marL="214313" indent="-214313">
              <a:lnSpc>
                <a:spcPct val="110000"/>
              </a:lnSpc>
            </a:pPr>
            <a:r>
              <a:rPr lang="en-US" sz="1500" dirty="0"/>
              <a:t>However, rapid population growth combined with demographic and epidemiological changes now present challenges for sustainable development</a:t>
            </a:r>
          </a:p>
          <a:p>
            <a:pPr marL="214313" indent="-214313">
              <a:lnSpc>
                <a:spcPct val="110000"/>
              </a:lnSpc>
            </a:pPr>
            <a:endParaRPr lang="en-US" sz="1500" dirty="0"/>
          </a:p>
        </p:txBody>
      </p:sp>
      <p:sp>
        <p:nvSpPr>
          <p:cNvPr id="5" name="Slide Number Placeholder 4">
            <a:extLst>
              <a:ext uri="{FF2B5EF4-FFF2-40B4-BE49-F238E27FC236}">
                <a16:creationId xmlns:a16="http://schemas.microsoft.com/office/drawing/2014/main" id="{4062FE0B-5738-3344-81F3-5DD82F185E70}"/>
              </a:ext>
            </a:extLst>
          </p:cNvPr>
          <p:cNvSpPr>
            <a:spLocks noGrp="1"/>
          </p:cNvSpPr>
          <p:nvPr>
            <p:ph type="sldNum" sz="quarter" idx="4"/>
          </p:nvPr>
        </p:nvSpPr>
        <p:spPr/>
        <p:txBody>
          <a:bodyPr/>
          <a:lstStyle/>
          <a:p>
            <a:pPr defTabSz="685800"/>
            <a:fld id="{38987076-A283-6F46-8249-CB55EB863CEA}" type="slidenum">
              <a:rPr lang="en-US">
                <a:solidFill>
                  <a:prstClr val="white">
                    <a:lumMod val="75000"/>
                  </a:prstClr>
                </a:solidFill>
              </a:rPr>
              <a:pPr defTabSz="685800"/>
              <a:t>54</a:t>
            </a:fld>
            <a:endParaRPr lang="en-US" dirty="0">
              <a:solidFill>
                <a:prstClr val="white">
                  <a:lumMod val="75000"/>
                </a:prstClr>
              </a:solidFill>
            </a:endParaRPr>
          </a:p>
        </p:txBody>
      </p:sp>
      <p:sp>
        <p:nvSpPr>
          <p:cNvPr id="6" name="Rectangle 5">
            <a:extLst>
              <a:ext uri="{FF2B5EF4-FFF2-40B4-BE49-F238E27FC236}">
                <a16:creationId xmlns:a16="http://schemas.microsoft.com/office/drawing/2014/main" id="{7A53CA35-6A4C-9E4E-9F87-6615DF8420AF}"/>
              </a:ext>
            </a:extLst>
          </p:cNvPr>
          <p:cNvSpPr/>
          <p:nvPr/>
        </p:nvSpPr>
        <p:spPr>
          <a:xfrm>
            <a:off x="5428060" y="5517787"/>
            <a:ext cx="3508441" cy="369332"/>
          </a:xfrm>
          <a:prstGeom prst="rect">
            <a:avLst/>
          </a:prstGeom>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The UN, World Population Prospects 2019: </a:t>
            </a:r>
            <a:r>
              <a:rPr lang="en-CA" sz="900" dirty="0">
                <a:solidFill>
                  <a:prstClr val="whit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https://population.un.org/wpp/</a:t>
            </a:r>
            <a:endParaRPr lang="en-US" sz="900" i="1"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862B8A8-9ECF-4E46-BEC8-822188285442}"/>
              </a:ext>
            </a:extLst>
          </p:cNvPr>
          <p:cNvPicPr>
            <a:picLocks noChangeAspect="1"/>
          </p:cNvPicPr>
          <p:nvPr/>
        </p:nvPicPr>
        <p:blipFill>
          <a:blip r:embed="rId4"/>
          <a:stretch>
            <a:fillRect/>
          </a:stretch>
        </p:blipFill>
        <p:spPr>
          <a:xfrm>
            <a:off x="5428060" y="1954134"/>
            <a:ext cx="3393197" cy="3540146"/>
          </a:xfrm>
          <a:prstGeom prst="rect">
            <a:avLst/>
          </a:prstGeom>
          <a:effectLst>
            <a:innerShdw>
              <a:prstClr val="black"/>
            </a:innerShdw>
          </a:effectLst>
        </p:spPr>
      </p:pic>
      <p:sp>
        <p:nvSpPr>
          <p:cNvPr id="8" name="Rectangle 7">
            <a:extLst>
              <a:ext uri="{FF2B5EF4-FFF2-40B4-BE49-F238E27FC236}">
                <a16:creationId xmlns:a16="http://schemas.microsoft.com/office/drawing/2014/main" id="{024EAA3F-3AAB-CD45-A2CD-5EB7B6F19A84}"/>
              </a:ext>
            </a:extLst>
          </p:cNvPr>
          <p:cNvSpPr/>
          <p:nvPr/>
        </p:nvSpPr>
        <p:spPr>
          <a:xfrm>
            <a:off x="5545614" y="1977641"/>
            <a:ext cx="3122689" cy="461665"/>
          </a:xfrm>
          <a:prstGeom prst="rect">
            <a:avLst/>
          </a:prstGeom>
          <a:noFill/>
        </p:spPr>
        <p:txBody>
          <a:bodyPr wrap="square">
            <a:spAutoFit/>
          </a:bodyPr>
          <a:lstStyle/>
          <a:p>
            <a:pPr algn="ctr" defTabSz="685800"/>
            <a:r>
              <a:rPr lang="en-US" sz="1200" b="1" i="1" dirty="0">
                <a:solidFill>
                  <a:prstClr val="black"/>
                </a:solidFill>
                <a:latin typeface="Arial" panose="020B0604020202020204" pitchFamily="34" charset="0"/>
                <a:ea typeface="Calibri" panose="020F0502020204030204" pitchFamily="34" charset="0"/>
                <a:cs typeface="Arial" panose="020B0604020202020204" pitchFamily="34" charset="0"/>
              </a:rPr>
              <a:t>Trends and projected </a:t>
            </a:r>
          </a:p>
          <a:p>
            <a:pPr algn="ctr" defTabSz="685800"/>
            <a:r>
              <a:rPr lang="en-US" sz="1200" b="1" i="1" dirty="0">
                <a:solidFill>
                  <a:prstClr val="black"/>
                </a:solidFill>
                <a:latin typeface="Arial" panose="020B0604020202020204" pitchFamily="34" charset="0"/>
                <a:ea typeface="Calibri" panose="020F0502020204030204" pitchFamily="34" charset="0"/>
                <a:cs typeface="Arial" panose="020B0604020202020204" pitchFamily="34" charset="0"/>
              </a:rPr>
              <a:t>population growth: 1950 - 2100</a:t>
            </a:r>
            <a:endParaRPr lang="en-US" sz="1200" b="1"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719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BFCE-9BE1-0F4D-8F07-5AEA3B60B854}"/>
              </a:ext>
            </a:extLst>
          </p:cNvPr>
          <p:cNvSpPr>
            <a:spLocks noGrp="1"/>
          </p:cNvSpPr>
          <p:nvPr>
            <p:ph type="title"/>
          </p:nvPr>
        </p:nvSpPr>
        <p:spPr>
          <a:xfrm>
            <a:off x="628650" y="1131095"/>
            <a:ext cx="7886700" cy="808716"/>
          </a:xfrm>
        </p:spPr>
        <p:txBody>
          <a:bodyPr>
            <a:normAutofit fontScale="90000"/>
          </a:bodyPr>
          <a:lstStyle/>
          <a:p>
            <a:r>
              <a:rPr lang="en-US" dirty="0"/>
              <a:t>Rapid shift from communicable to noncommunicable diseases in LMICs</a:t>
            </a:r>
          </a:p>
        </p:txBody>
      </p:sp>
      <p:sp>
        <p:nvSpPr>
          <p:cNvPr id="3" name="Content Placeholder 2">
            <a:extLst>
              <a:ext uri="{FF2B5EF4-FFF2-40B4-BE49-F238E27FC236}">
                <a16:creationId xmlns:a16="http://schemas.microsoft.com/office/drawing/2014/main" id="{04E48D7C-500E-5347-994F-7D60BBA23FAB}"/>
              </a:ext>
            </a:extLst>
          </p:cNvPr>
          <p:cNvSpPr>
            <a:spLocks noGrp="1"/>
          </p:cNvSpPr>
          <p:nvPr>
            <p:ph idx="1"/>
          </p:nvPr>
        </p:nvSpPr>
        <p:spPr>
          <a:xfrm>
            <a:off x="4894118" y="2226469"/>
            <a:ext cx="3621232" cy="3263504"/>
          </a:xfrm>
        </p:spPr>
        <p:txBody>
          <a:bodyPr>
            <a:normAutofit/>
          </a:bodyPr>
          <a:lstStyle/>
          <a:p>
            <a:pPr>
              <a:lnSpc>
                <a:spcPct val="100000"/>
              </a:lnSpc>
            </a:pPr>
            <a:r>
              <a:rPr lang="en-US" sz="1800" dirty="0"/>
              <a:t>The disease burden continues to shift from communicable to noncommunicable diseases rapidly in LMICs</a:t>
            </a:r>
          </a:p>
          <a:p>
            <a:pPr>
              <a:lnSpc>
                <a:spcPct val="100000"/>
              </a:lnSpc>
            </a:pPr>
            <a:endParaRPr lang="en-US" sz="1800" dirty="0"/>
          </a:p>
          <a:p>
            <a:pPr>
              <a:lnSpc>
                <a:spcPct val="100000"/>
              </a:lnSpc>
            </a:pPr>
            <a:r>
              <a:rPr lang="en-US" sz="1800" dirty="0"/>
              <a:t>These countries, which have the highest population growth, are also the least prepared</a:t>
            </a:r>
          </a:p>
        </p:txBody>
      </p:sp>
      <p:sp>
        <p:nvSpPr>
          <p:cNvPr id="4" name="Footer Placeholder 3">
            <a:extLst>
              <a:ext uri="{FF2B5EF4-FFF2-40B4-BE49-F238E27FC236}">
                <a16:creationId xmlns:a16="http://schemas.microsoft.com/office/drawing/2014/main" id="{15C4831B-309B-9441-9BC4-47D07FA15ADA}"/>
              </a:ext>
            </a:extLst>
          </p:cNvPr>
          <p:cNvSpPr>
            <a:spLocks noGrp="1"/>
          </p:cNvSpPr>
          <p:nvPr>
            <p:ph type="ftr" sz="quarter" idx="3"/>
          </p:nvPr>
        </p:nvSpPr>
        <p:spPr/>
        <p:txBody>
          <a:bodyPr/>
          <a:lstStyle/>
          <a:p>
            <a:pPr algn="r" defTabSz="685800"/>
            <a:r>
              <a:rPr lang="en-US" dirty="0">
                <a:solidFill>
                  <a:prstClr val="black">
                    <a:tint val="75000"/>
                  </a:prstClr>
                </a:solidFill>
              </a:rPr>
              <a:t>(C) 2019 MTEK Sciences Inc. All rights reserved</a:t>
            </a:r>
          </a:p>
        </p:txBody>
      </p:sp>
      <p:sp>
        <p:nvSpPr>
          <p:cNvPr id="5" name="Slide Number Placeholder 4">
            <a:extLst>
              <a:ext uri="{FF2B5EF4-FFF2-40B4-BE49-F238E27FC236}">
                <a16:creationId xmlns:a16="http://schemas.microsoft.com/office/drawing/2014/main" id="{7F31F42F-4A13-0349-9574-CDDBA0AE7FCB}"/>
              </a:ext>
            </a:extLst>
          </p:cNvPr>
          <p:cNvSpPr>
            <a:spLocks noGrp="1"/>
          </p:cNvSpPr>
          <p:nvPr>
            <p:ph type="sldNum" sz="quarter" idx="4"/>
          </p:nvPr>
        </p:nvSpPr>
        <p:spPr/>
        <p:txBody>
          <a:bodyPr/>
          <a:lstStyle/>
          <a:p>
            <a:pPr defTabSz="685800"/>
            <a:fld id="{38987076-A283-6F46-8249-CB55EB863CEA}" type="slidenum">
              <a:rPr lang="en-US">
                <a:solidFill>
                  <a:prstClr val="white">
                    <a:lumMod val="75000"/>
                  </a:prstClr>
                </a:solidFill>
              </a:rPr>
              <a:pPr defTabSz="685800"/>
              <a:t>55</a:t>
            </a:fld>
            <a:endParaRPr lang="en-US" dirty="0">
              <a:solidFill>
                <a:prstClr val="white">
                  <a:lumMod val="75000"/>
                </a:prstClr>
              </a:solidFill>
            </a:endParaRPr>
          </a:p>
        </p:txBody>
      </p:sp>
      <p:pic>
        <p:nvPicPr>
          <p:cNvPr id="6" name="Picture 5">
            <a:extLst>
              <a:ext uri="{FF2B5EF4-FFF2-40B4-BE49-F238E27FC236}">
                <a16:creationId xmlns:a16="http://schemas.microsoft.com/office/drawing/2014/main" id="{FBBD4931-4B54-EE40-A3DB-EEB9CC151C5B}"/>
              </a:ext>
            </a:extLst>
          </p:cNvPr>
          <p:cNvPicPr>
            <a:picLocks noChangeAspect="1"/>
          </p:cNvPicPr>
          <p:nvPr/>
        </p:nvPicPr>
        <p:blipFill>
          <a:blip r:embed="rId3"/>
          <a:stretch>
            <a:fillRect/>
          </a:stretch>
        </p:blipFill>
        <p:spPr>
          <a:xfrm>
            <a:off x="480060" y="2104105"/>
            <a:ext cx="4305300" cy="3419475"/>
          </a:xfrm>
          <a:prstGeom prst="rect">
            <a:avLst/>
          </a:prstGeom>
          <a:solidFill>
            <a:schemeClr val="bg1"/>
          </a:solidFill>
        </p:spPr>
      </p:pic>
      <p:sp>
        <p:nvSpPr>
          <p:cNvPr id="7" name="Rectangle 6">
            <a:extLst>
              <a:ext uri="{FF2B5EF4-FFF2-40B4-BE49-F238E27FC236}">
                <a16:creationId xmlns:a16="http://schemas.microsoft.com/office/drawing/2014/main" id="{E1E25825-1D9C-7E4B-B56A-AADFC39B7861}"/>
              </a:ext>
            </a:extLst>
          </p:cNvPr>
          <p:cNvSpPr/>
          <p:nvPr/>
        </p:nvSpPr>
        <p:spPr>
          <a:xfrm>
            <a:off x="480060" y="5563215"/>
            <a:ext cx="4305300" cy="230832"/>
          </a:xfrm>
          <a:prstGeom prst="rect">
            <a:avLst/>
          </a:prstGeom>
        </p:spPr>
        <p:txBody>
          <a:bodyPr wrap="square">
            <a:spAutoFit/>
          </a:bodyPr>
          <a:lstStyle/>
          <a:p>
            <a:pPr algn="ctr" defTabSz="685800"/>
            <a:r>
              <a:rPr lang="en-US" sz="900" i="1" dirty="0" err="1">
                <a:solidFill>
                  <a:prstClr val="white"/>
                </a:solidFill>
                <a:latin typeface="Helvetica" pitchFamily="2" charset="0"/>
                <a:ea typeface="Calibri" panose="020F0502020204030204" pitchFamily="34" charset="0"/>
              </a:rPr>
              <a:t>Bollyky</a:t>
            </a:r>
            <a:r>
              <a:rPr lang="en-US" sz="900" i="1" dirty="0">
                <a:solidFill>
                  <a:prstClr val="white"/>
                </a:solidFill>
                <a:latin typeface="Helvetica" pitchFamily="2" charset="0"/>
                <a:ea typeface="Calibri" panose="020F0502020204030204" pitchFamily="34" charset="0"/>
              </a:rPr>
              <a:t> TJ et al. Health </a:t>
            </a:r>
            <a:r>
              <a:rPr lang="en-US" sz="900" i="1" dirty="0" err="1">
                <a:solidFill>
                  <a:prstClr val="white"/>
                </a:solidFill>
                <a:latin typeface="Helvetica" pitchFamily="2" charset="0"/>
                <a:ea typeface="Calibri" panose="020F0502020204030204" pitchFamily="34" charset="0"/>
              </a:rPr>
              <a:t>Aff</a:t>
            </a:r>
            <a:r>
              <a:rPr lang="en-US" sz="900" i="1" dirty="0">
                <a:solidFill>
                  <a:prstClr val="white"/>
                </a:solidFill>
                <a:latin typeface="Helvetica" pitchFamily="2" charset="0"/>
                <a:ea typeface="Calibri" panose="020F0502020204030204" pitchFamily="34" charset="0"/>
              </a:rPr>
              <a:t> 2017; 36(11):1866-75</a:t>
            </a:r>
            <a:endParaRPr lang="en-US" sz="900" i="1" dirty="0">
              <a:solidFill>
                <a:prstClr val="black"/>
              </a:solidFill>
              <a:latin typeface="Calibri"/>
            </a:endParaRPr>
          </a:p>
        </p:txBody>
      </p:sp>
    </p:spTree>
    <p:extLst>
      <p:ext uri="{BB962C8B-B14F-4D97-AF65-F5344CB8AC3E}">
        <p14:creationId xmlns:p14="http://schemas.microsoft.com/office/powerpoint/2010/main" val="29575712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92A7-B504-0948-B833-6CE9EB38600A}"/>
              </a:ext>
            </a:extLst>
          </p:cNvPr>
          <p:cNvSpPr>
            <a:spLocks noGrp="1"/>
          </p:cNvSpPr>
          <p:nvPr>
            <p:ph type="title"/>
          </p:nvPr>
        </p:nvSpPr>
        <p:spPr>
          <a:xfrm>
            <a:off x="628650" y="1131094"/>
            <a:ext cx="7886700" cy="754856"/>
          </a:xfrm>
        </p:spPr>
        <p:txBody>
          <a:bodyPr>
            <a:normAutofit fontScale="90000"/>
          </a:bodyPr>
          <a:lstStyle/>
          <a:p>
            <a:r>
              <a:rPr lang="en-US" dirty="0"/>
              <a:t>Current efforts for clinical trial research </a:t>
            </a:r>
            <a:br>
              <a:rPr lang="en-US" dirty="0"/>
            </a:br>
            <a:r>
              <a:rPr lang="en-US" dirty="0"/>
              <a:t>across the globe  </a:t>
            </a:r>
          </a:p>
        </p:txBody>
      </p:sp>
      <p:pic>
        <p:nvPicPr>
          <p:cNvPr id="7" name="Content Placeholder 6">
            <a:extLst>
              <a:ext uri="{FF2B5EF4-FFF2-40B4-BE49-F238E27FC236}">
                <a16:creationId xmlns:a16="http://schemas.microsoft.com/office/drawing/2014/main" id="{C9D652BA-2384-554D-85FC-E97B26FF0C99}"/>
              </a:ext>
            </a:extLst>
          </p:cNvPr>
          <p:cNvPicPr>
            <a:picLocks noGrp="1" noChangeAspect="1"/>
          </p:cNvPicPr>
          <p:nvPr>
            <p:ph idx="1"/>
          </p:nvPr>
        </p:nvPicPr>
        <p:blipFill>
          <a:blip r:embed="rId3"/>
          <a:stretch>
            <a:fillRect/>
          </a:stretch>
        </p:blipFill>
        <p:spPr>
          <a:xfrm>
            <a:off x="4064504" y="2299711"/>
            <a:ext cx="4895255" cy="3263504"/>
          </a:xfrm>
          <a:solidFill>
            <a:schemeClr val="bg1"/>
          </a:solidFill>
        </p:spPr>
      </p:pic>
      <p:pic>
        <p:nvPicPr>
          <p:cNvPr id="9" name="Picture 8">
            <a:extLst>
              <a:ext uri="{FF2B5EF4-FFF2-40B4-BE49-F238E27FC236}">
                <a16:creationId xmlns:a16="http://schemas.microsoft.com/office/drawing/2014/main" id="{293F1110-C93C-2F4D-8EE1-3BAD37B66292}"/>
              </a:ext>
            </a:extLst>
          </p:cNvPr>
          <p:cNvPicPr>
            <a:picLocks noChangeAspect="1"/>
          </p:cNvPicPr>
          <p:nvPr/>
        </p:nvPicPr>
        <p:blipFill rotWithShape="1">
          <a:blip r:embed="rId4"/>
          <a:srcRect l="5092" t="28559" r="7652" b="59885"/>
          <a:stretch/>
        </p:blipFill>
        <p:spPr>
          <a:xfrm>
            <a:off x="5414735" y="5210264"/>
            <a:ext cx="3167849" cy="279709"/>
          </a:xfrm>
          <a:prstGeom prst="rect">
            <a:avLst/>
          </a:prstGeom>
          <a:solidFill>
            <a:schemeClr val="bg1"/>
          </a:solidFill>
        </p:spPr>
      </p:pic>
      <p:pic>
        <p:nvPicPr>
          <p:cNvPr id="21" name="Picture 20">
            <a:extLst>
              <a:ext uri="{FF2B5EF4-FFF2-40B4-BE49-F238E27FC236}">
                <a16:creationId xmlns:a16="http://schemas.microsoft.com/office/drawing/2014/main" id="{39A27282-F22B-E44E-8871-A250DD6EB36C}"/>
              </a:ext>
            </a:extLst>
          </p:cNvPr>
          <p:cNvPicPr>
            <a:picLocks noChangeAspect="1"/>
          </p:cNvPicPr>
          <p:nvPr/>
        </p:nvPicPr>
        <p:blipFill rotWithShape="1">
          <a:blip r:embed="rId5"/>
          <a:srcRect l="7416" t="-2134" r="15334" b="1"/>
          <a:stretch/>
        </p:blipFill>
        <p:spPr>
          <a:xfrm>
            <a:off x="4116613" y="5180302"/>
            <a:ext cx="1180781" cy="309671"/>
          </a:xfrm>
          <a:prstGeom prst="rect">
            <a:avLst/>
          </a:prstGeom>
        </p:spPr>
      </p:pic>
      <p:sp>
        <p:nvSpPr>
          <p:cNvPr id="24" name="Rectangle 23">
            <a:extLst>
              <a:ext uri="{FF2B5EF4-FFF2-40B4-BE49-F238E27FC236}">
                <a16:creationId xmlns:a16="http://schemas.microsoft.com/office/drawing/2014/main" id="{C4B67974-E358-5D4D-BB1C-9B88E0B241AD}"/>
              </a:ext>
            </a:extLst>
          </p:cNvPr>
          <p:cNvSpPr/>
          <p:nvPr/>
        </p:nvSpPr>
        <p:spPr>
          <a:xfrm>
            <a:off x="4051057" y="5563451"/>
            <a:ext cx="4895255" cy="230832"/>
          </a:xfrm>
          <a:prstGeom prst="rect">
            <a:avLst/>
          </a:prstGeom>
          <a:noFill/>
          <a:ln>
            <a:noFill/>
          </a:ln>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WHO’s International Clinical Trials Registry Platform, </a:t>
            </a:r>
            <a:r>
              <a:rPr lang="en-CA" sz="900" dirty="0">
                <a:solidFill>
                  <a:prstClr val="white"/>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http://apps.who.int/trialsearch/</a:t>
            </a:r>
            <a:endParaRPr lang="en-US" sz="900" i="1" dirty="0">
              <a:solidFill>
                <a:prstClr val="white"/>
              </a:solidFill>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7DEF754A-F95C-144B-BAFA-43F5668AC019}"/>
              </a:ext>
            </a:extLst>
          </p:cNvPr>
          <p:cNvSpPr txBox="1">
            <a:spLocks/>
          </p:cNvSpPr>
          <p:nvPr/>
        </p:nvSpPr>
        <p:spPr>
          <a:xfrm>
            <a:off x="561416" y="2280256"/>
            <a:ext cx="3422406" cy="3263504"/>
          </a:xfrm>
          <a:prstGeom prst="rect">
            <a:avLst/>
          </a:prstGeom>
        </p:spPr>
        <p:txBody>
          <a:bodyPr vert="horz" lIns="68580" tIns="34290" rIns="68580" bIns="3429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bg1"/>
                </a:solidFill>
                <a:latin typeface="Helvetica Light" panose="020B0403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bg1"/>
                </a:solidFill>
                <a:latin typeface="Helvetica Light" panose="020B0403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bg1"/>
                </a:solidFill>
                <a:latin typeface="Helvetica Light" panose="020B0403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bg1"/>
                </a:solidFill>
                <a:latin typeface="Helvetica Light" panose="020B0403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bg1"/>
                </a:solidFill>
                <a:latin typeface="Helvetica Light" panose="020B04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00000"/>
              </a:lnSpc>
              <a:spcBef>
                <a:spcPts val="750"/>
              </a:spcBef>
            </a:pPr>
            <a:endParaRPr lang="en-US" sz="1800" dirty="0">
              <a:solidFill>
                <a:prstClr val="white"/>
              </a:solidFill>
              <a:latin typeface="Arial" panose="020B0604020202020204" pitchFamily="34" charset="0"/>
            </a:endParaRPr>
          </a:p>
        </p:txBody>
      </p:sp>
      <p:sp>
        <p:nvSpPr>
          <p:cNvPr id="26" name="Content Placeholder 2">
            <a:extLst>
              <a:ext uri="{FF2B5EF4-FFF2-40B4-BE49-F238E27FC236}">
                <a16:creationId xmlns:a16="http://schemas.microsoft.com/office/drawing/2014/main" id="{D079F99E-4276-5B49-91C9-922AA7863DAC}"/>
              </a:ext>
            </a:extLst>
          </p:cNvPr>
          <p:cNvSpPr txBox="1">
            <a:spLocks/>
          </p:cNvSpPr>
          <p:nvPr/>
        </p:nvSpPr>
        <p:spPr>
          <a:xfrm>
            <a:off x="428626" y="2226469"/>
            <a:ext cx="3503762" cy="326350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800" dirty="0">
                <a:solidFill>
                  <a:prstClr val="white"/>
                </a:solidFill>
              </a:rPr>
              <a:t>Since 2010, there have been more than 400,000 clinical trials that have been registered globally </a:t>
            </a:r>
          </a:p>
          <a:p>
            <a:pPr marL="171450" indent="-171450" defTabSz="685800">
              <a:spcBef>
                <a:spcPts val="750"/>
              </a:spcBef>
            </a:pPr>
            <a:endParaRPr lang="en-US" sz="1800" dirty="0">
              <a:solidFill>
                <a:prstClr val="white"/>
              </a:solidFill>
            </a:endParaRPr>
          </a:p>
          <a:p>
            <a:pPr marL="171450" indent="-171450" defTabSz="685800">
              <a:spcBef>
                <a:spcPts val="750"/>
              </a:spcBef>
            </a:pPr>
            <a:r>
              <a:rPr lang="en-US" sz="1800" dirty="0">
                <a:solidFill>
                  <a:prstClr val="white"/>
                </a:solidFill>
              </a:rPr>
              <a:t>Despite the burden of disease being most concentrated in LMICs, there is a major mismatch between clinical trial research efforts</a:t>
            </a:r>
          </a:p>
          <a:p>
            <a:pPr marL="171450" indent="-171450" defTabSz="685800">
              <a:spcBef>
                <a:spcPts val="750"/>
              </a:spcBef>
            </a:pPr>
            <a:endParaRPr lang="en-US" sz="1500" dirty="0">
              <a:solidFill>
                <a:prstClr val="white"/>
              </a:solidFill>
            </a:endParaRPr>
          </a:p>
        </p:txBody>
      </p:sp>
      <p:sp>
        <p:nvSpPr>
          <p:cNvPr id="27" name="Rectangle 26">
            <a:extLst>
              <a:ext uri="{FF2B5EF4-FFF2-40B4-BE49-F238E27FC236}">
                <a16:creationId xmlns:a16="http://schemas.microsoft.com/office/drawing/2014/main" id="{052F643B-D2AB-3A45-A638-8B35F0C6AE86}"/>
              </a:ext>
            </a:extLst>
          </p:cNvPr>
          <p:cNvSpPr/>
          <p:nvPr/>
        </p:nvSpPr>
        <p:spPr>
          <a:xfrm>
            <a:off x="4058126" y="2043985"/>
            <a:ext cx="4895255" cy="300082"/>
          </a:xfrm>
          <a:prstGeom prst="rect">
            <a:avLst/>
          </a:prstGeom>
          <a:solidFill>
            <a:schemeClr val="bg1"/>
          </a:solidFill>
          <a:ln>
            <a:solidFill>
              <a:schemeClr val="bg1"/>
            </a:solidFill>
          </a:ln>
        </p:spPr>
        <p:txBody>
          <a:bodyPr wrap="square">
            <a:spAutoFit/>
          </a:bodyPr>
          <a:lstStyle/>
          <a:p>
            <a:pPr algn="ctr" defTabSz="685800"/>
            <a:r>
              <a:rPr lang="en-US" sz="1350" b="1" i="1" dirty="0">
                <a:solidFill>
                  <a:prstClr val="black"/>
                </a:solidFill>
                <a:latin typeface="Arial" panose="020B0604020202020204" pitchFamily="34" charset="0"/>
                <a:ea typeface="Calibri" panose="020F0502020204030204" pitchFamily="34" charset="0"/>
                <a:cs typeface="Arial" panose="020B0604020202020204" pitchFamily="34" charset="0"/>
              </a:rPr>
              <a:t>% of clinical trials registered from 2010 to 2019</a:t>
            </a:r>
          </a:p>
        </p:txBody>
      </p:sp>
      <p:sp>
        <p:nvSpPr>
          <p:cNvPr id="28" name="Footer Placeholder 4">
            <a:extLst>
              <a:ext uri="{FF2B5EF4-FFF2-40B4-BE49-F238E27FC236}">
                <a16:creationId xmlns:a16="http://schemas.microsoft.com/office/drawing/2014/main" id="{9C33BF60-B7ED-B543-A670-83E714C3E738}"/>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29" name="Slide Number Placeholder 5">
            <a:extLst>
              <a:ext uri="{FF2B5EF4-FFF2-40B4-BE49-F238E27FC236}">
                <a16:creationId xmlns:a16="http://schemas.microsoft.com/office/drawing/2014/main" id="{94DC89E1-AA37-1045-B40E-487D5A8B43F9}"/>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56</a:t>
            </a:fld>
            <a:endParaRPr lang="en-US" dirty="0">
              <a:solidFill>
                <a:prstClr val="white">
                  <a:lumMod val="75000"/>
                </a:prstClr>
              </a:solidFill>
            </a:endParaRPr>
          </a:p>
        </p:txBody>
      </p:sp>
    </p:spTree>
    <p:extLst>
      <p:ext uri="{BB962C8B-B14F-4D97-AF65-F5344CB8AC3E}">
        <p14:creationId xmlns:p14="http://schemas.microsoft.com/office/powerpoint/2010/main" val="1413201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92A7-B504-0948-B833-6CE9EB38600A}"/>
              </a:ext>
            </a:extLst>
          </p:cNvPr>
          <p:cNvSpPr>
            <a:spLocks noGrp="1"/>
          </p:cNvSpPr>
          <p:nvPr>
            <p:ph type="title"/>
          </p:nvPr>
        </p:nvSpPr>
        <p:spPr>
          <a:xfrm>
            <a:off x="4267629" y="1131094"/>
            <a:ext cx="4519893" cy="994172"/>
          </a:xfrm>
        </p:spPr>
        <p:txBody>
          <a:bodyPr>
            <a:noAutofit/>
          </a:bodyPr>
          <a:lstStyle/>
          <a:p>
            <a:r>
              <a:rPr lang="en-US" sz="2400" dirty="0"/>
              <a:t>Survey of LMIC trials: Maternal, newborn, and child health research</a:t>
            </a:r>
          </a:p>
        </p:txBody>
      </p:sp>
      <p:pic>
        <p:nvPicPr>
          <p:cNvPr id="3" name="Picture 2">
            <a:extLst>
              <a:ext uri="{FF2B5EF4-FFF2-40B4-BE49-F238E27FC236}">
                <a16:creationId xmlns:a16="http://schemas.microsoft.com/office/drawing/2014/main" id="{C88BF330-F959-9145-B1E6-8A80CA930EE4}"/>
              </a:ext>
            </a:extLst>
          </p:cNvPr>
          <p:cNvPicPr>
            <a:picLocks noChangeAspect="1"/>
          </p:cNvPicPr>
          <p:nvPr/>
        </p:nvPicPr>
        <p:blipFill rotWithShape="1">
          <a:blip r:embed="rId3"/>
          <a:srcRect b="4388"/>
          <a:stretch/>
        </p:blipFill>
        <p:spPr>
          <a:xfrm>
            <a:off x="428625" y="1089478"/>
            <a:ext cx="3690318" cy="4473737"/>
          </a:xfrm>
          <a:prstGeom prst="rect">
            <a:avLst/>
          </a:prstGeom>
          <a:solidFill>
            <a:schemeClr val="bg1">
              <a:lumMod val="95000"/>
            </a:schemeClr>
          </a:solidFill>
        </p:spPr>
      </p:pic>
      <p:sp>
        <p:nvSpPr>
          <p:cNvPr id="16" name="Rectangle 15">
            <a:extLst>
              <a:ext uri="{FF2B5EF4-FFF2-40B4-BE49-F238E27FC236}">
                <a16:creationId xmlns:a16="http://schemas.microsoft.com/office/drawing/2014/main" id="{EC2E8717-97F0-3B41-A0D9-2BB213957708}"/>
              </a:ext>
            </a:extLst>
          </p:cNvPr>
          <p:cNvSpPr/>
          <p:nvPr/>
        </p:nvSpPr>
        <p:spPr>
          <a:xfrm>
            <a:off x="428625" y="5570768"/>
            <a:ext cx="3690318" cy="230832"/>
          </a:xfrm>
          <a:prstGeom prst="rect">
            <a:avLst/>
          </a:prstGeom>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Park JJH et al., JAMA 2019; 2(7)e197871</a:t>
            </a:r>
            <a:endParaRPr lang="en-US" sz="900" i="1" dirty="0">
              <a:solidFill>
                <a:prstClr val="black"/>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46D867BF-0D49-4044-BCC6-035246A70EB7}"/>
              </a:ext>
            </a:extLst>
          </p:cNvPr>
          <p:cNvSpPr txBox="1">
            <a:spLocks/>
          </p:cNvSpPr>
          <p:nvPr/>
        </p:nvSpPr>
        <p:spPr>
          <a:xfrm>
            <a:off x="561416" y="2280256"/>
            <a:ext cx="4279525" cy="3263504"/>
          </a:xfrm>
          <a:prstGeom prst="rect">
            <a:avLst/>
          </a:prstGeom>
        </p:spPr>
        <p:txBody>
          <a:bodyPr vert="horz" lIns="68580" tIns="34290" rIns="68580" bIns="3429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bg1"/>
                </a:solidFill>
                <a:latin typeface="Helvetica Light" panose="020B0403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bg1"/>
                </a:solidFill>
                <a:latin typeface="Helvetica Light" panose="020B0403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bg1"/>
                </a:solidFill>
                <a:latin typeface="Helvetica Light" panose="020B0403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bg1"/>
                </a:solidFill>
                <a:latin typeface="Helvetica Light" panose="020B0403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bg1"/>
                </a:solidFill>
                <a:latin typeface="Helvetica Light" panose="020B04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00000"/>
              </a:lnSpc>
              <a:spcBef>
                <a:spcPts val="750"/>
              </a:spcBef>
            </a:pPr>
            <a:endParaRPr lang="en-US" sz="1950" dirty="0">
              <a:solidFill>
                <a:prstClr val="white"/>
              </a:solidFill>
            </a:endParaRPr>
          </a:p>
          <a:p>
            <a:pPr marL="171450" indent="-171450" defTabSz="685800">
              <a:lnSpc>
                <a:spcPct val="100000"/>
              </a:lnSpc>
              <a:spcBef>
                <a:spcPts val="750"/>
              </a:spcBef>
            </a:pPr>
            <a:endParaRPr lang="en-US" sz="1950" dirty="0">
              <a:solidFill>
                <a:prstClr val="white"/>
              </a:solidFill>
            </a:endParaRPr>
          </a:p>
          <a:p>
            <a:pPr marL="171450" indent="-171450" defTabSz="685800">
              <a:lnSpc>
                <a:spcPct val="100000"/>
              </a:lnSpc>
              <a:spcBef>
                <a:spcPts val="750"/>
              </a:spcBef>
            </a:pPr>
            <a:endParaRPr lang="en-US" sz="1950" dirty="0">
              <a:solidFill>
                <a:prstClr val="white"/>
              </a:solidFill>
            </a:endParaRPr>
          </a:p>
        </p:txBody>
      </p:sp>
      <p:sp>
        <p:nvSpPr>
          <p:cNvPr id="18" name="Content Placeholder 2">
            <a:extLst>
              <a:ext uri="{FF2B5EF4-FFF2-40B4-BE49-F238E27FC236}">
                <a16:creationId xmlns:a16="http://schemas.microsoft.com/office/drawing/2014/main" id="{97139547-EC1A-A34E-AC0F-2B3EF895573F}"/>
              </a:ext>
            </a:extLst>
          </p:cNvPr>
          <p:cNvSpPr>
            <a:spLocks noGrp="1"/>
          </p:cNvSpPr>
          <p:nvPr>
            <p:ph idx="1"/>
          </p:nvPr>
        </p:nvSpPr>
        <p:spPr>
          <a:xfrm>
            <a:off x="4267629" y="2434591"/>
            <a:ext cx="4519893" cy="2820353"/>
          </a:xfrm>
        </p:spPr>
        <p:txBody>
          <a:bodyPr>
            <a:normAutofit/>
          </a:bodyPr>
          <a:lstStyle/>
          <a:p>
            <a:pPr marL="0" indent="0" algn="ctr">
              <a:lnSpc>
                <a:spcPct val="110000"/>
              </a:lnSpc>
              <a:buNone/>
            </a:pPr>
            <a:r>
              <a:rPr lang="en-US" sz="1800" i="1" dirty="0"/>
              <a:t>Questionable methodological quality</a:t>
            </a:r>
          </a:p>
          <a:p>
            <a:pPr>
              <a:lnSpc>
                <a:spcPct val="110000"/>
              </a:lnSpc>
            </a:pPr>
            <a:r>
              <a:rPr lang="en-US" sz="1800" dirty="0"/>
              <a:t>Post-hoc power calculations showed these trials had an average power of 23.5%</a:t>
            </a:r>
          </a:p>
          <a:p>
            <a:pPr>
              <a:lnSpc>
                <a:spcPct val="110000"/>
              </a:lnSpc>
            </a:pPr>
            <a:r>
              <a:rPr lang="en-US" sz="1800" dirty="0"/>
              <a:t>Average trial duration was ~3.1 years </a:t>
            </a:r>
          </a:p>
          <a:p>
            <a:pPr>
              <a:lnSpc>
                <a:spcPct val="110000"/>
              </a:lnSpc>
            </a:pPr>
            <a:r>
              <a:rPr lang="en-US" sz="1800" dirty="0"/>
              <a:t>The majority of trials (67%) investigated only 2 arms </a:t>
            </a:r>
            <a:endParaRPr lang="en-US" dirty="0"/>
          </a:p>
        </p:txBody>
      </p:sp>
      <p:sp>
        <p:nvSpPr>
          <p:cNvPr id="19" name="Footer Placeholder 4">
            <a:extLst>
              <a:ext uri="{FF2B5EF4-FFF2-40B4-BE49-F238E27FC236}">
                <a16:creationId xmlns:a16="http://schemas.microsoft.com/office/drawing/2014/main" id="{26FD5C67-C01B-9E4A-8550-E9D6DB80856E}"/>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20" name="Slide Number Placeholder 5">
            <a:extLst>
              <a:ext uri="{FF2B5EF4-FFF2-40B4-BE49-F238E27FC236}">
                <a16:creationId xmlns:a16="http://schemas.microsoft.com/office/drawing/2014/main" id="{E3C07A6D-A730-F244-9468-BCDB743E6BF4}"/>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57</a:t>
            </a:fld>
            <a:endParaRPr lang="en-US" dirty="0">
              <a:solidFill>
                <a:prstClr val="white">
                  <a:lumMod val="75000"/>
                </a:prstClr>
              </a:solidFill>
            </a:endParaRPr>
          </a:p>
        </p:txBody>
      </p:sp>
    </p:spTree>
    <p:extLst>
      <p:ext uri="{BB962C8B-B14F-4D97-AF65-F5344CB8AC3E}">
        <p14:creationId xmlns:p14="http://schemas.microsoft.com/office/powerpoint/2010/main" val="23106390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F4A2AD-E880-C149-A269-DEA39C2201BE}"/>
              </a:ext>
            </a:extLst>
          </p:cNvPr>
          <p:cNvSpPr>
            <a:spLocks noGrp="1"/>
          </p:cNvSpPr>
          <p:nvPr>
            <p:ph type="title"/>
          </p:nvPr>
        </p:nvSpPr>
        <p:spPr/>
        <p:txBody>
          <a:bodyPr/>
          <a:lstStyle/>
          <a:p>
            <a:r>
              <a:rPr lang="en-US" dirty="0"/>
              <a:t>Current adoption of </a:t>
            </a:r>
            <a:br>
              <a:rPr lang="en-US" dirty="0"/>
            </a:br>
            <a:r>
              <a:rPr lang="en-US" dirty="0"/>
              <a:t>master protocols </a:t>
            </a:r>
          </a:p>
        </p:txBody>
      </p:sp>
      <p:sp>
        <p:nvSpPr>
          <p:cNvPr id="8" name="Footer Placeholder 4">
            <a:extLst>
              <a:ext uri="{FF2B5EF4-FFF2-40B4-BE49-F238E27FC236}">
                <a16:creationId xmlns:a16="http://schemas.microsoft.com/office/drawing/2014/main" id="{F6CF2732-FC82-BF47-83F6-90D52482690B}"/>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a:solidFill>
                  <a:prstClr val="black">
                    <a:tint val="75000"/>
                  </a:prstClr>
                </a:solidFill>
              </a:rPr>
              <a:t>(C) 2019 MTEK Sciences Inc. All rights reserved</a:t>
            </a:r>
            <a:endParaRPr lang="en-US" dirty="0">
              <a:solidFill>
                <a:prstClr val="black">
                  <a:tint val="75000"/>
                </a:prstClr>
              </a:solidFill>
            </a:endParaRPr>
          </a:p>
        </p:txBody>
      </p:sp>
      <p:sp>
        <p:nvSpPr>
          <p:cNvPr id="9" name="Slide Number Placeholder 5">
            <a:extLst>
              <a:ext uri="{FF2B5EF4-FFF2-40B4-BE49-F238E27FC236}">
                <a16:creationId xmlns:a16="http://schemas.microsoft.com/office/drawing/2014/main" id="{754F0CAC-B6A8-6B46-A396-95A13DAF1DDE}"/>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58</a:t>
            </a:fld>
            <a:endParaRPr lang="en-US" dirty="0">
              <a:solidFill>
                <a:prstClr val="white">
                  <a:lumMod val="75000"/>
                </a:prstClr>
              </a:solidFill>
            </a:endParaRPr>
          </a:p>
        </p:txBody>
      </p:sp>
    </p:spTree>
    <p:extLst>
      <p:ext uri="{BB962C8B-B14F-4D97-AF65-F5344CB8AC3E}">
        <p14:creationId xmlns:p14="http://schemas.microsoft.com/office/powerpoint/2010/main" val="35742931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D52B-4FC1-BA42-B580-49A3172B8878}"/>
              </a:ext>
            </a:extLst>
          </p:cNvPr>
          <p:cNvSpPr>
            <a:spLocks noGrp="1"/>
          </p:cNvSpPr>
          <p:nvPr>
            <p:ph type="title"/>
          </p:nvPr>
        </p:nvSpPr>
        <p:spPr>
          <a:xfrm>
            <a:off x="628650" y="1131094"/>
            <a:ext cx="7886700" cy="768353"/>
          </a:xfrm>
        </p:spPr>
        <p:txBody>
          <a:bodyPr>
            <a:normAutofit/>
          </a:bodyPr>
          <a:lstStyle/>
          <a:p>
            <a:r>
              <a:rPr lang="en-US" dirty="0"/>
              <a:t>Rising popularity of master protocols</a:t>
            </a:r>
          </a:p>
        </p:txBody>
      </p:sp>
      <p:sp>
        <p:nvSpPr>
          <p:cNvPr id="8" name="Rectangle 7">
            <a:extLst>
              <a:ext uri="{FF2B5EF4-FFF2-40B4-BE49-F238E27FC236}">
                <a16:creationId xmlns:a16="http://schemas.microsoft.com/office/drawing/2014/main" id="{93F180C8-249E-1A4B-BA81-0C431694E3DB}"/>
              </a:ext>
            </a:extLst>
          </p:cNvPr>
          <p:cNvSpPr/>
          <p:nvPr/>
        </p:nvSpPr>
        <p:spPr>
          <a:xfrm>
            <a:off x="1560645" y="5412026"/>
            <a:ext cx="6022710" cy="369332"/>
          </a:xfrm>
          <a:prstGeom prst="rect">
            <a:avLst/>
          </a:prstGeom>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83 master protocols:</a:t>
            </a:r>
            <a:r>
              <a:rPr lang="en-US" sz="900" dirty="0">
                <a:solidFill>
                  <a:prstClr val="white"/>
                </a:solidFill>
                <a:latin typeface="Arial" panose="020B0604020202020204" pitchFamily="34" charset="0"/>
                <a:cs typeface="Arial" panose="020B0604020202020204" pitchFamily="34" charset="0"/>
              </a:rPr>
              <a:t> 49 basket, 18 umbrella, and 16 platform trials</a:t>
            </a:r>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 </a:t>
            </a:r>
          </a:p>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Park JJH et al., BMC Trials 2019; 20(1):1-10</a:t>
            </a:r>
            <a:endParaRPr lang="en-US" sz="900" i="1" dirty="0">
              <a:solidFill>
                <a:prstClr val="black"/>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AF896024-22A7-C74F-8FBA-E270BBD6B054}"/>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14" name="Slide Number Placeholder 5">
            <a:extLst>
              <a:ext uri="{FF2B5EF4-FFF2-40B4-BE49-F238E27FC236}">
                <a16:creationId xmlns:a16="http://schemas.microsoft.com/office/drawing/2014/main" id="{8E07ADE1-F77F-754F-B640-5F3EB5C4C6D7}"/>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59</a:t>
            </a:fld>
            <a:endParaRPr lang="en-US" dirty="0">
              <a:solidFill>
                <a:prstClr val="white">
                  <a:lumMod val="75000"/>
                </a:prstClr>
              </a:solidFill>
            </a:endParaRPr>
          </a:p>
        </p:txBody>
      </p:sp>
      <p:pic>
        <p:nvPicPr>
          <p:cNvPr id="1026" name="Picture 2" descr="Fi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2761" y="1910350"/>
            <a:ext cx="6538479" cy="3339799"/>
          </a:xfrm>
          <a:prstGeom prst="rect">
            <a:avLst/>
          </a:prstGeom>
          <a:noFill/>
          <a:ln w="139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21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CTTI Activities</a:t>
            </a:r>
          </a:p>
        </p:txBody>
      </p:sp>
      <p:graphicFrame>
        <p:nvGraphicFramePr>
          <p:cNvPr id="6" name="Content Placeholder 3"/>
          <p:cNvGraphicFramePr>
            <a:graphicFrameLocks/>
          </p:cNvGraphicFramePr>
          <p:nvPr>
            <p:extLst/>
          </p:nvPr>
        </p:nvGraphicFramePr>
        <p:xfrm>
          <a:off x="173832" y="1147764"/>
          <a:ext cx="8796336" cy="4893163"/>
        </p:xfrm>
        <a:graphic>
          <a:graphicData uri="http://schemas.openxmlformats.org/drawingml/2006/table">
            <a:tbl>
              <a:tblPr firstRow="1" bandRow="1">
                <a:tableStyleId>{2D5ABB26-0587-4C30-8999-92F81FD0307C}</a:tableStyleId>
              </a:tblPr>
              <a:tblGrid>
                <a:gridCol w="3006096">
                  <a:extLst>
                    <a:ext uri="{9D8B030D-6E8A-4147-A177-3AD203B41FA5}">
                      <a16:colId xmlns:a16="http://schemas.microsoft.com/office/drawing/2014/main" val="20000"/>
                    </a:ext>
                  </a:extLst>
                </a:gridCol>
                <a:gridCol w="3084394">
                  <a:extLst>
                    <a:ext uri="{9D8B030D-6E8A-4147-A177-3AD203B41FA5}">
                      <a16:colId xmlns:a16="http://schemas.microsoft.com/office/drawing/2014/main" val="20001"/>
                    </a:ext>
                  </a:extLst>
                </a:gridCol>
                <a:gridCol w="2705846">
                  <a:extLst>
                    <a:ext uri="{9D8B030D-6E8A-4147-A177-3AD203B41FA5}">
                      <a16:colId xmlns:a16="http://schemas.microsoft.com/office/drawing/2014/main" val="20002"/>
                    </a:ext>
                  </a:extLst>
                </a:gridCol>
              </a:tblGrid>
              <a:tr h="375920">
                <a:tc>
                  <a:txBody>
                    <a:bodyPr/>
                    <a:lstStyle/>
                    <a:p>
                      <a:pPr algn="ctr"/>
                      <a:r>
                        <a:rPr lang="en-US" sz="1900" b="1" dirty="0">
                          <a:solidFill>
                            <a:schemeClr val="bg2"/>
                          </a:solidFill>
                        </a:rPr>
                        <a:t>Quality</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b="1" dirty="0">
                          <a:solidFill>
                            <a:schemeClr val="bg2"/>
                          </a:solidFill>
                        </a:rPr>
                        <a:t>Patient Engagement</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b="1" dirty="0">
                          <a:solidFill>
                            <a:schemeClr val="bg2"/>
                          </a:solidFill>
                        </a:rPr>
                        <a:t>Investigators &amp; Sites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103120">
                <a:tc>
                  <a:txBody>
                    <a:bodyPr/>
                    <a:lstStyle/>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Quality by Design</a:t>
                      </a:r>
                    </a:p>
                    <a:p>
                      <a:pPr marL="171450" marR="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Informing ICH E6 Renovation</a:t>
                      </a:r>
                    </a:p>
                    <a:p>
                      <a:pPr marL="171450" marR="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Diversity</a:t>
                      </a:r>
                    </a:p>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Analysis of ClinicalTrials.gov</a:t>
                      </a:r>
                    </a:p>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Recruitment</a:t>
                      </a:r>
                    </a:p>
                    <a:p>
                      <a:pPr marL="171450" marR="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Planning for Pregnancy</a:t>
                      </a:r>
                      <a:r>
                        <a:rPr lang="en-US" sz="1500" b="0" kern="1200" baseline="0" dirty="0">
                          <a:solidFill>
                            <a:schemeClr val="accent3"/>
                          </a:solidFill>
                          <a:effectLst/>
                          <a:latin typeface="+mn-lt"/>
                          <a:ea typeface="+mn-ea"/>
                          <a:cs typeface="+mn-cs"/>
                        </a:rPr>
                        <a:t> </a:t>
                      </a:r>
                      <a:r>
                        <a:rPr lang="en-US" sz="1500" b="0" kern="1200" dirty="0">
                          <a:solidFill>
                            <a:schemeClr val="accent3"/>
                          </a:solidFill>
                          <a:effectLst/>
                          <a:latin typeface="+mn-lt"/>
                          <a:ea typeface="+mn-ea"/>
                          <a:cs typeface="+mn-cs"/>
                        </a:rPr>
                        <a:t>Testing</a:t>
                      </a:r>
                      <a:r>
                        <a:rPr lang="en-US" sz="1500" b="0" dirty="0">
                          <a:solidFill>
                            <a:schemeClr val="accent3"/>
                          </a:solidFill>
                          <a:effectLst/>
                        </a:rPr>
                        <a:t> </a:t>
                      </a:r>
                      <a:endParaRPr lang="en-US" sz="1500" b="0" kern="1200" dirty="0">
                        <a:solidFill>
                          <a:schemeClr val="accent3"/>
                        </a:solidFill>
                        <a:effectLst/>
                        <a:latin typeface="+mn-lt"/>
                        <a:ea typeface="+mn-ea"/>
                        <a:cs typeface="+mn-cs"/>
                      </a:endParaRPr>
                    </a:p>
                    <a:p>
                      <a:pPr marL="171450" indent="-171450">
                        <a:buClr>
                          <a:schemeClr val="accent1"/>
                        </a:buClr>
                        <a:buSzPct val="75000"/>
                        <a:buFont typeface="Lucida Grande"/>
                        <a:buChar char="▶"/>
                      </a:pPr>
                      <a:r>
                        <a:rPr lang="en-US" sz="1500" b="0" kern="1200" dirty="0">
                          <a:solidFill>
                            <a:schemeClr val="accent3"/>
                          </a:solidFill>
                          <a:effectLst/>
                          <a:latin typeface="+mn-lt"/>
                          <a:ea typeface="+mn-ea"/>
                          <a:cs typeface="+mn-cs"/>
                        </a:rPr>
                        <a:t>State of Clinical Trials Report</a:t>
                      </a:r>
                    </a:p>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500" b="0" kern="1200" dirty="0">
                          <a:solidFill>
                            <a:schemeClr val="accent3"/>
                          </a:solidFill>
                          <a:effectLst/>
                          <a:latin typeface="+mn-lt"/>
                          <a:ea typeface="+mn-ea"/>
                          <a:cs typeface="+mn-cs"/>
                        </a:rPr>
                        <a:t>Monitoring </a:t>
                      </a:r>
                    </a:p>
                    <a:p>
                      <a:pPr marL="0" indent="0">
                        <a:buClr>
                          <a:schemeClr val="accent1"/>
                        </a:buClr>
                        <a:buSzPct val="75000"/>
                        <a:buFont typeface="Lucida Grande"/>
                        <a:buNone/>
                      </a:pPr>
                      <a:endParaRPr lang="en-US" sz="1500" b="0" kern="1200" dirty="0">
                        <a:solidFill>
                          <a:schemeClr val="accent3"/>
                        </a:solidFill>
                        <a:effectLst/>
                        <a:latin typeface="+mn-lt"/>
                        <a:ea typeface="+mn-ea"/>
                        <a:cs typeface="+mn-cs"/>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2"/>
                        </a:buClr>
                        <a:buSzPct val="75000"/>
                        <a:buFont typeface="Lucida Grande"/>
                        <a:buChar char="▶"/>
                        <a:tabLst/>
                        <a:defRPr/>
                      </a:pPr>
                      <a:r>
                        <a:rPr lang="en-US" sz="1500" b="0" kern="1200" dirty="0">
                          <a:solidFill>
                            <a:schemeClr val="accent3"/>
                          </a:solidFill>
                          <a:effectLst/>
                          <a:latin typeface="+mn-lt"/>
                          <a:ea typeface="+mn-ea"/>
                          <a:cs typeface="+mn-cs"/>
                        </a:rPr>
                        <a:t>Patient Groups &amp; Clinical Trials </a:t>
                      </a:r>
                    </a:p>
                    <a:p>
                      <a:pPr marL="171450" indent="-171450">
                        <a:buClr>
                          <a:schemeClr val="accent2"/>
                        </a:buClr>
                        <a:buSzPct val="75000"/>
                        <a:buFont typeface="Lucida Grande"/>
                        <a:buChar char="▶"/>
                      </a:pPr>
                      <a:r>
                        <a:rPr lang="en-US" sz="1500" b="0" kern="1200" dirty="0">
                          <a:solidFill>
                            <a:schemeClr val="accent3"/>
                          </a:solidFill>
                          <a:effectLst/>
                          <a:latin typeface="+mn-lt"/>
                          <a:ea typeface="+mn-ea"/>
                          <a:cs typeface="+mn-cs"/>
                        </a:rPr>
                        <a:t>Patient Engagement Collaborative</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indent="-171450">
                        <a:buClr>
                          <a:schemeClr val="tx1"/>
                        </a:buClr>
                        <a:buSzPct val="75000"/>
                        <a:buFont typeface="Lucida Grande"/>
                        <a:buChar char="▶"/>
                      </a:pPr>
                      <a:r>
                        <a:rPr lang="en-US" sz="1500" b="0" kern="1200" dirty="0">
                          <a:solidFill>
                            <a:schemeClr val="accent3"/>
                          </a:solidFill>
                          <a:effectLst/>
                          <a:latin typeface="+mn-lt"/>
                          <a:ea typeface="+mn-ea"/>
                          <a:cs typeface="+mn-cs"/>
                        </a:rPr>
                        <a:t>Investigator Community</a:t>
                      </a:r>
                    </a:p>
                    <a:p>
                      <a:pPr marL="171450" indent="-171450">
                        <a:buClr>
                          <a:schemeClr val="tx1"/>
                        </a:buClr>
                        <a:buSzPct val="75000"/>
                        <a:buFont typeface="Lucida Grande"/>
                        <a:buChar char="▶"/>
                      </a:pPr>
                      <a:r>
                        <a:rPr lang="en-US" sz="1500" b="0" kern="1200" dirty="0">
                          <a:solidFill>
                            <a:schemeClr val="accent3"/>
                          </a:solidFill>
                          <a:effectLst/>
                          <a:latin typeface="+mn-lt"/>
                          <a:ea typeface="+mn-ea"/>
                          <a:cs typeface="+mn-cs"/>
                        </a:rPr>
                        <a:t>Investigator Qualification</a:t>
                      </a:r>
                    </a:p>
                    <a:p>
                      <a:pPr marL="171450" marR="0" lvl="0" indent="-171450" algn="l" defTabSz="457200" rtl="0" eaLnBrk="1" fontAlgn="auto" latinLnBrk="0" hangingPunct="1">
                        <a:lnSpc>
                          <a:spcPct val="100000"/>
                        </a:lnSpc>
                        <a:spcBef>
                          <a:spcPts val="0"/>
                        </a:spcBef>
                        <a:spcAft>
                          <a:spcPts val="0"/>
                        </a:spcAft>
                        <a:buClr>
                          <a:schemeClr val="tx1"/>
                        </a:buClr>
                        <a:buSzPct val="75000"/>
                        <a:buFont typeface="Lucida Grande"/>
                        <a:buChar char="▶"/>
                        <a:tabLst/>
                        <a:defRPr/>
                      </a:pPr>
                      <a:r>
                        <a:rPr lang="en-US" sz="1500" b="0" kern="1200" dirty="0">
                          <a:solidFill>
                            <a:schemeClr val="accent3"/>
                          </a:solidFill>
                          <a:effectLst/>
                          <a:latin typeface="+mn-lt"/>
                          <a:ea typeface="+mn-ea"/>
                          <a:cs typeface="+mn-cs"/>
                        </a:rPr>
                        <a:t>Site Metrics</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604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b="1" dirty="0">
                          <a:solidFill>
                            <a:srgbClr val="FFFFFF"/>
                          </a:solidFill>
                        </a:rPr>
                        <a:t>Mobile Clinical Trials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b="1" dirty="0">
                          <a:solidFill>
                            <a:srgbClr val="FFFFFF"/>
                          </a:solidFill>
                        </a:rPr>
                        <a:t>Novel Clinical Trial Designs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b="1" dirty="0">
                          <a:solidFill>
                            <a:srgbClr val="FFFFFF"/>
                          </a:solidFill>
                        </a:rPr>
                        <a:t>Ethics &amp; Human Research Protection</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r h="1692763">
                <a:tc>
                  <a:txBody>
                    <a:bodyPr/>
                    <a:lstStyle/>
                    <a:p>
                      <a:pPr marL="171450" marR="0" lvl="0"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500" b="0" kern="1200" dirty="0">
                          <a:solidFill>
                            <a:srgbClr val="58595B"/>
                          </a:solidFill>
                          <a:effectLst/>
                          <a:latin typeface="+mn-lt"/>
                          <a:ea typeface="+mn-ea"/>
                          <a:cs typeface="+mn-cs"/>
                        </a:rPr>
                        <a:t>Novel Endpoints</a:t>
                      </a:r>
                    </a:p>
                    <a:p>
                      <a:pPr marL="171450" marR="0" lvl="0"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500" b="0" kern="1200" dirty="0">
                          <a:solidFill>
                            <a:srgbClr val="58595B"/>
                          </a:solidFill>
                          <a:effectLst/>
                          <a:latin typeface="+mn-lt"/>
                          <a:ea typeface="+mn-ea"/>
                          <a:cs typeface="+mn-cs"/>
                        </a:rPr>
                        <a:t>Mobile Technologies</a:t>
                      </a:r>
                    </a:p>
                    <a:p>
                      <a:pPr marL="171450" indent="-171450">
                        <a:buClr>
                          <a:schemeClr val="accent3"/>
                        </a:buClr>
                        <a:buSzPct val="75000"/>
                        <a:buFont typeface="Lucida Grande"/>
                        <a:buChar char="▶"/>
                      </a:pPr>
                      <a:r>
                        <a:rPr lang="en-US" sz="1500" b="0" kern="1200" dirty="0">
                          <a:solidFill>
                            <a:srgbClr val="58595B"/>
                          </a:solidFill>
                          <a:effectLst/>
                          <a:latin typeface="+mn-lt"/>
                          <a:ea typeface="+mn-ea"/>
                          <a:cs typeface="+mn-cs"/>
                        </a:rPr>
                        <a:t>Decentralized Clinical Trials</a:t>
                      </a:r>
                    </a:p>
                    <a:p>
                      <a:pPr marL="171450" marR="0"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500" b="0" kern="1200" dirty="0">
                          <a:solidFill>
                            <a:srgbClr val="58595B"/>
                          </a:solidFill>
                          <a:effectLst/>
                          <a:latin typeface="+mn-lt"/>
                          <a:ea typeface="+mn-ea"/>
                          <a:cs typeface="+mn-cs"/>
                        </a:rPr>
                        <a:t>Engaging Patients and Sites </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lang="en-US" sz="1500" b="0" kern="1200" dirty="0">
                          <a:solidFill>
                            <a:srgbClr val="58595B"/>
                          </a:solidFill>
                          <a:effectLst/>
                          <a:latin typeface="+mn-lt"/>
                          <a:ea typeface="+mn-ea"/>
                          <a:cs typeface="+mn-cs"/>
                        </a:rPr>
                        <a:t>Real-World Data</a:t>
                      </a:r>
                    </a:p>
                    <a:p>
                      <a:pPr marL="171450" marR="0" lvl="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lang="en-US" sz="1500" b="0" kern="1200" dirty="0">
                          <a:solidFill>
                            <a:srgbClr val="58595B"/>
                          </a:solidFill>
                          <a:effectLst/>
                          <a:latin typeface="+mn-lt"/>
                          <a:ea typeface="+mn-ea"/>
                          <a:cs typeface="+mn-cs"/>
                        </a:rPr>
                        <a:t>Registry Trials</a:t>
                      </a:r>
                    </a:p>
                    <a:p>
                      <a:pPr marL="171450" marR="0" lvl="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lang="en-US" sz="1500" b="0" kern="1200" dirty="0">
                          <a:solidFill>
                            <a:srgbClr val="58595B"/>
                          </a:solidFill>
                          <a:effectLst/>
                          <a:latin typeface="+mn-lt"/>
                          <a:ea typeface="+mn-ea"/>
                          <a:cs typeface="+mn-cs"/>
                        </a:rPr>
                        <a:t>Master Protocols</a:t>
                      </a:r>
                    </a:p>
                    <a:p>
                      <a:pPr marL="171450" indent="-171450">
                        <a:buClr>
                          <a:schemeClr val="accent6"/>
                        </a:buClr>
                        <a:buSzPct val="75000"/>
                        <a:buFont typeface="Lucida Grande"/>
                        <a:buChar char="▶"/>
                      </a:pPr>
                      <a:r>
                        <a:rPr lang="en-US" sz="1500" b="0" kern="1200" dirty="0">
                          <a:solidFill>
                            <a:srgbClr val="58595B"/>
                          </a:solidFill>
                          <a:effectLst/>
                          <a:latin typeface="+mn-lt"/>
                          <a:ea typeface="+mn-ea"/>
                          <a:cs typeface="+mn-cs"/>
                        </a:rPr>
                        <a:t>Antibacterial Drug Development</a:t>
                      </a:r>
                    </a:p>
                    <a:p>
                      <a:pPr marL="171450" indent="-171450">
                        <a:buClr>
                          <a:schemeClr val="accent6"/>
                        </a:buClr>
                        <a:buSzPct val="75000"/>
                        <a:buFont typeface="Lucida Grande"/>
                        <a:buChar char="▶"/>
                      </a:pPr>
                      <a:r>
                        <a:rPr lang="en-US" sz="1500" b="0" kern="1200" dirty="0">
                          <a:solidFill>
                            <a:srgbClr val="58595B"/>
                          </a:solidFill>
                          <a:effectLst/>
                          <a:latin typeface="+mn-lt"/>
                          <a:ea typeface="+mn-ea"/>
                          <a:cs typeface="+mn-cs"/>
                        </a:rPr>
                        <a:t>Large Simple Trials</a:t>
                      </a:r>
                    </a:p>
                    <a:p>
                      <a:pPr marL="171450" marR="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lang="en-US" sz="1500" b="0" kern="1200" dirty="0">
                          <a:solidFill>
                            <a:srgbClr val="58595B"/>
                          </a:solidFill>
                          <a:effectLst/>
                          <a:latin typeface="+mn-lt"/>
                          <a:ea typeface="+mn-ea"/>
                          <a:cs typeface="+mn-cs"/>
                        </a:rPr>
                        <a:t>Using FDA Sentinel for Trials</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4"/>
                        </a:buClr>
                        <a:buSzPct val="75000"/>
                        <a:buFont typeface="Lucida Grande"/>
                        <a:buChar char="▶"/>
                        <a:tabLst/>
                        <a:defRPr/>
                      </a:pPr>
                      <a:r>
                        <a:rPr lang="en-US" sz="1500" b="0" kern="1200" dirty="0">
                          <a:solidFill>
                            <a:srgbClr val="58595B"/>
                          </a:solidFill>
                          <a:effectLst/>
                          <a:latin typeface="+mn-lt"/>
                          <a:ea typeface="+mn-ea"/>
                          <a:cs typeface="+mn-cs"/>
                        </a:rPr>
                        <a:t>Single IRB</a:t>
                      </a:r>
                    </a:p>
                    <a:p>
                      <a:pPr marL="171450" indent="-171450">
                        <a:buClr>
                          <a:schemeClr val="accent4"/>
                        </a:buClr>
                        <a:buSzPct val="75000"/>
                        <a:buFont typeface="Lucida Grande"/>
                        <a:buChar char="▶"/>
                      </a:pPr>
                      <a:r>
                        <a:rPr lang="en-US" sz="1500" b="0" kern="1200" dirty="0">
                          <a:solidFill>
                            <a:srgbClr val="58595B"/>
                          </a:solidFill>
                          <a:effectLst/>
                          <a:latin typeface="+mn-lt"/>
                          <a:ea typeface="+mn-ea"/>
                          <a:cs typeface="+mn-cs"/>
                        </a:rPr>
                        <a:t>Data Monitoring Committees</a:t>
                      </a:r>
                    </a:p>
                    <a:p>
                      <a:pPr marL="171450" indent="-171450">
                        <a:buClr>
                          <a:schemeClr val="accent4"/>
                        </a:buClr>
                        <a:buSzPct val="75000"/>
                        <a:buFont typeface="Lucida Grande"/>
                        <a:buChar char="▶"/>
                      </a:pPr>
                      <a:r>
                        <a:rPr lang="en-US" sz="1500" b="0" kern="1200" dirty="0">
                          <a:solidFill>
                            <a:srgbClr val="58595B"/>
                          </a:solidFill>
                          <a:effectLst/>
                          <a:latin typeface="+mn-lt"/>
                          <a:ea typeface="+mn-ea"/>
                          <a:cs typeface="+mn-cs"/>
                        </a:rPr>
                        <a:t>Informed Consent</a:t>
                      </a:r>
                    </a:p>
                    <a:p>
                      <a:pPr marL="171450" indent="-171450">
                        <a:buClr>
                          <a:schemeClr val="accent4"/>
                        </a:buClr>
                        <a:buSzPct val="75000"/>
                        <a:buFont typeface="Lucida Grande"/>
                        <a:buChar char="▶"/>
                      </a:pPr>
                      <a:r>
                        <a:rPr lang="en-US" sz="1500" b="0" kern="1200" dirty="0">
                          <a:solidFill>
                            <a:srgbClr val="58595B"/>
                          </a:solidFill>
                          <a:effectLst/>
                          <a:latin typeface="+mn-lt"/>
                          <a:ea typeface="+mn-ea"/>
                          <a:cs typeface="+mn-cs"/>
                        </a:rPr>
                        <a:t>Safety Reporting</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04042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F80D9E-CF23-B643-805B-AC8E864D4E7C}"/>
              </a:ext>
            </a:extLst>
          </p:cNvPr>
          <p:cNvPicPr>
            <a:picLocks noChangeAspect="1"/>
          </p:cNvPicPr>
          <p:nvPr/>
        </p:nvPicPr>
        <p:blipFill rotWithShape="1">
          <a:blip r:embed="rId2"/>
          <a:srcRect t="24342" b="19006"/>
          <a:stretch/>
        </p:blipFill>
        <p:spPr>
          <a:xfrm>
            <a:off x="1278421" y="1905091"/>
            <a:ext cx="6587159" cy="3731810"/>
          </a:xfrm>
          <a:prstGeom prst="rect">
            <a:avLst/>
          </a:prstGeom>
          <a:solidFill>
            <a:schemeClr val="bg1"/>
          </a:solidFill>
        </p:spPr>
      </p:pic>
      <p:sp>
        <p:nvSpPr>
          <p:cNvPr id="10" name="Rectangle 9">
            <a:extLst>
              <a:ext uri="{FF2B5EF4-FFF2-40B4-BE49-F238E27FC236}">
                <a16:creationId xmlns:a16="http://schemas.microsoft.com/office/drawing/2014/main" id="{158E3148-B46B-4849-859A-6CE43C98815D}"/>
              </a:ext>
            </a:extLst>
          </p:cNvPr>
          <p:cNvSpPr/>
          <p:nvPr/>
        </p:nvSpPr>
        <p:spPr>
          <a:xfrm>
            <a:off x="2726841" y="5702096"/>
            <a:ext cx="3690318" cy="230832"/>
          </a:xfrm>
          <a:prstGeom prst="rect">
            <a:avLst/>
          </a:prstGeom>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Park JJH et al., BMC Trials 2019; 20(1):1-10</a:t>
            </a:r>
            <a:endParaRPr lang="en-US" sz="900" i="1" dirty="0">
              <a:solidFill>
                <a:prstClr val="black"/>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BDE741F-CA31-F944-AD01-66FB0ABFE5C1}"/>
              </a:ext>
            </a:extLst>
          </p:cNvPr>
          <p:cNvSpPr>
            <a:spLocks noGrp="1"/>
          </p:cNvSpPr>
          <p:nvPr>
            <p:ph type="title"/>
          </p:nvPr>
        </p:nvSpPr>
        <p:spPr>
          <a:xfrm>
            <a:off x="628650" y="1131094"/>
            <a:ext cx="7886700" cy="768353"/>
          </a:xfrm>
        </p:spPr>
        <p:txBody>
          <a:bodyPr>
            <a:normAutofit fontScale="90000"/>
          </a:bodyPr>
          <a:lstStyle/>
          <a:p>
            <a:r>
              <a:rPr lang="en-US" dirty="0"/>
              <a:t>Geographic distribution of master protocols</a:t>
            </a:r>
          </a:p>
        </p:txBody>
      </p:sp>
      <p:sp>
        <p:nvSpPr>
          <p:cNvPr id="12" name="Footer Placeholder 4">
            <a:extLst>
              <a:ext uri="{FF2B5EF4-FFF2-40B4-BE49-F238E27FC236}">
                <a16:creationId xmlns:a16="http://schemas.microsoft.com/office/drawing/2014/main" id="{6841F91B-A901-B742-BE9E-FCEBA8E8B0FB}"/>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a:solidFill>
                  <a:prstClr val="black">
                    <a:tint val="75000"/>
                  </a:prstClr>
                </a:solidFill>
              </a:rPr>
              <a:t>(C) 2019 MTEK Sciences Inc. All rights reserved</a:t>
            </a:r>
            <a:endParaRPr lang="en-US" dirty="0">
              <a:solidFill>
                <a:prstClr val="black">
                  <a:tint val="75000"/>
                </a:prstClr>
              </a:solidFill>
            </a:endParaRPr>
          </a:p>
        </p:txBody>
      </p:sp>
      <p:sp>
        <p:nvSpPr>
          <p:cNvPr id="13" name="Slide Number Placeholder 5">
            <a:extLst>
              <a:ext uri="{FF2B5EF4-FFF2-40B4-BE49-F238E27FC236}">
                <a16:creationId xmlns:a16="http://schemas.microsoft.com/office/drawing/2014/main" id="{43549FC5-1018-5840-AF24-FECDE2477CB9}"/>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60</a:t>
            </a:fld>
            <a:endParaRPr lang="en-US" dirty="0">
              <a:solidFill>
                <a:prstClr val="white">
                  <a:lumMod val="75000"/>
                </a:prstClr>
              </a:solidFill>
            </a:endParaRPr>
          </a:p>
        </p:txBody>
      </p:sp>
    </p:spTree>
    <p:extLst>
      <p:ext uri="{BB962C8B-B14F-4D97-AF65-F5344CB8AC3E}">
        <p14:creationId xmlns:p14="http://schemas.microsoft.com/office/powerpoint/2010/main" val="1027478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BFD3-26D6-3240-8D61-C5172154CA6D}"/>
              </a:ext>
            </a:extLst>
          </p:cNvPr>
          <p:cNvSpPr>
            <a:spLocks noGrp="1"/>
          </p:cNvSpPr>
          <p:nvPr>
            <p:ph type="title"/>
          </p:nvPr>
        </p:nvSpPr>
        <p:spPr/>
        <p:txBody>
          <a:bodyPr/>
          <a:lstStyle/>
          <a:p>
            <a:r>
              <a:rPr lang="en-US" dirty="0"/>
              <a:t>Where are master protocols taking place?</a:t>
            </a:r>
          </a:p>
        </p:txBody>
      </p:sp>
      <p:sp>
        <p:nvSpPr>
          <p:cNvPr id="3" name="Content Placeholder 2">
            <a:extLst>
              <a:ext uri="{FF2B5EF4-FFF2-40B4-BE49-F238E27FC236}">
                <a16:creationId xmlns:a16="http://schemas.microsoft.com/office/drawing/2014/main" id="{CE845369-00EE-0944-BBBD-A730EC365827}"/>
              </a:ext>
            </a:extLst>
          </p:cNvPr>
          <p:cNvSpPr>
            <a:spLocks noGrp="1"/>
          </p:cNvSpPr>
          <p:nvPr>
            <p:ph idx="1"/>
          </p:nvPr>
        </p:nvSpPr>
        <p:spPr>
          <a:xfrm>
            <a:off x="628650" y="2226469"/>
            <a:ext cx="7886700" cy="3263504"/>
          </a:xfrm>
        </p:spPr>
        <p:txBody>
          <a:bodyPr>
            <a:normAutofit/>
          </a:bodyPr>
          <a:lstStyle/>
          <a:p>
            <a:pPr>
              <a:lnSpc>
                <a:spcPct val="120000"/>
              </a:lnSpc>
            </a:pPr>
            <a:r>
              <a:rPr lang="en-CA" sz="1800" dirty="0"/>
              <a:t>The majority have taken place in the US (n = 44) </a:t>
            </a:r>
          </a:p>
          <a:p>
            <a:pPr lvl="1">
              <a:lnSpc>
                <a:spcPct val="120000"/>
              </a:lnSpc>
            </a:pPr>
            <a:r>
              <a:rPr lang="en-CA" sz="1650" dirty="0"/>
              <a:t>Followed by other high-income countries, such as the UK: (n = 25) and France (n = 23)</a:t>
            </a:r>
          </a:p>
          <a:p>
            <a:pPr>
              <a:lnSpc>
                <a:spcPct val="120000"/>
              </a:lnSpc>
            </a:pPr>
            <a:endParaRPr lang="en-CA" sz="1800" dirty="0"/>
          </a:p>
          <a:p>
            <a:pPr>
              <a:lnSpc>
                <a:spcPct val="120000"/>
              </a:lnSpc>
            </a:pPr>
            <a:r>
              <a:rPr lang="en-CA" sz="1800" dirty="0"/>
              <a:t>No master protocols have been completed in low-income countries</a:t>
            </a:r>
          </a:p>
          <a:p>
            <a:pPr lvl="1">
              <a:lnSpc>
                <a:spcPct val="120000"/>
              </a:lnSpc>
            </a:pPr>
            <a:r>
              <a:rPr lang="en-CA" sz="1650" dirty="0"/>
              <a:t>EBOLA (NCT02380625) trial had been proposed for West Africa (Guinea, Sierra Leone, and Liberia)</a:t>
            </a:r>
          </a:p>
          <a:p>
            <a:pPr>
              <a:lnSpc>
                <a:spcPct val="120000"/>
              </a:lnSpc>
            </a:pPr>
            <a:endParaRPr lang="en-CA" sz="1800" dirty="0"/>
          </a:p>
        </p:txBody>
      </p:sp>
      <p:sp>
        <p:nvSpPr>
          <p:cNvPr id="6" name="Footer Placeholder 4">
            <a:extLst>
              <a:ext uri="{FF2B5EF4-FFF2-40B4-BE49-F238E27FC236}">
                <a16:creationId xmlns:a16="http://schemas.microsoft.com/office/drawing/2014/main" id="{12CF458C-3BD2-7543-90ED-D0B7B669665D}"/>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7" name="Slide Number Placeholder 5">
            <a:extLst>
              <a:ext uri="{FF2B5EF4-FFF2-40B4-BE49-F238E27FC236}">
                <a16:creationId xmlns:a16="http://schemas.microsoft.com/office/drawing/2014/main" id="{EBF2AE4F-D9CE-AA4A-8F56-0971064DEBB2}"/>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61</a:t>
            </a:fld>
            <a:endParaRPr lang="en-US" dirty="0">
              <a:solidFill>
                <a:prstClr val="white">
                  <a:lumMod val="75000"/>
                </a:prstClr>
              </a:solidFill>
            </a:endParaRPr>
          </a:p>
        </p:txBody>
      </p:sp>
    </p:spTree>
    <p:extLst>
      <p:ext uri="{BB962C8B-B14F-4D97-AF65-F5344CB8AC3E}">
        <p14:creationId xmlns:p14="http://schemas.microsoft.com/office/powerpoint/2010/main" val="1905752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9A2D-7CB4-3143-B6A3-F60EAE17BB8A}"/>
              </a:ext>
            </a:extLst>
          </p:cNvPr>
          <p:cNvSpPr>
            <a:spLocks noGrp="1"/>
          </p:cNvSpPr>
          <p:nvPr>
            <p:ph type="title"/>
          </p:nvPr>
        </p:nvSpPr>
        <p:spPr/>
        <p:txBody>
          <a:bodyPr>
            <a:normAutofit/>
          </a:bodyPr>
          <a:lstStyle/>
          <a:p>
            <a:r>
              <a:rPr lang="en-US" dirty="0"/>
              <a:t>Master protocol framework: </a:t>
            </a:r>
            <a:br>
              <a:rPr lang="en-US" dirty="0"/>
            </a:br>
            <a:r>
              <a:rPr lang="en-US" dirty="0"/>
              <a:t>Potential (under-rated) benefits</a:t>
            </a:r>
          </a:p>
        </p:txBody>
      </p:sp>
      <p:sp>
        <p:nvSpPr>
          <p:cNvPr id="3" name="Content Placeholder 2">
            <a:extLst>
              <a:ext uri="{FF2B5EF4-FFF2-40B4-BE49-F238E27FC236}">
                <a16:creationId xmlns:a16="http://schemas.microsoft.com/office/drawing/2014/main" id="{8676500A-AD13-B543-BA0D-43ED561CE2A7}"/>
              </a:ext>
            </a:extLst>
          </p:cNvPr>
          <p:cNvSpPr>
            <a:spLocks noGrp="1"/>
          </p:cNvSpPr>
          <p:nvPr>
            <p:ph idx="1"/>
          </p:nvPr>
        </p:nvSpPr>
        <p:spPr/>
        <p:txBody>
          <a:bodyPr>
            <a:normAutofit/>
          </a:bodyPr>
          <a:lstStyle/>
          <a:p>
            <a:pPr marL="214313" indent="-214313">
              <a:spcBef>
                <a:spcPts val="900"/>
              </a:spcBef>
              <a:spcAft>
                <a:spcPts val="900"/>
              </a:spcAft>
            </a:pPr>
            <a:r>
              <a:rPr lang="en-CA" sz="1800" dirty="0">
                <a:ea typeface="Calibri" panose="020F0502020204030204" pitchFamily="34" charset="0"/>
              </a:rPr>
              <a:t>Separate to documented statistical efficiencies that master protocols could bring a conceptual shift toward flexible and scaled trial design, and at the same time, it can provide the following opportunities in LMICs and global health research:</a:t>
            </a:r>
          </a:p>
          <a:p>
            <a:pPr marL="557213" lvl="1" indent="-214313">
              <a:spcBef>
                <a:spcPts val="900"/>
              </a:spcBef>
              <a:spcAft>
                <a:spcPts val="900"/>
              </a:spcAft>
            </a:pPr>
            <a:r>
              <a:rPr lang="en-CA" dirty="0">
                <a:ea typeface="Calibri" panose="020F0502020204030204" pitchFamily="34" charset="0"/>
              </a:rPr>
              <a:t>Improved staff retention and training</a:t>
            </a:r>
          </a:p>
          <a:p>
            <a:pPr marL="557213" lvl="1" indent="-214313">
              <a:spcBef>
                <a:spcPts val="900"/>
              </a:spcBef>
              <a:spcAft>
                <a:spcPts val="900"/>
              </a:spcAft>
            </a:pPr>
            <a:r>
              <a:rPr lang="en-CA" dirty="0">
                <a:ea typeface="Calibri" panose="020F0502020204030204" pitchFamily="34" charset="0"/>
              </a:rPr>
              <a:t>Improved capacity for local research programs</a:t>
            </a:r>
          </a:p>
          <a:p>
            <a:pPr marL="557213" lvl="1" indent="-214313">
              <a:spcBef>
                <a:spcPts val="900"/>
              </a:spcBef>
              <a:spcAft>
                <a:spcPts val="900"/>
              </a:spcAft>
            </a:pPr>
            <a:r>
              <a:rPr lang="en-CA" dirty="0">
                <a:ea typeface="Calibri" panose="020F0502020204030204" pitchFamily="34" charset="0"/>
              </a:rPr>
              <a:t>Improved reactivity to emerging health crises</a:t>
            </a:r>
          </a:p>
        </p:txBody>
      </p:sp>
      <p:sp>
        <p:nvSpPr>
          <p:cNvPr id="4" name="Footer Placeholder 3">
            <a:extLst>
              <a:ext uri="{FF2B5EF4-FFF2-40B4-BE49-F238E27FC236}">
                <a16:creationId xmlns:a16="http://schemas.microsoft.com/office/drawing/2014/main" id="{3A5B5D2D-9FAA-1149-AAAE-399F1A07184E}"/>
              </a:ext>
            </a:extLst>
          </p:cNvPr>
          <p:cNvSpPr>
            <a:spLocks noGrp="1"/>
          </p:cNvSpPr>
          <p:nvPr>
            <p:ph type="ftr" sz="quarter" idx="3"/>
          </p:nvPr>
        </p:nvSpPr>
        <p:spPr/>
        <p:txBody>
          <a:bodyPr/>
          <a:lstStyle/>
          <a:p>
            <a:pPr algn="l" defTabSz="685800"/>
            <a:r>
              <a:rPr lang="en-US">
                <a:solidFill>
                  <a:prstClr val="black">
                    <a:tint val="75000"/>
                  </a:prstClr>
                </a:solidFill>
              </a:rPr>
              <a:t>(C) 2019 MTEK Sciences Inc. All rights reserved</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225D7B3F-3C5F-8749-952B-ED008B6D1A9E}"/>
              </a:ext>
            </a:extLst>
          </p:cNvPr>
          <p:cNvSpPr>
            <a:spLocks noGrp="1"/>
          </p:cNvSpPr>
          <p:nvPr>
            <p:ph type="sldNum" sz="quarter" idx="4"/>
          </p:nvPr>
        </p:nvSpPr>
        <p:spPr/>
        <p:txBody>
          <a:bodyPr/>
          <a:lstStyle/>
          <a:p>
            <a:pPr defTabSz="685800"/>
            <a:fld id="{38987076-A283-6F46-8249-CB55EB863CEA}" type="slidenum">
              <a:rPr lang="en-US">
                <a:solidFill>
                  <a:prstClr val="white">
                    <a:lumMod val="75000"/>
                  </a:prstClr>
                </a:solidFill>
              </a:rPr>
              <a:pPr defTabSz="685800"/>
              <a:t>62</a:t>
            </a:fld>
            <a:endParaRPr lang="en-US" dirty="0">
              <a:solidFill>
                <a:prstClr val="white">
                  <a:lumMod val="75000"/>
                </a:prstClr>
              </a:solidFill>
            </a:endParaRPr>
          </a:p>
        </p:txBody>
      </p:sp>
    </p:spTree>
    <p:extLst>
      <p:ext uri="{BB962C8B-B14F-4D97-AF65-F5344CB8AC3E}">
        <p14:creationId xmlns:p14="http://schemas.microsoft.com/office/powerpoint/2010/main" val="2835146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A83D-72F7-F04F-8EA5-D99A9E57A8F6}"/>
              </a:ext>
            </a:extLst>
          </p:cNvPr>
          <p:cNvSpPr>
            <a:spLocks noGrp="1"/>
          </p:cNvSpPr>
          <p:nvPr>
            <p:ph type="title"/>
          </p:nvPr>
        </p:nvSpPr>
        <p:spPr>
          <a:xfrm>
            <a:off x="628650" y="1131094"/>
            <a:ext cx="7886700" cy="673808"/>
          </a:xfrm>
        </p:spPr>
        <p:txBody>
          <a:bodyPr>
            <a:normAutofit fontScale="90000"/>
          </a:bodyPr>
          <a:lstStyle/>
          <a:p>
            <a:r>
              <a:rPr lang="en-US" dirty="0"/>
              <a:t>Brain drain: Shortage of health care providers and researchers in LMICs</a:t>
            </a:r>
          </a:p>
        </p:txBody>
      </p:sp>
      <p:grpSp>
        <p:nvGrpSpPr>
          <p:cNvPr id="12" name="Group 11">
            <a:extLst>
              <a:ext uri="{FF2B5EF4-FFF2-40B4-BE49-F238E27FC236}">
                <a16:creationId xmlns:a16="http://schemas.microsoft.com/office/drawing/2014/main" id="{A1F3E99E-F362-3C45-AE33-0230766A8362}"/>
              </a:ext>
            </a:extLst>
          </p:cNvPr>
          <p:cNvGrpSpPr/>
          <p:nvPr/>
        </p:nvGrpSpPr>
        <p:grpSpPr>
          <a:xfrm>
            <a:off x="468863" y="2114228"/>
            <a:ext cx="4594445" cy="3446642"/>
            <a:chOff x="586740" y="1436370"/>
            <a:chExt cx="5100120" cy="3577614"/>
          </a:xfrm>
        </p:grpSpPr>
        <p:pic>
          <p:nvPicPr>
            <p:cNvPr id="7" name="Picture 6">
              <a:extLst>
                <a:ext uri="{FF2B5EF4-FFF2-40B4-BE49-F238E27FC236}">
                  <a16:creationId xmlns:a16="http://schemas.microsoft.com/office/drawing/2014/main" id="{3BE2FCC1-6F1D-B94D-9BF7-53FF4062F0E1}"/>
                </a:ext>
              </a:extLst>
            </p:cNvPr>
            <p:cNvPicPr>
              <a:picLocks noChangeAspect="1"/>
            </p:cNvPicPr>
            <p:nvPr/>
          </p:nvPicPr>
          <p:blipFill>
            <a:blip r:embed="rId2"/>
            <a:stretch>
              <a:fillRect/>
            </a:stretch>
          </p:blipFill>
          <p:spPr>
            <a:xfrm>
              <a:off x="586740" y="1436370"/>
              <a:ext cx="5100119" cy="3302000"/>
            </a:xfrm>
            <a:prstGeom prst="rect">
              <a:avLst/>
            </a:prstGeom>
            <a:solidFill>
              <a:schemeClr val="bg1"/>
            </a:solidFill>
          </p:spPr>
        </p:pic>
        <p:sp>
          <p:nvSpPr>
            <p:cNvPr id="9" name="Rectangle 8">
              <a:extLst>
                <a:ext uri="{FF2B5EF4-FFF2-40B4-BE49-F238E27FC236}">
                  <a16:creationId xmlns:a16="http://schemas.microsoft.com/office/drawing/2014/main" id="{4510A67F-E4D4-E547-BFD7-04BF218D5089}"/>
                </a:ext>
              </a:extLst>
            </p:cNvPr>
            <p:cNvSpPr/>
            <p:nvPr/>
          </p:nvSpPr>
          <p:spPr>
            <a:xfrm>
              <a:off x="586740" y="4774380"/>
              <a:ext cx="5100120" cy="239604"/>
            </a:xfrm>
            <a:prstGeom prst="rect">
              <a:avLst/>
            </a:prstGeom>
          </p:spPr>
          <p:txBody>
            <a:bodyPr wrap="square">
              <a:spAutoFit/>
            </a:bodyPr>
            <a:lstStyle/>
            <a:p>
              <a:pPr algn="ctr" defTabSz="685800"/>
              <a:r>
                <a:rPr lang="en-US" sz="900" i="1" dirty="0">
                  <a:solidFill>
                    <a:prstClr val="white"/>
                  </a:solidFill>
                  <a:latin typeface="Arial" panose="020B0604020202020204" pitchFamily="34" charset="0"/>
                  <a:ea typeface="Calibri" panose="020F0502020204030204" pitchFamily="34" charset="0"/>
                  <a:cs typeface="Arial" panose="020B0604020202020204" pitchFamily="34" charset="0"/>
                </a:rPr>
                <a:t>Taylor AL et al., NEJM 2011 (365(25):2348-51</a:t>
              </a:r>
              <a:endParaRPr lang="en-US" sz="900" i="1" dirty="0">
                <a:solidFill>
                  <a:prstClr val="black"/>
                </a:solidFill>
                <a:latin typeface="Arial" panose="020B0604020202020204" pitchFamily="34" charset="0"/>
                <a:cs typeface="Arial" panose="020B0604020202020204" pitchFamily="34" charset="0"/>
              </a:endParaRPr>
            </a:p>
          </p:txBody>
        </p:sp>
      </p:grpSp>
      <p:sp>
        <p:nvSpPr>
          <p:cNvPr id="10" name="Footer Placeholder 4">
            <a:extLst>
              <a:ext uri="{FF2B5EF4-FFF2-40B4-BE49-F238E27FC236}">
                <a16:creationId xmlns:a16="http://schemas.microsoft.com/office/drawing/2014/main" id="{B328EE1D-D53B-154A-A4D0-42442E6635E4}"/>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11" name="Slide Number Placeholder 5">
            <a:extLst>
              <a:ext uri="{FF2B5EF4-FFF2-40B4-BE49-F238E27FC236}">
                <a16:creationId xmlns:a16="http://schemas.microsoft.com/office/drawing/2014/main" id="{39B565A0-FFE8-A44F-A357-DC0CF7352520}"/>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63</a:t>
            </a:fld>
            <a:endParaRPr lang="en-US" dirty="0">
              <a:solidFill>
                <a:prstClr val="white">
                  <a:lumMod val="75000"/>
                </a:prstClr>
              </a:solidFill>
            </a:endParaRPr>
          </a:p>
        </p:txBody>
      </p:sp>
      <p:sp>
        <p:nvSpPr>
          <p:cNvPr id="13" name="Content Placeholder 2">
            <a:extLst>
              <a:ext uri="{FF2B5EF4-FFF2-40B4-BE49-F238E27FC236}">
                <a16:creationId xmlns:a16="http://schemas.microsoft.com/office/drawing/2014/main" id="{7DB9E3CF-84B0-9343-9369-9BAB9B9B116C}"/>
              </a:ext>
            </a:extLst>
          </p:cNvPr>
          <p:cNvSpPr>
            <a:spLocks noGrp="1"/>
          </p:cNvSpPr>
          <p:nvPr>
            <p:ph idx="1"/>
          </p:nvPr>
        </p:nvSpPr>
        <p:spPr>
          <a:xfrm>
            <a:off x="5302703" y="2191206"/>
            <a:ext cx="3453494" cy="3028573"/>
          </a:xfrm>
        </p:spPr>
        <p:txBody>
          <a:bodyPr>
            <a:normAutofit/>
          </a:bodyPr>
          <a:lstStyle/>
          <a:p>
            <a:r>
              <a:rPr lang="en-US" sz="1800" dirty="0"/>
              <a:t>Clinicians and researchers often end up staying in high-income countries that they pursued their training in</a:t>
            </a:r>
          </a:p>
          <a:p>
            <a:endParaRPr lang="en-US" sz="1800" dirty="0"/>
          </a:p>
          <a:p>
            <a:r>
              <a:rPr lang="en-US" sz="1800" dirty="0"/>
              <a:t>Both high-quality training and research opportunities are keys to retaining and attracting local talent</a:t>
            </a:r>
          </a:p>
          <a:p>
            <a:endParaRPr lang="en-US" sz="1800" dirty="0"/>
          </a:p>
        </p:txBody>
      </p:sp>
    </p:spTree>
    <p:extLst>
      <p:ext uri="{BB962C8B-B14F-4D97-AF65-F5344CB8AC3E}">
        <p14:creationId xmlns:p14="http://schemas.microsoft.com/office/powerpoint/2010/main" val="1788439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12E5-4F98-7340-8C5E-F9CF58D6F1D6}"/>
              </a:ext>
            </a:extLst>
          </p:cNvPr>
          <p:cNvSpPr>
            <a:spLocks noGrp="1"/>
          </p:cNvSpPr>
          <p:nvPr>
            <p:ph type="title"/>
          </p:nvPr>
        </p:nvSpPr>
        <p:spPr>
          <a:xfrm>
            <a:off x="628650" y="1131094"/>
            <a:ext cx="7886700" cy="849950"/>
          </a:xfrm>
        </p:spPr>
        <p:txBody>
          <a:bodyPr>
            <a:normAutofit fontScale="90000"/>
          </a:bodyPr>
          <a:lstStyle/>
          <a:p>
            <a:r>
              <a:rPr lang="en-US" dirty="0"/>
              <a:t>Infrastructure considerations for </a:t>
            </a:r>
            <a:br>
              <a:rPr lang="en-US" dirty="0"/>
            </a:br>
            <a:r>
              <a:rPr lang="en-US" dirty="0"/>
              <a:t>master protocols in LMICs</a:t>
            </a:r>
          </a:p>
        </p:txBody>
      </p:sp>
      <p:sp>
        <p:nvSpPr>
          <p:cNvPr id="6" name="Rectangle 5">
            <a:extLst>
              <a:ext uri="{FF2B5EF4-FFF2-40B4-BE49-F238E27FC236}">
                <a16:creationId xmlns:a16="http://schemas.microsoft.com/office/drawing/2014/main" id="{A9C1B027-C5B7-F742-857B-A3CABEB18FA0}"/>
              </a:ext>
            </a:extLst>
          </p:cNvPr>
          <p:cNvSpPr/>
          <p:nvPr/>
        </p:nvSpPr>
        <p:spPr>
          <a:xfrm>
            <a:off x="4822846" y="5029432"/>
            <a:ext cx="4214552" cy="748923"/>
          </a:xfrm>
          <a:prstGeom prst="rect">
            <a:avLst/>
          </a:prstGeom>
        </p:spPr>
        <p:txBody>
          <a:bodyPr wrap="square">
            <a:spAutoFit/>
          </a:bodyPr>
          <a:lstStyle/>
          <a:p>
            <a:pPr algn="ctr" defTabSz="685800">
              <a:spcAft>
                <a:spcPts val="375"/>
              </a:spcAft>
            </a:pPr>
            <a:r>
              <a:rPr lang="en-CA" sz="900" dirty="0">
                <a:solidFill>
                  <a:prstClr val="white"/>
                </a:solidFill>
                <a:latin typeface="Arial" panose="020B0604020202020204" pitchFamily="34" charset="0"/>
                <a:ea typeface="Calibri" panose="020F0502020204030204" pitchFamily="34" charset="0"/>
                <a:cs typeface="Arial" panose="020B0604020202020204" pitchFamily="34" charset="0"/>
              </a:rPr>
              <a:t>Global Pathology and laboratory medicine (PALM) workforce capacity. Numbers are PALM staff per 1,000,000 individuals</a:t>
            </a:r>
            <a:r>
              <a:rPr lang="en-CA" sz="9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1</a:t>
            </a:r>
          </a:p>
          <a:p>
            <a:pPr algn="ctr" defTabSz="685800">
              <a:spcAft>
                <a:spcPts val="375"/>
              </a:spcAft>
            </a:pPr>
            <a:r>
              <a:rPr lang="en-CA" sz="900" dirty="0">
                <a:solidFill>
                  <a:prstClr val="white"/>
                </a:solidFill>
                <a:latin typeface="Arial" panose="020B0604020202020204" pitchFamily="34" charset="0"/>
                <a:ea typeface="Calibri" panose="020F0502020204030204" pitchFamily="34" charset="0"/>
                <a:cs typeface="Arial" panose="020B0604020202020204" pitchFamily="34" charset="0"/>
              </a:rPr>
              <a:t>Wilson et al. Lancet 2018; 391: 1927–38</a:t>
            </a:r>
            <a:endParaRPr lang="en-CA" sz="900" dirty="0">
              <a:solidFill>
                <a:srgbClr val="FC9B4C"/>
              </a:solidFill>
              <a:latin typeface="Arial" panose="020B0604020202020204" pitchFamily="34" charset="0"/>
              <a:ea typeface="Calibri" panose="020F0502020204030204" pitchFamily="34" charset="0"/>
              <a:cs typeface="Arial" panose="020B0604020202020204" pitchFamily="34" charset="0"/>
            </a:endParaRPr>
          </a:p>
          <a:p>
            <a:pPr algn="ctr" defTabSz="685800">
              <a:spcAft>
                <a:spcPts val="375"/>
              </a:spcAft>
            </a:pPr>
            <a:endParaRPr lang="en-CA" sz="900" dirty="0">
              <a:solidFill>
                <a:srgbClr val="FC9B4C"/>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1D1C112-9784-6649-9C8F-6AE141D551CD}"/>
              </a:ext>
            </a:extLst>
          </p:cNvPr>
          <p:cNvPicPr>
            <a:picLocks noChangeAspect="1"/>
          </p:cNvPicPr>
          <p:nvPr/>
        </p:nvPicPr>
        <p:blipFill>
          <a:blip r:embed="rId3"/>
          <a:stretch>
            <a:fillRect/>
          </a:stretch>
        </p:blipFill>
        <p:spPr>
          <a:xfrm>
            <a:off x="4822846" y="2434590"/>
            <a:ext cx="4214552" cy="2594842"/>
          </a:xfrm>
          <a:prstGeom prst="rect">
            <a:avLst/>
          </a:prstGeom>
        </p:spPr>
      </p:pic>
      <p:sp>
        <p:nvSpPr>
          <p:cNvPr id="10" name="Content Placeholder 2">
            <a:extLst>
              <a:ext uri="{FF2B5EF4-FFF2-40B4-BE49-F238E27FC236}">
                <a16:creationId xmlns:a16="http://schemas.microsoft.com/office/drawing/2014/main" id="{47153833-6B8D-2943-AFC9-9EDE23F3CD9B}"/>
              </a:ext>
            </a:extLst>
          </p:cNvPr>
          <p:cNvSpPr>
            <a:spLocks noGrp="1"/>
          </p:cNvSpPr>
          <p:nvPr>
            <p:ph idx="1"/>
          </p:nvPr>
        </p:nvSpPr>
        <p:spPr>
          <a:xfrm>
            <a:off x="428625" y="2228850"/>
            <a:ext cx="4057067" cy="3453848"/>
          </a:xfrm>
        </p:spPr>
        <p:txBody>
          <a:bodyPr>
            <a:normAutofit fontScale="92500"/>
          </a:bodyPr>
          <a:lstStyle/>
          <a:p>
            <a:pPr marL="214313" indent="-214313">
              <a:spcAft>
                <a:spcPts val="375"/>
              </a:spcAft>
            </a:pPr>
            <a:r>
              <a:rPr lang="en-CA" sz="1500" dirty="0">
                <a:ea typeface="Calibri" panose="020F0502020204030204" pitchFamily="34" charset="0"/>
              </a:rPr>
              <a:t>Master protocols frequently rely on advanced diagnostic methods, requiring appropriate logistic considerations for sample requirements (e.g. cold chain audit)</a:t>
            </a:r>
          </a:p>
          <a:p>
            <a:pPr marL="214313" indent="-214313">
              <a:spcAft>
                <a:spcPts val="375"/>
              </a:spcAft>
            </a:pPr>
            <a:r>
              <a:rPr lang="en-CA" sz="1500" dirty="0">
                <a:ea typeface="Calibri" panose="020F0502020204030204" pitchFamily="34" charset="0"/>
              </a:rPr>
              <a:t>For isolated trial projects, the cost of these are prohibitive, and frequently result in outsourced laboratory and supplementary trial resources</a:t>
            </a:r>
          </a:p>
          <a:p>
            <a:pPr marL="214313" indent="-214313">
              <a:spcAft>
                <a:spcPts val="375"/>
              </a:spcAft>
            </a:pPr>
            <a:r>
              <a:rPr lang="en-CA" sz="1500" dirty="0">
                <a:ea typeface="Calibri" panose="020F0502020204030204" pitchFamily="34" charset="0"/>
              </a:rPr>
              <a:t>Under a master protocol framework, centralized pathology and service provision can create economies of scale and centralize expertise, which could not only improve local infrastructure but also local capacity </a:t>
            </a:r>
          </a:p>
        </p:txBody>
      </p:sp>
      <p:sp>
        <p:nvSpPr>
          <p:cNvPr id="11" name="Footer Placeholder 4">
            <a:extLst>
              <a:ext uri="{FF2B5EF4-FFF2-40B4-BE49-F238E27FC236}">
                <a16:creationId xmlns:a16="http://schemas.microsoft.com/office/drawing/2014/main" id="{02CF6FAD-4172-724E-9DA9-18FD40530622}"/>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12" name="Slide Number Placeholder 5">
            <a:extLst>
              <a:ext uri="{FF2B5EF4-FFF2-40B4-BE49-F238E27FC236}">
                <a16:creationId xmlns:a16="http://schemas.microsoft.com/office/drawing/2014/main" id="{0F89725E-FE06-FE45-92BF-9EDEC49D3A5A}"/>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64</a:t>
            </a:fld>
            <a:endParaRPr lang="en-US" dirty="0">
              <a:solidFill>
                <a:prstClr val="white">
                  <a:lumMod val="75000"/>
                </a:prstClr>
              </a:solidFill>
            </a:endParaRPr>
          </a:p>
        </p:txBody>
      </p:sp>
    </p:spTree>
    <p:extLst>
      <p:ext uri="{BB962C8B-B14F-4D97-AF65-F5344CB8AC3E}">
        <p14:creationId xmlns:p14="http://schemas.microsoft.com/office/powerpoint/2010/main" val="40677440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B6CA9B5-711B-9045-AF67-10D741183280}"/>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7" name="Slide Number Placeholder 5">
            <a:extLst>
              <a:ext uri="{FF2B5EF4-FFF2-40B4-BE49-F238E27FC236}">
                <a16:creationId xmlns:a16="http://schemas.microsoft.com/office/drawing/2014/main" id="{1944C964-15FE-F54A-850E-A17BC6B8B470}"/>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65</a:t>
            </a:fld>
            <a:endParaRPr lang="en-US" dirty="0">
              <a:solidFill>
                <a:prstClr val="white">
                  <a:lumMod val="75000"/>
                </a:prstClr>
              </a:solidFill>
            </a:endParaRPr>
          </a:p>
        </p:txBody>
      </p:sp>
      <p:grpSp>
        <p:nvGrpSpPr>
          <p:cNvPr id="17" name="Group 16">
            <a:extLst>
              <a:ext uri="{FF2B5EF4-FFF2-40B4-BE49-F238E27FC236}">
                <a16:creationId xmlns:a16="http://schemas.microsoft.com/office/drawing/2014/main" id="{7D3933F2-D238-1948-AD18-EBCF3D14D465}"/>
              </a:ext>
            </a:extLst>
          </p:cNvPr>
          <p:cNvGrpSpPr/>
          <p:nvPr/>
        </p:nvGrpSpPr>
        <p:grpSpPr>
          <a:xfrm>
            <a:off x="1656159" y="1109413"/>
            <a:ext cx="5544741" cy="4752789"/>
            <a:chOff x="3215057" y="428316"/>
            <a:chExt cx="7392988" cy="6337052"/>
          </a:xfrm>
        </p:grpSpPr>
        <p:pic>
          <p:nvPicPr>
            <p:cNvPr id="9" name="Picture 8">
              <a:extLst>
                <a:ext uri="{FF2B5EF4-FFF2-40B4-BE49-F238E27FC236}">
                  <a16:creationId xmlns:a16="http://schemas.microsoft.com/office/drawing/2014/main" id="{4AD62325-316B-E94C-AED5-9D41E192DC70}"/>
                </a:ext>
              </a:extLst>
            </p:cNvPr>
            <p:cNvPicPr>
              <a:picLocks noChangeAspect="1"/>
            </p:cNvPicPr>
            <p:nvPr/>
          </p:nvPicPr>
          <p:blipFill rotWithShape="1">
            <a:blip r:embed="rId3"/>
            <a:srcRect t="16109" b="27153"/>
            <a:stretch/>
          </p:blipFill>
          <p:spPr>
            <a:xfrm>
              <a:off x="3215057" y="3802091"/>
              <a:ext cx="7392988" cy="2655501"/>
            </a:xfrm>
            <a:prstGeom prst="rect">
              <a:avLst/>
            </a:prstGeom>
          </p:spPr>
        </p:pic>
        <p:pic>
          <p:nvPicPr>
            <p:cNvPr id="11" name="Picture 10">
              <a:extLst>
                <a:ext uri="{FF2B5EF4-FFF2-40B4-BE49-F238E27FC236}">
                  <a16:creationId xmlns:a16="http://schemas.microsoft.com/office/drawing/2014/main" id="{7C76FCF8-4AA8-9641-9E04-EC1A783B09C7}"/>
                </a:ext>
              </a:extLst>
            </p:cNvPr>
            <p:cNvPicPr>
              <a:picLocks noChangeAspect="1"/>
            </p:cNvPicPr>
            <p:nvPr/>
          </p:nvPicPr>
          <p:blipFill>
            <a:blip r:embed="rId4"/>
            <a:stretch>
              <a:fillRect/>
            </a:stretch>
          </p:blipFill>
          <p:spPr>
            <a:xfrm>
              <a:off x="3215057" y="428316"/>
              <a:ext cx="7392988" cy="2655501"/>
            </a:xfrm>
            <a:prstGeom prst="rect">
              <a:avLst/>
            </a:prstGeom>
          </p:spPr>
        </p:pic>
        <p:sp>
          <p:nvSpPr>
            <p:cNvPr id="12" name="Rectangle 11">
              <a:extLst>
                <a:ext uri="{FF2B5EF4-FFF2-40B4-BE49-F238E27FC236}">
                  <a16:creationId xmlns:a16="http://schemas.microsoft.com/office/drawing/2014/main" id="{458B24A5-F55A-464C-BECC-CF6C5FCE246A}"/>
                </a:ext>
              </a:extLst>
            </p:cNvPr>
            <p:cNvSpPr/>
            <p:nvPr/>
          </p:nvSpPr>
          <p:spPr>
            <a:xfrm>
              <a:off x="3215057" y="6457592"/>
              <a:ext cx="7392988" cy="307776"/>
            </a:xfrm>
            <a:prstGeom prst="rect">
              <a:avLst/>
            </a:prstGeom>
          </p:spPr>
          <p:txBody>
            <a:bodyPr wrap="square">
              <a:spAutoFit/>
            </a:bodyPr>
            <a:lstStyle/>
            <a:p>
              <a:pPr algn="ctr" defTabSz="685800">
                <a:spcAft>
                  <a:spcPts val="375"/>
                </a:spcAft>
              </a:pPr>
              <a:r>
                <a:rPr lang="en-CA" sz="900" dirty="0">
                  <a:solidFill>
                    <a:prstClr val="white"/>
                  </a:solidFill>
                  <a:latin typeface="Arial" panose="020B0604020202020204" pitchFamily="34" charset="0"/>
                  <a:ea typeface="Calibri" panose="020F0502020204030204" pitchFamily="34" charset="0"/>
                  <a:cs typeface="Arial" panose="020B0604020202020204" pitchFamily="34" charset="0"/>
                </a:rPr>
                <a:t>Website details for UGHE: </a:t>
              </a:r>
              <a:r>
                <a:rPr lang="en-CA" sz="900" dirty="0">
                  <a:solidFill>
                    <a:prstClr val="whit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https://https://ughe.org/</a:t>
              </a:r>
              <a:endParaRPr lang="en-CA" sz="900" dirty="0">
                <a:solidFill>
                  <a:prstClr val="white"/>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A19B109-8DB2-4246-B377-7A06F637BE63}"/>
                </a:ext>
              </a:extLst>
            </p:cNvPr>
            <p:cNvPicPr>
              <a:picLocks noChangeAspect="1"/>
            </p:cNvPicPr>
            <p:nvPr/>
          </p:nvPicPr>
          <p:blipFill rotWithShape="1">
            <a:blip r:embed="rId6"/>
            <a:srcRect t="11352" b="7911"/>
            <a:stretch/>
          </p:blipFill>
          <p:spPr>
            <a:xfrm>
              <a:off x="4568401" y="2666452"/>
              <a:ext cx="4686300" cy="1445740"/>
            </a:xfrm>
            <a:prstGeom prst="rect">
              <a:avLst/>
            </a:prstGeom>
          </p:spPr>
        </p:pic>
      </p:grpSp>
    </p:spTree>
    <p:extLst>
      <p:ext uri="{BB962C8B-B14F-4D97-AF65-F5344CB8AC3E}">
        <p14:creationId xmlns:p14="http://schemas.microsoft.com/office/powerpoint/2010/main" val="1713326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D8BA-2B6B-B747-9914-C41D81224840}"/>
              </a:ext>
            </a:extLst>
          </p:cNvPr>
          <p:cNvSpPr>
            <a:spLocks noGrp="1"/>
          </p:cNvSpPr>
          <p:nvPr>
            <p:ph type="title"/>
          </p:nvPr>
        </p:nvSpPr>
        <p:spPr/>
        <p:txBody>
          <a:bodyPr/>
          <a:lstStyle/>
          <a:p>
            <a:r>
              <a:rPr lang="en-US" dirty="0"/>
              <a:t>Donor support for improvement of trial methods, local capacity and infrastructure</a:t>
            </a:r>
          </a:p>
        </p:txBody>
      </p:sp>
      <p:sp>
        <p:nvSpPr>
          <p:cNvPr id="3" name="Content Placeholder 2">
            <a:extLst>
              <a:ext uri="{FF2B5EF4-FFF2-40B4-BE49-F238E27FC236}">
                <a16:creationId xmlns:a16="http://schemas.microsoft.com/office/drawing/2014/main" id="{6A70C17C-878F-F34E-83E1-D8DF30492242}"/>
              </a:ext>
            </a:extLst>
          </p:cNvPr>
          <p:cNvSpPr>
            <a:spLocks noGrp="1"/>
          </p:cNvSpPr>
          <p:nvPr>
            <p:ph idx="1"/>
          </p:nvPr>
        </p:nvSpPr>
        <p:spPr>
          <a:xfrm>
            <a:off x="628650" y="2268456"/>
            <a:ext cx="4737735" cy="3263504"/>
          </a:xfrm>
        </p:spPr>
        <p:txBody>
          <a:bodyPr>
            <a:normAutofit fontScale="92500" lnSpcReduction="10000"/>
          </a:bodyPr>
          <a:lstStyle/>
          <a:p>
            <a:r>
              <a:rPr lang="en-US" sz="1800" dirty="0"/>
              <a:t>The Bill and Melinda Gates Foundation (BMGF) has been instrumental in championing advanced clinical trial design methods in LMICs</a:t>
            </a:r>
          </a:p>
          <a:p>
            <a:endParaRPr lang="en-US" sz="1800" dirty="0"/>
          </a:p>
          <a:p>
            <a:r>
              <a:rPr lang="en-US" sz="1800" dirty="0"/>
              <a:t>The BMGF aims to leave a positive footprint by</a:t>
            </a:r>
          </a:p>
          <a:p>
            <a:pPr lvl="1"/>
            <a:r>
              <a:rPr lang="en-US" dirty="0"/>
              <a:t>Supporting local capacity and infrastructure development</a:t>
            </a:r>
          </a:p>
          <a:p>
            <a:pPr lvl="1"/>
            <a:r>
              <a:rPr lang="en-US" dirty="0"/>
              <a:t>Creating LMIC STEM jobs over time</a:t>
            </a:r>
          </a:p>
          <a:p>
            <a:pPr lvl="1"/>
            <a:r>
              <a:rPr lang="en-US" dirty="0"/>
              <a:t>Boosting intra-African partnerships, and more</a:t>
            </a:r>
          </a:p>
          <a:p>
            <a:pPr lvl="1"/>
            <a:endParaRPr lang="en-US" dirty="0"/>
          </a:p>
        </p:txBody>
      </p:sp>
      <p:pic>
        <p:nvPicPr>
          <p:cNvPr id="6" name="Picture 5">
            <a:extLst>
              <a:ext uri="{FF2B5EF4-FFF2-40B4-BE49-F238E27FC236}">
                <a16:creationId xmlns:a16="http://schemas.microsoft.com/office/drawing/2014/main" id="{9428071A-2AF4-624F-B22C-8EE5D79536C5}"/>
              </a:ext>
            </a:extLst>
          </p:cNvPr>
          <p:cNvPicPr>
            <a:picLocks noChangeAspect="1"/>
          </p:cNvPicPr>
          <p:nvPr/>
        </p:nvPicPr>
        <p:blipFill>
          <a:blip r:embed="rId2"/>
          <a:stretch>
            <a:fillRect/>
          </a:stretch>
        </p:blipFill>
        <p:spPr>
          <a:xfrm>
            <a:off x="5575102" y="2260428"/>
            <a:ext cx="2940248" cy="3162010"/>
          </a:xfrm>
          <a:prstGeom prst="rect">
            <a:avLst/>
          </a:prstGeom>
        </p:spPr>
      </p:pic>
      <p:sp>
        <p:nvSpPr>
          <p:cNvPr id="7" name="Rectangle 6">
            <a:extLst>
              <a:ext uri="{FF2B5EF4-FFF2-40B4-BE49-F238E27FC236}">
                <a16:creationId xmlns:a16="http://schemas.microsoft.com/office/drawing/2014/main" id="{A2236F8E-4636-7D44-839D-E66F29BCCA6A}"/>
              </a:ext>
            </a:extLst>
          </p:cNvPr>
          <p:cNvSpPr/>
          <p:nvPr/>
        </p:nvSpPr>
        <p:spPr>
          <a:xfrm>
            <a:off x="5245817" y="5509936"/>
            <a:ext cx="3598817" cy="369332"/>
          </a:xfrm>
          <a:prstGeom prst="rect">
            <a:avLst/>
          </a:prstGeom>
        </p:spPr>
        <p:txBody>
          <a:bodyPr wrap="square">
            <a:spAutoFit/>
          </a:bodyPr>
          <a:lstStyle/>
          <a:p>
            <a:pPr defTabSz="685800">
              <a:spcAft>
                <a:spcPts val="375"/>
              </a:spcAft>
            </a:pPr>
            <a:r>
              <a:rPr lang="en-CA" sz="900" dirty="0">
                <a:solidFill>
                  <a:prstClr val="white"/>
                </a:solidFill>
                <a:latin typeface="Helvetica" panose="020B0604020202020204" pitchFamily="34" charset="0"/>
                <a:ea typeface="Calibri" panose="020F0502020204030204" pitchFamily="34" charset="0"/>
                <a:cs typeface="Helvetica" panose="020B0604020202020204" pitchFamily="34" charset="0"/>
              </a:rPr>
              <a:t>Website details for Gates Foundation: </a:t>
            </a:r>
            <a:r>
              <a:rPr lang="en-CA" sz="900" dirty="0">
                <a:solidFill>
                  <a:prstClr val="black"/>
                </a:solidFill>
                <a:latin typeface="Helvetica" panose="020B0604020202020204" pitchFamily="34" charset="0"/>
                <a:cs typeface="Helvetica" panose="020B0604020202020204" pitchFamily="34" charset="0"/>
                <a:hlinkClick r:id="rId3"/>
              </a:rPr>
              <a:t>https://kiglobalhealth.org/hect/</a:t>
            </a:r>
            <a:endParaRPr lang="en-CA" sz="900" dirty="0">
              <a:solidFill>
                <a:prstClr val="white"/>
              </a:solidFill>
              <a:latin typeface="Helvetica" panose="020B0604020202020204" pitchFamily="34" charset="0"/>
              <a:ea typeface="Calibri" panose="020F0502020204030204" pitchFamily="34" charset="0"/>
              <a:cs typeface="Helvetica" panose="020B0604020202020204" pitchFamily="34" charset="0"/>
            </a:endParaRPr>
          </a:p>
        </p:txBody>
      </p:sp>
      <p:sp>
        <p:nvSpPr>
          <p:cNvPr id="8" name="Footer Placeholder 4">
            <a:extLst>
              <a:ext uri="{FF2B5EF4-FFF2-40B4-BE49-F238E27FC236}">
                <a16:creationId xmlns:a16="http://schemas.microsoft.com/office/drawing/2014/main" id="{D698F33B-2610-4B44-855B-12E813046781}"/>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9" name="Slide Number Placeholder 5">
            <a:extLst>
              <a:ext uri="{FF2B5EF4-FFF2-40B4-BE49-F238E27FC236}">
                <a16:creationId xmlns:a16="http://schemas.microsoft.com/office/drawing/2014/main" id="{0E2CA6DB-1A42-EE47-925E-C200EB8DF9FF}"/>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66</a:t>
            </a:fld>
            <a:endParaRPr lang="en-US" dirty="0">
              <a:solidFill>
                <a:prstClr val="white">
                  <a:lumMod val="75000"/>
                </a:prstClr>
              </a:solidFill>
            </a:endParaRPr>
          </a:p>
        </p:txBody>
      </p:sp>
    </p:spTree>
    <p:extLst>
      <p:ext uri="{BB962C8B-B14F-4D97-AF65-F5344CB8AC3E}">
        <p14:creationId xmlns:p14="http://schemas.microsoft.com/office/powerpoint/2010/main" val="3698047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E2A0-32AC-BE4D-ACE3-7A56CBC91DDC}"/>
              </a:ext>
            </a:extLst>
          </p:cNvPr>
          <p:cNvSpPr>
            <a:spLocks noGrp="1"/>
          </p:cNvSpPr>
          <p:nvPr>
            <p:ph type="title"/>
          </p:nvPr>
        </p:nvSpPr>
        <p:spPr/>
        <p:txBody>
          <a:bodyPr>
            <a:normAutofit/>
          </a:bodyPr>
          <a:lstStyle/>
          <a:p>
            <a:r>
              <a:rPr lang="en-US" dirty="0"/>
              <a:t>Strategic considerations for </a:t>
            </a:r>
            <a:br>
              <a:rPr lang="en-US" dirty="0"/>
            </a:br>
            <a:r>
              <a:rPr lang="en-US" dirty="0"/>
              <a:t>master protocols in LMICs</a:t>
            </a:r>
          </a:p>
        </p:txBody>
      </p:sp>
      <p:sp>
        <p:nvSpPr>
          <p:cNvPr id="3" name="Content Placeholder 2">
            <a:extLst>
              <a:ext uri="{FF2B5EF4-FFF2-40B4-BE49-F238E27FC236}">
                <a16:creationId xmlns:a16="http://schemas.microsoft.com/office/drawing/2014/main" id="{B9C093B7-EC9D-9B4E-BC6B-2CF2C49B5285}"/>
              </a:ext>
            </a:extLst>
          </p:cNvPr>
          <p:cNvSpPr>
            <a:spLocks noGrp="1"/>
          </p:cNvSpPr>
          <p:nvPr>
            <p:ph idx="1"/>
          </p:nvPr>
        </p:nvSpPr>
        <p:spPr/>
        <p:txBody>
          <a:bodyPr>
            <a:normAutofit/>
          </a:bodyPr>
          <a:lstStyle/>
          <a:p>
            <a:pPr marL="214313" indent="-214313">
              <a:spcAft>
                <a:spcPts val="375"/>
              </a:spcAft>
            </a:pPr>
            <a:r>
              <a:rPr lang="en-CA" sz="1950" dirty="0">
                <a:ea typeface="Calibri" panose="020F0502020204030204" pitchFamily="34" charset="0"/>
              </a:rPr>
              <a:t>There is a strong imperative to consider LMICs as part of a strategy to unify best practice in master protocols. </a:t>
            </a:r>
          </a:p>
          <a:p>
            <a:pPr marL="214313" indent="-214313">
              <a:spcAft>
                <a:spcPts val="375"/>
              </a:spcAft>
            </a:pPr>
            <a:endParaRPr lang="en-CA" sz="1950" dirty="0">
              <a:ea typeface="Calibri" panose="020F0502020204030204" pitchFamily="34" charset="0"/>
            </a:endParaRPr>
          </a:p>
          <a:p>
            <a:pPr marL="214313" indent="-214313">
              <a:spcAft>
                <a:spcPts val="375"/>
              </a:spcAft>
            </a:pPr>
            <a:r>
              <a:rPr lang="en-CA" sz="1950" dirty="0">
                <a:ea typeface="Calibri" panose="020F0502020204030204" pitchFamily="34" charset="0"/>
              </a:rPr>
              <a:t>Outside of high unmet disease burden, LMICs have unique and diverse characteristics that necessitate highly tailored trial approaches in the most efficient and time responsive manner</a:t>
            </a:r>
          </a:p>
          <a:p>
            <a:pPr marL="557213" lvl="1" indent="-214313">
              <a:spcAft>
                <a:spcPts val="375"/>
              </a:spcAft>
            </a:pPr>
            <a:r>
              <a:rPr lang="en-CA" sz="1950" dirty="0">
                <a:ea typeface="Calibri" panose="020F0502020204030204" pitchFamily="34" charset="0"/>
              </a:rPr>
              <a:t>Not all countries and not all people are the same</a:t>
            </a:r>
          </a:p>
          <a:p>
            <a:pPr marL="214313" indent="-214313">
              <a:spcAft>
                <a:spcPts val="375"/>
              </a:spcAft>
            </a:pPr>
            <a:endParaRPr lang="en-CA" sz="2250" dirty="0">
              <a:ea typeface="Calibri" panose="020F0502020204030204" pitchFamily="34" charset="0"/>
            </a:endParaRPr>
          </a:p>
          <a:p>
            <a:pPr marL="557213" lvl="1" indent="-214313">
              <a:spcAft>
                <a:spcPts val="375"/>
              </a:spcAft>
            </a:pPr>
            <a:endParaRPr lang="en-CA" sz="1950" dirty="0">
              <a:ea typeface="Calibri" panose="020F0502020204030204" pitchFamily="34" charset="0"/>
            </a:endParaRPr>
          </a:p>
          <a:p>
            <a:pPr marL="214313" indent="-214313">
              <a:spcAft>
                <a:spcPts val="375"/>
              </a:spcAft>
            </a:pPr>
            <a:endParaRPr lang="en-CA" sz="1950" dirty="0">
              <a:ea typeface="Calibri" panose="020F0502020204030204" pitchFamily="34" charset="0"/>
            </a:endParaRPr>
          </a:p>
          <a:p>
            <a:pPr marL="557213" lvl="1" indent="-214313">
              <a:spcAft>
                <a:spcPts val="375"/>
              </a:spcAft>
            </a:pPr>
            <a:endParaRPr lang="en-CA" sz="1950" dirty="0">
              <a:ea typeface="Calibri" panose="020F0502020204030204" pitchFamily="34" charset="0"/>
            </a:endParaRPr>
          </a:p>
          <a:p>
            <a:endParaRPr lang="en-US" sz="1950" dirty="0"/>
          </a:p>
        </p:txBody>
      </p:sp>
      <p:sp>
        <p:nvSpPr>
          <p:cNvPr id="8" name="Footer Placeholder 4">
            <a:extLst>
              <a:ext uri="{FF2B5EF4-FFF2-40B4-BE49-F238E27FC236}">
                <a16:creationId xmlns:a16="http://schemas.microsoft.com/office/drawing/2014/main" id="{BBC0CFAD-C115-DD4A-99A5-69764C091763}"/>
              </a:ext>
            </a:extLst>
          </p:cNvPr>
          <p:cNvSpPr>
            <a:spLocks noGrp="1"/>
          </p:cNvSpPr>
          <p:nvPr>
            <p:ph type="ftr" sz="quarter" idx="3"/>
          </p:nvPr>
        </p:nvSpPr>
        <p:spPr>
          <a:xfrm>
            <a:off x="5428060" y="5769177"/>
            <a:ext cx="3086100" cy="139885"/>
          </a:xfrm>
          <a:prstGeom prst="rect">
            <a:avLst/>
          </a:prstGeom>
        </p:spPr>
        <p:txBody>
          <a:bodyPr vert="horz" lIns="68580" tIns="34290" rIns="68580" bIns="34290" rtlCol="0" anchor="ctr"/>
          <a:lstStyle>
            <a:lvl1pPr algn="ctr">
              <a:defRPr sz="600" b="0" i="1">
                <a:solidFill>
                  <a:schemeClr val="tx1">
                    <a:tint val="75000"/>
                  </a:schemeClr>
                </a:solidFill>
                <a:latin typeface="Helvetica" pitchFamily="2" charset="0"/>
              </a:defRPr>
            </a:lvl1pPr>
          </a:lstStyle>
          <a:p>
            <a:pPr algn="r" defTabSz="685800"/>
            <a:r>
              <a:rPr lang="en-US" dirty="0">
                <a:solidFill>
                  <a:prstClr val="black">
                    <a:tint val="75000"/>
                  </a:prstClr>
                </a:solidFill>
              </a:rPr>
              <a:t>(C) 2019 MTEK Sciences Inc. All rights reserved</a:t>
            </a:r>
          </a:p>
        </p:txBody>
      </p:sp>
      <p:sp>
        <p:nvSpPr>
          <p:cNvPr id="9" name="Slide Number Placeholder 5">
            <a:extLst>
              <a:ext uri="{FF2B5EF4-FFF2-40B4-BE49-F238E27FC236}">
                <a16:creationId xmlns:a16="http://schemas.microsoft.com/office/drawing/2014/main" id="{952EEF9F-DFAC-304A-96D7-6F392C5BAE7D}"/>
              </a:ext>
            </a:extLst>
          </p:cNvPr>
          <p:cNvSpPr>
            <a:spLocks noGrp="1"/>
          </p:cNvSpPr>
          <p:nvPr>
            <p:ph type="sldNum" sz="quarter" idx="4"/>
          </p:nvPr>
        </p:nvSpPr>
        <p:spPr>
          <a:xfrm>
            <a:off x="627459" y="5772020"/>
            <a:ext cx="2057400" cy="137042"/>
          </a:xfrm>
          <a:prstGeom prst="rect">
            <a:avLst/>
          </a:prstGeom>
        </p:spPr>
        <p:txBody>
          <a:bodyPr vert="horz" lIns="68580" tIns="34290" rIns="68580" bIns="34290" rtlCol="0" anchor="ctr"/>
          <a:lstStyle>
            <a:lvl1pPr algn="l">
              <a:defRPr sz="600" b="0" i="0">
                <a:solidFill>
                  <a:schemeClr val="bg1">
                    <a:lumMod val="75000"/>
                  </a:schemeClr>
                </a:solidFill>
                <a:latin typeface="Helvetica" pitchFamily="2" charset="0"/>
              </a:defRPr>
            </a:lvl1pPr>
          </a:lstStyle>
          <a:p>
            <a:pPr defTabSz="685800"/>
            <a:fld id="{38987076-A283-6F46-8249-CB55EB863CEA}" type="slidenum">
              <a:rPr lang="en-US">
                <a:solidFill>
                  <a:prstClr val="white">
                    <a:lumMod val="75000"/>
                  </a:prstClr>
                </a:solidFill>
              </a:rPr>
              <a:pPr defTabSz="685800"/>
              <a:t>67</a:t>
            </a:fld>
            <a:endParaRPr lang="en-US" dirty="0">
              <a:solidFill>
                <a:prstClr val="white">
                  <a:lumMod val="75000"/>
                </a:prstClr>
              </a:solidFill>
            </a:endParaRPr>
          </a:p>
        </p:txBody>
      </p:sp>
    </p:spTree>
    <p:extLst>
      <p:ext uri="{BB962C8B-B14F-4D97-AF65-F5344CB8AC3E}">
        <p14:creationId xmlns:p14="http://schemas.microsoft.com/office/powerpoint/2010/main" val="26530434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03E04-6361-3448-949E-A58AE620E95D}"/>
              </a:ext>
            </a:extLst>
          </p:cNvPr>
          <p:cNvPicPr>
            <a:picLocks noChangeAspect="1"/>
          </p:cNvPicPr>
          <p:nvPr/>
        </p:nvPicPr>
        <p:blipFill>
          <a:blip r:embed="rId2"/>
          <a:stretch>
            <a:fillRect/>
          </a:stretch>
        </p:blipFill>
        <p:spPr>
          <a:xfrm>
            <a:off x="1140856" y="3939274"/>
            <a:ext cx="348653" cy="297000"/>
          </a:xfrm>
          <a:prstGeom prst="rect">
            <a:avLst/>
          </a:prstGeom>
        </p:spPr>
      </p:pic>
      <p:pic>
        <p:nvPicPr>
          <p:cNvPr id="7" name="Picture 6">
            <a:extLst>
              <a:ext uri="{FF2B5EF4-FFF2-40B4-BE49-F238E27FC236}">
                <a16:creationId xmlns:a16="http://schemas.microsoft.com/office/drawing/2014/main" id="{E4A3354E-1E13-2C44-BD2D-FF385BFD8501}"/>
              </a:ext>
            </a:extLst>
          </p:cNvPr>
          <p:cNvPicPr>
            <a:picLocks noChangeAspect="1"/>
          </p:cNvPicPr>
          <p:nvPr/>
        </p:nvPicPr>
        <p:blipFill>
          <a:blip r:embed="rId3"/>
          <a:stretch>
            <a:fillRect/>
          </a:stretch>
        </p:blipFill>
        <p:spPr>
          <a:xfrm>
            <a:off x="1140857" y="4992385"/>
            <a:ext cx="285120" cy="297000"/>
          </a:xfrm>
          <a:prstGeom prst="rect">
            <a:avLst/>
          </a:prstGeom>
        </p:spPr>
      </p:pic>
      <p:pic>
        <p:nvPicPr>
          <p:cNvPr id="8" name="Picture 7">
            <a:extLst>
              <a:ext uri="{FF2B5EF4-FFF2-40B4-BE49-F238E27FC236}">
                <a16:creationId xmlns:a16="http://schemas.microsoft.com/office/drawing/2014/main" id="{E1D9061C-95F3-E842-AC21-E7E207E74E69}"/>
              </a:ext>
            </a:extLst>
          </p:cNvPr>
          <p:cNvPicPr>
            <a:picLocks noChangeAspect="1"/>
          </p:cNvPicPr>
          <p:nvPr/>
        </p:nvPicPr>
        <p:blipFill>
          <a:blip r:embed="rId4"/>
          <a:stretch>
            <a:fillRect/>
          </a:stretch>
        </p:blipFill>
        <p:spPr>
          <a:xfrm>
            <a:off x="5360898" y="3939274"/>
            <a:ext cx="273240" cy="297000"/>
          </a:xfrm>
          <a:prstGeom prst="rect">
            <a:avLst/>
          </a:prstGeom>
        </p:spPr>
      </p:pic>
      <p:sp>
        <p:nvSpPr>
          <p:cNvPr id="9" name="TextBox 8">
            <a:extLst>
              <a:ext uri="{FF2B5EF4-FFF2-40B4-BE49-F238E27FC236}">
                <a16:creationId xmlns:a16="http://schemas.microsoft.com/office/drawing/2014/main" id="{D6038F4D-9B93-9842-B942-742B63398BEA}"/>
              </a:ext>
            </a:extLst>
          </p:cNvPr>
          <p:cNvSpPr txBox="1"/>
          <p:nvPr/>
        </p:nvSpPr>
        <p:spPr>
          <a:xfrm>
            <a:off x="1487835" y="3922808"/>
            <a:ext cx="2816797" cy="369332"/>
          </a:xfrm>
          <a:prstGeom prst="rect">
            <a:avLst/>
          </a:prstGeom>
          <a:noFill/>
        </p:spPr>
        <p:txBody>
          <a:bodyPr wrap="none" rtlCol="0">
            <a:spAutoFit/>
          </a:bodyPr>
          <a:lstStyle/>
          <a:p>
            <a:pPr defTabSz="685800"/>
            <a:r>
              <a:rPr lang="en-US" dirty="0">
                <a:solidFill>
                  <a:prstClr val="white"/>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xmlns="" val="tx"/>
                    </a:ext>
                  </a:extLst>
                </a:hlinkClick>
              </a:rPr>
              <a:t>jpark@mteksciences.com</a:t>
            </a:r>
            <a:endParaRPr lang="en-US" dirty="0">
              <a:solidFill>
                <a:prstClr val="white"/>
              </a:solidFill>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A66EF0A2-CF37-464B-92F0-89FADD624278}"/>
              </a:ext>
            </a:extLst>
          </p:cNvPr>
          <p:cNvSpPr txBox="1"/>
          <p:nvPr/>
        </p:nvSpPr>
        <p:spPr>
          <a:xfrm>
            <a:off x="1487835" y="4992385"/>
            <a:ext cx="1922321" cy="369332"/>
          </a:xfrm>
          <a:prstGeom prst="rect">
            <a:avLst/>
          </a:prstGeom>
          <a:noFill/>
        </p:spPr>
        <p:txBody>
          <a:bodyPr wrap="none" rtlCol="0">
            <a:spAutoFit/>
          </a:bodyPr>
          <a:lstStyle/>
          <a:p>
            <a:pPr defTabSz="685800"/>
            <a:r>
              <a:rPr lang="en-US" dirty="0">
                <a:solidFill>
                  <a:prstClr val="white"/>
                </a:solidFill>
                <a:latin typeface="Helvetica" panose="020B0604020202020204" pitchFamily="34" charset="0"/>
                <a:cs typeface="Helvetica" panose="020B0604020202020204" pitchFamily="34" charset="0"/>
              </a:rPr>
              <a:t>+1 604 294 3823</a:t>
            </a:r>
          </a:p>
        </p:txBody>
      </p:sp>
      <p:sp>
        <p:nvSpPr>
          <p:cNvPr id="12" name="TextBox 11">
            <a:extLst>
              <a:ext uri="{FF2B5EF4-FFF2-40B4-BE49-F238E27FC236}">
                <a16:creationId xmlns:a16="http://schemas.microsoft.com/office/drawing/2014/main" id="{74D3022F-EA73-2740-9D7B-BE6F6A107840}"/>
              </a:ext>
            </a:extLst>
          </p:cNvPr>
          <p:cNvSpPr txBox="1"/>
          <p:nvPr/>
        </p:nvSpPr>
        <p:spPr>
          <a:xfrm>
            <a:off x="5742010" y="3922807"/>
            <a:ext cx="2706831" cy="923330"/>
          </a:xfrm>
          <a:prstGeom prst="rect">
            <a:avLst/>
          </a:prstGeom>
          <a:noFill/>
        </p:spPr>
        <p:txBody>
          <a:bodyPr wrap="none" rtlCol="0">
            <a:spAutoFit/>
          </a:bodyPr>
          <a:lstStyle/>
          <a:p>
            <a:pPr defTabSz="685800"/>
            <a:r>
              <a:rPr lang="en-US" dirty="0">
                <a:solidFill>
                  <a:prstClr val="white"/>
                </a:solidFill>
                <a:latin typeface="Helvetica" panose="020B0604020202020204" pitchFamily="34" charset="0"/>
                <a:cs typeface="Helvetica" panose="020B0604020202020204" pitchFamily="34" charset="0"/>
              </a:rPr>
              <a:t>802-777 West Broadway</a:t>
            </a:r>
          </a:p>
          <a:p>
            <a:pPr defTabSz="685800"/>
            <a:r>
              <a:rPr lang="en-US" dirty="0">
                <a:solidFill>
                  <a:prstClr val="white"/>
                </a:solidFill>
                <a:latin typeface="Helvetica" panose="020B0604020202020204" pitchFamily="34" charset="0"/>
                <a:cs typeface="Helvetica" panose="020B0604020202020204" pitchFamily="34" charset="0"/>
              </a:rPr>
              <a:t>Vancouver, BC</a:t>
            </a:r>
          </a:p>
          <a:p>
            <a:pPr defTabSz="685800"/>
            <a:r>
              <a:rPr lang="en-US" dirty="0">
                <a:solidFill>
                  <a:prstClr val="white"/>
                </a:solidFill>
                <a:latin typeface="Helvetica" panose="020B0604020202020204" pitchFamily="34" charset="0"/>
                <a:cs typeface="Helvetica" panose="020B0604020202020204" pitchFamily="34" charset="0"/>
              </a:rPr>
              <a:t>V5Z 1J5, Vancouver</a:t>
            </a:r>
          </a:p>
        </p:txBody>
      </p:sp>
      <p:pic>
        <p:nvPicPr>
          <p:cNvPr id="13" name="Picture 12">
            <a:extLst>
              <a:ext uri="{FF2B5EF4-FFF2-40B4-BE49-F238E27FC236}">
                <a16:creationId xmlns:a16="http://schemas.microsoft.com/office/drawing/2014/main" id="{992D034A-2CE4-4F48-9745-C2544A078001}"/>
              </a:ext>
            </a:extLst>
          </p:cNvPr>
          <p:cNvPicPr>
            <a:picLocks noChangeAspect="1"/>
          </p:cNvPicPr>
          <p:nvPr/>
        </p:nvPicPr>
        <p:blipFill>
          <a:blip r:embed="rId6"/>
          <a:stretch>
            <a:fillRect/>
          </a:stretch>
        </p:blipFill>
        <p:spPr>
          <a:xfrm>
            <a:off x="5337086" y="5047351"/>
            <a:ext cx="361565" cy="297000"/>
          </a:xfrm>
          <a:prstGeom prst="rect">
            <a:avLst/>
          </a:prstGeom>
        </p:spPr>
      </p:pic>
      <p:sp>
        <p:nvSpPr>
          <p:cNvPr id="14" name="TextBox 13">
            <a:extLst>
              <a:ext uri="{FF2B5EF4-FFF2-40B4-BE49-F238E27FC236}">
                <a16:creationId xmlns:a16="http://schemas.microsoft.com/office/drawing/2014/main" id="{B32F2070-9EF0-594B-AFB2-7016CE89FDF2}"/>
              </a:ext>
            </a:extLst>
          </p:cNvPr>
          <p:cNvSpPr txBox="1"/>
          <p:nvPr/>
        </p:nvSpPr>
        <p:spPr>
          <a:xfrm>
            <a:off x="5710112" y="5040143"/>
            <a:ext cx="1996059" cy="369332"/>
          </a:xfrm>
          <a:prstGeom prst="rect">
            <a:avLst/>
          </a:prstGeom>
          <a:noFill/>
        </p:spPr>
        <p:txBody>
          <a:bodyPr wrap="none" rtlCol="0">
            <a:spAutoFit/>
          </a:bodyPr>
          <a:lstStyle/>
          <a:p>
            <a:pPr defTabSz="685800"/>
            <a:r>
              <a:rPr lang="en-US" dirty="0">
                <a:solidFill>
                  <a:prstClr val="white"/>
                </a:solidFill>
                <a:latin typeface="Helvetica" panose="020B0604020202020204" pitchFamily="34" charset="0"/>
                <a:cs typeface="Helvetica" panose="020B0604020202020204" pitchFamily="34" charset="0"/>
              </a:rPr>
              <a:t>@</a:t>
            </a:r>
            <a:r>
              <a:rPr lang="en-US" dirty="0" err="1">
                <a:solidFill>
                  <a:prstClr val="white"/>
                </a:solidFill>
                <a:latin typeface="Helvetica" panose="020B0604020202020204" pitchFamily="34" charset="0"/>
                <a:cs typeface="Helvetica" panose="020B0604020202020204" pitchFamily="34" charset="0"/>
              </a:rPr>
              <a:t>MTEKSciences</a:t>
            </a:r>
            <a:endParaRPr lang="en-US" dirty="0">
              <a:solidFill>
                <a:prstClr val="white"/>
              </a:solidFill>
              <a:latin typeface="Helvetica" panose="020B0604020202020204" pitchFamily="34" charset="0"/>
              <a:cs typeface="Helvetica" panose="020B0604020202020204" pitchFamily="34" charset="0"/>
            </a:endParaRPr>
          </a:p>
        </p:txBody>
      </p:sp>
      <p:sp>
        <p:nvSpPr>
          <p:cNvPr id="10" name="Footer Placeholder 4">
            <a:extLst>
              <a:ext uri="{FF2B5EF4-FFF2-40B4-BE49-F238E27FC236}">
                <a16:creationId xmlns:a16="http://schemas.microsoft.com/office/drawing/2014/main" id="{F7ACE57F-CEE6-994D-8326-BFF1C6A5D244}"/>
              </a:ext>
            </a:extLst>
          </p:cNvPr>
          <p:cNvSpPr txBox="1">
            <a:spLocks/>
          </p:cNvSpPr>
          <p:nvPr/>
        </p:nvSpPr>
        <p:spPr>
          <a:xfrm>
            <a:off x="5428060" y="5769177"/>
            <a:ext cx="3086100" cy="139885"/>
          </a:xfrm>
          <a:prstGeom prst="rect">
            <a:avLst/>
          </a:prstGeom>
        </p:spPr>
        <p:txBody>
          <a:bodyPr vert="horz" lIns="68580" tIns="34290" rIns="68580" bIns="34290" rtlCol="0" anchor="ctr"/>
          <a:lstStyle>
            <a:defPPr>
              <a:defRPr lang="en-US"/>
            </a:defPPr>
            <a:lvl1pPr marL="0" algn="ctr" defTabSz="914400" rtl="0" eaLnBrk="1" latinLnBrk="0" hangingPunct="1">
              <a:defRPr sz="800" b="0" i="1" kern="1200">
                <a:solidFill>
                  <a:schemeClr val="tx1">
                    <a:tint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r>
              <a:rPr lang="en-US" sz="600">
                <a:solidFill>
                  <a:prstClr val="black">
                    <a:tint val="75000"/>
                  </a:prstClr>
                </a:solidFill>
              </a:rPr>
              <a:t>(C) 2019 MTEK Sciences Inc. All rights reserved</a:t>
            </a:r>
            <a:endParaRPr lang="en-US" sz="600" dirty="0">
              <a:solidFill>
                <a:prstClr val="black">
                  <a:tint val="75000"/>
                </a:prstClr>
              </a:solidFill>
            </a:endParaRPr>
          </a:p>
        </p:txBody>
      </p:sp>
      <p:sp>
        <p:nvSpPr>
          <p:cNvPr id="15" name="Slide Number Placeholder 5">
            <a:extLst>
              <a:ext uri="{FF2B5EF4-FFF2-40B4-BE49-F238E27FC236}">
                <a16:creationId xmlns:a16="http://schemas.microsoft.com/office/drawing/2014/main" id="{01DA62DB-FCBC-114B-8F70-7B59277667E9}"/>
              </a:ext>
            </a:extLst>
          </p:cNvPr>
          <p:cNvSpPr txBox="1">
            <a:spLocks/>
          </p:cNvSpPr>
          <p:nvPr/>
        </p:nvSpPr>
        <p:spPr>
          <a:xfrm>
            <a:off x="627459" y="5772020"/>
            <a:ext cx="2057400" cy="137042"/>
          </a:xfrm>
          <a:prstGeom prst="rect">
            <a:avLst/>
          </a:prstGeom>
        </p:spPr>
        <p:txBody>
          <a:bodyPr vert="horz" lIns="68580" tIns="34290" rIns="68580" bIns="34290" rtlCol="0" anchor="ctr"/>
          <a:lstStyle>
            <a:defPPr>
              <a:defRPr lang="en-US"/>
            </a:defPPr>
            <a:lvl1pPr marL="0" algn="l" defTabSz="914400" rtl="0" eaLnBrk="1" latinLnBrk="0" hangingPunct="1">
              <a:defRPr sz="800" b="0" i="0" kern="1200">
                <a:solidFill>
                  <a:schemeClr val="bg1">
                    <a:lumMod val="7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fld id="{38987076-A283-6F46-8249-CB55EB863CEA}" type="slidenum">
              <a:rPr lang="en-US" sz="600">
                <a:solidFill>
                  <a:prstClr val="white">
                    <a:lumMod val="75000"/>
                  </a:prstClr>
                </a:solidFill>
              </a:rPr>
              <a:pPr defTabSz="685800"/>
              <a:t>68</a:t>
            </a:fld>
            <a:endParaRPr lang="en-US" sz="600" dirty="0">
              <a:solidFill>
                <a:prstClr val="white">
                  <a:lumMod val="75000"/>
                </a:prstClr>
              </a:solidFill>
            </a:endParaRPr>
          </a:p>
        </p:txBody>
      </p:sp>
    </p:spTree>
    <p:extLst>
      <p:ext uri="{BB962C8B-B14F-4D97-AF65-F5344CB8AC3E}">
        <p14:creationId xmlns:p14="http://schemas.microsoft.com/office/powerpoint/2010/main" val="1759366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Group Discussion</a:t>
            </a:r>
            <a:endParaRPr lang="en-US" sz="4000" dirty="0"/>
          </a:p>
        </p:txBody>
      </p:sp>
    </p:spTree>
    <p:extLst>
      <p:ext uri="{BB962C8B-B14F-4D97-AF65-F5344CB8AC3E}">
        <p14:creationId xmlns:p14="http://schemas.microsoft.com/office/powerpoint/2010/main" val="2744989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40" t="9152" r="2019"/>
          <a:stretch/>
        </p:blipFill>
        <p:spPr>
          <a:xfrm>
            <a:off x="715185" y="1149350"/>
            <a:ext cx="7726998" cy="5073611"/>
          </a:xfrm>
          <a:prstGeom prst="rect">
            <a:avLst/>
          </a:prstGeom>
        </p:spPr>
      </p:pic>
      <p:sp>
        <p:nvSpPr>
          <p:cNvPr id="2" name="Title 1"/>
          <p:cNvSpPr>
            <a:spLocks noGrp="1"/>
          </p:cNvSpPr>
          <p:nvPr>
            <p:ph type="title"/>
          </p:nvPr>
        </p:nvSpPr>
        <p:spPr/>
        <p:txBody>
          <a:bodyPr/>
          <a:lstStyle/>
          <a:p>
            <a:r>
              <a:rPr lang="en-US" dirty="0"/>
              <a:t>CTTI Methodology</a:t>
            </a:r>
          </a:p>
        </p:txBody>
      </p:sp>
    </p:spTree>
    <p:extLst>
      <p:ext uri="{BB962C8B-B14F-4D97-AF65-F5344CB8AC3E}">
        <p14:creationId xmlns:p14="http://schemas.microsoft.com/office/powerpoint/2010/main" val="1759173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81" y="3515012"/>
            <a:ext cx="8462210" cy="365734"/>
          </a:xfrm>
        </p:spPr>
        <p:txBody>
          <a:bodyPr/>
          <a:lstStyle/>
          <a:p>
            <a:r>
              <a:rPr lang="en-US" dirty="0" smtClean="0"/>
              <a:t>Session II: Building Capacity for Innovation </a:t>
            </a:r>
            <a:endParaRPr lang="en-US" dirty="0"/>
          </a:p>
        </p:txBody>
      </p:sp>
      <p:sp>
        <p:nvSpPr>
          <p:cNvPr id="3" name="TextBox 2"/>
          <p:cNvSpPr txBox="1"/>
          <p:nvPr/>
        </p:nvSpPr>
        <p:spPr>
          <a:xfrm>
            <a:off x="439090" y="3976304"/>
            <a:ext cx="5447212" cy="1615827"/>
          </a:xfrm>
          <a:prstGeom prst="rect">
            <a:avLst/>
          </a:prstGeom>
          <a:noFill/>
        </p:spPr>
        <p:txBody>
          <a:bodyPr wrap="square" rtlCol="0">
            <a:spAutoFit/>
          </a:bodyPr>
          <a:lstStyle/>
          <a:p>
            <a:r>
              <a:rPr lang="en-US" sz="1650" dirty="0"/>
              <a:t>Panelists:</a:t>
            </a:r>
          </a:p>
          <a:p>
            <a:r>
              <a:rPr lang="en-US" sz="1650" dirty="0"/>
              <a:t>Stacey Adam, FNIH</a:t>
            </a:r>
          </a:p>
          <a:p>
            <a:r>
              <a:rPr lang="en-US" sz="1650" dirty="0"/>
              <a:t>Mary Redman, Fred Hutchinson Cancer Center</a:t>
            </a:r>
          </a:p>
          <a:p>
            <a:r>
              <a:rPr lang="en-US" sz="1650" dirty="0"/>
              <a:t>Michelle </a:t>
            </a:r>
            <a:r>
              <a:rPr lang="en-US" sz="1650" dirty="0" err="1"/>
              <a:t>Detry</a:t>
            </a:r>
            <a:r>
              <a:rPr lang="en-US" sz="1650" dirty="0"/>
              <a:t>, Berry Consultants, LLC</a:t>
            </a:r>
          </a:p>
          <a:p>
            <a:r>
              <a:rPr lang="en-US" sz="1650" dirty="0"/>
              <a:t>Mika Newton, </a:t>
            </a:r>
            <a:r>
              <a:rPr lang="en-US" sz="1650" dirty="0" err="1"/>
              <a:t>xCures</a:t>
            </a:r>
            <a:endParaRPr lang="en-US" sz="1650" dirty="0"/>
          </a:p>
          <a:p>
            <a:r>
              <a:rPr lang="en-US" sz="1650" dirty="0"/>
              <a:t>Ed Connor, I-ACT for Children</a:t>
            </a:r>
          </a:p>
        </p:txBody>
      </p:sp>
    </p:spTree>
    <p:extLst>
      <p:ext uri="{BB962C8B-B14F-4D97-AF65-F5344CB8AC3E}">
        <p14:creationId xmlns:p14="http://schemas.microsoft.com/office/powerpoint/2010/main" val="6502194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FALL 2019</a:t>
            </a:r>
          </a:p>
        </p:txBody>
      </p:sp>
      <p:sp>
        <p:nvSpPr>
          <p:cNvPr id="4" name="Title 3"/>
          <p:cNvSpPr>
            <a:spLocks noGrp="1"/>
          </p:cNvSpPr>
          <p:nvPr>
            <p:ph type="ctrTitle"/>
          </p:nvPr>
        </p:nvSpPr>
        <p:spPr>
          <a:xfrm>
            <a:off x="3278716" y="3165776"/>
            <a:ext cx="5693834" cy="461665"/>
          </a:xfrm>
        </p:spPr>
        <p:txBody>
          <a:bodyPr/>
          <a:lstStyle/>
          <a:p>
            <a:r>
              <a:rPr lang="en-US" sz="2400" b="0" dirty="0">
                <a:latin typeface="Avenir Roman" charset="0"/>
                <a:ea typeface="Avenir Roman" charset="0"/>
                <a:cs typeface="Avenir Roman" charset="0"/>
              </a:rPr>
              <a:t>PRECISION ONCOLOGY NETWORK</a:t>
            </a:r>
          </a:p>
        </p:txBody>
      </p:sp>
      <p:sp>
        <p:nvSpPr>
          <p:cNvPr id="6" name="Title 3"/>
          <p:cNvSpPr txBox="1">
            <a:spLocks/>
          </p:cNvSpPr>
          <p:nvPr/>
        </p:nvSpPr>
        <p:spPr bwMode="black">
          <a:xfrm>
            <a:off x="3439583" y="4389566"/>
            <a:ext cx="5372100" cy="3000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lvl1pPr algn="l" rtl="0" eaLnBrk="0" fontAlgn="base" hangingPunct="0">
              <a:lnSpc>
                <a:spcPct val="100000"/>
              </a:lnSpc>
              <a:spcBef>
                <a:spcPct val="0"/>
              </a:spcBef>
              <a:spcAft>
                <a:spcPct val="0"/>
              </a:spcAft>
              <a:defRPr sz="2800" b="1" i="0" cap="none" spc="0" baseline="0">
                <a:solidFill>
                  <a:schemeClr val="bg1"/>
                </a:solidFill>
                <a:effectLst/>
                <a:latin typeface="Avenir Heavy" charset="0"/>
                <a:ea typeface="Avenir Heavy" charset="0"/>
                <a:cs typeface="Avenir Heavy" charset="0"/>
              </a:defRPr>
            </a:lvl1pPr>
            <a:lvl2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2pPr>
            <a:lvl3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3pPr>
            <a:lvl4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4pPr>
            <a:lvl5pPr algn="l" rtl="0" eaLnBrk="0" fontAlgn="base" hangingPunct="0">
              <a:lnSpc>
                <a:spcPct val="95000"/>
              </a:lnSpc>
              <a:spcBef>
                <a:spcPct val="0"/>
              </a:spcBef>
              <a:spcAft>
                <a:spcPct val="0"/>
              </a:spcAft>
              <a:defRPr sz="2667">
                <a:solidFill>
                  <a:schemeClr val="tx1"/>
                </a:solidFill>
                <a:latin typeface="Arial" pitchFamily="23" charset="0"/>
                <a:ea typeface="ＭＳ Ｐゴシック" charset="-128"/>
              </a:defRPr>
            </a:lvl5pPr>
            <a:lvl6pPr marL="609585" algn="l" rtl="0" fontAlgn="base">
              <a:lnSpc>
                <a:spcPct val="95000"/>
              </a:lnSpc>
              <a:spcBef>
                <a:spcPct val="0"/>
              </a:spcBef>
              <a:spcAft>
                <a:spcPct val="0"/>
              </a:spcAft>
              <a:defRPr sz="2933">
                <a:solidFill>
                  <a:schemeClr val="bg1"/>
                </a:solidFill>
                <a:latin typeface="Arial" pitchFamily="23" charset="0"/>
              </a:defRPr>
            </a:lvl6pPr>
            <a:lvl7pPr marL="1219170" algn="l" rtl="0" fontAlgn="base">
              <a:lnSpc>
                <a:spcPct val="95000"/>
              </a:lnSpc>
              <a:spcBef>
                <a:spcPct val="0"/>
              </a:spcBef>
              <a:spcAft>
                <a:spcPct val="0"/>
              </a:spcAft>
              <a:defRPr sz="2933">
                <a:solidFill>
                  <a:schemeClr val="bg1"/>
                </a:solidFill>
                <a:latin typeface="Arial" pitchFamily="23" charset="0"/>
              </a:defRPr>
            </a:lvl7pPr>
            <a:lvl8pPr marL="1828754" algn="l" rtl="0" fontAlgn="base">
              <a:lnSpc>
                <a:spcPct val="95000"/>
              </a:lnSpc>
              <a:spcBef>
                <a:spcPct val="0"/>
              </a:spcBef>
              <a:spcAft>
                <a:spcPct val="0"/>
              </a:spcAft>
              <a:defRPr sz="2933">
                <a:solidFill>
                  <a:schemeClr val="bg1"/>
                </a:solidFill>
                <a:latin typeface="Arial" pitchFamily="23" charset="0"/>
              </a:defRPr>
            </a:lvl8pPr>
            <a:lvl9pPr marL="2438339" algn="l" rtl="0" fontAlgn="base">
              <a:lnSpc>
                <a:spcPct val="95000"/>
              </a:lnSpc>
              <a:spcBef>
                <a:spcPct val="0"/>
              </a:spcBef>
              <a:spcAft>
                <a:spcPct val="0"/>
              </a:spcAft>
              <a:defRPr sz="2933">
                <a:solidFill>
                  <a:schemeClr val="bg1"/>
                </a:solidFill>
                <a:latin typeface="Arial" pitchFamily="23" charset="0"/>
              </a:defRPr>
            </a:lvl9pPr>
          </a:lstStyle>
          <a:p>
            <a:pPr algn="ctr" defTabSz="685800"/>
            <a:r>
              <a:rPr lang="en-US" sz="1500" kern="0" dirty="0">
                <a:solidFill>
                  <a:srgbClr val="FFFFFF"/>
                </a:solidFill>
                <a:latin typeface="Avenir Roman" charset="0"/>
                <a:ea typeface="Avenir Roman" charset="0"/>
                <a:cs typeface="Avenir Roman" charset="0"/>
              </a:rPr>
              <a:t>Mika Newton, </a:t>
            </a:r>
            <a:r>
              <a:rPr lang="en-US" sz="1500" b="0" kern="0" dirty="0">
                <a:solidFill>
                  <a:srgbClr val="FFFFFF"/>
                </a:solidFill>
                <a:latin typeface="Avenir Roman" charset="0"/>
                <a:ea typeface="Avenir Roman" charset="0"/>
                <a:cs typeface="Avenir Roman" charset="0"/>
              </a:rPr>
              <a:t>CEO</a:t>
            </a:r>
          </a:p>
        </p:txBody>
      </p:sp>
    </p:spTree>
    <p:extLst>
      <p:ext uri="{BB962C8B-B14F-4D97-AF65-F5344CB8AC3E}">
        <p14:creationId xmlns:p14="http://schemas.microsoft.com/office/powerpoint/2010/main" val="13106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throom with a sink and a mirror&#10;&#10;Description automatically generated">
            <a:extLst>
              <a:ext uri="{FF2B5EF4-FFF2-40B4-BE49-F238E27FC236}">
                <a16:creationId xmlns:a16="http://schemas.microsoft.com/office/drawing/2014/main" id="{BCE91B5A-EC16-BF4B-923D-0C3D528F3718}"/>
              </a:ext>
            </a:extLst>
          </p:cNvPr>
          <p:cNvPicPr>
            <a:picLocks noChangeAspect="1"/>
          </p:cNvPicPr>
          <p:nvPr/>
        </p:nvPicPr>
        <p:blipFill rotWithShape="1">
          <a:blip r:embed="rId3" cstate="screen">
            <a:alphaModFix amt="6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
          <a:stretch/>
        </p:blipFill>
        <p:spPr>
          <a:xfrm>
            <a:off x="-6350" y="857250"/>
            <a:ext cx="2921000" cy="4463654"/>
          </a:xfrm>
          <a:prstGeom prst="rect">
            <a:avLst/>
          </a:prstGeom>
          <a:effectLst>
            <a:softEdge rad="609600"/>
          </a:effectLst>
        </p:spPr>
      </p:pic>
      <p:sp>
        <p:nvSpPr>
          <p:cNvPr id="17" name="Rectangle 16">
            <a:extLst>
              <a:ext uri="{FF2B5EF4-FFF2-40B4-BE49-F238E27FC236}">
                <a16:creationId xmlns:a16="http://schemas.microsoft.com/office/drawing/2014/main" id="{CFE55A92-B928-1E41-A714-3F836535A810}"/>
              </a:ext>
            </a:extLst>
          </p:cNvPr>
          <p:cNvSpPr/>
          <p:nvPr/>
        </p:nvSpPr>
        <p:spPr bwMode="gray">
          <a:xfrm>
            <a:off x="6350" y="2388557"/>
            <a:ext cx="9144000" cy="2022381"/>
          </a:xfrm>
          <a:prstGeom prst="rect">
            <a:avLst/>
          </a:prstGeom>
          <a:solidFill>
            <a:schemeClr val="accent1">
              <a:lumMod val="20000"/>
              <a:lumOff val="80000"/>
              <a:alpha val="50000"/>
            </a:schemeClr>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2" name="Title 1">
            <a:extLst>
              <a:ext uri="{FF2B5EF4-FFF2-40B4-BE49-F238E27FC236}">
                <a16:creationId xmlns:a16="http://schemas.microsoft.com/office/drawing/2014/main" id="{5093AF4A-7346-144D-BF4F-73AEEE794B68}"/>
              </a:ext>
            </a:extLst>
          </p:cNvPr>
          <p:cNvSpPr>
            <a:spLocks noGrp="1"/>
          </p:cNvSpPr>
          <p:nvPr>
            <p:ph type="title"/>
          </p:nvPr>
        </p:nvSpPr>
        <p:spPr/>
        <p:txBody>
          <a:bodyPr/>
          <a:lstStyle/>
          <a:p>
            <a:r>
              <a:rPr lang="en-US" dirty="0"/>
              <a:t>For Advanced Cancer Patients, </a:t>
            </a:r>
            <a:br>
              <a:rPr lang="en-US" dirty="0"/>
            </a:br>
            <a:r>
              <a:rPr lang="en-US" dirty="0"/>
              <a:t>Getting the Best Care Is a Nightmare</a:t>
            </a:r>
          </a:p>
        </p:txBody>
      </p:sp>
      <p:sp>
        <p:nvSpPr>
          <p:cNvPr id="3" name="Rectangle 2">
            <a:extLst>
              <a:ext uri="{FF2B5EF4-FFF2-40B4-BE49-F238E27FC236}">
                <a16:creationId xmlns:a16="http://schemas.microsoft.com/office/drawing/2014/main" id="{0111A24B-8B7A-DF40-9C3A-CFE4F0152145}"/>
              </a:ext>
            </a:extLst>
          </p:cNvPr>
          <p:cNvSpPr/>
          <p:nvPr/>
        </p:nvSpPr>
        <p:spPr bwMode="gray">
          <a:xfrm>
            <a:off x="882139" y="5116211"/>
            <a:ext cx="7379723" cy="376257"/>
          </a:xfrm>
          <a:prstGeom prst="rect">
            <a:avLst/>
          </a:prstGeom>
          <a:no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algn="ctr" defTabSz="685800" fontAlgn="base">
              <a:lnSpc>
                <a:spcPct val="95000"/>
              </a:lnSpc>
              <a:spcBef>
                <a:spcPct val="0"/>
              </a:spcBef>
              <a:spcAft>
                <a:spcPct val="0"/>
              </a:spcAft>
            </a:pPr>
            <a:r>
              <a:rPr lang="en-US" sz="2100" b="1" dirty="0">
                <a:solidFill>
                  <a:srgbClr val="33ADE2"/>
                </a:solidFill>
                <a:latin typeface="Avenir Roman" charset="0"/>
                <a:ea typeface="Avenir Roman" charset="0"/>
                <a:cs typeface="Avenir Roman" charset="0"/>
              </a:rPr>
              <a:t>Each year thousands die unnecessarily</a:t>
            </a:r>
          </a:p>
        </p:txBody>
      </p:sp>
      <p:sp>
        <p:nvSpPr>
          <p:cNvPr id="12" name="TextBox 11">
            <a:extLst>
              <a:ext uri="{FF2B5EF4-FFF2-40B4-BE49-F238E27FC236}">
                <a16:creationId xmlns:a16="http://schemas.microsoft.com/office/drawing/2014/main" id="{DBD4E666-80D1-874D-816D-48CB52924542}"/>
              </a:ext>
            </a:extLst>
          </p:cNvPr>
          <p:cNvSpPr txBox="1"/>
          <p:nvPr/>
        </p:nvSpPr>
        <p:spPr>
          <a:xfrm>
            <a:off x="1426908" y="2759837"/>
            <a:ext cx="6290186" cy="1338828"/>
          </a:xfrm>
          <a:prstGeom prst="rect">
            <a:avLst/>
          </a:prstGeom>
          <a:noFill/>
        </p:spPr>
        <p:txBody>
          <a:bodyPr wrap="square" rtlCol="0" anchor="t" anchorCtr="0">
            <a:spAutoFit/>
          </a:bodyPr>
          <a:lstStyle/>
          <a:p>
            <a:pPr algn="ctr" defTabSz="685800" fontAlgn="base">
              <a:lnSpc>
                <a:spcPct val="150000"/>
              </a:lnSpc>
              <a:spcBef>
                <a:spcPct val="0"/>
              </a:spcBef>
              <a:spcAft>
                <a:spcPct val="0"/>
              </a:spcAft>
            </a:pPr>
            <a:r>
              <a:rPr lang="en-US" b="1" dirty="0">
                <a:solidFill>
                  <a:srgbClr val="005391"/>
                </a:solidFill>
                <a:latin typeface="Avenir Roman" charset="0"/>
                <a:ea typeface="Avenir Roman" charset="0"/>
                <a:cs typeface="Avenir Roman" charset="0"/>
              </a:rPr>
              <a:t>No one knows </a:t>
            </a:r>
            <a:r>
              <a:rPr lang="en-US" dirty="0">
                <a:solidFill>
                  <a:srgbClr val="3C3C3C"/>
                </a:solidFill>
                <a:latin typeface="Avenir Roman" charset="0"/>
                <a:ea typeface="Avenir Roman" charset="0"/>
                <a:cs typeface="Avenir Roman" charset="0"/>
              </a:rPr>
              <a:t>the optimal way to treat any cancer,</a:t>
            </a:r>
          </a:p>
          <a:p>
            <a:pPr algn="ctr" defTabSz="685800" fontAlgn="base">
              <a:lnSpc>
                <a:spcPct val="150000"/>
              </a:lnSpc>
              <a:spcBef>
                <a:spcPct val="0"/>
              </a:spcBef>
              <a:spcAft>
                <a:spcPct val="0"/>
              </a:spcAft>
            </a:pPr>
            <a:r>
              <a:rPr lang="en-US" dirty="0">
                <a:solidFill>
                  <a:srgbClr val="3C3C3C"/>
                </a:solidFill>
                <a:latin typeface="Avenir Roman" charset="0"/>
                <a:ea typeface="Avenir Roman" charset="0"/>
                <a:cs typeface="Avenir Roman" charset="0"/>
              </a:rPr>
              <a:t>many patients </a:t>
            </a:r>
            <a:r>
              <a:rPr lang="en-US" b="1" dirty="0">
                <a:solidFill>
                  <a:srgbClr val="005391"/>
                </a:solidFill>
                <a:latin typeface="Avenir Roman" charset="0"/>
                <a:ea typeface="Avenir Roman" charset="0"/>
                <a:cs typeface="Avenir Roman" charset="0"/>
              </a:rPr>
              <a:t>can’t get or pay for </a:t>
            </a:r>
            <a:r>
              <a:rPr lang="en-US" dirty="0">
                <a:solidFill>
                  <a:srgbClr val="3C3C3C"/>
                </a:solidFill>
                <a:latin typeface="Avenir Roman" charset="0"/>
                <a:ea typeface="Avenir Roman" charset="0"/>
                <a:cs typeface="Avenir Roman" charset="0"/>
              </a:rPr>
              <a:t>the drugs they need</a:t>
            </a:r>
          </a:p>
          <a:p>
            <a:pPr algn="ctr" defTabSz="685800" fontAlgn="base">
              <a:lnSpc>
                <a:spcPct val="150000"/>
              </a:lnSpc>
              <a:spcBef>
                <a:spcPct val="0"/>
              </a:spcBef>
              <a:spcAft>
                <a:spcPct val="0"/>
              </a:spcAft>
            </a:pPr>
            <a:r>
              <a:rPr lang="en-US" dirty="0">
                <a:solidFill>
                  <a:srgbClr val="3C3C3C"/>
                </a:solidFill>
                <a:latin typeface="Avenir Roman" charset="0"/>
                <a:ea typeface="Avenir Roman" charset="0"/>
                <a:cs typeface="Avenir Roman" charset="0"/>
              </a:rPr>
              <a:t>and treatment </a:t>
            </a:r>
            <a:r>
              <a:rPr lang="en-US" b="1" dirty="0">
                <a:solidFill>
                  <a:srgbClr val="005391"/>
                </a:solidFill>
                <a:latin typeface="Avenir Roman" charset="0"/>
                <a:ea typeface="ＭＳ Ｐゴシック" charset="-128"/>
              </a:rPr>
              <a:t>outcomes vary</a:t>
            </a:r>
            <a:r>
              <a:rPr lang="en-US" dirty="0">
                <a:solidFill>
                  <a:srgbClr val="3C3C3C"/>
                </a:solidFill>
                <a:latin typeface="Avenir Roman" charset="0"/>
                <a:ea typeface="Avenir Roman" charset="0"/>
                <a:cs typeface="Avenir Roman" charset="0"/>
              </a:rPr>
              <a:t> widely</a:t>
            </a:r>
          </a:p>
        </p:txBody>
      </p:sp>
    </p:spTree>
    <p:extLst>
      <p:ext uri="{BB962C8B-B14F-4D97-AF65-F5344CB8AC3E}">
        <p14:creationId xmlns:p14="http://schemas.microsoft.com/office/powerpoint/2010/main" val="32932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B6620-B8F4-2E47-A771-CE25EFC4F4CD}"/>
              </a:ext>
            </a:extLst>
          </p:cNvPr>
          <p:cNvPicPr>
            <a:picLocks noChangeAspect="1"/>
          </p:cNvPicPr>
          <p:nvPr/>
        </p:nvPicPr>
        <p:blipFill>
          <a:blip r:embed="rId2"/>
          <a:stretch>
            <a:fillRect/>
          </a:stretch>
        </p:blipFill>
        <p:spPr>
          <a:xfrm>
            <a:off x="0" y="1089816"/>
            <a:ext cx="4486275" cy="2119313"/>
          </a:xfrm>
          <a:prstGeom prst="rect">
            <a:avLst/>
          </a:prstGeom>
        </p:spPr>
      </p:pic>
      <p:pic>
        <p:nvPicPr>
          <p:cNvPr id="4" name="Picture 3">
            <a:extLst>
              <a:ext uri="{FF2B5EF4-FFF2-40B4-BE49-F238E27FC236}">
                <a16:creationId xmlns:a16="http://schemas.microsoft.com/office/drawing/2014/main" id="{8CEA0465-9A3F-D848-A84F-68848CFC270B}"/>
              </a:ext>
            </a:extLst>
          </p:cNvPr>
          <p:cNvPicPr>
            <a:picLocks noChangeAspect="1"/>
          </p:cNvPicPr>
          <p:nvPr/>
        </p:nvPicPr>
        <p:blipFill>
          <a:blip r:embed="rId3"/>
          <a:stretch>
            <a:fillRect/>
          </a:stretch>
        </p:blipFill>
        <p:spPr>
          <a:xfrm>
            <a:off x="171450" y="3507525"/>
            <a:ext cx="4314825" cy="2038350"/>
          </a:xfrm>
          <a:prstGeom prst="rect">
            <a:avLst/>
          </a:prstGeom>
        </p:spPr>
      </p:pic>
      <p:pic>
        <p:nvPicPr>
          <p:cNvPr id="5" name="Picture 4">
            <a:extLst>
              <a:ext uri="{FF2B5EF4-FFF2-40B4-BE49-F238E27FC236}">
                <a16:creationId xmlns:a16="http://schemas.microsoft.com/office/drawing/2014/main" id="{3E2A1C5F-C012-3D44-AB92-8EAD320A2DA3}"/>
              </a:ext>
            </a:extLst>
          </p:cNvPr>
          <p:cNvPicPr>
            <a:picLocks noChangeAspect="1"/>
          </p:cNvPicPr>
          <p:nvPr/>
        </p:nvPicPr>
        <p:blipFill>
          <a:blip r:embed="rId4"/>
          <a:stretch>
            <a:fillRect/>
          </a:stretch>
        </p:blipFill>
        <p:spPr>
          <a:xfrm>
            <a:off x="4708113" y="1089816"/>
            <a:ext cx="4314825" cy="2124075"/>
          </a:xfrm>
          <a:prstGeom prst="rect">
            <a:avLst/>
          </a:prstGeom>
        </p:spPr>
      </p:pic>
      <p:pic>
        <p:nvPicPr>
          <p:cNvPr id="6" name="Picture 5">
            <a:extLst>
              <a:ext uri="{FF2B5EF4-FFF2-40B4-BE49-F238E27FC236}">
                <a16:creationId xmlns:a16="http://schemas.microsoft.com/office/drawing/2014/main" id="{71726790-D1B3-5A4A-A6E7-54C8E870433A}"/>
              </a:ext>
            </a:extLst>
          </p:cNvPr>
          <p:cNvPicPr>
            <a:picLocks noChangeAspect="1"/>
          </p:cNvPicPr>
          <p:nvPr/>
        </p:nvPicPr>
        <p:blipFill>
          <a:blip r:embed="rId5"/>
          <a:stretch>
            <a:fillRect/>
          </a:stretch>
        </p:blipFill>
        <p:spPr>
          <a:xfrm>
            <a:off x="4763687" y="3507525"/>
            <a:ext cx="4314825" cy="2058058"/>
          </a:xfrm>
          <a:prstGeom prst="rect">
            <a:avLst/>
          </a:prstGeom>
        </p:spPr>
      </p:pic>
      <p:cxnSp>
        <p:nvCxnSpPr>
          <p:cNvPr id="10" name="Straight Connector 9">
            <a:extLst>
              <a:ext uri="{FF2B5EF4-FFF2-40B4-BE49-F238E27FC236}">
                <a16:creationId xmlns:a16="http://schemas.microsoft.com/office/drawing/2014/main" id="{F99371E5-BE68-014A-93FE-5D26EA2E7B5C}"/>
              </a:ext>
            </a:extLst>
          </p:cNvPr>
          <p:cNvCxnSpPr>
            <a:cxnSpLocks/>
          </p:cNvCxnSpPr>
          <p:nvPr/>
        </p:nvCxnSpPr>
        <p:spPr bwMode="auto">
          <a:xfrm>
            <a:off x="171450" y="3354400"/>
            <a:ext cx="8790603" cy="0"/>
          </a:xfrm>
          <a:prstGeom prst="line">
            <a:avLst/>
          </a:prstGeom>
          <a:noFill/>
          <a:ln w="19050" cap="rnd" cmpd="sng" algn="ctr">
            <a:solidFill>
              <a:schemeClr val="accent1">
                <a:alpha val="40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79E055C2-03CB-D742-BCBD-1E867ADA8EB0}"/>
              </a:ext>
            </a:extLst>
          </p:cNvPr>
          <p:cNvCxnSpPr>
            <a:cxnSpLocks/>
          </p:cNvCxnSpPr>
          <p:nvPr/>
        </p:nvCxnSpPr>
        <p:spPr bwMode="auto">
          <a:xfrm>
            <a:off x="4633076" y="997209"/>
            <a:ext cx="0" cy="4660641"/>
          </a:xfrm>
          <a:prstGeom prst="line">
            <a:avLst/>
          </a:prstGeom>
          <a:noFill/>
          <a:ln w="19050" cap="rnd" cmpd="sng" algn="ctr">
            <a:solidFill>
              <a:schemeClr val="accent1">
                <a:alpha val="40000"/>
              </a:schemeClr>
            </a:solidFill>
            <a:prstDash val="solid"/>
            <a:round/>
            <a:headEnd type="none" w="med" len="med"/>
            <a:tailEnd type="none" w="med" len="med"/>
          </a:ln>
          <a:effectLst/>
        </p:spPr>
      </p:cxnSp>
    </p:spTree>
    <p:extLst>
      <p:ext uri="{BB962C8B-B14F-4D97-AF65-F5344CB8AC3E}">
        <p14:creationId xmlns:p14="http://schemas.microsoft.com/office/powerpoint/2010/main" val="23165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100BC53F-EAC1-EA45-B509-A64A4DDF9B7A}"/>
              </a:ext>
            </a:extLst>
          </p:cNvPr>
          <p:cNvGrpSpPr/>
          <p:nvPr/>
        </p:nvGrpSpPr>
        <p:grpSpPr>
          <a:xfrm>
            <a:off x="168110" y="2184501"/>
            <a:ext cx="2363146" cy="3292511"/>
            <a:chOff x="224146" y="1769667"/>
            <a:chExt cx="3150861" cy="4390015"/>
          </a:xfrm>
        </p:grpSpPr>
        <p:grpSp>
          <p:nvGrpSpPr>
            <p:cNvPr id="188" name="Group 187">
              <a:extLst>
                <a:ext uri="{FF2B5EF4-FFF2-40B4-BE49-F238E27FC236}">
                  <a16:creationId xmlns:a16="http://schemas.microsoft.com/office/drawing/2014/main" id="{0E3F10A9-AC5C-084B-84F5-1CFDF0CCBF3F}"/>
                </a:ext>
              </a:extLst>
            </p:cNvPr>
            <p:cNvGrpSpPr/>
            <p:nvPr/>
          </p:nvGrpSpPr>
          <p:grpSpPr>
            <a:xfrm>
              <a:off x="2038164" y="2004994"/>
              <a:ext cx="1336843" cy="3877488"/>
              <a:chOff x="1482557" y="1928794"/>
              <a:chExt cx="1336843" cy="3877488"/>
            </a:xfrm>
          </p:grpSpPr>
          <p:grpSp>
            <p:nvGrpSpPr>
              <p:cNvPr id="194" name="Group 193">
                <a:extLst>
                  <a:ext uri="{FF2B5EF4-FFF2-40B4-BE49-F238E27FC236}">
                    <a16:creationId xmlns:a16="http://schemas.microsoft.com/office/drawing/2014/main" id="{EAFFACBB-C2A3-4542-BF00-A4AB7E37BF35}"/>
                  </a:ext>
                </a:extLst>
              </p:cNvPr>
              <p:cNvGrpSpPr/>
              <p:nvPr/>
            </p:nvGrpSpPr>
            <p:grpSpPr>
              <a:xfrm>
                <a:off x="2209801" y="1928794"/>
                <a:ext cx="609599" cy="3877488"/>
                <a:chOff x="2209801" y="1971250"/>
                <a:chExt cx="609599" cy="3877488"/>
              </a:xfrm>
            </p:grpSpPr>
            <p:cxnSp>
              <p:nvCxnSpPr>
                <p:cNvPr id="199" name="Straight Connector 198">
                  <a:extLst>
                    <a:ext uri="{FF2B5EF4-FFF2-40B4-BE49-F238E27FC236}">
                      <a16:creationId xmlns:a16="http://schemas.microsoft.com/office/drawing/2014/main" id="{17409C90-DE6A-3B46-B939-AC23A66C1DDD}"/>
                    </a:ext>
                  </a:extLst>
                </p:cNvPr>
                <p:cNvCxnSpPr>
                  <a:cxnSpLocks/>
                </p:cNvCxnSpPr>
                <p:nvPr/>
              </p:nvCxnSpPr>
              <p:spPr bwMode="auto">
                <a:xfrm>
                  <a:off x="2209801" y="1971250"/>
                  <a:ext cx="609599" cy="392027"/>
                </a:xfrm>
                <a:prstGeom prst="line">
                  <a:avLst/>
                </a:prstGeom>
                <a:noFill/>
                <a:ln w="19050" cap="rnd" cmpd="sng" algn="ctr">
                  <a:solidFill>
                    <a:schemeClr val="accent1"/>
                  </a:solidFill>
                  <a:prstDash val="solid"/>
                  <a:round/>
                  <a:headEnd type="oval" w="med" len="med"/>
                  <a:tailEnd type="none" w="med" len="med"/>
                </a:ln>
                <a:effectLst/>
              </p:spPr>
            </p:cxnSp>
            <p:cxnSp>
              <p:nvCxnSpPr>
                <p:cNvPr id="200" name="Straight Connector 199">
                  <a:extLst>
                    <a:ext uri="{FF2B5EF4-FFF2-40B4-BE49-F238E27FC236}">
                      <a16:creationId xmlns:a16="http://schemas.microsoft.com/office/drawing/2014/main" id="{4044949F-F4D5-B948-97DA-21C25C689173}"/>
                    </a:ext>
                  </a:extLst>
                </p:cNvPr>
                <p:cNvCxnSpPr>
                  <a:cxnSpLocks/>
                </p:cNvCxnSpPr>
                <p:nvPr/>
              </p:nvCxnSpPr>
              <p:spPr bwMode="auto">
                <a:xfrm flipV="1">
                  <a:off x="2209801" y="5456711"/>
                  <a:ext cx="609599" cy="392027"/>
                </a:xfrm>
                <a:prstGeom prst="line">
                  <a:avLst/>
                </a:prstGeom>
                <a:noFill/>
                <a:ln w="19050" cap="rnd" cmpd="sng" algn="ctr">
                  <a:solidFill>
                    <a:schemeClr val="accent1"/>
                  </a:solidFill>
                  <a:prstDash val="solid"/>
                  <a:round/>
                  <a:headEnd type="oval" w="med" len="med"/>
                  <a:tailEnd type="none" w="med" len="med"/>
                </a:ln>
                <a:effectLst/>
              </p:spPr>
            </p:cxnSp>
          </p:grpSp>
          <p:grpSp>
            <p:nvGrpSpPr>
              <p:cNvPr id="195" name="Group 194">
                <a:extLst>
                  <a:ext uri="{FF2B5EF4-FFF2-40B4-BE49-F238E27FC236}">
                    <a16:creationId xmlns:a16="http://schemas.microsoft.com/office/drawing/2014/main" id="{AAF4613B-B5A6-6748-A40C-288D9F961A75}"/>
                  </a:ext>
                </a:extLst>
              </p:cNvPr>
              <p:cNvGrpSpPr/>
              <p:nvPr/>
            </p:nvGrpSpPr>
            <p:grpSpPr>
              <a:xfrm>
                <a:off x="1647607" y="2825831"/>
                <a:ext cx="766679" cy="2083414"/>
                <a:chOff x="2209801" y="1971250"/>
                <a:chExt cx="609599" cy="3877488"/>
              </a:xfrm>
            </p:grpSpPr>
            <p:cxnSp>
              <p:nvCxnSpPr>
                <p:cNvPr id="197" name="Straight Connector 196">
                  <a:extLst>
                    <a:ext uri="{FF2B5EF4-FFF2-40B4-BE49-F238E27FC236}">
                      <a16:creationId xmlns:a16="http://schemas.microsoft.com/office/drawing/2014/main" id="{28FA64A1-AEAA-8A47-ADBE-330D44A61248}"/>
                    </a:ext>
                  </a:extLst>
                </p:cNvPr>
                <p:cNvCxnSpPr>
                  <a:cxnSpLocks/>
                </p:cNvCxnSpPr>
                <p:nvPr/>
              </p:nvCxnSpPr>
              <p:spPr bwMode="auto">
                <a:xfrm>
                  <a:off x="2209801" y="1971250"/>
                  <a:ext cx="609599" cy="392027"/>
                </a:xfrm>
                <a:prstGeom prst="line">
                  <a:avLst/>
                </a:prstGeom>
                <a:noFill/>
                <a:ln w="19050" cap="rnd" cmpd="sng" algn="ctr">
                  <a:solidFill>
                    <a:schemeClr val="accent1"/>
                  </a:solidFill>
                  <a:prstDash val="solid"/>
                  <a:round/>
                  <a:headEnd type="oval" w="med" len="med"/>
                  <a:tailEnd type="none" w="med" len="med"/>
                </a:ln>
                <a:effectLst/>
              </p:spPr>
            </p:cxnSp>
            <p:cxnSp>
              <p:nvCxnSpPr>
                <p:cNvPr id="198" name="Straight Connector 197">
                  <a:extLst>
                    <a:ext uri="{FF2B5EF4-FFF2-40B4-BE49-F238E27FC236}">
                      <a16:creationId xmlns:a16="http://schemas.microsoft.com/office/drawing/2014/main" id="{78AD0AD4-239E-0C4C-B118-5BC4E5849CAA}"/>
                    </a:ext>
                  </a:extLst>
                </p:cNvPr>
                <p:cNvCxnSpPr>
                  <a:cxnSpLocks/>
                </p:cNvCxnSpPr>
                <p:nvPr/>
              </p:nvCxnSpPr>
              <p:spPr bwMode="auto">
                <a:xfrm flipV="1">
                  <a:off x="2209801" y="5456711"/>
                  <a:ext cx="609599" cy="392027"/>
                </a:xfrm>
                <a:prstGeom prst="line">
                  <a:avLst/>
                </a:prstGeom>
                <a:noFill/>
                <a:ln w="19050" cap="rnd" cmpd="sng" algn="ctr">
                  <a:solidFill>
                    <a:schemeClr val="accent1"/>
                  </a:solidFill>
                  <a:prstDash val="solid"/>
                  <a:round/>
                  <a:headEnd type="oval" w="med" len="med"/>
                  <a:tailEnd type="none" w="med" len="med"/>
                </a:ln>
                <a:effectLst/>
              </p:spPr>
            </p:cxnSp>
          </p:grpSp>
          <p:cxnSp>
            <p:nvCxnSpPr>
              <p:cNvPr id="196" name="Straight Connector 195">
                <a:extLst>
                  <a:ext uri="{FF2B5EF4-FFF2-40B4-BE49-F238E27FC236}">
                    <a16:creationId xmlns:a16="http://schemas.microsoft.com/office/drawing/2014/main" id="{BCAD3D77-CCD5-7446-B5CA-85A0612F6449}"/>
                  </a:ext>
                </a:extLst>
              </p:cNvPr>
              <p:cNvCxnSpPr/>
              <p:nvPr/>
            </p:nvCxnSpPr>
            <p:spPr bwMode="auto">
              <a:xfrm>
                <a:off x="1482557" y="3867538"/>
                <a:ext cx="865469" cy="0"/>
              </a:xfrm>
              <a:prstGeom prst="line">
                <a:avLst/>
              </a:prstGeom>
              <a:noFill/>
              <a:ln w="19050" cap="rnd" cmpd="sng" algn="ctr">
                <a:solidFill>
                  <a:schemeClr val="accent1"/>
                </a:solidFill>
                <a:prstDash val="solid"/>
                <a:round/>
                <a:headEnd type="oval" w="med" len="med"/>
                <a:tailEnd type="none" w="med" len="med"/>
              </a:ln>
              <a:effectLst/>
            </p:spPr>
          </p:cxnSp>
        </p:grpSp>
        <p:sp>
          <p:nvSpPr>
            <p:cNvPr id="189" name="TextBox 188">
              <a:extLst>
                <a:ext uri="{FF2B5EF4-FFF2-40B4-BE49-F238E27FC236}">
                  <a16:creationId xmlns:a16="http://schemas.microsoft.com/office/drawing/2014/main" id="{B1D55609-13A2-9347-BB7C-484C16B66234}"/>
                </a:ext>
              </a:extLst>
            </p:cNvPr>
            <p:cNvSpPr txBox="1"/>
            <p:nvPr/>
          </p:nvSpPr>
          <p:spPr>
            <a:xfrm>
              <a:off x="1094689" y="1769667"/>
              <a:ext cx="1524000" cy="357021"/>
            </a:xfrm>
            <a:prstGeom prst="rect">
              <a:avLst/>
            </a:prstGeom>
            <a:noFill/>
          </p:spPr>
          <p:txBody>
            <a:bodyPr wrap="square" rtlCol="0" anchor="ctr" anchorCtr="0">
              <a:spAutoFit/>
            </a:bodyPr>
            <a:lstStyle/>
            <a:p>
              <a:pPr algn="r" defTabSz="685800" fontAlgn="base">
                <a:lnSpc>
                  <a:spcPct val="95000"/>
                </a:lnSpc>
                <a:spcBef>
                  <a:spcPct val="0"/>
                </a:spcBef>
                <a:spcAft>
                  <a:spcPct val="0"/>
                </a:spcAft>
              </a:pPr>
              <a:r>
                <a:rPr lang="en-US" sz="1200" b="1" dirty="0">
                  <a:solidFill>
                    <a:srgbClr val="005391"/>
                  </a:solidFill>
                  <a:latin typeface="Avenir Heavy" panose="02000503020000020003" pitchFamily="2" charset="0"/>
                  <a:ea typeface="Avenir Roman" charset="0"/>
                  <a:cs typeface="Avenir Roman" charset="0"/>
                </a:rPr>
                <a:t>KOLs/VTBs</a:t>
              </a:r>
            </a:p>
          </p:txBody>
        </p:sp>
        <p:sp>
          <p:nvSpPr>
            <p:cNvPr id="190" name="TextBox 189">
              <a:extLst>
                <a:ext uri="{FF2B5EF4-FFF2-40B4-BE49-F238E27FC236}">
                  <a16:creationId xmlns:a16="http://schemas.microsoft.com/office/drawing/2014/main" id="{E8CD06A0-13E8-DE4E-BC66-1A05DB9DE5AC}"/>
                </a:ext>
              </a:extLst>
            </p:cNvPr>
            <p:cNvSpPr txBox="1"/>
            <p:nvPr/>
          </p:nvSpPr>
          <p:spPr>
            <a:xfrm>
              <a:off x="224146" y="2660960"/>
              <a:ext cx="1885257" cy="590931"/>
            </a:xfrm>
            <a:prstGeom prst="rect">
              <a:avLst/>
            </a:prstGeom>
            <a:noFill/>
          </p:spPr>
          <p:txBody>
            <a:bodyPr wrap="square" rtlCol="0" anchor="ctr" anchorCtr="0">
              <a:spAutoFit/>
            </a:bodyPr>
            <a:lstStyle/>
            <a:p>
              <a:pPr algn="r" defTabSz="685800" fontAlgn="base">
                <a:lnSpc>
                  <a:spcPct val="95000"/>
                </a:lnSpc>
                <a:spcBef>
                  <a:spcPct val="0"/>
                </a:spcBef>
                <a:spcAft>
                  <a:spcPct val="0"/>
                </a:spcAft>
              </a:pPr>
              <a:r>
                <a:rPr lang="en-US" sz="1200" b="1" dirty="0">
                  <a:solidFill>
                    <a:srgbClr val="005391"/>
                  </a:solidFill>
                  <a:latin typeface="Avenir Heavy" panose="02000503020000020003" pitchFamily="2" charset="0"/>
                  <a:ea typeface="Avenir Roman" charset="0"/>
                  <a:cs typeface="Avenir Roman" charset="0"/>
                </a:rPr>
                <a:t>Physicians/</a:t>
              </a:r>
              <a:br>
                <a:rPr lang="en-US" sz="1200" b="1" dirty="0">
                  <a:solidFill>
                    <a:srgbClr val="005391"/>
                  </a:solidFill>
                  <a:latin typeface="Avenir Heavy" panose="02000503020000020003" pitchFamily="2" charset="0"/>
                  <a:ea typeface="Avenir Roman" charset="0"/>
                  <a:cs typeface="Avenir Roman" charset="0"/>
                </a:rPr>
              </a:br>
              <a:r>
                <a:rPr lang="en-US" sz="1200" b="1" dirty="0">
                  <a:solidFill>
                    <a:srgbClr val="005391"/>
                  </a:solidFill>
                  <a:latin typeface="Avenir Heavy" panose="02000503020000020003" pitchFamily="2" charset="0"/>
                  <a:ea typeface="Avenir Roman" charset="0"/>
                  <a:cs typeface="Avenir Roman" charset="0"/>
                </a:rPr>
                <a:t>Health Networks</a:t>
              </a:r>
            </a:p>
          </p:txBody>
        </p:sp>
        <p:sp>
          <p:nvSpPr>
            <p:cNvPr id="191" name="TextBox 190">
              <a:extLst>
                <a:ext uri="{FF2B5EF4-FFF2-40B4-BE49-F238E27FC236}">
                  <a16:creationId xmlns:a16="http://schemas.microsoft.com/office/drawing/2014/main" id="{ACB75054-842D-9F42-A6E9-46E0DA52728A}"/>
                </a:ext>
              </a:extLst>
            </p:cNvPr>
            <p:cNvSpPr txBox="1"/>
            <p:nvPr/>
          </p:nvSpPr>
          <p:spPr>
            <a:xfrm>
              <a:off x="413410" y="3669210"/>
              <a:ext cx="1524000" cy="590931"/>
            </a:xfrm>
            <a:prstGeom prst="rect">
              <a:avLst/>
            </a:prstGeom>
            <a:noFill/>
          </p:spPr>
          <p:txBody>
            <a:bodyPr wrap="square" rtlCol="0" anchor="ctr" anchorCtr="0">
              <a:spAutoFit/>
            </a:bodyPr>
            <a:lstStyle/>
            <a:p>
              <a:pPr algn="r" defTabSz="685800" fontAlgn="base">
                <a:lnSpc>
                  <a:spcPct val="95000"/>
                </a:lnSpc>
                <a:spcBef>
                  <a:spcPct val="0"/>
                </a:spcBef>
                <a:spcAft>
                  <a:spcPct val="0"/>
                </a:spcAft>
              </a:pPr>
              <a:r>
                <a:rPr lang="en-US" sz="1200" b="1" dirty="0">
                  <a:solidFill>
                    <a:srgbClr val="005391"/>
                  </a:solidFill>
                  <a:latin typeface="Avenir Heavy" panose="02000503020000020003" pitchFamily="2" charset="0"/>
                  <a:ea typeface="Avenir Roman" charset="0"/>
                  <a:cs typeface="Avenir Roman" charset="0"/>
                </a:rPr>
                <a:t>Service Providers</a:t>
              </a:r>
            </a:p>
          </p:txBody>
        </p:sp>
        <p:sp>
          <p:nvSpPr>
            <p:cNvPr id="192" name="TextBox 191">
              <a:extLst>
                <a:ext uri="{FF2B5EF4-FFF2-40B4-BE49-F238E27FC236}">
                  <a16:creationId xmlns:a16="http://schemas.microsoft.com/office/drawing/2014/main" id="{FA568341-5DE5-324D-845E-5D10F988537F}"/>
                </a:ext>
              </a:extLst>
            </p:cNvPr>
            <p:cNvSpPr txBox="1"/>
            <p:nvPr/>
          </p:nvSpPr>
          <p:spPr>
            <a:xfrm>
              <a:off x="579725" y="4794413"/>
              <a:ext cx="1524000" cy="357021"/>
            </a:xfrm>
            <a:prstGeom prst="rect">
              <a:avLst/>
            </a:prstGeom>
            <a:noFill/>
          </p:spPr>
          <p:txBody>
            <a:bodyPr wrap="square" rtlCol="0" anchor="ctr" anchorCtr="0">
              <a:spAutoFit/>
            </a:bodyPr>
            <a:lstStyle/>
            <a:p>
              <a:pPr algn="r" defTabSz="685800" fontAlgn="base">
                <a:lnSpc>
                  <a:spcPct val="95000"/>
                </a:lnSpc>
                <a:spcBef>
                  <a:spcPct val="0"/>
                </a:spcBef>
                <a:spcAft>
                  <a:spcPct val="0"/>
                </a:spcAft>
              </a:pPr>
              <a:r>
                <a:rPr lang="en-US" sz="1200" b="1" dirty="0">
                  <a:solidFill>
                    <a:srgbClr val="005391"/>
                  </a:solidFill>
                  <a:latin typeface="Avenir Heavy" panose="02000503020000020003" pitchFamily="2" charset="0"/>
                  <a:ea typeface="Avenir Roman" charset="0"/>
                  <a:cs typeface="Avenir Roman" charset="0"/>
                </a:rPr>
                <a:t>Pharma</a:t>
              </a:r>
            </a:p>
          </p:txBody>
        </p:sp>
        <p:sp>
          <p:nvSpPr>
            <p:cNvPr id="193" name="TextBox 192">
              <a:extLst>
                <a:ext uri="{FF2B5EF4-FFF2-40B4-BE49-F238E27FC236}">
                  <a16:creationId xmlns:a16="http://schemas.microsoft.com/office/drawing/2014/main" id="{B36609C5-31E3-104B-B5F0-DB20CBEAFE3B}"/>
                </a:ext>
              </a:extLst>
            </p:cNvPr>
            <p:cNvSpPr txBox="1"/>
            <p:nvPr/>
          </p:nvSpPr>
          <p:spPr>
            <a:xfrm>
              <a:off x="1140169" y="5802661"/>
              <a:ext cx="1524000" cy="357021"/>
            </a:xfrm>
            <a:prstGeom prst="rect">
              <a:avLst/>
            </a:prstGeom>
            <a:noFill/>
          </p:spPr>
          <p:txBody>
            <a:bodyPr wrap="square" rtlCol="0" anchor="ctr" anchorCtr="0">
              <a:spAutoFit/>
            </a:bodyPr>
            <a:lstStyle/>
            <a:p>
              <a:pPr algn="r" defTabSz="685800" fontAlgn="base">
                <a:lnSpc>
                  <a:spcPct val="95000"/>
                </a:lnSpc>
                <a:spcBef>
                  <a:spcPct val="0"/>
                </a:spcBef>
                <a:spcAft>
                  <a:spcPct val="0"/>
                </a:spcAft>
              </a:pPr>
              <a:r>
                <a:rPr lang="en-US" sz="1200" b="1" dirty="0">
                  <a:solidFill>
                    <a:srgbClr val="005391"/>
                  </a:solidFill>
                  <a:latin typeface="Avenir Heavy" panose="02000503020000020003" pitchFamily="2" charset="0"/>
                  <a:ea typeface="Avenir Roman" charset="0"/>
                  <a:cs typeface="Avenir Roman" charset="0"/>
                </a:rPr>
                <a:t>Payers</a:t>
              </a:r>
            </a:p>
          </p:txBody>
        </p:sp>
      </p:grpSp>
      <p:sp>
        <p:nvSpPr>
          <p:cNvPr id="173" name="Oval 172">
            <a:extLst>
              <a:ext uri="{FF2B5EF4-FFF2-40B4-BE49-F238E27FC236}">
                <a16:creationId xmlns:a16="http://schemas.microsoft.com/office/drawing/2014/main" id="{8753848B-3AC3-8A46-AFDD-899ABC90CD26}"/>
              </a:ext>
            </a:extLst>
          </p:cNvPr>
          <p:cNvSpPr/>
          <p:nvPr/>
        </p:nvSpPr>
        <p:spPr bwMode="gray">
          <a:xfrm>
            <a:off x="1911767" y="1857958"/>
            <a:ext cx="3914192" cy="3914192"/>
          </a:xfrm>
          <a:prstGeom prst="ellipse">
            <a:avLst/>
          </a:prstGeom>
          <a:solidFill>
            <a:schemeClr val="bg1"/>
          </a:solidFill>
          <a:ln w="19050" cap="flat" cmpd="sng" algn="ctr">
            <a:solidFill>
              <a:schemeClr val="bg2"/>
            </a:solidFill>
            <a:prstDash val="solid"/>
            <a:miter lim="800000"/>
            <a:headEnd type="none" w="med" len="med"/>
            <a:tailEnd type="none" w="med" len="med"/>
          </a:ln>
          <a:effectLst>
            <a:outerShdw blurRad="190500" algn="ctr"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159" name="Oval 158">
            <a:extLst>
              <a:ext uri="{FF2B5EF4-FFF2-40B4-BE49-F238E27FC236}">
                <a16:creationId xmlns:a16="http://schemas.microsoft.com/office/drawing/2014/main" id="{532B01CF-36DD-FF4F-8627-7DF4335F1630}"/>
              </a:ext>
            </a:extLst>
          </p:cNvPr>
          <p:cNvSpPr/>
          <p:nvPr/>
        </p:nvSpPr>
        <p:spPr bwMode="gray">
          <a:xfrm>
            <a:off x="2152974" y="2099165"/>
            <a:ext cx="3431777" cy="3431777"/>
          </a:xfrm>
          <a:prstGeom prst="ellipse">
            <a:avLst/>
          </a:prstGeom>
          <a:solidFill>
            <a:schemeClr val="bg1"/>
          </a:solidFill>
          <a:ln w="19050" cap="flat" cmpd="sng" algn="ctr">
            <a:solidFill>
              <a:schemeClr val="bg2"/>
            </a:solidFill>
            <a:prstDash val="solid"/>
            <a:miter lim="800000"/>
            <a:headEnd type="none" w="med" len="med"/>
            <a:tailEnd type="none" w="med" len="med"/>
          </a:ln>
          <a:effectLst>
            <a:outerShdw blurRad="190500" algn="ctr"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104" name="Oval 103">
            <a:extLst>
              <a:ext uri="{FF2B5EF4-FFF2-40B4-BE49-F238E27FC236}">
                <a16:creationId xmlns:a16="http://schemas.microsoft.com/office/drawing/2014/main" id="{D6EC3721-B6E8-154A-9CF3-9CA0A080E02F}"/>
              </a:ext>
            </a:extLst>
          </p:cNvPr>
          <p:cNvSpPr/>
          <p:nvPr/>
        </p:nvSpPr>
        <p:spPr bwMode="gray">
          <a:xfrm>
            <a:off x="2382962" y="2329154"/>
            <a:ext cx="2971800" cy="2971800"/>
          </a:xfrm>
          <a:prstGeom prst="ellipse">
            <a:avLst/>
          </a:prstGeom>
          <a:solidFill>
            <a:schemeClr val="bg1"/>
          </a:solidFill>
          <a:ln w="19050" cap="flat" cmpd="sng" algn="ctr">
            <a:solidFill>
              <a:schemeClr val="bg2"/>
            </a:solidFill>
            <a:prstDash val="solid"/>
            <a:miter lim="800000"/>
            <a:headEnd type="none" w="med" len="med"/>
            <a:tailEnd type="none" w="med" len="med"/>
          </a:ln>
          <a:effectLst>
            <a:outerShdw blurRad="190500" algn="ctr"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184" name="Oval 183">
            <a:extLst>
              <a:ext uri="{FF2B5EF4-FFF2-40B4-BE49-F238E27FC236}">
                <a16:creationId xmlns:a16="http://schemas.microsoft.com/office/drawing/2014/main" id="{FDF6B7F0-6E53-2946-A5AA-3438730D3EC9}"/>
              </a:ext>
            </a:extLst>
          </p:cNvPr>
          <p:cNvSpPr/>
          <p:nvPr/>
        </p:nvSpPr>
        <p:spPr bwMode="gray">
          <a:xfrm rot="19565719">
            <a:off x="3139608" y="3977151"/>
            <a:ext cx="1704290" cy="1110544"/>
          </a:xfrm>
          <a:prstGeom prst="ellipse">
            <a:avLst/>
          </a:prstGeom>
          <a:solidFill>
            <a:schemeClr val="accent3">
              <a:lumMod val="40000"/>
              <a:lumOff val="60000"/>
              <a:alpha val="50000"/>
            </a:schemeClr>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185" name="Oval 184">
            <a:extLst>
              <a:ext uri="{FF2B5EF4-FFF2-40B4-BE49-F238E27FC236}">
                <a16:creationId xmlns:a16="http://schemas.microsoft.com/office/drawing/2014/main" id="{B2624238-E6F0-5E46-9D60-9A9335A467FB}"/>
              </a:ext>
            </a:extLst>
          </p:cNvPr>
          <p:cNvSpPr/>
          <p:nvPr/>
        </p:nvSpPr>
        <p:spPr bwMode="gray">
          <a:xfrm rot="19565719">
            <a:off x="2384726" y="2991013"/>
            <a:ext cx="1604351" cy="1045421"/>
          </a:xfrm>
          <a:prstGeom prst="ellipse">
            <a:avLst/>
          </a:prstGeom>
          <a:solidFill>
            <a:schemeClr val="accent3">
              <a:lumMod val="40000"/>
              <a:lumOff val="60000"/>
              <a:alpha val="50000"/>
            </a:schemeClr>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174" name="Group 173">
            <a:extLst>
              <a:ext uri="{FF2B5EF4-FFF2-40B4-BE49-F238E27FC236}">
                <a16:creationId xmlns:a16="http://schemas.microsoft.com/office/drawing/2014/main" id="{D613FBB2-39A0-3442-882F-1DAA7AEA2524}"/>
              </a:ext>
            </a:extLst>
          </p:cNvPr>
          <p:cNvGrpSpPr/>
          <p:nvPr/>
        </p:nvGrpSpPr>
        <p:grpSpPr>
          <a:xfrm>
            <a:off x="5812380" y="3882761"/>
            <a:ext cx="3037468" cy="428400"/>
            <a:chOff x="7749839" y="4034015"/>
            <a:chExt cx="4049957" cy="571200"/>
          </a:xfrm>
        </p:grpSpPr>
        <p:sp>
          <p:nvSpPr>
            <p:cNvPr id="175" name="Rectangle 174">
              <a:extLst>
                <a:ext uri="{FF2B5EF4-FFF2-40B4-BE49-F238E27FC236}">
                  <a16:creationId xmlns:a16="http://schemas.microsoft.com/office/drawing/2014/main" id="{1EDC149A-335C-904E-A4EB-FFB111297BEA}"/>
                </a:ext>
              </a:extLst>
            </p:cNvPr>
            <p:cNvSpPr/>
            <p:nvPr/>
          </p:nvSpPr>
          <p:spPr bwMode="gray">
            <a:xfrm>
              <a:off x="8225146" y="4034015"/>
              <a:ext cx="3574650" cy="571200"/>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137160" tIns="34290" rIns="137160" bIns="34290" numCol="1" rtlCol="0" anchor="ctr" anchorCtr="0" compatLnSpc="1">
              <a:prstTxWarp prst="textNoShape">
                <a:avLst/>
              </a:prstTxWarp>
            </a:bodyPr>
            <a:lstStyle/>
            <a:p>
              <a:pPr algn="ctr" defTabSz="342900">
                <a:lnSpc>
                  <a:spcPct val="90000"/>
                </a:lnSpc>
                <a:defRPr/>
              </a:pPr>
              <a:r>
                <a:rPr lang="en-US" sz="1050" b="1" dirty="0">
                  <a:solidFill>
                    <a:srgbClr val="FFFFFF"/>
                  </a:solidFill>
                  <a:latin typeface="Avenir Heavy" panose="02000503020000020003" pitchFamily="2" charset="0"/>
                  <a:ea typeface="ＭＳ Ｐゴシック" charset="-128"/>
                  <a:cs typeface="Arial" panose="020B0604020202020204" pitchFamily="34" charset="0"/>
                </a:rPr>
                <a:t>Insights Shared Across Ecosystem</a:t>
              </a:r>
            </a:p>
          </p:txBody>
        </p:sp>
        <p:cxnSp>
          <p:nvCxnSpPr>
            <p:cNvPr id="176" name="Straight Connector 175">
              <a:extLst>
                <a:ext uri="{FF2B5EF4-FFF2-40B4-BE49-F238E27FC236}">
                  <a16:creationId xmlns:a16="http://schemas.microsoft.com/office/drawing/2014/main" id="{CCEFA42E-68BD-FF42-8563-F64907E3555F}"/>
                </a:ext>
              </a:extLst>
            </p:cNvPr>
            <p:cNvCxnSpPr>
              <a:cxnSpLocks/>
            </p:cNvCxnSpPr>
            <p:nvPr/>
          </p:nvCxnSpPr>
          <p:spPr bwMode="auto">
            <a:xfrm>
              <a:off x="7749839" y="4319615"/>
              <a:ext cx="605146" cy="0"/>
            </a:xfrm>
            <a:prstGeom prst="line">
              <a:avLst/>
            </a:prstGeom>
            <a:noFill/>
            <a:ln w="19050" cap="rnd" cmpd="sng" algn="ctr">
              <a:solidFill>
                <a:schemeClr val="accent2"/>
              </a:solidFill>
              <a:prstDash val="solid"/>
              <a:round/>
              <a:headEnd type="oval" w="lg" len="lg"/>
              <a:tailEnd type="none" w="med" len="med"/>
            </a:ln>
            <a:effectLst/>
          </p:spPr>
        </p:cxnSp>
      </p:grpSp>
      <p:grpSp>
        <p:nvGrpSpPr>
          <p:cNvPr id="160" name="Group 159">
            <a:extLst>
              <a:ext uri="{FF2B5EF4-FFF2-40B4-BE49-F238E27FC236}">
                <a16:creationId xmlns:a16="http://schemas.microsoft.com/office/drawing/2014/main" id="{2389F54C-11E3-2046-B908-8EE6EDFA1061}"/>
              </a:ext>
            </a:extLst>
          </p:cNvPr>
          <p:cNvGrpSpPr/>
          <p:nvPr/>
        </p:nvGrpSpPr>
        <p:grpSpPr>
          <a:xfrm>
            <a:off x="5540209" y="3284810"/>
            <a:ext cx="3318041" cy="428400"/>
            <a:chOff x="7386945" y="3236747"/>
            <a:chExt cx="4424055" cy="571200"/>
          </a:xfrm>
        </p:grpSpPr>
        <p:sp>
          <p:nvSpPr>
            <p:cNvPr id="161" name="Rectangle 160">
              <a:extLst>
                <a:ext uri="{FF2B5EF4-FFF2-40B4-BE49-F238E27FC236}">
                  <a16:creationId xmlns:a16="http://schemas.microsoft.com/office/drawing/2014/main" id="{2BA279C3-5A37-EA43-BB1B-8243B5F70B0C}"/>
                </a:ext>
              </a:extLst>
            </p:cNvPr>
            <p:cNvSpPr/>
            <p:nvPr/>
          </p:nvSpPr>
          <p:spPr bwMode="gray">
            <a:xfrm>
              <a:off x="8236350" y="3236747"/>
              <a:ext cx="3574650" cy="571200"/>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137160" tIns="34290" rIns="137160" bIns="34290" numCol="1" rtlCol="0" anchor="ctr" anchorCtr="0" compatLnSpc="1">
              <a:prstTxWarp prst="textNoShape">
                <a:avLst/>
              </a:prstTxWarp>
            </a:bodyPr>
            <a:lstStyle/>
            <a:p>
              <a:pPr algn="ctr" defTabSz="342900">
                <a:lnSpc>
                  <a:spcPct val="90000"/>
                </a:lnSpc>
                <a:defRPr/>
              </a:pPr>
              <a:r>
                <a:rPr lang="en-US" sz="1050" b="1" dirty="0">
                  <a:solidFill>
                    <a:srgbClr val="FFFFFF"/>
                  </a:solidFill>
                  <a:latin typeface="Avenir Heavy" panose="02000503020000020003" pitchFamily="2" charset="0"/>
                  <a:ea typeface="ＭＳ Ｐゴシック" charset="-128"/>
                  <a:cs typeface="Arial" panose="020B0604020202020204" pitchFamily="34" charset="0"/>
                </a:rPr>
                <a:t>AI Dynamically Allocates Patients and Drugs to Optimize Outcomes</a:t>
              </a:r>
            </a:p>
          </p:txBody>
        </p:sp>
        <p:cxnSp>
          <p:nvCxnSpPr>
            <p:cNvPr id="162" name="Straight Connector 161">
              <a:extLst>
                <a:ext uri="{FF2B5EF4-FFF2-40B4-BE49-F238E27FC236}">
                  <a16:creationId xmlns:a16="http://schemas.microsoft.com/office/drawing/2014/main" id="{55F99EFA-5EED-684C-B392-082472B24E0D}"/>
                </a:ext>
              </a:extLst>
            </p:cNvPr>
            <p:cNvCxnSpPr>
              <a:cxnSpLocks/>
            </p:cNvCxnSpPr>
            <p:nvPr/>
          </p:nvCxnSpPr>
          <p:spPr bwMode="auto">
            <a:xfrm>
              <a:off x="7386945" y="3522347"/>
              <a:ext cx="997350" cy="0"/>
            </a:xfrm>
            <a:prstGeom prst="line">
              <a:avLst/>
            </a:prstGeom>
            <a:noFill/>
            <a:ln w="19050" cap="rnd" cmpd="sng" algn="ctr">
              <a:solidFill>
                <a:schemeClr val="accent2"/>
              </a:solidFill>
              <a:prstDash val="solid"/>
              <a:round/>
              <a:headEnd type="oval" w="lg" len="lg"/>
              <a:tailEnd type="none" w="med" len="med"/>
            </a:ln>
            <a:effectLst/>
          </p:spPr>
        </p:cxnSp>
      </p:grpSp>
      <p:grpSp>
        <p:nvGrpSpPr>
          <p:cNvPr id="105" name="Group 104">
            <a:extLst>
              <a:ext uri="{FF2B5EF4-FFF2-40B4-BE49-F238E27FC236}">
                <a16:creationId xmlns:a16="http://schemas.microsoft.com/office/drawing/2014/main" id="{25F242C5-E5DF-2243-B73A-B2C44806BDBD}"/>
              </a:ext>
            </a:extLst>
          </p:cNvPr>
          <p:cNvGrpSpPr/>
          <p:nvPr/>
        </p:nvGrpSpPr>
        <p:grpSpPr>
          <a:xfrm>
            <a:off x="5026801" y="2686859"/>
            <a:ext cx="3831449" cy="428400"/>
            <a:chOff x="6702402" y="2439478"/>
            <a:chExt cx="5108598" cy="571200"/>
          </a:xfrm>
        </p:grpSpPr>
        <p:sp>
          <p:nvSpPr>
            <p:cNvPr id="106" name="Rectangle 105">
              <a:extLst>
                <a:ext uri="{FF2B5EF4-FFF2-40B4-BE49-F238E27FC236}">
                  <a16:creationId xmlns:a16="http://schemas.microsoft.com/office/drawing/2014/main" id="{C49807CD-7714-984B-A406-9C5005F6DA4B}"/>
                </a:ext>
              </a:extLst>
            </p:cNvPr>
            <p:cNvSpPr/>
            <p:nvPr/>
          </p:nvSpPr>
          <p:spPr bwMode="gray">
            <a:xfrm>
              <a:off x="8236350" y="2439478"/>
              <a:ext cx="3574650" cy="571200"/>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137160" tIns="34290" rIns="137160" bIns="34290" numCol="1" rtlCol="0" anchor="ctr" anchorCtr="0" compatLnSpc="1">
              <a:prstTxWarp prst="textNoShape">
                <a:avLst/>
              </a:prstTxWarp>
            </a:bodyPr>
            <a:lstStyle/>
            <a:p>
              <a:pPr algn="ctr" defTabSz="685800" fontAlgn="base">
                <a:lnSpc>
                  <a:spcPct val="95000"/>
                </a:lnSpc>
                <a:spcBef>
                  <a:spcPct val="0"/>
                </a:spcBef>
                <a:spcAft>
                  <a:spcPct val="0"/>
                </a:spcAft>
              </a:pPr>
              <a:r>
                <a:rPr lang="en-US" sz="1050" b="1" dirty="0">
                  <a:solidFill>
                    <a:srgbClr val="FFFFFF"/>
                  </a:solidFill>
                  <a:latin typeface="Avenir Heavy" panose="02000503020000020003" pitchFamily="2" charset="0"/>
                  <a:ea typeface="ＭＳ Ｐゴシック" charset="-128"/>
                  <a:cs typeface="Arial" panose="020B0604020202020204" pitchFamily="34" charset="0"/>
                </a:rPr>
                <a:t>A Common Platform Across</a:t>
              </a:r>
              <a:br>
                <a:rPr lang="en-US" sz="1050" b="1" dirty="0">
                  <a:solidFill>
                    <a:srgbClr val="FFFFFF"/>
                  </a:solidFill>
                  <a:latin typeface="Avenir Heavy" panose="02000503020000020003" pitchFamily="2" charset="0"/>
                  <a:ea typeface="ＭＳ Ｐゴシック" charset="-128"/>
                  <a:cs typeface="Arial" panose="020B0604020202020204" pitchFamily="34" charset="0"/>
                </a:rPr>
              </a:br>
              <a:r>
                <a:rPr lang="en-US" sz="1050" b="1" dirty="0">
                  <a:solidFill>
                    <a:srgbClr val="FFFFFF"/>
                  </a:solidFill>
                  <a:latin typeface="Avenir Heavy" panose="02000503020000020003" pitchFamily="2" charset="0"/>
                  <a:ea typeface="ＭＳ Ｐゴシック" charset="-128"/>
                  <a:cs typeface="Arial" panose="020B0604020202020204" pitchFamily="34" charset="0"/>
                </a:rPr>
                <a:t>Clinical Trials</a:t>
              </a:r>
            </a:p>
          </p:txBody>
        </p:sp>
        <p:cxnSp>
          <p:nvCxnSpPr>
            <p:cNvPr id="107" name="Straight Connector 106">
              <a:extLst>
                <a:ext uri="{FF2B5EF4-FFF2-40B4-BE49-F238E27FC236}">
                  <a16:creationId xmlns:a16="http://schemas.microsoft.com/office/drawing/2014/main" id="{FFBB2474-7909-D745-99BA-58CE654DB930}"/>
                </a:ext>
              </a:extLst>
            </p:cNvPr>
            <p:cNvCxnSpPr/>
            <p:nvPr/>
          </p:nvCxnSpPr>
          <p:spPr bwMode="auto">
            <a:xfrm>
              <a:off x="6702402" y="2725078"/>
              <a:ext cx="1681893" cy="0"/>
            </a:xfrm>
            <a:prstGeom prst="line">
              <a:avLst/>
            </a:prstGeom>
            <a:noFill/>
            <a:ln w="19050" cap="rnd" cmpd="sng" algn="ctr">
              <a:solidFill>
                <a:schemeClr val="accent2"/>
              </a:solidFill>
              <a:prstDash val="solid"/>
              <a:round/>
              <a:headEnd type="oval" w="lg" len="lg"/>
              <a:tailEnd type="none" w="med" len="med"/>
            </a:ln>
            <a:effectLst/>
          </p:spPr>
        </p:cxnSp>
      </p:grpSp>
      <p:grpSp>
        <p:nvGrpSpPr>
          <p:cNvPr id="57" name="Group 56">
            <a:extLst>
              <a:ext uri="{FF2B5EF4-FFF2-40B4-BE49-F238E27FC236}">
                <a16:creationId xmlns:a16="http://schemas.microsoft.com/office/drawing/2014/main" id="{AC975B10-859E-E04B-85BF-D560F7BEA1DC}"/>
              </a:ext>
            </a:extLst>
          </p:cNvPr>
          <p:cNvGrpSpPr/>
          <p:nvPr/>
        </p:nvGrpSpPr>
        <p:grpSpPr>
          <a:xfrm>
            <a:off x="2619105" y="3067761"/>
            <a:ext cx="1255665" cy="1164904"/>
            <a:chOff x="7712907" y="3407029"/>
            <a:chExt cx="1919495" cy="1780751"/>
          </a:xfrm>
        </p:grpSpPr>
        <p:grpSp>
          <p:nvGrpSpPr>
            <p:cNvPr id="9" name="Group 8">
              <a:extLst>
                <a:ext uri="{FF2B5EF4-FFF2-40B4-BE49-F238E27FC236}">
                  <a16:creationId xmlns:a16="http://schemas.microsoft.com/office/drawing/2014/main" id="{0ECADFBA-9BCF-B74C-88A6-9C7677A456F5}"/>
                </a:ext>
              </a:extLst>
            </p:cNvPr>
            <p:cNvGrpSpPr/>
            <p:nvPr/>
          </p:nvGrpSpPr>
          <p:grpSpPr>
            <a:xfrm>
              <a:off x="8653804" y="3936050"/>
              <a:ext cx="584268" cy="584268"/>
              <a:chOff x="3581400" y="3076575"/>
              <a:chExt cx="704850" cy="704850"/>
            </a:xfrm>
          </p:grpSpPr>
          <p:pic>
            <p:nvPicPr>
              <p:cNvPr id="17" name="Graphic 16">
                <a:extLst>
                  <a:ext uri="{FF2B5EF4-FFF2-40B4-BE49-F238E27FC236}">
                    <a16:creationId xmlns:a16="http://schemas.microsoft.com/office/drawing/2014/main" id="{C0ED9E66-763A-A441-922A-76A4BE44568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581400" y="3076575"/>
                <a:ext cx="704850" cy="704850"/>
              </a:xfrm>
              <a:prstGeom prst="rect">
                <a:avLst/>
              </a:prstGeom>
            </p:spPr>
          </p:pic>
          <p:sp>
            <p:nvSpPr>
              <p:cNvPr id="18" name="TextBox 17">
                <a:extLst>
                  <a:ext uri="{FF2B5EF4-FFF2-40B4-BE49-F238E27FC236}">
                    <a16:creationId xmlns:a16="http://schemas.microsoft.com/office/drawing/2014/main" id="{90ABEFA7-9725-D140-A8A1-AB3E9EAAFFB5}"/>
                  </a:ext>
                </a:extLst>
              </p:cNvPr>
              <p:cNvSpPr txBox="1"/>
              <p:nvPr/>
            </p:nvSpPr>
            <p:spPr>
              <a:xfrm>
                <a:off x="3594383" y="3393392"/>
                <a:ext cx="654090" cy="35226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56" name="Group 55">
              <a:extLst>
                <a:ext uri="{FF2B5EF4-FFF2-40B4-BE49-F238E27FC236}">
                  <a16:creationId xmlns:a16="http://schemas.microsoft.com/office/drawing/2014/main" id="{EEB94EAE-F385-DC4D-8057-46275BDD0D6A}"/>
                </a:ext>
              </a:extLst>
            </p:cNvPr>
            <p:cNvGrpSpPr/>
            <p:nvPr/>
          </p:nvGrpSpPr>
          <p:grpSpPr>
            <a:xfrm>
              <a:off x="7712907" y="3407029"/>
              <a:ext cx="1919495" cy="1780751"/>
              <a:chOff x="7712907" y="3407029"/>
              <a:chExt cx="2069049" cy="1919495"/>
            </a:xfrm>
          </p:grpSpPr>
          <p:sp>
            <p:nvSpPr>
              <p:cNvPr id="4" name="Arc 3">
                <a:extLst>
                  <a:ext uri="{FF2B5EF4-FFF2-40B4-BE49-F238E27FC236}">
                    <a16:creationId xmlns:a16="http://schemas.microsoft.com/office/drawing/2014/main" id="{0F30B60C-C007-F249-A9B7-EF319B4C8708}"/>
                  </a:ext>
                </a:extLst>
              </p:cNvPr>
              <p:cNvSpPr/>
              <p:nvPr/>
            </p:nvSpPr>
            <p:spPr bwMode="auto">
              <a:xfrm>
                <a:off x="7862461" y="3407029"/>
                <a:ext cx="1919495" cy="1919495"/>
              </a:xfrm>
              <a:prstGeom prst="arc">
                <a:avLst>
                  <a:gd name="adj1" fmla="val 7993549"/>
                  <a:gd name="adj2" fmla="val 13759920"/>
                </a:avLst>
              </a:prstGeom>
              <a:noFill/>
              <a:ln w="127000" cap="rnd" cmpd="sng" algn="ctr">
                <a:solidFill>
                  <a:schemeClr val="bg2">
                    <a:lumMod val="60000"/>
                    <a:lumOff val="40000"/>
                  </a:schemeClr>
                </a:solidFill>
                <a:prstDash val="solid"/>
                <a:round/>
                <a:headEnd type="none" w="med" len="med"/>
                <a:tailEnd type="none" w="med" len="med"/>
              </a:ln>
              <a:effectLst/>
            </p:spPr>
            <p:txBody>
              <a:bodyPr rtlCol="0" anchor="ctr"/>
              <a:lstStyle/>
              <a:p>
                <a:pPr algn="ctr" defTabSz="685800" fontAlgn="base">
                  <a:spcBef>
                    <a:spcPct val="0"/>
                  </a:spcBef>
                  <a:spcAft>
                    <a:spcPct val="0"/>
                  </a:spcAft>
                </a:pPr>
                <a:endParaRPr lang="en-US" sz="1350">
                  <a:solidFill>
                    <a:srgbClr val="595959"/>
                  </a:solidFill>
                  <a:latin typeface="Arial" charset="0"/>
                  <a:ea typeface="ＭＳ Ｐゴシック" charset="-128"/>
                </a:endParaRPr>
              </a:p>
            </p:txBody>
          </p:sp>
          <p:grpSp>
            <p:nvGrpSpPr>
              <p:cNvPr id="55" name="Group 54">
                <a:extLst>
                  <a:ext uri="{FF2B5EF4-FFF2-40B4-BE49-F238E27FC236}">
                    <a16:creationId xmlns:a16="http://schemas.microsoft.com/office/drawing/2014/main" id="{2AAC8DD5-7A6D-D54C-9BFB-498A255892E3}"/>
                  </a:ext>
                </a:extLst>
              </p:cNvPr>
              <p:cNvGrpSpPr/>
              <p:nvPr/>
            </p:nvGrpSpPr>
            <p:grpSpPr>
              <a:xfrm>
                <a:off x="7712907" y="3671025"/>
                <a:ext cx="1119856" cy="1325964"/>
                <a:chOff x="7712907" y="3671025"/>
                <a:chExt cx="1119856" cy="1325964"/>
              </a:xfrm>
            </p:grpSpPr>
            <p:pic>
              <p:nvPicPr>
                <p:cNvPr id="5" name="Graphic 4">
                  <a:extLst>
                    <a:ext uri="{FF2B5EF4-FFF2-40B4-BE49-F238E27FC236}">
                      <a16:creationId xmlns:a16="http://schemas.microsoft.com/office/drawing/2014/main" id="{FB56539A-E972-EA4C-BCF0-0711616ABD8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52057" y="3671025"/>
                  <a:ext cx="330320" cy="330320"/>
                </a:xfrm>
                <a:prstGeom prst="rect">
                  <a:avLst/>
                </a:prstGeom>
              </p:spPr>
            </p:pic>
            <p:pic>
              <p:nvPicPr>
                <p:cNvPr id="6" name="Graphic 5">
                  <a:extLst>
                    <a:ext uri="{FF2B5EF4-FFF2-40B4-BE49-F238E27FC236}">
                      <a16:creationId xmlns:a16="http://schemas.microsoft.com/office/drawing/2014/main" id="{657AC652-E9FF-E241-A342-8218F569025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12907" y="4022309"/>
                  <a:ext cx="330320" cy="330320"/>
                </a:xfrm>
                <a:prstGeom prst="rect">
                  <a:avLst/>
                </a:prstGeom>
              </p:spPr>
            </p:pic>
            <p:pic>
              <p:nvPicPr>
                <p:cNvPr id="7" name="Graphic 6">
                  <a:extLst>
                    <a:ext uri="{FF2B5EF4-FFF2-40B4-BE49-F238E27FC236}">
                      <a16:creationId xmlns:a16="http://schemas.microsoft.com/office/drawing/2014/main" id="{ED1BF724-0DF8-0A46-9122-945F6C98FA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12907" y="4373593"/>
                  <a:ext cx="330320" cy="330320"/>
                </a:xfrm>
                <a:prstGeom prst="rect">
                  <a:avLst/>
                </a:prstGeom>
              </p:spPr>
            </p:pic>
            <p:pic>
              <p:nvPicPr>
                <p:cNvPr id="8" name="Graphic 7">
                  <a:extLst>
                    <a:ext uri="{FF2B5EF4-FFF2-40B4-BE49-F238E27FC236}">
                      <a16:creationId xmlns:a16="http://schemas.microsoft.com/office/drawing/2014/main" id="{ABB1F15E-070C-6040-A5C8-F2458EBCAE5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48154" y="4666669"/>
                  <a:ext cx="330320" cy="330320"/>
                </a:xfrm>
                <a:prstGeom prst="rect">
                  <a:avLst/>
                </a:prstGeom>
              </p:spPr>
            </p:pic>
            <p:grpSp>
              <p:nvGrpSpPr>
                <p:cNvPr id="10" name="Group 9">
                  <a:extLst>
                    <a:ext uri="{FF2B5EF4-FFF2-40B4-BE49-F238E27FC236}">
                      <a16:creationId xmlns:a16="http://schemas.microsoft.com/office/drawing/2014/main" id="{5BAEF1D2-E27E-BE49-A053-C6AA7CCA1CEB}"/>
                    </a:ext>
                  </a:extLst>
                </p:cNvPr>
                <p:cNvGrpSpPr/>
                <p:nvPr/>
              </p:nvGrpSpPr>
              <p:grpSpPr>
                <a:xfrm>
                  <a:off x="8149499" y="3938469"/>
                  <a:ext cx="683264" cy="823840"/>
                  <a:chOff x="2179218" y="2926986"/>
                  <a:chExt cx="1350044" cy="1270322"/>
                </a:xfrm>
              </p:grpSpPr>
              <p:grpSp>
                <p:nvGrpSpPr>
                  <p:cNvPr id="11" name="Group 10">
                    <a:extLst>
                      <a:ext uri="{FF2B5EF4-FFF2-40B4-BE49-F238E27FC236}">
                        <a16:creationId xmlns:a16="http://schemas.microsoft.com/office/drawing/2014/main" id="{6CA05985-AB40-C546-AD54-6CB4FC252D25}"/>
                      </a:ext>
                    </a:extLst>
                  </p:cNvPr>
                  <p:cNvGrpSpPr/>
                  <p:nvPr/>
                </p:nvGrpSpPr>
                <p:grpSpPr>
                  <a:xfrm>
                    <a:off x="2340143" y="2926986"/>
                    <a:ext cx="1189119" cy="1270322"/>
                    <a:chOff x="2340143" y="2926986"/>
                    <a:chExt cx="1189119" cy="1270322"/>
                  </a:xfrm>
                </p:grpSpPr>
                <p:cxnSp>
                  <p:nvCxnSpPr>
                    <p:cNvPr id="15" name="Straight Connector 14">
                      <a:extLst>
                        <a:ext uri="{FF2B5EF4-FFF2-40B4-BE49-F238E27FC236}">
                          <a16:creationId xmlns:a16="http://schemas.microsoft.com/office/drawing/2014/main" id="{922D8CBB-EF5A-E54E-9197-14E1DD60C1F9}"/>
                        </a:ext>
                      </a:extLst>
                    </p:cNvPr>
                    <p:cNvCxnSpPr>
                      <a:cxnSpLocks/>
                    </p:cNvCxnSpPr>
                    <p:nvPr/>
                  </p:nvCxnSpPr>
                  <p:spPr bwMode="auto">
                    <a:xfrm>
                      <a:off x="2340143" y="2926986"/>
                      <a:ext cx="1189119" cy="499784"/>
                    </a:xfrm>
                    <a:prstGeom prst="line">
                      <a:avLst/>
                    </a:prstGeom>
                    <a:noFill/>
                    <a:ln w="19050" cap="rnd" cmpd="sng" algn="ctr">
                      <a:solidFill>
                        <a:schemeClr val="accent1"/>
                      </a:solidFill>
                      <a:prstDash val="sysDash"/>
                      <a:round/>
                      <a:headEnd type="none" w="med" len="med"/>
                      <a:tailEnd type="none" w="med" len="med"/>
                    </a:ln>
                    <a:effectLst/>
                  </p:spPr>
                </p:cxnSp>
                <p:cxnSp>
                  <p:nvCxnSpPr>
                    <p:cNvPr id="16" name="Straight Connector 15">
                      <a:extLst>
                        <a:ext uri="{FF2B5EF4-FFF2-40B4-BE49-F238E27FC236}">
                          <a16:creationId xmlns:a16="http://schemas.microsoft.com/office/drawing/2014/main" id="{5AE70F3A-F255-884F-BF94-EF1788F0EEED}"/>
                        </a:ext>
                      </a:extLst>
                    </p:cNvPr>
                    <p:cNvCxnSpPr>
                      <a:cxnSpLocks/>
                    </p:cNvCxnSpPr>
                    <p:nvPr/>
                  </p:nvCxnSpPr>
                  <p:spPr bwMode="auto">
                    <a:xfrm flipV="1">
                      <a:off x="2340143" y="3697524"/>
                      <a:ext cx="1189119" cy="499784"/>
                    </a:xfrm>
                    <a:prstGeom prst="line">
                      <a:avLst/>
                    </a:prstGeom>
                    <a:noFill/>
                    <a:ln w="19050" cap="rnd" cmpd="sng" algn="ctr">
                      <a:solidFill>
                        <a:schemeClr val="accent1"/>
                      </a:solidFill>
                      <a:prstDash val="sysDash"/>
                      <a:round/>
                      <a:headEnd type="none" w="med" len="med"/>
                      <a:tailEnd type="none" w="med" len="med"/>
                    </a:ln>
                    <a:effectLst/>
                  </p:spPr>
                </p:cxnSp>
              </p:grpSp>
              <p:grpSp>
                <p:nvGrpSpPr>
                  <p:cNvPr id="12" name="Group 11">
                    <a:extLst>
                      <a:ext uri="{FF2B5EF4-FFF2-40B4-BE49-F238E27FC236}">
                        <a16:creationId xmlns:a16="http://schemas.microsoft.com/office/drawing/2014/main" id="{DB22654E-1B2E-4D43-98F6-713C357E3CE3}"/>
                      </a:ext>
                    </a:extLst>
                  </p:cNvPr>
                  <p:cNvGrpSpPr/>
                  <p:nvPr/>
                </p:nvGrpSpPr>
                <p:grpSpPr>
                  <a:xfrm>
                    <a:off x="2179218" y="3333946"/>
                    <a:ext cx="1350044" cy="456403"/>
                    <a:chOff x="2179218" y="3343345"/>
                    <a:chExt cx="1350044" cy="456403"/>
                  </a:xfrm>
                </p:grpSpPr>
                <p:cxnSp>
                  <p:nvCxnSpPr>
                    <p:cNvPr id="13" name="Straight Connector 12">
                      <a:extLst>
                        <a:ext uri="{FF2B5EF4-FFF2-40B4-BE49-F238E27FC236}">
                          <a16:creationId xmlns:a16="http://schemas.microsoft.com/office/drawing/2014/main" id="{7DFB6448-F3C8-414B-A152-B3B472EEC834}"/>
                        </a:ext>
                      </a:extLst>
                    </p:cNvPr>
                    <p:cNvCxnSpPr>
                      <a:cxnSpLocks/>
                    </p:cNvCxnSpPr>
                    <p:nvPr/>
                  </p:nvCxnSpPr>
                  <p:spPr bwMode="auto">
                    <a:xfrm>
                      <a:off x="2179218" y="3343345"/>
                      <a:ext cx="1350044" cy="191708"/>
                    </a:xfrm>
                    <a:prstGeom prst="line">
                      <a:avLst/>
                    </a:prstGeom>
                    <a:noFill/>
                    <a:ln w="19050" cap="rnd" cmpd="sng" algn="ctr">
                      <a:solidFill>
                        <a:schemeClr val="accent1"/>
                      </a:solidFill>
                      <a:prstDash val="sysDash"/>
                      <a:round/>
                      <a:headEnd type="none" w="med" len="med"/>
                      <a:tailEnd type="none" w="med" len="med"/>
                    </a:ln>
                    <a:effectLst/>
                  </p:spPr>
                </p:cxnSp>
                <p:cxnSp>
                  <p:nvCxnSpPr>
                    <p:cNvPr id="14" name="Straight Connector 13">
                      <a:extLst>
                        <a:ext uri="{FF2B5EF4-FFF2-40B4-BE49-F238E27FC236}">
                          <a16:creationId xmlns:a16="http://schemas.microsoft.com/office/drawing/2014/main" id="{6E5E0095-F950-4347-A404-FD4BFC2E447F}"/>
                        </a:ext>
                      </a:extLst>
                    </p:cNvPr>
                    <p:cNvCxnSpPr>
                      <a:cxnSpLocks/>
                    </p:cNvCxnSpPr>
                    <p:nvPr/>
                  </p:nvCxnSpPr>
                  <p:spPr bwMode="auto">
                    <a:xfrm flipV="1">
                      <a:off x="2179218" y="3608040"/>
                      <a:ext cx="1350044" cy="191708"/>
                    </a:xfrm>
                    <a:prstGeom prst="line">
                      <a:avLst/>
                    </a:prstGeom>
                    <a:noFill/>
                    <a:ln w="19050" cap="rnd" cmpd="sng" algn="ctr">
                      <a:solidFill>
                        <a:schemeClr val="accent1"/>
                      </a:solidFill>
                      <a:prstDash val="sysDash"/>
                      <a:round/>
                      <a:headEnd type="none" w="med" len="med"/>
                      <a:tailEnd type="none" w="med" len="med"/>
                    </a:ln>
                    <a:effectLst/>
                  </p:spPr>
                </p:cxnSp>
              </p:grpSp>
            </p:grpSp>
          </p:grpSp>
        </p:grpSp>
      </p:grpSp>
      <p:grpSp>
        <p:nvGrpSpPr>
          <p:cNvPr id="60" name="Group 59">
            <a:extLst>
              <a:ext uri="{FF2B5EF4-FFF2-40B4-BE49-F238E27FC236}">
                <a16:creationId xmlns:a16="http://schemas.microsoft.com/office/drawing/2014/main" id="{9BFEEF13-F2DF-6E48-9680-F6FBABAC9B3F}"/>
              </a:ext>
            </a:extLst>
          </p:cNvPr>
          <p:cNvGrpSpPr/>
          <p:nvPr/>
        </p:nvGrpSpPr>
        <p:grpSpPr>
          <a:xfrm>
            <a:off x="4063778" y="2889886"/>
            <a:ext cx="1255665" cy="1164904"/>
            <a:chOff x="7712907" y="3407029"/>
            <a:chExt cx="1919495" cy="1780751"/>
          </a:xfrm>
        </p:grpSpPr>
        <p:grpSp>
          <p:nvGrpSpPr>
            <p:cNvPr id="63" name="Group 62">
              <a:extLst>
                <a:ext uri="{FF2B5EF4-FFF2-40B4-BE49-F238E27FC236}">
                  <a16:creationId xmlns:a16="http://schemas.microsoft.com/office/drawing/2014/main" id="{452D63E6-113A-AF44-89AE-7D2ABAC11245}"/>
                </a:ext>
              </a:extLst>
            </p:cNvPr>
            <p:cNvGrpSpPr/>
            <p:nvPr/>
          </p:nvGrpSpPr>
          <p:grpSpPr>
            <a:xfrm>
              <a:off x="8653804" y="3936050"/>
              <a:ext cx="584268" cy="584268"/>
              <a:chOff x="3581400" y="3076575"/>
              <a:chExt cx="704850" cy="704850"/>
            </a:xfrm>
          </p:grpSpPr>
          <p:pic>
            <p:nvPicPr>
              <p:cNvPr id="78" name="Graphic 77">
                <a:extLst>
                  <a:ext uri="{FF2B5EF4-FFF2-40B4-BE49-F238E27FC236}">
                    <a16:creationId xmlns:a16="http://schemas.microsoft.com/office/drawing/2014/main" id="{738079C3-ECB3-E44C-8B56-A567C1C61F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581400" y="3076575"/>
                <a:ext cx="704850" cy="704850"/>
              </a:xfrm>
              <a:prstGeom prst="rect">
                <a:avLst/>
              </a:prstGeom>
            </p:spPr>
          </p:pic>
          <p:sp>
            <p:nvSpPr>
              <p:cNvPr id="79" name="TextBox 78">
                <a:extLst>
                  <a:ext uri="{FF2B5EF4-FFF2-40B4-BE49-F238E27FC236}">
                    <a16:creationId xmlns:a16="http://schemas.microsoft.com/office/drawing/2014/main" id="{0662B3DA-D25E-DE47-BE98-A57A967C9578}"/>
                  </a:ext>
                </a:extLst>
              </p:cNvPr>
              <p:cNvSpPr txBox="1"/>
              <p:nvPr/>
            </p:nvSpPr>
            <p:spPr>
              <a:xfrm>
                <a:off x="3594383" y="3393392"/>
                <a:ext cx="654090" cy="35226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64" name="Group 63">
              <a:extLst>
                <a:ext uri="{FF2B5EF4-FFF2-40B4-BE49-F238E27FC236}">
                  <a16:creationId xmlns:a16="http://schemas.microsoft.com/office/drawing/2014/main" id="{F7D15892-7FC1-594B-B96F-3551D4661F9F}"/>
                </a:ext>
              </a:extLst>
            </p:cNvPr>
            <p:cNvGrpSpPr/>
            <p:nvPr/>
          </p:nvGrpSpPr>
          <p:grpSpPr>
            <a:xfrm>
              <a:off x="7712907" y="3407029"/>
              <a:ext cx="1919495" cy="1780751"/>
              <a:chOff x="7712907" y="3407029"/>
              <a:chExt cx="2069049" cy="1919495"/>
            </a:xfrm>
          </p:grpSpPr>
          <p:sp>
            <p:nvSpPr>
              <p:cNvPr id="65" name="Arc 64">
                <a:extLst>
                  <a:ext uri="{FF2B5EF4-FFF2-40B4-BE49-F238E27FC236}">
                    <a16:creationId xmlns:a16="http://schemas.microsoft.com/office/drawing/2014/main" id="{3978A9DB-D08D-2948-B4FD-37FE68335DF2}"/>
                  </a:ext>
                </a:extLst>
              </p:cNvPr>
              <p:cNvSpPr/>
              <p:nvPr/>
            </p:nvSpPr>
            <p:spPr bwMode="auto">
              <a:xfrm>
                <a:off x="7862461" y="3407029"/>
                <a:ext cx="1919495" cy="1919495"/>
              </a:xfrm>
              <a:prstGeom prst="arc">
                <a:avLst>
                  <a:gd name="adj1" fmla="val 7993549"/>
                  <a:gd name="adj2" fmla="val 13759920"/>
                </a:avLst>
              </a:prstGeom>
              <a:noFill/>
              <a:ln w="127000" cap="rnd" cmpd="sng" algn="ctr">
                <a:solidFill>
                  <a:schemeClr val="bg2">
                    <a:lumMod val="60000"/>
                    <a:lumOff val="40000"/>
                  </a:schemeClr>
                </a:solidFill>
                <a:prstDash val="solid"/>
                <a:round/>
                <a:headEnd type="none" w="med" len="med"/>
                <a:tailEnd type="none" w="med" len="med"/>
              </a:ln>
              <a:effectLst/>
            </p:spPr>
            <p:txBody>
              <a:bodyPr rtlCol="0" anchor="ctr"/>
              <a:lstStyle/>
              <a:p>
                <a:pPr algn="ctr" defTabSz="685800" fontAlgn="base">
                  <a:spcBef>
                    <a:spcPct val="0"/>
                  </a:spcBef>
                  <a:spcAft>
                    <a:spcPct val="0"/>
                  </a:spcAft>
                </a:pPr>
                <a:endParaRPr lang="en-US" sz="1350">
                  <a:solidFill>
                    <a:srgbClr val="595959"/>
                  </a:solidFill>
                  <a:latin typeface="Arial" charset="0"/>
                  <a:ea typeface="ＭＳ Ｐゴシック" charset="-128"/>
                </a:endParaRPr>
              </a:p>
            </p:txBody>
          </p:sp>
          <p:grpSp>
            <p:nvGrpSpPr>
              <p:cNvPr id="66" name="Group 65">
                <a:extLst>
                  <a:ext uri="{FF2B5EF4-FFF2-40B4-BE49-F238E27FC236}">
                    <a16:creationId xmlns:a16="http://schemas.microsoft.com/office/drawing/2014/main" id="{2F58E3B0-BC9B-864F-B954-D0BB62EB74EB}"/>
                  </a:ext>
                </a:extLst>
              </p:cNvPr>
              <p:cNvGrpSpPr/>
              <p:nvPr/>
            </p:nvGrpSpPr>
            <p:grpSpPr>
              <a:xfrm>
                <a:off x="7712907" y="3732945"/>
                <a:ext cx="1119857" cy="1094808"/>
                <a:chOff x="7712907" y="3732945"/>
                <a:chExt cx="1119857" cy="1094808"/>
              </a:xfrm>
            </p:grpSpPr>
            <p:pic>
              <p:nvPicPr>
                <p:cNvPr id="67" name="Graphic 66">
                  <a:extLst>
                    <a:ext uri="{FF2B5EF4-FFF2-40B4-BE49-F238E27FC236}">
                      <a16:creationId xmlns:a16="http://schemas.microsoft.com/office/drawing/2014/main" id="{5D67FD55-DAA8-F24A-8D45-F4EFE3713A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36578" y="3732945"/>
                  <a:ext cx="330320" cy="330320"/>
                </a:xfrm>
                <a:prstGeom prst="rect">
                  <a:avLst/>
                </a:prstGeom>
              </p:spPr>
            </p:pic>
            <p:pic>
              <p:nvPicPr>
                <p:cNvPr id="68" name="Graphic 67">
                  <a:extLst>
                    <a:ext uri="{FF2B5EF4-FFF2-40B4-BE49-F238E27FC236}">
                      <a16:creationId xmlns:a16="http://schemas.microsoft.com/office/drawing/2014/main" id="{82896266-F2C2-DF47-AE89-061C4380DD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12907" y="4115189"/>
                  <a:ext cx="330320" cy="330320"/>
                </a:xfrm>
                <a:prstGeom prst="rect">
                  <a:avLst/>
                </a:prstGeom>
              </p:spPr>
            </p:pic>
            <p:pic>
              <p:nvPicPr>
                <p:cNvPr id="69" name="Graphic 68">
                  <a:extLst>
                    <a:ext uri="{FF2B5EF4-FFF2-40B4-BE49-F238E27FC236}">
                      <a16:creationId xmlns:a16="http://schemas.microsoft.com/office/drawing/2014/main" id="{57D10B1D-64BB-4B4C-9650-0D1BD0AFB29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74827" y="4497433"/>
                  <a:ext cx="330320" cy="330320"/>
                </a:xfrm>
                <a:prstGeom prst="rect">
                  <a:avLst/>
                </a:prstGeom>
              </p:spPr>
            </p:pic>
            <p:grpSp>
              <p:nvGrpSpPr>
                <p:cNvPr id="71" name="Group 70">
                  <a:extLst>
                    <a:ext uri="{FF2B5EF4-FFF2-40B4-BE49-F238E27FC236}">
                      <a16:creationId xmlns:a16="http://schemas.microsoft.com/office/drawing/2014/main" id="{E1941CFF-1675-B847-A6A4-8AF4411E68AB}"/>
                    </a:ext>
                  </a:extLst>
                </p:cNvPr>
                <p:cNvGrpSpPr/>
                <p:nvPr/>
              </p:nvGrpSpPr>
              <p:grpSpPr>
                <a:xfrm>
                  <a:off x="8160762" y="4028337"/>
                  <a:ext cx="672002" cy="588240"/>
                  <a:chOff x="2201471" y="3065559"/>
                  <a:chExt cx="1327791" cy="907038"/>
                </a:xfrm>
              </p:grpSpPr>
              <p:cxnSp>
                <p:nvCxnSpPr>
                  <p:cNvPr id="76" name="Straight Connector 75">
                    <a:extLst>
                      <a:ext uri="{FF2B5EF4-FFF2-40B4-BE49-F238E27FC236}">
                        <a16:creationId xmlns:a16="http://schemas.microsoft.com/office/drawing/2014/main" id="{03C5566E-C46A-B243-9C77-9F4276423EDE}"/>
                      </a:ext>
                    </a:extLst>
                  </p:cNvPr>
                  <p:cNvCxnSpPr>
                    <a:cxnSpLocks/>
                  </p:cNvCxnSpPr>
                  <p:nvPr/>
                </p:nvCxnSpPr>
                <p:spPr bwMode="auto">
                  <a:xfrm>
                    <a:off x="2339110" y="3065559"/>
                    <a:ext cx="1190152" cy="361211"/>
                  </a:xfrm>
                  <a:prstGeom prst="line">
                    <a:avLst/>
                  </a:prstGeom>
                  <a:noFill/>
                  <a:ln w="19050" cap="rnd" cmpd="sng" algn="ctr">
                    <a:solidFill>
                      <a:schemeClr val="accent1"/>
                    </a:solidFill>
                    <a:prstDash val="sysDash"/>
                    <a:round/>
                    <a:headEnd type="none" w="med" len="med"/>
                    <a:tailEnd type="none" w="med" len="med"/>
                  </a:ln>
                  <a:effectLst/>
                </p:spPr>
              </p:cxnSp>
              <p:grpSp>
                <p:nvGrpSpPr>
                  <p:cNvPr id="73" name="Group 72">
                    <a:extLst>
                      <a:ext uri="{FF2B5EF4-FFF2-40B4-BE49-F238E27FC236}">
                        <a16:creationId xmlns:a16="http://schemas.microsoft.com/office/drawing/2014/main" id="{D2A13107-8480-E040-B23C-181EB48A7B6C}"/>
                      </a:ext>
                    </a:extLst>
                  </p:cNvPr>
                  <p:cNvGrpSpPr/>
                  <p:nvPr/>
                </p:nvGrpSpPr>
                <p:grpSpPr>
                  <a:xfrm>
                    <a:off x="2201471" y="3525654"/>
                    <a:ext cx="1327791" cy="446943"/>
                    <a:chOff x="2201471" y="3535053"/>
                    <a:chExt cx="1327791" cy="446943"/>
                  </a:xfrm>
                </p:grpSpPr>
                <p:cxnSp>
                  <p:nvCxnSpPr>
                    <p:cNvPr id="74" name="Straight Connector 73">
                      <a:extLst>
                        <a:ext uri="{FF2B5EF4-FFF2-40B4-BE49-F238E27FC236}">
                          <a16:creationId xmlns:a16="http://schemas.microsoft.com/office/drawing/2014/main" id="{B084013C-F3CB-434C-9DC9-E0F112A5EB6C}"/>
                        </a:ext>
                      </a:extLst>
                    </p:cNvPr>
                    <p:cNvCxnSpPr>
                      <a:cxnSpLocks/>
                    </p:cNvCxnSpPr>
                    <p:nvPr/>
                  </p:nvCxnSpPr>
                  <p:spPr bwMode="auto">
                    <a:xfrm>
                      <a:off x="2201471" y="3535053"/>
                      <a:ext cx="1327791" cy="0"/>
                    </a:xfrm>
                    <a:prstGeom prst="line">
                      <a:avLst/>
                    </a:prstGeom>
                    <a:noFill/>
                    <a:ln w="19050" cap="rnd" cmpd="sng" algn="ctr">
                      <a:solidFill>
                        <a:schemeClr val="accent1"/>
                      </a:solidFill>
                      <a:prstDash val="sysDash"/>
                      <a:round/>
                      <a:headEnd type="none" w="med" len="med"/>
                      <a:tailEnd type="none" w="med" len="med"/>
                    </a:ln>
                    <a:effectLst/>
                  </p:spPr>
                </p:cxnSp>
                <p:cxnSp>
                  <p:nvCxnSpPr>
                    <p:cNvPr id="75" name="Straight Connector 74">
                      <a:extLst>
                        <a:ext uri="{FF2B5EF4-FFF2-40B4-BE49-F238E27FC236}">
                          <a16:creationId xmlns:a16="http://schemas.microsoft.com/office/drawing/2014/main" id="{31D837BA-310C-7A43-8BF9-56D5401D74D3}"/>
                        </a:ext>
                      </a:extLst>
                    </p:cNvPr>
                    <p:cNvCxnSpPr>
                      <a:cxnSpLocks/>
                    </p:cNvCxnSpPr>
                    <p:nvPr/>
                  </p:nvCxnSpPr>
                  <p:spPr bwMode="auto">
                    <a:xfrm flipV="1">
                      <a:off x="2323816" y="3608045"/>
                      <a:ext cx="1205446" cy="373951"/>
                    </a:xfrm>
                    <a:prstGeom prst="line">
                      <a:avLst/>
                    </a:prstGeom>
                    <a:noFill/>
                    <a:ln w="19050" cap="rnd" cmpd="sng" algn="ctr">
                      <a:solidFill>
                        <a:schemeClr val="accent1"/>
                      </a:solidFill>
                      <a:prstDash val="sysDash"/>
                      <a:round/>
                      <a:headEnd type="none" w="med" len="med"/>
                      <a:tailEnd type="none" w="med" len="med"/>
                    </a:ln>
                    <a:effectLst/>
                  </p:spPr>
                </p:cxnSp>
              </p:grpSp>
            </p:grpSp>
          </p:grpSp>
        </p:grpSp>
      </p:grpSp>
      <p:grpSp>
        <p:nvGrpSpPr>
          <p:cNvPr id="81" name="Group 80">
            <a:extLst>
              <a:ext uri="{FF2B5EF4-FFF2-40B4-BE49-F238E27FC236}">
                <a16:creationId xmlns:a16="http://schemas.microsoft.com/office/drawing/2014/main" id="{C7FB6FF1-511F-C24A-AFA3-8279FA7DF01B}"/>
              </a:ext>
            </a:extLst>
          </p:cNvPr>
          <p:cNvGrpSpPr/>
          <p:nvPr/>
        </p:nvGrpSpPr>
        <p:grpSpPr>
          <a:xfrm>
            <a:off x="3405156" y="4069131"/>
            <a:ext cx="1234528" cy="1164904"/>
            <a:chOff x="7745213" y="3407029"/>
            <a:chExt cx="1887182" cy="1780751"/>
          </a:xfrm>
        </p:grpSpPr>
        <p:grpSp>
          <p:nvGrpSpPr>
            <p:cNvPr id="84" name="Group 83">
              <a:extLst>
                <a:ext uri="{FF2B5EF4-FFF2-40B4-BE49-F238E27FC236}">
                  <a16:creationId xmlns:a16="http://schemas.microsoft.com/office/drawing/2014/main" id="{CDF20429-8B1F-CC48-B465-B5050B2DE76B}"/>
                </a:ext>
              </a:extLst>
            </p:cNvPr>
            <p:cNvGrpSpPr/>
            <p:nvPr/>
          </p:nvGrpSpPr>
          <p:grpSpPr>
            <a:xfrm>
              <a:off x="8653804" y="3936050"/>
              <a:ext cx="584268" cy="584268"/>
              <a:chOff x="3581400" y="3076575"/>
              <a:chExt cx="704850" cy="704850"/>
            </a:xfrm>
          </p:grpSpPr>
          <p:pic>
            <p:nvPicPr>
              <p:cNvPr id="99" name="Graphic 98">
                <a:extLst>
                  <a:ext uri="{FF2B5EF4-FFF2-40B4-BE49-F238E27FC236}">
                    <a16:creationId xmlns:a16="http://schemas.microsoft.com/office/drawing/2014/main" id="{068F60E4-C6F7-3741-9F9A-E46C16F35EB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581400" y="3076575"/>
                <a:ext cx="704850" cy="704850"/>
              </a:xfrm>
              <a:prstGeom prst="rect">
                <a:avLst/>
              </a:prstGeom>
            </p:spPr>
          </p:pic>
          <p:sp>
            <p:nvSpPr>
              <p:cNvPr id="100" name="TextBox 99">
                <a:extLst>
                  <a:ext uri="{FF2B5EF4-FFF2-40B4-BE49-F238E27FC236}">
                    <a16:creationId xmlns:a16="http://schemas.microsoft.com/office/drawing/2014/main" id="{53CABCFC-AEDA-9F4B-82D4-2ED5DC65AA5C}"/>
                  </a:ext>
                </a:extLst>
              </p:cNvPr>
              <p:cNvSpPr txBox="1"/>
              <p:nvPr/>
            </p:nvSpPr>
            <p:spPr>
              <a:xfrm>
                <a:off x="3594383" y="3393392"/>
                <a:ext cx="654090" cy="35226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85" name="Group 84">
              <a:extLst>
                <a:ext uri="{FF2B5EF4-FFF2-40B4-BE49-F238E27FC236}">
                  <a16:creationId xmlns:a16="http://schemas.microsoft.com/office/drawing/2014/main" id="{E5004A22-CF6C-5D46-83F8-E497C03056AE}"/>
                </a:ext>
              </a:extLst>
            </p:cNvPr>
            <p:cNvGrpSpPr/>
            <p:nvPr/>
          </p:nvGrpSpPr>
          <p:grpSpPr>
            <a:xfrm>
              <a:off x="7745213" y="3407029"/>
              <a:ext cx="1887182" cy="1780751"/>
              <a:chOff x="7747736" y="3407029"/>
              <a:chExt cx="2034220" cy="1919495"/>
            </a:xfrm>
          </p:grpSpPr>
          <p:sp>
            <p:nvSpPr>
              <p:cNvPr id="86" name="Arc 85">
                <a:extLst>
                  <a:ext uri="{FF2B5EF4-FFF2-40B4-BE49-F238E27FC236}">
                    <a16:creationId xmlns:a16="http://schemas.microsoft.com/office/drawing/2014/main" id="{5F7B685F-370F-EE4C-9220-DAAFA7539092}"/>
                  </a:ext>
                </a:extLst>
              </p:cNvPr>
              <p:cNvSpPr/>
              <p:nvPr/>
            </p:nvSpPr>
            <p:spPr bwMode="auto">
              <a:xfrm>
                <a:off x="7862461" y="3407029"/>
                <a:ext cx="1919495" cy="1919495"/>
              </a:xfrm>
              <a:prstGeom prst="arc">
                <a:avLst>
                  <a:gd name="adj1" fmla="val 7993549"/>
                  <a:gd name="adj2" fmla="val 13759920"/>
                </a:avLst>
              </a:prstGeom>
              <a:noFill/>
              <a:ln w="127000" cap="rnd" cmpd="sng" algn="ctr">
                <a:solidFill>
                  <a:schemeClr val="bg2">
                    <a:lumMod val="60000"/>
                    <a:lumOff val="40000"/>
                  </a:schemeClr>
                </a:solidFill>
                <a:prstDash val="solid"/>
                <a:round/>
                <a:headEnd type="none" w="med" len="med"/>
                <a:tailEnd type="none" w="med" len="med"/>
              </a:ln>
              <a:effectLst/>
            </p:spPr>
            <p:txBody>
              <a:bodyPr rtlCol="0" anchor="ctr"/>
              <a:lstStyle/>
              <a:p>
                <a:pPr algn="ctr" defTabSz="685800" fontAlgn="base">
                  <a:spcBef>
                    <a:spcPct val="0"/>
                  </a:spcBef>
                  <a:spcAft>
                    <a:spcPct val="0"/>
                  </a:spcAft>
                </a:pPr>
                <a:endParaRPr lang="en-US" sz="1350">
                  <a:solidFill>
                    <a:srgbClr val="595959"/>
                  </a:solidFill>
                  <a:latin typeface="Arial" charset="0"/>
                  <a:ea typeface="ＭＳ Ｐゴシック" charset="-128"/>
                </a:endParaRPr>
              </a:p>
            </p:txBody>
          </p:sp>
          <p:grpSp>
            <p:nvGrpSpPr>
              <p:cNvPr id="87" name="Group 86">
                <a:extLst>
                  <a:ext uri="{FF2B5EF4-FFF2-40B4-BE49-F238E27FC236}">
                    <a16:creationId xmlns:a16="http://schemas.microsoft.com/office/drawing/2014/main" id="{26F4239B-D9A0-5743-9817-8F7C889EF15C}"/>
                  </a:ext>
                </a:extLst>
              </p:cNvPr>
              <p:cNvGrpSpPr/>
              <p:nvPr/>
            </p:nvGrpSpPr>
            <p:grpSpPr>
              <a:xfrm>
                <a:off x="7747736" y="3898469"/>
                <a:ext cx="1085026" cy="906064"/>
                <a:chOff x="7747736" y="3898469"/>
                <a:chExt cx="1085026" cy="906064"/>
              </a:xfrm>
            </p:grpSpPr>
            <p:pic>
              <p:nvPicPr>
                <p:cNvPr id="89" name="Graphic 88">
                  <a:extLst>
                    <a:ext uri="{FF2B5EF4-FFF2-40B4-BE49-F238E27FC236}">
                      <a16:creationId xmlns:a16="http://schemas.microsoft.com/office/drawing/2014/main" id="{C3D6183E-7D5F-0740-B6D6-602782BF8D4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47738" y="3898469"/>
                  <a:ext cx="330320" cy="330320"/>
                </a:xfrm>
                <a:prstGeom prst="rect">
                  <a:avLst/>
                </a:prstGeom>
              </p:spPr>
            </p:pic>
            <p:pic>
              <p:nvPicPr>
                <p:cNvPr id="90" name="Graphic 89">
                  <a:extLst>
                    <a:ext uri="{FF2B5EF4-FFF2-40B4-BE49-F238E27FC236}">
                      <a16:creationId xmlns:a16="http://schemas.microsoft.com/office/drawing/2014/main" id="{D0A9D031-DB64-EE4D-84BD-8A0EB94BB8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747736" y="4474213"/>
                  <a:ext cx="330320" cy="330320"/>
                </a:xfrm>
                <a:prstGeom prst="rect">
                  <a:avLst/>
                </a:prstGeom>
              </p:spPr>
            </p:pic>
            <p:grpSp>
              <p:nvGrpSpPr>
                <p:cNvPr id="94" name="Group 93">
                  <a:extLst>
                    <a:ext uri="{FF2B5EF4-FFF2-40B4-BE49-F238E27FC236}">
                      <a16:creationId xmlns:a16="http://schemas.microsoft.com/office/drawing/2014/main" id="{CFB77B6E-D0A4-EC45-ADC1-065A37D6DF72}"/>
                    </a:ext>
                  </a:extLst>
                </p:cNvPr>
                <p:cNvGrpSpPr/>
                <p:nvPr/>
              </p:nvGrpSpPr>
              <p:grpSpPr>
                <a:xfrm>
                  <a:off x="8158547" y="4151793"/>
                  <a:ext cx="674215" cy="402484"/>
                  <a:chOff x="2197097" y="3265320"/>
                  <a:chExt cx="1332165" cy="620612"/>
                </a:xfrm>
              </p:grpSpPr>
              <p:cxnSp>
                <p:nvCxnSpPr>
                  <p:cNvPr id="95" name="Straight Connector 94">
                    <a:extLst>
                      <a:ext uri="{FF2B5EF4-FFF2-40B4-BE49-F238E27FC236}">
                        <a16:creationId xmlns:a16="http://schemas.microsoft.com/office/drawing/2014/main" id="{DBFE5ED1-EAC2-F14F-A94D-944BBF0CDAAE}"/>
                      </a:ext>
                    </a:extLst>
                  </p:cNvPr>
                  <p:cNvCxnSpPr>
                    <a:cxnSpLocks/>
                  </p:cNvCxnSpPr>
                  <p:nvPr/>
                </p:nvCxnSpPr>
                <p:spPr bwMode="auto">
                  <a:xfrm>
                    <a:off x="2197097" y="3265320"/>
                    <a:ext cx="1332165" cy="269733"/>
                  </a:xfrm>
                  <a:prstGeom prst="line">
                    <a:avLst/>
                  </a:prstGeom>
                  <a:noFill/>
                  <a:ln w="19050" cap="rnd" cmpd="sng" algn="ctr">
                    <a:solidFill>
                      <a:schemeClr val="accent1"/>
                    </a:solidFill>
                    <a:prstDash val="sysDash"/>
                    <a:round/>
                    <a:headEnd type="none" w="med" len="med"/>
                    <a:tailEnd type="none" w="med" len="med"/>
                  </a:ln>
                  <a:effectLst/>
                </p:spPr>
              </p:cxnSp>
              <p:cxnSp>
                <p:nvCxnSpPr>
                  <p:cNvPr id="96" name="Straight Connector 95">
                    <a:extLst>
                      <a:ext uri="{FF2B5EF4-FFF2-40B4-BE49-F238E27FC236}">
                        <a16:creationId xmlns:a16="http://schemas.microsoft.com/office/drawing/2014/main" id="{4F825926-112C-3449-B32E-867C40706473}"/>
                      </a:ext>
                    </a:extLst>
                  </p:cNvPr>
                  <p:cNvCxnSpPr>
                    <a:cxnSpLocks/>
                  </p:cNvCxnSpPr>
                  <p:nvPr/>
                </p:nvCxnSpPr>
                <p:spPr bwMode="auto">
                  <a:xfrm flipV="1">
                    <a:off x="2212390" y="3608041"/>
                    <a:ext cx="1316872" cy="277891"/>
                  </a:xfrm>
                  <a:prstGeom prst="line">
                    <a:avLst/>
                  </a:prstGeom>
                  <a:noFill/>
                  <a:ln w="19050" cap="rnd" cmpd="sng" algn="ctr">
                    <a:solidFill>
                      <a:schemeClr val="accent1"/>
                    </a:solidFill>
                    <a:prstDash val="sysDash"/>
                    <a:round/>
                    <a:headEnd type="none" w="med" len="med"/>
                    <a:tailEnd type="none" w="med" len="med"/>
                  </a:ln>
                  <a:effectLst/>
                </p:spPr>
              </p:cxnSp>
            </p:grpSp>
          </p:grpSp>
        </p:grpSp>
      </p:grpSp>
      <p:grpSp>
        <p:nvGrpSpPr>
          <p:cNvPr id="108" name="Group 107">
            <a:extLst>
              <a:ext uri="{FF2B5EF4-FFF2-40B4-BE49-F238E27FC236}">
                <a16:creationId xmlns:a16="http://schemas.microsoft.com/office/drawing/2014/main" id="{ECDDDD15-6BF2-8341-82A3-EAAE369A284B}"/>
              </a:ext>
            </a:extLst>
          </p:cNvPr>
          <p:cNvGrpSpPr/>
          <p:nvPr/>
        </p:nvGrpSpPr>
        <p:grpSpPr>
          <a:xfrm>
            <a:off x="2506566" y="2590295"/>
            <a:ext cx="2623204" cy="2650553"/>
            <a:chOff x="3342087" y="2310727"/>
            <a:chExt cx="3497605" cy="3534070"/>
          </a:xfrm>
        </p:grpSpPr>
        <p:grpSp>
          <p:nvGrpSpPr>
            <p:cNvPr id="102" name="Group 101">
              <a:extLst>
                <a:ext uri="{FF2B5EF4-FFF2-40B4-BE49-F238E27FC236}">
                  <a16:creationId xmlns:a16="http://schemas.microsoft.com/office/drawing/2014/main" id="{B6B4BCC9-D462-2F46-9DD4-CE7D9889E86B}"/>
                </a:ext>
              </a:extLst>
            </p:cNvPr>
            <p:cNvGrpSpPr/>
            <p:nvPr/>
          </p:nvGrpSpPr>
          <p:grpSpPr>
            <a:xfrm>
              <a:off x="3342087" y="2547894"/>
              <a:ext cx="1571375" cy="1961744"/>
              <a:chOff x="3342087" y="2547894"/>
              <a:chExt cx="1571375" cy="1961744"/>
            </a:xfrm>
          </p:grpSpPr>
          <p:sp>
            <p:nvSpPr>
              <p:cNvPr id="52" name="Oval 51">
                <a:extLst>
                  <a:ext uri="{FF2B5EF4-FFF2-40B4-BE49-F238E27FC236}">
                    <a16:creationId xmlns:a16="http://schemas.microsoft.com/office/drawing/2014/main" id="{6232F79B-0501-BA4F-B224-B4DFFB172BA4}"/>
                  </a:ext>
                </a:extLst>
              </p:cNvPr>
              <p:cNvSpPr/>
              <p:nvPr/>
            </p:nvSpPr>
            <p:spPr bwMode="gray">
              <a:xfrm>
                <a:off x="3342087" y="2938263"/>
                <a:ext cx="1571375" cy="1571375"/>
              </a:xfrm>
              <a:prstGeom prst="ellipse">
                <a:avLst/>
              </a:prstGeom>
              <a:noFill/>
              <a:ln w="38100" cap="flat" cmpd="sng" algn="ctr">
                <a:solidFill>
                  <a:schemeClr val="accent1"/>
                </a:solidFill>
                <a:prstDash val="solid"/>
                <a:miter lim="800000"/>
                <a:headEnd type="none" w="med" len="med"/>
                <a:tailEnd type="none" w="med" len="med"/>
              </a:ln>
              <a:effectLst/>
            </p:spPr>
            <p:txBody>
              <a:bodyPr rtlCol="0" anchor="ctr"/>
              <a:lstStyle/>
              <a:p>
                <a:pPr algn="ctr" defTabSz="685800" fontAlgn="base">
                  <a:spcBef>
                    <a:spcPct val="0"/>
                  </a:spcBef>
                  <a:spcAft>
                    <a:spcPct val="0"/>
                  </a:spcAft>
                </a:pPr>
                <a:endParaRPr lang="en-US" sz="1350" dirty="0" err="1">
                  <a:solidFill>
                    <a:srgbClr val="595959"/>
                  </a:solidFill>
                  <a:latin typeface="Arial" charset="0"/>
                  <a:ea typeface="ＭＳ Ｐゴシック" charset="-128"/>
                </a:endParaRPr>
              </a:p>
            </p:txBody>
          </p:sp>
          <p:sp>
            <p:nvSpPr>
              <p:cNvPr id="54" name="TextBox 53">
                <a:extLst>
                  <a:ext uri="{FF2B5EF4-FFF2-40B4-BE49-F238E27FC236}">
                    <a16:creationId xmlns:a16="http://schemas.microsoft.com/office/drawing/2014/main" id="{E5C9334F-4639-CE49-A384-943F4310B664}"/>
                  </a:ext>
                </a:extLst>
              </p:cNvPr>
              <p:cNvSpPr txBox="1"/>
              <p:nvPr/>
            </p:nvSpPr>
            <p:spPr>
              <a:xfrm>
                <a:off x="3656300" y="2547894"/>
                <a:ext cx="942946" cy="473976"/>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b="1" dirty="0">
                    <a:solidFill>
                      <a:srgbClr val="005391"/>
                    </a:solidFill>
                    <a:latin typeface="Avenir Heavy" panose="02000503020000020003" pitchFamily="2" charset="0"/>
                    <a:ea typeface="Avenir Roman" charset="0"/>
                    <a:cs typeface="Avenir Roman" charset="0"/>
                  </a:rPr>
                  <a:t>CT</a:t>
                </a:r>
              </a:p>
            </p:txBody>
          </p:sp>
        </p:grpSp>
        <p:grpSp>
          <p:nvGrpSpPr>
            <p:cNvPr id="103" name="Group 102">
              <a:extLst>
                <a:ext uri="{FF2B5EF4-FFF2-40B4-BE49-F238E27FC236}">
                  <a16:creationId xmlns:a16="http://schemas.microsoft.com/office/drawing/2014/main" id="{1E9650FB-B147-CB4A-A707-A377E2DFFDF2}"/>
                </a:ext>
              </a:extLst>
            </p:cNvPr>
            <p:cNvGrpSpPr/>
            <p:nvPr/>
          </p:nvGrpSpPr>
          <p:grpSpPr>
            <a:xfrm>
              <a:off x="5268317" y="2310727"/>
              <a:ext cx="1571375" cy="1961744"/>
              <a:chOff x="5268317" y="2310727"/>
              <a:chExt cx="1571375" cy="1961744"/>
            </a:xfrm>
          </p:grpSpPr>
          <p:sp>
            <p:nvSpPr>
              <p:cNvPr id="61" name="Oval 60">
                <a:extLst>
                  <a:ext uri="{FF2B5EF4-FFF2-40B4-BE49-F238E27FC236}">
                    <a16:creationId xmlns:a16="http://schemas.microsoft.com/office/drawing/2014/main" id="{DF018F28-839F-B442-AFD8-DEBFFB151388}"/>
                  </a:ext>
                </a:extLst>
              </p:cNvPr>
              <p:cNvSpPr/>
              <p:nvPr/>
            </p:nvSpPr>
            <p:spPr bwMode="gray">
              <a:xfrm>
                <a:off x="5268317" y="2701096"/>
                <a:ext cx="1571375" cy="1571375"/>
              </a:xfrm>
              <a:prstGeom prst="ellipse">
                <a:avLst/>
              </a:prstGeom>
              <a:noFill/>
              <a:ln w="38100" cap="flat" cmpd="sng" algn="ctr">
                <a:solidFill>
                  <a:schemeClr val="accent1"/>
                </a:solidFill>
                <a:prstDash val="solid"/>
                <a:miter lim="800000"/>
                <a:headEnd type="none" w="med" len="med"/>
                <a:tailEnd type="none" w="med" len="med"/>
              </a:ln>
              <a:effectLst/>
            </p:spPr>
            <p:txBody>
              <a:bodyPr rtlCol="0" anchor="ctr"/>
              <a:lstStyle/>
              <a:p>
                <a:pPr algn="ctr" defTabSz="685800" fontAlgn="base">
                  <a:spcBef>
                    <a:spcPct val="0"/>
                  </a:spcBef>
                  <a:spcAft>
                    <a:spcPct val="0"/>
                  </a:spcAft>
                </a:pPr>
                <a:endParaRPr lang="en-US" sz="1350" dirty="0" err="1">
                  <a:solidFill>
                    <a:srgbClr val="595959"/>
                  </a:solidFill>
                  <a:latin typeface="Arial" charset="0"/>
                  <a:ea typeface="ＭＳ Ｐゴシック" charset="-128"/>
                </a:endParaRPr>
              </a:p>
            </p:txBody>
          </p:sp>
          <p:sp>
            <p:nvSpPr>
              <p:cNvPr id="62" name="TextBox 61">
                <a:extLst>
                  <a:ext uri="{FF2B5EF4-FFF2-40B4-BE49-F238E27FC236}">
                    <a16:creationId xmlns:a16="http://schemas.microsoft.com/office/drawing/2014/main" id="{7614EA5C-F217-284E-B9DD-923F8460A39F}"/>
                  </a:ext>
                </a:extLst>
              </p:cNvPr>
              <p:cNvSpPr txBox="1"/>
              <p:nvPr/>
            </p:nvSpPr>
            <p:spPr>
              <a:xfrm>
                <a:off x="5582530" y="2310727"/>
                <a:ext cx="942946" cy="473976"/>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b="1" dirty="0">
                    <a:solidFill>
                      <a:srgbClr val="005391"/>
                    </a:solidFill>
                    <a:latin typeface="Avenir Heavy" panose="02000503020000020003" pitchFamily="2" charset="0"/>
                    <a:ea typeface="Avenir Roman" charset="0"/>
                    <a:cs typeface="Avenir Roman" charset="0"/>
                  </a:rPr>
                  <a:t>CT</a:t>
                </a:r>
              </a:p>
            </p:txBody>
          </p:sp>
        </p:grpSp>
        <p:grpSp>
          <p:nvGrpSpPr>
            <p:cNvPr id="101" name="Group 100">
              <a:extLst>
                <a:ext uri="{FF2B5EF4-FFF2-40B4-BE49-F238E27FC236}">
                  <a16:creationId xmlns:a16="http://schemas.microsoft.com/office/drawing/2014/main" id="{E4C39547-F08D-D64C-8D20-02AF71664C9C}"/>
                </a:ext>
              </a:extLst>
            </p:cNvPr>
            <p:cNvGrpSpPr/>
            <p:nvPr/>
          </p:nvGrpSpPr>
          <p:grpSpPr>
            <a:xfrm>
              <a:off x="4361973" y="3883053"/>
              <a:ext cx="1571375" cy="1961744"/>
              <a:chOff x="4361973" y="3883053"/>
              <a:chExt cx="1571375" cy="1961744"/>
            </a:xfrm>
          </p:grpSpPr>
          <p:sp>
            <p:nvSpPr>
              <p:cNvPr id="82" name="Oval 81">
                <a:extLst>
                  <a:ext uri="{FF2B5EF4-FFF2-40B4-BE49-F238E27FC236}">
                    <a16:creationId xmlns:a16="http://schemas.microsoft.com/office/drawing/2014/main" id="{91AFB51D-23C9-BC44-A0B9-FF5CE70D6E3D}"/>
                  </a:ext>
                </a:extLst>
              </p:cNvPr>
              <p:cNvSpPr/>
              <p:nvPr/>
            </p:nvSpPr>
            <p:spPr bwMode="gray">
              <a:xfrm>
                <a:off x="4361973" y="4273422"/>
                <a:ext cx="1571375" cy="1571375"/>
              </a:xfrm>
              <a:prstGeom prst="ellipse">
                <a:avLst/>
              </a:prstGeom>
              <a:noFill/>
              <a:ln w="38100" cap="flat" cmpd="sng" algn="ctr">
                <a:solidFill>
                  <a:schemeClr val="accent1"/>
                </a:solidFill>
                <a:prstDash val="solid"/>
                <a:miter lim="800000"/>
                <a:headEnd type="none" w="med" len="med"/>
                <a:tailEnd type="none" w="med" len="med"/>
              </a:ln>
              <a:effectLst/>
            </p:spPr>
            <p:txBody>
              <a:bodyPr rtlCol="0" anchor="ctr"/>
              <a:lstStyle/>
              <a:p>
                <a:pPr algn="ctr" defTabSz="685800" fontAlgn="base">
                  <a:spcBef>
                    <a:spcPct val="0"/>
                  </a:spcBef>
                  <a:spcAft>
                    <a:spcPct val="0"/>
                  </a:spcAft>
                </a:pPr>
                <a:endParaRPr lang="en-US" sz="1350" dirty="0" err="1">
                  <a:solidFill>
                    <a:srgbClr val="595959"/>
                  </a:solidFill>
                  <a:latin typeface="Arial" charset="0"/>
                  <a:ea typeface="ＭＳ Ｐゴシック" charset="-128"/>
                </a:endParaRPr>
              </a:p>
            </p:txBody>
          </p:sp>
          <p:sp>
            <p:nvSpPr>
              <p:cNvPr id="83" name="TextBox 82">
                <a:extLst>
                  <a:ext uri="{FF2B5EF4-FFF2-40B4-BE49-F238E27FC236}">
                    <a16:creationId xmlns:a16="http://schemas.microsoft.com/office/drawing/2014/main" id="{DE3878F1-25D9-BA4F-8F20-BC266A84051F}"/>
                  </a:ext>
                </a:extLst>
              </p:cNvPr>
              <p:cNvSpPr txBox="1"/>
              <p:nvPr/>
            </p:nvSpPr>
            <p:spPr>
              <a:xfrm>
                <a:off x="4676186" y="3883053"/>
                <a:ext cx="942946" cy="473976"/>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b="1" dirty="0">
                    <a:solidFill>
                      <a:srgbClr val="005391"/>
                    </a:solidFill>
                    <a:latin typeface="Avenir Heavy" panose="02000503020000020003" pitchFamily="2" charset="0"/>
                    <a:ea typeface="Avenir Roman" charset="0"/>
                    <a:cs typeface="Avenir Roman" charset="0"/>
                  </a:rPr>
                  <a:t>CT</a:t>
                </a:r>
              </a:p>
            </p:txBody>
          </p:sp>
        </p:grpSp>
      </p:grpSp>
      <p:grpSp>
        <p:nvGrpSpPr>
          <p:cNvPr id="110" name="Group 109">
            <a:extLst>
              <a:ext uri="{FF2B5EF4-FFF2-40B4-BE49-F238E27FC236}">
                <a16:creationId xmlns:a16="http://schemas.microsoft.com/office/drawing/2014/main" id="{AEB53C19-7C69-3C43-A57C-62E0C27E22B5}"/>
              </a:ext>
            </a:extLst>
          </p:cNvPr>
          <p:cNvGrpSpPr/>
          <p:nvPr/>
        </p:nvGrpSpPr>
        <p:grpSpPr>
          <a:xfrm>
            <a:off x="1130152" y="4476599"/>
            <a:ext cx="382208" cy="382208"/>
            <a:chOff x="3581400" y="3076575"/>
            <a:chExt cx="704850" cy="704850"/>
          </a:xfrm>
        </p:grpSpPr>
        <p:pic>
          <p:nvPicPr>
            <p:cNvPr id="125" name="Graphic 124">
              <a:extLst>
                <a:ext uri="{FF2B5EF4-FFF2-40B4-BE49-F238E27FC236}">
                  <a16:creationId xmlns:a16="http://schemas.microsoft.com/office/drawing/2014/main" id="{42D02A53-233C-764A-9926-CC1654E540C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581400" y="3076575"/>
              <a:ext cx="704850" cy="704850"/>
            </a:xfrm>
            <a:prstGeom prst="rect">
              <a:avLst/>
            </a:prstGeom>
          </p:spPr>
        </p:pic>
        <p:sp>
          <p:nvSpPr>
            <p:cNvPr id="126" name="TextBox 125">
              <a:extLst>
                <a:ext uri="{FF2B5EF4-FFF2-40B4-BE49-F238E27FC236}">
                  <a16:creationId xmlns:a16="http://schemas.microsoft.com/office/drawing/2014/main" id="{7936FAF5-178B-6E47-85C7-D19482CB6C57}"/>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27" name="Group 126">
            <a:extLst>
              <a:ext uri="{FF2B5EF4-FFF2-40B4-BE49-F238E27FC236}">
                <a16:creationId xmlns:a16="http://schemas.microsoft.com/office/drawing/2014/main" id="{6889BF0B-037C-2F41-A773-019989AC395A}"/>
              </a:ext>
            </a:extLst>
          </p:cNvPr>
          <p:cNvGrpSpPr/>
          <p:nvPr/>
        </p:nvGrpSpPr>
        <p:grpSpPr>
          <a:xfrm>
            <a:off x="743386" y="4390296"/>
            <a:ext cx="382208" cy="382208"/>
            <a:chOff x="3581400" y="3076575"/>
            <a:chExt cx="704850" cy="704850"/>
          </a:xfrm>
        </p:grpSpPr>
        <p:pic>
          <p:nvPicPr>
            <p:cNvPr id="128" name="Graphic 127">
              <a:extLst>
                <a:ext uri="{FF2B5EF4-FFF2-40B4-BE49-F238E27FC236}">
                  <a16:creationId xmlns:a16="http://schemas.microsoft.com/office/drawing/2014/main" id="{3BBB27BB-5B5F-654F-A671-A090EB322E7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581400" y="3076575"/>
              <a:ext cx="704850" cy="704850"/>
            </a:xfrm>
            <a:prstGeom prst="rect">
              <a:avLst/>
            </a:prstGeom>
          </p:spPr>
        </p:pic>
        <p:sp>
          <p:nvSpPr>
            <p:cNvPr id="129" name="TextBox 128">
              <a:extLst>
                <a:ext uri="{FF2B5EF4-FFF2-40B4-BE49-F238E27FC236}">
                  <a16:creationId xmlns:a16="http://schemas.microsoft.com/office/drawing/2014/main" id="{7B3ED255-804F-984D-8663-00A151731378}"/>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44" name="Group 143">
            <a:extLst>
              <a:ext uri="{FF2B5EF4-FFF2-40B4-BE49-F238E27FC236}">
                <a16:creationId xmlns:a16="http://schemas.microsoft.com/office/drawing/2014/main" id="{02E88A89-B887-464C-859A-8337DA4EB16D}"/>
              </a:ext>
            </a:extLst>
          </p:cNvPr>
          <p:cNvGrpSpPr/>
          <p:nvPr/>
        </p:nvGrpSpPr>
        <p:grpSpPr>
          <a:xfrm>
            <a:off x="479557" y="4858807"/>
            <a:ext cx="382208" cy="382208"/>
            <a:chOff x="3581400" y="3076575"/>
            <a:chExt cx="704850" cy="704850"/>
          </a:xfrm>
        </p:grpSpPr>
        <p:pic>
          <p:nvPicPr>
            <p:cNvPr id="151" name="Graphic 150">
              <a:extLst>
                <a:ext uri="{FF2B5EF4-FFF2-40B4-BE49-F238E27FC236}">
                  <a16:creationId xmlns:a16="http://schemas.microsoft.com/office/drawing/2014/main" id="{BEC23E71-A7E6-0A4C-A033-B9D5A2C0DF7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581400" y="3076575"/>
              <a:ext cx="704850" cy="704850"/>
            </a:xfrm>
            <a:prstGeom prst="rect">
              <a:avLst/>
            </a:prstGeom>
          </p:spPr>
        </p:pic>
        <p:sp>
          <p:nvSpPr>
            <p:cNvPr id="152" name="TextBox 151">
              <a:extLst>
                <a:ext uri="{FF2B5EF4-FFF2-40B4-BE49-F238E27FC236}">
                  <a16:creationId xmlns:a16="http://schemas.microsoft.com/office/drawing/2014/main" id="{EBF307D2-F7F1-0142-B2AA-6177D2A4265C}"/>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45" name="Group 144">
            <a:extLst>
              <a:ext uri="{FF2B5EF4-FFF2-40B4-BE49-F238E27FC236}">
                <a16:creationId xmlns:a16="http://schemas.microsoft.com/office/drawing/2014/main" id="{A0235562-1FEC-5A4A-90B9-A343B7F34FBE}"/>
              </a:ext>
            </a:extLst>
          </p:cNvPr>
          <p:cNvGrpSpPr/>
          <p:nvPr/>
        </p:nvGrpSpPr>
        <p:grpSpPr>
          <a:xfrm>
            <a:off x="1211620" y="4862500"/>
            <a:ext cx="382208" cy="382208"/>
            <a:chOff x="3581400" y="3076575"/>
            <a:chExt cx="704850" cy="704850"/>
          </a:xfrm>
        </p:grpSpPr>
        <p:pic>
          <p:nvPicPr>
            <p:cNvPr id="149" name="Graphic 148">
              <a:extLst>
                <a:ext uri="{FF2B5EF4-FFF2-40B4-BE49-F238E27FC236}">
                  <a16:creationId xmlns:a16="http://schemas.microsoft.com/office/drawing/2014/main" id="{5E4815E7-20E1-BC45-A373-C8F5DBB9258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581400" y="3076575"/>
              <a:ext cx="704850" cy="704850"/>
            </a:xfrm>
            <a:prstGeom prst="rect">
              <a:avLst/>
            </a:prstGeom>
          </p:spPr>
        </p:pic>
        <p:sp>
          <p:nvSpPr>
            <p:cNvPr id="150" name="TextBox 149">
              <a:extLst>
                <a:ext uri="{FF2B5EF4-FFF2-40B4-BE49-F238E27FC236}">
                  <a16:creationId xmlns:a16="http://schemas.microsoft.com/office/drawing/2014/main" id="{D21B88B7-88EE-AC42-9DC9-8DC1A04F3C79}"/>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46" name="Group 145">
            <a:extLst>
              <a:ext uri="{FF2B5EF4-FFF2-40B4-BE49-F238E27FC236}">
                <a16:creationId xmlns:a16="http://schemas.microsoft.com/office/drawing/2014/main" id="{868AA4EF-AFF8-AB41-B3EB-2F5605C90B8C}"/>
              </a:ext>
            </a:extLst>
          </p:cNvPr>
          <p:cNvGrpSpPr/>
          <p:nvPr/>
        </p:nvGrpSpPr>
        <p:grpSpPr>
          <a:xfrm>
            <a:off x="897151" y="5103379"/>
            <a:ext cx="382208" cy="382208"/>
            <a:chOff x="3581400" y="3076575"/>
            <a:chExt cx="704850" cy="704850"/>
          </a:xfrm>
        </p:grpSpPr>
        <p:pic>
          <p:nvPicPr>
            <p:cNvPr id="147" name="Graphic 146">
              <a:extLst>
                <a:ext uri="{FF2B5EF4-FFF2-40B4-BE49-F238E27FC236}">
                  <a16:creationId xmlns:a16="http://schemas.microsoft.com/office/drawing/2014/main" id="{DC66CF45-95F8-9643-8CEF-6E468399D9A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581400" y="3076575"/>
              <a:ext cx="704850" cy="704850"/>
            </a:xfrm>
            <a:prstGeom prst="rect">
              <a:avLst/>
            </a:prstGeom>
          </p:spPr>
        </p:pic>
        <p:sp>
          <p:nvSpPr>
            <p:cNvPr id="148" name="TextBox 147">
              <a:extLst>
                <a:ext uri="{FF2B5EF4-FFF2-40B4-BE49-F238E27FC236}">
                  <a16:creationId xmlns:a16="http://schemas.microsoft.com/office/drawing/2014/main" id="{E9DE39B8-AA2B-5B4D-A712-1D0D95CB66A6}"/>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pic>
        <p:nvPicPr>
          <p:cNvPr id="153" name="Graphic 152">
            <a:extLst>
              <a:ext uri="{FF2B5EF4-FFF2-40B4-BE49-F238E27FC236}">
                <a16:creationId xmlns:a16="http://schemas.microsoft.com/office/drawing/2014/main" id="{2ACF3E72-37B1-9A41-B706-B889D45D76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593894" y="4498096"/>
            <a:ext cx="200465" cy="200465"/>
          </a:xfrm>
          <a:prstGeom prst="rect">
            <a:avLst/>
          </a:prstGeom>
        </p:spPr>
      </p:pic>
      <p:pic>
        <p:nvPicPr>
          <p:cNvPr id="154" name="Graphic 153">
            <a:extLst>
              <a:ext uri="{FF2B5EF4-FFF2-40B4-BE49-F238E27FC236}">
                <a16:creationId xmlns:a16="http://schemas.microsoft.com/office/drawing/2014/main" id="{4A534C01-1EB4-B04A-A978-CEA415F149D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912718" y="4429809"/>
            <a:ext cx="200465" cy="200465"/>
          </a:xfrm>
          <a:prstGeom prst="rect">
            <a:avLst/>
          </a:prstGeom>
        </p:spPr>
      </p:pic>
      <p:pic>
        <p:nvPicPr>
          <p:cNvPr id="155" name="Graphic 154">
            <a:extLst>
              <a:ext uri="{FF2B5EF4-FFF2-40B4-BE49-F238E27FC236}">
                <a16:creationId xmlns:a16="http://schemas.microsoft.com/office/drawing/2014/main" id="{06E07322-0DFA-8D42-A60F-FFAC1975314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837483" y="4691159"/>
            <a:ext cx="200465" cy="200465"/>
          </a:xfrm>
          <a:prstGeom prst="rect">
            <a:avLst/>
          </a:prstGeom>
        </p:spPr>
      </p:pic>
      <p:pic>
        <p:nvPicPr>
          <p:cNvPr id="156" name="Graphic 155">
            <a:extLst>
              <a:ext uri="{FF2B5EF4-FFF2-40B4-BE49-F238E27FC236}">
                <a16:creationId xmlns:a16="http://schemas.microsoft.com/office/drawing/2014/main" id="{5718D776-EB40-644D-A3FD-D1ECFCC0702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562372" y="4822669"/>
            <a:ext cx="200465" cy="200465"/>
          </a:xfrm>
          <a:prstGeom prst="rect">
            <a:avLst/>
          </a:prstGeom>
        </p:spPr>
      </p:pic>
      <p:pic>
        <p:nvPicPr>
          <p:cNvPr id="157" name="Graphic 156">
            <a:extLst>
              <a:ext uri="{FF2B5EF4-FFF2-40B4-BE49-F238E27FC236}">
                <a16:creationId xmlns:a16="http://schemas.microsoft.com/office/drawing/2014/main" id="{086572BB-E618-5343-9FB1-FF8829C88A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169966" y="4552960"/>
            <a:ext cx="200465" cy="200465"/>
          </a:xfrm>
          <a:prstGeom prst="rect">
            <a:avLst/>
          </a:prstGeom>
        </p:spPr>
      </p:pic>
      <p:pic>
        <p:nvPicPr>
          <p:cNvPr id="158" name="Graphic 157">
            <a:extLst>
              <a:ext uri="{FF2B5EF4-FFF2-40B4-BE49-F238E27FC236}">
                <a16:creationId xmlns:a16="http://schemas.microsoft.com/office/drawing/2014/main" id="{D3288998-D0DF-9C44-85B7-7F676FFA81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065895" y="4819279"/>
            <a:ext cx="200465" cy="200465"/>
          </a:xfrm>
          <a:prstGeom prst="rect">
            <a:avLst/>
          </a:prstGeom>
        </p:spPr>
      </p:pic>
      <p:grpSp>
        <p:nvGrpSpPr>
          <p:cNvPr id="163" name="Group 162">
            <a:extLst>
              <a:ext uri="{FF2B5EF4-FFF2-40B4-BE49-F238E27FC236}">
                <a16:creationId xmlns:a16="http://schemas.microsoft.com/office/drawing/2014/main" id="{1AFE56F1-9E8A-174F-943A-709A9196E5C0}"/>
              </a:ext>
            </a:extLst>
          </p:cNvPr>
          <p:cNvGrpSpPr/>
          <p:nvPr/>
        </p:nvGrpSpPr>
        <p:grpSpPr>
          <a:xfrm>
            <a:off x="3369931" y="2547124"/>
            <a:ext cx="382208" cy="382208"/>
            <a:chOff x="3581400" y="3076575"/>
            <a:chExt cx="704850" cy="704850"/>
          </a:xfrm>
        </p:grpSpPr>
        <p:pic>
          <p:nvPicPr>
            <p:cNvPr id="164" name="Graphic 163">
              <a:extLst>
                <a:ext uri="{FF2B5EF4-FFF2-40B4-BE49-F238E27FC236}">
                  <a16:creationId xmlns:a16="http://schemas.microsoft.com/office/drawing/2014/main" id="{268A6BD3-BE85-404E-AF61-A46795B161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581400" y="3076575"/>
              <a:ext cx="704850" cy="704850"/>
            </a:xfrm>
            <a:prstGeom prst="rect">
              <a:avLst/>
            </a:prstGeom>
          </p:spPr>
        </p:pic>
        <p:sp>
          <p:nvSpPr>
            <p:cNvPr id="165" name="TextBox 164">
              <a:extLst>
                <a:ext uri="{FF2B5EF4-FFF2-40B4-BE49-F238E27FC236}">
                  <a16:creationId xmlns:a16="http://schemas.microsoft.com/office/drawing/2014/main" id="{94C14661-CB75-7E48-BC1D-94205157A4FF}"/>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71" name="Group 170">
            <a:extLst>
              <a:ext uri="{FF2B5EF4-FFF2-40B4-BE49-F238E27FC236}">
                <a16:creationId xmlns:a16="http://schemas.microsoft.com/office/drawing/2014/main" id="{E7553EC7-D6B7-5747-AC09-4F68931D2CCB}"/>
              </a:ext>
            </a:extLst>
          </p:cNvPr>
          <p:cNvGrpSpPr/>
          <p:nvPr/>
        </p:nvGrpSpPr>
        <p:grpSpPr>
          <a:xfrm>
            <a:off x="4702696" y="4270984"/>
            <a:ext cx="382208" cy="382208"/>
            <a:chOff x="6061157" y="4787154"/>
            <a:chExt cx="509610" cy="509610"/>
          </a:xfrm>
        </p:grpSpPr>
        <p:pic>
          <p:nvPicPr>
            <p:cNvPr id="169" name="Graphic 168">
              <a:extLst>
                <a:ext uri="{FF2B5EF4-FFF2-40B4-BE49-F238E27FC236}">
                  <a16:creationId xmlns:a16="http://schemas.microsoft.com/office/drawing/2014/main" id="{F93298D0-1182-2642-938C-4EA873BAF1C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061157" y="4787154"/>
              <a:ext cx="509610" cy="509610"/>
            </a:xfrm>
            <a:prstGeom prst="rect">
              <a:avLst/>
            </a:prstGeom>
          </p:spPr>
        </p:pic>
        <p:sp>
          <p:nvSpPr>
            <p:cNvPr id="170" name="TextBox 169">
              <a:extLst>
                <a:ext uri="{FF2B5EF4-FFF2-40B4-BE49-F238E27FC236}">
                  <a16:creationId xmlns:a16="http://schemas.microsoft.com/office/drawing/2014/main" id="{1DA4FA15-E20D-544A-A561-D139DE5F74E7}"/>
                </a:ext>
              </a:extLst>
            </p:cNvPr>
            <p:cNvSpPr txBox="1"/>
            <p:nvPr/>
          </p:nvSpPr>
          <p:spPr>
            <a:xfrm>
              <a:off x="6070544" y="5016214"/>
              <a:ext cx="472910" cy="254685"/>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130" name="Group 129">
            <a:extLst>
              <a:ext uri="{FF2B5EF4-FFF2-40B4-BE49-F238E27FC236}">
                <a16:creationId xmlns:a16="http://schemas.microsoft.com/office/drawing/2014/main" id="{DDAE0A2D-AC80-3340-9B24-D249788F4C68}"/>
              </a:ext>
            </a:extLst>
          </p:cNvPr>
          <p:cNvGrpSpPr/>
          <p:nvPr/>
        </p:nvGrpSpPr>
        <p:grpSpPr>
          <a:xfrm>
            <a:off x="820855" y="4721171"/>
            <a:ext cx="382208" cy="382208"/>
            <a:chOff x="3581400" y="3076575"/>
            <a:chExt cx="704850" cy="704850"/>
          </a:xfrm>
        </p:grpSpPr>
        <p:pic>
          <p:nvPicPr>
            <p:cNvPr id="131" name="Graphic 130">
              <a:extLst>
                <a:ext uri="{FF2B5EF4-FFF2-40B4-BE49-F238E27FC236}">
                  <a16:creationId xmlns:a16="http://schemas.microsoft.com/office/drawing/2014/main" id="{9EB6507B-8C5A-C145-92BE-AB624B993B2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581400" y="3076575"/>
              <a:ext cx="704850" cy="704850"/>
            </a:xfrm>
            <a:prstGeom prst="rect">
              <a:avLst/>
            </a:prstGeom>
          </p:spPr>
        </p:pic>
        <p:sp>
          <p:nvSpPr>
            <p:cNvPr id="132" name="TextBox 131">
              <a:extLst>
                <a:ext uri="{FF2B5EF4-FFF2-40B4-BE49-F238E27FC236}">
                  <a16:creationId xmlns:a16="http://schemas.microsoft.com/office/drawing/2014/main" id="{7D24BB02-8338-9D43-B5EE-A5B8F868FA6D}"/>
                </a:ext>
              </a:extLst>
            </p:cNvPr>
            <p:cNvSpPr txBox="1"/>
            <p:nvPr/>
          </p:nvSpPr>
          <p:spPr>
            <a:xfrm>
              <a:off x="3594383" y="3393391"/>
              <a:ext cx="654090" cy="352259"/>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grpSp>
        <p:nvGrpSpPr>
          <p:cNvPr id="236" name="Group 235">
            <a:extLst>
              <a:ext uri="{FF2B5EF4-FFF2-40B4-BE49-F238E27FC236}">
                <a16:creationId xmlns:a16="http://schemas.microsoft.com/office/drawing/2014/main" id="{BEB787CE-7677-004D-AD7C-08B2F13CDEEB}"/>
              </a:ext>
            </a:extLst>
          </p:cNvPr>
          <p:cNvGrpSpPr/>
          <p:nvPr/>
        </p:nvGrpSpPr>
        <p:grpSpPr>
          <a:xfrm>
            <a:off x="3763808" y="2390161"/>
            <a:ext cx="765419" cy="2720246"/>
            <a:chOff x="5018410" y="2043880"/>
            <a:chExt cx="1020559" cy="3626995"/>
          </a:xfrm>
        </p:grpSpPr>
        <p:grpSp>
          <p:nvGrpSpPr>
            <p:cNvPr id="225" name="Group 224">
              <a:extLst>
                <a:ext uri="{FF2B5EF4-FFF2-40B4-BE49-F238E27FC236}">
                  <a16:creationId xmlns:a16="http://schemas.microsoft.com/office/drawing/2014/main" id="{EDDEE05E-1404-CE42-8FA0-8CFDB0804860}"/>
                </a:ext>
              </a:extLst>
            </p:cNvPr>
            <p:cNvGrpSpPr/>
            <p:nvPr/>
          </p:nvGrpSpPr>
          <p:grpSpPr>
            <a:xfrm>
              <a:off x="5225085" y="4187592"/>
              <a:ext cx="813884" cy="1483283"/>
              <a:chOff x="6395391" y="6438875"/>
              <a:chExt cx="813884" cy="1483283"/>
            </a:xfrm>
          </p:grpSpPr>
          <p:grpSp>
            <p:nvGrpSpPr>
              <p:cNvPr id="223" name="Group 222">
                <a:extLst>
                  <a:ext uri="{FF2B5EF4-FFF2-40B4-BE49-F238E27FC236}">
                    <a16:creationId xmlns:a16="http://schemas.microsoft.com/office/drawing/2014/main" id="{0AE3D4DC-0AA6-864E-BA74-28D14297BC98}"/>
                  </a:ext>
                </a:extLst>
              </p:cNvPr>
              <p:cNvGrpSpPr/>
              <p:nvPr/>
            </p:nvGrpSpPr>
            <p:grpSpPr>
              <a:xfrm>
                <a:off x="6621813" y="6438875"/>
                <a:ext cx="587462" cy="1483283"/>
                <a:chOff x="6621813" y="6438875"/>
                <a:chExt cx="587462" cy="1483283"/>
              </a:xfrm>
            </p:grpSpPr>
            <p:pic>
              <p:nvPicPr>
                <p:cNvPr id="221" name="Graphic 220">
                  <a:extLst>
                    <a:ext uri="{FF2B5EF4-FFF2-40B4-BE49-F238E27FC236}">
                      <a16:creationId xmlns:a16="http://schemas.microsoft.com/office/drawing/2014/main" id="{4611508B-CFE5-AE45-89F4-D3AB74BAB96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621813" y="6438875"/>
                  <a:ext cx="509610" cy="509610"/>
                </a:xfrm>
                <a:prstGeom prst="rect">
                  <a:avLst/>
                </a:prstGeom>
              </p:spPr>
            </p:pic>
            <p:sp>
              <p:nvSpPr>
                <p:cNvPr id="222" name="TextBox 221">
                  <a:extLst>
                    <a:ext uri="{FF2B5EF4-FFF2-40B4-BE49-F238E27FC236}">
                      <a16:creationId xmlns:a16="http://schemas.microsoft.com/office/drawing/2014/main" id="{A269E012-5573-8241-B466-8781CACCBBE4}"/>
                    </a:ext>
                  </a:extLst>
                </p:cNvPr>
                <p:cNvSpPr txBox="1"/>
                <p:nvPr/>
              </p:nvSpPr>
              <p:spPr>
                <a:xfrm>
                  <a:off x="6631200" y="6667935"/>
                  <a:ext cx="472910" cy="254685"/>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pic>
              <p:nvPicPr>
                <p:cNvPr id="237" name="Graphic 236">
                  <a:extLst>
                    <a:ext uri="{FF2B5EF4-FFF2-40B4-BE49-F238E27FC236}">
                      <a16:creationId xmlns:a16="http://schemas.microsoft.com/office/drawing/2014/main" id="{CDC44037-905E-5646-956D-571190B851B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699665" y="7412548"/>
                  <a:ext cx="509610" cy="509610"/>
                </a:xfrm>
                <a:prstGeom prst="rect">
                  <a:avLst/>
                </a:prstGeom>
              </p:spPr>
            </p:pic>
            <p:sp>
              <p:nvSpPr>
                <p:cNvPr id="238" name="TextBox 237">
                  <a:extLst>
                    <a:ext uri="{FF2B5EF4-FFF2-40B4-BE49-F238E27FC236}">
                      <a16:creationId xmlns:a16="http://schemas.microsoft.com/office/drawing/2014/main" id="{BDCAFDDF-2AC7-6843-8BDB-B8A01EC0530D}"/>
                    </a:ext>
                  </a:extLst>
                </p:cNvPr>
                <p:cNvSpPr txBox="1"/>
                <p:nvPr/>
              </p:nvSpPr>
              <p:spPr>
                <a:xfrm>
                  <a:off x="6709052" y="7641609"/>
                  <a:ext cx="472910" cy="254685"/>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pic>
            <p:nvPicPr>
              <p:cNvPr id="224" name="Graphic 223">
                <a:extLst>
                  <a:ext uri="{FF2B5EF4-FFF2-40B4-BE49-F238E27FC236}">
                    <a16:creationId xmlns:a16="http://schemas.microsoft.com/office/drawing/2014/main" id="{FA2400F5-3EE0-E242-80C7-31320042DED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395391" y="6611532"/>
                <a:ext cx="267286" cy="267286"/>
              </a:xfrm>
              <a:prstGeom prst="rect">
                <a:avLst/>
              </a:prstGeom>
            </p:spPr>
          </p:pic>
          <p:pic>
            <p:nvPicPr>
              <p:cNvPr id="239" name="Graphic 238">
                <a:extLst>
                  <a:ext uri="{FF2B5EF4-FFF2-40B4-BE49-F238E27FC236}">
                    <a16:creationId xmlns:a16="http://schemas.microsoft.com/office/drawing/2014/main" id="{DE07F482-9D18-CC45-895E-5E93AB5BA26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473243" y="7585205"/>
                <a:ext cx="267286" cy="267286"/>
              </a:xfrm>
              <a:prstGeom prst="rect">
                <a:avLst/>
              </a:prstGeom>
            </p:spPr>
          </p:pic>
        </p:grpSp>
        <p:grpSp>
          <p:nvGrpSpPr>
            <p:cNvPr id="231" name="Group 230">
              <a:extLst>
                <a:ext uri="{FF2B5EF4-FFF2-40B4-BE49-F238E27FC236}">
                  <a16:creationId xmlns:a16="http://schemas.microsoft.com/office/drawing/2014/main" id="{4EC0560B-E9E2-2A44-BF4C-EE6DE75B5F17}"/>
                </a:ext>
              </a:extLst>
            </p:cNvPr>
            <p:cNvGrpSpPr/>
            <p:nvPr/>
          </p:nvGrpSpPr>
          <p:grpSpPr>
            <a:xfrm>
              <a:off x="5018410" y="2043880"/>
              <a:ext cx="736032" cy="509610"/>
              <a:chOff x="7407648" y="5976784"/>
              <a:chExt cx="736032" cy="509610"/>
            </a:xfrm>
          </p:grpSpPr>
          <p:grpSp>
            <p:nvGrpSpPr>
              <p:cNvPr id="232" name="Group 231">
                <a:extLst>
                  <a:ext uri="{FF2B5EF4-FFF2-40B4-BE49-F238E27FC236}">
                    <a16:creationId xmlns:a16="http://schemas.microsoft.com/office/drawing/2014/main" id="{9968168C-1D4C-734B-94D6-F6489EB87229}"/>
                  </a:ext>
                </a:extLst>
              </p:cNvPr>
              <p:cNvGrpSpPr/>
              <p:nvPr/>
            </p:nvGrpSpPr>
            <p:grpSpPr>
              <a:xfrm>
                <a:off x="7634070" y="5976784"/>
                <a:ext cx="509610" cy="509610"/>
                <a:chOff x="7634070" y="5976784"/>
                <a:chExt cx="509610" cy="509610"/>
              </a:xfrm>
            </p:grpSpPr>
            <p:pic>
              <p:nvPicPr>
                <p:cNvPr id="234" name="Graphic 233">
                  <a:extLst>
                    <a:ext uri="{FF2B5EF4-FFF2-40B4-BE49-F238E27FC236}">
                      <a16:creationId xmlns:a16="http://schemas.microsoft.com/office/drawing/2014/main" id="{DCA865B0-F52A-F246-8584-0EFDE6FFA6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634070" y="5976784"/>
                  <a:ext cx="509610" cy="509610"/>
                </a:xfrm>
                <a:prstGeom prst="rect">
                  <a:avLst/>
                </a:prstGeom>
              </p:spPr>
            </p:pic>
            <p:sp>
              <p:nvSpPr>
                <p:cNvPr id="235" name="TextBox 234">
                  <a:extLst>
                    <a:ext uri="{FF2B5EF4-FFF2-40B4-BE49-F238E27FC236}">
                      <a16:creationId xmlns:a16="http://schemas.microsoft.com/office/drawing/2014/main" id="{B470249E-D528-D84B-BC7B-A78ECB280C92}"/>
                    </a:ext>
                  </a:extLst>
                </p:cNvPr>
                <p:cNvSpPr txBox="1"/>
                <p:nvPr/>
              </p:nvSpPr>
              <p:spPr>
                <a:xfrm>
                  <a:off x="7643457" y="6205844"/>
                  <a:ext cx="472910" cy="254686"/>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675" b="1" dirty="0">
                      <a:solidFill>
                        <a:srgbClr val="FFFFFF"/>
                      </a:solidFill>
                      <a:latin typeface="Avenir Heavy" panose="02000503020000020003" pitchFamily="2" charset="0"/>
                      <a:ea typeface="Avenir Roman" charset="0"/>
                      <a:cs typeface="Avenir Roman" charset="0"/>
                    </a:rPr>
                    <a:t>Rx</a:t>
                  </a:r>
                </a:p>
              </p:txBody>
            </p:sp>
          </p:grpSp>
          <p:pic>
            <p:nvPicPr>
              <p:cNvPr id="233" name="Graphic 232">
                <a:extLst>
                  <a:ext uri="{FF2B5EF4-FFF2-40B4-BE49-F238E27FC236}">
                    <a16:creationId xmlns:a16="http://schemas.microsoft.com/office/drawing/2014/main" id="{2ADB56CD-2A21-534E-A1DC-B6511F06700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407648" y="6149441"/>
                <a:ext cx="267286" cy="267286"/>
              </a:xfrm>
              <a:prstGeom prst="rect">
                <a:avLst/>
              </a:prstGeom>
            </p:spPr>
          </p:pic>
        </p:grpSp>
      </p:grpSp>
      <p:sp>
        <p:nvSpPr>
          <p:cNvPr id="3" name="Title 2">
            <a:extLst>
              <a:ext uri="{FF2B5EF4-FFF2-40B4-BE49-F238E27FC236}">
                <a16:creationId xmlns:a16="http://schemas.microsoft.com/office/drawing/2014/main" id="{6B88118B-59BF-4545-B619-49649D9F8533}"/>
              </a:ext>
            </a:extLst>
          </p:cNvPr>
          <p:cNvSpPr>
            <a:spLocks noGrp="1"/>
          </p:cNvSpPr>
          <p:nvPr>
            <p:ph type="title"/>
          </p:nvPr>
        </p:nvSpPr>
        <p:spPr/>
        <p:txBody>
          <a:bodyPr/>
          <a:lstStyle/>
          <a:p>
            <a:r>
              <a:rPr lang="en-US" sz="1800" dirty="0" err="1"/>
              <a:t>xCures</a:t>
            </a:r>
            <a:r>
              <a:rPr lang="en-US" sz="1800" dirty="0"/>
              <a:t>: </a:t>
            </a:r>
            <a:r>
              <a:rPr lang="en-US" sz="1200" i="1" dirty="0">
                <a:solidFill>
                  <a:schemeClr val="tx2"/>
                </a:solidFill>
              </a:rPr>
              <a:t>A </a:t>
            </a:r>
            <a:r>
              <a:rPr lang="en-US" sz="1200" i="1" dirty="0"/>
              <a:t>perpetual trial</a:t>
            </a:r>
            <a:r>
              <a:rPr lang="en-US" sz="1200" i="1" dirty="0">
                <a:solidFill>
                  <a:schemeClr val="tx2"/>
                </a:solidFill>
              </a:rPr>
              <a:t> </a:t>
            </a:r>
            <a:r>
              <a:rPr lang="en-US" sz="1200" dirty="0">
                <a:solidFill>
                  <a:schemeClr val="tx2"/>
                </a:solidFill>
              </a:rPr>
              <a:t>that continuously learns from all patients, all physicians, all therapies, all the time through Creating value an AI-based </a:t>
            </a:r>
            <a:r>
              <a:rPr lang="en-US" sz="1200" dirty="0"/>
              <a:t>precision oncology platform</a:t>
            </a:r>
            <a:r>
              <a:rPr lang="en-US" sz="1200" dirty="0">
                <a:solidFill>
                  <a:schemeClr val="tx2"/>
                </a:solidFill>
              </a:rPr>
              <a:t> that finds novel treatment options, facilitates access, and coordinates across patients to maximize learning. </a:t>
            </a:r>
            <a:r>
              <a:rPr lang="en-US" sz="1200" dirty="0"/>
              <a:t>(</a:t>
            </a:r>
            <a:r>
              <a:rPr lang="en-US" sz="1200" b="0" dirty="0">
                <a:hlinkClick r:id="rId12" tooltip="Current version of study NCT03793088 on ClinicalTrials.gov"/>
              </a:rPr>
              <a:t>NCT03793088</a:t>
            </a:r>
            <a:r>
              <a:rPr lang="en-US" sz="1200" b="0" dirty="0"/>
              <a:t>) </a:t>
            </a:r>
            <a:endParaRPr lang="en-US" sz="1200" dirty="0"/>
          </a:p>
        </p:txBody>
      </p:sp>
      <p:sp>
        <p:nvSpPr>
          <p:cNvPr id="133" name="TextBox 132">
            <a:extLst>
              <a:ext uri="{FF2B5EF4-FFF2-40B4-BE49-F238E27FC236}">
                <a16:creationId xmlns:a16="http://schemas.microsoft.com/office/drawing/2014/main" id="{D6D304C9-4976-404D-812B-2F0BD7F6DE58}"/>
              </a:ext>
            </a:extLst>
          </p:cNvPr>
          <p:cNvSpPr txBox="1"/>
          <p:nvPr/>
        </p:nvSpPr>
        <p:spPr>
          <a:xfrm>
            <a:off x="5586655" y="5108763"/>
            <a:ext cx="3359411" cy="655436"/>
          </a:xfrm>
          <a:prstGeom prst="rect">
            <a:avLst/>
          </a:prstGeom>
          <a:noFill/>
        </p:spPr>
        <p:txBody>
          <a:bodyPr wrap="square" rtlCol="0" anchor="t" anchorCtr="0">
            <a:spAutoFit/>
          </a:bodyPr>
          <a:lstStyle/>
          <a:p>
            <a:pPr marL="215504" indent="-215504" defTabSz="685800" fontAlgn="base">
              <a:lnSpc>
                <a:spcPct val="95000"/>
              </a:lnSpc>
              <a:spcBef>
                <a:spcPct val="0"/>
              </a:spcBef>
              <a:spcAft>
                <a:spcPts val="375"/>
              </a:spcAft>
              <a:buClr>
                <a:srgbClr val="005391"/>
              </a:buClr>
              <a:buSzPct val="120000"/>
              <a:buFont typeface="Arial" panose="020B0604020202020204" pitchFamily="34" charset="0"/>
              <a:buChar char="•"/>
            </a:pPr>
            <a:r>
              <a:rPr lang="en-US" sz="1050" dirty="0">
                <a:solidFill>
                  <a:srgbClr val="3C3C3C"/>
                </a:solidFill>
                <a:latin typeface="Avenir Roman" panose="02000503020000020003" pitchFamily="2" charset="0"/>
                <a:ea typeface="Avenir Roman" charset="0"/>
                <a:cs typeface="Avenir Roman" charset="0"/>
              </a:rPr>
              <a:t>Faster, cheaper development of drugs and tests</a:t>
            </a:r>
          </a:p>
          <a:p>
            <a:pPr marL="215504" indent="-215504" defTabSz="685800" fontAlgn="base">
              <a:lnSpc>
                <a:spcPct val="95000"/>
              </a:lnSpc>
              <a:spcBef>
                <a:spcPct val="0"/>
              </a:spcBef>
              <a:spcAft>
                <a:spcPts val="375"/>
              </a:spcAft>
              <a:buClr>
                <a:srgbClr val="005391"/>
              </a:buClr>
              <a:buSzPct val="120000"/>
              <a:buFont typeface="Arial" panose="020B0604020202020204" pitchFamily="34" charset="0"/>
              <a:buChar char="•"/>
            </a:pPr>
            <a:r>
              <a:rPr lang="en-US" sz="1050" dirty="0">
                <a:solidFill>
                  <a:srgbClr val="3C3C3C"/>
                </a:solidFill>
                <a:latin typeface="Avenir Roman" panose="02000503020000020003" pitchFamily="2" charset="0"/>
                <a:ea typeface="Avenir Roman" charset="0"/>
                <a:cs typeface="Avenir Roman" charset="0"/>
              </a:rPr>
              <a:t>Payers pay only for what works</a:t>
            </a:r>
          </a:p>
          <a:p>
            <a:pPr marL="215504" indent="-215504" defTabSz="685800" fontAlgn="base">
              <a:lnSpc>
                <a:spcPct val="95000"/>
              </a:lnSpc>
              <a:spcBef>
                <a:spcPct val="0"/>
              </a:spcBef>
              <a:spcAft>
                <a:spcPts val="375"/>
              </a:spcAft>
              <a:buClr>
                <a:srgbClr val="005391"/>
              </a:buClr>
              <a:buSzPct val="120000"/>
              <a:buFont typeface="Arial" panose="020B0604020202020204" pitchFamily="34" charset="0"/>
              <a:buChar char="•"/>
            </a:pPr>
            <a:r>
              <a:rPr lang="en-US" sz="1050" dirty="0">
                <a:solidFill>
                  <a:srgbClr val="3C3C3C"/>
                </a:solidFill>
                <a:latin typeface="Avenir Roman" panose="02000503020000020003" pitchFamily="2" charset="0"/>
                <a:ea typeface="Avenir Roman" charset="0"/>
                <a:cs typeface="Avenir Roman" charset="0"/>
              </a:rPr>
              <a:t>Patients get the best outcomes</a:t>
            </a:r>
          </a:p>
        </p:txBody>
      </p:sp>
    </p:spTree>
    <p:extLst>
      <p:ext uri="{BB962C8B-B14F-4D97-AF65-F5344CB8AC3E}">
        <p14:creationId xmlns:p14="http://schemas.microsoft.com/office/powerpoint/2010/main" val="16757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108"/>
                                        </p:tgtEl>
                                      </p:cBhvr>
                                    </p:animEffect>
                                    <p:set>
                                      <p:cBhvr>
                                        <p:cTn id="7" dur="1" fill="hold">
                                          <p:stCondLst>
                                            <p:cond delay="749"/>
                                          </p:stCondLst>
                                        </p:cTn>
                                        <p:tgtEl>
                                          <p:spTgt spid="108"/>
                                        </p:tgtEl>
                                        <p:attrNameLst>
                                          <p:attrName>style.visibility</p:attrName>
                                        </p:attrNameLst>
                                      </p:cBhvr>
                                      <p:to>
                                        <p:strVal val="hidden"/>
                                      </p:to>
                                    </p:se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left)">
                                      <p:cBhvr>
                                        <p:cTn id="15" dur="100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fade">
                                      <p:cBhvr>
                                        <p:cTn id="20" dur="750"/>
                                        <p:tgtEl>
                                          <p:spTgt spid="110"/>
                                        </p:tgtEl>
                                      </p:cBhvr>
                                    </p:animEffect>
                                  </p:childTnLst>
                                </p:cTn>
                              </p:par>
                              <p:par>
                                <p:cTn id="21" presetID="10" presetClass="entr" presetSubtype="0" fill="hold" nodeType="with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750"/>
                                        <p:tgtEl>
                                          <p:spTgt spid="127"/>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750"/>
                                        <p:tgtEl>
                                          <p:spTgt spid="130"/>
                                        </p:tgtEl>
                                      </p:cBhvr>
                                    </p:animEffect>
                                  </p:childTnLst>
                                </p:cTn>
                              </p:par>
                              <p:par>
                                <p:cTn id="27" presetID="10" presetClass="entr" presetSubtype="0" fill="hold" nodeType="with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750"/>
                                        <p:tgtEl>
                                          <p:spTgt spid="144"/>
                                        </p:tgtEl>
                                      </p:cBhvr>
                                    </p:animEffect>
                                  </p:childTnLst>
                                </p:cTn>
                              </p:par>
                              <p:par>
                                <p:cTn id="30" presetID="10" presetClass="entr" presetSubtype="0" fill="hold" nodeType="with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fade">
                                      <p:cBhvr>
                                        <p:cTn id="32" dur="750"/>
                                        <p:tgtEl>
                                          <p:spTgt spid="145"/>
                                        </p:tgtEl>
                                      </p:cBhvr>
                                    </p:animEffect>
                                  </p:childTnLst>
                                </p:cTn>
                              </p:par>
                              <p:par>
                                <p:cTn id="33" presetID="10" presetClass="entr" presetSubtype="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750"/>
                                        <p:tgtEl>
                                          <p:spTgt spid="146"/>
                                        </p:tgtEl>
                                      </p:cBhvr>
                                    </p:animEffect>
                                  </p:childTnLst>
                                </p:cTn>
                              </p:par>
                              <p:par>
                                <p:cTn id="36" presetID="10" presetClass="entr" presetSubtype="0" fill="hold" nodeType="withEffect">
                                  <p:stCondLst>
                                    <p:cond delay="0"/>
                                  </p:stCondLst>
                                  <p:childTnLst>
                                    <p:set>
                                      <p:cBhvr>
                                        <p:cTn id="37" dur="1" fill="hold">
                                          <p:stCondLst>
                                            <p:cond delay="0"/>
                                          </p:stCondLst>
                                        </p:cTn>
                                        <p:tgtEl>
                                          <p:spTgt spid="153"/>
                                        </p:tgtEl>
                                        <p:attrNameLst>
                                          <p:attrName>style.visibility</p:attrName>
                                        </p:attrNameLst>
                                      </p:cBhvr>
                                      <p:to>
                                        <p:strVal val="visible"/>
                                      </p:to>
                                    </p:set>
                                    <p:animEffect transition="in" filter="fade">
                                      <p:cBhvr>
                                        <p:cTn id="38" dur="750"/>
                                        <p:tgtEl>
                                          <p:spTgt spid="153"/>
                                        </p:tgtEl>
                                      </p:cBhvr>
                                    </p:animEffect>
                                  </p:childTnLst>
                                </p:cTn>
                              </p:par>
                              <p:par>
                                <p:cTn id="39" presetID="10" presetClass="entr" presetSubtype="0" fill="hold" nodeType="with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fade">
                                      <p:cBhvr>
                                        <p:cTn id="41" dur="750"/>
                                        <p:tgtEl>
                                          <p:spTgt spid="154"/>
                                        </p:tgtEl>
                                      </p:cBhvr>
                                    </p:animEffect>
                                  </p:childTnLst>
                                </p:cTn>
                              </p:par>
                              <p:par>
                                <p:cTn id="42" presetID="10" presetClass="entr" presetSubtype="0" fill="hold" nodeType="with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750"/>
                                        <p:tgtEl>
                                          <p:spTgt spid="155"/>
                                        </p:tgtEl>
                                      </p:cBhvr>
                                    </p:animEffect>
                                  </p:childTnLst>
                                </p:cTn>
                              </p:par>
                              <p:par>
                                <p:cTn id="45" presetID="10" presetClass="entr" presetSubtype="0" fill="hold" nodeType="with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fade">
                                      <p:cBhvr>
                                        <p:cTn id="47" dur="750"/>
                                        <p:tgtEl>
                                          <p:spTgt spid="156"/>
                                        </p:tgtEl>
                                      </p:cBhvr>
                                    </p:animEffect>
                                  </p:childTnLst>
                                </p:cTn>
                              </p:par>
                              <p:par>
                                <p:cTn id="48" presetID="10" presetClass="entr" presetSubtype="0" fill="hold" nodeType="withEffect">
                                  <p:stCondLst>
                                    <p:cond delay="0"/>
                                  </p:stCondLst>
                                  <p:childTnLst>
                                    <p:set>
                                      <p:cBhvr>
                                        <p:cTn id="49" dur="1" fill="hold">
                                          <p:stCondLst>
                                            <p:cond delay="0"/>
                                          </p:stCondLst>
                                        </p:cTn>
                                        <p:tgtEl>
                                          <p:spTgt spid="157"/>
                                        </p:tgtEl>
                                        <p:attrNameLst>
                                          <p:attrName>style.visibility</p:attrName>
                                        </p:attrNameLst>
                                      </p:cBhvr>
                                      <p:to>
                                        <p:strVal val="visible"/>
                                      </p:to>
                                    </p:set>
                                    <p:animEffect transition="in" filter="fade">
                                      <p:cBhvr>
                                        <p:cTn id="50" dur="750"/>
                                        <p:tgtEl>
                                          <p:spTgt spid="157"/>
                                        </p:tgtEl>
                                      </p:cBhvr>
                                    </p:animEffect>
                                  </p:childTnLst>
                                </p:cTn>
                              </p:par>
                              <p:par>
                                <p:cTn id="51" presetID="10" presetClass="entr" presetSubtype="0" fill="hold"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750"/>
                                        <p:tgtEl>
                                          <p:spTgt spid="158"/>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159"/>
                                        </p:tgtEl>
                                        <p:attrNameLst>
                                          <p:attrName>style.visibility</p:attrName>
                                        </p:attrNameLst>
                                      </p:cBhvr>
                                      <p:to>
                                        <p:strVal val="visible"/>
                                      </p:to>
                                    </p:set>
                                    <p:animEffect transition="in" filter="fade">
                                      <p:cBhvr>
                                        <p:cTn id="57" dur="750"/>
                                        <p:tgtEl>
                                          <p:spTgt spid="159"/>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160"/>
                                        </p:tgtEl>
                                        <p:attrNameLst>
                                          <p:attrName>style.visibility</p:attrName>
                                        </p:attrNameLst>
                                      </p:cBhvr>
                                      <p:to>
                                        <p:strVal val="visible"/>
                                      </p:to>
                                    </p:set>
                                    <p:animEffect transition="in" filter="wipe(left)">
                                      <p:cBhvr>
                                        <p:cTn id="61" dur="1000"/>
                                        <p:tgtEl>
                                          <p:spTgt spid="1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1.25E-6 -4.81481E-6 L -0.39023 -0.26319 " pathEditMode="relative" rAng="0" ptsTypes="AA">
                                      <p:cBhvr>
                                        <p:cTn id="65" dur="1750" fill="hold"/>
                                        <p:tgtEl>
                                          <p:spTgt spid="153"/>
                                        </p:tgtEl>
                                        <p:attrNameLst>
                                          <p:attrName>ppt_x</p:attrName>
                                          <p:attrName>ppt_y</p:attrName>
                                        </p:attrNameLst>
                                      </p:cBhvr>
                                      <p:rCtr x="-19518" y="-13171"/>
                                    </p:animMotion>
                                  </p:childTnLst>
                                </p:cTn>
                              </p:par>
                              <p:par>
                                <p:cTn id="66" presetID="0" presetClass="path" presetSubtype="0" accel="50000" decel="50000" fill="hold" nodeType="withEffect">
                                  <p:stCondLst>
                                    <p:cond delay="0"/>
                                  </p:stCondLst>
                                  <p:childTnLst>
                                    <p:animMotion origin="layout" path="M 0.03555 -0.00231 L 0.22565 -0.26875 " pathEditMode="relative" ptsTypes="AA">
                                      <p:cBhvr>
                                        <p:cTn id="67" dur="1750" fill="hold"/>
                                        <p:tgtEl>
                                          <p:spTgt spid="110"/>
                                        </p:tgtEl>
                                        <p:attrNameLst>
                                          <p:attrName>ppt_x</p:attrName>
                                          <p:attrName>ppt_y</p:attrName>
                                        </p:attrNameLst>
                                      </p:cBhvr>
                                    </p:animMotion>
                                  </p:childTnLst>
                                </p:cTn>
                              </p:par>
                              <p:par>
                                <p:cTn id="68" presetID="0" presetClass="path" presetSubtype="0" accel="50000" decel="50000" fill="hold" nodeType="withEffect">
                                  <p:stCondLst>
                                    <p:cond delay="0"/>
                                  </p:stCondLst>
                                  <p:childTnLst>
                                    <p:animMotion origin="layout" path="M -0.01094 0.00417 L -0.37058 -0.28773 " pathEditMode="relative" ptsTypes="AA">
                                      <p:cBhvr>
                                        <p:cTn id="69" dur="1750" fill="hold"/>
                                        <p:tgtEl>
                                          <p:spTgt spid="154"/>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0.03294 -0.00255 L 0.26953 -0.38727 " pathEditMode="relative" rAng="0" ptsTypes="AA">
                                      <p:cBhvr>
                                        <p:cTn id="71" dur="1750" fill="hold"/>
                                        <p:tgtEl>
                                          <p:spTgt spid="145"/>
                                        </p:tgtEl>
                                        <p:attrNameLst>
                                          <p:attrName>ppt_x</p:attrName>
                                          <p:attrName>ppt_y</p:attrName>
                                        </p:attrNameLst>
                                      </p:cBhvr>
                                      <p:rCtr x="11823" y="-19236"/>
                                    </p:animMotion>
                                  </p:childTnLst>
                                </p:cTn>
                              </p:par>
                              <p:par>
                                <p:cTn id="72" presetID="0" presetClass="path" presetSubtype="0" accel="50000" decel="50000" fill="hold" nodeType="withEffect">
                                  <p:stCondLst>
                                    <p:cond delay="0"/>
                                  </p:stCondLst>
                                  <p:childTnLst>
                                    <p:animMotion origin="layout" path="M 4.16667E-6 7.40741E-7 L -0.31875 -0.21227 " pathEditMode="relative" rAng="0" ptsTypes="AA">
                                      <p:cBhvr>
                                        <p:cTn id="73" dur="1750" fill="hold"/>
                                        <p:tgtEl>
                                          <p:spTgt spid="156"/>
                                        </p:tgtEl>
                                        <p:attrNameLst>
                                          <p:attrName>ppt_x</p:attrName>
                                          <p:attrName>ppt_y</p:attrName>
                                        </p:attrNameLst>
                                      </p:cBhvr>
                                      <p:rCtr x="-15937" y="-10625"/>
                                    </p:animMotion>
                                  </p:childTnLst>
                                </p:cTn>
                              </p:par>
                              <p:par>
                                <p:cTn id="74" presetID="0" presetClass="path" presetSubtype="0" accel="50000" decel="50000" fill="hold" nodeType="withEffect">
                                  <p:stCondLst>
                                    <p:cond delay="0"/>
                                  </p:stCondLst>
                                  <p:childTnLst>
                                    <p:animMotion origin="layout" path="M 0.03398 -0.00301 L 0.38008 -0.1794 " pathEditMode="relative" rAng="0" ptsTypes="AA">
                                      <p:cBhvr>
                                        <p:cTn id="75" dur="1750" fill="hold"/>
                                        <p:tgtEl>
                                          <p:spTgt spid="144"/>
                                        </p:tgtEl>
                                        <p:attrNameLst>
                                          <p:attrName>ppt_x</p:attrName>
                                          <p:attrName>ppt_y</p:attrName>
                                        </p:attrNameLst>
                                      </p:cBhvr>
                                      <p:rCtr x="17305" y="-8819"/>
                                    </p:animMotion>
                                  </p:childTnLst>
                                </p:cTn>
                              </p:par>
                              <p:par>
                                <p:cTn id="76" presetID="0" presetClass="path" presetSubtype="0" accel="50000" decel="50000" fill="hold" nodeType="withEffect">
                                  <p:stCondLst>
                                    <p:cond delay="0"/>
                                  </p:stCondLst>
                                  <p:childTnLst>
                                    <p:animMotion origin="layout" path="M -0.01562 0.00093 L -0.25872 -0.19861 " pathEditMode="relative" ptsTypes="AA">
                                      <p:cBhvr>
                                        <p:cTn id="77" dur="1750" fill="hold"/>
                                        <p:tgtEl>
                                          <p:spTgt spid="155"/>
                                        </p:tgtEl>
                                        <p:attrNameLst>
                                          <p:attrName>ppt_x</p:attrName>
                                          <p:attrName>ppt_y</p:attrName>
                                        </p:attrNameLst>
                                      </p:cBhvr>
                                    </p:animMotion>
                                  </p:childTnLst>
                                </p:cTn>
                              </p:par>
                              <p:par>
                                <p:cTn id="78" presetID="0" presetClass="path" presetSubtype="0" accel="50000" decel="50000" fill="hold" nodeType="withEffect">
                                  <p:stCondLst>
                                    <p:cond delay="0"/>
                                  </p:stCondLst>
                                  <p:childTnLst>
                                    <p:animMotion origin="layout" path="M 0.03412 0.00139 L 0.31693 -0.27222 " pathEditMode="relative" rAng="0" ptsTypes="AA">
                                      <p:cBhvr>
                                        <p:cTn id="79" dur="1750" fill="hold"/>
                                        <p:tgtEl>
                                          <p:spTgt spid="146"/>
                                        </p:tgtEl>
                                        <p:attrNameLst>
                                          <p:attrName>ppt_x</p:attrName>
                                          <p:attrName>ppt_y</p:attrName>
                                        </p:attrNameLst>
                                      </p:cBhvr>
                                      <p:rCtr x="14141" y="-13681"/>
                                    </p:animMotion>
                                  </p:childTnLst>
                                </p:cTn>
                              </p:par>
                              <p:par>
                                <p:cTn id="80" presetID="0" presetClass="path" presetSubtype="0" accel="50000" decel="50000" fill="hold" nodeType="withEffect">
                                  <p:stCondLst>
                                    <p:cond delay="0"/>
                                  </p:stCondLst>
                                  <p:childTnLst>
                                    <p:animMotion origin="layout" path="M -0.01119 -0.0037 L -0.39726 -0.39328 " pathEditMode="relative" rAng="0" ptsTypes="AA">
                                      <p:cBhvr>
                                        <p:cTn id="81" dur="1750" fill="hold"/>
                                        <p:tgtEl>
                                          <p:spTgt spid="155"/>
                                        </p:tgtEl>
                                        <p:attrNameLst>
                                          <p:attrName>ppt_x</p:attrName>
                                          <p:attrName>ppt_y</p:attrName>
                                        </p:attrNameLst>
                                      </p:cBhvr>
                                      <p:rCtr x="-19310" y="-19491"/>
                                    </p:animMotion>
                                  </p:childTnLst>
                                </p:cTn>
                              </p:par>
                              <p:par>
                                <p:cTn id="82" presetID="0" presetClass="path" presetSubtype="0" accel="50000" decel="50000" fill="hold" nodeType="withEffect">
                                  <p:stCondLst>
                                    <p:cond delay="0"/>
                                  </p:stCondLst>
                                  <p:childTnLst>
                                    <p:animMotion origin="layout" path="M 0.03398 -0.00186 L 0.34896 -0.44352 " pathEditMode="relative" ptsTypes="AA">
                                      <p:cBhvr>
                                        <p:cTn id="83" dur="1750" fill="hold"/>
                                        <p:tgtEl>
                                          <p:spTgt spid="144"/>
                                        </p:tgtEl>
                                        <p:attrNameLst>
                                          <p:attrName>ppt_x</p:attrName>
                                          <p:attrName>ppt_y</p:attrName>
                                        </p:attrNameLst>
                                      </p:cBhvr>
                                    </p:animMotion>
                                  </p:childTnLst>
                                </p:cTn>
                              </p:par>
                              <p:par>
                                <p:cTn id="84" presetID="10" presetClass="entr" presetSubtype="0" fill="hold" nodeType="withEffect">
                                  <p:stCondLst>
                                    <p:cond delay="0"/>
                                  </p:stCondLst>
                                  <p:childTnLst>
                                    <p:set>
                                      <p:cBhvr>
                                        <p:cTn id="85" dur="1" fill="hold">
                                          <p:stCondLst>
                                            <p:cond delay="0"/>
                                          </p:stCondLst>
                                        </p:cTn>
                                        <p:tgtEl>
                                          <p:spTgt spid="163"/>
                                        </p:tgtEl>
                                        <p:attrNameLst>
                                          <p:attrName>style.visibility</p:attrName>
                                        </p:attrNameLst>
                                      </p:cBhvr>
                                      <p:to>
                                        <p:strVal val="visible"/>
                                      </p:to>
                                    </p:set>
                                    <p:animEffect transition="in" filter="fade">
                                      <p:cBhvr>
                                        <p:cTn id="86" dur="2000"/>
                                        <p:tgtEl>
                                          <p:spTgt spid="163"/>
                                        </p:tgtEl>
                                      </p:cBhvr>
                                    </p:animEffect>
                                  </p:childTnLst>
                                </p:cTn>
                              </p:par>
                              <p:par>
                                <p:cTn id="87" presetID="10" presetClass="entr" presetSubtype="0" fill="hold" nodeType="withEffect">
                                  <p:stCondLst>
                                    <p:cond delay="0"/>
                                  </p:stCondLst>
                                  <p:childTnLst>
                                    <p:set>
                                      <p:cBhvr>
                                        <p:cTn id="88" dur="1" fill="hold">
                                          <p:stCondLst>
                                            <p:cond delay="0"/>
                                          </p:stCondLst>
                                        </p:cTn>
                                        <p:tgtEl>
                                          <p:spTgt spid="163"/>
                                        </p:tgtEl>
                                        <p:attrNameLst>
                                          <p:attrName>style.visibility</p:attrName>
                                        </p:attrNameLst>
                                      </p:cBhvr>
                                      <p:to>
                                        <p:strVal val="visible"/>
                                      </p:to>
                                    </p:set>
                                    <p:animEffect transition="in" filter="fade">
                                      <p:cBhvr>
                                        <p:cTn id="89" dur="2000"/>
                                        <p:tgtEl>
                                          <p:spTgt spid="163"/>
                                        </p:tgtEl>
                                      </p:cBhvr>
                                    </p:animEffect>
                                  </p:childTnLst>
                                </p:cTn>
                              </p:par>
                              <p:par>
                                <p:cTn id="90" presetID="0" presetClass="path" presetSubtype="0" accel="50000" decel="50000" fill="hold" nodeType="withEffect">
                                  <p:stCondLst>
                                    <p:cond delay="0"/>
                                  </p:stCondLst>
                                  <p:childTnLst>
                                    <p:animMotion origin="layout" path="M -0.01719 -0.00185 L -0.28333 -0.07037 " pathEditMode="relative" rAng="0" ptsTypes="AA">
                                      <p:cBhvr>
                                        <p:cTn id="91" dur="1750" fill="hold"/>
                                        <p:tgtEl>
                                          <p:spTgt spid="157"/>
                                        </p:tgtEl>
                                        <p:attrNameLst>
                                          <p:attrName>ppt_x</p:attrName>
                                          <p:attrName>ppt_y</p:attrName>
                                        </p:attrNameLst>
                                      </p:cBhvr>
                                      <p:rCtr x="-13307" y="-3426"/>
                                    </p:animMotion>
                                  </p:childTnLst>
                                </p:cTn>
                              </p:par>
                              <p:par>
                                <p:cTn id="92" presetID="0" presetClass="path" presetSubtype="0" accel="50000" decel="50000" fill="hold" nodeType="withEffect">
                                  <p:stCondLst>
                                    <p:cond delay="0"/>
                                  </p:stCondLst>
                                  <p:childTnLst>
                                    <p:animMotion origin="layout" path="M 0.02722 -0.02824 L 0.4418 -0.08379 " pathEditMode="relative" rAng="0" ptsTypes="AA">
                                      <p:cBhvr>
                                        <p:cTn id="93" dur="1750" fill="hold"/>
                                        <p:tgtEl>
                                          <p:spTgt spid="127"/>
                                        </p:tgtEl>
                                        <p:attrNameLst>
                                          <p:attrName>ppt_x</p:attrName>
                                          <p:attrName>ppt_y</p:attrName>
                                        </p:attrNameLst>
                                      </p:cBhvr>
                                      <p:rCtr x="20729" y="-2778"/>
                                    </p:animMotion>
                                  </p:childTnLst>
                                </p:cTn>
                              </p:par>
                              <p:par>
                                <p:cTn id="94" presetID="10" presetClass="entr" presetSubtype="0" fill="hold" nodeType="withEffect">
                                  <p:stCondLst>
                                    <p:cond delay="0"/>
                                  </p:stCondLst>
                                  <p:childTnLst>
                                    <p:set>
                                      <p:cBhvr>
                                        <p:cTn id="95" dur="1" fill="hold">
                                          <p:stCondLst>
                                            <p:cond delay="0"/>
                                          </p:stCondLst>
                                        </p:cTn>
                                        <p:tgtEl>
                                          <p:spTgt spid="171"/>
                                        </p:tgtEl>
                                        <p:attrNameLst>
                                          <p:attrName>style.visibility</p:attrName>
                                        </p:attrNameLst>
                                      </p:cBhvr>
                                      <p:to>
                                        <p:strVal val="visible"/>
                                      </p:to>
                                    </p:set>
                                    <p:animEffect transition="in" filter="fade">
                                      <p:cBhvr>
                                        <p:cTn id="96" dur="1750"/>
                                        <p:tgtEl>
                                          <p:spTgt spid="171"/>
                                        </p:tgtEl>
                                      </p:cBhvr>
                                    </p:animEffect>
                                  </p:childTnLst>
                                </p:cTn>
                              </p:par>
                              <p:par>
                                <p:cTn id="97" presetID="0" presetClass="path" presetSubtype="0" accel="50000" decel="50000" fill="hold" nodeType="withEffect">
                                  <p:stCondLst>
                                    <p:cond delay="0"/>
                                  </p:stCondLst>
                                  <p:childTnLst>
                                    <p:animMotion origin="layout" path="M 0.00092 0.0176 L -0.46836 -0.0824 " pathEditMode="relative" rAng="0" ptsTypes="AA">
                                      <p:cBhvr>
                                        <p:cTn id="98" dur="1750" fill="hold"/>
                                        <p:tgtEl>
                                          <p:spTgt spid="158"/>
                                        </p:tgtEl>
                                        <p:attrNameLst>
                                          <p:attrName>ppt_x</p:attrName>
                                          <p:attrName>ppt_y</p:attrName>
                                        </p:attrNameLst>
                                      </p:cBhvr>
                                      <p:rCtr x="-23464" y="-5000"/>
                                    </p:animMotion>
                                  </p:childTnLst>
                                </p:cTn>
                              </p:par>
                              <p:par>
                                <p:cTn id="99" presetID="0" presetClass="path" presetSubtype="0" accel="50000" decel="50000" fill="hold" nodeType="withEffect">
                                  <p:stCondLst>
                                    <p:cond delay="0"/>
                                  </p:stCondLst>
                                  <p:childTnLst>
                                    <p:animMotion origin="layout" path="M 0.03672 -0.01644 L 0.27617 -0.13774 " pathEditMode="relative" rAng="0" ptsTypes="AA">
                                      <p:cBhvr>
                                        <p:cTn id="100" dur="1750" fill="hold"/>
                                        <p:tgtEl>
                                          <p:spTgt spid="144"/>
                                        </p:tgtEl>
                                        <p:attrNameLst>
                                          <p:attrName>ppt_x</p:attrName>
                                          <p:attrName>ppt_y</p:attrName>
                                        </p:attrNameLst>
                                      </p:cBhvr>
                                      <p:rCtr x="11966" y="-6065"/>
                                    </p:animMotion>
                                  </p:childTnLst>
                                </p:cTn>
                              </p:par>
                              <p:par>
                                <p:cTn id="101" presetID="0" presetClass="path" presetSubtype="0" accel="50000" decel="50000" fill="hold" nodeType="withEffect">
                                  <p:stCondLst>
                                    <p:cond delay="0"/>
                                  </p:stCondLst>
                                  <p:childTnLst>
                                    <p:animMotion origin="layout" path="M 0.03242 0.00649 L 0.22838 -0.0581 " pathEditMode="relative" rAng="0" ptsTypes="AA">
                                      <p:cBhvr>
                                        <p:cTn id="102" dur="1750" fill="hold"/>
                                        <p:tgtEl>
                                          <p:spTgt spid="130"/>
                                        </p:tgtEl>
                                        <p:attrNameLst>
                                          <p:attrName>ppt_x</p:attrName>
                                          <p:attrName>ppt_y</p:attrName>
                                        </p:attrNameLst>
                                      </p:cBhvr>
                                      <p:rCtr x="9792" y="-3241"/>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73"/>
                                        </p:tgtEl>
                                        <p:attrNameLst>
                                          <p:attrName>style.visibility</p:attrName>
                                        </p:attrNameLst>
                                      </p:cBhvr>
                                      <p:to>
                                        <p:strVal val="visible"/>
                                      </p:to>
                                    </p:set>
                                    <p:animEffect transition="in" filter="fade">
                                      <p:cBhvr>
                                        <p:cTn id="107" dur="750"/>
                                        <p:tgtEl>
                                          <p:spTgt spid="173"/>
                                        </p:tgtEl>
                                      </p:cBhvr>
                                    </p:animEffect>
                                  </p:childTnLst>
                                </p:cTn>
                              </p:par>
                            </p:childTnLst>
                          </p:cTn>
                        </p:par>
                        <p:par>
                          <p:cTn id="108" fill="hold">
                            <p:stCondLst>
                              <p:cond delay="750"/>
                            </p:stCondLst>
                            <p:childTnLst>
                              <p:par>
                                <p:cTn id="109" presetID="22" presetClass="entr" presetSubtype="8" fill="hold" nodeType="afterEffect">
                                  <p:stCondLst>
                                    <p:cond delay="0"/>
                                  </p:stCondLst>
                                  <p:childTnLst>
                                    <p:set>
                                      <p:cBhvr>
                                        <p:cTn id="110" dur="1" fill="hold">
                                          <p:stCondLst>
                                            <p:cond delay="0"/>
                                          </p:stCondLst>
                                        </p:cTn>
                                        <p:tgtEl>
                                          <p:spTgt spid="174"/>
                                        </p:tgtEl>
                                        <p:attrNameLst>
                                          <p:attrName>style.visibility</p:attrName>
                                        </p:attrNameLst>
                                      </p:cBhvr>
                                      <p:to>
                                        <p:strVal val="visible"/>
                                      </p:to>
                                    </p:set>
                                    <p:animEffect transition="in" filter="wipe(left)">
                                      <p:cBhvr>
                                        <p:cTn id="111" dur="750"/>
                                        <p:tgtEl>
                                          <p:spTgt spid="174"/>
                                        </p:tgtEl>
                                      </p:cBhvr>
                                    </p:animEffect>
                                  </p:childTnLst>
                                </p:cTn>
                              </p:par>
                              <p:par>
                                <p:cTn id="112" presetID="10" presetClass="entr" presetSubtype="0" fill="hold" nodeType="withEffect">
                                  <p:stCondLst>
                                    <p:cond delay="0"/>
                                  </p:stCondLst>
                                  <p:childTnLst>
                                    <p:set>
                                      <p:cBhvr>
                                        <p:cTn id="113" dur="1" fill="hold">
                                          <p:stCondLst>
                                            <p:cond delay="0"/>
                                          </p:stCondLst>
                                        </p:cTn>
                                        <p:tgtEl>
                                          <p:spTgt spid="236"/>
                                        </p:tgtEl>
                                        <p:attrNameLst>
                                          <p:attrName>style.visibility</p:attrName>
                                        </p:attrNameLst>
                                      </p:cBhvr>
                                      <p:to>
                                        <p:strVal val="visible"/>
                                      </p:to>
                                    </p:set>
                                    <p:animEffect transition="in" filter="fade">
                                      <p:cBhvr>
                                        <p:cTn id="114" dur="1750"/>
                                        <p:tgtEl>
                                          <p:spTgt spid="23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85"/>
                                        </p:tgtEl>
                                        <p:attrNameLst>
                                          <p:attrName>style.visibility</p:attrName>
                                        </p:attrNameLst>
                                      </p:cBhvr>
                                      <p:to>
                                        <p:strVal val="visible"/>
                                      </p:to>
                                    </p:set>
                                    <p:animEffect transition="in" filter="fade">
                                      <p:cBhvr>
                                        <p:cTn id="119" dur="750"/>
                                        <p:tgtEl>
                                          <p:spTgt spid="185"/>
                                        </p:tgtEl>
                                      </p:cBhvr>
                                    </p:animEffect>
                                  </p:childTnLst>
                                </p:cTn>
                              </p:par>
                            </p:childTnLst>
                          </p:cTn>
                        </p:par>
                        <p:par>
                          <p:cTn id="120" fill="hold">
                            <p:stCondLst>
                              <p:cond delay="750"/>
                            </p:stCondLst>
                            <p:childTnLst>
                              <p:par>
                                <p:cTn id="121" presetID="10" presetClass="entr" presetSubtype="0" fill="hold" grpId="0" nodeType="afterEffect">
                                  <p:stCondLst>
                                    <p:cond delay="0"/>
                                  </p:stCondLst>
                                  <p:childTnLst>
                                    <p:set>
                                      <p:cBhvr>
                                        <p:cTn id="122" dur="1" fill="hold">
                                          <p:stCondLst>
                                            <p:cond delay="0"/>
                                          </p:stCondLst>
                                        </p:cTn>
                                        <p:tgtEl>
                                          <p:spTgt spid="184"/>
                                        </p:tgtEl>
                                        <p:attrNameLst>
                                          <p:attrName>style.visibility</p:attrName>
                                        </p:attrNameLst>
                                      </p:cBhvr>
                                      <p:to>
                                        <p:strVal val="visible"/>
                                      </p:to>
                                    </p:set>
                                    <p:animEffect transition="in" filter="fade">
                                      <p:cBhvr>
                                        <p:cTn id="123" dur="750"/>
                                        <p:tgtEl>
                                          <p:spTgt spid="184"/>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2" fill="hold" nodeType="clickEffect">
                                  <p:stCondLst>
                                    <p:cond delay="0"/>
                                  </p:stCondLst>
                                  <p:childTnLst>
                                    <p:set>
                                      <p:cBhvr>
                                        <p:cTn id="127" dur="1" fill="hold">
                                          <p:stCondLst>
                                            <p:cond delay="0"/>
                                          </p:stCondLst>
                                        </p:cTn>
                                        <p:tgtEl>
                                          <p:spTgt spid="187"/>
                                        </p:tgtEl>
                                        <p:attrNameLst>
                                          <p:attrName>style.visibility</p:attrName>
                                        </p:attrNameLst>
                                      </p:cBhvr>
                                      <p:to>
                                        <p:strVal val="visible"/>
                                      </p:to>
                                    </p:set>
                                    <p:animEffect transition="in" filter="wipe(right)">
                                      <p:cBhvr>
                                        <p:cTn id="128"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59" grpId="0" animBg="1"/>
      <p:bldP spid="104" grpId="0" animBg="1"/>
      <p:bldP spid="184" grpId="0" animBg="1"/>
      <p:bldP spid="18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69C4-3B53-6C47-BC12-5F5408FE7D44}"/>
              </a:ext>
            </a:extLst>
          </p:cNvPr>
          <p:cNvSpPr>
            <a:spLocks noGrp="1"/>
          </p:cNvSpPr>
          <p:nvPr>
            <p:ph type="title" idx="4294967295"/>
          </p:nvPr>
        </p:nvSpPr>
        <p:spPr>
          <a:xfrm>
            <a:off x="363285" y="1299194"/>
            <a:ext cx="6726677" cy="443198"/>
          </a:xfrm>
        </p:spPr>
        <p:txBody>
          <a:bodyPr wrap="square" anchor="t" anchorCtr="0">
            <a:spAutoFit/>
          </a:bodyPr>
          <a:lstStyle/>
          <a:p>
            <a:pPr algn="l"/>
            <a:r>
              <a:rPr lang="en-US" sz="2400" dirty="0"/>
              <a:t>ASK Cancer Commons</a:t>
            </a:r>
          </a:p>
        </p:txBody>
      </p:sp>
      <p:sp>
        <p:nvSpPr>
          <p:cNvPr id="66" name="Rectangle 65">
            <a:extLst>
              <a:ext uri="{FF2B5EF4-FFF2-40B4-BE49-F238E27FC236}">
                <a16:creationId xmlns:a16="http://schemas.microsoft.com/office/drawing/2014/main" id="{5EB85796-9847-1D43-9BA7-F230A4B8B8AF}"/>
              </a:ext>
            </a:extLst>
          </p:cNvPr>
          <p:cNvSpPr/>
          <p:nvPr/>
        </p:nvSpPr>
        <p:spPr bwMode="gray">
          <a:xfrm>
            <a:off x="2971801" y="2862159"/>
            <a:ext cx="4800599" cy="2286869"/>
          </a:xfrm>
          <a:prstGeom prst="rect">
            <a:avLst/>
          </a:prstGeom>
          <a:solidFill>
            <a:schemeClr val="bg2">
              <a:lumMod val="20000"/>
              <a:lumOff val="80000"/>
            </a:schemeClr>
          </a:solidFill>
          <a:ln w="38100" cap="flat" cmpd="sng" algn="ctr">
            <a:solidFill>
              <a:schemeClr val="accent2"/>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43" name="Group 42">
            <a:extLst>
              <a:ext uri="{FF2B5EF4-FFF2-40B4-BE49-F238E27FC236}">
                <a16:creationId xmlns:a16="http://schemas.microsoft.com/office/drawing/2014/main" id="{5B75B568-0E4B-9940-8D9D-202532EB3F60}"/>
              </a:ext>
            </a:extLst>
          </p:cNvPr>
          <p:cNvGrpSpPr/>
          <p:nvPr/>
        </p:nvGrpSpPr>
        <p:grpSpPr>
          <a:xfrm>
            <a:off x="3064668" y="2964427"/>
            <a:ext cx="1085850" cy="799137"/>
            <a:chOff x="3629024" y="2057400"/>
            <a:chExt cx="1447800" cy="1065516"/>
          </a:xfrm>
        </p:grpSpPr>
        <p:pic>
          <p:nvPicPr>
            <p:cNvPr id="8" name="Picture 7" descr="MIT v6 without notes or hidden slides - Microsoft PowerPoint">
              <a:extLst>
                <a:ext uri="{FF2B5EF4-FFF2-40B4-BE49-F238E27FC236}">
                  <a16:creationId xmlns:a16="http://schemas.microsoft.com/office/drawing/2014/main" id="{8340FD4C-A83F-9E4A-B0AF-D930B41524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9024" y="2057400"/>
              <a:ext cx="1447800" cy="894974"/>
            </a:xfrm>
            <a:prstGeom prst="rect">
              <a:avLst/>
            </a:prstGeom>
            <a:noFill/>
            <a:ln w="28575">
              <a:solidFill>
                <a:schemeClr val="bg1"/>
              </a:solidFill>
              <a:miter lim="800000"/>
              <a:headEnd/>
              <a:tailEnd/>
            </a:ln>
            <a:effectLst>
              <a:outerShdw blurRad="63500" dist="50800" dir="2700000" algn="tl" rotWithShape="0">
                <a:prstClr val="black">
                  <a:alpha val="40000"/>
                </a:prstClr>
              </a:outerShdw>
            </a:effectLst>
          </p:spPr>
        </p:pic>
        <p:pic>
          <p:nvPicPr>
            <p:cNvPr id="9" name="Picture 43">
              <a:extLst>
                <a:ext uri="{FF2B5EF4-FFF2-40B4-BE49-F238E27FC236}">
                  <a16:creationId xmlns:a16="http://schemas.microsoft.com/office/drawing/2014/main" id="{B74AB3F7-F854-8F47-BB50-7857EE2435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31" y="2513965"/>
              <a:ext cx="780987" cy="608951"/>
            </a:xfrm>
            <a:prstGeom prst="rect">
              <a:avLst/>
            </a:prstGeom>
            <a:noFill/>
            <a:ln w="28575">
              <a:solidFill>
                <a:schemeClr val="bg1"/>
              </a:solidFill>
              <a:miter lim="800000"/>
              <a:headEnd/>
              <a:tailEnd/>
            </a:ln>
            <a:effectLst>
              <a:outerShdw blurRad="63500" dist="50800" dir="2700000" algn="tl" rotWithShape="0">
                <a:prstClr val="black">
                  <a:alpha val="40000"/>
                </a:prstClr>
              </a:outerShdw>
            </a:effectLst>
          </p:spPr>
        </p:pic>
      </p:grpSp>
      <p:sp>
        <p:nvSpPr>
          <p:cNvPr id="17" name="TextBox 16">
            <a:extLst>
              <a:ext uri="{FF2B5EF4-FFF2-40B4-BE49-F238E27FC236}">
                <a16:creationId xmlns:a16="http://schemas.microsoft.com/office/drawing/2014/main" id="{2252BC39-64CF-DA48-A17B-146939F80010}"/>
              </a:ext>
            </a:extLst>
          </p:cNvPr>
          <p:cNvSpPr txBox="1"/>
          <p:nvPr/>
        </p:nvSpPr>
        <p:spPr>
          <a:xfrm>
            <a:off x="3028950" y="3844507"/>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Virtual</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Tumor</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Board</a:t>
            </a:r>
          </a:p>
        </p:txBody>
      </p:sp>
      <p:sp>
        <p:nvSpPr>
          <p:cNvPr id="18" name="TextBox 17">
            <a:extLst>
              <a:ext uri="{FF2B5EF4-FFF2-40B4-BE49-F238E27FC236}">
                <a16:creationId xmlns:a16="http://schemas.microsoft.com/office/drawing/2014/main" id="{4B6B44DD-EB83-284A-A454-F7D4E8458510}"/>
              </a:ext>
            </a:extLst>
          </p:cNvPr>
          <p:cNvSpPr txBox="1"/>
          <p:nvPr/>
        </p:nvSpPr>
        <p:spPr>
          <a:xfrm>
            <a:off x="4286250" y="3844507"/>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Ranked</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Options</a:t>
            </a:r>
            <a:br>
              <a:rPr lang="en-US" sz="1200" dirty="0">
                <a:solidFill>
                  <a:srgbClr val="3C3C3C"/>
                </a:solidFill>
                <a:latin typeface="Avenir Roman" charset="0"/>
                <a:ea typeface="Avenir Roman" charset="0"/>
                <a:cs typeface="Avenir Roman" charset="0"/>
              </a:rPr>
            </a:br>
            <a:r>
              <a:rPr lang="en-US" sz="1200" dirty="0">
                <a:solidFill>
                  <a:srgbClr val="3C3C3C"/>
                </a:solidFill>
                <a:latin typeface="Avenir Roman" charset="0"/>
                <a:ea typeface="Avenir Roman" charset="0"/>
                <a:cs typeface="Avenir Roman" charset="0"/>
              </a:rPr>
              <a:t>for Care</a:t>
            </a:r>
          </a:p>
        </p:txBody>
      </p:sp>
      <p:sp>
        <p:nvSpPr>
          <p:cNvPr id="19" name="TextBox 18">
            <a:extLst>
              <a:ext uri="{FF2B5EF4-FFF2-40B4-BE49-F238E27FC236}">
                <a16:creationId xmlns:a16="http://schemas.microsoft.com/office/drawing/2014/main" id="{93CF1BB1-F797-F445-881E-A7EF94CD77CB}"/>
              </a:ext>
            </a:extLst>
          </p:cNvPr>
          <p:cNvSpPr txBox="1"/>
          <p:nvPr/>
        </p:nvSpPr>
        <p:spPr>
          <a:xfrm>
            <a:off x="5543550" y="3844507"/>
            <a:ext cx="1143000" cy="443198"/>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Make</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Decision</a:t>
            </a:r>
          </a:p>
        </p:txBody>
      </p:sp>
      <p:sp>
        <p:nvSpPr>
          <p:cNvPr id="20" name="TextBox 19">
            <a:extLst>
              <a:ext uri="{FF2B5EF4-FFF2-40B4-BE49-F238E27FC236}">
                <a16:creationId xmlns:a16="http://schemas.microsoft.com/office/drawing/2014/main" id="{3FB513B8-C58B-084D-84FB-5C0593C49267}"/>
              </a:ext>
            </a:extLst>
          </p:cNvPr>
          <p:cNvSpPr txBox="1"/>
          <p:nvPr/>
        </p:nvSpPr>
        <p:spPr>
          <a:xfrm>
            <a:off x="6800850" y="3844507"/>
            <a:ext cx="1143000" cy="443198"/>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Capture</a:t>
            </a:r>
            <a:br>
              <a:rPr lang="en-US" sz="1200" dirty="0">
                <a:solidFill>
                  <a:srgbClr val="3C3C3C"/>
                </a:solidFill>
                <a:latin typeface="Avenir Roman" charset="0"/>
                <a:ea typeface="Avenir Roman" charset="0"/>
                <a:cs typeface="Avenir Roman" charset="0"/>
              </a:rPr>
            </a:br>
            <a:r>
              <a:rPr lang="en-US" sz="1200" dirty="0">
                <a:solidFill>
                  <a:srgbClr val="3C3C3C"/>
                </a:solidFill>
                <a:latin typeface="Avenir Roman" charset="0"/>
                <a:ea typeface="Avenir Roman" charset="0"/>
                <a:cs typeface="Avenir Roman" charset="0"/>
              </a:rPr>
              <a:t>Outcome</a:t>
            </a:r>
          </a:p>
        </p:txBody>
      </p:sp>
      <p:cxnSp>
        <p:nvCxnSpPr>
          <p:cNvPr id="27" name="Straight Arrow Connector 26">
            <a:extLst>
              <a:ext uri="{FF2B5EF4-FFF2-40B4-BE49-F238E27FC236}">
                <a16:creationId xmlns:a16="http://schemas.microsoft.com/office/drawing/2014/main" id="{04BB7AEE-C187-3B43-921E-793F97F9D441}"/>
              </a:ext>
            </a:extLst>
          </p:cNvPr>
          <p:cNvCxnSpPr/>
          <p:nvPr/>
        </p:nvCxnSpPr>
        <p:spPr bwMode="auto">
          <a:xfrm>
            <a:off x="40576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28" name="Straight Arrow Connector 27">
            <a:extLst>
              <a:ext uri="{FF2B5EF4-FFF2-40B4-BE49-F238E27FC236}">
                <a16:creationId xmlns:a16="http://schemas.microsoft.com/office/drawing/2014/main" id="{B322D722-CC1B-C44B-987C-763DE0C3D87C}"/>
              </a:ext>
            </a:extLst>
          </p:cNvPr>
          <p:cNvCxnSpPr/>
          <p:nvPr/>
        </p:nvCxnSpPr>
        <p:spPr bwMode="auto">
          <a:xfrm>
            <a:off x="53149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29" name="Straight Arrow Connector 28">
            <a:extLst>
              <a:ext uri="{FF2B5EF4-FFF2-40B4-BE49-F238E27FC236}">
                <a16:creationId xmlns:a16="http://schemas.microsoft.com/office/drawing/2014/main" id="{19E829E3-6775-C347-ABAD-8C1C616E9BB5}"/>
              </a:ext>
            </a:extLst>
          </p:cNvPr>
          <p:cNvCxnSpPr/>
          <p:nvPr/>
        </p:nvCxnSpPr>
        <p:spPr bwMode="auto">
          <a:xfrm>
            <a:off x="65722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grpSp>
        <p:nvGrpSpPr>
          <p:cNvPr id="44" name="Group 43">
            <a:extLst>
              <a:ext uri="{FF2B5EF4-FFF2-40B4-BE49-F238E27FC236}">
                <a16:creationId xmlns:a16="http://schemas.microsoft.com/office/drawing/2014/main" id="{26F4203E-F24D-BE4F-8611-1EFA0C63E0C0}"/>
              </a:ext>
            </a:extLst>
          </p:cNvPr>
          <p:cNvGrpSpPr/>
          <p:nvPr/>
        </p:nvGrpSpPr>
        <p:grpSpPr>
          <a:xfrm>
            <a:off x="4514850" y="3078727"/>
            <a:ext cx="628650" cy="628650"/>
            <a:chOff x="5410200" y="2011640"/>
            <a:chExt cx="1143000" cy="1143000"/>
          </a:xfrm>
        </p:grpSpPr>
        <p:sp>
          <p:nvSpPr>
            <p:cNvPr id="30" name="Rectangle 29">
              <a:extLst>
                <a:ext uri="{FF2B5EF4-FFF2-40B4-BE49-F238E27FC236}">
                  <a16:creationId xmlns:a16="http://schemas.microsoft.com/office/drawing/2014/main" id="{9A653D2D-6883-F349-AA71-4F40588C80F1}"/>
                </a:ext>
              </a:extLst>
            </p:cNvPr>
            <p:cNvSpPr/>
            <p:nvPr/>
          </p:nvSpPr>
          <p:spPr bwMode="gray">
            <a:xfrm>
              <a:off x="5410200" y="2011640"/>
              <a:ext cx="1143000" cy="1143000"/>
            </a:xfrm>
            <a:prstGeom prst="rect">
              <a:avLst/>
            </a:prstGeom>
            <a:solidFill>
              <a:schemeClr val="bg1">
                <a:lumMod val="85000"/>
              </a:schemeClr>
            </a:solidFill>
            <a:ln w="28575" cap="flat" cmpd="sng" algn="ctr">
              <a:solidFill>
                <a:schemeClr val="bg1"/>
              </a:solidFill>
              <a:prstDash val="solid"/>
              <a:miter lim="800000"/>
              <a:headEnd type="none" w="med" len="med"/>
              <a:tailEnd type="none" w="med" len="med"/>
            </a:ln>
            <a:effectLst>
              <a:outerShdw blurRad="63500" dist="508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42" name="Group 41">
              <a:extLst>
                <a:ext uri="{FF2B5EF4-FFF2-40B4-BE49-F238E27FC236}">
                  <a16:creationId xmlns:a16="http://schemas.microsoft.com/office/drawing/2014/main" id="{6330F397-3525-934E-BBE3-8F97F8314014}"/>
                </a:ext>
              </a:extLst>
            </p:cNvPr>
            <p:cNvGrpSpPr/>
            <p:nvPr/>
          </p:nvGrpSpPr>
          <p:grpSpPr>
            <a:xfrm>
              <a:off x="5596571" y="2185984"/>
              <a:ext cx="770258" cy="814388"/>
              <a:chOff x="5562600" y="2133600"/>
              <a:chExt cx="914400" cy="966788"/>
            </a:xfrm>
          </p:grpSpPr>
          <p:grpSp>
            <p:nvGrpSpPr>
              <p:cNvPr id="36" name="Group 35">
                <a:extLst>
                  <a:ext uri="{FF2B5EF4-FFF2-40B4-BE49-F238E27FC236}">
                    <a16:creationId xmlns:a16="http://schemas.microsoft.com/office/drawing/2014/main" id="{29CD5441-8D3B-A049-8FD3-F9EC5860A5D8}"/>
                  </a:ext>
                </a:extLst>
              </p:cNvPr>
              <p:cNvGrpSpPr/>
              <p:nvPr/>
            </p:nvGrpSpPr>
            <p:grpSpPr>
              <a:xfrm>
                <a:off x="5562600" y="2133600"/>
                <a:ext cx="914400" cy="304800"/>
                <a:chOff x="5562600" y="2286000"/>
                <a:chExt cx="914400" cy="304800"/>
              </a:xfrm>
            </p:grpSpPr>
            <p:sp>
              <p:nvSpPr>
                <p:cNvPr id="31" name="5-Point Star 30">
                  <a:extLst>
                    <a:ext uri="{FF2B5EF4-FFF2-40B4-BE49-F238E27FC236}">
                      <a16:creationId xmlns:a16="http://schemas.microsoft.com/office/drawing/2014/main" id="{ED513282-E5E3-734A-AC5C-03C90CD4BB11}"/>
                    </a:ext>
                  </a:extLst>
                </p:cNvPr>
                <p:cNvSpPr/>
                <p:nvPr/>
              </p:nvSpPr>
              <p:spPr bwMode="gray">
                <a:xfrm>
                  <a:off x="55626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2" name="5-Point Star 31">
                  <a:extLst>
                    <a:ext uri="{FF2B5EF4-FFF2-40B4-BE49-F238E27FC236}">
                      <a16:creationId xmlns:a16="http://schemas.microsoft.com/office/drawing/2014/main" id="{3CDAF4D1-91A5-334F-9493-09C5161B516D}"/>
                    </a:ext>
                  </a:extLst>
                </p:cNvPr>
                <p:cNvSpPr/>
                <p:nvPr/>
              </p:nvSpPr>
              <p:spPr bwMode="gray">
                <a:xfrm>
                  <a:off x="58674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3" name="5-Point Star 32">
                  <a:extLst>
                    <a:ext uri="{FF2B5EF4-FFF2-40B4-BE49-F238E27FC236}">
                      <a16:creationId xmlns:a16="http://schemas.microsoft.com/office/drawing/2014/main" id="{A9F5145A-5E12-2344-B210-2757648C3B76}"/>
                    </a:ext>
                  </a:extLst>
                </p:cNvPr>
                <p:cNvSpPr/>
                <p:nvPr/>
              </p:nvSpPr>
              <p:spPr bwMode="gray">
                <a:xfrm>
                  <a:off x="61722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grpSp>
            <p:nvGrpSpPr>
              <p:cNvPr id="38" name="Group 37">
                <a:extLst>
                  <a:ext uri="{FF2B5EF4-FFF2-40B4-BE49-F238E27FC236}">
                    <a16:creationId xmlns:a16="http://schemas.microsoft.com/office/drawing/2014/main" id="{B77160A4-8AEB-AE44-8AB6-821EA337ECD6}"/>
                  </a:ext>
                </a:extLst>
              </p:cNvPr>
              <p:cNvGrpSpPr/>
              <p:nvPr/>
            </p:nvGrpSpPr>
            <p:grpSpPr>
              <a:xfrm>
                <a:off x="5562600" y="2464594"/>
                <a:ext cx="609600" cy="304800"/>
                <a:chOff x="5562600" y="2586038"/>
                <a:chExt cx="609600" cy="304800"/>
              </a:xfrm>
            </p:grpSpPr>
            <p:sp>
              <p:nvSpPr>
                <p:cNvPr id="34" name="5-Point Star 33">
                  <a:extLst>
                    <a:ext uri="{FF2B5EF4-FFF2-40B4-BE49-F238E27FC236}">
                      <a16:creationId xmlns:a16="http://schemas.microsoft.com/office/drawing/2014/main" id="{70A83CCE-7F24-DE4A-B3CA-694DF062C075}"/>
                    </a:ext>
                  </a:extLst>
                </p:cNvPr>
                <p:cNvSpPr/>
                <p:nvPr/>
              </p:nvSpPr>
              <p:spPr bwMode="gray">
                <a:xfrm>
                  <a:off x="5562600" y="258603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5" name="5-Point Star 34">
                  <a:extLst>
                    <a:ext uri="{FF2B5EF4-FFF2-40B4-BE49-F238E27FC236}">
                      <a16:creationId xmlns:a16="http://schemas.microsoft.com/office/drawing/2014/main" id="{69A7D18D-D4D3-824D-B291-6A998B2FE2F6}"/>
                    </a:ext>
                  </a:extLst>
                </p:cNvPr>
                <p:cNvSpPr/>
                <p:nvPr/>
              </p:nvSpPr>
              <p:spPr bwMode="gray">
                <a:xfrm>
                  <a:off x="5867400" y="258603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sp>
            <p:nvSpPr>
              <p:cNvPr id="40" name="5-Point Star 39">
                <a:extLst>
                  <a:ext uri="{FF2B5EF4-FFF2-40B4-BE49-F238E27FC236}">
                    <a16:creationId xmlns:a16="http://schemas.microsoft.com/office/drawing/2014/main" id="{79308A8D-4A09-7F4A-BC52-977A9C1DB744}"/>
                  </a:ext>
                </a:extLst>
              </p:cNvPr>
              <p:cNvSpPr/>
              <p:nvPr/>
            </p:nvSpPr>
            <p:spPr bwMode="gray">
              <a:xfrm>
                <a:off x="5562600" y="279558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grpSp>
      <p:grpSp>
        <p:nvGrpSpPr>
          <p:cNvPr id="63" name="Group 62">
            <a:extLst>
              <a:ext uri="{FF2B5EF4-FFF2-40B4-BE49-F238E27FC236}">
                <a16:creationId xmlns:a16="http://schemas.microsoft.com/office/drawing/2014/main" id="{ACF62B93-7463-9549-BD1A-91B94131BE42}"/>
              </a:ext>
            </a:extLst>
          </p:cNvPr>
          <p:cNvGrpSpPr/>
          <p:nvPr/>
        </p:nvGrpSpPr>
        <p:grpSpPr>
          <a:xfrm>
            <a:off x="7022306" y="3078727"/>
            <a:ext cx="628650" cy="628650"/>
            <a:chOff x="8753475" y="2011640"/>
            <a:chExt cx="1143000" cy="1143000"/>
          </a:xfrm>
        </p:grpSpPr>
        <p:sp>
          <p:nvSpPr>
            <p:cNvPr id="47" name="Rectangle 46">
              <a:extLst>
                <a:ext uri="{FF2B5EF4-FFF2-40B4-BE49-F238E27FC236}">
                  <a16:creationId xmlns:a16="http://schemas.microsoft.com/office/drawing/2014/main" id="{F7709AF2-2C7B-6845-8F7F-0ED02677AFB6}"/>
                </a:ext>
              </a:extLst>
            </p:cNvPr>
            <p:cNvSpPr/>
            <p:nvPr/>
          </p:nvSpPr>
          <p:spPr bwMode="gray">
            <a:xfrm>
              <a:off x="8753475" y="2011640"/>
              <a:ext cx="1143000" cy="1143000"/>
            </a:xfrm>
            <a:prstGeom prst="rect">
              <a:avLst/>
            </a:prstGeom>
            <a:solidFill>
              <a:schemeClr val="bg1">
                <a:lumMod val="85000"/>
              </a:schemeClr>
            </a:solidFill>
            <a:ln w="28575" cap="flat" cmpd="sng" algn="ctr">
              <a:solidFill>
                <a:schemeClr val="bg1"/>
              </a:solidFill>
              <a:prstDash val="solid"/>
              <a:miter lim="800000"/>
              <a:headEnd type="none" w="med" len="med"/>
              <a:tailEnd type="none" w="med" len="med"/>
            </a:ln>
            <a:effectLst>
              <a:outerShdw blurRad="63500" dist="508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57" name="Freeform 56">
              <a:extLst>
                <a:ext uri="{FF2B5EF4-FFF2-40B4-BE49-F238E27FC236}">
                  <a16:creationId xmlns:a16="http://schemas.microsoft.com/office/drawing/2014/main" id="{7C2E8C35-470C-8748-9C68-56576ED0734E}"/>
                </a:ext>
              </a:extLst>
            </p:cNvPr>
            <p:cNvSpPr/>
            <p:nvPr/>
          </p:nvSpPr>
          <p:spPr bwMode="gray">
            <a:xfrm>
              <a:off x="8940427" y="2460237"/>
              <a:ext cx="304800" cy="245806"/>
            </a:xfrm>
            <a:custGeom>
              <a:avLst/>
              <a:gdLst>
                <a:gd name="connsiteX0" fmla="*/ 0 w 442912"/>
                <a:gd name="connsiteY0" fmla="*/ 214312 h 357187"/>
                <a:gd name="connsiteX1" fmla="*/ 171450 w 442912"/>
                <a:gd name="connsiteY1" fmla="*/ 357187 h 357187"/>
                <a:gd name="connsiteX2" fmla="*/ 442912 w 442912"/>
                <a:gd name="connsiteY2" fmla="*/ 0 h 357187"/>
              </a:gdLst>
              <a:ahLst/>
              <a:cxnLst>
                <a:cxn ang="0">
                  <a:pos x="connsiteX0" y="connsiteY0"/>
                </a:cxn>
                <a:cxn ang="0">
                  <a:pos x="connsiteX1" y="connsiteY1"/>
                </a:cxn>
                <a:cxn ang="0">
                  <a:pos x="connsiteX2" y="connsiteY2"/>
                </a:cxn>
              </a:cxnLst>
              <a:rect l="l" t="t" r="r" b="b"/>
              <a:pathLst>
                <a:path w="442912" h="357187">
                  <a:moveTo>
                    <a:pt x="0" y="214312"/>
                  </a:moveTo>
                  <a:lnTo>
                    <a:pt x="171450" y="357187"/>
                  </a:lnTo>
                  <a:lnTo>
                    <a:pt x="442912" y="0"/>
                  </a:lnTo>
                </a:path>
              </a:pathLst>
            </a:custGeom>
            <a:noFill/>
            <a:ln w="57150" cap="flat" cmpd="sng" algn="ctr">
              <a:solidFill>
                <a:schemeClr val="accent1"/>
              </a:solidFill>
              <a:prstDash val="solid"/>
              <a:miter lim="800000"/>
              <a:headEnd type="none" w="med" len="med"/>
              <a:tailEnd type="none" w="med" len="med"/>
            </a:ln>
            <a:effectLst/>
          </p:spPr>
          <p:txBody>
            <a:bodyPr rtlCol="0" anchor="ctr"/>
            <a:lstStyle/>
            <a:p>
              <a:pPr algn="ctr" defTabSz="685800" fontAlgn="base">
                <a:spcBef>
                  <a:spcPct val="0"/>
                </a:spcBef>
                <a:spcAft>
                  <a:spcPct val="0"/>
                </a:spcAft>
              </a:pPr>
              <a:endParaRPr lang="en-US" sz="1350">
                <a:solidFill>
                  <a:srgbClr val="595959"/>
                </a:solidFill>
                <a:latin typeface="Arial" charset="0"/>
                <a:ea typeface="ＭＳ Ｐゴシック" charset="-128"/>
              </a:endParaRPr>
            </a:p>
          </p:txBody>
        </p:sp>
        <p:sp>
          <p:nvSpPr>
            <p:cNvPr id="59" name="Cross 58">
              <a:extLst>
                <a:ext uri="{FF2B5EF4-FFF2-40B4-BE49-F238E27FC236}">
                  <a16:creationId xmlns:a16="http://schemas.microsoft.com/office/drawing/2014/main" id="{4782B824-99BB-D14A-8FC8-5558220B5027}"/>
                </a:ext>
              </a:extLst>
            </p:cNvPr>
            <p:cNvSpPr/>
            <p:nvPr/>
          </p:nvSpPr>
          <p:spPr bwMode="gray">
            <a:xfrm rot="18900000">
              <a:off x="9413549" y="2403799"/>
              <a:ext cx="358682" cy="358682"/>
            </a:xfrm>
            <a:prstGeom prst="plus">
              <a:avLst>
                <a:gd name="adj" fmla="val 41406"/>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grpSp>
        <p:nvGrpSpPr>
          <p:cNvPr id="81" name="Group 80">
            <a:extLst>
              <a:ext uri="{FF2B5EF4-FFF2-40B4-BE49-F238E27FC236}">
                <a16:creationId xmlns:a16="http://schemas.microsoft.com/office/drawing/2014/main" id="{A815ABC8-5E29-204C-A0C3-024B999604AF}"/>
              </a:ext>
            </a:extLst>
          </p:cNvPr>
          <p:cNvGrpSpPr/>
          <p:nvPr/>
        </p:nvGrpSpPr>
        <p:grpSpPr>
          <a:xfrm>
            <a:off x="5733047" y="3135877"/>
            <a:ext cx="800100" cy="571500"/>
            <a:chOff x="381000" y="2209800"/>
            <a:chExt cx="1066800" cy="762000"/>
          </a:xfrm>
        </p:grpSpPr>
        <p:pic>
          <p:nvPicPr>
            <p:cNvPr id="82" name="Graphic 81">
              <a:extLst>
                <a:ext uri="{FF2B5EF4-FFF2-40B4-BE49-F238E27FC236}">
                  <a16:creationId xmlns:a16="http://schemas.microsoft.com/office/drawing/2014/main" id="{15F2A9B7-6D56-BC42-93F0-17DCC04A80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62000" y="2286000"/>
              <a:ext cx="685800" cy="685800"/>
            </a:xfrm>
            <a:prstGeom prst="rect">
              <a:avLst/>
            </a:prstGeom>
          </p:spPr>
        </p:pic>
        <p:pic>
          <p:nvPicPr>
            <p:cNvPr id="83" name="Graphic 82">
              <a:extLst>
                <a:ext uri="{FF2B5EF4-FFF2-40B4-BE49-F238E27FC236}">
                  <a16:creationId xmlns:a16="http://schemas.microsoft.com/office/drawing/2014/main" id="{95ECEF05-B158-5C44-BA98-B451DB53B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1000" y="2209800"/>
              <a:ext cx="609600" cy="609600"/>
            </a:xfrm>
            <a:prstGeom prst="rect">
              <a:avLst/>
            </a:prstGeom>
          </p:spPr>
        </p:pic>
      </p:grpSp>
      <p:sp>
        <p:nvSpPr>
          <p:cNvPr id="105" name="TextBox 104">
            <a:extLst>
              <a:ext uri="{FF2B5EF4-FFF2-40B4-BE49-F238E27FC236}">
                <a16:creationId xmlns:a16="http://schemas.microsoft.com/office/drawing/2014/main" id="{2DE56A88-BB3C-2F44-824A-EFBA2D46D701}"/>
              </a:ext>
            </a:extLst>
          </p:cNvPr>
          <p:cNvSpPr txBox="1"/>
          <p:nvPr/>
        </p:nvSpPr>
        <p:spPr>
          <a:xfrm>
            <a:off x="171450" y="3851881"/>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Patient</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and</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Physician</a:t>
            </a:r>
          </a:p>
        </p:txBody>
      </p:sp>
      <p:sp>
        <p:nvSpPr>
          <p:cNvPr id="106" name="TextBox 105">
            <a:extLst>
              <a:ext uri="{FF2B5EF4-FFF2-40B4-BE49-F238E27FC236}">
                <a16:creationId xmlns:a16="http://schemas.microsoft.com/office/drawing/2014/main" id="{7F0A4C85-3C69-7745-9AE1-0CF90BE8DBBD}"/>
              </a:ext>
            </a:extLst>
          </p:cNvPr>
          <p:cNvSpPr txBox="1"/>
          <p:nvPr/>
        </p:nvSpPr>
        <p:spPr>
          <a:xfrm>
            <a:off x="1428750" y="3851881"/>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Cancer</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Network</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Partner</a:t>
            </a:r>
          </a:p>
        </p:txBody>
      </p:sp>
      <p:pic>
        <p:nvPicPr>
          <p:cNvPr id="107" name="Picture 106">
            <a:extLst>
              <a:ext uri="{FF2B5EF4-FFF2-40B4-BE49-F238E27FC236}">
                <a16:creationId xmlns:a16="http://schemas.microsoft.com/office/drawing/2014/main" id="{539E2505-C9FB-F549-9544-0D2B268209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71600" y="3345211"/>
            <a:ext cx="1314450" cy="233162"/>
          </a:xfrm>
          <a:prstGeom prst="rect">
            <a:avLst/>
          </a:prstGeom>
        </p:spPr>
      </p:pic>
      <p:cxnSp>
        <p:nvCxnSpPr>
          <p:cNvPr id="108" name="Straight Arrow Connector 107">
            <a:extLst>
              <a:ext uri="{FF2B5EF4-FFF2-40B4-BE49-F238E27FC236}">
                <a16:creationId xmlns:a16="http://schemas.microsoft.com/office/drawing/2014/main" id="{4315C5FE-18B0-4446-9989-6CFB7A05AFA0}"/>
              </a:ext>
            </a:extLst>
          </p:cNvPr>
          <p:cNvCxnSpPr/>
          <p:nvPr/>
        </p:nvCxnSpPr>
        <p:spPr bwMode="auto">
          <a:xfrm>
            <a:off x="1200150" y="4171951"/>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109" name="Straight Arrow Connector 108">
            <a:extLst>
              <a:ext uri="{FF2B5EF4-FFF2-40B4-BE49-F238E27FC236}">
                <a16:creationId xmlns:a16="http://schemas.microsoft.com/office/drawing/2014/main" id="{36C0414A-8D4E-D148-9DEA-59DDB2188CCA}"/>
              </a:ext>
            </a:extLst>
          </p:cNvPr>
          <p:cNvCxnSpPr/>
          <p:nvPr/>
        </p:nvCxnSpPr>
        <p:spPr bwMode="auto">
          <a:xfrm>
            <a:off x="2514600" y="4171951"/>
            <a:ext cx="342900" cy="0"/>
          </a:xfrm>
          <a:prstGeom prst="straightConnector1">
            <a:avLst/>
          </a:prstGeom>
          <a:noFill/>
          <a:ln w="38100" cap="rnd" cmpd="sng" algn="ctr">
            <a:solidFill>
              <a:schemeClr val="accent1"/>
            </a:solidFill>
            <a:prstDash val="solid"/>
            <a:round/>
            <a:headEnd type="none" w="med" len="med"/>
            <a:tailEnd type="arrow" w="med" len="sm"/>
          </a:ln>
          <a:effectLst/>
        </p:spPr>
      </p:cxnSp>
      <p:sp>
        <p:nvSpPr>
          <p:cNvPr id="110" name="TextBox 109">
            <a:extLst>
              <a:ext uri="{FF2B5EF4-FFF2-40B4-BE49-F238E27FC236}">
                <a16:creationId xmlns:a16="http://schemas.microsoft.com/office/drawing/2014/main" id="{82F15D14-7514-5042-8D35-000A43E72B5D}"/>
              </a:ext>
            </a:extLst>
          </p:cNvPr>
          <p:cNvSpPr txBox="1"/>
          <p:nvPr/>
        </p:nvSpPr>
        <p:spPr>
          <a:xfrm>
            <a:off x="2171700" y="3657601"/>
            <a:ext cx="914400" cy="39934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050" b="1" dirty="0">
                <a:solidFill>
                  <a:srgbClr val="005391"/>
                </a:solidFill>
                <a:latin typeface="Avenir Roman" charset="0"/>
                <a:ea typeface="Avenir Roman" charset="0"/>
                <a:cs typeface="Avenir Roman" charset="0"/>
              </a:rPr>
              <a:t>Case</a:t>
            </a:r>
          </a:p>
          <a:p>
            <a:pPr algn="ctr" defTabSz="685800" fontAlgn="base">
              <a:lnSpc>
                <a:spcPct val="95000"/>
              </a:lnSpc>
              <a:spcBef>
                <a:spcPct val="0"/>
              </a:spcBef>
              <a:spcAft>
                <a:spcPct val="0"/>
              </a:spcAft>
            </a:pPr>
            <a:r>
              <a:rPr lang="en-US" sz="1050" b="1" dirty="0">
                <a:solidFill>
                  <a:srgbClr val="005391"/>
                </a:solidFill>
                <a:latin typeface="Avenir Roman" charset="0"/>
                <a:ea typeface="Avenir Roman" charset="0"/>
                <a:cs typeface="Avenir Roman" charset="0"/>
              </a:rPr>
              <a:t>Referral</a:t>
            </a:r>
          </a:p>
        </p:txBody>
      </p:sp>
      <p:grpSp>
        <p:nvGrpSpPr>
          <p:cNvPr id="111" name="Group 110">
            <a:extLst>
              <a:ext uri="{FF2B5EF4-FFF2-40B4-BE49-F238E27FC236}">
                <a16:creationId xmlns:a16="http://schemas.microsoft.com/office/drawing/2014/main" id="{4FB1A137-D1A6-984D-BC3C-AFD47D64807A}"/>
              </a:ext>
            </a:extLst>
          </p:cNvPr>
          <p:cNvGrpSpPr/>
          <p:nvPr/>
        </p:nvGrpSpPr>
        <p:grpSpPr>
          <a:xfrm>
            <a:off x="342900" y="3143251"/>
            <a:ext cx="800100" cy="571500"/>
            <a:chOff x="381000" y="2209800"/>
            <a:chExt cx="1066800" cy="762000"/>
          </a:xfrm>
        </p:grpSpPr>
        <p:pic>
          <p:nvPicPr>
            <p:cNvPr id="112" name="Graphic 111">
              <a:extLst>
                <a:ext uri="{FF2B5EF4-FFF2-40B4-BE49-F238E27FC236}">
                  <a16:creationId xmlns:a16="http://schemas.microsoft.com/office/drawing/2014/main" id="{8D4DEB5A-1246-E844-806E-564274B6148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62000" y="2286000"/>
              <a:ext cx="685800" cy="685800"/>
            </a:xfrm>
            <a:prstGeom prst="rect">
              <a:avLst/>
            </a:prstGeom>
          </p:spPr>
        </p:pic>
        <p:pic>
          <p:nvPicPr>
            <p:cNvPr id="113" name="Graphic 112">
              <a:extLst>
                <a:ext uri="{FF2B5EF4-FFF2-40B4-BE49-F238E27FC236}">
                  <a16:creationId xmlns:a16="http://schemas.microsoft.com/office/drawing/2014/main" id="{6AF0874C-9D36-7E4B-B9F0-03B17C49CA7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1000" y="2209800"/>
              <a:ext cx="609600" cy="609600"/>
            </a:xfrm>
            <a:prstGeom prst="rect">
              <a:avLst/>
            </a:prstGeom>
          </p:spPr>
        </p:pic>
      </p:grpSp>
      <p:sp>
        <p:nvSpPr>
          <p:cNvPr id="7" name="TextBox 6">
            <a:extLst>
              <a:ext uri="{FF2B5EF4-FFF2-40B4-BE49-F238E27FC236}">
                <a16:creationId xmlns:a16="http://schemas.microsoft.com/office/drawing/2014/main" id="{B9365A24-64DB-1C44-9E07-7B136C08D950}"/>
              </a:ext>
            </a:extLst>
          </p:cNvPr>
          <p:cNvSpPr txBox="1"/>
          <p:nvPr/>
        </p:nvSpPr>
        <p:spPr>
          <a:xfrm>
            <a:off x="693408" y="1793581"/>
            <a:ext cx="2363147" cy="289695"/>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1350" dirty="0">
                <a:solidFill>
                  <a:srgbClr val="3C3C3C"/>
                </a:solidFill>
                <a:latin typeface="Avenir Roman" charset="0"/>
                <a:ea typeface="Avenir Roman" charset="0"/>
                <a:cs typeface="Avenir Roman" charset="0"/>
              </a:rPr>
              <a:t>4000 patients, 40+ countries</a:t>
            </a:r>
          </a:p>
        </p:txBody>
      </p:sp>
      <p:grpSp>
        <p:nvGrpSpPr>
          <p:cNvPr id="45" name="Group 44">
            <a:extLst>
              <a:ext uri="{FF2B5EF4-FFF2-40B4-BE49-F238E27FC236}">
                <a16:creationId xmlns:a16="http://schemas.microsoft.com/office/drawing/2014/main" id="{11E18A2B-EC0A-2549-AF27-11182F70047B}"/>
              </a:ext>
            </a:extLst>
          </p:cNvPr>
          <p:cNvGrpSpPr/>
          <p:nvPr/>
        </p:nvGrpSpPr>
        <p:grpSpPr>
          <a:xfrm>
            <a:off x="3900464" y="953113"/>
            <a:ext cx="4871373" cy="1489380"/>
            <a:chOff x="4543926" y="1634766"/>
            <a:chExt cx="7177133" cy="3454394"/>
          </a:xfrm>
        </p:grpSpPr>
        <p:sp>
          <p:nvSpPr>
            <p:cNvPr id="46" name="Rectangle 45">
              <a:extLst>
                <a:ext uri="{FF2B5EF4-FFF2-40B4-BE49-F238E27FC236}">
                  <a16:creationId xmlns:a16="http://schemas.microsoft.com/office/drawing/2014/main" id="{89E483F0-EB1D-ED45-A02B-84D3CE1D7138}"/>
                </a:ext>
              </a:extLst>
            </p:cNvPr>
            <p:cNvSpPr/>
            <p:nvPr/>
          </p:nvSpPr>
          <p:spPr bwMode="gray">
            <a:xfrm>
              <a:off x="4648200" y="1752600"/>
              <a:ext cx="7072859" cy="3336560"/>
            </a:xfrm>
            <a:prstGeom prst="rect">
              <a:avLst/>
            </a:prstGeom>
            <a:solidFill>
              <a:schemeClr val="bg1"/>
            </a:solidFill>
            <a:ln w="38100" cap="flat" cmpd="sng" algn="ctr">
              <a:solidFill>
                <a:schemeClr val="accent1"/>
              </a:solidFill>
              <a:prstDash val="solid"/>
              <a:miter lim="800000"/>
              <a:headEnd type="none" w="med" len="med"/>
              <a:tailEnd type="none" w="med" len="med"/>
            </a:ln>
            <a:effectLst>
              <a:outerShdw blurRad="254000" algn="ctr" rotWithShape="0">
                <a:prstClr val="black">
                  <a:alpha val="6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48" name="TextBox 47">
              <a:extLst>
                <a:ext uri="{FF2B5EF4-FFF2-40B4-BE49-F238E27FC236}">
                  <a16:creationId xmlns:a16="http://schemas.microsoft.com/office/drawing/2014/main" id="{E9FC6B0C-2996-0E42-AD0D-8365C5161581}"/>
                </a:ext>
              </a:extLst>
            </p:cNvPr>
            <p:cNvSpPr txBox="1"/>
            <p:nvPr/>
          </p:nvSpPr>
          <p:spPr>
            <a:xfrm>
              <a:off x="4543926" y="2258620"/>
              <a:ext cx="4038598" cy="570182"/>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050" b="1" dirty="0">
                  <a:solidFill>
                    <a:srgbClr val="005391"/>
                  </a:solidFill>
                  <a:latin typeface="Avenir Roman" charset="0"/>
                  <a:ea typeface="Avenir Roman" charset="0"/>
                  <a:cs typeface="Avenir Roman" charset="0"/>
                </a:rPr>
                <a:t>RESPECTED NON-PROFIT</a:t>
              </a:r>
            </a:p>
          </p:txBody>
        </p:sp>
        <p:sp>
          <p:nvSpPr>
            <p:cNvPr id="49" name="Content Placeholder 3">
              <a:extLst>
                <a:ext uri="{FF2B5EF4-FFF2-40B4-BE49-F238E27FC236}">
                  <a16:creationId xmlns:a16="http://schemas.microsoft.com/office/drawing/2014/main" id="{E8592DBA-B8B3-8149-AB90-44D0A7DA4BC3}"/>
                </a:ext>
              </a:extLst>
            </p:cNvPr>
            <p:cNvSpPr txBox="1">
              <a:spLocks/>
            </p:cNvSpPr>
            <p:nvPr/>
          </p:nvSpPr>
          <p:spPr>
            <a:xfrm>
              <a:off x="8272890" y="2438553"/>
              <a:ext cx="3315380" cy="2618461"/>
            </a:xfrm>
            <a:prstGeom prst="rect">
              <a:avLst/>
            </a:prstGeom>
          </p:spPr>
          <p:txBody>
            <a:bodyPr wrap="square" anchor="t" anchorCtr="0">
              <a:spAutoFit/>
            </a:bodyPr>
            <a:lstStyle>
              <a:lvl1pPr marL="346075" indent="-346075" algn="l" rtl="0" eaLnBrk="0" fontAlgn="base" hangingPunct="0">
                <a:lnSpc>
                  <a:spcPct val="95000"/>
                </a:lnSpc>
                <a:spcBef>
                  <a:spcPts val="500"/>
                </a:spcBef>
                <a:spcAft>
                  <a:spcPts val="500"/>
                </a:spcAft>
                <a:buClr>
                  <a:schemeClr val="accent1"/>
                </a:buClr>
                <a:buSzPct val="120000"/>
                <a:buFont typeface="Arial"/>
                <a:buChar char="•"/>
                <a:tabLst/>
                <a:defRPr sz="2400" b="0" i="0">
                  <a:solidFill>
                    <a:schemeClr val="tx1">
                      <a:lumMod val="65000"/>
                      <a:lumOff val="35000"/>
                    </a:schemeClr>
                  </a:solidFill>
                  <a:latin typeface="Avenir Roman" charset="0"/>
                  <a:ea typeface="ＭＳ Ｐゴシック" charset="-128"/>
                  <a:cs typeface="Avenir Roman" charset="0"/>
                </a:defRPr>
              </a:lvl1pPr>
              <a:lvl2pPr marL="749300" indent="-288925" algn="l" rtl="0" eaLnBrk="0" fontAlgn="base" hangingPunct="0">
                <a:lnSpc>
                  <a:spcPct val="95000"/>
                </a:lnSpc>
                <a:spcBef>
                  <a:spcPts val="0"/>
                </a:spcBef>
                <a:spcAft>
                  <a:spcPts val="500"/>
                </a:spcAft>
                <a:buClr>
                  <a:schemeClr val="accent1"/>
                </a:buClr>
                <a:buChar char="–"/>
                <a:tabLst/>
                <a:defRPr sz="2000" b="0" i="0">
                  <a:solidFill>
                    <a:schemeClr val="tx1">
                      <a:lumMod val="65000"/>
                      <a:lumOff val="35000"/>
                    </a:schemeClr>
                  </a:solidFill>
                  <a:latin typeface="Avenir Roman" charset="0"/>
                  <a:ea typeface="ＭＳ Ｐゴシック" pitchFamily="23" charset="-128"/>
                  <a:cs typeface="Avenir Roman" charset="0"/>
                </a:defRPr>
              </a:lvl2pPr>
              <a:lvl3pPr marL="1154113" indent="-231775" algn="l" rtl="0" eaLnBrk="0" fontAlgn="base" hangingPunct="0">
                <a:lnSpc>
                  <a:spcPct val="95000"/>
                </a:lnSpc>
                <a:spcBef>
                  <a:spcPts val="0"/>
                </a:spcBef>
                <a:spcAft>
                  <a:spcPts val="500"/>
                </a:spcAft>
                <a:buClr>
                  <a:schemeClr val="accent1"/>
                </a:buClr>
                <a:buChar char="•"/>
                <a:tabLst/>
                <a:defRPr sz="1800" b="0" i="0">
                  <a:solidFill>
                    <a:schemeClr val="tx1">
                      <a:lumMod val="65000"/>
                      <a:lumOff val="35000"/>
                    </a:schemeClr>
                  </a:solidFill>
                  <a:latin typeface="Avenir Roman" charset="0"/>
                  <a:ea typeface="ＭＳ Ｐゴシック" pitchFamily="23" charset="-128"/>
                  <a:cs typeface="Avenir Roman" charset="0"/>
                </a:defRPr>
              </a:lvl3pPr>
              <a:lvl4pPr marL="1603375" indent="-230188" algn="l" rtl="0" eaLnBrk="0" fontAlgn="base" hangingPunct="0">
                <a:lnSpc>
                  <a:spcPct val="95000"/>
                </a:lnSpc>
                <a:spcBef>
                  <a:spcPts val="0"/>
                </a:spcBef>
                <a:spcAft>
                  <a:spcPts val="500"/>
                </a:spcAft>
                <a:buClr>
                  <a:schemeClr val="accent1"/>
                </a:buClr>
                <a:buFont typeface=".AppleSystemUIFont" charset="-120"/>
                <a:buChar char="»"/>
                <a:tabLst/>
                <a:defRPr sz="1800" b="0" i="0">
                  <a:solidFill>
                    <a:schemeClr val="tx1">
                      <a:lumMod val="65000"/>
                      <a:lumOff val="35000"/>
                    </a:schemeClr>
                  </a:solidFill>
                  <a:latin typeface="Avenir Roman" charset="0"/>
                  <a:ea typeface="ＭＳ Ｐゴシック" pitchFamily="23" charset="-128"/>
                  <a:cs typeface="Avenir Roman" charset="0"/>
                </a:defRPr>
              </a:lvl4pPr>
              <a:lvl5pPr marL="2065338" indent="-230188" algn="l" rtl="0" eaLnBrk="0" fontAlgn="base" hangingPunct="0">
                <a:lnSpc>
                  <a:spcPct val="95000"/>
                </a:lnSpc>
                <a:spcBef>
                  <a:spcPts val="0"/>
                </a:spcBef>
                <a:spcAft>
                  <a:spcPts val="500"/>
                </a:spcAft>
                <a:buClr>
                  <a:schemeClr val="bg2">
                    <a:lumMod val="75000"/>
                  </a:schemeClr>
                </a:buClr>
                <a:buChar char="»"/>
                <a:tabLst/>
                <a:defRPr sz="1800" b="0" i="0">
                  <a:solidFill>
                    <a:schemeClr val="tx2"/>
                  </a:solidFill>
                  <a:latin typeface="Calibri Regular" charset="0"/>
                  <a:ea typeface="ＭＳ Ｐゴシック" pitchFamily="23" charset="-128"/>
                  <a:cs typeface="Calibri Regular" charset="0"/>
                </a:defRPr>
              </a:lvl5pPr>
              <a:lvl6pPr marL="335271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6pPr>
              <a:lvl7pPr marL="3962301"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7pPr>
              <a:lvl8pPr marL="4571886"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8pPr>
              <a:lvl9pPr marL="5181470" indent="-304792" algn="l" rtl="0" fontAlgn="base">
                <a:lnSpc>
                  <a:spcPct val="95000"/>
                </a:lnSpc>
                <a:spcBef>
                  <a:spcPct val="0"/>
                </a:spcBef>
                <a:spcAft>
                  <a:spcPct val="25000"/>
                </a:spcAft>
                <a:buClr>
                  <a:schemeClr val="accent1"/>
                </a:buClr>
                <a:buChar char="»"/>
                <a:defRPr>
                  <a:solidFill>
                    <a:schemeClr val="tx1"/>
                  </a:solidFill>
                  <a:latin typeface="+mn-lt"/>
                  <a:ea typeface="ＭＳ Ｐゴシック" pitchFamily="23" charset="-128"/>
                </a:defRPr>
              </a:lvl9pPr>
            </a:lstStyle>
            <a:p>
              <a:pPr marL="178594" indent="-178594" defTabSz="685800">
                <a:spcBef>
                  <a:spcPts val="0"/>
                </a:spcBef>
                <a:spcAft>
                  <a:spcPts val="450"/>
                </a:spcAft>
                <a:buClr>
                  <a:srgbClr val="005391"/>
                </a:buClr>
              </a:pPr>
              <a:r>
                <a:rPr lang="en-US" sz="825" kern="0" dirty="0">
                  <a:solidFill>
                    <a:srgbClr val="000000">
                      <a:lumMod val="65000"/>
                      <a:lumOff val="35000"/>
                    </a:srgbClr>
                  </a:solidFill>
                </a:rPr>
                <a:t>Network of world-class physicians and researchers</a:t>
              </a:r>
            </a:p>
            <a:p>
              <a:pPr marL="178594" indent="-178594" defTabSz="685800">
                <a:spcBef>
                  <a:spcPts val="0"/>
                </a:spcBef>
                <a:spcAft>
                  <a:spcPts val="450"/>
                </a:spcAft>
                <a:buClr>
                  <a:srgbClr val="005391"/>
                </a:buClr>
              </a:pPr>
              <a:r>
                <a:rPr lang="en-US" sz="825" kern="0" dirty="0">
                  <a:solidFill>
                    <a:srgbClr val="000000">
                      <a:lumMod val="65000"/>
                      <a:lumOff val="35000"/>
                    </a:srgbClr>
                  </a:solidFill>
                </a:rPr>
                <a:t>4,000+ patients who have benefitted from ASK</a:t>
              </a:r>
              <a:br>
                <a:rPr lang="en-US" sz="825" kern="0" dirty="0">
                  <a:solidFill>
                    <a:srgbClr val="000000">
                      <a:lumMod val="65000"/>
                      <a:lumOff val="35000"/>
                    </a:srgbClr>
                  </a:solidFill>
                </a:rPr>
              </a:br>
              <a:r>
                <a:rPr lang="en-US" sz="825" kern="0" dirty="0">
                  <a:solidFill>
                    <a:srgbClr val="000000">
                      <a:lumMod val="65000"/>
                      <a:lumOff val="35000"/>
                    </a:srgbClr>
                  </a:solidFill>
                </a:rPr>
                <a:t>virtual tumor boards</a:t>
              </a:r>
            </a:p>
            <a:p>
              <a:pPr marL="178594" indent="-178594" defTabSz="685800">
                <a:spcBef>
                  <a:spcPts val="0"/>
                </a:spcBef>
                <a:spcAft>
                  <a:spcPts val="450"/>
                </a:spcAft>
                <a:buClr>
                  <a:srgbClr val="005391"/>
                </a:buClr>
              </a:pPr>
              <a:r>
                <a:rPr lang="en-US" sz="825" kern="0" dirty="0">
                  <a:solidFill>
                    <a:srgbClr val="000000">
                      <a:lumMod val="65000"/>
                      <a:lumOff val="35000"/>
                    </a:srgbClr>
                  </a:solidFill>
                </a:rPr>
                <a:t>Multiple peer reviewed publications</a:t>
              </a:r>
            </a:p>
            <a:p>
              <a:pPr marL="178594" indent="-178594" defTabSz="685800">
                <a:spcBef>
                  <a:spcPts val="0"/>
                </a:spcBef>
                <a:spcAft>
                  <a:spcPts val="450"/>
                </a:spcAft>
                <a:buClr>
                  <a:srgbClr val="005391"/>
                </a:buClr>
              </a:pPr>
              <a:r>
                <a:rPr lang="en-US" sz="825" kern="0" dirty="0">
                  <a:solidFill>
                    <a:srgbClr val="000000">
                      <a:lumMod val="65000"/>
                      <a:lumOff val="35000"/>
                    </a:srgbClr>
                  </a:solidFill>
                </a:rPr>
                <a:t>American Cancer Society collaborator</a:t>
              </a:r>
            </a:p>
          </p:txBody>
        </p:sp>
        <p:pic>
          <p:nvPicPr>
            <p:cNvPr id="50" name="Picture 49">
              <a:extLst>
                <a:ext uri="{FF2B5EF4-FFF2-40B4-BE49-F238E27FC236}">
                  <a16:creationId xmlns:a16="http://schemas.microsoft.com/office/drawing/2014/main" id="{48A71E0D-C880-7A44-9D88-7D9A0A0B8C7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7271" y="2819169"/>
              <a:ext cx="2628488" cy="1929090"/>
            </a:xfrm>
            <a:prstGeom prst="rect">
              <a:avLst/>
            </a:prstGeom>
            <a:effectLst>
              <a:outerShdw blurRad="254000" algn="ctr" rotWithShape="0">
                <a:prstClr val="black">
                  <a:alpha val="40000"/>
                </a:prstClr>
              </a:outerShdw>
            </a:effectLst>
          </p:spPr>
        </p:pic>
        <p:pic>
          <p:nvPicPr>
            <p:cNvPr id="53" name="Picture 52">
              <a:extLst>
                <a:ext uri="{FF2B5EF4-FFF2-40B4-BE49-F238E27FC236}">
                  <a16:creationId xmlns:a16="http://schemas.microsoft.com/office/drawing/2014/main" id="{9970AE84-7540-674F-90CC-54C44B814D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11582" y="1634766"/>
              <a:ext cx="2649808" cy="606332"/>
            </a:xfrm>
            <a:prstGeom prst="rect">
              <a:avLst/>
            </a:prstGeom>
            <a:solidFill>
              <a:schemeClr val="accent2">
                <a:lumMod val="40000"/>
                <a:lumOff val="60000"/>
              </a:schemeClr>
            </a:solidFill>
            <a:ln>
              <a:solidFill>
                <a:schemeClr val="accent1">
                  <a:lumMod val="60000"/>
                  <a:lumOff val="40000"/>
                </a:schemeClr>
              </a:solidFill>
            </a:ln>
          </p:spPr>
        </p:pic>
      </p:grpSp>
    </p:spTree>
    <p:extLst>
      <p:ext uri="{BB962C8B-B14F-4D97-AF65-F5344CB8AC3E}">
        <p14:creationId xmlns:p14="http://schemas.microsoft.com/office/powerpoint/2010/main" val="212810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550BE0-18BF-744A-950C-FEA2E2509D6A}"/>
              </a:ext>
            </a:extLst>
          </p:cNvPr>
          <p:cNvGrpSpPr/>
          <p:nvPr/>
        </p:nvGrpSpPr>
        <p:grpSpPr>
          <a:xfrm>
            <a:off x="2839750" y="1961071"/>
            <a:ext cx="5644270" cy="3139094"/>
            <a:chOff x="3786333" y="1471761"/>
            <a:chExt cx="7525693" cy="4185459"/>
          </a:xfrm>
        </p:grpSpPr>
        <p:sp>
          <p:nvSpPr>
            <p:cNvPr id="60" name="Rectangle 59">
              <a:extLst>
                <a:ext uri="{FF2B5EF4-FFF2-40B4-BE49-F238E27FC236}">
                  <a16:creationId xmlns:a16="http://schemas.microsoft.com/office/drawing/2014/main" id="{574182C1-3B46-524D-95B2-7C5DDD6F20BE}"/>
                </a:ext>
              </a:extLst>
            </p:cNvPr>
            <p:cNvSpPr/>
            <p:nvPr/>
          </p:nvSpPr>
          <p:spPr bwMode="gray">
            <a:xfrm>
              <a:off x="4896497" y="2015663"/>
              <a:ext cx="6415529" cy="3641557"/>
            </a:xfrm>
            <a:prstGeom prst="rect">
              <a:avLst/>
            </a:prstGeom>
            <a:gradFill>
              <a:gsLst>
                <a:gs pos="0">
                  <a:schemeClr val="bg2">
                    <a:lumMod val="40000"/>
                    <a:lumOff val="60000"/>
                    <a:alpha val="35000"/>
                  </a:schemeClr>
                </a:gs>
                <a:gs pos="77000">
                  <a:schemeClr val="bg1"/>
                </a:gs>
              </a:gsLst>
              <a:lin ang="5400000" scaled="0"/>
            </a:gradFill>
            <a:ln w="38100" cap="flat" cmpd="sng" algn="ctr">
              <a:gradFill>
                <a:gsLst>
                  <a:gs pos="55000">
                    <a:schemeClr val="bg1"/>
                  </a:gs>
                  <a:gs pos="0">
                    <a:schemeClr val="accent1">
                      <a:lumMod val="30000"/>
                      <a:lumOff val="70000"/>
                    </a:schemeClr>
                  </a:gs>
                </a:gsLst>
                <a:lin ang="5400000" scaled="1"/>
              </a:gra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61" name="Group 60">
              <a:extLst>
                <a:ext uri="{FF2B5EF4-FFF2-40B4-BE49-F238E27FC236}">
                  <a16:creationId xmlns:a16="http://schemas.microsoft.com/office/drawing/2014/main" id="{9A6F18A3-C519-3E4B-99D4-4CD9844ED9B5}"/>
                </a:ext>
              </a:extLst>
            </p:cNvPr>
            <p:cNvGrpSpPr/>
            <p:nvPr/>
          </p:nvGrpSpPr>
          <p:grpSpPr>
            <a:xfrm>
              <a:off x="3786333" y="1471761"/>
              <a:ext cx="753480" cy="538200"/>
              <a:chOff x="381000" y="2209800"/>
              <a:chExt cx="1066800" cy="762000"/>
            </a:xfrm>
          </p:grpSpPr>
          <p:pic>
            <p:nvPicPr>
              <p:cNvPr id="62" name="Graphic 61">
                <a:extLst>
                  <a:ext uri="{FF2B5EF4-FFF2-40B4-BE49-F238E27FC236}">
                    <a16:creationId xmlns:a16="http://schemas.microsoft.com/office/drawing/2014/main" id="{17C96457-7CA0-0844-A59D-6EAEF8E56AB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62000" y="2286000"/>
                <a:ext cx="685800" cy="685800"/>
              </a:xfrm>
              <a:prstGeom prst="rect">
                <a:avLst/>
              </a:prstGeom>
            </p:spPr>
          </p:pic>
          <p:pic>
            <p:nvPicPr>
              <p:cNvPr id="64" name="Graphic 63">
                <a:extLst>
                  <a:ext uri="{FF2B5EF4-FFF2-40B4-BE49-F238E27FC236}">
                    <a16:creationId xmlns:a16="http://schemas.microsoft.com/office/drawing/2014/main" id="{2B7E8D32-58C2-234B-9774-37B93BDB450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1000" y="2209800"/>
                <a:ext cx="609600" cy="609600"/>
              </a:xfrm>
              <a:prstGeom prst="rect">
                <a:avLst/>
              </a:prstGeom>
            </p:spPr>
          </p:pic>
        </p:grpSp>
      </p:grpSp>
      <p:grpSp>
        <p:nvGrpSpPr>
          <p:cNvPr id="52" name="Group 51">
            <a:extLst>
              <a:ext uri="{FF2B5EF4-FFF2-40B4-BE49-F238E27FC236}">
                <a16:creationId xmlns:a16="http://schemas.microsoft.com/office/drawing/2014/main" id="{3063B3CF-37C3-134C-BDCA-EE0E27400164}"/>
              </a:ext>
            </a:extLst>
          </p:cNvPr>
          <p:cNvGrpSpPr/>
          <p:nvPr/>
        </p:nvGrpSpPr>
        <p:grpSpPr>
          <a:xfrm>
            <a:off x="2592955" y="2230158"/>
            <a:ext cx="5644272" cy="3035845"/>
            <a:chOff x="2899860" y="2076497"/>
            <a:chExt cx="7525696" cy="4047793"/>
          </a:xfrm>
        </p:grpSpPr>
        <p:sp>
          <p:nvSpPr>
            <p:cNvPr id="53" name="Rectangle 52">
              <a:extLst>
                <a:ext uri="{FF2B5EF4-FFF2-40B4-BE49-F238E27FC236}">
                  <a16:creationId xmlns:a16="http://schemas.microsoft.com/office/drawing/2014/main" id="{09A3BA2D-DBBC-1A49-8FA1-7934E7325A18}"/>
                </a:ext>
              </a:extLst>
            </p:cNvPr>
            <p:cNvSpPr/>
            <p:nvPr/>
          </p:nvSpPr>
          <p:spPr bwMode="gray">
            <a:xfrm>
              <a:off x="4010023" y="2482733"/>
              <a:ext cx="6415533" cy="3641557"/>
            </a:xfrm>
            <a:prstGeom prst="rect">
              <a:avLst/>
            </a:prstGeom>
            <a:gradFill>
              <a:gsLst>
                <a:gs pos="0">
                  <a:schemeClr val="bg2">
                    <a:lumMod val="40000"/>
                    <a:lumOff val="60000"/>
                    <a:alpha val="50000"/>
                  </a:schemeClr>
                </a:gs>
                <a:gs pos="77000">
                  <a:schemeClr val="bg1"/>
                </a:gs>
              </a:gsLst>
              <a:lin ang="5400000" scaled="0"/>
            </a:gradFill>
            <a:ln w="38100" cap="flat" cmpd="sng" algn="ctr">
              <a:gradFill>
                <a:gsLst>
                  <a:gs pos="55000">
                    <a:schemeClr val="bg1"/>
                  </a:gs>
                  <a:gs pos="0">
                    <a:schemeClr val="accent1">
                      <a:lumMod val="30000"/>
                      <a:lumOff val="70000"/>
                    </a:schemeClr>
                  </a:gs>
                </a:gsLst>
                <a:lin ang="5400000" scaled="1"/>
              </a:gra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54" name="Group 53">
              <a:extLst>
                <a:ext uri="{FF2B5EF4-FFF2-40B4-BE49-F238E27FC236}">
                  <a16:creationId xmlns:a16="http://schemas.microsoft.com/office/drawing/2014/main" id="{DF47940E-841E-6449-83EE-2C13C3C5659F}"/>
                </a:ext>
              </a:extLst>
            </p:cNvPr>
            <p:cNvGrpSpPr/>
            <p:nvPr/>
          </p:nvGrpSpPr>
          <p:grpSpPr>
            <a:xfrm>
              <a:off x="2899860" y="2076497"/>
              <a:ext cx="753480" cy="538195"/>
              <a:chOff x="381000" y="1959236"/>
              <a:chExt cx="1066800" cy="761984"/>
            </a:xfrm>
          </p:grpSpPr>
          <p:pic>
            <p:nvPicPr>
              <p:cNvPr id="55" name="Graphic 54">
                <a:extLst>
                  <a:ext uri="{FF2B5EF4-FFF2-40B4-BE49-F238E27FC236}">
                    <a16:creationId xmlns:a16="http://schemas.microsoft.com/office/drawing/2014/main" id="{BDC513B7-9F52-654E-8180-EEFFDC94435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62000" y="2035421"/>
                <a:ext cx="685800" cy="685799"/>
              </a:xfrm>
              <a:prstGeom prst="rect">
                <a:avLst/>
              </a:prstGeom>
              <a:effectLst/>
            </p:spPr>
          </p:pic>
          <p:pic>
            <p:nvPicPr>
              <p:cNvPr id="56" name="Graphic 55">
                <a:extLst>
                  <a:ext uri="{FF2B5EF4-FFF2-40B4-BE49-F238E27FC236}">
                    <a16:creationId xmlns:a16="http://schemas.microsoft.com/office/drawing/2014/main" id="{9D3A62C4-EDFC-574A-BF8F-4170B8715B4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81000" y="1959236"/>
                <a:ext cx="609600" cy="609604"/>
              </a:xfrm>
              <a:prstGeom prst="rect">
                <a:avLst/>
              </a:prstGeom>
              <a:effectLst/>
            </p:spPr>
          </p:pic>
        </p:grpSp>
      </p:grpSp>
      <p:grpSp>
        <p:nvGrpSpPr>
          <p:cNvPr id="5" name="Group 4">
            <a:extLst>
              <a:ext uri="{FF2B5EF4-FFF2-40B4-BE49-F238E27FC236}">
                <a16:creationId xmlns:a16="http://schemas.microsoft.com/office/drawing/2014/main" id="{175BE72B-E140-BB46-B45F-0353B6EDEFA9}"/>
              </a:ext>
            </a:extLst>
          </p:cNvPr>
          <p:cNvGrpSpPr/>
          <p:nvPr/>
        </p:nvGrpSpPr>
        <p:grpSpPr>
          <a:xfrm>
            <a:off x="7267794" y="1166748"/>
            <a:ext cx="1744940" cy="1572047"/>
            <a:chOff x="9777026" y="413363"/>
            <a:chExt cx="2088362" cy="1907963"/>
          </a:xfrm>
        </p:grpSpPr>
        <p:sp>
          <p:nvSpPr>
            <p:cNvPr id="71" name="Oval 70">
              <a:extLst>
                <a:ext uri="{FF2B5EF4-FFF2-40B4-BE49-F238E27FC236}">
                  <a16:creationId xmlns:a16="http://schemas.microsoft.com/office/drawing/2014/main" id="{2E2E4FB9-E36F-1446-BED7-979149B26681}"/>
                </a:ext>
              </a:extLst>
            </p:cNvPr>
            <p:cNvSpPr/>
            <p:nvPr/>
          </p:nvSpPr>
          <p:spPr bwMode="gray">
            <a:xfrm>
              <a:off x="9867226" y="413363"/>
              <a:ext cx="1907963" cy="1907963"/>
            </a:xfrm>
            <a:prstGeom prst="ellipse">
              <a:avLst/>
            </a:prstGeom>
            <a:solidFill>
              <a:schemeClr val="accent2"/>
            </a:solidFill>
            <a:ln w="38100" cap="flat" cmpd="sng" algn="ctr">
              <a:noFill/>
              <a:prstDash val="solid"/>
              <a:miter lim="800000"/>
              <a:headEnd type="none" w="med" len="med"/>
              <a:tailEnd type="none" w="med" len="med"/>
            </a:ln>
            <a:effectLst>
              <a:outerShdw blurRad="254000" algn="ctr" rotWithShape="0">
                <a:prstClr val="black">
                  <a:alpha val="40000"/>
                </a:prstClr>
              </a:outerShdw>
            </a:effectLst>
          </p:spPr>
          <p:txBody>
            <a:bodyPr vert="horz" wrap="square" lIns="0" tIns="34290" rIns="0" bIns="34290" numCol="1" rtlCol="0" anchor="ctr" anchorCtr="0" compatLnSpc="1">
              <a:prstTxWarp prst="textNoShape">
                <a:avLst/>
              </a:prstTxWarp>
            </a:bodyPr>
            <a:lstStyle/>
            <a:p>
              <a:pPr algn="ctr" defTabSz="685800" fontAlgn="base">
                <a:lnSpc>
                  <a:spcPct val="110000"/>
                </a:lnSpc>
                <a:spcBef>
                  <a:spcPct val="0"/>
                </a:spcBef>
                <a:spcAft>
                  <a:spcPct val="0"/>
                </a:spcAft>
              </a:pPr>
              <a:endParaRPr lang="en-US" sz="1050" b="1" dirty="0">
                <a:solidFill>
                  <a:srgbClr val="FFFFFF"/>
                </a:solidFill>
                <a:latin typeface="Avenir Roman" charset="0"/>
                <a:ea typeface="Avenir Roman" charset="0"/>
                <a:cs typeface="Avenir Roman" charset="0"/>
              </a:endParaRPr>
            </a:p>
          </p:txBody>
        </p:sp>
        <p:sp>
          <p:nvSpPr>
            <p:cNvPr id="4" name="Rectangle 3">
              <a:extLst>
                <a:ext uri="{FF2B5EF4-FFF2-40B4-BE49-F238E27FC236}">
                  <a16:creationId xmlns:a16="http://schemas.microsoft.com/office/drawing/2014/main" id="{A27462C1-E09C-344A-AD71-C9D0233FA824}"/>
                </a:ext>
              </a:extLst>
            </p:cNvPr>
            <p:cNvSpPr/>
            <p:nvPr/>
          </p:nvSpPr>
          <p:spPr>
            <a:xfrm>
              <a:off x="9777026" y="699434"/>
              <a:ext cx="2088362" cy="1221483"/>
            </a:xfrm>
            <a:prstGeom prst="rect">
              <a:avLst/>
            </a:prstGeom>
          </p:spPr>
          <p:txBody>
            <a:bodyPr wrap="square">
              <a:spAutoFit/>
            </a:bodyPr>
            <a:lstStyle/>
            <a:p>
              <a:pPr algn="ctr" defTabSz="685800" fontAlgn="base">
                <a:lnSpc>
                  <a:spcPct val="110000"/>
                </a:lnSpc>
                <a:spcBef>
                  <a:spcPct val="0"/>
                </a:spcBef>
                <a:spcAft>
                  <a:spcPct val="0"/>
                </a:spcAft>
              </a:pPr>
              <a:r>
                <a:rPr lang="en-US" sz="1350" dirty="0">
                  <a:solidFill>
                    <a:srgbClr val="FFFFFF"/>
                  </a:solidFill>
                  <a:latin typeface="Avenir Roman" charset="0"/>
                  <a:ea typeface="Avenir Roman" charset="0"/>
                  <a:cs typeface="Avenir Roman" charset="0"/>
                </a:rPr>
                <a:t>Globally </a:t>
              </a:r>
              <a:br>
                <a:rPr lang="en-US" sz="1350" dirty="0">
                  <a:solidFill>
                    <a:srgbClr val="FFFFFF"/>
                  </a:solidFill>
                  <a:latin typeface="Avenir Roman" charset="0"/>
                  <a:ea typeface="Avenir Roman" charset="0"/>
                  <a:cs typeface="Avenir Roman" charset="0"/>
                </a:rPr>
              </a:br>
              <a:r>
                <a:rPr lang="en-US" sz="1350" dirty="0">
                  <a:solidFill>
                    <a:srgbClr val="FFFFFF"/>
                  </a:solidFill>
                  <a:latin typeface="Avenir Roman" charset="0"/>
                  <a:ea typeface="Avenir Roman" charset="0"/>
                  <a:cs typeface="Avenir Roman" charset="0"/>
                </a:rPr>
                <a:t>coordinate </a:t>
              </a:r>
              <a:br>
                <a:rPr lang="en-US" sz="1350" dirty="0">
                  <a:solidFill>
                    <a:srgbClr val="FFFFFF"/>
                  </a:solidFill>
                  <a:latin typeface="Avenir Roman" charset="0"/>
                  <a:ea typeface="Avenir Roman" charset="0"/>
                  <a:cs typeface="Avenir Roman" charset="0"/>
                </a:rPr>
              </a:br>
              <a:r>
                <a:rPr lang="en-US" sz="1350" dirty="0">
                  <a:solidFill>
                    <a:srgbClr val="FFFFFF"/>
                  </a:solidFill>
                  <a:latin typeface="Avenir Roman" charset="0"/>
                  <a:ea typeface="Avenir Roman" charset="0"/>
                  <a:cs typeface="Avenir Roman" charset="0"/>
                </a:rPr>
                <a:t>treatment plans </a:t>
              </a:r>
              <a:br>
                <a:rPr lang="en-US" sz="1350" dirty="0">
                  <a:solidFill>
                    <a:srgbClr val="FFFFFF"/>
                  </a:solidFill>
                  <a:latin typeface="Avenir Roman" charset="0"/>
                  <a:ea typeface="Avenir Roman" charset="0"/>
                  <a:cs typeface="Avenir Roman" charset="0"/>
                </a:rPr>
              </a:br>
              <a:r>
                <a:rPr lang="en-US" sz="1350" dirty="0">
                  <a:solidFill>
                    <a:srgbClr val="FFFFFF"/>
                  </a:solidFill>
                  <a:latin typeface="Avenir Roman" charset="0"/>
                  <a:ea typeface="Avenir Roman" charset="0"/>
                  <a:cs typeface="Avenir Roman" charset="0"/>
                </a:rPr>
                <a:t>across patients</a:t>
              </a:r>
              <a:endParaRPr lang="en-US" sz="1350" b="1" dirty="0">
                <a:solidFill>
                  <a:srgbClr val="FFFFFF"/>
                </a:solidFill>
                <a:latin typeface="Avenir Roman" charset="0"/>
                <a:ea typeface="Avenir Roman" charset="0"/>
                <a:cs typeface="Avenir Roman" charset="0"/>
              </a:endParaRPr>
            </a:p>
          </p:txBody>
        </p:sp>
      </p:grpSp>
      <p:grpSp>
        <p:nvGrpSpPr>
          <p:cNvPr id="3" name="Group 2">
            <a:extLst>
              <a:ext uri="{FF2B5EF4-FFF2-40B4-BE49-F238E27FC236}">
                <a16:creationId xmlns:a16="http://schemas.microsoft.com/office/drawing/2014/main" id="{A6787CD4-26C6-3E4C-B470-ABBB9F745E4C}"/>
              </a:ext>
            </a:extLst>
          </p:cNvPr>
          <p:cNvGrpSpPr/>
          <p:nvPr/>
        </p:nvGrpSpPr>
        <p:grpSpPr>
          <a:xfrm>
            <a:off x="2346159" y="2528713"/>
            <a:ext cx="5644273" cy="2910500"/>
            <a:chOff x="2899860" y="2253455"/>
            <a:chExt cx="7525697" cy="3880667"/>
          </a:xfrm>
        </p:grpSpPr>
        <p:sp>
          <p:nvSpPr>
            <p:cNvPr id="51" name="Rectangle 50">
              <a:extLst>
                <a:ext uri="{FF2B5EF4-FFF2-40B4-BE49-F238E27FC236}">
                  <a16:creationId xmlns:a16="http://schemas.microsoft.com/office/drawing/2014/main" id="{33DC4E66-7D73-1242-9C73-D2C6EA734833}"/>
                </a:ext>
              </a:extLst>
            </p:cNvPr>
            <p:cNvSpPr/>
            <p:nvPr/>
          </p:nvSpPr>
          <p:spPr bwMode="gray">
            <a:xfrm>
              <a:off x="4010024" y="2492565"/>
              <a:ext cx="6415533" cy="3641557"/>
            </a:xfrm>
            <a:prstGeom prst="rect">
              <a:avLst/>
            </a:prstGeom>
            <a:gradFill>
              <a:gsLst>
                <a:gs pos="0">
                  <a:schemeClr val="bg2">
                    <a:lumMod val="40000"/>
                    <a:lumOff val="60000"/>
                  </a:schemeClr>
                </a:gs>
                <a:gs pos="77000">
                  <a:schemeClr val="bg1"/>
                </a:gs>
              </a:gsLst>
              <a:lin ang="5400000" scaled="0"/>
            </a:gradFill>
            <a:ln w="38100" cap="flat" cmpd="sng" algn="ctr">
              <a:gradFill>
                <a:gsLst>
                  <a:gs pos="55000">
                    <a:schemeClr val="bg1"/>
                  </a:gs>
                  <a:gs pos="0">
                    <a:schemeClr val="accent1">
                      <a:lumMod val="30000"/>
                      <a:lumOff val="70000"/>
                    </a:schemeClr>
                  </a:gs>
                </a:gsLst>
                <a:lin ang="5400000" scaled="1"/>
              </a:gra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48" name="Group 47">
              <a:extLst>
                <a:ext uri="{FF2B5EF4-FFF2-40B4-BE49-F238E27FC236}">
                  <a16:creationId xmlns:a16="http://schemas.microsoft.com/office/drawing/2014/main" id="{59D3A6AC-EF15-1B40-A25D-B9B656039B3D}"/>
                </a:ext>
              </a:extLst>
            </p:cNvPr>
            <p:cNvGrpSpPr/>
            <p:nvPr/>
          </p:nvGrpSpPr>
          <p:grpSpPr>
            <a:xfrm>
              <a:off x="2899860" y="2253455"/>
              <a:ext cx="753480" cy="538200"/>
              <a:chOff x="381000" y="2209800"/>
              <a:chExt cx="1066800" cy="762000"/>
            </a:xfrm>
          </p:grpSpPr>
          <p:pic>
            <p:nvPicPr>
              <p:cNvPr id="49" name="Graphic 48">
                <a:extLst>
                  <a:ext uri="{FF2B5EF4-FFF2-40B4-BE49-F238E27FC236}">
                    <a16:creationId xmlns:a16="http://schemas.microsoft.com/office/drawing/2014/main" id="{6646A7D1-6E46-B547-A88A-2F62169E557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62000" y="2286000"/>
                <a:ext cx="685800" cy="685800"/>
              </a:xfrm>
              <a:prstGeom prst="rect">
                <a:avLst/>
              </a:prstGeom>
            </p:spPr>
          </p:pic>
          <p:pic>
            <p:nvPicPr>
              <p:cNvPr id="50" name="Graphic 49">
                <a:extLst>
                  <a:ext uri="{FF2B5EF4-FFF2-40B4-BE49-F238E27FC236}">
                    <a16:creationId xmlns:a16="http://schemas.microsoft.com/office/drawing/2014/main" id="{AD9AC693-8769-054A-B846-3DE5385E313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81000" y="2209800"/>
                <a:ext cx="609600" cy="609600"/>
              </a:xfrm>
              <a:prstGeom prst="rect">
                <a:avLst/>
              </a:prstGeom>
            </p:spPr>
          </p:pic>
        </p:grpSp>
      </p:grpSp>
      <p:sp>
        <p:nvSpPr>
          <p:cNvPr id="66" name="Rectangle 65">
            <a:extLst>
              <a:ext uri="{FF2B5EF4-FFF2-40B4-BE49-F238E27FC236}">
                <a16:creationId xmlns:a16="http://schemas.microsoft.com/office/drawing/2014/main" id="{5EB85796-9847-1D43-9BA7-F230A4B8B8AF}"/>
              </a:ext>
            </a:extLst>
          </p:cNvPr>
          <p:cNvSpPr/>
          <p:nvPr/>
        </p:nvSpPr>
        <p:spPr bwMode="gray">
          <a:xfrm>
            <a:off x="2971801" y="2862159"/>
            <a:ext cx="4800599" cy="2731168"/>
          </a:xfrm>
          <a:prstGeom prst="rect">
            <a:avLst/>
          </a:prstGeom>
          <a:solidFill>
            <a:schemeClr val="bg2">
              <a:lumMod val="20000"/>
              <a:lumOff val="80000"/>
            </a:schemeClr>
          </a:solidFill>
          <a:ln w="38100" cap="flat" cmpd="sng" algn="ctr">
            <a:solidFill>
              <a:schemeClr val="accent2"/>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2" name="Title 1">
            <a:extLst>
              <a:ext uri="{FF2B5EF4-FFF2-40B4-BE49-F238E27FC236}">
                <a16:creationId xmlns:a16="http://schemas.microsoft.com/office/drawing/2014/main" id="{16D969C4-3B53-6C47-BC12-5F5408FE7D44}"/>
              </a:ext>
            </a:extLst>
          </p:cNvPr>
          <p:cNvSpPr>
            <a:spLocks noGrp="1"/>
          </p:cNvSpPr>
          <p:nvPr>
            <p:ph type="title" idx="4294967295"/>
          </p:nvPr>
        </p:nvSpPr>
        <p:spPr>
          <a:xfrm>
            <a:off x="363285" y="1299194"/>
            <a:ext cx="6726677" cy="443198"/>
          </a:xfrm>
        </p:spPr>
        <p:txBody>
          <a:bodyPr wrap="square" anchor="t" anchorCtr="0">
            <a:spAutoFit/>
          </a:bodyPr>
          <a:lstStyle/>
          <a:p>
            <a:pPr algn="l"/>
            <a:r>
              <a:rPr lang="en-US" sz="2400" dirty="0"/>
              <a:t>Cancer Commons + xCures</a:t>
            </a:r>
          </a:p>
        </p:txBody>
      </p:sp>
      <p:grpSp>
        <p:nvGrpSpPr>
          <p:cNvPr id="43" name="Group 42">
            <a:extLst>
              <a:ext uri="{FF2B5EF4-FFF2-40B4-BE49-F238E27FC236}">
                <a16:creationId xmlns:a16="http://schemas.microsoft.com/office/drawing/2014/main" id="{5B75B568-0E4B-9940-8D9D-202532EB3F60}"/>
              </a:ext>
            </a:extLst>
          </p:cNvPr>
          <p:cNvGrpSpPr/>
          <p:nvPr/>
        </p:nvGrpSpPr>
        <p:grpSpPr>
          <a:xfrm>
            <a:off x="3064668" y="2964427"/>
            <a:ext cx="1085850" cy="799137"/>
            <a:chOff x="3629024" y="2057400"/>
            <a:chExt cx="1447800" cy="1065516"/>
          </a:xfrm>
        </p:grpSpPr>
        <p:pic>
          <p:nvPicPr>
            <p:cNvPr id="8" name="Picture 7" descr="MIT v6 without notes or hidden slides - Microsoft PowerPoint">
              <a:extLst>
                <a:ext uri="{FF2B5EF4-FFF2-40B4-BE49-F238E27FC236}">
                  <a16:creationId xmlns:a16="http://schemas.microsoft.com/office/drawing/2014/main" id="{8340FD4C-A83F-9E4A-B0AF-D930B415249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29024" y="2057400"/>
              <a:ext cx="1447800" cy="894974"/>
            </a:xfrm>
            <a:prstGeom prst="rect">
              <a:avLst/>
            </a:prstGeom>
            <a:noFill/>
            <a:ln w="28575">
              <a:solidFill>
                <a:schemeClr val="bg1"/>
              </a:solidFill>
              <a:miter lim="800000"/>
              <a:headEnd/>
              <a:tailEnd/>
            </a:ln>
            <a:effectLst>
              <a:outerShdw blurRad="63500" dist="50800" dir="2700000" algn="tl" rotWithShape="0">
                <a:prstClr val="black">
                  <a:alpha val="40000"/>
                </a:prstClr>
              </a:outerShdw>
            </a:effectLst>
          </p:spPr>
        </p:pic>
        <p:pic>
          <p:nvPicPr>
            <p:cNvPr id="9" name="Picture 43">
              <a:extLst>
                <a:ext uri="{FF2B5EF4-FFF2-40B4-BE49-F238E27FC236}">
                  <a16:creationId xmlns:a16="http://schemas.microsoft.com/office/drawing/2014/main" id="{B74AB3F7-F854-8F47-BB50-7857EE24353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62431" y="2513965"/>
              <a:ext cx="780987" cy="608951"/>
            </a:xfrm>
            <a:prstGeom prst="rect">
              <a:avLst/>
            </a:prstGeom>
            <a:noFill/>
            <a:ln w="28575">
              <a:solidFill>
                <a:schemeClr val="bg1"/>
              </a:solidFill>
              <a:miter lim="800000"/>
              <a:headEnd/>
              <a:tailEnd/>
            </a:ln>
            <a:effectLst>
              <a:outerShdw blurRad="63500" dist="50800" dir="2700000" algn="tl" rotWithShape="0">
                <a:prstClr val="black">
                  <a:alpha val="40000"/>
                </a:prstClr>
              </a:outerShdw>
            </a:effectLst>
          </p:spPr>
        </p:pic>
      </p:grpSp>
      <p:sp>
        <p:nvSpPr>
          <p:cNvPr id="17" name="TextBox 16">
            <a:extLst>
              <a:ext uri="{FF2B5EF4-FFF2-40B4-BE49-F238E27FC236}">
                <a16:creationId xmlns:a16="http://schemas.microsoft.com/office/drawing/2014/main" id="{2252BC39-64CF-DA48-A17B-146939F80010}"/>
              </a:ext>
            </a:extLst>
          </p:cNvPr>
          <p:cNvSpPr txBox="1"/>
          <p:nvPr/>
        </p:nvSpPr>
        <p:spPr>
          <a:xfrm>
            <a:off x="3028950" y="3844507"/>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Virtual</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Tumor</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Board</a:t>
            </a:r>
          </a:p>
        </p:txBody>
      </p:sp>
      <p:sp>
        <p:nvSpPr>
          <p:cNvPr id="18" name="TextBox 17">
            <a:extLst>
              <a:ext uri="{FF2B5EF4-FFF2-40B4-BE49-F238E27FC236}">
                <a16:creationId xmlns:a16="http://schemas.microsoft.com/office/drawing/2014/main" id="{4B6B44DD-EB83-284A-A454-F7D4E8458510}"/>
              </a:ext>
            </a:extLst>
          </p:cNvPr>
          <p:cNvSpPr txBox="1"/>
          <p:nvPr/>
        </p:nvSpPr>
        <p:spPr>
          <a:xfrm>
            <a:off x="4286250" y="3844507"/>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Ranked</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Options</a:t>
            </a:r>
            <a:br>
              <a:rPr lang="en-US" sz="1200" dirty="0">
                <a:solidFill>
                  <a:srgbClr val="3C3C3C"/>
                </a:solidFill>
                <a:latin typeface="Avenir Roman" charset="0"/>
                <a:ea typeface="Avenir Roman" charset="0"/>
                <a:cs typeface="Avenir Roman" charset="0"/>
              </a:rPr>
            </a:br>
            <a:r>
              <a:rPr lang="en-US" sz="1200" dirty="0">
                <a:solidFill>
                  <a:srgbClr val="3C3C3C"/>
                </a:solidFill>
                <a:latin typeface="Avenir Roman" charset="0"/>
                <a:ea typeface="Avenir Roman" charset="0"/>
                <a:cs typeface="Avenir Roman" charset="0"/>
              </a:rPr>
              <a:t>for Care</a:t>
            </a:r>
          </a:p>
        </p:txBody>
      </p:sp>
      <p:sp>
        <p:nvSpPr>
          <p:cNvPr id="19" name="TextBox 18">
            <a:extLst>
              <a:ext uri="{FF2B5EF4-FFF2-40B4-BE49-F238E27FC236}">
                <a16:creationId xmlns:a16="http://schemas.microsoft.com/office/drawing/2014/main" id="{93CF1BB1-F797-F445-881E-A7EF94CD77CB}"/>
              </a:ext>
            </a:extLst>
          </p:cNvPr>
          <p:cNvSpPr txBox="1"/>
          <p:nvPr/>
        </p:nvSpPr>
        <p:spPr>
          <a:xfrm>
            <a:off x="5543550" y="3844507"/>
            <a:ext cx="1143000" cy="443198"/>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Make</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Decision</a:t>
            </a:r>
          </a:p>
        </p:txBody>
      </p:sp>
      <p:sp>
        <p:nvSpPr>
          <p:cNvPr id="20" name="TextBox 19">
            <a:extLst>
              <a:ext uri="{FF2B5EF4-FFF2-40B4-BE49-F238E27FC236}">
                <a16:creationId xmlns:a16="http://schemas.microsoft.com/office/drawing/2014/main" id="{3FB513B8-C58B-084D-84FB-5C0593C49267}"/>
              </a:ext>
            </a:extLst>
          </p:cNvPr>
          <p:cNvSpPr txBox="1"/>
          <p:nvPr/>
        </p:nvSpPr>
        <p:spPr>
          <a:xfrm>
            <a:off x="6800850" y="3844507"/>
            <a:ext cx="1143000" cy="443198"/>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Capture</a:t>
            </a:r>
            <a:br>
              <a:rPr lang="en-US" sz="1200" dirty="0">
                <a:solidFill>
                  <a:srgbClr val="3C3C3C"/>
                </a:solidFill>
                <a:latin typeface="Avenir Roman" charset="0"/>
                <a:ea typeface="Avenir Roman" charset="0"/>
                <a:cs typeface="Avenir Roman" charset="0"/>
              </a:rPr>
            </a:br>
            <a:r>
              <a:rPr lang="en-US" sz="1200" dirty="0">
                <a:solidFill>
                  <a:srgbClr val="3C3C3C"/>
                </a:solidFill>
                <a:latin typeface="Avenir Roman" charset="0"/>
                <a:ea typeface="Avenir Roman" charset="0"/>
                <a:cs typeface="Avenir Roman" charset="0"/>
              </a:rPr>
              <a:t>Outcome</a:t>
            </a:r>
          </a:p>
        </p:txBody>
      </p:sp>
      <p:cxnSp>
        <p:nvCxnSpPr>
          <p:cNvPr id="27" name="Straight Arrow Connector 26">
            <a:extLst>
              <a:ext uri="{FF2B5EF4-FFF2-40B4-BE49-F238E27FC236}">
                <a16:creationId xmlns:a16="http://schemas.microsoft.com/office/drawing/2014/main" id="{04BB7AEE-C187-3B43-921E-793F97F9D441}"/>
              </a:ext>
            </a:extLst>
          </p:cNvPr>
          <p:cNvCxnSpPr/>
          <p:nvPr/>
        </p:nvCxnSpPr>
        <p:spPr bwMode="auto">
          <a:xfrm>
            <a:off x="40576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28" name="Straight Arrow Connector 27">
            <a:extLst>
              <a:ext uri="{FF2B5EF4-FFF2-40B4-BE49-F238E27FC236}">
                <a16:creationId xmlns:a16="http://schemas.microsoft.com/office/drawing/2014/main" id="{B322D722-CC1B-C44B-987C-763DE0C3D87C}"/>
              </a:ext>
            </a:extLst>
          </p:cNvPr>
          <p:cNvCxnSpPr/>
          <p:nvPr/>
        </p:nvCxnSpPr>
        <p:spPr bwMode="auto">
          <a:xfrm>
            <a:off x="53149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29" name="Straight Arrow Connector 28">
            <a:extLst>
              <a:ext uri="{FF2B5EF4-FFF2-40B4-BE49-F238E27FC236}">
                <a16:creationId xmlns:a16="http://schemas.microsoft.com/office/drawing/2014/main" id="{19E829E3-6775-C347-ABAD-8C1C616E9BB5}"/>
              </a:ext>
            </a:extLst>
          </p:cNvPr>
          <p:cNvCxnSpPr/>
          <p:nvPr/>
        </p:nvCxnSpPr>
        <p:spPr bwMode="auto">
          <a:xfrm>
            <a:off x="6572250" y="4164577"/>
            <a:ext cx="342900" cy="0"/>
          </a:xfrm>
          <a:prstGeom prst="straightConnector1">
            <a:avLst/>
          </a:prstGeom>
          <a:noFill/>
          <a:ln w="38100" cap="rnd" cmpd="sng" algn="ctr">
            <a:solidFill>
              <a:schemeClr val="accent1"/>
            </a:solidFill>
            <a:prstDash val="solid"/>
            <a:round/>
            <a:headEnd type="none" w="med" len="med"/>
            <a:tailEnd type="arrow" w="med" len="sm"/>
          </a:ln>
          <a:effectLst/>
        </p:spPr>
      </p:cxnSp>
      <p:grpSp>
        <p:nvGrpSpPr>
          <p:cNvPr id="44" name="Group 43">
            <a:extLst>
              <a:ext uri="{FF2B5EF4-FFF2-40B4-BE49-F238E27FC236}">
                <a16:creationId xmlns:a16="http://schemas.microsoft.com/office/drawing/2014/main" id="{26F4203E-F24D-BE4F-8611-1EFA0C63E0C0}"/>
              </a:ext>
            </a:extLst>
          </p:cNvPr>
          <p:cNvGrpSpPr/>
          <p:nvPr/>
        </p:nvGrpSpPr>
        <p:grpSpPr>
          <a:xfrm>
            <a:off x="4514850" y="3078727"/>
            <a:ext cx="628650" cy="628650"/>
            <a:chOff x="5410200" y="2011640"/>
            <a:chExt cx="1143000" cy="1143000"/>
          </a:xfrm>
        </p:grpSpPr>
        <p:sp>
          <p:nvSpPr>
            <p:cNvPr id="30" name="Rectangle 29">
              <a:extLst>
                <a:ext uri="{FF2B5EF4-FFF2-40B4-BE49-F238E27FC236}">
                  <a16:creationId xmlns:a16="http://schemas.microsoft.com/office/drawing/2014/main" id="{9A653D2D-6883-F349-AA71-4F40588C80F1}"/>
                </a:ext>
              </a:extLst>
            </p:cNvPr>
            <p:cNvSpPr/>
            <p:nvPr/>
          </p:nvSpPr>
          <p:spPr bwMode="gray">
            <a:xfrm>
              <a:off x="5410200" y="2011640"/>
              <a:ext cx="1143000" cy="1143000"/>
            </a:xfrm>
            <a:prstGeom prst="rect">
              <a:avLst/>
            </a:prstGeom>
            <a:solidFill>
              <a:schemeClr val="bg1">
                <a:lumMod val="85000"/>
              </a:schemeClr>
            </a:solidFill>
            <a:ln w="28575" cap="flat" cmpd="sng" algn="ctr">
              <a:solidFill>
                <a:schemeClr val="bg1"/>
              </a:solidFill>
              <a:prstDash val="solid"/>
              <a:miter lim="800000"/>
              <a:headEnd type="none" w="med" len="med"/>
              <a:tailEnd type="none" w="med" len="med"/>
            </a:ln>
            <a:effectLst>
              <a:outerShdw blurRad="63500" dist="508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42" name="Group 41">
              <a:extLst>
                <a:ext uri="{FF2B5EF4-FFF2-40B4-BE49-F238E27FC236}">
                  <a16:creationId xmlns:a16="http://schemas.microsoft.com/office/drawing/2014/main" id="{6330F397-3525-934E-BBE3-8F97F8314014}"/>
                </a:ext>
              </a:extLst>
            </p:cNvPr>
            <p:cNvGrpSpPr/>
            <p:nvPr/>
          </p:nvGrpSpPr>
          <p:grpSpPr>
            <a:xfrm>
              <a:off x="5596571" y="2185984"/>
              <a:ext cx="770258" cy="814388"/>
              <a:chOff x="5562600" y="2133600"/>
              <a:chExt cx="914400" cy="966788"/>
            </a:xfrm>
          </p:grpSpPr>
          <p:grpSp>
            <p:nvGrpSpPr>
              <p:cNvPr id="36" name="Group 35">
                <a:extLst>
                  <a:ext uri="{FF2B5EF4-FFF2-40B4-BE49-F238E27FC236}">
                    <a16:creationId xmlns:a16="http://schemas.microsoft.com/office/drawing/2014/main" id="{29CD5441-8D3B-A049-8FD3-F9EC5860A5D8}"/>
                  </a:ext>
                </a:extLst>
              </p:cNvPr>
              <p:cNvGrpSpPr/>
              <p:nvPr/>
            </p:nvGrpSpPr>
            <p:grpSpPr>
              <a:xfrm>
                <a:off x="5562600" y="2133600"/>
                <a:ext cx="914400" cy="304800"/>
                <a:chOff x="5562600" y="2286000"/>
                <a:chExt cx="914400" cy="304800"/>
              </a:xfrm>
            </p:grpSpPr>
            <p:sp>
              <p:nvSpPr>
                <p:cNvPr id="31" name="5-Point Star 30">
                  <a:extLst>
                    <a:ext uri="{FF2B5EF4-FFF2-40B4-BE49-F238E27FC236}">
                      <a16:creationId xmlns:a16="http://schemas.microsoft.com/office/drawing/2014/main" id="{ED513282-E5E3-734A-AC5C-03C90CD4BB11}"/>
                    </a:ext>
                  </a:extLst>
                </p:cNvPr>
                <p:cNvSpPr/>
                <p:nvPr/>
              </p:nvSpPr>
              <p:spPr bwMode="gray">
                <a:xfrm>
                  <a:off x="55626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2" name="5-Point Star 31">
                  <a:extLst>
                    <a:ext uri="{FF2B5EF4-FFF2-40B4-BE49-F238E27FC236}">
                      <a16:creationId xmlns:a16="http://schemas.microsoft.com/office/drawing/2014/main" id="{3CDAF4D1-91A5-334F-9493-09C5161B516D}"/>
                    </a:ext>
                  </a:extLst>
                </p:cNvPr>
                <p:cNvSpPr/>
                <p:nvPr/>
              </p:nvSpPr>
              <p:spPr bwMode="gray">
                <a:xfrm>
                  <a:off x="58674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3" name="5-Point Star 32">
                  <a:extLst>
                    <a:ext uri="{FF2B5EF4-FFF2-40B4-BE49-F238E27FC236}">
                      <a16:creationId xmlns:a16="http://schemas.microsoft.com/office/drawing/2014/main" id="{A9F5145A-5E12-2344-B210-2757648C3B76}"/>
                    </a:ext>
                  </a:extLst>
                </p:cNvPr>
                <p:cNvSpPr/>
                <p:nvPr/>
              </p:nvSpPr>
              <p:spPr bwMode="gray">
                <a:xfrm>
                  <a:off x="6172200" y="2286000"/>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grpSp>
            <p:nvGrpSpPr>
              <p:cNvPr id="38" name="Group 37">
                <a:extLst>
                  <a:ext uri="{FF2B5EF4-FFF2-40B4-BE49-F238E27FC236}">
                    <a16:creationId xmlns:a16="http://schemas.microsoft.com/office/drawing/2014/main" id="{B77160A4-8AEB-AE44-8AB6-821EA337ECD6}"/>
                  </a:ext>
                </a:extLst>
              </p:cNvPr>
              <p:cNvGrpSpPr/>
              <p:nvPr/>
            </p:nvGrpSpPr>
            <p:grpSpPr>
              <a:xfrm>
                <a:off x="5562600" y="2464594"/>
                <a:ext cx="609600" cy="304800"/>
                <a:chOff x="5562600" y="2586038"/>
                <a:chExt cx="609600" cy="304800"/>
              </a:xfrm>
            </p:grpSpPr>
            <p:sp>
              <p:nvSpPr>
                <p:cNvPr id="34" name="5-Point Star 33">
                  <a:extLst>
                    <a:ext uri="{FF2B5EF4-FFF2-40B4-BE49-F238E27FC236}">
                      <a16:creationId xmlns:a16="http://schemas.microsoft.com/office/drawing/2014/main" id="{70A83CCE-7F24-DE4A-B3CA-694DF062C075}"/>
                    </a:ext>
                  </a:extLst>
                </p:cNvPr>
                <p:cNvSpPr/>
                <p:nvPr/>
              </p:nvSpPr>
              <p:spPr bwMode="gray">
                <a:xfrm>
                  <a:off x="5562600" y="258603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35" name="5-Point Star 34">
                  <a:extLst>
                    <a:ext uri="{FF2B5EF4-FFF2-40B4-BE49-F238E27FC236}">
                      <a16:creationId xmlns:a16="http://schemas.microsoft.com/office/drawing/2014/main" id="{69A7D18D-D4D3-824D-B291-6A998B2FE2F6}"/>
                    </a:ext>
                  </a:extLst>
                </p:cNvPr>
                <p:cNvSpPr/>
                <p:nvPr/>
              </p:nvSpPr>
              <p:spPr bwMode="gray">
                <a:xfrm>
                  <a:off x="5867400" y="258603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sp>
            <p:nvSpPr>
              <p:cNvPr id="40" name="5-Point Star 39">
                <a:extLst>
                  <a:ext uri="{FF2B5EF4-FFF2-40B4-BE49-F238E27FC236}">
                    <a16:creationId xmlns:a16="http://schemas.microsoft.com/office/drawing/2014/main" id="{79308A8D-4A09-7F4A-BC52-977A9C1DB744}"/>
                  </a:ext>
                </a:extLst>
              </p:cNvPr>
              <p:cNvSpPr/>
              <p:nvPr/>
            </p:nvSpPr>
            <p:spPr bwMode="gray">
              <a:xfrm>
                <a:off x="5562600" y="2795588"/>
                <a:ext cx="304800" cy="304800"/>
              </a:xfrm>
              <a:prstGeom prst="star5">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grpSp>
      <p:grpSp>
        <p:nvGrpSpPr>
          <p:cNvPr id="63" name="Group 62">
            <a:extLst>
              <a:ext uri="{FF2B5EF4-FFF2-40B4-BE49-F238E27FC236}">
                <a16:creationId xmlns:a16="http://schemas.microsoft.com/office/drawing/2014/main" id="{ACF62B93-7463-9549-BD1A-91B94131BE42}"/>
              </a:ext>
            </a:extLst>
          </p:cNvPr>
          <p:cNvGrpSpPr/>
          <p:nvPr/>
        </p:nvGrpSpPr>
        <p:grpSpPr>
          <a:xfrm>
            <a:off x="7022306" y="3078727"/>
            <a:ext cx="628650" cy="628650"/>
            <a:chOff x="8753475" y="2011640"/>
            <a:chExt cx="1143000" cy="1143000"/>
          </a:xfrm>
        </p:grpSpPr>
        <p:sp>
          <p:nvSpPr>
            <p:cNvPr id="47" name="Rectangle 46">
              <a:extLst>
                <a:ext uri="{FF2B5EF4-FFF2-40B4-BE49-F238E27FC236}">
                  <a16:creationId xmlns:a16="http://schemas.microsoft.com/office/drawing/2014/main" id="{F7709AF2-2C7B-6845-8F7F-0ED02677AFB6}"/>
                </a:ext>
              </a:extLst>
            </p:cNvPr>
            <p:cNvSpPr/>
            <p:nvPr/>
          </p:nvSpPr>
          <p:spPr bwMode="gray">
            <a:xfrm>
              <a:off x="8753475" y="2011640"/>
              <a:ext cx="1143000" cy="1143000"/>
            </a:xfrm>
            <a:prstGeom prst="rect">
              <a:avLst/>
            </a:prstGeom>
            <a:solidFill>
              <a:schemeClr val="bg1">
                <a:lumMod val="85000"/>
              </a:schemeClr>
            </a:solidFill>
            <a:ln w="28575" cap="flat" cmpd="sng" algn="ctr">
              <a:solidFill>
                <a:schemeClr val="bg1"/>
              </a:solidFill>
              <a:prstDash val="solid"/>
              <a:miter lim="800000"/>
              <a:headEnd type="none" w="med" len="med"/>
              <a:tailEnd type="none" w="med" len="med"/>
            </a:ln>
            <a:effectLst>
              <a:outerShdw blurRad="63500" dist="508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sp>
          <p:nvSpPr>
            <p:cNvPr id="57" name="Freeform 56">
              <a:extLst>
                <a:ext uri="{FF2B5EF4-FFF2-40B4-BE49-F238E27FC236}">
                  <a16:creationId xmlns:a16="http://schemas.microsoft.com/office/drawing/2014/main" id="{7C2E8C35-470C-8748-9C68-56576ED0734E}"/>
                </a:ext>
              </a:extLst>
            </p:cNvPr>
            <p:cNvSpPr/>
            <p:nvPr/>
          </p:nvSpPr>
          <p:spPr bwMode="gray">
            <a:xfrm>
              <a:off x="8940427" y="2460237"/>
              <a:ext cx="304800" cy="245806"/>
            </a:xfrm>
            <a:custGeom>
              <a:avLst/>
              <a:gdLst>
                <a:gd name="connsiteX0" fmla="*/ 0 w 442912"/>
                <a:gd name="connsiteY0" fmla="*/ 214312 h 357187"/>
                <a:gd name="connsiteX1" fmla="*/ 171450 w 442912"/>
                <a:gd name="connsiteY1" fmla="*/ 357187 h 357187"/>
                <a:gd name="connsiteX2" fmla="*/ 442912 w 442912"/>
                <a:gd name="connsiteY2" fmla="*/ 0 h 357187"/>
              </a:gdLst>
              <a:ahLst/>
              <a:cxnLst>
                <a:cxn ang="0">
                  <a:pos x="connsiteX0" y="connsiteY0"/>
                </a:cxn>
                <a:cxn ang="0">
                  <a:pos x="connsiteX1" y="connsiteY1"/>
                </a:cxn>
                <a:cxn ang="0">
                  <a:pos x="connsiteX2" y="connsiteY2"/>
                </a:cxn>
              </a:cxnLst>
              <a:rect l="l" t="t" r="r" b="b"/>
              <a:pathLst>
                <a:path w="442912" h="357187">
                  <a:moveTo>
                    <a:pt x="0" y="214312"/>
                  </a:moveTo>
                  <a:lnTo>
                    <a:pt x="171450" y="357187"/>
                  </a:lnTo>
                  <a:lnTo>
                    <a:pt x="442912" y="0"/>
                  </a:lnTo>
                </a:path>
              </a:pathLst>
            </a:custGeom>
            <a:noFill/>
            <a:ln w="57150" cap="flat" cmpd="sng" algn="ctr">
              <a:solidFill>
                <a:schemeClr val="accent1"/>
              </a:solidFill>
              <a:prstDash val="solid"/>
              <a:miter lim="800000"/>
              <a:headEnd type="none" w="med" len="med"/>
              <a:tailEnd type="none" w="med" len="med"/>
            </a:ln>
            <a:effectLst/>
          </p:spPr>
          <p:txBody>
            <a:bodyPr rtlCol="0" anchor="ctr"/>
            <a:lstStyle/>
            <a:p>
              <a:pPr algn="ctr" defTabSz="685800" fontAlgn="base">
                <a:spcBef>
                  <a:spcPct val="0"/>
                </a:spcBef>
                <a:spcAft>
                  <a:spcPct val="0"/>
                </a:spcAft>
              </a:pPr>
              <a:endParaRPr lang="en-US" sz="1350">
                <a:solidFill>
                  <a:srgbClr val="595959"/>
                </a:solidFill>
                <a:latin typeface="Arial" charset="0"/>
                <a:ea typeface="ＭＳ Ｐゴシック" charset="-128"/>
              </a:endParaRPr>
            </a:p>
          </p:txBody>
        </p:sp>
        <p:sp>
          <p:nvSpPr>
            <p:cNvPr id="59" name="Cross 58">
              <a:extLst>
                <a:ext uri="{FF2B5EF4-FFF2-40B4-BE49-F238E27FC236}">
                  <a16:creationId xmlns:a16="http://schemas.microsoft.com/office/drawing/2014/main" id="{4782B824-99BB-D14A-8FC8-5558220B5027}"/>
                </a:ext>
              </a:extLst>
            </p:cNvPr>
            <p:cNvSpPr/>
            <p:nvPr/>
          </p:nvSpPr>
          <p:spPr bwMode="gray">
            <a:xfrm rot="18900000">
              <a:off x="9413549" y="2403799"/>
              <a:ext cx="358682" cy="358682"/>
            </a:xfrm>
            <a:prstGeom prst="plus">
              <a:avLst>
                <a:gd name="adj" fmla="val 41406"/>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sp>
        <p:nvSpPr>
          <p:cNvPr id="69" name="TextBox 68">
            <a:extLst>
              <a:ext uri="{FF2B5EF4-FFF2-40B4-BE49-F238E27FC236}">
                <a16:creationId xmlns:a16="http://schemas.microsoft.com/office/drawing/2014/main" id="{FD81A3F7-4087-5440-AE95-91CD3409339F}"/>
              </a:ext>
            </a:extLst>
          </p:cNvPr>
          <p:cNvSpPr txBox="1"/>
          <p:nvPr/>
        </p:nvSpPr>
        <p:spPr>
          <a:xfrm>
            <a:off x="3543300" y="4490950"/>
            <a:ext cx="857250" cy="39934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050" b="1" kern="0" dirty="0">
                <a:solidFill>
                  <a:srgbClr val="005391"/>
                </a:solidFill>
                <a:latin typeface="Avenir Roman" charset="0"/>
                <a:ea typeface="ＭＳ Ｐゴシック" charset="-128"/>
                <a:cs typeface="Avenir Roman" charset="0"/>
              </a:rPr>
              <a:t>Initial Options</a:t>
            </a:r>
          </a:p>
        </p:txBody>
      </p:sp>
      <p:cxnSp>
        <p:nvCxnSpPr>
          <p:cNvPr id="70" name="Straight Arrow Connector 69">
            <a:extLst>
              <a:ext uri="{FF2B5EF4-FFF2-40B4-BE49-F238E27FC236}">
                <a16:creationId xmlns:a16="http://schemas.microsoft.com/office/drawing/2014/main" id="{E55E2D16-4B92-2349-AC82-D6C4E6E5805A}"/>
              </a:ext>
            </a:extLst>
          </p:cNvPr>
          <p:cNvCxnSpPr>
            <a:cxnSpLocks/>
          </p:cNvCxnSpPr>
          <p:nvPr/>
        </p:nvCxnSpPr>
        <p:spPr bwMode="auto">
          <a:xfrm>
            <a:off x="3600450" y="4450327"/>
            <a:ext cx="0" cy="442913"/>
          </a:xfrm>
          <a:prstGeom prst="straightConnector1">
            <a:avLst/>
          </a:prstGeom>
          <a:noFill/>
          <a:ln w="38100" cap="rnd" cmpd="sng" algn="ctr">
            <a:solidFill>
              <a:schemeClr val="accent1"/>
            </a:solidFill>
            <a:prstDash val="solid"/>
            <a:round/>
            <a:headEnd type="arrow" w="med" len="sm"/>
            <a:tailEnd type="arrow" w="med" len="sm"/>
          </a:ln>
          <a:effectLst/>
        </p:spPr>
      </p:cxnSp>
      <p:cxnSp>
        <p:nvCxnSpPr>
          <p:cNvPr id="73" name="Straight Arrow Connector 72">
            <a:extLst>
              <a:ext uri="{FF2B5EF4-FFF2-40B4-BE49-F238E27FC236}">
                <a16:creationId xmlns:a16="http://schemas.microsoft.com/office/drawing/2014/main" id="{22F27040-B0C0-8848-8A4C-47F53BC309C1}"/>
              </a:ext>
            </a:extLst>
          </p:cNvPr>
          <p:cNvCxnSpPr>
            <a:cxnSpLocks/>
          </p:cNvCxnSpPr>
          <p:nvPr/>
        </p:nvCxnSpPr>
        <p:spPr bwMode="auto">
          <a:xfrm>
            <a:off x="4855369" y="4450327"/>
            <a:ext cx="0" cy="442913"/>
          </a:xfrm>
          <a:prstGeom prst="straightConnector1">
            <a:avLst/>
          </a:prstGeom>
          <a:noFill/>
          <a:ln w="38100" cap="rnd" cmpd="sng" algn="ctr">
            <a:solidFill>
              <a:schemeClr val="accent1"/>
            </a:solidFill>
            <a:prstDash val="solid"/>
            <a:round/>
            <a:headEnd type="arrow" w="med" len="sm"/>
            <a:tailEnd type="arrow" w="med" len="sm"/>
          </a:ln>
          <a:effectLst/>
        </p:spPr>
      </p:cxnSp>
      <p:cxnSp>
        <p:nvCxnSpPr>
          <p:cNvPr id="74" name="Straight Arrow Connector 73">
            <a:extLst>
              <a:ext uri="{FF2B5EF4-FFF2-40B4-BE49-F238E27FC236}">
                <a16:creationId xmlns:a16="http://schemas.microsoft.com/office/drawing/2014/main" id="{EEFD0AD8-0232-944F-8D4C-791E691F2F83}"/>
              </a:ext>
            </a:extLst>
          </p:cNvPr>
          <p:cNvCxnSpPr>
            <a:cxnSpLocks/>
          </p:cNvCxnSpPr>
          <p:nvPr/>
        </p:nvCxnSpPr>
        <p:spPr bwMode="auto">
          <a:xfrm>
            <a:off x="6110288" y="4450327"/>
            <a:ext cx="0" cy="442913"/>
          </a:xfrm>
          <a:prstGeom prst="straightConnector1">
            <a:avLst/>
          </a:prstGeom>
          <a:noFill/>
          <a:ln w="38100" cap="rnd" cmpd="sng" algn="ctr">
            <a:solidFill>
              <a:schemeClr val="accent1"/>
            </a:solidFill>
            <a:prstDash val="solid"/>
            <a:round/>
            <a:headEnd type="arrow" w="med" len="sm"/>
            <a:tailEnd type="arrow" w="med" len="sm"/>
          </a:ln>
          <a:effectLst/>
        </p:spPr>
      </p:cxnSp>
      <p:cxnSp>
        <p:nvCxnSpPr>
          <p:cNvPr id="75" name="Straight Arrow Connector 74">
            <a:extLst>
              <a:ext uri="{FF2B5EF4-FFF2-40B4-BE49-F238E27FC236}">
                <a16:creationId xmlns:a16="http://schemas.microsoft.com/office/drawing/2014/main" id="{D782043C-0515-EB41-B4D8-70237A415FFA}"/>
              </a:ext>
            </a:extLst>
          </p:cNvPr>
          <p:cNvCxnSpPr>
            <a:cxnSpLocks/>
          </p:cNvCxnSpPr>
          <p:nvPr/>
        </p:nvCxnSpPr>
        <p:spPr bwMode="auto">
          <a:xfrm>
            <a:off x="7365206" y="4450327"/>
            <a:ext cx="0" cy="442913"/>
          </a:xfrm>
          <a:prstGeom prst="straightConnector1">
            <a:avLst/>
          </a:prstGeom>
          <a:noFill/>
          <a:ln w="38100" cap="rnd" cmpd="sng" algn="ctr">
            <a:solidFill>
              <a:schemeClr val="accent1"/>
            </a:solidFill>
            <a:prstDash val="solid"/>
            <a:round/>
            <a:headEnd type="arrow" w="med" len="sm"/>
            <a:tailEnd type="arrow" w="med" len="sm"/>
          </a:ln>
          <a:effectLst/>
        </p:spPr>
      </p:cxnSp>
      <p:grpSp>
        <p:nvGrpSpPr>
          <p:cNvPr id="81" name="Group 80">
            <a:extLst>
              <a:ext uri="{FF2B5EF4-FFF2-40B4-BE49-F238E27FC236}">
                <a16:creationId xmlns:a16="http://schemas.microsoft.com/office/drawing/2014/main" id="{A815ABC8-5E29-204C-A0C3-024B999604AF}"/>
              </a:ext>
            </a:extLst>
          </p:cNvPr>
          <p:cNvGrpSpPr/>
          <p:nvPr/>
        </p:nvGrpSpPr>
        <p:grpSpPr>
          <a:xfrm>
            <a:off x="5733047" y="3135877"/>
            <a:ext cx="800100" cy="571500"/>
            <a:chOff x="381000" y="2209800"/>
            <a:chExt cx="1066800" cy="762000"/>
          </a:xfrm>
        </p:grpSpPr>
        <p:pic>
          <p:nvPicPr>
            <p:cNvPr id="82" name="Graphic 81">
              <a:extLst>
                <a:ext uri="{FF2B5EF4-FFF2-40B4-BE49-F238E27FC236}">
                  <a16:creationId xmlns:a16="http://schemas.microsoft.com/office/drawing/2014/main" id="{15F2A9B7-6D56-BC42-93F0-17DCC04A803E}"/>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62000" y="2286000"/>
              <a:ext cx="685800" cy="685800"/>
            </a:xfrm>
            <a:prstGeom prst="rect">
              <a:avLst/>
            </a:prstGeom>
          </p:spPr>
        </p:pic>
        <p:pic>
          <p:nvPicPr>
            <p:cNvPr id="83" name="Graphic 82">
              <a:extLst>
                <a:ext uri="{FF2B5EF4-FFF2-40B4-BE49-F238E27FC236}">
                  <a16:creationId xmlns:a16="http://schemas.microsoft.com/office/drawing/2014/main" id="{95ECEF05-B158-5C44-BA98-B451DB53BC0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81000" y="2209800"/>
              <a:ext cx="609600" cy="609600"/>
            </a:xfrm>
            <a:prstGeom prst="rect">
              <a:avLst/>
            </a:prstGeom>
          </p:spPr>
        </p:pic>
      </p:grpSp>
      <p:sp>
        <p:nvSpPr>
          <p:cNvPr id="10" name="Right Arrow 9">
            <a:extLst>
              <a:ext uri="{FF2B5EF4-FFF2-40B4-BE49-F238E27FC236}">
                <a16:creationId xmlns:a16="http://schemas.microsoft.com/office/drawing/2014/main" id="{20FEDA09-C604-E045-A7FC-AE630310AF49}"/>
              </a:ext>
            </a:extLst>
          </p:cNvPr>
          <p:cNvSpPr/>
          <p:nvPr/>
        </p:nvSpPr>
        <p:spPr bwMode="gray">
          <a:xfrm rot="18501636">
            <a:off x="7261971" y="2661514"/>
            <a:ext cx="1058887" cy="447763"/>
          </a:xfrm>
          <a:prstGeom prst="rightArrow">
            <a:avLst>
              <a:gd name="adj1" fmla="val 56667"/>
              <a:gd name="adj2" fmla="val 21344"/>
            </a:avLst>
          </a:prstGeom>
          <a:gradFill flip="none" rotWithShape="1">
            <a:gsLst>
              <a:gs pos="55000">
                <a:schemeClr val="accent1">
                  <a:alpha val="70000"/>
                </a:schemeClr>
              </a:gs>
              <a:gs pos="0">
                <a:schemeClr val="bg1">
                  <a:alpha val="0"/>
                </a:schemeClr>
              </a:gs>
            </a:gsLst>
            <a:lin ang="0" scaled="1"/>
            <a:tileRect/>
          </a:gra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96" name="Group 95">
            <a:extLst>
              <a:ext uri="{FF2B5EF4-FFF2-40B4-BE49-F238E27FC236}">
                <a16:creationId xmlns:a16="http://schemas.microsoft.com/office/drawing/2014/main" id="{75083CF3-F4A7-834B-B2DF-386F15A17C09}"/>
              </a:ext>
            </a:extLst>
          </p:cNvPr>
          <p:cNvGrpSpPr/>
          <p:nvPr/>
        </p:nvGrpSpPr>
        <p:grpSpPr>
          <a:xfrm>
            <a:off x="2438771" y="4809429"/>
            <a:ext cx="6084704" cy="938129"/>
            <a:chOff x="511394" y="4256535"/>
            <a:chExt cx="8394471" cy="1927358"/>
          </a:xfrm>
        </p:grpSpPr>
        <p:sp>
          <p:nvSpPr>
            <p:cNvPr id="97" name="Parallelogram 96">
              <a:extLst>
                <a:ext uri="{FF2B5EF4-FFF2-40B4-BE49-F238E27FC236}">
                  <a16:creationId xmlns:a16="http://schemas.microsoft.com/office/drawing/2014/main" id="{A7532A3E-BF4A-8243-B789-A911DAF5988A}"/>
                </a:ext>
              </a:extLst>
            </p:cNvPr>
            <p:cNvSpPr/>
            <p:nvPr/>
          </p:nvSpPr>
          <p:spPr bwMode="gray">
            <a:xfrm>
              <a:off x="511394" y="5533715"/>
              <a:ext cx="7970685" cy="650178"/>
            </a:xfrm>
            <a:prstGeom prst="parallelogram">
              <a:avLst>
                <a:gd name="adj" fmla="val 113451"/>
              </a:avLst>
            </a:prstGeom>
            <a:gradFill flip="none" rotWithShape="1">
              <a:gsLst>
                <a:gs pos="0">
                  <a:schemeClr val="tx1">
                    <a:lumMod val="75000"/>
                    <a:lumOff val="25000"/>
                  </a:schemeClr>
                </a:gs>
                <a:gs pos="91000">
                  <a:srgbClr val="FFFFFF">
                    <a:alpha val="0"/>
                  </a:srgbClr>
                </a:gs>
              </a:gsLst>
              <a:lin ang="16200000" scaled="0"/>
              <a:tileRect/>
            </a:gradFill>
            <a:ln w="28575" cap="flat" cmpd="sng" algn="ctr">
              <a:noFill/>
              <a:prstDash val="solid"/>
              <a:round/>
              <a:headEnd type="none" w="med" len="med"/>
              <a:tailEnd type="none" w="med" len="med"/>
            </a:ln>
            <a:effectLst>
              <a:softEdge rad="127000"/>
            </a:effectLst>
          </p:spPr>
          <p:txBody>
            <a:bodyPr vert="horz" wrap="square" lIns="68580" tIns="34290" rIns="68580" bIns="6858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a:solidFill>
                  <a:srgbClr val="FFFFFF"/>
                </a:solidFill>
                <a:effectLst>
                  <a:outerShdw blurRad="38100" dist="38100" dir="2700000" algn="tl">
                    <a:srgbClr val="000000">
                      <a:alpha val="43137"/>
                    </a:srgbClr>
                  </a:outerShdw>
                </a:effectLst>
                <a:latin typeface="Calibri" charset="0"/>
                <a:ea typeface="Calibri" charset="0"/>
                <a:cs typeface="Calibri" charset="0"/>
              </a:endParaRPr>
            </a:p>
          </p:txBody>
        </p:sp>
        <p:sp>
          <p:nvSpPr>
            <p:cNvPr id="98" name="Freeform 97">
              <a:extLst>
                <a:ext uri="{FF2B5EF4-FFF2-40B4-BE49-F238E27FC236}">
                  <a16:creationId xmlns:a16="http://schemas.microsoft.com/office/drawing/2014/main" id="{7A5D63BC-C1E4-FE4F-B44D-C53D5D5180E7}"/>
                </a:ext>
              </a:extLst>
            </p:cNvPr>
            <p:cNvSpPr/>
            <p:nvPr/>
          </p:nvSpPr>
          <p:spPr>
            <a:xfrm>
              <a:off x="7988845" y="4256538"/>
              <a:ext cx="917020" cy="1668612"/>
            </a:xfrm>
            <a:custGeom>
              <a:avLst/>
              <a:gdLst>
                <a:gd name="connsiteX0" fmla="*/ 14111 w 719667"/>
                <a:gd name="connsiteY0" fmla="*/ 1312333 h 1312333"/>
                <a:gd name="connsiteX1" fmla="*/ 0 w 719667"/>
                <a:gd name="connsiteY1" fmla="*/ 465666 h 1312333"/>
                <a:gd name="connsiteX2" fmla="*/ 705556 w 719667"/>
                <a:gd name="connsiteY2" fmla="*/ 0 h 1312333"/>
                <a:gd name="connsiteX3" fmla="*/ 719667 w 719667"/>
                <a:gd name="connsiteY3" fmla="*/ 733778 h 1312333"/>
                <a:gd name="connsiteX4" fmla="*/ 14111 w 719667"/>
                <a:gd name="connsiteY4" fmla="*/ 1312333 h 1312333"/>
                <a:gd name="connsiteX0" fmla="*/ 14111 w 719667"/>
                <a:gd name="connsiteY0" fmla="*/ 1316575 h 1316575"/>
                <a:gd name="connsiteX1" fmla="*/ 0 w 719667"/>
                <a:gd name="connsiteY1" fmla="*/ 469908 h 1316575"/>
                <a:gd name="connsiteX2" fmla="*/ 714023 w 719667"/>
                <a:gd name="connsiteY2" fmla="*/ 0 h 1316575"/>
                <a:gd name="connsiteX3" fmla="*/ 719667 w 719667"/>
                <a:gd name="connsiteY3" fmla="*/ 738020 h 1316575"/>
                <a:gd name="connsiteX4" fmla="*/ 14111 w 719667"/>
                <a:gd name="connsiteY4" fmla="*/ 1316575 h 1316575"/>
                <a:gd name="connsiteX0" fmla="*/ 14111 w 719667"/>
                <a:gd name="connsiteY0" fmla="*/ 1308090 h 1308090"/>
                <a:gd name="connsiteX1" fmla="*/ 0 w 719667"/>
                <a:gd name="connsiteY1" fmla="*/ 461423 h 1308090"/>
                <a:gd name="connsiteX2" fmla="*/ 718256 w 719667"/>
                <a:gd name="connsiteY2" fmla="*/ 0 h 1308090"/>
                <a:gd name="connsiteX3" fmla="*/ 719667 w 719667"/>
                <a:gd name="connsiteY3" fmla="*/ 729535 h 1308090"/>
                <a:gd name="connsiteX4" fmla="*/ 14111 w 719667"/>
                <a:gd name="connsiteY4" fmla="*/ 1308090 h 1308090"/>
                <a:gd name="connsiteX0" fmla="*/ 1411 w 719667"/>
                <a:gd name="connsiteY0" fmla="*/ 1312332 h 1312332"/>
                <a:gd name="connsiteX1" fmla="*/ 0 w 719667"/>
                <a:gd name="connsiteY1" fmla="*/ 461423 h 1312332"/>
                <a:gd name="connsiteX2" fmla="*/ 718256 w 719667"/>
                <a:gd name="connsiteY2" fmla="*/ 0 h 1312332"/>
                <a:gd name="connsiteX3" fmla="*/ 719667 w 719667"/>
                <a:gd name="connsiteY3" fmla="*/ 729535 h 1312332"/>
                <a:gd name="connsiteX4" fmla="*/ 1411 w 719667"/>
                <a:gd name="connsiteY4" fmla="*/ 1312332 h 1312332"/>
                <a:gd name="connsiteX0" fmla="*/ 1411 w 723900"/>
                <a:gd name="connsiteY0" fmla="*/ 1312332 h 1312332"/>
                <a:gd name="connsiteX1" fmla="*/ 0 w 723900"/>
                <a:gd name="connsiteY1" fmla="*/ 461423 h 1312332"/>
                <a:gd name="connsiteX2" fmla="*/ 718256 w 723900"/>
                <a:gd name="connsiteY2" fmla="*/ 0 h 1312332"/>
                <a:gd name="connsiteX3" fmla="*/ 723900 w 723900"/>
                <a:gd name="connsiteY3" fmla="*/ 708322 h 1312332"/>
                <a:gd name="connsiteX4" fmla="*/ 1411 w 723900"/>
                <a:gd name="connsiteY4" fmla="*/ 1312332 h 1312332"/>
                <a:gd name="connsiteX0" fmla="*/ 1411 w 719667"/>
                <a:gd name="connsiteY0" fmla="*/ 1312332 h 1312332"/>
                <a:gd name="connsiteX1" fmla="*/ 0 w 719667"/>
                <a:gd name="connsiteY1" fmla="*/ 461423 h 1312332"/>
                <a:gd name="connsiteX2" fmla="*/ 718256 w 719667"/>
                <a:gd name="connsiteY2" fmla="*/ 0 h 1312332"/>
                <a:gd name="connsiteX3" fmla="*/ 719667 w 719667"/>
                <a:gd name="connsiteY3" fmla="*/ 704080 h 1312332"/>
                <a:gd name="connsiteX4" fmla="*/ 1411 w 719667"/>
                <a:gd name="connsiteY4" fmla="*/ 1312332 h 1312332"/>
                <a:gd name="connsiteX0" fmla="*/ 1411 w 719667"/>
                <a:gd name="connsiteY0" fmla="*/ 1312332 h 1312332"/>
                <a:gd name="connsiteX1" fmla="*/ 0 w 719667"/>
                <a:gd name="connsiteY1" fmla="*/ 448696 h 1312332"/>
                <a:gd name="connsiteX2" fmla="*/ 718256 w 719667"/>
                <a:gd name="connsiteY2" fmla="*/ 0 h 1312332"/>
                <a:gd name="connsiteX3" fmla="*/ 719667 w 719667"/>
                <a:gd name="connsiteY3" fmla="*/ 704080 h 1312332"/>
                <a:gd name="connsiteX4" fmla="*/ 1411 w 719667"/>
                <a:gd name="connsiteY4" fmla="*/ 1312332 h 1312332"/>
                <a:gd name="connsiteX0" fmla="*/ 1411 w 719667"/>
                <a:gd name="connsiteY0" fmla="*/ 1291120 h 1291120"/>
                <a:gd name="connsiteX1" fmla="*/ 0 w 719667"/>
                <a:gd name="connsiteY1" fmla="*/ 448696 h 1291120"/>
                <a:gd name="connsiteX2" fmla="*/ 718256 w 719667"/>
                <a:gd name="connsiteY2" fmla="*/ 0 h 1291120"/>
                <a:gd name="connsiteX3" fmla="*/ 719667 w 719667"/>
                <a:gd name="connsiteY3" fmla="*/ 704080 h 1291120"/>
                <a:gd name="connsiteX4" fmla="*/ 1411 w 719667"/>
                <a:gd name="connsiteY4" fmla="*/ 1291120 h 1291120"/>
                <a:gd name="connsiteX0" fmla="*/ 40 w 722596"/>
                <a:gd name="connsiteY0" fmla="*/ 1299559 h 1299559"/>
                <a:gd name="connsiteX1" fmla="*/ 2929 w 722596"/>
                <a:gd name="connsiteY1" fmla="*/ 448696 h 1299559"/>
                <a:gd name="connsiteX2" fmla="*/ 721185 w 722596"/>
                <a:gd name="connsiteY2" fmla="*/ 0 h 1299559"/>
                <a:gd name="connsiteX3" fmla="*/ 722596 w 722596"/>
                <a:gd name="connsiteY3" fmla="*/ 704080 h 1299559"/>
                <a:gd name="connsiteX4" fmla="*/ 40 w 722596"/>
                <a:gd name="connsiteY4" fmla="*/ 1299559 h 1299559"/>
                <a:gd name="connsiteX0" fmla="*/ 40 w 722596"/>
                <a:gd name="connsiteY0" fmla="*/ 1299559 h 1299559"/>
                <a:gd name="connsiteX1" fmla="*/ 2929 w 722596"/>
                <a:gd name="connsiteY1" fmla="*/ 428645 h 1299559"/>
                <a:gd name="connsiteX2" fmla="*/ 721185 w 722596"/>
                <a:gd name="connsiteY2" fmla="*/ 0 h 1299559"/>
                <a:gd name="connsiteX3" fmla="*/ 722596 w 722596"/>
                <a:gd name="connsiteY3" fmla="*/ 704080 h 1299559"/>
                <a:gd name="connsiteX4" fmla="*/ 40 w 722596"/>
                <a:gd name="connsiteY4" fmla="*/ 1299559 h 1299559"/>
                <a:gd name="connsiteX0" fmla="*/ 4215 w 726771"/>
                <a:gd name="connsiteY0" fmla="*/ 1299559 h 1299559"/>
                <a:gd name="connsiteX1" fmla="*/ 0 w 726771"/>
                <a:gd name="connsiteY1" fmla="*/ 378519 h 1299559"/>
                <a:gd name="connsiteX2" fmla="*/ 725360 w 726771"/>
                <a:gd name="connsiteY2" fmla="*/ 0 h 1299559"/>
                <a:gd name="connsiteX3" fmla="*/ 726771 w 726771"/>
                <a:gd name="connsiteY3" fmla="*/ 704080 h 1299559"/>
                <a:gd name="connsiteX4" fmla="*/ 4215 w 726771"/>
                <a:gd name="connsiteY4" fmla="*/ 1299559 h 1299559"/>
                <a:gd name="connsiteX0" fmla="*/ 41 w 722597"/>
                <a:gd name="connsiteY0" fmla="*/ 1299559 h 1299559"/>
                <a:gd name="connsiteX1" fmla="*/ 2930 w 722597"/>
                <a:gd name="connsiteY1" fmla="*/ 408595 h 1299559"/>
                <a:gd name="connsiteX2" fmla="*/ 721186 w 722597"/>
                <a:gd name="connsiteY2" fmla="*/ 0 h 1299559"/>
                <a:gd name="connsiteX3" fmla="*/ 722597 w 722597"/>
                <a:gd name="connsiteY3" fmla="*/ 704080 h 1299559"/>
                <a:gd name="connsiteX4" fmla="*/ 41 w 722597"/>
                <a:gd name="connsiteY4" fmla="*/ 1299559 h 1299559"/>
                <a:gd name="connsiteX0" fmla="*/ 41 w 722597"/>
                <a:gd name="connsiteY0" fmla="*/ 1299559 h 1299559"/>
                <a:gd name="connsiteX1" fmla="*/ 2930 w 722597"/>
                <a:gd name="connsiteY1" fmla="*/ 368929 h 1299559"/>
                <a:gd name="connsiteX2" fmla="*/ 721186 w 722597"/>
                <a:gd name="connsiteY2" fmla="*/ 0 h 1299559"/>
                <a:gd name="connsiteX3" fmla="*/ 722597 w 722597"/>
                <a:gd name="connsiteY3" fmla="*/ 704080 h 1299559"/>
                <a:gd name="connsiteX4" fmla="*/ 41 w 722597"/>
                <a:gd name="connsiteY4" fmla="*/ 1299559 h 1299559"/>
                <a:gd name="connsiteX0" fmla="*/ 10 w 722566"/>
                <a:gd name="connsiteY0" fmla="*/ 1299559 h 1299559"/>
                <a:gd name="connsiteX1" fmla="*/ 16955 w 722566"/>
                <a:gd name="connsiteY1" fmla="*/ 401985 h 1299559"/>
                <a:gd name="connsiteX2" fmla="*/ 721155 w 722566"/>
                <a:gd name="connsiteY2" fmla="*/ 0 h 1299559"/>
                <a:gd name="connsiteX3" fmla="*/ 722566 w 722566"/>
                <a:gd name="connsiteY3" fmla="*/ 704080 h 1299559"/>
                <a:gd name="connsiteX4" fmla="*/ 10 w 722566"/>
                <a:gd name="connsiteY4" fmla="*/ 1299559 h 1299559"/>
                <a:gd name="connsiteX0" fmla="*/ 40 w 722596"/>
                <a:gd name="connsiteY0" fmla="*/ 1299559 h 1299559"/>
                <a:gd name="connsiteX1" fmla="*/ 2930 w 722596"/>
                <a:gd name="connsiteY1" fmla="*/ 401985 h 1299559"/>
                <a:gd name="connsiteX2" fmla="*/ 721185 w 722596"/>
                <a:gd name="connsiteY2" fmla="*/ 0 h 1299559"/>
                <a:gd name="connsiteX3" fmla="*/ 722596 w 722596"/>
                <a:gd name="connsiteY3" fmla="*/ 704080 h 1299559"/>
                <a:gd name="connsiteX4" fmla="*/ 40 w 722596"/>
                <a:gd name="connsiteY4" fmla="*/ 1299559 h 1299559"/>
                <a:gd name="connsiteX0" fmla="*/ 40 w 722596"/>
                <a:gd name="connsiteY0" fmla="*/ 1299559 h 1299559"/>
                <a:gd name="connsiteX1" fmla="*/ 2930 w 722596"/>
                <a:gd name="connsiteY1" fmla="*/ 388763 h 1299559"/>
                <a:gd name="connsiteX2" fmla="*/ 721185 w 722596"/>
                <a:gd name="connsiteY2" fmla="*/ 0 h 1299559"/>
                <a:gd name="connsiteX3" fmla="*/ 722596 w 722596"/>
                <a:gd name="connsiteY3" fmla="*/ 704080 h 1299559"/>
                <a:gd name="connsiteX4" fmla="*/ 40 w 722596"/>
                <a:gd name="connsiteY4" fmla="*/ 1299559 h 1299559"/>
                <a:gd name="connsiteX0" fmla="*/ 40 w 722596"/>
                <a:gd name="connsiteY0" fmla="*/ 1299559 h 1299559"/>
                <a:gd name="connsiteX1" fmla="*/ 2930 w 722596"/>
                <a:gd name="connsiteY1" fmla="*/ 388763 h 1299559"/>
                <a:gd name="connsiteX2" fmla="*/ 721185 w 722596"/>
                <a:gd name="connsiteY2" fmla="*/ 0 h 1299559"/>
                <a:gd name="connsiteX3" fmla="*/ 722596 w 722596"/>
                <a:gd name="connsiteY3" fmla="*/ 704080 h 1299559"/>
                <a:gd name="connsiteX4" fmla="*/ 40 w 722596"/>
                <a:gd name="connsiteY4" fmla="*/ 1299559 h 1299559"/>
                <a:gd name="connsiteX0" fmla="*/ 40 w 930132"/>
                <a:gd name="connsiteY0" fmla="*/ 1448454 h 1448454"/>
                <a:gd name="connsiteX1" fmla="*/ 2930 w 930132"/>
                <a:gd name="connsiteY1" fmla="*/ 537658 h 1448454"/>
                <a:gd name="connsiteX2" fmla="*/ 930120 w 930132"/>
                <a:gd name="connsiteY2" fmla="*/ 0 h 1448454"/>
                <a:gd name="connsiteX3" fmla="*/ 722596 w 930132"/>
                <a:gd name="connsiteY3" fmla="*/ 852975 h 1448454"/>
                <a:gd name="connsiteX4" fmla="*/ 40 w 930132"/>
                <a:gd name="connsiteY4" fmla="*/ 1448454 h 1448454"/>
                <a:gd name="connsiteX0" fmla="*/ 40 w 931532"/>
                <a:gd name="connsiteY0" fmla="*/ 1448454 h 1448454"/>
                <a:gd name="connsiteX1" fmla="*/ 2930 w 931532"/>
                <a:gd name="connsiteY1" fmla="*/ 537658 h 1448454"/>
                <a:gd name="connsiteX2" fmla="*/ 930120 w 931532"/>
                <a:gd name="connsiteY2" fmla="*/ 0 h 1448454"/>
                <a:gd name="connsiteX3" fmla="*/ 931532 w 931532"/>
                <a:gd name="connsiteY3" fmla="*/ 693445 h 1448454"/>
                <a:gd name="connsiteX4" fmla="*/ 40 w 931532"/>
                <a:gd name="connsiteY4" fmla="*/ 1448454 h 144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32" h="1448454">
                  <a:moveTo>
                    <a:pt x="40" y="1448454"/>
                  </a:moveTo>
                  <a:cubicBezTo>
                    <a:pt x="-430" y="1164818"/>
                    <a:pt x="3400" y="821294"/>
                    <a:pt x="2930" y="537658"/>
                  </a:cubicBezTo>
                  <a:lnTo>
                    <a:pt x="930120" y="0"/>
                  </a:lnTo>
                  <a:cubicBezTo>
                    <a:pt x="932001" y="246007"/>
                    <a:pt x="929651" y="447438"/>
                    <a:pt x="931532" y="693445"/>
                  </a:cubicBezTo>
                  <a:lnTo>
                    <a:pt x="40" y="1448454"/>
                  </a:lnTo>
                  <a:close/>
                </a:path>
              </a:pathLst>
            </a:custGeom>
            <a:gradFill flip="none" rotWithShape="1">
              <a:gsLst>
                <a:gs pos="11000">
                  <a:schemeClr val="accent2"/>
                </a:gs>
                <a:gs pos="99000">
                  <a:schemeClr val="accent2">
                    <a:lumMod val="20000"/>
                    <a:lumOff val="80000"/>
                    <a:alpha val="73000"/>
                  </a:schemeClr>
                </a:gs>
              </a:gsLst>
              <a:lin ang="0" scaled="1"/>
              <a:tileRect/>
            </a:gradFill>
          </p:spPr>
          <p:txBody>
            <a:bodyPr vert="horz" wrap="square" lIns="68580" tIns="34290" rIns="68580" bIns="6858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a:solidFill>
                  <a:srgbClr val="FFFFFF"/>
                </a:solidFill>
                <a:effectLst>
                  <a:outerShdw blurRad="38100" dist="38100" dir="2700000" algn="tl">
                    <a:srgbClr val="000000">
                      <a:alpha val="43137"/>
                    </a:srgbClr>
                  </a:outerShdw>
                </a:effectLst>
                <a:latin typeface="Calibri" charset="0"/>
                <a:ea typeface="Calibri" charset="0"/>
                <a:cs typeface="Calibri" charset="0"/>
              </a:endParaRPr>
            </a:p>
          </p:txBody>
        </p:sp>
        <p:sp>
          <p:nvSpPr>
            <p:cNvPr id="99" name="Parallelogram 98">
              <a:extLst>
                <a:ext uri="{FF2B5EF4-FFF2-40B4-BE49-F238E27FC236}">
                  <a16:creationId xmlns:a16="http://schemas.microsoft.com/office/drawing/2014/main" id="{BF5DE3BD-B354-554A-8AF5-4281F5D6DC83}"/>
                </a:ext>
              </a:extLst>
            </p:cNvPr>
            <p:cNvSpPr/>
            <p:nvPr/>
          </p:nvSpPr>
          <p:spPr bwMode="gray">
            <a:xfrm>
              <a:off x="700635" y="4256535"/>
              <a:ext cx="8198823" cy="619131"/>
            </a:xfrm>
            <a:prstGeom prst="parallelogram">
              <a:avLst>
                <a:gd name="adj" fmla="val 207326"/>
              </a:avLst>
            </a:prstGeom>
            <a:gradFill flip="none" rotWithShape="1">
              <a:gsLst>
                <a:gs pos="0">
                  <a:schemeClr val="accent2">
                    <a:lumMod val="60000"/>
                    <a:lumOff val="40000"/>
                  </a:schemeClr>
                </a:gs>
                <a:gs pos="91000">
                  <a:srgbClr val="FFFFFF">
                    <a:alpha val="0"/>
                  </a:srgbClr>
                </a:gs>
              </a:gsLst>
              <a:lin ang="16200000" scaled="0"/>
              <a:tileRect/>
            </a:gradFill>
            <a:ln w="28575" cap="flat" cmpd="sng" algn="ctr">
              <a:noFill/>
              <a:prstDash val="solid"/>
              <a:round/>
              <a:headEnd type="none" w="med" len="med"/>
              <a:tailEnd type="none" w="med" len="med"/>
            </a:ln>
            <a:effectLst/>
          </p:spPr>
          <p:txBody>
            <a:bodyPr vert="horz" wrap="square" lIns="68580" tIns="34290" rIns="68580" bIns="6858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a:solidFill>
                  <a:srgbClr val="FFFFFF"/>
                </a:solidFill>
                <a:effectLst>
                  <a:outerShdw blurRad="38100" dist="38100" dir="2700000" algn="tl">
                    <a:srgbClr val="000000">
                      <a:alpha val="43137"/>
                    </a:srgbClr>
                  </a:outerShdw>
                </a:effectLst>
                <a:latin typeface="Calibri" charset="0"/>
                <a:ea typeface="Calibri" charset="0"/>
                <a:cs typeface="Calibri" charset="0"/>
              </a:endParaRPr>
            </a:p>
          </p:txBody>
        </p:sp>
        <p:sp>
          <p:nvSpPr>
            <p:cNvPr id="100" name="Rectangle 99">
              <a:extLst>
                <a:ext uri="{FF2B5EF4-FFF2-40B4-BE49-F238E27FC236}">
                  <a16:creationId xmlns:a16="http://schemas.microsoft.com/office/drawing/2014/main" id="{02219B62-83FA-854C-A407-C36D8298FFD3}"/>
                </a:ext>
              </a:extLst>
            </p:cNvPr>
            <p:cNvSpPr/>
            <p:nvPr/>
          </p:nvSpPr>
          <p:spPr bwMode="gray">
            <a:xfrm>
              <a:off x="711772" y="4875666"/>
              <a:ext cx="7289228" cy="1049487"/>
            </a:xfrm>
            <a:prstGeom prst="rect">
              <a:avLst/>
            </a:prstGeom>
            <a:solidFill>
              <a:schemeClr val="accent2"/>
            </a:solidFill>
            <a:ln w="28575" cap="flat" cmpd="sng" algn="ctr">
              <a:noFill/>
              <a:prstDash val="solid"/>
              <a:round/>
              <a:headEnd type="none" w="med" len="med"/>
              <a:tailEnd type="none" w="med" len="med"/>
            </a:ln>
            <a:effectLst/>
          </p:spPr>
          <p:txBody>
            <a:bodyPr vert="horz" wrap="square" lIns="68580" tIns="68580" rIns="68580" bIns="68580" numCol="1" rtlCol="0" anchor="ctr" anchorCtr="0" compatLnSpc="1">
              <a:prstTxWarp prst="textNoShape">
                <a:avLst/>
              </a:prstTxWarp>
            </a:bodyPr>
            <a:lstStyle/>
            <a:p>
              <a:pPr algn="ctr" defTabSz="685800" fontAlgn="base">
                <a:lnSpc>
                  <a:spcPct val="95000"/>
                </a:lnSpc>
                <a:spcBef>
                  <a:spcPct val="0"/>
                </a:spcBef>
                <a:spcAft>
                  <a:spcPct val="0"/>
                </a:spcAft>
              </a:pPr>
              <a:r>
                <a:rPr lang="en-US" sz="1350" dirty="0">
                  <a:solidFill>
                    <a:srgbClr val="FFFFFF"/>
                  </a:solidFill>
                  <a:latin typeface="Avenir Roman" charset="0"/>
                  <a:ea typeface="Avenir Roman" charset="0"/>
                  <a:cs typeface="Avenir Roman" charset="0"/>
                </a:rPr>
                <a:t>Knowledge Base</a:t>
              </a:r>
              <a:br>
                <a:rPr lang="en-US" sz="1350" dirty="0">
                  <a:solidFill>
                    <a:srgbClr val="FFFFFF"/>
                  </a:solidFill>
                  <a:latin typeface="Avenir Roman" charset="0"/>
                  <a:ea typeface="Avenir Roman" charset="0"/>
                  <a:cs typeface="Avenir Roman" charset="0"/>
                </a:rPr>
              </a:br>
              <a:r>
                <a:rPr lang="en-US" sz="1350" dirty="0">
                  <a:solidFill>
                    <a:srgbClr val="FFFFFF"/>
                  </a:solidFill>
                  <a:latin typeface="Avenir Roman" charset="0"/>
                  <a:ea typeface="Avenir Roman" charset="0"/>
                  <a:cs typeface="Avenir Roman" charset="0"/>
                </a:rPr>
                <a:t>(options, rationales and outcomes)</a:t>
              </a:r>
            </a:p>
          </p:txBody>
        </p:sp>
      </p:grpSp>
      <p:sp>
        <p:nvSpPr>
          <p:cNvPr id="105" name="TextBox 104">
            <a:extLst>
              <a:ext uri="{FF2B5EF4-FFF2-40B4-BE49-F238E27FC236}">
                <a16:creationId xmlns:a16="http://schemas.microsoft.com/office/drawing/2014/main" id="{2DE56A88-BB3C-2F44-824A-EFBA2D46D701}"/>
              </a:ext>
            </a:extLst>
          </p:cNvPr>
          <p:cNvSpPr txBox="1"/>
          <p:nvPr/>
        </p:nvSpPr>
        <p:spPr>
          <a:xfrm>
            <a:off x="171450" y="3851881"/>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Patient</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and</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Physician</a:t>
            </a:r>
          </a:p>
        </p:txBody>
      </p:sp>
      <p:sp>
        <p:nvSpPr>
          <p:cNvPr id="106" name="TextBox 105">
            <a:extLst>
              <a:ext uri="{FF2B5EF4-FFF2-40B4-BE49-F238E27FC236}">
                <a16:creationId xmlns:a16="http://schemas.microsoft.com/office/drawing/2014/main" id="{7F0A4C85-3C69-7745-9AE1-0CF90BE8DBBD}"/>
              </a:ext>
            </a:extLst>
          </p:cNvPr>
          <p:cNvSpPr txBox="1"/>
          <p:nvPr/>
        </p:nvSpPr>
        <p:spPr>
          <a:xfrm>
            <a:off x="1428750" y="3851881"/>
            <a:ext cx="1143000" cy="618631"/>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Cancer</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Network</a:t>
            </a:r>
          </a:p>
          <a:p>
            <a:pPr algn="ctr" defTabSz="685800" fontAlgn="base">
              <a:lnSpc>
                <a:spcPct val="95000"/>
              </a:lnSpc>
              <a:spcBef>
                <a:spcPct val="0"/>
              </a:spcBef>
              <a:spcAft>
                <a:spcPct val="0"/>
              </a:spcAft>
            </a:pPr>
            <a:r>
              <a:rPr lang="en-US" sz="1200" dirty="0">
                <a:solidFill>
                  <a:srgbClr val="3C3C3C"/>
                </a:solidFill>
                <a:latin typeface="Avenir Roman" charset="0"/>
                <a:ea typeface="Avenir Roman" charset="0"/>
                <a:cs typeface="Avenir Roman" charset="0"/>
              </a:rPr>
              <a:t>Partner</a:t>
            </a:r>
          </a:p>
        </p:txBody>
      </p:sp>
      <p:cxnSp>
        <p:nvCxnSpPr>
          <p:cNvPr id="108" name="Straight Arrow Connector 107">
            <a:extLst>
              <a:ext uri="{FF2B5EF4-FFF2-40B4-BE49-F238E27FC236}">
                <a16:creationId xmlns:a16="http://schemas.microsoft.com/office/drawing/2014/main" id="{4315C5FE-18B0-4446-9989-6CFB7A05AFA0}"/>
              </a:ext>
            </a:extLst>
          </p:cNvPr>
          <p:cNvCxnSpPr/>
          <p:nvPr/>
        </p:nvCxnSpPr>
        <p:spPr bwMode="auto">
          <a:xfrm>
            <a:off x="1200150" y="4171951"/>
            <a:ext cx="342900" cy="0"/>
          </a:xfrm>
          <a:prstGeom prst="straightConnector1">
            <a:avLst/>
          </a:prstGeom>
          <a:noFill/>
          <a:ln w="38100" cap="rnd" cmpd="sng" algn="ctr">
            <a:solidFill>
              <a:schemeClr val="accent1"/>
            </a:solidFill>
            <a:prstDash val="solid"/>
            <a:round/>
            <a:headEnd type="none" w="med" len="med"/>
            <a:tailEnd type="arrow" w="med" len="sm"/>
          </a:ln>
          <a:effectLst/>
        </p:spPr>
      </p:cxnSp>
      <p:cxnSp>
        <p:nvCxnSpPr>
          <p:cNvPr id="109" name="Straight Arrow Connector 108">
            <a:extLst>
              <a:ext uri="{FF2B5EF4-FFF2-40B4-BE49-F238E27FC236}">
                <a16:creationId xmlns:a16="http://schemas.microsoft.com/office/drawing/2014/main" id="{36C0414A-8D4E-D148-9DEA-59DDB2188CCA}"/>
              </a:ext>
            </a:extLst>
          </p:cNvPr>
          <p:cNvCxnSpPr/>
          <p:nvPr/>
        </p:nvCxnSpPr>
        <p:spPr bwMode="auto">
          <a:xfrm>
            <a:off x="2514600" y="4171951"/>
            <a:ext cx="342900" cy="0"/>
          </a:xfrm>
          <a:prstGeom prst="straightConnector1">
            <a:avLst/>
          </a:prstGeom>
          <a:noFill/>
          <a:ln w="38100" cap="rnd" cmpd="sng" algn="ctr">
            <a:solidFill>
              <a:schemeClr val="accent1"/>
            </a:solidFill>
            <a:prstDash val="solid"/>
            <a:round/>
            <a:headEnd type="none" w="med" len="med"/>
            <a:tailEnd type="arrow" w="med" len="sm"/>
          </a:ln>
          <a:effectLst/>
        </p:spPr>
      </p:cxnSp>
      <p:sp>
        <p:nvSpPr>
          <p:cNvPr id="110" name="TextBox 109">
            <a:extLst>
              <a:ext uri="{FF2B5EF4-FFF2-40B4-BE49-F238E27FC236}">
                <a16:creationId xmlns:a16="http://schemas.microsoft.com/office/drawing/2014/main" id="{82F15D14-7514-5042-8D35-000A43E72B5D}"/>
              </a:ext>
            </a:extLst>
          </p:cNvPr>
          <p:cNvSpPr txBox="1"/>
          <p:nvPr/>
        </p:nvSpPr>
        <p:spPr>
          <a:xfrm>
            <a:off x="2171700" y="3657601"/>
            <a:ext cx="914400" cy="399340"/>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1050" b="1" dirty="0">
                <a:solidFill>
                  <a:srgbClr val="005391"/>
                </a:solidFill>
                <a:latin typeface="Avenir Roman" charset="0"/>
                <a:ea typeface="Avenir Roman" charset="0"/>
                <a:cs typeface="Avenir Roman" charset="0"/>
              </a:rPr>
              <a:t>Case</a:t>
            </a:r>
          </a:p>
          <a:p>
            <a:pPr algn="ctr" defTabSz="685800" fontAlgn="base">
              <a:lnSpc>
                <a:spcPct val="95000"/>
              </a:lnSpc>
              <a:spcBef>
                <a:spcPct val="0"/>
              </a:spcBef>
              <a:spcAft>
                <a:spcPct val="0"/>
              </a:spcAft>
            </a:pPr>
            <a:r>
              <a:rPr lang="en-US" sz="1050" b="1" dirty="0">
                <a:solidFill>
                  <a:srgbClr val="005391"/>
                </a:solidFill>
                <a:latin typeface="Avenir Roman" charset="0"/>
                <a:ea typeface="Avenir Roman" charset="0"/>
                <a:cs typeface="Avenir Roman" charset="0"/>
              </a:rPr>
              <a:t>Referral</a:t>
            </a:r>
          </a:p>
        </p:txBody>
      </p:sp>
      <p:grpSp>
        <p:nvGrpSpPr>
          <p:cNvPr id="111" name="Group 110">
            <a:extLst>
              <a:ext uri="{FF2B5EF4-FFF2-40B4-BE49-F238E27FC236}">
                <a16:creationId xmlns:a16="http://schemas.microsoft.com/office/drawing/2014/main" id="{4FB1A137-D1A6-984D-BC3C-AFD47D64807A}"/>
              </a:ext>
            </a:extLst>
          </p:cNvPr>
          <p:cNvGrpSpPr/>
          <p:nvPr/>
        </p:nvGrpSpPr>
        <p:grpSpPr>
          <a:xfrm>
            <a:off x="342900" y="3143251"/>
            <a:ext cx="800100" cy="571500"/>
            <a:chOff x="381000" y="2209800"/>
            <a:chExt cx="1066800" cy="762000"/>
          </a:xfrm>
        </p:grpSpPr>
        <p:pic>
          <p:nvPicPr>
            <p:cNvPr id="112" name="Graphic 111">
              <a:extLst>
                <a:ext uri="{FF2B5EF4-FFF2-40B4-BE49-F238E27FC236}">
                  <a16:creationId xmlns:a16="http://schemas.microsoft.com/office/drawing/2014/main" id="{8D4DEB5A-1246-E844-806E-564274B6148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62000" y="2286000"/>
              <a:ext cx="685800" cy="685800"/>
            </a:xfrm>
            <a:prstGeom prst="rect">
              <a:avLst/>
            </a:prstGeom>
          </p:spPr>
        </p:pic>
        <p:pic>
          <p:nvPicPr>
            <p:cNvPr id="113" name="Graphic 112">
              <a:extLst>
                <a:ext uri="{FF2B5EF4-FFF2-40B4-BE49-F238E27FC236}">
                  <a16:creationId xmlns:a16="http://schemas.microsoft.com/office/drawing/2014/main" id="{6AF0874C-9D36-7E4B-B9F0-03B17C49CA7D}"/>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81000" y="2209800"/>
              <a:ext cx="609600" cy="609600"/>
            </a:xfrm>
            <a:prstGeom prst="rect">
              <a:avLst/>
            </a:prstGeom>
          </p:spPr>
        </p:pic>
      </p:grpSp>
      <p:grpSp>
        <p:nvGrpSpPr>
          <p:cNvPr id="15" name="Group 14">
            <a:extLst>
              <a:ext uri="{FF2B5EF4-FFF2-40B4-BE49-F238E27FC236}">
                <a16:creationId xmlns:a16="http://schemas.microsoft.com/office/drawing/2014/main" id="{EA662B5F-649E-F849-A3B9-4630C3FEEF57}"/>
              </a:ext>
            </a:extLst>
          </p:cNvPr>
          <p:cNvGrpSpPr/>
          <p:nvPr/>
        </p:nvGrpSpPr>
        <p:grpSpPr>
          <a:xfrm>
            <a:off x="78665" y="3180750"/>
            <a:ext cx="2811780" cy="1432417"/>
            <a:chOff x="104887" y="3097999"/>
            <a:chExt cx="3749040" cy="1909889"/>
          </a:xfrm>
        </p:grpSpPr>
        <p:pic>
          <p:nvPicPr>
            <p:cNvPr id="14" name="Picture 13">
              <a:extLst>
                <a:ext uri="{FF2B5EF4-FFF2-40B4-BE49-F238E27FC236}">
                  <a16:creationId xmlns:a16="http://schemas.microsoft.com/office/drawing/2014/main" id="{BCE38357-FA6F-734A-B7E1-4375A5DD03FA}"/>
                </a:ext>
              </a:extLst>
            </p:cNvPr>
            <p:cNvPicPr>
              <a:picLocks noChangeAspect="1"/>
            </p:cNvPicPr>
            <p:nvPr/>
          </p:nvPicPr>
          <p:blipFill>
            <a:blip r:embed="rId21"/>
            <a:stretch>
              <a:fillRect/>
            </a:stretch>
          </p:blipFill>
          <p:spPr>
            <a:xfrm>
              <a:off x="104887" y="3097999"/>
              <a:ext cx="3749040" cy="1909889"/>
            </a:xfrm>
            <a:prstGeom prst="rect">
              <a:avLst/>
            </a:prstGeom>
          </p:spPr>
        </p:pic>
        <p:pic>
          <p:nvPicPr>
            <p:cNvPr id="89" name="Picture 88">
              <a:extLst>
                <a:ext uri="{FF2B5EF4-FFF2-40B4-BE49-F238E27FC236}">
                  <a16:creationId xmlns:a16="http://schemas.microsoft.com/office/drawing/2014/main" id="{D1487F1E-99FA-6845-A758-C2390CF371D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32386" y="3494264"/>
              <a:ext cx="1752600" cy="310882"/>
            </a:xfrm>
            <a:prstGeom prst="rect">
              <a:avLst/>
            </a:prstGeom>
          </p:spPr>
        </p:pic>
        <p:pic>
          <p:nvPicPr>
            <p:cNvPr id="90" name="Picture 89">
              <a:extLst>
                <a:ext uri="{FF2B5EF4-FFF2-40B4-BE49-F238E27FC236}">
                  <a16:creationId xmlns:a16="http://schemas.microsoft.com/office/drawing/2014/main" id="{9BB0EE63-41EF-C544-9EA3-31677ECE83E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7136" y="3919724"/>
              <a:ext cx="1219200" cy="731520"/>
            </a:xfrm>
            <a:prstGeom prst="rect">
              <a:avLst/>
            </a:prstGeom>
            <a:effectLst>
              <a:outerShdw blurRad="190500" algn="ctr" rotWithShape="0">
                <a:schemeClr val="bg1">
                  <a:alpha val="40000"/>
                </a:schemeClr>
              </a:outerShdw>
            </a:effectLst>
          </p:spPr>
        </p:pic>
        <p:pic>
          <p:nvPicPr>
            <p:cNvPr id="91" name="Picture 90">
              <a:extLst>
                <a:ext uri="{FF2B5EF4-FFF2-40B4-BE49-F238E27FC236}">
                  <a16:creationId xmlns:a16="http://schemas.microsoft.com/office/drawing/2014/main" id="{F0703892-561D-1B48-83D3-966B5E69407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989309" y="3805931"/>
              <a:ext cx="914400" cy="914400"/>
            </a:xfrm>
            <a:prstGeom prst="rect">
              <a:avLst/>
            </a:prstGeom>
          </p:spPr>
        </p:pic>
      </p:grpSp>
    </p:spTree>
    <p:extLst>
      <p:ext uri="{BB962C8B-B14F-4D97-AF65-F5344CB8AC3E}">
        <p14:creationId xmlns:p14="http://schemas.microsoft.com/office/powerpoint/2010/main" val="381471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660AD-E827-6444-AC21-F4E8FC9E3A7C}"/>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665647" y="1597289"/>
            <a:ext cx="7964004" cy="3777723"/>
          </a:xfrm>
          <a:prstGeom prst="rect">
            <a:avLst/>
          </a:prstGeom>
        </p:spPr>
      </p:pic>
      <p:sp>
        <p:nvSpPr>
          <p:cNvPr id="2" name="Title 1">
            <a:extLst>
              <a:ext uri="{FF2B5EF4-FFF2-40B4-BE49-F238E27FC236}">
                <a16:creationId xmlns:a16="http://schemas.microsoft.com/office/drawing/2014/main" id="{3D58C2B2-668A-A440-ACA5-A067941F47D2}"/>
              </a:ext>
            </a:extLst>
          </p:cNvPr>
          <p:cNvSpPr>
            <a:spLocks noGrp="1"/>
          </p:cNvSpPr>
          <p:nvPr>
            <p:ph type="title"/>
          </p:nvPr>
        </p:nvSpPr>
        <p:spPr>
          <a:xfrm>
            <a:off x="67927" y="1321595"/>
            <a:ext cx="8822073" cy="376257"/>
          </a:xfrm>
        </p:spPr>
        <p:txBody>
          <a:bodyPr/>
          <a:lstStyle/>
          <a:p>
            <a:r>
              <a:rPr lang="en-US" dirty="0" err="1"/>
              <a:t>xCures</a:t>
            </a:r>
            <a:r>
              <a:rPr lang="en-US" dirty="0"/>
              <a:t> Platform: Options, Access and Outcomes</a:t>
            </a:r>
          </a:p>
        </p:txBody>
      </p:sp>
      <p:sp>
        <p:nvSpPr>
          <p:cNvPr id="3" name="Text Placeholder 2">
            <a:extLst>
              <a:ext uri="{FF2B5EF4-FFF2-40B4-BE49-F238E27FC236}">
                <a16:creationId xmlns:a16="http://schemas.microsoft.com/office/drawing/2014/main" id="{EC1069CB-8EBF-9F46-A842-366CF99DE9E4}"/>
              </a:ext>
            </a:extLst>
          </p:cNvPr>
          <p:cNvSpPr>
            <a:spLocks noGrp="1"/>
          </p:cNvSpPr>
          <p:nvPr>
            <p:ph type="body" idx="10"/>
          </p:nvPr>
        </p:nvSpPr>
        <p:spPr>
          <a:xfrm>
            <a:off x="254000" y="1828800"/>
            <a:ext cx="8636000" cy="311624"/>
          </a:xfrm>
        </p:spPr>
        <p:txBody>
          <a:bodyPr/>
          <a:lstStyle/>
          <a:p>
            <a:r>
              <a:rPr lang="en-US" dirty="0"/>
              <a:t>LEARNING FROM ALL PATIENTS. ALL PHYSICIANS. ALL THERAPIES. ALL THE TIME.</a:t>
            </a:r>
          </a:p>
        </p:txBody>
      </p:sp>
      <p:sp>
        <p:nvSpPr>
          <p:cNvPr id="6" name="Rectangle 5">
            <a:extLst>
              <a:ext uri="{FF2B5EF4-FFF2-40B4-BE49-F238E27FC236}">
                <a16:creationId xmlns:a16="http://schemas.microsoft.com/office/drawing/2014/main" id="{291B4398-9FA5-EE4F-8D27-006B67EC461B}"/>
              </a:ext>
            </a:extLst>
          </p:cNvPr>
          <p:cNvSpPr/>
          <p:nvPr/>
        </p:nvSpPr>
        <p:spPr bwMode="gray">
          <a:xfrm>
            <a:off x="4200525" y="1714501"/>
            <a:ext cx="742950" cy="34289"/>
          </a:xfrm>
          <a:prstGeom prst="rect">
            <a:avLst/>
          </a:prstGeom>
          <a:solidFill>
            <a:schemeClr val="accent2"/>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3C3C3C"/>
              </a:solidFill>
              <a:latin typeface="Avenir Roman" charset="0"/>
              <a:ea typeface="Avenir Roman" charset="0"/>
              <a:cs typeface="Avenir Roman" charset="0"/>
            </a:endParaRPr>
          </a:p>
        </p:txBody>
      </p:sp>
      <p:pic>
        <p:nvPicPr>
          <p:cNvPr id="7" name="Picture 6">
            <a:extLst>
              <a:ext uri="{FF2B5EF4-FFF2-40B4-BE49-F238E27FC236}">
                <a16:creationId xmlns:a16="http://schemas.microsoft.com/office/drawing/2014/main" id="{C4C9C8FD-D6D2-4B4C-8C60-9B21F2E1C4C3}"/>
              </a:ext>
            </a:extLst>
          </p:cNvPr>
          <p:cNvPicPr>
            <a:picLocks noChangeAspect="1"/>
          </p:cNvPicPr>
          <p:nvPr/>
        </p:nvPicPr>
        <p:blipFill rotWithShape="1">
          <a:blip r:embed="rId4" cstate="screen">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p:blipFill>
        <p:spPr>
          <a:xfrm>
            <a:off x="4051769" y="2936522"/>
            <a:ext cx="1050645" cy="252394"/>
          </a:xfrm>
          <a:prstGeom prst="rect">
            <a:avLst/>
          </a:prstGeom>
        </p:spPr>
      </p:pic>
      <p:cxnSp>
        <p:nvCxnSpPr>
          <p:cNvPr id="8" name="Straight Connector 7">
            <a:extLst>
              <a:ext uri="{FF2B5EF4-FFF2-40B4-BE49-F238E27FC236}">
                <a16:creationId xmlns:a16="http://schemas.microsoft.com/office/drawing/2014/main" id="{2F98ACD1-F225-A04D-8E73-97D58498AD1F}"/>
              </a:ext>
            </a:extLst>
          </p:cNvPr>
          <p:cNvCxnSpPr>
            <a:cxnSpLocks/>
          </p:cNvCxnSpPr>
          <p:nvPr/>
        </p:nvCxnSpPr>
        <p:spPr bwMode="auto">
          <a:xfrm flipV="1">
            <a:off x="4591627" y="4214307"/>
            <a:ext cx="0" cy="524746"/>
          </a:xfrm>
          <a:prstGeom prst="line">
            <a:avLst/>
          </a:prstGeom>
          <a:noFill/>
          <a:ln w="38100" cap="rnd" cmpd="sng" algn="ctr">
            <a:solidFill>
              <a:schemeClr val="accent2"/>
            </a:solidFill>
            <a:prstDash val="solid"/>
            <a:round/>
            <a:headEnd type="arrow" w="lg" len="med"/>
            <a:tailEnd type="arrow" w="lg" len="med"/>
          </a:ln>
          <a:effectLst/>
        </p:spPr>
      </p:cxnSp>
      <p:grpSp>
        <p:nvGrpSpPr>
          <p:cNvPr id="39" name="Group 38">
            <a:extLst>
              <a:ext uri="{FF2B5EF4-FFF2-40B4-BE49-F238E27FC236}">
                <a16:creationId xmlns:a16="http://schemas.microsoft.com/office/drawing/2014/main" id="{AD6556F4-86E5-3F4D-8C39-9CD500004457}"/>
              </a:ext>
            </a:extLst>
          </p:cNvPr>
          <p:cNvGrpSpPr/>
          <p:nvPr/>
        </p:nvGrpSpPr>
        <p:grpSpPr>
          <a:xfrm>
            <a:off x="342900" y="2228851"/>
            <a:ext cx="2302934" cy="1510496"/>
            <a:chOff x="824288" y="1660185"/>
            <a:chExt cx="3070578" cy="2013995"/>
          </a:xfrm>
        </p:grpSpPr>
        <p:sp>
          <p:nvSpPr>
            <p:cNvPr id="21" name="Rectangle 20">
              <a:extLst>
                <a:ext uri="{FF2B5EF4-FFF2-40B4-BE49-F238E27FC236}">
                  <a16:creationId xmlns:a16="http://schemas.microsoft.com/office/drawing/2014/main" id="{6AB9177F-66E3-8E48-A82F-8B468BB924EE}"/>
                </a:ext>
              </a:extLst>
            </p:cNvPr>
            <p:cNvSpPr/>
            <p:nvPr/>
          </p:nvSpPr>
          <p:spPr bwMode="gray">
            <a:xfrm>
              <a:off x="824288" y="1660185"/>
              <a:ext cx="3070578" cy="2013995"/>
            </a:xfrm>
            <a:prstGeom prst="rect">
              <a:avLst/>
            </a:prstGeom>
            <a:solidFill>
              <a:schemeClr val="bg1">
                <a:alpha val="80000"/>
              </a:schemeClr>
            </a:solidFill>
            <a:ln w="28575" cap="flat" cmpd="sng" algn="ctr">
              <a:solidFill>
                <a:schemeClr val="accent2"/>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effectLst>
                  <a:outerShdw blurRad="38100" dist="38100" dir="2700000" algn="tl">
                    <a:srgbClr val="000000">
                      <a:alpha val="43137"/>
                    </a:srgbClr>
                  </a:outerShdw>
                </a:effectLst>
                <a:latin typeface="Arial" panose="020B0604020202020204"/>
                <a:ea typeface="ＭＳ Ｐゴシック" charset="-128"/>
                <a:cs typeface="Arial Black"/>
              </a:endParaRPr>
            </a:p>
          </p:txBody>
        </p:sp>
        <p:sp>
          <p:nvSpPr>
            <p:cNvPr id="27" name="TextBox 26">
              <a:extLst>
                <a:ext uri="{FF2B5EF4-FFF2-40B4-BE49-F238E27FC236}">
                  <a16:creationId xmlns:a16="http://schemas.microsoft.com/office/drawing/2014/main" id="{7E3E2706-4DE5-0948-ADE6-9174622DDA61}"/>
                </a:ext>
              </a:extLst>
            </p:cNvPr>
            <p:cNvSpPr txBox="1"/>
            <p:nvPr/>
          </p:nvSpPr>
          <p:spPr>
            <a:xfrm>
              <a:off x="979051" y="2491268"/>
              <a:ext cx="2761054" cy="980952"/>
            </a:xfrm>
            <a:prstGeom prst="rect">
              <a:avLst/>
            </a:prstGeom>
            <a:noFill/>
          </p:spPr>
          <p:txBody>
            <a:bodyPr wrap="square" rtlCol="0" anchor="t" anchorCtr="0">
              <a:spAutoFit/>
            </a:bodyPr>
            <a:lstStyle/>
            <a:p>
              <a:pPr marL="172641" indent="-172641"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Knowledge sharing </a:t>
              </a:r>
            </a:p>
            <a:p>
              <a:pPr marL="172641" indent="-172641"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Decision support</a:t>
              </a:r>
            </a:p>
            <a:p>
              <a:pPr marL="172641" indent="-172641"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Treatment planning</a:t>
              </a:r>
            </a:p>
          </p:txBody>
        </p:sp>
        <p:sp>
          <p:nvSpPr>
            <p:cNvPr id="28" name="TextBox 27">
              <a:extLst>
                <a:ext uri="{FF2B5EF4-FFF2-40B4-BE49-F238E27FC236}">
                  <a16:creationId xmlns:a16="http://schemas.microsoft.com/office/drawing/2014/main" id="{4DA43429-E270-124E-ADB1-C76EB76F9325}"/>
                </a:ext>
              </a:extLst>
            </p:cNvPr>
            <p:cNvSpPr txBox="1"/>
            <p:nvPr/>
          </p:nvSpPr>
          <p:spPr>
            <a:xfrm>
              <a:off x="979051" y="1839333"/>
              <a:ext cx="2761054" cy="954108"/>
            </a:xfrm>
            <a:prstGeom prst="rect">
              <a:avLst/>
            </a:prstGeom>
            <a:noFill/>
          </p:spPr>
          <p:txBody>
            <a:bodyPr wrap="square" rtlCol="0" anchor="t" anchorCtr="0">
              <a:spAutoFit/>
            </a:bodyPr>
            <a:lstStyle/>
            <a:p>
              <a:pPr algn="ctr" defTabSz="685800" fontAlgn="base">
                <a:spcBef>
                  <a:spcPts val="300"/>
                </a:spcBef>
                <a:spcAft>
                  <a:spcPct val="0"/>
                </a:spcAft>
              </a:pPr>
              <a:r>
                <a:rPr lang="en-US" sz="1350" b="1" dirty="0">
                  <a:solidFill>
                    <a:srgbClr val="005391"/>
                  </a:solidFill>
                  <a:latin typeface="Avenir Roman" charset="0"/>
                  <a:ea typeface="ＭＳ Ｐゴシック" charset="-128"/>
                </a:rPr>
                <a:t>SUPPORTING VIRTUAL TUMOR BOARDS</a:t>
              </a:r>
            </a:p>
          </p:txBody>
        </p:sp>
      </p:grpSp>
      <p:grpSp>
        <p:nvGrpSpPr>
          <p:cNvPr id="40" name="Group 39">
            <a:extLst>
              <a:ext uri="{FF2B5EF4-FFF2-40B4-BE49-F238E27FC236}">
                <a16:creationId xmlns:a16="http://schemas.microsoft.com/office/drawing/2014/main" id="{7E531C9B-47CA-524D-81A1-BED1C2DE20F2}"/>
              </a:ext>
            </a:extLst>
          </p:cNvPr>
          <p:cNvGrpSpPr/>
          <p:nvPr/>
        </p:nvGrpSpPr>
        <p:grpSpPr>
          <a:xfrm>
            <a:off x="6498166" y="2228851"/>
            <a:ext cx="2302934" cy="1510496"/>
            <a:chOff x="824288" y="1660185"/>
            <a:chExt cx="3070578" cy="2013995"/>
          </a:xfrm>
        </p:grpSpPr>
        <p:sp>
          <p:nvSpPr>
            <p:cNvPr id="41" name="Rectangle 40">
              <a:extLst>
                <a:ext uri="{FF2B5EF4-FFF2-40B4-BE49-F238E27FC236}">
                  <a16:creationId xmlns:a16="http://schemas.microsoft.com/office/drawing/2014/main" id="{A78DFBF4-141A-8747-8EB8-1C7C89A84F36}"/>
                </a:ext>
              </a:extLst>
            </p:cNvPr>
            <p:cNvSpPr/>
            <p:nvPr/>
          </p:nvSpPr>
          <p:spPr bwMode="gray">
            <a:xfrm>
              <a:off x="824288" y="1660185"/>
              <a:ext cx="3070578" cy="2013995"/>
            </a:xfrm>
            <a:prstGeom prst="rect">
              <a:avLst/>
            </a:prstGeom>
            <a:solidFill>
              <a:schemeClr val="bg1">
                <a:alpha val="80000"/>
              </a:schemeClr>
            </a:solidFill>
            <a:ln w="28575" cap="flat" cmpd="sng" algn="ctr">
              <a:solidFill>
                <a:schemeClr val="accent2"/>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effectLst>
                  <a:outerShdw blurRad="38100" dist="38100" dir="2700000" algn="tl">
                    <a:srgbClr val="000000">
                      <a:alpha val="43137"/>
                    </a:srgbClr>
                  </a:outerShdw>
                </a:effectLst>
                <a:latin typeface="Arial" panose="020B0604020202020204"/>
                <a:ea typeface="ＭＳ Ｐゴシック" charset="-128"/>
                <a:cs typeface="Arial Black"/>
              </a:endParaRPr>
            </a:p>
          </p:txBody>
        </p:sp>
        <p:sp>
          <p:nvSpPr>
            <p:cNvPr id="42" name="TextBox 41">
              <a:extLst>
                <a:ext uri="{FF2B5EF4-FFF2-40B4-BE49-F238E27FC236}">
                  <a16:creationId xmlns:a16="http://schemas.microsoft.com/office/drawing/2014/main" id="{C3D500CE-D637-6E49-BC92-19F502254EC4}"/>
                </a:ext>
              </a:extLst>
            </p:cNvPr>
            <p:cNvSpPr txBox="1"/>
            <p:nvPr/>
          </p:nvSpPr>
          <p:spPr>
            <a:xfrm>
              <a:off x="953271" y="2250514"/>
              <a:ext cx="2812614" cy="1244102"/>
            </a:xfrm>
            <a:prstGeom prst="rect">
              <a:avLst/>
            </a:prstGeom>
            <a:noFill/>
          </p:spPr>
          <p:txBody>
            <a:bodyPr wrap="square" rtlCol="0" anchor="t" anchorCtr="0">
              <a:spAutoFit/>
            </a:bodyPr>
            <a:lstStyle/>
            <a:p>
              <a:pPr marL="214313" indent="-214313"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Trial enrollment</a:t>
              </a:r>
            </a:p>
            <a:p>
              <a:pPr marL="214313" indent="-214313"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Expanded access</a:t>
              </a:r>
            </a:p>
            <a:p>
              <a:pPr marL="214313" indent="-214313"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Reimbursement for approved drugs</a:t>
              </a:r>
            </a:p>
          </p:txBody>
        </p:sp>
        <p:sp>
          <p:nvSpPr>
            <p:cNvPr id="43" name="TextBox 42">
              <a:extLst>
                <a:ext uri="{FF2B5EF4-FFF2-40B4-BE49-F238E27FC236}">
                  <a16:creationId xmlns:a16="http://schemas.microsoft.com/office/drawing/2014/main" id="{94E49B08-5B74-E142-B8B2-8B5733A58FDA}"/>
                </a:ext>
              </a:extLst>
            </p:cNvPr>
            <p:cNvSpPr txBox="1"/>
            <p:nvPr/>
          </p:nvSpPr>
          <p:spPr>
            <a:xfrm>
              <a:off x="979051" y="1852878"/>
              <a:ext cx="2761054" cy="400109"/>
            </a:xfrm>
            <a:prstGeom prst="rect">
              <a:avLst/>
            </a:prstGeom>
            <a:noFill/>
          </p:spPr>
          <p:txBody>
            <a:bodyPr wrap="square" rtlCol="0" anchor="t" anchorCtr="0">
              <a:spAutoFit/>
            </a:bodyPr>
            <a:lstStyle/>
            <a:p>
              <a:pPr algn="ctr" defTabSz="685800" fontAlgn="base">
                <a:spcBef>
                  <a:spcPts val="300"/>
                </a:spcBef>
                <a:spcAft>
                  <a:spcPct val="0"/>
                </a:spcAft>
              </a:pPr>
              <a:r>
                <a:rPr lang="en-US" sz="1350" b="1" dirty="0">
                  <a:solidFill>
                    <a:srgbClr val="005391"/>
                  </a:solidFill>
                  <a:latin typeface="Avenir Roman" charset="0"/>
                  <a:ea typeface="ＭＳ Ｐゴシック" charset="-128"/>
                </a:rPr>
                <a:t>SERVICING PATIENTS</a:t>
              </a:r>
            </a:p>
          </p:txBody>
        </p:sp>
      </p:grpSp>
      <p:grpSp>
        <p:nvGrpSpPr>
          <p:cNvPr id="45" name="Group 44">
            <a:extLst>
              <a:ext uri="{FF2B5EF4-FFF2-40B4-BE49-F238E27FC236}">
                <a16:creationId xmlns:a16="http://schemas.microsoft.com/office/drawing/2014/main" id="{8AF76966-5C0A-324F-A7A5-1524E76A363E}"/>
              </a:ext>
            </a:extLst>
          </p:cNvPr>
          <p:cNvGrpSpPr/>
          <p:nvPr/>
        </p:nvGrpSpPr>
        <p:grpSpPr>
          <a:xfrm>
            <a:off x="2937078" y="4752132"/>
            <a:ext cx="3269844" cy="956122"/>
            <a:chOff x="179681" y="1660186"/>
            <a:chExt cx="4359792" cy="1274829"/>
          </a:xfrm>
        </p:grpSpPr>
        <p:sp>
          <p:nvSpPr>
            <p:cNvPr id="46" name="Rectangle 45">
              <a:extLst>
                <a:ext uri="{FF2B5EF4-FFF2-40B4-BE49-F238E27FC236}">
                  <a16:creationId xmlns:a16="http://schemas.microsoft.com/office/drawing/2014/main" id="{805D2E58-B989-8F43-B372-0ED683E46343}"/>
                </a:ext>
              </a:extLst>
            </p:cNvPr>
            <p:cNvSpPr/>
            <p:nvPr/>
          </p:nvSpPr>
          <p:spPr bwMode="gray">
            <a:xfrm>
              <a:off x="179681" y="1660186"/>
              <a:ext cx="4359792" cy="1274829"/>
            </a:xfrm>
            <a:prstGeom prst="rect">
              <a:avLst/>
            </a:prstGeom>
            <a:solidFill>
              <a:schemeClr val="bg1">
                <a:alpha val="70000"/>
              </a:schemeClr>
            </a:solidFill>
            <a:ln w="28575" cap="flat" cmpd="sng" algn="ctr">
              <a:solidFill>
                <a:schemeClr val="accent2"/>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effectLst>
                  <a:outerShdw blurRad="38100" dist="38100" dir="2700000" algn="tl">
                    <a:srgbClr val="000000">
                      <a:alpha val="43137"/>
                    </a:srgbClr>
                  </a:outerShdw>
                </a:effectLst>
                <a:latin typeface="Arial" panose="020B0604020202020204"/>
                <a:ea typeface="ＭＳ Ｐゴシック" charset="-128"/>
                <a:cs typeface="Arial Black"/>
              </a:endParaRPr>
            </a:p>
          </p:txBody>
        </p:sp>
        <p:sp>
          <p:nvSpPr>
            <p:cNvPr id="47" name="TextBox 46">
              <a:extLst>
                <a:ext uri="{FF2B5EF4-FFF2-40B4-BE49-F238E27FC236}">
                  <a16:creationId xmlns:a16="http://schemas.microsoft.com/office/drawing/2014/main" id="{FB910FCB-D710-F343-9A6F-BEB1544F9320}"/>
                </a:ext>
              </a:extLst>
            </p:cNvPr>
            <p:cNvSpPr txBox="1"/>
            <p:nvPr/>
          </p:nvSpPr>
          <p:spPr>
            <a:xfrm>
              <a:off x="1140377" y="2162682"/>
              <a:ext cx="2396907" cy="683605"/>
            </a:xfrm>
            <a:prstGeom prst="rect">
              <a:avLst/>
            </a:prstGeom>
            <a:noFill/>
          </p:spPr>
          <p:txBody>
            <a:bodyPr wrap="square" rtlCol="0" anchor="t" anchorCtr="0">
              <a:spAutoFit/>
            </a:bodyPr>
            <a:lstStyle/>
            <a:p>
              <a:pPr marL="214313" indent="-214313"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Master protocol</a:t>
              </a:r>
            </a:p>
            <a:p>
              <a:pPr marL="214313" indent="-214313" defTabSz="685800" fontAlgn="base">
                <a:lnSpc>
                  <a:spcPct val="95000"/>
                </a:lnSpc>
                <a:spcBef>
                  <a:spcPts val="225"/>
                </a:spcBef>
                <a:spcAft>
                  <a:spcPct val="0"/>
                </a:spcAft>
                <a:buFont typeface="Arial" panose="020B0604020202020204" pitchFamily="34" charset="0"/>
                <a:buChar char="•"/>
              </a:pPr>
              <a:r>
                <a:rPr lang="en-US" sz="1350" dirty="0">
                  <a:solidFill>
                    <a:srgbClr val="3C3C3C"/>
                  </a:solidFill>
                  <a:latin typeface="Avenir Roman" charset="0"/>
                  <a:ea typeface="Avenir Roman" charset="0"/>
                  <a:cs typeface="Avenir Roman" charset="0"/>
                </a:rPr>
                <a:t>Data registries</a:t>
              </a:r>
            </a:p>
          </p:txBody>
        </p:sp>
        <p:sp>
          <p:nvSpPr>
            <p:cNvPr id="48" name="TextBox 47">
              <a:extLst>
                <a:ext uri="{FF2B5EF4-FFF2-40B4-BE49-F238E27FC236}">
                  <a16:creationId xmlns:a16="http://schemas.microsoft.com/office/drawing/2014/main" id="{6ED7B6C4-54AF-374D-8994-AFE371273258}"/>
                </a:ext>
              </a:extLst>
            </p:cNvPr>
            <p:cNvSpPr txBox="1"/>
            <p:nvPr/>
          </p:nvSpPr>
          <p:spPr>
            <a:xfrm>
              <a:off x="179681" y="1828627"/>
              <a:ext cx="4359792" cy="400109"/>
            </a:xfrm>
            <a:prstGeom prst="rect">
              <a:avLst/>
            </a:prstGeom>
            <a:noFill/>
          </p:spPr>
          <p:txBody>
            <a:bodyPr wrap="square" rtlCol="0" anchor="t" anchorCtr="0">
              <a:spAutoFit/>
            </a:bodyPr>
            <a:lstStyle/>
            <a:p>
              <a:pPr algn="ctr" defTabSz="685800" fontAlgn="base">
                <a:spcBef>
                  <a:spcPts val="300"/>
                </a:spcBef>
                <a:spcAft>
                  <a:spcPct val="0"/>
                </a:spcAft>
              </a:pPr>
              <a:r>
                <a:rPr lang="en-US" sz="1350" b="1" dirty="0">
                  <a:solidFill>
                    <a:srgbClr val="005391"/>
                  </a:solidFill>
                  <a:latin typeface="Avenir Roman" charset="0"/>
                  <a:ea typeface="ＭＳ Ｐゴシック" charset="-128"/>
                </a:rPr>
                <a:t>TRACKING REAL WORLD EVIDENCE</a:t>
              </a:r>
            </a:p>
          </p:txBody>
        </p:sp>
      </p:grpSp>
      <p:cxnSp>
        <p:nvCxnSpPr>
          <p:cNvPr id="50" name="Straight Arrow Connector 49">
            <a:extLst>
              <a:ext uri="{FF2B5EF4-FFF2-40B4-BE49-F238E27FC236}">
                <a16:creationId xmlns:a16="http://schemas.microsoft.com/office/drawing/2014/main" id="{0C3F8A51-A739-EF4D-B765-47F49BF46D4A}"/>
              </a:ext>
            </a:extLst>
          </p:cNvPr>
          <p:cNvCxnSpPr>
            <a:cxnSpLocks/>
          </p:cNvCxnSpPr>
          <p:nvPr/>
        </p:nvCxnSpPr>
        <p:spPr bwMode="auto">
          <a:xfrm>
            <a:off x="2457450" y="2914650"/>
            <a:ext cx="1085850" cy="0"/>
          </a:xfrm>
          <a:prstGeom prst="straightConnector1">
            <a:avLst/>
          </a:prstGeom>
          <a:noFill/>
          <a:ln w="57150" cap="rnd" cmpd="sng" algn="ctr">
            <a:solidFill>
              <a:schemeClr val="accent1"/>
            </a:solidFill>
            <a:prstDash val="solid"/>
            <a:round/>
            <a:headEnd type="arrow" w="med" len="sm"/>
            <a:tailEnd type="arrow" w="med" len="sm"/>
          </a:ln>
          <a:effectLst>
            <a:outerShdw blurRad="50800" dist="38100" dir="2700000" algn="tl" rotWithShape="0">
              <a:prstClr val="black">
                <a:alpha val="40000"/>
              </a:prstClr>
            </a:outerShdw>
          </a:effectLst>
        </p:spPr>
      </p:cxnSp>
      <p:cxnSp>
        <p:nvCxnSpPr>
          <p:cNvPr id="52" name="Straight Arrow Connector 51">
            <a:extLst>
              <a:ext uri="{FF2B5EF4-FFF2-40B4-BE49-F238E27FC236}">
                <a16:creationId xmlns:a16="http://schemas.microsoft.com/office/drawing/2014/main" id="{2C1D135F-8781-DD48-84AC-ADC0D3F97542}"/>
              </a:ext>
            </a:extLst>
          </p:cNvPr>
          <p:cNvCxnSpPr>
            <a:cxnSpLocks/>
          </p:cNvCxnSpPr>
          <p:nvPr/>
        </p:nvCxnSpPr>
        <p:spPr bwMode="auto">
          <a:xfrm>
            <a:off x="5543550" y="2914650"/>
            <a:ext cx="1085850" cy="0"/>
          </a:xfrm>
          <a:prstGeom prst="straightConnector1">
            <a:avLst/>
          </a:prstGeom>
          <a:noFill/>
          <a:ln w="57150" cap="rnd" cmpd="sng" algn="ctr">
            <a:solidFill>
              <a:schemeClr val="accent1"/>
            </a:solidFill>
            <a:prstDash val="solid"/>
            <a:round/>
            <a:headEnd type="arrow" w="med" len="sm"/>
            <a:tailEnd type="arrow" w="med" len="sm"/>
          </a:ln>
          <a:effectLst>
            <a:outerShdw blurRad="50800" dist="38100" dir="2700000" algn="tl" rotWithShape="0">
              <a:prstClr val="black">
                <a:alpha val="40000"/>
              </a:prstClr>
            </a:outerShdw>
          </a:effectLst>
        </p:spPr>
      </p:cxnSp>
      <p:grpSp>
        <p:nvGrpSpPr>
          <p:cNvPr id="18" name="Group 17">
            <a:extLst>
              <a:ext uri="{FF2B5EF4-FFF2-40B4-BE49-F238E27FC236}">
                <a16:creationId xmlns:a16="http://schemas.microsoft.com/office/drawing/2014/main" id="{E6E7CCB2-E10B-8340-9D7C-5D261A6E786D}"/>
              </a:ext>
            </a:extLst>
          </p:cNvPr>
          <p:cNvGrpSpPr/>
          <p:nvPr/>
        </p:nvGrpSpPr>
        <p:grpSpPr>
          <a:xfrm>
            <a:off x="3543300" y="2229782"/>
            <a:ext cx="2057400" cy="2057400"/>
            <a:chOff x="6659883" y="-2256290"/>
            <a:chExt cx="2743200" cy="2743200"/>
          </a:xfrm>
        </p:grpSpPr>
        <p:sp>
          <p:nvSpPr>
            <p:cNvPr id="9" name="Oval 8">
              <a:extLst>
                <a:ext uri="{FF2B5EF4-FFF2-40B4-BE49-F238E27FC236}">
                  <a16:creationId xmlns:a16="http://schemas.microsoft.com/office/drawing/2014/main" id="{7763AAA0-BD6F-4D48-BA8A-52D9E6447866}"/>
                </a:ext>
              </a:extLst>
            </p:cNvPr>
            <p:cNvSpPr/>
            <p:nvPr/>
          </p:nvSpPr>
          <p:spPr bwMode="gray">
            <a:xfrm>
              <a:off x="6659883" y="-2256290"/>
              <a:ext cx="2743200" cy="2743200"/>
            </a:xfrm>
            <a:prstGeom prst="ellipse">
              <a:avLst/>
            </a:prstGeom>
            <a:solidFill>
              <a:schemeClr val="accent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grpSp>
          <p:nvGrpSpPr>
            <p:cNvPr id="17" name="Group 16">
              <a:extLst>
                <a:ext uri="{FF2B5EF4-FFF2-40B4-BE49-F238E27FC236}">
                  <a16:creationId xmlns:a16="http://schemas.microsoft.com/office/drawing/2014/main" id="{1DBD8064-F8F2-8F45-AF3E-B1ECC9A8E4BB}"/>
                </a:ext>
              </a:extLst>
            </p:cNvPr>
            <p:cNvGrpSpPr/>
            <p:nvPr/>
          </p:nvGrpSpPr>
          <p:grpSpPr>
            <a:xfrm>
              <a:off x="6897180" y="-2170827"/>
              <a:ext cx="2268606" cy="1883658"/>
              <a:chOff x="6966880" y="-2112954"/>
              <a:chExt cx="2129206" cy="1767912"/>
            </a:xfrm>
          </p:grpSpPr>
          <p:cxnSp>
            <p:nvCxnSpPr>
              <p:cNvPr id="11" name="Straight Connector 10">
                <a:extLst>
                  <a:ext uri="{FF2B5EF4-FFF2-40B4-BE49-F238E27FC236}">
                    <a16:creationId xmlns:a16="http://schemas.microsoft.com/office/drawing/2014/main" id="{8712E57C-59A9-3544-B62D-7AF16E53C34B}"/>
                  </a:ext>
                </a:extLst>
              </p:cNvPr>
              <p:cNvCxnSpPr>
                <a:cxnSpLocks/>
              </p:cNvCxnSpPr>
              <p:nvPr/>
            </p:nvCxnSpPr>
            <p:spPr bwMode="auto">
              <a:xfrm>
                <a:off x="8031483" y="-2112954"/>
                <a:ext cx="0" cy="1161719"/>
              </a:xfrm>
              <a:prstGeom prst="line">
                <a:avLst/>
              </a:prstGeom>
              <a:noFill/>
              <a:ln w="38100" cap="rnd" cmpd="sng" algn="ctr">
                <a:solidFill>
                  <a:schemeClr val="bg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CFEFDB02-9907-7E46-8EE3-B8546D7CADD1}"/>
                  </a:ext>
                </a:extLst>
              </p:cNvPr>
              <p:cNvGrpSpPr/>
              <p:nvPr/>
            </p:nvGrpSpPr>
            <p:grpSpPr>
              <a:xfrm>
                <a:off x="6966880" y="-951235"/>
                <a:ext cx="2129206" cy="606193"/>
                <a:chOff x="6970379" y="-951235"/>
                <a:chExt cx="2129206" cy="606193"/>
              </a:xfrm>
            </p:grpSpPr>
            <p:cxnSp>
              <p:nvCxnSpPr>
                <p:cNvPr id="36" name="Straight Connector 35">
                  <a:extLst>
                    <a:ext uri="{FF2B5EF4-FFF2-40B4-BE49-F238E27FC236}">
                      <a16:creationId xmlns:a16="http://schemas.microsoft.com/office/drawing/2014/main" id="{A3467C21-9DAC-6C46-B010-8FB83EFEC46E}"/>
                    </a:ext>
                  </a:extLst>
                </p:cNvPr>
                <p:cNvCxnSpPr>
                  <a:cxnSpLocks/>
                </p:cNvCxnSpPr>
                <p:nvPr/>
              </p:nvCxnSpPr>
              <p:spPr bwMode="auto">
                <a:xfrm flipV="1">
                  <a:off x="6970379" y="-951235"/>
                  <a:ext cx="1061104" cy="606193"/>
                </a:xfrm>
                <a:prstGeom prst="line">
                  <a:avLst/>
                </a:prstGeom>
                <a:noFill/>
                <a:ln w="38100" cap="rnd"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D33A7B98-9301-DD43-8989-84203C125093}"/>
                    </a:ext>
                  </a:extLst>
                </p:cNvPr>
                <p:cNvCxnSpPr>
                  <a:cxnSpLocks/>
                </p:cNvCxnSpPr>
                <p:nvPr/>
              </p:nvCxnSpPr>
              <p:spPr bwMode="auto">
                <a:xfrm flipH="1" flipV="1">
                  <a:off x="8038481" y="-951235"/>
                  <a:ext cx="1061104" cy="606193"/>
                </a:xfrm>
                <a:prstGeom prst="line">
                  <a:avLst/>
                </a:prstGeom>
                <a:noFill/>
                <a:ln w="38100" cap="rnd" cmpd="sng" algn="ctr">
                  <a:solidFill>
                    <a:schemeClr val="bg1"/>
                  </a:solidFill>
                  <a:prstDash val="solid"/>
                  <a:round/>
                  <a:headEnd type="none" w="med" len="med"/>
                  <a:tailEnd type="none" w="med" len="med"/>
                </a:ln>
                <a:effectLst/>
              </p:spPr>
            </p:cxnSp>
          </p:grpSp>
        </p:grpSp>
        <p:sp>
          <p:nvSpPr>
            <p:cNvPr id="32" name="Oval 31">
              <a:extLst>
                <a:ext uri="{FF2B5EF4-FFF2-40B4-BE49-F238E27FC236}">
                  <a16:creationId xmlns:a16="http://schemas.microsoft.com/office/drawing/2014/main" id="{C425490B-86C7-3B40-8761-9657233467EE}"/>
                </a:ext>
              </a:extLst>
            </p:cNvPr>
            <p:cNvSpPr/>
            <p:nvPr/>
          </p:nvSpPr>
          <p:spPr bwMode="gray">
            <a:xfrm>
              <a:off x="7543999" y="-1372174"/>
              <a:ext cx="974969" cy="974969"/>
            </a:xfrm>
            <a:prstGeom prst="ellipse">
              <a:avLst/>
            </a:prstGeom>
            <a:solidFill>
              <a:schemeClr val="bg1"/>
            </a:solidFill>
            <a:ln w="38100" cap="flat" cmpd="sng" algn="ctr">
              <a:noFill/>
              <a:prstDash val="solid"/>
              <a:miter lim="800000"/>
              <a:headEnd type="none" w="med" len="med"/>
              <a:tailEnd type="none" w="med" len="med"/>
            </a:ln>
            <a:effectLst>
              <a:outerShdw blurRad="190500" algn="ctr"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pPr>
              <a:endParaRPr lang="en-US" sz="1500" dirty="0" err="1">
                <a:solidFill>
                  <a:srgbClr val="FFFFFF"/>
                </a:solidFill>
                <a:latin typeface="Avenir Roman" charset="0"/>
                <a:ea typeface="Avenir Roman" charset="0"/>
                <a:cs typeface="Avenir Roman" charset="0"/>
              </a:endParaRPr>
            </a:p>
          </p:txBody>
        </p:sp>
        <p:pic>
          <p:nvPicPr>
            <p:cNvPr id="54" name="Picture 53">
              <a:extLst>
                <a:ext uri="{FF2B5EF4-FFF2-40B4-BE49-F238E27FC236}">
                  <a16:creationId xmlns:a16="http://schemas.microsoft.com/office/drawing/2014/main" id="{D0CC4ACD-F826-5642-BCDD-290BBDB53D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17853" y="-978897"/>
              <a:ext cx="827261" cy="184066"/>
            </a:xfrm>
            <a:prstGeom prst="rect">
              <a:avLst/>
            </a:prstGeom>
          </p:spPr>
        </p:pic>
        <p:sp>
          <p:nvSpPr>
            <p:cNvPr id="16" name="TextBox 15">
              <a:extLst>
                <a:ext uri="{FF2B5EF4-FFF2-40B4-BE49-F238E27FC236}">
                  <a16:creationId xmlns:a16="http://schemas.microsoft.com/office/drawing/2014/main" id="{2045223D-8511-5D4E-BAEA-9345E4C7E62B}"/>
                </a:ext>
              </a:extLst>
            </p:cNvPr>
            <p:cNvSpPr txBox="1"/>
            <p:nvPr/>
          </p:nvSpPr>
          <p:spPr>
            <a:xfrm>
              <a:off x="6877515" y="-1605193"/>
              <a:ext cx="1203767" cy="298543"/>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900" b="1" dirty="0">
                  <a:solidFill>
                    <a:srgbClr val="FFFFFF"/>
                  </a:solidFill>
                  <a:latin typeface="Avenir Heavy" panose="02000503020000020003" pitchFamily="2" charset="0"/>
                  <a:ea typeface="Avenir Roman" charset="0"/>
                  <a:cs typeface="Avenir Roman" charset="0"/>
                </a:rPr>
                <a:t>OPTIONS</a:t>
              </a:r>
            </a:p>
          </p:txBody>
        </p:sp>
        <p:sp>
          <p:nvSpPr>
            <p:cNvPr id="55" name="TextBox 54">
              <a:extLst>
                <a:ext uri="{FF2B5EF4-FFF2-40B4-BE49-F238E27FC236}">
                  <a16:creationId xmlns:a16="http://schemas.microsoft.com/office/drawing/2014/main" id="{0F2A6AF2-1944-5640-A048-24E977E42C20}"/>
                </a:ext>
              </a:extLst>
            </p:cNvPr>
            <p:cNvSpPr txBox="1"/>
            <p:nvPr/>
          </p:nvSpPr>
          <p:spPr>
            <a:xfrm>
              <a:off x="8011834" y="-1605193"/>
              <a:ext cx="1203767" cy="298543"/>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900" b="1" dirty="0">
                  <a:solidFill>
                    <a:srgbClr val="FFFFFF"/>
                  </a:solidFill>
                  <a:latin typeface="Avenir Heavy" panose="02000503020000020003" pitchFamily="2" charset="0"/>
                  <a:ea typeface="Avenir Roman" charset="0"/>
                  <a:cs typeface="Avenir Roman" charset="0"/>
                </a:rPr>
                <a:t>ACCESS</a:t>
              </a:r>
            </a:p>
          </p:txBody>
        </p:sp>
        <p:sp>
          <p:nvSpPr>
            <p:cNvPr id="56" name="TextBox 55">
              <a:extLst>
                <a:ext uri="{FF2B5EF4-FFF2-40B4-BE49-F238E27FC236}">
                  <a16:creationId xmlns:a16="http://schemas.microsoft.com/office/drawing/2014/main" id="{CA6FCAAE-63DB-D846-818D-3689A7C866A6}"/>
                </a:ext>
              </a:extLst>
            </p:cNvPr>
            <p:cNvSpPr txBox="1"/>
            <p:nvPr/>
          </p:nvSpPr>
          <p:spPr>
            <a:xfrm>
              <a:off x="7429600" y="-285710"/>
              <a:ext cx="1203767" cy="298543"/>
            </a:xfrm>
            <a:prstGeom prst="rect">
              <a:avLst/>
            </a:prstGeom>
            <a:noFill/>
          </p:spPr>
          <p:txBody>
            <a:bodyPr wrap="square" rtlCol="0" anchor="t" anchorCtr="0">
              <a:spAutoFit/>
            </a:bodyPr>
            <a:lstStyle/>
            <a:p>
              <a:pPr algn="ctr" defTabSz="685800" fontAlgn="base">
                <a:lnSpc>
                  <a:spcPct val="95000"/>
                </a:lnSpc>
                <a:spcBef>
                  <a:spcPct val="0"/>
                </a:spcBef>
                <a:spcAft>
                  <a:spcPct val="0"/>
                </a:spcAft>
              </a:pPr>
              <a:r>
                <a:rPr lang="en-US" sz="900" b="1" dirty="0">
                  <a:solidFill>
                    <a:srgbClr val="FFFFFF"/>
                  </a:solidFill>
                  <a:latin typeface="Avenir Heavy" panose="02000503020000020003" pitchFamily="2" charset="0"/>
                  <a:ea typeface="Avenir Roman" charset="0"/>
                  <a:cs typeface="Avenir Roman" charset="0"/>
                </a:rPr>
                <a:t>OUTCOMES</a:t>
              </a:r>
            </a:p>
          </p:txBody>
        </p:sp>
      </p:grpSp>
      <p:cxnSp>
        <p:nvCxnSpPr>
          <p:cNvPr id="53" name="Straight Arrow Connector 52">
            <a:extLst>
              <a:ext uri="{FF2B5EF4-FFF2-40B4-BE49-F238E27FC236}">
                <a16:creationId xmlns:a16="http://schemas.microsoft.com/office/drawing/2014/main" id="{F0B143D5-F2C7-4342-AAE6-06B9F9BDE84A}"/>
              </a:ext>
            </a:extLst>
          </p:cNvPr>
          <p:cNvCxnSpPr>
            <a:cxnSpLocks/>
          </p:cNvCxnSpPr>
          <p:nvPr/>
        </p:nvCxnSpPr>
        <p:spPr bwMode="auto">
          <a:xfrm rot="5400000">
            <a:off x="4289046" y="4528594"/>
            <a:ext cx="571500" cy="0"/>
          </a:xfrm>
          <a:prstGeom prst="straightConnector1">
            <a:avLst/>
          </a:prstGeom>
          <a:noFill/>
          <a:ln w="57150" cap="rnd" cmpd="sng" algn="ctr">
            <a:solidFill>
              <a:schemeClr val="accent1"/>
            </a:solidFill>
            <a:prstDash val="solid"/>
            <a:round/>
            <a:headEnd type="arrow" w="med" len="sm"/>
            <a:tailEnd type="arrow" w="med" len="sm"/>
          </a:ln>
          <a:effectLst>
            <a:outerShdw blurRad="50800" dist="38100" dir="2700000" algn="tl" rotWithShape="0">
              <a:prstClr val="black">
                <a:alpha val="40000"/>
              </a:prstClr>
            </a:outerShdw>
          </a:effectLst>
        </p:spPr>
      </p:cxnSp>
      <p:grpSp>
        <p:nvGrpSpPr>
          <p:cNvPr id="10" name="Group 9">
            <a:extLst>
              <a:ext uri="{FF2B5EF4-FFF2-40B4-BE49-F238E27FC236}">
                <a16:creationId xmlns:a16="http://schemas.microsoft.com/office/drawing/2014/main" id="{955440DC-D2AE-914E-A124-DDFAA36DF1A3}"/>
              </a:ext>
            </a:extLst>
          </p:cNvPr>
          <p:cNvGrpSpPr/>
          <p:nvPr/>
        </p:nvGrpSpPr>
        <p:grpSpPr>
          <a:xfrm>
            <a:off x="3375758" y="2053453"/>
            <a:ext cx="2400300" cy="2407158"/>
            <a:chOff x="4501010" y="1594937"/>
            <a:chExt cx="3200400" cy="3209544"/>
          </a:xfrm>
        </p:grpSpPr>
        <p:sp>
          <p:nvSpPr>
            <p:cNvPr id="38" name="Shape 37">
              <a:extLst>
                <a:ext uri="{FF2B5EF4-FFF2-40B4-BE49-F238E27FC236}">
                  <a16:creationId xmlns:a16="http://schemas.microsoft.com/office/drawing/2014/main" id="{E5AF0538-9052-9746-B394-949F23DB1213}"/>
                </a:ext>
              </a:extLst>
            </p:cNvPr>
            <p:cNvSpPr/>
            <p:nvPr/>
          </p:nvSpPr>
          <p:spPr>
            <a:xfrm rot="10800000" flipV="1">
              <a:off x="4501010" y="1594937"/>
              <a:ext cx="3200400" cy="3209544"/>
            </a:xfrm>
            <a:prstGeom prst="leftCircularArrow">
              <a:avLst>
                <a:gd name="adj1" fmla="val 4972"/>
                <a:gd name="adj2" fmla="val 576232"/>
                <a:gd name="adj3" fmla="val 15242472"/>
                <a:gd name="adj4" fmla="val 11655884"/>
                <a:gd name="adj5" fmla="val 9625"/>
              </a:avLst>
            </a:prstGeom>
            <a:gradFill>
              <a:gsLst>
                <a:gs pos="37000">
                  <a:schemeClr val="accent2"/>
                </a:gs>
                <a:gs pos="92000">
                  <a:schemeClr val="accent1"/>
                </a:gs>
                <a:gs pos="79000">
                  <a:schemeClr val="accent2">
                    <a:lumMod val="60000"/>
                    <a:lumOff val="40000"/>
                  </a:schemeClr>
                </a:gs>
              </a:gsLst>
              <a:lin ang="10800000" scaled="0"/>
            </a:gradFill>
            <a:ln>
              <a:solidFill>
                <a:schemeClr val="accent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685800" fontAlgn="base">
                <a:spcBef>
                  <a:spcPct val="0"/>
                </a:spcBef>
                <a:spcAft>
                  <a:spcPct val="0"/>
                </a:spcAft>
              </a:pPr>
              <a:endParaRPr lang="en-US" sz="1350" dirty="0">
                <a:solidFill>
                  <a:srgbClr val="FFFFFF"/>
                </a:solidFill>
                <a:latin typeface="Arial" panose="020B0604020202020204"/>
              </a:endParaRPr>
            </a:p>
          </p:txBody>
        </p:sp>
        <p:sp>
          <p:nvSpPr>
            <p:cNvPr id="4" name="TextBox 3">
              <a:extLst>
                <a:ext uri="{FF2B5EF4-FFF2-40B4-BE49-F238E27FC236}">
                  <a16:creationId xmlns:a16="http://schemas.microsoft.com/office/drawing/2014/main" id="{0DD8F104-7195-1847-96B8-B2F01A3166CD}"/>
                </a:ext>
              </a:extLst>
            </p:cNvPr>
            <p:cNvSpPr txBox="1"/>
            <p:nvPr/>
          </p:nvSpPr>
          <p:spPr>
            <a:xfrm>
              <a:off x="4813158" y="3714992"/>
              <a:ext cx="34881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A</a:t>
              </a:r>
            </a:p>
          </p:txBody>
        </p:sp>
        <p:sp>
          <p:nvSpPr>
            <p:cNvPr id="37" name="TextBox 36">
              <a:extLst>
                <a:ext uri="{FF2B5EF4-FFF2-40B4-BE49-F238E27FC236}">
                  <a16:creationId xmlns:a16="http://schemas.microsoft.com/office/drawing/2014/main" id="{F289F003-216F-A54E-8DFB-DA2ED6620201}"/>
                </a:ext>
              </a:extLst>
            </p:cNvPr>
            <p:cNvSpPr txBox="1"/>
            <p:nvPr/>
          </p:nvSpPr>
          <p:spPr>
            <a:xfrm>
              <a:off x="4924761" y="2275673"/>
              <a:ext cx="35736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C</a:t>
              </a:r>
            </a:p>
          </p:txBody>
        </p:sp>
        <p:sp>
          <p:nvSpPr>
            <p:cNvPr id="44" name="TextBox 43">
              <a:extLst>
                <a:ext uri="{FF2B5EF4-FFF2-40B4-BE49-F238E27FC236}">
                  <a16:creationId xmlns:a16="http://schemas.microsoft.com/office/drawing/2014/main" id="{6CE7AB7D-DDDA-924B-A04F-09C2C68BC4C6}"/>
                </a:ext>
              </a:extLst>
            </p:cNvPr>
            <p:cNvSpPr txBox="1"/>
            <p:nvPr/>
          </p:nvSpPr>
          <p:spPr>
            <a:xfrm>
              <a:off x="4806705" y="2460268"/>
              <a:ext cx="365912"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O</a:t>
              </a:r>
            </a:p>
          </p:txBody>
        </p:sp>
        <p:sp>
          <p:nvSpPr>
            <p:cNvPr id="49" name="TextBox 48">
              <a:extLst>
                <a:ext uri="{FF2B5EF4-FFF2-40B4-BE49-F238E27FC236}">
                  <a16:creationId xmlns:a16="http://schemas.microsoft.com/office/drawing/2014/main" id="{4808007A-6CC0-354C-A6C2-E21DCB1880EB}"/>
                </a:ext>
              </a:extLst>
            </p:cNvPr>
            <p:cNvSpPr txBox="1"/>
            <p:nvPr/>
          </p:nvSpPr>
          <p:spPr>
            <a:xfrm>
              <a:off x="4722994" y="2666332"/>
              <a:ext cx="365912"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O</a:t>
              </a:r>
            </a:p>
          </p:txBody>
        </p:sp>
        <p:sp>
          <p:nvSpPr>
            <p:cNvPr id="57" name="TextBox 56">
              <a:extLst>
                <a:ext uri="{FF2B5EF4-FFF2-40B4-BE49-F238E27FC236}">
                  <a16:creationId xmlns:a16="http://schemas.microsoft.com/office/drawing/2014/main" id="{3B363FAB-0119-B843-96DC-E84AD5767F26}"/>
                </a:ext>
              </a:extLst>
            </p:cNvPr>
            <p:cNvSpPr txBox="1"/>
            <p:nvPr/>
          </p:nvSpPr>
          <p:spPr>
            <a:xfrm>
              <a:off x="4682213" y="2876684"/>
              <a:ext cx="35736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R</a:t>
              </a:r>
            </a:p>
          </p:txBody>
        </p:sp>
        <p:sp>
          <p:nvSpPr>
            <p:cNvPr id="58" name="TextBox 57">
              <a:extLst>
                <a:ext uri="{FF2B5EF4-FFF2-40B4-BE49-F238E27FC236}">
                  <a16:creationId xmlns:a16="http://schemas.microsoft.com/office/drawing/2014/main" id="{BFF81FAE-F8F7-C547-BD89-5B3DEE18858D}"/>
                </a:ext>
              </a:extLst>
            </p:cNvPr>
            <p:cNvSpPr txBox="1"/>
            <p:nvPr/>
          </p:nvSpPr>
          <p:spPr>
            <a:xfrm>
              <a:off x="4660745" y="3099912"/>
              <a:ext cx="35736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D</a:t>
              </a:r>
            </a:p>
          </p:txBody>
        </p:sp>
        <p:sp>
          <p:nvSpPr>
            <p:cNvPr id="59" name="TextBox 58">
              <a:extLst>
                <a:ext uri="{FF2B5EF4-FFF2-40B4-BE49-F238E27FC236}">
                  <a16:creationId xmlns:a16="http://schemas.microsoft.com/office/drawing/2014/main" id="{DECE7C72-1B13-8E47-BF3B-345F92F7598D}"/>
                </a:ext>
              </a:extLst>
            </p:cNvPr>
            <p:cNvSpPr txBox="1"/>
            <p:nvPr/>
          </p:nvSpPr>
          <p:spPr>
            <a:xfrm>
              <a:off x="4703674" y="3323142"/>
              <a:ext cx="288968"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I</a:t>
              </a:r>
            </a:p>
          </p:txBody>
        </p:sp>
        <p:sp>
          <p:nvSpPr>
            <p:cNvPr id="60" name="TextBox 59">
              <a:extLst>
                <a:ext uri="{FF2B5EF4-FFF2-40B4-BE49-F238E27FC236}">
                  <a16:creationId xmlns:a16="http://schemas.microsoft.com/office/drawing/2014/main" id="{7258AAB8-5191-0845-BB46-C5BC1125F200}"/>
                </a:ext>
              </a:extLst>
            </p:cNvPr>
            <p:cNvSpPr txBox="1"/>
            <p:nvPr/>
          </p:nvSpPr>
          <p:spPr>
            <a:xfrm>
              <a:off x="4720853" y="3520617"/>
              <a:ext cx="35736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N</a:t>
              </a:r>
            </a:p>
          </p:txBody>
        </p:sp>
        <p:sp>
          <p:nvSpPr>
            <p:cNvPr id="61" name="TextBox 60">
              <a:extLst>
                <a:ext uri="{FF2B5EF4-FFF2-40B4-BE49-F238E27FC236}">
                  <a16:creationId xmlns:a16="http://schemas.microsoft.com/office/drawing/2014/main" id="{0D7E95B1-26A5-2845-8736-5C81B04344EE}"/>
                </a:ext>
              </a:extLst>
            </p:cNvPr>
            <p:cNvSpPr txBox="1"/>
            <p:nvPr/>
          </p:nvSpPr>
          <p:spPr>
            <a:xfrm>
              <a:off x="4914043" y="3873832"/>
              <a:ext cx="340264"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T</a:t>
              </a:r>
            </a:p>
          </p:txBody>
        </p:sp>
        <p:sp>
          <p:nvSpPr>
            <p:cNvPr id="62" name="TextBox 61">
              <a:extLst>
                <a:ext uri="{FF2B5EF4-FFF2-40B4-BE49-F238E27FC236}">
                  <a16:creationId xmlns:a16="http://schemas.microsoft.com/office/drawing/2014/main" id="{9B9B173B-A0BA-9F45-A3DB-7DAF089FF9BB}"/>
                </a:ext>
              </a:extLst>
            </p:cNvPr>
            <p:cNvSpPr txBox="1"/>
            <p:nvPr/>
          </p:nvSpPr>
          <p:spPr>
            <a:xfrm>
              <a:off x="5040687" y="4006914"/>
              <a:ext cx="348813" cy="298543"/>
            </a:xfrm>
            <a:prstGeom prst="rect">
              <a:avLst/>
            </a:prstGeom>
            <a:noFill/>
          </p:spPr>
          <p:txBody>
            <a:bodyPr wrap="none" rtlCol="0" anchor="t" anchorCtr="0">
              <a:spAutoFit/>
            </a:bodyPr>
            <a:lstStyle/>
            <a:p>
              <a:pPr defTabSz="685800" fontAlgn="base">
                <a:lnSpc>
                  <a:spcPct val="95000"/>
                </a:lnSpc>
                <a:spcBef>
                  <a:spcPct val="0"/>
                </a:spcBef>
                <a:spcAft>
                  <a:spcPct val="0"/>
                </a:spcAft>
              </a:pPr>
              <a:r>
                <a:rPr lang="en-US" sz="900" dirty="0">
                  <a:solidFill>
                    <a:srgbClr val="FFFFFF"/>
                  </a:solidFill>
                  <a:latin typeface="Avenir Roman" charset="0"/>
                  <a:ea typeface="Avenir Roman" charset="0"/>
                  <a:cs typeface="Avenir Roman" charset="0"/>
                </a:rPr>
                <a:t>E</a:t>
              </a:r>
            </a:p>
          </p:txBody>
        </p:sp>
      </p:grpSp>
    </p:spTree>
    <p:extLst>
      <p:ext uri="{BB962C8B-B14F-4D97-AF65-F5344CB8AC3E}">
        <p14:creationId xmlns:p14="http://schemas.microsoft.com/office/powerpoint/2010/main" val="17454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0E8CA-58B7-2748-8F56-EA7C3CF3EBC7}"/>
              </a:ext>
            </a:extLst>
          </p:cNvPr>
          <p:cNvSpPr/>
          <p:nvPr/>
        </p:nvSpPr>
        <p:spPr bwMode="gray">
          <a:xfrm>
            <a:off x="260401" y="5683893"/>
            <a:ext cx="1614698" cy="316857"/>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defRPr/>
            </a:pPr>
            <a:endParaRPr lang="en-US" sz="1500" dirty="0" err="1">
              <a:solidFill>
                <a:srgbClr val="FFFFFF"/>
              </a:solidFill>
              <a:latin typeface="Avenir Roman" charset="0"/>
              <a:ea typeface="Avenir Roman" charset="0"/>
              <a:cs typeface="Avenir Roman" charset="0"/>
            </a:endParaRPr>
          </a:p>
        </p:txBody>
      </p:sp>
      <p:sp>
        <p:nvSpPr>
          <p:cNvPr id="5" name="Title 4">
            <a:extLst>
              <a:ext uri="{FF2B5EF4-FFF2-40B4-BE49-F238E27FC236}">
                <a16:creationId xmlns:a16="http://schemas.microsoft.com/office/drawing/2014/main" id="{726A7EB5-C351-354A-B8DA-2212C3D05ECE}"/>
              </a:ext>
            </a:extLst>
          </p:cNvPr>
          <p:cNvSpPr>
            <a:spLocks noGrp="1"/>
          </p:cNvSpPr>
          <p:nvPr>
            <p:ph type="title"/>
          </p:nvPr>
        </p:nvSpPr>
        <p:spPr>
          <a:xfrm>
            <a:off x="254000" y="1314450"/>
            <a:ext cx="8636000" cy="376257"/>
          </a:xfrm>
        </p:spPr>
        <p:txBody>
          <a:bodyPr/>
          <a:lstStyle/>
          <a:p>
            <a:r>
              <a:rPr lang="en-US" dirty="0"/>
              <a:t>Value for All Stakeholders</a:t>
            </a:r>
          </a:p>
        </p:txBody>
      </p:sp>
      <p:pic>
        <p:nvPicPr>
          <p:cNvPr id="9" name="Graphic 8">
            <a:extLst>
              <a:ext uri="{FF2B5EF4-FFF2-40B4-BE49-F238E27FC236}">
                <a16:creationId xmlns:a16="http://schemas.microsoft.com/office/drawing/2014/main" id="{962566A5-2029-1046-8CB3-1AF155F0B0E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41004" y="1732596"/>
            <a:ext cx="376258" cy="376258"/>
          </a:xfrm>
          <a:prstGeom prst="rect">
            <a:avLst/>
          </a:prstGeom>
        </p:spPr>
      </p:pic>
      <p:pic>
        <p:nvPicPr>
          <p:cNvPr id="13" name="Graphic 12">
            <a:extLst>
              <a:ext uri="{FF2B5EF4-FFF2-40B4-BE49-F238E27FC236}">
                <a16:creationId xmlns:a16="http://schemas.microsoft.com/office/drawing/2014/main" id="{FC1EF2B0-CC31-D740-877A-F333BB6B94D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61907" y="3541492"/>
            <a:ext cx="334451" cy="334451"/>
          </a:xfrm>
          <a:prstGeom prst="rect">
            <a:avLst/>
          </a:prstGeom>
        </p:spPr>
      </p:pic>
      <p:pic>
        <p:nvPicPr>
          <p:cNvPr id="15" name="Graphic 14">
            <a:extLst>
              <a:ext uri="{FF2B5EF4-FFF2-40B4-BE49-F238E27FC236}">
                <a16:creationId xmlns:a16="http://schemas.microsoft.com/office/drawing/2014/main" id="{FB8B0A64-BC51-3742-85E2-4612ED32777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32559" y="4398907"/>
            <a:ext cx="193146" cy="344903"/>
          </a:xfrm>
          <a:prstGeom prst="rect">
            <a:avLst/>
          </a:prstGeom>
        </p:spPr>
      </p:pic>
      <p:pic>
        <p:nvPicPr>
          <p:cNvPr id="21" name="Graphic 20">
            <a:extLst>
              <a:ext uri="{FF2B5EF4-FFF2-40B4-BE49-F238E27FC236}">
                <a16:creationId xmlns:a16="http://schemas.microsoft.com/office/drawing/2014/main" id="{228ADE6A-F689-E343-85AA-8DFB3C47185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56681" y="5266776"/>
            <a:ext cx="344903" cy="344903"/>
          </a:xfrm>
          <a:prstGeom prst="rect">
            <a:avLst/>
          </a:prstGeom>
        </p:spPr>
      </p:pic>
      <p:pic>
        <p:nvPicPr>
          <p:cNvPr id="23" name="Graphic 22">
            <a:extLst>
              <a:ext uri="{FF2B5EF4-FFF2-40B4-BE49-F238E27FC236}">
                <a16:creationId xmlns:a16="http://schemas.microsoft.com/office/drawing/2014/main" id="{2E20DC36-DE8D-5E4E-B6F4-E6AAD6E060B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35778" y="2631818"/>
            <a:ext cx="386709" cy="386709"/>
          </a:xfrm>
          <a:prstGeom prst="rect">
            <a:avLst/>
          </a:prstGeom>
        </p:spPr>
      </p:pic>
      <p:sp>
        <p:nvSpPr>
          <p:cNvPr id="2" name="Rectangle 1">
            <a:extLst>
              <a:ext uri="{FF2B5EF4-FFF2-40B4-BE49-F238E27FC236}">
                <a16:creationId xmlns:a16="http://schemas.microsoft.com/office/drawing/2014/main" id="{905F94D6-C9E3-954B-BF63-AEFBB9606105}"/>
              </a:ext>
            </a:extLst>
          </p:cNvPr>
          <p:cNvSpPr/>
          <p:nvPr/>
        </p:nvSpPr>
        <p:spPr>
          <a:xfrm>
            <a:off x="227565" y="2150741"/>
            <a:ext cx="1003134" cy="507831"/>
          </a:xfrm>
          <a:prstGeom prst="rect">
            <a:avLst/>
          </a:prstGeom>
        </p:spPr>
        <p:txBody>
          <a:bodyPr wrap="square">
            <a:spAutoFit/>
          </a:bodyPr>
          <a:lstStyle/>
          <a:p>
            <a:pPr algn="ctr" defTabSz="685800" fontAlgn="base">
              <a:spcBef>
                <a:spcPct val="0"/>
              </a:spcBef>
              <a:spcAft>
                <a:spcPct val="0"/>
              </a:spcAft>
              <a:defRPr/>
            </a:pPr>
            <a:r>
              <a:rPr lang="en-US" sz="1350" b="1" dirty="0">
                <a:solidFill>
                  <a:srgbClr val="005391"/>
                </a:solidFill>
                <a:latin typeface="Avenir Heavy" panose="02000503020000020003" pitchFamily="2" charset="0"/>
                <a:ea typeface="ＭＳ Ｐゴシック" charset="-128"/>
              </a:rPr>
              <a:t>PATIENTS</a:t>
            </a:r>
          </a:p>
        </p:txBody>
      </p:sp>
      <p:sp>
        <p:nvSpPr>
          <p:cNvPr id="3" name="TextBox 2">
            <a:extLst>
              <a:ext uri="{FF2B5EF4-FFF2-40B4-BE49-F238E27FC236}">
                <a16:creationId xmlns:a16="http://schemas.microsoft.com/office/drawing/2014/main" id="{5BD5998E-545C-314E-88C4-12EF0106C036}"/>
              </a:ext>
            </a:extLst>
          </p:cNvPr>
          <p:cNvSpPr txBox="1"/>
          <p:nvPr/>
        </p:nvSpPr>
        <p:spPr>
          <a:xfrm>
            <a:off x="1457116" y="1945375"/>
            <a:ext cx="7148175" cy="355482"/>
          </a:xfrm>
          <a:prstGeom prst="rect">
            <a:avLst/>
          </a:prstGeom>
          <a:noFill/>
        </p:spPr>
        <p:txBody>
          <a:bodyPr wrap="none" rtlCol="0" anchor="t" anchorCtr="0">
            <a:spAutoFit/>
          </a:bodyPr>
          <a:lstStyle/>
          <a:p>
            <a:pPr defTabSz="685800" fontAlgn="base">
              <a:lnSpc>
                <a:spcPct val="95000"/>
              </a:lnSpc>
              <a:spcBef>
                <a:spcPct val="0"/>
              </a:spcBef>
              <a:spcAft>
                <a:spcPct val="0"/>
              </a:spcAft>
              <a:defRPr/>
            </a:pPr>
            <a:r>
              <a:rPr lang="en-US" dirty="0">
                <a:solidFill>
                  <a:srgbClr val="3C3C3C"/>
                </a:solidFill>
                <a:latin typeface="Avenir Roman" charset="0"/>
                <a:ea typeface="Avenir Roman" charset="0"/>
                <a:cs typeface="Avenir Roman" charset="0"/>
              </a:rPr>
              <a:t>Consults with VTB experts; Access to top drugs; Superior Outcomes</a:t>
            </a:r>
          </a:p>
        </p:txBody>
      </p:sp>
      <p:sp>
        <p:nvSpPr>
          <p:cNvPr id="11" name="Rectangle 10">
            <a:extLst>
              <a:ext uri="{FF2B5EF4-FFF2-40B4-BE49-F238E27FC236}">
                <a16:creationId xmlns:a16="http://schemas.microsoft.com/office/drawing/2014/main" id="{8D823473-DA94-E340-A963-F8F9C96268D4}"/>
              </a:ext>
            </a:extLst>
          </p:cNvPr>
          <p:cNvSpPr/>
          <p:nvPr/>
        </p:nvSpPr>
        <p:spPr>
          <a:xfrm>
            <a:off x="227565" y="3037649"/>
            <a:ext cx="1003134" cy="300082"/>
          </a:xfrm>
          <a:prstGeom prst="rect">
            <a:avLst/>
          </a:prstGeom>
        </p:spPr>
        <p:txBody>
          <a:bodyPr wrap="square">
            <a:spAutoFit/>
          </a:bodyPr>
          <a:lstStyle/>
          <a:p>
            <a:pPr algn="ctr" defTabSz="685800" fontAlgn="base">
              <a:spcBef>
                <a:spcPct val="0"/>
              </a:spcBef>
              <a:spcAft>
                <a:spcPct val="0"/>
              </a:spcAft>
              <a:defRPr/>
            </a:pPr>
            <a:r>
              <a:rPr lang="en-US" sz="1350" b="1" dirty="0">
                <a:solidFill>
                  <a:srgbClr val="005391"/>
                </a:solidFill>
                <a:latin typeface="Avenir Heavy" panose="02000503020000020003" pitchFamily="2" charset="0"/>
                <a:ea typeface="ＭＳ Ｐゴシック" charset="-128"/>
              </a:rPr>
              <a:t>PHARMA</a:t>
            </a:r>
          </a:p>
        </p:txBody>
      </p:sp>
      <p:sp>
        <p:nvSpPr>
          <p:cNvPr id="12" name="TextBox 11">
            <a:extLst>
              <a:ext uri="{FF2B5EF4-FFF2-40B4-BE49-F238E27FC236}">
                <a16:creationId xmlns:a16="http://schemas.microsoft.com/office/drawing/2014/main" id="{DDFF7B7A-01FA-1C44-A172-32F4572CDDAC}"/>
              </a:ext>
            </a:extLst>
          </p:cNvPr>
          <p:cNvSpPr txBox="1"/>
          <p:nvPr/>
        </p:nvSpPr>
        <p:spPr>
          <a:xfrm>
            <a:off x="1457116" y="2738794"/>
            <a:ext cx="7487378" cy="618631"/>
          </a:xfrm>
          <a:prstGeom prst="rect">
            <a:avLst/>
          </a:prstGeom>
          <a:noFill/>
        </p:spPr>
        <p:txBody>
          <a:bodyPr wrap="square" rtlCol="0" anchor="t" anchorCtr="0">
            <a:spAutoFit/>
          </a:bodyPr>
          <a:lstStyle/>
          <a:p>
            <a:pPr defTabSz="685800" fontAlgn="base">
              <a:lnSpc>
                <a:spcPct val="95000"/>
              </a:lnSpc>
              <a:spcBef>
                <a:spcPct val="0"/>
              </a:spcBef>
              <a:spcAft>
                <a:spcPct val="0"/>
              </a:spcAft>
              <a:defRPr/>
            </a:pPr>
            <a:r>
              <a:rPr lang="en-US" dirty="0">
                <a:solidFill>
                  <a:srgbClr val="3C3C3C"/>
                </a:solidFill>
                <a:latin typeface="Avenir Roman" charset="0"/>
                <a:ea typeface="Avenir Roman" charset="0"/>
                <a:cs typeface="Avenir Roman" charset="0"/>
              </a:rPr>
              <a:t>Faster, cheaper trials </a:t>
            </a:r>
            <a:r>
              <a:rPr lang="en-US" dirty="0">
                <a:solidFill>
                  <a:srgbClr val="3C3C3C"/>
                </a:solidFill>
                <a:latin typeface="Avenir Roman" charset="0"/>
                <a:ea typeface="Avenir Roman" charset="0"/>
                <a:cs typeface="Avenir Roman" charset="0"/>
                <a:sym typeface="Wingdings" pitchFamily="2" charset="2"/>
              </a:rPr>
              <a:t></a:t>
            </a:r>
            <a:r>
              <a:rPr lang="en-US" dirty="0">
                <a:solidFill>
                  <a:srgbClr val="3C3C3C"/>
                </a:solidFill>
                <a:latin typeface="Avenir Roman" charset="0"/>
                <a:ea typeface="Avenir Roman" charset="0"/>
                <a:cs typeface="Avenir Roman" charset="0"/>
              </a:rPr>
              <a:t> approvals, label expansions, compendia listings, Early signals.  Salvage drugs abandoned for business reasons.</a:t>
            </a:r>
          </a:p>
        </p:txBody>
      </p:sp>
      <p:sp>
        <p:nvSpPr>
          <p:cNvPr id="14" name="Rectangle 13">
            <a:extLst>
              <a:ext uri="{FF2B5EF4-FFF2-40B4-BE49-F238E27FC236}">
                <a16:creationId xmlns:a16="http://schemas.microsoft.com/office/drawing/2014/main" id="{3577971D-5632-D941-BB7E-BBC1941AB6F7}"/>
              </a:ext>
            </a:extLst>
          </p:cNvPr>
          <p:cNvSpPr/>
          <p:nvPr/>
        </p:nvSpPr>
        <p:spPr>
          <a:xfrm>
            <a:off x="170150" y="3924557"/>
            <a:ext cx="1117965" cy="507831"/>
          </a:xfrm>
          <a:prstGeom prst="rect">
            <a:avLst/>
          </a:prstGeom>
        </p:spPr>
        <p:txBody>
          <a:bodyPr wrap="square">
            <a:spAutoFit/>
          </a:bodyPr>
          <a:lstStyle/>
          <a:p>
            <a:pPr algn="ctr" defTabSz="685800" fontAlgn="base">
              <a:spcBef>
                <a:spcPct val="0"/>
              </a:spcBef>
              <a:spcAft>
                <a:spcPct val="0"/>
              </a:spcAft>
              <a:defRPr/>
            </a:pPr>
            <a:r>
              <a:rPr lang="en-US" sz="1350" b="1" dirty="0">
                <a:solidFill>
                  <a:srgbClr val="005391"/>
                </a:solidFill>
                <a:latin typeface="Avenir Heavy" panose="02000503020000020003" pitchFamily="2" charset="0"/>
                <a:ea typeface="ＭＳ Ｐゴシック" charset="-128"/>
              </a:rPr>
              <a:t>PROVIDERS</a:t>
            </a:r>
          </a:p>
        </p:txBody>
      </p:sp>
      <p:sp>
        <p:nvSpPr>
          <p:cNvPr id="17" name="Rectangle 16">
            <a:extLst>
              <a:ext uri="{FF2B5EF4-FFF2-40B4-BE49-F238E27FC236}">
                <a16:creationId xmlns:a16="http://schemas.microsoft.com/office/drawing/2014/main" id="{13F08C22-4A49-974E-9819-583F46540E12}"/>
              </a:ext>
            </a:extLst>
          </p:cNvPr>
          <p:cNvSpPr/>
          <p:nvPr/>
        </p:nvSpPr>
        <p:spPr>
          <a:xfrm>
            <a:off x="-26844" y="4811465"/>
            <a:ext cx="1511952" cy="300082"/>
          </a:xfrm>
          <a:prstGeom prst="rect">
            <a:avLst/>
          </a:prstGeom>
        </p:spPr>
        <p:txBody>
          <a:bodyPr wrap="none">
            <a:spAutoFit/>
          </a:bodyPr>
          <a:lstStyle/>
          <a:p>
            <a:pPr algn="ctr" defTabSz="685800" fontAlgn="base">
              <a:spcBef>
                <a:spcPct val="0"/>
              </a:spcBef>
              <a:spcAft>
                <a:spcPct val="0"/>
              </a:spcAft>
              <a:defRPr/>
            </a:pPr>
            <a:r>
              <a:rPr lang="en-US" sz="1350" b="1" dirty="0">
                <a:solidFill>
                  <a:srgbClr val="005391"/>
                </a:solidFill>
                <a:latin typeface="Avenir Heavy" panose="02000503020000020003" pitchFamily="2" charset="0"/>
                <a:ea typeface="ＭＳ Ｐゴシック" charset="-128"/>
              </a:rPr>
              <a:t>RESEARCHERS</a:t>
            </a:r>
          </a:p>
        </p:txBody>
      </p:sp>
      <p:sp>
        <p:nvSpPr>
          <p:cNvPr id="18" name="TextBox 17">
            <a:extLst>
              <a:ext uri="{FF2B5EF4-FFF2-40B4-BE49-F238E27FC236}">
                <a16:creationId xmlns:a16="http://schemas.microsoft.com/office/drawing/2014/main" id="{1DF96536-B8A6-E84F-BA93-4469EBFB077A}"/>
              </a:ext>
            </a:extLst>
          </p:cNvPr>
          <p:cNvSpPr txBox="1"/>
          <p:nvPr/>
        </p:nvSpPr>
        <p:spPr>
          <a:xfrm>
            <a:off x="1457116" y="4567561"/>
            <a:ext cx="7019870" cy="355482"/>
          </a:xfrm>
          <a:prstGeom prst="rect">
            <a:avLst/>
          </a:prstGeom>
          <a:noFill/>
        </p:spPr>
        <p:txBody>
          <a:bodyPr wrap="none" rtlCol="0" anchor="t" anchorCtr="0">
            <a:spAutoFit/>
          </a:bodyPr>
          <a:lstStyle/>
          <a:p>
            <a:pPr defTabSz="685800" fontAlgn="base">
              <a:lnSpc>
                <a:spcPct val="95000"/>
              </a:lnSpc>
              <a:spcBef>
                <a:spcPct val="0"/>
              </a:spcBef>
              <a:spcAft>
                <a:spcPct val="0"/>
              </a:spcAft>
              <a:defRPr/>
            </a:pPr>
            <a:r>
              <a:rPr lang="en-US" dirty="0">
                <a:solidFill>
                  <a:srgbClr val="3C3C3C"/>
                </a:solidFill>
                <a:latin typeface="Avenir Roman" charset="0"/>
                <a:ea typeface="Avenir Roman" charset="0"/>
                <a:cs typeface="Avenir Roman" charset="0"/>
              </a:rPr>
              <a:t>Clinical data. Outcomes data.  Rapid Investigator Initiated Studies. </a:t>
            </a:r>
          </a:p>
        </p:txBody>
      </p:sp>
      <p:sp>
        <p:nvSpPr>
          <p:cNvPr id="19" name="TextBox 18">
            <a:extLst>
              <a:ext uri="{FF2B5EF4-FFF2-40B4-BE49-F238E27FC236}">
                <a16:creationId xmlns:a16="http://schemas.microsoft.com/office/drawing/2014/main" id="{188FBCA1-09FC-834F-AD94-7508E64BC9FB}"/>
              </a:ext>
            </a:extLst>
          </p:cNvPr>
          <p:cNvSpPr txBox="1"/>
          <p:nvPr/>
        </p:nvSpPr>
        <p:spPr>
          <a:xfrm>
            <a:off x="1457116" y="3621581"/>
            <a:ext cx="7173823" cy="618631"/>
          </a:xfrm>
          <a:prstGeom prst="rect">
            <a:avLst/>
          </a:prstGeom>
          <a:noFill/>
        </p:spPr>
        <p:txBody>
          <a:bodyPr wrap="none" rtlCol="0" anchor="t" anchorCtr="0">
            <a:spAutoFit/>
          </a:bodyPr>
          <a:lstStyle/>
          <a:p>
            <a:pPr defTabSz="685800" fontAlgn="base">
              <a:lnSpc>
                <a:spcPct val="95000"/>
              </a:lnSpc>
              <a:spcBef>
                <a:spcPct val="0"/>
              </a:spcBef>
              <a:spcAft>
                <a:spcPct val="0"/>
              </a:spcAft>
              <a:defRPr/>
            </a:pPr>
            <a:r>
              <a:rPr lang="en-US" dirty="0">
                <a:solidFill>
                  <a:srgbClr val="3C3C3C"/>
                </a:solidFill>
                <a:latin typeface="Avenir Roman" charset="0"/>
                <a:ea typeface="Avenir Roman" charset="0"/>
                <a:cs typeface="Avenir Roman" charset="0"/>
              </a:rPr>
              <a:t>Improved outcomes. Patient referrals and retention. Access to novel </a:t>
            </a:r>
            <a:br>
              <a:rPr lang="en-US" dirty="0">
                <a:solidFill>
                  <a:srgbClr val="3C3C3C"/>
                </a:solidFill>
                <a:latin typeface="Avenir Roman" charset="0"/>
                <a:ea typeface="Avenir Roman" charset="0"/>
                <a:cs typeface="Avenir Roman" charset="0"/>
              </a:rPr>
            </a:br>
            <a:r>
              <a:rPr lang="en-US" dirty="0">
                <a:solidFill>
                  <a:srgbClr val="3C3C3C"/>
                </a:solidFill>
                <a:latin typeface="Avenir Roman" charset="0"/>
                <a:ea typeface="Avenir Roman" charset="0"/>
                <a:cs typeface="Avenir Roman" charset="0"/>
              </a:rPr>
              <a:t>treatments. Knowledge sharing with peers. </a:t>
            </a:r>
          </a:p>
        </p:txBody>
      </p:sp>
      <p:sp>
        <p:nvSpPr>
          <p:cNvPr id="20" name="Rectangle 19">
            <a:extLst>
              <a:ext uri="{FF2B5EF4-FFF2-40B4-BE49-F238E27FC236}">
                <a16:creationId xmlns:a16="http://schemas.microsoft.com/office/drawing/2014/main" id="{1EE5CEF1-06D7-2745-BCBA-A256965C427D}"/>
              </a:ext>
            </a:extLst>
          </p:cNvPr>
          <p:cNvSpPr/>
          <p:nvPr/>
        </p:nvSpPr>
        <p:spPr bwMode="gray">
          <a:xfrm>
            <a:off x="7462507" y="5683893"/>
            <a:ext cx="1614698" cy="316857"/>
          </a:xfrm>
          <a:prstGeom prst="rect">
            <a:avLst/>
          </a:prstGeom>
          <a:solidFill>
            <a:schemeClr val="bg1"/>
          </a:solidFill>
          <a:ln w="3810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lnSpc>
                <a:spcPct val="95000"/>
              </a:lnSpc>
              <a:spcBef>
                <a:spcPct val="0"/>
              </a:spcBef>
              <a:spcAft>
                <a:spcPct val="0"/>
              </a:spcAft>
              <a:defRPr/>
            </a:pPr>
            <a:endParaRPr lang="en-US" sz="1500" dirty="0" err="1">
              <a:solidFill>
                <a:srgbClr val="FFFFFF"/>
              </a:solidFill>
              <a:latin typeface="Avenir Roman" charset="0"/>
              <a:ea typeface="Avenir Roman" charset="0"/>
              <a:cs typeface="Avenir Roman" charset="0"/>
            </a:endParaRPr>
          </a:p>
        </p:txBody>
      </p:sp>
      <p:sp>
        <p:nvSpPr>
          <p:cNvPr id="24" name="Rectangle 23">
            <a:extLst>
              <a:ext uri="{FF2B5EF4-FFF2-40B4-BE49-F238E27FC236}">
                <a16:creationId xmlns:a16="http://schemas.microsoft.com/office/drawing/2014/main" id="{A3A98D7A-CEE5-3544-8AD0-7EB01E33BDF0}"/>
              </a:ext>
            </a:extLst>
          </p:cNvPr>
          <p:cNvSpPr/>
          <p:nvPr/>
        </p:nvSpPr>
        <p:spPr>
          <a:xfrm>
            <a:off x="198726" y="5698372"/>
            <a:ext cx="1060812" cy="300082"/>
          </a:xfrm>
          <a:prstGeom prst="rect">
            <a:avLst/>
          </a:prstGeom>
        </p:spPr>
        <p:txBody>
          <a:bodyPr wrap="square">
            <a:spAutoFit/>
          </a:bodyPr>
          <a:lstStyle/>
          <a:p>
            <a:pPr algn="ctr" defTabSz="685800" fontAlgn="base">
              <a:spcBef>
                <a:spcPct val="0"/>
              </a:spcBef>
              <a:spcAft>
                <a:spcPct val="0"/>
              </a:spcAft>
              <a:defRPr/>
            </a:pPr>
            <a:r>
              <a:rPr lang="en-US" sz="1350" b="1" dirty="0">
                <a:solidFill>
                  <a:srgbClr val="005391"/>
                </a:solidFill>
                <a:latin typeface="Avenir Heavy" panose="02000503020000020003" pitchFamily="2" charset="0"/>
                <a:ea typeface="ＭＳ Ｐゴシック" charset="-128"/>
              </a:rPr>
              <a:t>PAYERS</a:t>
            </a:r>
          </a:p>
        </p:txBody>
      </p:sp>
      <p:sp>
        <p:nvSpPr>
          <p:cNvPr id="25" name="TextBox 24">
            <a:extLst>
              <a:ext uri="{FF2B5EF4-FFF2-40B4-BE49-F238E27FC236}">
                <a16:creationId xmlns:a16="http://schemas.microsoft.com/office/drawing/2014/main" id="{BA823AA7-9580-9E46-91C2-1967C4141126}"/>
              </a:ext>
            </a:extLst>
          </p:cNvPr>
          <p:cNvSpPr txBox="1"/>
          <p:nvPr/>
        </p:nvSpPr>
        <p:spPr>
          <a:xfrm>
            <a:off x="1457116" y="5312823"/>
            <a:ext cx="7339677" cy="618631"/>
          </a:xfrm>
          <a:prstGeom prst="rect">
            <a:avLst/>
          </a:prstGeom>
          <a:noFill/>
        </p:spPr>
        <p:txBody>
          <a:bodyPr wrap="square" rtlCol="0" anchor="t" anchorCtr="0">
            <a:spAutoFit/>
          </a:bodyPr>
          <a:lstStyle/>
          <a:p>
            <a:pPr defTabSz="685800" fontAlgn="base">
              <a:lnSpc>
                <a:spcPct val="95000"/>
              </a:lnSpc>
              <a:spcBef>
                <a:spcPct val="0"/>
              </a:spcBef>
              <a:spcAft>
                <a:spcPct val="0"/>
              </a:spcAft>
              <a:defRPr/>
            </a:pPr>
            <a:r>
              <a:rPr lang="en-US" dirty="0">
                <a:solidFill>
                  <a:srgbClr val="3C3C3C"/>
                </a:solidFill>
                <a:latin typeface="Avenir Roman" charset="0"/>
                <a:ea typeface="Avenir Roman" charset="0"/>
                <a:cs typeface="Avenir Roman" charset="0"/>
              </a:rPr>
              <a:t>Optimize care, defray costs by moving patients into research, and pay only when </a:t>
            </a:r>
            <a:r>
              <a:rPr lang="en-US">
                <a:solidFill>
                  <a:srgbClr val="3C3C3C"/>
                </a:solidFill>
                <a:latin typeface="Avenir Roman" charset="0"/>
                <a:ea typeface="Avenir Roman" charset="0"/>
                <a:cs typeface="Avenir Roman" charset="0"/>
              </a:rPr>
              <a:t>drugs works. </a:t>
            </a:r>
            <a:r>
              <a:rPr lang="en-US" dirty="0">
                <a:solidFill>
                  <a:srgbClr val="3C3C3C"/>
                </a:solidFill>
                <a:latin typeface="Avenir Roman" charset="0"/>
                <a:ea typeface="Avenir Roman" charset="0"/>
                <a:cs typeface="Avenir Roman" charset="0"/>
              </a:rPr>
              <a:t>Trusted data for claims adjudication. </a:t>
            </a:r>
          </a:p>
        </p:txBody>
      </p:sp>
    </p:spTree>
    <p:extLst>
      <p:ext uri="{BB962C8B-B14F-4D97-AF65-F5344CB8AC3E}">
        <p14:creationId xmlns:p14="http://schemas.microsoft.com/office/powerpoint/2010/main" val="120494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00D14D-5D94-436C-8B22-41BC2DE1315F}"/>
              </a:ext>
            </a:extLst>
          </p:cNvPr>
          <p:cNvSpPr>
            <a:spLocks noGrp="1"/>
          </p:cNvSpPr>
          <p:nvPr>
            <p:ph type="subTitle" idx="1"/>
          </p:nvPr>
        </p:nvSpPr>
        <p:spPr>
          <a:xfrm>
            <a:off x="2470281" y="1279029"/>
            <a:ext cx="4923724" cy="811358"/>
          </a:xfrm>
        </p:spPr>
        <p:txBody>
          <a:bodyPr>
            <a:noAutofit/>
          </a:bodyPr>
          <a:lstStyle/>
          <a:p>
            <a:pPr algn="l">
              <a:spcBef>
                <a:spcPts val="0"/>
              </a:spcBef>
            </a:pPr>
            <a:r>
              <a:rPr lang="en-US" sz="1400" dirty="0">
                <a:latin typeface="Arial" panose="020B0604020202020204" pitchFamily="34" charset="0"/>
                <a:cs typeface="Arial" panose="020B0604020202020204" pitchFamily="34" charset="0"/>
              </a:rPr>
              <a:t>Edward Connor, MD, MBE, FAAP</a:t>
            </a:r>
          </a:p>
          <a:p>
            <a:pPr algn="l">
              <a:spcBef>
                <a:spcPts val="0"/>
              </a:spcBef>
            </a:pPr>
            <a:r>
              <a:rPr lang="en-US" sz="1100" dirty="0">
                <a:latin typeface="Arial" panose="020B0604020202020204" pitchFamily="34" charset="0"/>
                <a:cs typeface="Arial" panose="020B0604020202020204" pitchFamily="34" charset="0"/>
              </a:rPr>
              <a:t>Chairman and Interim Chief Medical Officer</a:t>
            </a:r>
          </a:p>
          <a:p>
            <a:pPr algn="l">
              <a:spcBef>
                <a:spcPts val="0"/>
              </a:spcBef>
            </a:pPr>
            <a:r>
              <a:rPr lang="en-US" sz="1400" dirty="0">
                <a:latin typeface="Arial" panose="020B0604020202020204" pitchFamily="34" charset="0"/>
                <a:cs typeface="Arial" panose="020B0604020202020204" pitchFamily="34" charset="0"/>
              </a:rPr>
              <a:t>I-ACT for Children</a:t>
            </a:r>
          </a:p>
        </p:txBody>
      </p:sp>
      <p:pic>
        <p:nvPicPr>
          <p:cNvPr id="5" name="Picture 4">
            <a:extLst>
              <a:ext uri="{FF2B5EF4-FFF2-40B4-BE49-F238E27FC236}">
                <a16:creationId xmlns:a16="http://schemas.microsoft.com/office/drawing/2014/main" id="{86AECCFE-7B6C-4806-96C5-F69CF88CEDB3}"/>
              </a:ext>
            </a:extLst>
          </p:cNvPr>
          <p:cNvPicPr>
            <a:picLocks noChangeAspect="1"/>
          </p:cNvPicPr>
          <p:nvPr/>
        </p:nvPicPr>
        <p:blipFill>
          <a:blip r:embed="rId2"/>
          <a:stretch>
            <a:fillRect/>
          </a:stretch>
        </p:blipFill>
        <p:spPr>
          <a:xfrm>
            <a:off x="479502" y="1206060"/>
            <a:ext cx="1861017" cy="874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7C181080-D7C7-47F3-B0E9-8B7CDC438014}"/>
              </a:ext>
            </a:extLst>
          </p:cNvPr>
          <p:cNvSpPr txBox="1"/>
          <p:nvPr/>
        </p:nvSpPr>
        <p:spPr>
          <a:xfrm>
            <a:off x="479502" y="2497230"/>
            <a:ext cx="8588523" cy="31547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An independent 501(c)3 public-private collaboration launched in 2017 to advance innovative medicines/device development and labeling to improve child health</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Addressing the challenges and opportunities in pediatric clinical trials of new medicines/devices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Focus on innovation, efficiency, quality, child-health impact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Early and continuous cross-stakeholder stakeholder engagement, including patients/parents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Scope:</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Strategy/Planning</a:t>
            </a:r>
            <a:r>
              <a:rPr kumimoji="0" lang="en-US" sz="1400" b="0"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including innovative trial design, feasibility, pediatric program development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Infrastructure/Trials Execution </a:t>
            </a: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 60 pediatric centers, international reach, multidisciplinary experts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Best Practices </a:t>
            </a:r>
            <a:r>
              <a:rPr kumimoji="0" lang="en-US" sz="1400" b="0" i="1"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trial readiness, harmonized processes, points of contact</a:t>
            </a:r>
            <a:endParaRPr kumimoji="0" lang="en-US" sz="1400" b="0" i="1"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Thought Leadership </a:t>
            </a:r>
            <a:r>
              <a:rPr kumimoji="0" lang="en-US" sz="1400" b="0" i="1"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moving the field forward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Funded by membership, FDA U18 grant, donations/philanthropy</a:t>
            </a: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0" y="134623"/>
            <a:ext cx="9144000" cy="7889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Institute for Advanced Clinical Trials for Children</a:t>
            </a:r>
          </a:p>
        </p:txBody>
      </p:sp>
    </p:spTree>
    <p:extLst>
      <p:ext uri="{BB962C8B-B14F-4D97-AF65-F5344CB8AC3E}">
        <p14:creationId xmlns:p14="http://schemas.microsoft.com/office/powerpoint/2010/main" val="240493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CTTI Recommendations and Resources</a:t>
            </a:r>
          </a:p>
        </p:txBody>
      </p:sp>
      <p:graphicFrame>
        <p:nvGraphicFramePr>
          <p:cNvPr id="4" name="Content Placeholder 3"/>
          <p:cNvGraphicFramePr>
            <a:graphicFrameLocks noGrp="1"/>
          </p:cNvGraphicFramePr>
          <p:nvPr>
            <p:ph idx="1"/>
          </p:nvPr>
        </p:nvGraphicFramePr>
        <p:xfrm>
          <a:off x="173832" y="1147763"/>
          <a:ext cx="8796336" cy="5043993"/>
        </p:xfrm>
        <a:graphic>
          <a:graphicData uri="http://schemas.openxmlformats.org/drawingml/2006/table">
            <a:tbl>
              <a:tblPr firstRow="1" bandRow="1">
                <a:tableStyleId>{2D5ABB26-0587-4C30-8999-92F81FD0307C}</a:tableStyleId>
              </a:tblPr>
              <a:tblGrid>
                <a:gridCol w="2932112">
                  <a:extLst>
                    <a:ext uri="{9D8B030D-6E8A-4147-A177-3AD203B41FA5}">
                      <a16:colId xmlns:a16="http://schemas.microsoft.com/office/drawing/2014/main" val="20000"/>
                    </a:ext>
                  </a:extLst>
                </a:gridCol>
                <a:gridCol w="2932112">
                  <a:extLst>
                    <a:ext uri="{9D8B030D-6E8A-4147-A177-3AD203B41FA5}">
                      <a16:colId xmlns:a16="http://schemas.microsoft.com/office/drawing/2014/main" val="20001"/>
                    </a:ext>
                  </a:extLst>
                </a:gridCol>
                <a:gridCol w="2932112">
                  <a:extLst>
                    <a:ext uri="{9D8B030D-6E8A-4147-A177-3AD203B41FA5}">
                      <a16:colId xmlns:a16="http://schemas.microsoft.com/office/drawing/2014/main" val="20002"/>
                    </a:ext>
                  </a:extLst>
                </a:gridCol>
              </a:tblGrid>
              <a:tr h="355968">
                <a:tc>
                  <a:txBody>
                    <a:bodyPr/>
                    <a:lstStyle/>
                    <a:p>
                      <a:pPr algn="ctr"/>
                      <a:r>
                        <a:rPr lang="en-US" sz="1800" b="1" noProof="0" dirty="0">
                          <a:solidFill>
                            <a:schemeClr val="bg2"/>
                          </a:solidFill>
                        </a:rPr>
                        <a:t>Quality</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noProof="0" dirty="0">
                          <a:solidFill>
                            <a:schemeClr val="bg2"/>
                          </a:solidFill>
                        </a:rPr>
                        <a:t>Patient Engagement</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noProof="0" dirty="0">
                          <a:solidFill>
                            <a:schemeClr val="bg2"/>
                          </a:solidFill>
                        </a:rPr>
                        <a:t>Investigators &amp; Sites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836544">
                <a:tc>
                  <a:txBody>
                    <a:bodyPr/>
                    <a:lstStyle/>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400" noProof="0" dirty="0">
                          <a:solidFill>
                            <a:schemeClr val="tx1">
                              <a:lumMod val="50000"/>
                            </a:schemeClr>
                          </a:solidFill>
                        </a:rPr>
                        <a:t>Create</a:t>
                      </a:r>
                      <a:r>
                        <a:rPr lang="en-US" sz="1400" baseline="0" noProof="0" dirty="0">
                          <a:solidFill>
                            <a:schemeClr val="tx1">
                              <a:lumMod val="50000"/>
                            </a:schemeClr>
                          </a:solidFill>
                        </a:rPr>
                        <a:t> better protocols with</a:t>
                      </a:r>
                      <a:r>
                        <a:rPr lang="en-US" sz="1400" noProof="0" dirty="0">
                          <a:solidFill>
                            <a:schemeClr val="tx1">
                              <a:lumMod val="50000"/>
                            </a:schemeClr>
                          </a:solidFill>
                        </a:rPr>
                        <a:t> </a:t>
                      </a:r>
                      <a:r>
                        <a:rPr lang="en-US" sz="1400" b="1" noProof="0" dirty="0">
                          <a:solidFill>
                            <a:schemeClr val="tx1">
                              <a:lumMod val="50000"/>
                            </a:schemeClr>
                          </a:solidFill>
                          <a:hlinkClick r:id="rId3"/>
                        </a:rPr>
                        <a:t>Quality by Design (QbD)</a:t>
                      </a:r>
                      <a:r>
                        <a:rPr lang="en-US" sz="1400" noProof="0" dirty="0">
                          <a:solidFill>
                            <a:schemeClr val="tx1">
                              <a:lumMod val="50000"/>
                            </a:schemeClr>
                          </a:solidFill>
                          <a:hlinkClick r:id="rId3"/>
                        </a:rPr>
                        <a:t> </a:t>
                      </a:r>
                      <a:endParaRPr lang="en-US" sz="1400" noProof="0" dirty="0">
                        <a:solidFill>
                          <a:schemeClr val="tx1">
                            <a:lumMod val="50000"/>
                          </a:schemeClr>
                        </a:solidFill>
                      </a:endParaRPr>
                    </a:p>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lang="en-US" sz="1400" noProof="0" dirty="0">
                          <a:solidFill>
                            <a:schemeClr val="tx1">
                              <a:lumMod val="50000"/>
                            </a:schemeClr>
                          </a:solidFill>
                        </a:rPr>
                        <a:t>Move </a:t>
                      </a:r>
                      <a:r>
                        <a:rPr lang="en-US" sz="1400" b="1" noProof="0" dirty="0">
                          <a:solidFill>
                            <a:schemeClr val="tx1">
                              <a:lumMod val="50000"/>
                            </a:schemeClr>
                          </a:solidFill>
                          <a:hlinkClick r:id="rId4"/>
                        </a:rPr>
                        <a:t>Recruitment</a:t>
                      </a:r>
                      <a:r>
                        <a:rPr lang="en-US" sz="1400" noProof="0" dirty="0">
                          <a:solidFill>
                            <a:schemeClr val="tx1">
                              <a:lumMod val="50000"/>
                            </a:schemeClr>
                          </a:solidFill>
                        </a:rPr>
                        <a:t> planning upstream</a:t>
                      </a:r>
                    </a:p>
                    <a:p>
                      <a:pPr marL="171450" marR="0" lvl="0" indent="-171450" algn="l" defTabSz="457200" rtl="0" eaLnBrk="1" fontAlgn="auto" latinLnBrk="0" hangingPunct="1">
                        <a:lnSpc>
                          <a:spcPct val="100000"/>
                        </a:lnSpc>
                        <a:spcBef>
                          <a:spcPts val="0"/>
                        </a:spcBef>
                        <a:spcAft>
                          <a:spcPts val="0"/>
                        </a:spcAft>
                        <a:buClr>
                          <a:schemeClr val="accent1"/>
                        </a:buClr>
                        <a:buSzPct val="75000"/>
                        <a:buFont typeface="Lucida Grande"/>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mn-lt"/>
                          <a:ea typeface="+mn-ea"/>
                          <a:cs typeface="+mn-cs"/>
                        </a:rPr>
                        <a:t>Create </a:t>
                      </a:r>
                      <a:r>
                        <a:rPr kumimoji="0" lang="en-US" sz="1400" b="1" i="0" u="none" strike="noStrike" kern="1200" cap="none" spc="0" normalizeH="0" baseline="0" noProof="0" dirty="0">
                          <a:ln>
                            <a:noFill/>
                          </a:ln>
                          <a:solidFill>
                            <a:schemeClr val="tx1">
                              <a:lumMod val="50000"/>
                            </a:schemeClr>
                          </a:solidFill>
                          <a:effectLst/>
                          <a:uLnTx/>
                          <a:uFillTx/>
                          <a:latin typeface="+mn-lt"/>
                          <a:ea typeface="+mn-ea"/>
                          <a:cs typeface="+mn-cs"/>
                          <a:hlinkClick r:id="rId5"/>
                        </a:rPr>
                        <a:t>Pregnancy Testing </a:t>
                      </a:r>
                      <a:r>
                        <a:rPr kumimoji="0" lang="en-US" sz="1400" b="0" i="0" u="none" strike="noStrike" kern="1200" cap="none" spc="0" normalizeH="0" baseline="0" noProof="0" dirty="0">
                          <a:ln>
                            <a:noFill/>
                          </a:ln>
                          <a:solidFill>
                            <a:schemeClr val="tx1">
                              <a:lumMod val="50000"/>
                            </a:schemeClr>
                          </a:solidFill>
                          <a:effectLst/>
                          <a:uLnTx/>
                          <a:uFillTx/>
                          <a:latin typeface="+mn-lt"/>
                          <a:ea typeface="+mn-ea"/>
                          <a:cs typeface="+mn-cs"/>
                        </a:rPr>
                        <a:t>plans for improved clinical trials</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2"/>
                        </a:buClr>
                        <a:buSzPct val="75000"/>
                        <a:buFont typeface="Lucida Grande"/>
                        <a:buChar char="▶"/>
                        <a:tabLst/>
                        <a:defRPr/>
                      </a:pPr>
                      <a:r>
                        <a:rPr lang="en-US" sz="1400" noProof="0" dirty="0">
                          <a:solidFill>
                            <a:schemeClr val="tx1">
                              <a:lumMod val="50000"/>
                            </a:schemeClr>
                          </a:solidFill>
                        </a:rPr>
                        <a:t>Involve </a:t>
                      </a:r>
                      <a:r>
                        <a:rPr lang="en-US" sz="1400" b="1" noProof="0" dirty="0">
                          <a:solidFill>
                            <a:schemeClr val="tx1">
                              <a:lumMod val="50000"/>
                            </a:schemeClr>
                          </a:solidFill>
                          <a:hlinkClick r:id="rId6"/>
                        </a:rPr>
                        <a:t>Patient Groups</a:t>
                      </a:r>
                      <a:r>
                        <a:rPr lang="en-US" sz="1400" noProof="0" dirty="0">
                          <a:solidFill>
                            <a:schemeClr val="tx1">
                              <a:lumMod val="50000"/>
                            </a:schemeClr>
                          </a:solidFill>
                        </a:rPr>
                        <a:t> as equal partners</a:t>
                      </a: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tx1"/>
                        </a:buClr>
                        <a:buSzPct val="75000"/>
                        <a:buFont typeface="Lucida Grande"/>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mn-lt"/>
                          <a:ea typeface="+mn-ea"/>
                          <a:cs typeface="+mn-cs"/>
                        </a:rPr>
                        <a:t>Strengthen the</a:t>
                      </a:r>
                      <a:r>
                        <a:rPr kumimoji="0" lang="en-US" sz="1400" b="1" i="0" u="sng" strike="noStrike" kern="1200" cap="none" spc="0" normalizeH="0" baseline="0" noProof="0" dirty="0">
                          <a:ln>
                            <a:noFill/>
                          </a:ln>
                          <a:solidFill>
                            <a:schemeClr val="tx1">
                              <a:lumMod val="50000"/>
                            </a:schemeClr>
                          </a:solidFill>
                          <a:effectLst/>
                          <a:uLnTx/>
                          <a:uFillTx/>
                          <a:latin typeface="+mn-lt"/>
                          <a:ea typeface="+mn-ea"/>
                          <a:cs typeface="+mn-cs"/>
                          <a:hlinkClick r:id="rId7"/>
                        </a:rPr>
                        <a:t> </a:t>
                      </a:r>
                      <a:r>
                        <a:rPr kumimoji="0" lang="en-US" sz="1400" b="1" i="0" u="none" strike="noStrike" kern="1200" cap="none" spc="0" normalizeH="0" baseline="0" noProof="0" dirty="0">
                          <a:ln>
                            <a:noFill/>
                          </a:ln>
                          <a:solidFill>
                            <a:schemeClr val="tx1">
                              <a:lumMod val="50000"/>
                            </a:schemeClr>
                          </a:solidFill>
                          <a:effectLst/>
                          <a:uLnTx/>
                          <a:uFillTx/>
                          <a:latin typeface="+mn-lt"/>
                          <a:ea typeface="+mn-ea"/>
                          <a:cs typeface="+mn-cs"/>
                          <a:hlinkClick r:id="rId8"/>
                        </a:rPr>
                        <a:t>Investigator Site Community </a:t>
                      </a:r>
                      <a:endParaRPr kumimoji="0" lang="en-US" sz="1400" b="1" i="0" u="none" strike="noStrike" kern="1200" cap="none" spc="0" normalizeH="0" baseline="0" noProof="0" dirty="0">
                        <a:ln>
                          <a:noFill/>
                        </a:ln>
                        <a:solidFill>
                          <a:schemeClr val="tx1">
                            <a:lumMod val="50000"/>
                          </a:schemeClr>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
                          <a:schemeClr val="tx1"/>
                        </a:buClr>
                        <a:buSzPct val="75000"/>
                        <a:buFont typeface="Lucida Grande"/>
                        <a:buChar char="▶"/>
                        <a:tabLst/>
                        <a:defRPr/>
                      </a:pPr>
                      <a:r>
                        <a:rPr kumimoji="0" lang="en-US" sz="1400" b="0" i="0" u="none" strike="noStrike" kern="1200" cap="none" spc="0" normalizeH="0" noProof="0" dirty="0">
                          <a:ln>
                            <a:noFill/>
                          </a:ln>
                          <a:solidFill>
                            <a:srgbClr val="000000"/>
                          </a:solidFill>
                          <a:effectLst/>
                          <a:uLnTx/>
                          <a:uFillTx/>
                          <a:latin typeface="+mn-lt"/>
                          <a:ea typeface="+mn-ea"/>
                          <a:cs typeface="+mn-cs"/>
                        </a:rPr>
                        <a:t>Improve </a:t>
                      </a:r>
                      <a:r>
                        <a:rPr kumimoji="0" lang="en-US" sz="1400" b="1" i="0" u="sng" strike="noStrike" kern="1200" cap="none" spc="0" normalizeH="0" noProof="0" dirty="0">
                          <a:ln>
                            <a:noFill/>
                          </a:ln>
                          <a:solidFill>
                            <a:schemeClr val="accent2"/>
                          </a:solidFill>
                          <a:effectLst/>
                          <a:uLnTx/>
                          <a:uFillTx/>
                          <a:latin typeface="+mn-lt"/>
                          <a:ea typeface="+mn-ea"/>
                          <a:cs typeface="+mn-cs"/>
                          <a:hlinkClick r:id="rId9"/>
                        </a:rPr>
                        <a:t>Investigator Qualification</a:t>
                      </a:r>
                      <a:r>
                        <a:rPr kumimoji="0" lang="en-US" sz="1400" b="1" i="0" u="none" strike="noStrike" kern="1200" cap="none" spc="0" normalizeH="0" baseline="0" noProof="0" dirty="0">
                          <a:ln>
                            <a:noFill/>
                          </a:ln>
                          <a:solidFill>
                            <a:schemeClr val="accent2"/>
                          </a:solidFill>
                          <a:effectLst/>
                          <a:uLnTx/>
                          <a:uFillTx/>
                          <a:latin typeface="+mn-lt"/>
                          <a:ea typeface="+mn-ea"/>
                          <a:cs typeface="+mn-cs"/>
                        </a:rPr>
                        <a:t> </a:t>
                      </a:r>
                      <a:r>
                        <a:rPr lang="en-US" sz="1400" kern="1200" noProof="0" dirty="0">
                          <a:solidFill>
                            <a:schemeClr val="tx1">
                              <a:lumMod val="50000"/>
                            </a:schemeClr>
                          </a:solidFill>
                          <a:latin typeface="+mn-lt"/>
                          <a:ea typeface="+mn-ea"/>
                          <a:cs typeface="+mn-cs"/>
                        </a:rPr>
                        <a:t>&amp; reduce </a:t>
                      </a:r>
                      <a:br>
                        <a:rPr lang="en-US" sz="1400" kern="1200" noProof="0" dirty="0">
                          <a:solidFill>
                            <a:schemeClr val="tx1">
                              <a:lumMod val="50000"/>
                            </a:schemeClr>
                          </a:solidFill>
                          <a:latin typeface="+mn-lt"/>
                          <a:ea typeface="+mn-ea"/>
                          <a:cs typeface="+mn-cs"/>
                        </a:rPr>
                      </a:br>
                      <a:r>
                        <a:rPr lang="en-US" sz="1400" b="1" noProof="0" dirty="0">
                          <a:solidFill>
                            <a:schemeClr val="tx1">
                              <a:lumMod val="50000"/>
                            </a:schemeClr>
                          </a:solidFill>
                          <a:hlinkClick r:id="rId10"/>
                        </a:rPr>
                        <a:t>GCP Training</a:t>
                      </a:r>
                      <a:r>
                        <a:rPr lang="en-US" sz="1400" b="1" noProof="0" dirty="0">
                          <a:solidFill>
                            <a:schemeClr val="tx1">
                              <a:lumMod val="50000"/>
                            </a:schemeClr>
                          </a:solidFill>
                        </a:rPr>
                        <a:t> </a:t>
                      </a:r>
                      <a:r>
                        <a:rPr lang="en-US" sz="1400" kern="1200" noProof="0" dirty="0">
                          <a:solidFill>
                            <a:schemeClr val="tx1">
                              <a:lumMod val="50000"/>
                            </a:schemeClr>
                          </a:solidFill>
                          <a:latin typeface="+mn-lt"/>
                          <a:ea typeface="+mn-ea"/>
                          <a:cs typeface="+mn-cs"/>
                        </a:rPr>
                        <a:t>inefficiencies</a:t>
                      </a:r>
                      <a:endParaRPr lang="en-US" sz="1400" b="0" noProof="0" dirty="0">
                        <a:solidFill>
                          <a:schemeClr val="tx1">
                            <a:lumMod val="50000"/>
                          </a:schemeClr>
                        </a:solidFill>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2294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noProof="0" dirty="0">
                          <a:solidFill>
                            <a:srgbClr val="FFFFFF"/>
                          </a:solidFill>
                        </a:rPr>
                        <a:t>Mobile Clinical Trials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noProof="0" dirty="0">
                          <a:solidFill>
                            <a:srgbClr val="FFFFFF"/>
                          </a:solidFill>
                        </a:rPr>
                        <a:t>Novel Clinical Trial Designs</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noProof="0" dirty="0">
                          <a:solidFill>
                            <a:srgbClr val="FFFFFF"/>
                          </a:solidFill>
                        </a:rPr>
                        <a:t>Ethics &amp; Human Research Protection</a:t>
                      </a: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r h="2201609">
                <a:tc>
                  <a:txBody>
                    <a:bodyPr/>
                    <a:lstStyle/>
                    <a:p>
                      <a:pPr marL="171450" marR="0" lvl="0"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400" noProof="0" dirty="0">
                          <a:solidFill>
                            <a:srgbClr val="333333"/>
                          </a:solidFill>
                          <a:latin typeface="+mn-lt"/>
                        </a:rPr>
                        <a:t>P</a:t>
                      </a:r>
                      <a:r>
                        <a:rPr kumimoji="0" lang="en-US" sz="1400" b="0" i="0" u="none" strike="noStrike" kern="1200" cap="none" spc="0" normalizeH="0" baseline="0" noProof="0" dirty="0">
                          <a:ln>
                            <a:noFill/>
                          </a:ln>
                          <a:solidFill>
                            <a:srgbClr val="333333"/>
                          </a:solidFill>
                          <a:effectLst/>
                          <a:uLnTx/>
                          <a:uFillTx/>
                          <a:latin typeface="+mn-lt"/>
                          <a:ea typeface="+mn-ea"/>
                          <a:cs typeface="+mn-cs"/>
                        </a:rPr>
                        <a:t>athways for developing </a:t>
                      </a:r>
                      <a:r>
                        <a:rPr kumimoji="0" lang="en-US" sz="1400" b="1" i="0" u="none" strike="noStrike" kern="1200" cap="none" spc="0" normalizeH="0" baseline="0" noProof="0" dirty="0">
                          <a:ln>
                            <a:noFill/>
                          </a:ln>
                          <a:solidFill>
                            <a:srgbClr val="00B7D5"/>
                          </a:solidFill>
                          <a:effectLst/>
                          <a:uLnTx/>
                          <a:uFillTx/>
                          <a:latin typeface="+mn-lt"/>
                          <a:ea typeface="+mn-ea"/>
                          <a:cs typeface="+mn-cs"/>
                          <a:hlinkClick r:id="rId11"/>
                        </a:rPr>
                        <a:t>Novel Endpoints</a:t>
                      </a:r>
                      <a:r>
                        <a:rPr kumimoji="0" lang="en-US" sz="1400" b="1" i="0" u="none" strike="noStrike" kern="1200" cap="none" spc="0" normalizeH="0" baseline="0" noProof="0" dirty="0">
                          <a:ln>
                            <a:noFill/>
                          </a:ln>
                          <a:solidFill>
                            <a:srgbClr val="00B7D5"/>
                          </a:solidFill>
                          <a:effectLst/>
                          <a:uLnTx/>
                          <a:uFillTx/>
                          <a:latin typeface="+mn-lt"/>
                          <a:ea typeface="+mn-ea"/>
                          <a:cs typeface="+mn-cs"/>
                        </a:rPr>
                        <a:t> </a:t>
                      </a:r>
                      <a:r>
                        <a:rPr kumimoji="0" lang="en-US" sz="1400" b="0" i="0" u="none" strike="noStrike" kern="1200" cap="none" spc="0" normalizeH="0" baseline="0" noProof="0" dirty="0">
                          <a:ln>
                            <a:noFill/>
                          </a:ln>
                          <a:solidFill>
                            <a:srgbClr val="333333"/>
                          </a:solidFill>
                          <a:effectLst/>
                          <a:uLnTx/>
                          <a:uFillTx/>
                          <a:latin typeface="+mn-lt"/>
                          <a:ea typeface="+mn-ea"/>
                          <a:cs typeface="+mn-cs"/>
                        </a:rPr>
                        <a:t>and running trials using</a:t>
                      </a:r>
                      <a:r>
                        <a:rPr kumimoji="0" lang="en-US" sz="1400" b="0" i="0" u="none" strike="noStrike" kern="1200" cap="none" spc="0" normalizeH="0" noProof="0" dirty="0">
                          <a:ln>
                            <a:noFill/>
                          </a:ln>
                          <a:solidFill>
                            <a:srgbClr val="333333"/>
                          </a:solidFill>
                          <a:effectLst/>
                          <a:uLnTx/>
                          <a:uFillTx/>
                          <a:latin typeface="+mn-lt"/>
                          <a:ea typeface="+mn-ea"/>
                          <a:cs typeface="+mn-cs"/>
                        </a:rPr>
                        <a:t> </a:t>
                      </a:r>
                      <a:r>
                        <a:rPr kumimoji="0" lang="en-US" sz="1400" b="1" i="0" u="sng" strike="noStrike" kern="1200" cap="none" spc="0" normalizeH="0" baseline="0" noProof="0" dirty="0">
                          <a:ln>
                            <a:noFill/>
                          </a:ln>
                          <a:solidFill>
                            <a:schemeClr val="accent2"/>
                          </a:solidFill>
                          <a:effectLst/>
                          <a:uLnTx/>
                          <a:uFillTx/>
                          <a:latin typeface="+mn-lt"/>
                          <a:ea typeface="+mn-ea"/>
                          <a:cs typeface="+mn-cs"/>
                          <a:hlinkClick r:id="rId12"/>
                        </a:rPr>
                        <a:t>Mobile Technologies</a:t>
                      </a:r>
                      <a:endParaRPr kumimoji="0" lang="en-US" sz="1400" b="1" i="0" u="sng" strike="noStrike" kern="1200" cap="none" spc="0" normalizeH="0" baseline="0" noProof="0" dirty="0">
                        <a:ln>
                          <a:noFill/>
                        </a:ln>
                        <a:solidFill>
                          <a:schemeClr val="accent2"/>
                        </a:solidFill>
                        <a:effectLst/>
                        <a:uLnTx/>
                        <a:uFillTx/>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400" noProof="0" dirty="0">
                          <a:solidFill>
                            <a:srgbClr val="333333"/>
                          </a:solidFill>
                        </a:rPr>
                        <a:t>Overcome </a:t>
                      </a:r>
                      <a:r>
                        <a:rPr lang="en-US" sz="1400" b="1" noProof="0" dirty="0">
                          <a:solidFill>
                            <a:srgbClr val="00B7D5"/>
                          </a:solidFill>
                          <a:hlinkClick r:id="rId13"/>
                        </a:rPr>
                        <a:t>Decentralized Clinical </a:t>
                      </a:r>
                      <a:r>
                        <a:rPr lang="en-US" sz="1400" b="1" u="sng" noProof="0" dirty="0">
                          <a:solidFill>
                            <a:schemeClr val="tx2"/>
                          </a:solidFill>
                          <a:hlinkClick r:id="rId13"/>
                        </a:rPr>
                        <a:t>Tria</a:t>
                      </a:r>
                      <a:r>
                        <a:rPr lang="en-US" sz="1400" b="1" kern="1200" noProof="0" dirty="0">
                          <a:solidFill>
                            <a:srgbClr val="00B7D5"/>
                          </a:solidFill>
                          <a:latin typeface="+mn-lt"/>
                          <a:ea typeface="+mn-ea"/>
                          <a:cs typeface="+mn-cs"/>
                          <a:hlinkClick r:id="rId13"/>
                        </a:rPr>
                        <a:t>ls</a:t>
                      </a:r>
                      <a:r>
                        <a:rPr kumimoji="0" lang="en-US" sz="1400" b="0" i="0" u="none" strike="noStrike" kern="1200" cap="none" spc="0" normalizeH="0" baseline="0" noProof="0" dirty="0">
                          <a:ln>
                            <a:noFill/>
                          </a:ln>
                          <a:solidFill>
                            <a:srgbClr val="333333"/>
                          </a:solidFill>
                          <a:effectLst/>
                          <a:uLnTx/>
                          <a:uFillTx/>
                          <a:latin typeface="+mn-lt"/>
                          <a:ea typeface="+mn-ea"/>
                          <a:cs typeface="+mn-cs"/>
                        </a:rPr>
                        <a:t> hurdles</a:t>
                      </a:r>
                    </a:p>
                    <a:p>
                      <a:pPr marL="171450" marR="0" lvl="1" indent="-171450" algn="l" defTabSz="457200" rtl="0" eaLnBrk="1" fontAlgn="auto" latinLnBrk="0" hangingPunct="1">
                        <a:lnSpc>
                          <a:spcPct val="100000"/>
                        </a:lnSpc>
                        <a:spcBef>
                          <a:spcPts val="0"/>
                        </a:spcBef>
                        <a:spcAft>
                          <a:spcPts val="0"/>
                        </a:spcAft>
                        <a:buClr>
                          <a:schemeClr val="accent3"/>
                        </a:buClr>
                        <a:buSzPct val="75000"/>
                        <a:buFont typeface="Lucida Grande"/>
                        <a:buChar char="▶"/>
                        <a:tabLst/>
                        <a:defRPr/>
                      </a:pPr>
                      <a:r>
                        <a:rPr lang="en-US" sz="1400" b="1" u="sng" noProof="0" dirty="0">
                          <a:solidFill>
                            <a:schemeClr val="accent2"/>
                          </a:solidFill>
                          <a:latin typeface="+mn-lt"/>
                          <a:hlinkClick r:id="rId14"/>
                        </a:rPr>
                        <a:t>E</a:t>
                      </a:r>
                      <a:r>
                        <a:rPr kumimoji="0" lang="en-US" sz="1400" b="1" i="0" u="sng" strike="noStrike" kern="1200" cap="none" spc="0" normalizeH="0" baseline="0" noProof="0" dirty="0">
                          <a:ln>
                            <a:noFill/>
                          </a:ln>
                          <a:solidFill>
                            <a:schemeClr val="accent2"/>
                          </a:solidFill>
                          <a:effectLst/>
                          <a:uLnTx/>
                          <a:uFillTx/>
                          <a:latin typeface="+mn-lt"/>
                          <a:hlinkClick r:id="rId14"/>
                        </a:rPr>
                        <a:t>ngaging Sites and Patients</a:t>
                      </a:r>
                      <a:r>
                        <a:rPr kumimoji="0" lang="en-US" sz="1400" b="1" i="0" u="sng" strike="noStrike" kern="1200" cap="none" spc="0" normalizeH="0" baseline="0" noProof="0" dirty="0">
                          <a:ln>
                            <a:noFill/>
                          </a:ln>
                          <a:solidFill>
                            <a:schemeClr val="accent2"/>
                          </a:solidFill>
                          <a:effectLst/>
                          <a:uLnTx/>
                          <a:uFillTx/>
                          <a:latin typeface="+mn-lt"/>
                        </a:rPr>
                        <a:t> </a:t>
                      </a:r>
                      <a:r>
                        <a:rPr kumimoji="0" lang="en-US" sz="1400" b="0" i="0" u="none" strike="noStrike" kern="1200" cap="none" spc="0" normalizeH="0" baseline="0" noProof="0" dirty="0">
                          <a:ln>
                            <a:noFill/>
                          </a:ln>
                          <a:solidFill>
                            <a:srgbClr val="333333"/>
                          </a:solidFill>
                          <a:effectLst/>
                          <a:uLnTx/>
                          <a:uFillTx/>
                          <a:latin typeface="+mn-lt"/>
                          <a:ea typeface="+mn-ea"/>
                          <a:cs typeface="+mn-cs"/>
                        </a:rPr>
                        <a:t>when incorporating</a:t>
                      </a:r>
                      <a:r>
                        <a:rPr kumimoji="0" lang="en-US" sz="1400" b="0" i="0" u="none" strike="noStrike" kern="1200" cap="none" spc="0" normalizeH="0" noProof="0" dirty="0">
                          <a:ln>
                            <a:noFill/>
                          </a:ln>
                          <a:solidFill>
                            <a:srgbClr val="333333"/>
                          </a:solidFill>
                          <a:effectLst/>
                          <a:uLnTx/>
                          <a:uFillTx/>
                          <a:latin typeface="+mn-lt"/>
                          <a:ea typeface="+mn-ea"/>
                          <a:cs typeface="+mn-cs"/>
                        </a:rPr>
                        <a:t> mobile technologies</a:t>
                      </a:r>
                      <a:endParaRPr kumimoji="0" lang="en-US" sz="1400" b="0" i="0" u="none" strike="noStrike" kern="1200" cap="none" spc="0" normalizeH="0" baseline="0" noProof="0" dirty="0">
                        <a:ln>
                          <a:noFill/>
                        </a:ln>
                        <a:solidFill>
                          <a:srgbClr val="333333"/>
                        </a:solidFill>
                        <a:effectLst/>
                        <a:uLnTx/>
                        <a:uFillTx/>
                        <a:latin typeface="+mn-lt"/>
                        <a:ea typeface="+mn-ea"/>
                        <a:cs typeface="+mn-cs"/>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kumimoji="0" lang="en-US" sz="1400" b="0" i="0" u="none" strike="noStrike" kern="1200" cap="none" spc="0" normalizeH="0" baseline="0" noProof="0" dirty="0">
                          <a:ln>
                            <a:noFill/>
                          </a:ln>
                          <a:solidFill>
                            <a:srgbClr val="333333"/>
                          </a:solidFill>
                          <a:effectLst/>
                          <a:uLnTx/>
                          <a:uFillTx/>
                          <a:latin typeface="+mn-lt"/>
                          <a:ea typeface="+mn-ea"/>
                          <a:cs typeface="+mn-cs"/>
                        </a:rPr>
                        <a:t>Use </a:t>
                      </a:r>
                      <a:r>
                        <a:rPr kumimoji="0" lang="en-US" sz="1400" b="1" i="0" u="none" strike="noStrike" kern="1200" cap="none" spc="0" normalizeH="0" baseline="0" noProof="0" dirty="0">
                          <a:ln>
                            <a:noFill/>
                          </a:ln>
                          <a:solidFill>
                            <a:srgbClr val="00B7D5"/>
                          </a:solidFill>
                          <a:effectLst/>
                          <a:uLnTx/>
                          <a:uFillTx/>
                          <a:latin typeface="+mn-lt"/>
                          <a:ea typeface="+mn-ea"/>
                          <a:cs typeface="+mn-cs"/>
                          <a:hlinkClick r:id="rId15"/>
                        </a:rPr>
                        <a:t>Registries</a:t>
                      </a:r>
                      <a:r>
                        <a:rPr kumimoji="0" lang="en-US" sz="1400" b="0" i="0" u="none" strike="noStrike" kern="1200" cap="none" spc="0" normalizeH="0" baseline="0" noProof="0" dirty="0">
                          <a:ln>
                            <a:noFill/>
                          </a:ln>
                          <a:solidFill>
                            <a:srgbClr val="333333"/>
                          </a:solidFill>
                          <a:effectLst/>
                          <a:uLnTx/>
                          <a:uFillTx/>
                          <a:latin typeface="+mn-lt"/>
                          <a:ea typeface="+mn-ea"/>
                          <a:cs typeface="+mn-cs"/>
                        </a:rPr>
                        <a:t> to conduct more efficient clinical trials</a:t>
                      </a:r>
                    </a:p>
                    <a:p>
                      <a:pPr marL="171450" marR="0" lvl="0" indent="-171450" algn="l" defTabSz="457200" rtl="0" eaLnBrk="1" fontAlgn="auto" latinLnBrk="0" hangingPunct="1">
                        <a:lnSpc>
                          <a:spcPct val="100000"/>
                        </a:lnSpc>
                        <a:spcBef>
                          <a:spcPts val="0"/>
                        </a:spcBef>
                        <a:spcAft>
                          <a:spcPts val="0"/>
                        </a:spcAft>
                        <a:buClr>
                          <a:schemeClr val="accent6"/>
                        </a:buClr>
                        <a:buSzPct val="75000"/>
                        <a:buFont typeface="Lucida Grande"/>
                        <a:buChar char="▶"/>
                        <a:tabLst/>
                        <a:defRPr/>
                      </a:pPr>
                      <a:r>
                        <a:rPr lang="en-US" sz="1400" b="0" u="none" kern="1200" noProof="0" dirty="0">
                          <a:solidFill>
                            <a:srgbClr val="58595B"/>
                          </a:solidFill>
                          <a:effectLst/>
                          <a:latin typeface="+mn-lt"/>
                          <a:ea typeface="+mn-ea"/>
                          <a:cs typeface="+mn-cs"/>
                        </a:rPr>
                        <a:t>Streamline </a:t>
                      </a:r>
                      <a:r>
                        <a:rPr lang="en-US" sz="1400" b="1" u="none" kern="1200" noProof="0" dirty="0">
                          <a:solidFill>
                            <a:srgbClr val="58595B"/>
                          </a:solidFill>
                          <a:effectLst/>
                          <a:latin typeface="+mn-lt"/>
                          <a:ea typeface="+mn-ea"/>
                          <a:cs typeface="+mn-cs"/>
                          <a:hlinkClick r:id="rId16"/>
                        </a:rPr>
                        <a:t>Antibacterial Pediatric</a:t>
                      </a:r>
                      <a:r>
                        <a:rPr lang="en-US" sz="1400" b="0" u="none" kern="1200" noProof="0" dirty="0">
                          <a:solidFill>
                            <a:srgbClr val="58595B"/>
                          </a:solidFill>
                          <a:effectLst/>
                          <a:latin typeface="+mn-lt"/>
                          <a:ea typeface="+mn-ea"/>
                          <a:cs typeface="+mn-cs"/>
                        </a:rPr>
                        <a:t> and </a:t>
                      </a:r>
                      <a:r>
                        <a:rPr lang="en-US" sz="1400" b="1" u="none" kern="1200" noProof="0" dirty="0">
                          <a:solidFill>
                            <a:srgbClr val="58595B"/>
                          </a:solidFill>
                          <a:effectLst/>
                          <a:latin typeface="+mn-lt"/>
                          <a:ea typeface="+mn-ea"/>
                          <a:cs typeface="+mn-cs"/>
                          <a:hlinkClick r:id="rId17"/>
                        </a:rPr>
                        <a:t>HABP/VABP Studies</a:t>
                      </a:r>
                      <a:endParaRPr lang="en-US" sz="1400" b="1" u="none" kern="1200" noProof="0" dirty="0">
                        <a:solidFill>
                          <a:srgbClr val="58595B"/>
                        </a:solidFill>
                        <a:effectLst/>
                        <a:latin typeface="+mn-lt"/>
                        <a:ea typeface="+mn-ea"/>
                        <a:cs typeface="+mn-cs"/>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
                          <a:schemeClr val="accent4"/>
                        </a:buClr>
                        <a:buSzPct val="75000"/>
                        <a:buFont typeface="Lucida Grande"/>
                        <a:buChar char="▶"/>
                        <a:tabLst/>
                        <a:defRPr/>
                      </a:pPr>
                      <a:r>
                        <a:rPr kumimoji="0" lang="en-US" sz="1400" b="0" i="0" u="none" strike="noStrike" kern="1200" cap="none" spc="0" normalizeH="0" baseline="0" noProof="0" dirty="0">
                          <a:ln>
                            <a:noFill/>
                          </a:ln>
                          <a:solidFill>
                            <a:srgbClr val="333333"/>
                          </a:solidFill>
                          <a:effectLst/>
                          <a:uLnTx/>
                          <a:uFillTx/>
                          <a:latin typeface="+mn-lt"/>
                          <a:ea typeface="+mn-ea"/>
                          <a:cs typeface="+mn-cs"/>
                        </a:rPr>
                        <a:t>Improve ethics review process via use of </a:t>
                      </a:r>
                      <a:r>
                        <a:rPr kumimoji="0" lang="en-US" sz="1400" b="1" i="0" u="none" strike="noStrike" kern="1200" cap="none" spc="0" normalizeH="0" baseline="0" noProof="0" dirty="0">
                          <a:ln>
                            <a:noFill/>
                          </a:ln>
                          <a:solidFill>
                            <a:srgbClr val="00B7D5"/>
                          </a:solidFill>
                          <a:effectLst/>
                          <a:uLnTx/>
                          <a:uFillTx/>
                          <a:latin typeface="+mn-lt"/>
                          <a:ea typeface="+mn-ea"/>
                          <a:cs typeface="+mn-cs"/>
                          <a:hlinkClick r:id="rId18"/>
                        </a:rPr>
                        <a:t>Single IRB</a:t>
                      </a:r>
                      <a:endParaRPr kumimoji="0" lang="en-US" sz="1400" b="0" i="0" u="none" strike="noStrike" kern="1200" cap="none" spc="0" normalizeH="0" baseline="0" noProof="0" dirty="0">
                        <a:ln>
                          <a:noFill/>
                        </a:ln>
                        <a:solidFill>
                          <a:srgbClr val="00B7D5"/>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
                          <a:schemeClr val="accent4"/>
                        </a:buClr>
                        <a:buSzPct val="75000"/>
                        <a:buFont typeface="Lucida Grande"/>
                        <a:buChar char="▶"/>
                        <a:tabLst/>
                        <a:defRPr/>
                      </a:pPr>
                      <a:r>
                        <a:rPr lang="en-US" sz="1400" noProof="0" dirty="0"/>
                        <a:t>Organize </a:t>
                      </a:r>
                      <a:r>
                        <a:rPr lang="en-US" sz="1400" b="1" noProof="0" dirty="0">
                          <a:solidFill>
                            <a:srgbClr val="00B7D5"/>
                          </a:solidFill>
                          <a:hlinkClick r:id="rId19"/>
                        </a:rPr>
                        <a:t>DMCs</a:t>
                      </a:r>
                      <a:r>
                        <a:rPr lang="en-US" sz="1400" noProof="0" dirty="0">
                          <a:solidFill>
                            <a:srgbClr val="00B7D5"/>
                          </a:solidFill>
                        </a:rPr>
                        <a:t> </a:t>
                      </a:r>
                      <a:r>
                        <a:rPr lang="en-US" sz="1400" noProof="0" dirty="0"/>
                        <a:t>to ensure patients’ safety</a:t>
                      </a:r>
                    </a:p>
                    <a:p>
                      <a:pPr marL="171450" marR="0" lvl="0" indent="-171450" algn="l" defTabSz="457200" rtl="0" eaLnBrk="1" fontAlgn="auto" latinLnBrk="0" hangingPunct="1">
                        <a:lnSpc>
                          <a:spcPct val="100000"/>
                        </a:lnSpc>
                        <a:spcBef>
                          <a:spcPts val="0"/>
                        </a:spcBef>
                        <a:spcAft>
                          <a:spcPts val="0"/>
                        </a:spcAft>
                        <a:buClr>
                          <a:schemeClr val="accent4"/>
                        </a:buClr>
                        <a:buSzPct val="75000"/>
                        <a:buFont typeface="Lucida Grande"/>
                        <a:buChar char="▶"/>
                        <a:tabLst/>
                        <a:defRPr/>
                      </a:pPr>
                      <a:r>
                        <a:rPr lang="en-US" sz="1400" noProof="0" dirty="0">
                          <a:solidFill>
                            <a:schemeClr val="tx1">
                              <a:lumMod val="50000"/>
                            </a:schemeClr>
                          </a:solidFill>
                        </a:rPr>
                        <a:t>Perform higher quality </a:t>
                      </a:r>
                      <a:br>
                        <a:rPr lang="en-US" sz="1400" noProof="0" dirty="0">
                          <a:solidFill>
                            <a:schemeClr val="tx1">
                              <a:lumMod val="50000"/>
                            </a:schemeClr>
                          </a:solidFill>
                        </a:rPr>
                      </a:br>
                      <a:r>
                        <a:rPr lang="en-US" sz="1400" b="1" noProof="0" dirty="0">
                          <a:solidFill>
                            <a:schemeClr val="tx1">
                              <a:lumMod val="50000"/>
                            </a:schemeClr>
                          </a:solidFill>
                          <a:hlinkClick r:id="rId20"/>
                        </a:rPr>
                        <a:t>Informed Consent</a:t>
                      </a:r>
                      <a:r>
                        <a:rPr lang="en-US" sz="1400" noProof="0" dirty="0">
                          <a:solidFill>
                            <a:schemeClr val="tx1">
                              <a:lumMod val="50000"/>
                            </a:schemeClr>
                          </a:solidFill>
                        </a:rPr>
                        <a:t> process</a:t>
                      </a:r>
                    </a:p>
                    <a:p>
                      <a:pPr marL="171450" marR="0" lvl="0" indent="-171450" algn="l" defTabSz="457200" rtl="0" eaLnBrk="1" fontAlgn="auto" latinLnBrk="0" hangingPunct="1">
                        <a:lnSpc>
                          <a:spcPct val="100000"/>
                        </a:lnSpc>
                        <a:spcBef>
                          <a:spcPts val="0"/>
                        </a:spcBef>
                        <a:spcAft>
                          <a:spcPts val="0"/>
                        </a:spcAft>
                        <a:buClr>
                          <a:schemeClr val="accent4"/>
                        </a:buClr>
                        <a:buSzPct val="75000"/>
                        <a:buFont typeface="Lucida Grande"/>
                        <a:buChar char="▶"/>
                        <a:tabLst/>
                        <a:defRPr/>
                      </a:pPr>
                      <a:r>
                        <a:rPr lang="en-US" sz="1400" noProof="0" dirty="0"/>
                        <a:t>Develop a better </a:t>
                      </a:r>
                      <a:r>
                        <a:rPr lang="en-US" sz="1400" b="1" noProof="0" dirty="0">
                          <a:solidFill>
                            <a:srgbClr val="00B7D5"/>
                          </a:solidFill>
                          <a:hlinkClick r:id="rId21"/>
                        </a:rPr>
                        <a:t>IND Safety Reporting</a:t>
                      </a:r>
                      <a:r>
                        <a:rPr lang="en-US" sz="1400" b="1" noProof="0" dirty="0">
                          <a:solidFill>
                            <a:srgbClr val="00B7D5"/>
                          </a:solidFill>
                        </a:rPr>
                        <a:t> </a:t>
                      </a:r>
                      <a:r>
                        <a:rPr lang="en-US" sz="1400" noProof="0" dirty="0"/>
                        <a:t>system</a:t>
                      </a:r>
                      <a:endParaRPr lang="en-US" sz="1400" b="0" kern="1200" noProof="0" dirty="0">
                        <a:solidFill>
                          <a:srgbClr val="58595B"/>
                        </a:solidFill>
                        <a:effectLst/>
                        <a:latin typeface="+mn-lt"/>
                        <a:ea typeface="+mn-ea"/>
                        <a:cs typeface="+mn-cs"/>
                      </a:endParaRPr>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9270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181080-D7C7-47F3-B0E9-8B7CDC438014}"/>
              </a:ext>
            </a:extLst>
          </p:cNvPr>
          <p:cNvSpPr txBox="1"/>
          <p:nvPr/>
        </p:nvSpPr>
        <p:spPr>
          <a:xfrm>
            <a:off x="693148" y="1326456"/>
            <a:ext cx="8066292" cy="31547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Platform trials represent an important alternative to traditional product development for children and a high priority for I-ACT for Children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Increasing interest by regulators, biopharmaceutical companies, foundations, networks, etc.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Key success factors:</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Program that is “ready for prime time” (pipeline, natural history, endpoints, feasibility, etc.)</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Diverse stakeholder engagement and credible stakeholder value proposition</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Committed leadership and governance</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An entity to serve as master protocol “sponsor” and regulatory interface</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Trial network and infrastructure with regulatory-grade trials expertise and capabilities</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Seed funding and sustainability plan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0" y="134623"/>
            <a:ext cx="9144000" cy="7889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Institute for Advanced Clinical Trials for Children</a:t>
            </a:r>
          </a:p>
        </p:txBody>
      </p:sp>
      <p:pic>
        <p:nvPicPr>
          <p:cNvPr id="2" name="Picture 1">
            <a:extLst>
              <a:ext uri="{FF2B5EF4-FFF2-40B4-BE49-F238E27FC236}">
                <a16:creationId xmlns:a16="http://schemas.microsoft.com/office/drawing/2014/main" id="{909C0352-0CC4-4459-901C-2669B49D6336}"/>
              </a:ext>
            </a:extLst>
          </p:cNvPr>
          <p:cNvPicPr>
            <a:picLocks noChangeAspect="1"/>
          </p:cNvPicPr>
          <p:nvPr/>
        </p:nvPicPr>
        <p:blipFill>
          <a:blip r:embed="rId2"/>
          <a:stretch>
            <a:fillRect/>
          </a:stretch>
        </p:blipFill>
        <p:spPr>
          <a:xfrm>
            <a:off x="61152" y="4349809"/>
            <a:ext cx="1417671" cy="1770063"/>
          </a:xfrm>
          <a:prstGeom prst="rect">
            <a:avLst/>
          </a:prstGeom>
        </p:spPr>
      </p:pic>
      <p:sp>
        <p:nvSpPr>
          <p:cNvPr id="6" name="Rectangle 5">
            <a:extLst>
              <a:ext uri="{FF2B5EF4-FFF2-40B4-BE49-F238E27FC236}">
                <a16:creationId xmlns:a16="http://schemas.microsoft.com/office/drawing/2014/main" id="{16D87F6F-7A68-41B2-8C21-FB0613E5DC0C}"/>
              </a:ext>
            </a:extLst>
          </p:cNvPr>
          <p:cNvSpPr/>
          <p:nvPr/>
        </p:nvSpPr>
        <p:spPr>
          <a:xfrm>
            <a:off x="1961983" y="4850119"/>
            <a:ext cx="6088155" cy="76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100" b="0" i="1" u="none" strike="noStrike" kern="1200" cap="none" spc="0" normalizeH="0" baseline="0" noProof="0" dirty="0">
                <a:ln>
                  <a:noFill/>
                </a:ln>
                <a:solidFill>
                  <a:srgbClr val="44546A"/>
                </a:solidFill>
                <a:effectLst/>
                <a:uLnTx/>
                <a:uFillTx/>
                <a:latin typeface="Calibri" panose="020F0502020204030204"/>
                <a:ea typeface="+mn-ea"/>
                <a:cs typeface="+mn-cs"/>
              </a:rPr>
              <a:t>Two types of innovation are hallmarks of master protocols: the use of </a:t>
            </a:r>
            <a:r>
              <a:rPr kumimoji="0" lang="en-US" sz="1100" b="1" i="1" u="none" strike="noStrike" kern="1200" cap="none" spc="0" normalizeH="0" baseline="0" noProof="0" dirty="0">
                <a:ln>
                  <a:noFill/>
                </a:ln>
                <a:solidFill>
                  <a:srgbClr val="44546A"/>
                </a:solidFill>
                <a:effectLst/>
                <a:uLnTx/>
                <a:uFillTx/>
                <a:latin typeface="Calibri" panose="020F0502020204030204"/>
                <a:ea typeface="+mn-ea"/>
                <a:cs typeface="+mn-cs"/>
              </a:rPr>
              <a:t>a trial network with infrastructure </a:t>
            </a:r>
            <a:r>
              <a:rPr kumimoji="0" lang="en-US" sz="1100" b="0" i="1" u="none" strike="noStrike" kern="1200" cap="none" spc="0" normalizeH="0" baseline="0" noProof="0" dirty="0">
                <a:ln>
                  <a:noFill/>
                </a:ln>
                <a:solidFill>
                  <a:srgbClr val="44546A"/>
                </a:solidFill>
                <a:effectLst/>
                <a:uLnTx/>
                <a:uFillTx/>
                <a:latin typeface="Calibri" panose="020F0502020204030204"/>
                <a:ea typeface="+mn-ea"/>
                <a:cs typeface="+mn-cs"/>
              </a:rPr>
              <a:t>in place to streamline trial logistics, improve data quality, and facilitate data collection and sharing; and the use of a </a:t>
            </a:r>
            <a:r>
              <a:rPr kumimoji="0" lang="en-US" sz="1100" b="1" i="1" u="none" strike="noStrike" kern="1200" cap="none" spc="0" normalizeH="0" baseline="0" noProof="0" dirty="0">
                <a:ln>
                  <a:noFill/>
                </a:ln>
                <a:solidFill>
                  <a:srgbClr val="44546A"/>
                </a:solidFill>
                <a:effectLst/>
                <a:uLnTx/>
                <a:uFillTx/>
                <a:latin typeface="Calibri" panose="020F0502020204030204"/>
                <a:ea typeface="+mn-ea"/>
                <a:cs typeface="+mn-cs"/>
              </a:rPr>
              <a:t>common protocol </a:t>
            </a:r>
            <a:r>
              <a:rPr kumimoji="0" lang="en-US" sz="1100" b="0" i="1" u="none" strike="noStrike" kern="1200" cap="none" spc="0" normalizeH="0" baseline="0" noProof="0" dirty="0">
                <a:ln>
                  <a:noFill/>
                </a:ln>
                <a:solidFill>
                  <a:srgbClr val="44546A"/>
                </a:solidFill>
                <a:effectLst/>
                <a:uLnTx/>
                <a:uFillTx/>
                <a:latin typeface="Calibri" panose="020F0502020204030204"/>
                <a:ea typeface="+mn-ea"/>
                <a:cs typeface="+mn-cs"/>
              </a:rPr>
              <a:t>that incorporates innovative statistics“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panose="020F0502020204030204"/>
                <a:ea typeface="+mn-ea"/>
                <a:cs typeface="+mn-cs"/>
              </a:rPr>
              <a:t>Janet Woodcock, Lisa LaVange, NEJM </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31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181080-D7C7-47F3-B0E9-8B7CDC438014}"/>
              </a:ext>
            </a:extLst>
          </p:cNvPr>
          <p:cNvSpPr txBox="1"/>
          <p:nvPr/>
        </p:nvSpPr>
        <p:spPr>
          <a:xfrm>
            <a:off x="705383" y="1419940"/>
            <a:ext cx="8365395" cy="1769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Concept: </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Parent Project Muscular Dystrophy (PPMD) drug development forum</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Critical Path Institute (C-Path) Duchenne Regulatory Science Consortium</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Berry Consultants: design, statistics, analysis planning</a:t>
            </a:r>
          </a:p>
          <a:p>
            <a:pPr marL="742950" marR="0" lvl="1"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I-ACT for Children: master protocol, roadmap, stakeholders meeting, consortium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0" y="134623"/>
            <a:ext cx="9144000" cy="7889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Duchenne Platform Trial </a:t>
            </a:r>
          </a:p>
        </p:txBody>
      </p:sp>
      <p:pic>
        <p:nvPicPr>
          <p:cNvPr id="6" name="Picture 5" descr="A picture containing food&#10;&#10;Description automatically generated">
            <a:extLst>
              <a:ext uri="{FF2B5EF4-FFF2-40B4-BE49-F238E27FC236}">
                <a16:creationId xmlns:a16="http://schemas.microsoft.com/office/drawing/2014/main" id="{2B470E68-266B-471B-A55C-927EC3A6D42A}"/>
              </a:ext>
            </a:extLst>
          </p:cNvPr>
          <p:cNvPicPr>
            <a:picLocks noChangeAspect="1"/>
          </p:cNvPicPr>
          <p:nvPr/>
        </p:nvPicPr>
        <p:blipFill>
          <a:blip r:embed="rId2"/>
          <a:stretch>
            <a:fillRect/>
          </a:stretch>
        </p:blipFill>
        <p:spPr>
          <a:xfrm>
            <a:off x="2043118" y="865444"/>
            <a:ext cx="1049311" cy="612662"/>
          </a:xfrm>
          <a:prstGeom prst="rect">
            <a:avLst/>
          </a:prstGeom>
        </p:spPr>
      </p:pic>
      <p:pic>
        <p:nvPicPr>
          <p:cNvPr id="9" name="Picture 8" descr="A picture containing airplane, bird&#10;&#10;Description automatically generated">
            <a:extLst>
              <a:ext uri="{FF2B5EF4-FFF2-40B4-BE49-F238E27FC236}">
                <a16:creationId xmlns:a16="http://schemas.microsoft.com/office/drawing/2014/main" id="{1AEA49D9-3690-4F55-A0F1-56D0B1FE6C2E}"/>
              </a:ext>
            </a:extLst>
          </p:cNvPr>
          <p:cNvPicPr>
            <a:picLocks noChangeAspect="1"/>
          </p:cNvPicPr>
          <p:nvPr/>
        </p:nvPicPr>
        <p:blipFill>
          <a:blip r:embed="rId3"/>
          <a:stretch>
            <a:fillRect/>
          </a:stretch>
        </p:blipFill>
        <p:spPr>
          <a:xfrm>
            <a:off x="3754478" y="939080"/>
            <a:ext cx="1257113" cy="531856"/>
          </a:xfrm>
          <a:prstGeom prst="rect">
            <a:avLst/>
          </a:prstGeom>
        </p:spPr>
      </p:pic>
      <p:pic>
        <p:nvPicPr>
          <p:cNvPr id="10" name="Picture 9">
            <a:extLst>
              <a:ext uri="{FF2B5EF4-FFF2-40B4-BE49-F238E27FC236}">
                <a16:creationId xmlns:a16="http://schemas.microsoft.com/office/drawing/2014/main" id="{7B68B5B3-2740-4DED-A85E-B53C9B564D86}"/>
              </a:ext>
            </a:extLst>
          </p:cNvPr>
          <p:cNvPicPr>
            <a:picLocks noChangeAspect="1"/>
          </p:cNvPicPr>
          <p:nvPr/>
        </p:nvPicPr>
        <p:blipFill>
          <a:blip r:embed="rId4"/>
          <a:stretch>
            <a:fillRect/>
          </a:stretch>
        </p:blipFill>
        <p:spPr>
          <a:xfrm>
            <a:off x="5286379" y="1044516"/>
            <a:ext cx="2799720" cy="254519"/>
          </a:xfrm>
          <a:prstGeom prst="rect">
            <a:avLst/>
          </a:prstGeom>
        </p:spPr>
      </p:pic>
      <p:grpSp>
        <p:nvGrpSpPr>
          <p:cNvPr id="12" name="Group 11">
            <a:extLst>
              <a:ext uri="{FF2B5EF4-FFF2-40B4-BE49-F238E27FC236}">
                <a16:creationId xmlns:a16="http://schemas.microsoft.com/office/drawing/2014/main" id="{DFBBCF5B-6CEF-4871-A656-03BA5E1124BB}"/>
              </a:ext>
            </a:extLst>
          </p:cNvPr>
          <p:cNvGrpSpPr/>
          <p:nvPr/>
        </p:nvGrpSpPr>
        <p:grpSpPr>
          <a:xfrm>
            <a:off x="556416" y="2724918"/>
            <a:ext cx="8514362" cy="3120735"/>
            <a:chOff x="556416" y="2724918"/>
            <a:chExt cx="8514362" cy="3120735"/>
          </a:xfrm>
        </p:grpSpPr>
        <p:pic>
          <p:nvPicPr>
            <p:cNvPr id="4" name="Picture 3">
              <a:extLst>
                <a:ext uri="{FF2B5EF4-FFF2-40B4-BE49-F238E27FC236}">
                  <a16:creationId xmlns:a16="http://schemas.microsoft.com/office/drawing/2014/main" id="{3C2944EE-4133-4417-BCC0-3D2E15540C2F}"/>
                </a:ext>
              </a:extLst>
            </p:cNvPr>
            <p:cNvPicPr>
              <a:picLocks noChangeAspect="1"/>
            </p:cNvPicPr>
            <p:nvPr/>
          </p:nvPicPr>
          <p:blipFill>
            <a:blip r:embed="rId5"/>
            <a:stretch>
              <a:fillRect/>
            </a:stretch>
          </p:blipFill>
          <p:spPr>
            <a:xfrm>
              <a:off x="556416" y="3123970"/>
              <a:ext cx="4430132" cy="2721683"/>
            </a:xfrm>
            <a:prstGeom prst="rect">
              <a:avLst/>
            </a:prstGeom>
          </p:spPr>
        </p:pic>
        <p:pic>
          <p:nvPicPr>
            <p:cNvPr id="5" name="Picture 4">
              <a:extLst>
                <a:ext uri="{FF2B5EF4-FFF2-40B4-BE49-F238E27FC236}">
                  <a16:creationId xmlns:a16="http://schemas.microsoft.com/office/drawing/2014/main" id="{DABA53C2-0382-4404-8681-CC8E240E7D72}"/>
                </a:ext>
              </a:extLst>
            </p:cNvPr>
            <p:cNvPicPr>
              <a:picLocks noChangeAspect="1"/>
            </p:cNvPicPr>
            <p:nvPr/>
          </p:nvPicPr>
          <p:blipFill>
            <a:blip r:embed="rId6"/>
            <a:stretch>
              <a:fillRect/>
            </a:stretch>
          </p:blipFill>
          <p:spPr>
            <a:xfrm>
              <a:off x="4766864" y="3010179"/>
              <a:ext cx="4095125" cy="2763810"/>
            </a:xfrm>
            <a:prstGeom prst="rect">
              <a:avLst/>
            </a:prstGeom>
          </p:spPr>
        </p:pic>
        <p:sp>
          <p:nvSpPr>
            <p:cNvPr id="11" name="Title 1">
              <a:extLst>
                <a:ext uri="{FF2B5EF4-FFF2-40B4-BE49-F238E27FC236}">
                  <a16:creationId xmlns:a16="http://schemas.microsoft.com/office/drawing/2014/main" id="{622610D0-84B5-4140-91E0-23483CEB1991}"/>
                </a:ext>
              </a:extLst>
            </p:cNvPr>
            <p:cNvSpPr txBox="1">
              <a:spLocks/>
            </p:cNvSpPr>
            <p:nvPr/>
          </p:nvSpPr>
          <p:spPr>
            <a:xfrm>
              <a:off x="3720295" y="2724918"/>
              <a:ext cx="5350483" cy="717844"/>
            </a:xfrm>
            <a:prstGeom prst="rect">
              <a:avLst/>
            </a:prstGeom>
            <a:no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j-ea"/>
                  <a:cs typeface="+mj-cs"/>
                </a:rPr>
                <a:t>Patients Needed by Age (N=3885)</a:t>
              </a:r>
              <a:br>
                <a:rPr kumimoji="0" lang="en-US" sz="12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rPr>
                <a:t>41 studies, Ph 2+, </a:t>
              </a:r>
              <a:endParaRPr kumimoji="0" lang="en-US" sz="7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spTree>
    <p:extLst>
      <p:ext uri="{BB962C8B-B14F-4D97-AF65-F5344CB8AC3E}">
        <p14:creationId xmlns:p14="http://schemas.microsoft.com/office/powerpoint/2010/main" val="21635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4C5-09F1-4066-AC4B-45373B4EEF2D}"/>
              </a:ext>
            </a:extLst>
          </p:cNvPr>
          <p:cNvSpPr>
            <a:spLocks noGrp="1"/>
          </p:cNvSpPr>
          <p:nvPr>
            <p:ph type="title"/>
          </p:nvPr>
        </p:nvSpPr>
        <p:spPr/>
        <p:txBody>
          <a:bodyPr/>
          <a:lstStyle/>
          <a:p>
            <a:r>
              <a:rPr lang="en-US" b="1" dirty="0"/>
              <a:t>Platform Trial: DMD</a:t>
            </a:r>
          </a:p>
        </p:txBody>
      </p:sp>
      <p:grpSp>
        <p:nvGrpSpPr>
          <p:cNvPr id="10" name="Group 9">
            <a:extLst>
              <a:ext uri="{FF2B5EF4-FFF2-40B4-BE49-F238E27FC236}">
                <a16:creationId xmlns:a16="http://schemas.microsoft.com/office/drawing/2014/main" id="{97A4114F-B894-4320-8524-D81C812C931E}"/>
              </a:ext>
            </a:extLst>
          </p:cNvPr>
          <p:cNvGrpSpPr/>
          <p:nvPr/>
        </p:nvGrpSpPr>
        <p:grpSpPr>
          <a:xfrm>
            <a:off x="440109" y="1630110"/>
            <a:ext cx="4131891" cy="3597779"/>
            <a:chOff x="252102" y="1153683"/>
            <a:chExt cx="5067656" cy="4708732"/>
          </a:xfrm>
        </p:grpSpPr>
        <p:sp>
          <p:nvSpPr>
            <p:cNvPr id="4" name="Rectangle: Rounded Corners 3">
              <a:extLst>
                <a:ext uri="{FF2B5EF4-FFF2-40B4-BE49-F238E27FC236}">
                  <a16:creationId xmlns:a16="http://schemas.microsoft.com/office/drawing/2014/main" id="{0484309C-AE9F-4BEA-B38D-F2E4FE6CC3FF}"/>
                </a:ext>
              </a:extLst>
            </p:cNvPr>
            <p:cNvSpPr/>
            <p:nvPr/>
          </p:nvSpPr>
          <p:spPr>
            <a:xfrm>
              <a:off x="252102" y="1153683"/>
              <a:ext cx="5067656" cy="47087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334EFDA-4B7C-4425-8A77-36DD913FDA94}"/>
                </a:ext>
              </a:extLst>
            </p:cNvPr>
            <p:cNvPicPr>
              <a:picLocks noChangeAspect="1"/>
            </p:cNvPicPr>
            <p:nvPr/>
          </p:nvPicPr>
          <p:blipFill rotWithShape="1">
            <a:blip r:embed="rId2"/>
            <a:srcRect t="8222" r="39616"/>
            <a:stretch/>
          </p:blipFill>
          <p:spPr>
            <a:xfrm>
              <a:off x="542658" y="1367327"/>
              <a:ext cx="4554909" cy="4303775"/>
            </a:xfrm>
            <a:prstGeom prst="rect">
              <a:avLst/>
            </a:prstGeom>
          </p:spPr>
        </p:pic>
        <p:sp>
          <p:nvSpPr>
            <p:cNvPr id="3" name="Rectangle 2">
              <a:extLst>
                <a:ext uri="{FF2B5EF4-FFF2-40B4-BE49-F238E27FC236}">
                  <a16:creationId xmlns:a16="http://schemas.microsoft.com/office/drawing/2014/main" id="{F47A4717-38E8-4A85-AC64-A78B519A9645}"/>
                </a:ext>
              </a:extLst>
            </p:cNvPr>
            <p:cNvSpPr/>
            <p:nvPr/>
          </p:nvSpPr>
          <p:spPr>
            <a:xfrm>
              <a:off x="636662" y="1316053"/>
              <a:ext cx="1709159" cy="333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80E01375-6D32-40C5-BB94-1996BBE88B50}"/>
              </a:ext>
            </a:extLst>
          </p:cNvPr>
          <p:cNvSpPr txBox="1"/>
          <p:nvPr/>
        </p:nvSpPr>
        <p:spPr>
          <a:xfrm>
            <a:off x="4885549" y="1942392"/>
            <a:ext cx="3610598"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 patient experience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 suite of endpoints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Savings in sample size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Limited placebo exposure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Adaptive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Wider patient inclusion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 futility analyses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Decrease time to “decision”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Trial ready sites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Centralized processes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Coordinated regulatory interface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514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8E4AF2A0-E484-4340-9AC5-52E38D90FE4C}"/>
              </a:ext>
            </a:extLst>
          </p:cNvPr>
          <p:cNvSpPr/>
          <p:nvPr/>
        </p:nvSpPr>
        <p:spPr>
          <a:xfrm>
            <a:off x="752028" y="1469874"/>
            <a:ext cx="7639940" cy="40677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0" y="134623"/>
            <a:ext cx="9144000" cy="7889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I-ACT for Children: Platform Trial Catalyst</a:t>
            </a:r>
          </a:p>
        </p:txBody>
      </p:sp>
      <p:grpSp>
        <p:nvGrpSpPr>
          <p:cNvPr id="78" name="Group 77">
            <a:extLst>
              <a:ext uri="{FF2B5EF4-FFF2-40B4-BE49-F238E27FC236}">
                <a16:creationId xmlns:a16="http://schemas.microsoft.com/office/drawing/2014/main" id="{42FAE695-A869-4D42-8D49-DEB8DB3E78BD}"/>
              </a:ext>
            </a:extLst>
          </p:cNvPr>
          <p:cNvGrpSpPr/>
          <p:nvPr/>
        </p:nvGrpSpPr>
        <p:grpSpPr>
          <a:xfrm>
            <a:off x="1165770" y="1704619"/>
            <a:ext cx="6463049" cy="387274"/>
            <a:chOff x="1234138" y="1807171"/>
            <a:chExt cx="6463049" cy="387274"/>
          </a:xfrm>
        </p:grpSpPr>
        <p:sp>
          <p:nvSpPr>
            <p:cNvPr id="3" name="TextBox 2">
              <a:extLst>
                <a:ext uri="{FF2B5EF4-FFF2-40B4-BE49-F238E27FC236}">
                  <a16:creationId xmlns:a16="http://schemas.microsoft.com/office/drawing/2014/main" id="{1009A750-FDFB-4DB1-AF80-C2AFE155C957}"/>
                </a:ext>
              </a:extLst>
            </p:cNvPr>
            <p:cNvSpPr txBox="1"/>
            <p:nvPr/>
          </p:nvSpPr>
          <p:spPr>
            <a:xfrm>
              <a:off x="1742385" y="1843784"/>
              <a:ext cx="595480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Concept: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Idea and initial feasibility (ready for prime time?)</a:t>
              </a:r>
            </a:p>
          </p:txBody>
        </p:sp>
        <p:pic>
          <p:nvPicPr>
            <p:cNvPr id="6" name="Graphic 5" descr="Head with gears">
              <a:extLst>
                <a:ext uri="{FF2B5EF4-FFF2-40B4-BE49-F238E27FC236}">
                  <a16:creationId xmlns:a16="http://schemas.microsoft.com/office/drawing/2014/main" id="{9F56F806-239D-4C7F-A26A-79F1DF9F8E1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234138" y="1807171"/>
              <a:ext cx="535299" cy="387274"/>
            </a:xfrm>
            <a:prstGeom prst="rect">
              <a:avLst/>
            </a:prstGeom>
          </p:spPr>
        </p:pic>
        <p:pic>
          <p:nvPicPr>
            <p:cNvPr id="16" name="Graphic 15" descr="Dollar">
              <a:extLst>
                <a:ext uri="{FF2B5EF4-FFF2-40B4-BE49-F238E27FC236}">
                  <a16:creationId xmlns:a16="http://schemas.microsoft.com/office/drawing/2014/main" id="{CAF7ADDD-06CF-424E-B1BF-7731F205D1D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981263" y="1937255"/>
              <a:ext cx="268147" cy="163948"/>
            </a:xfrm>
            <a:prstGeom prst="rect">
              <a:avLst/>
            </a:prstGeom>
          </p:spPr>
        </p:pic>
      </p:grpSp>
      <p:grpSp>
        <p:nvGrpSpPr>
          <p:cNvPr id="79" name="Group 78">
            <a:extLst>
              <a:ext uri="{FF2B5EF4-FFF2-40B4-BE49-F238E27FC236}">
                <a16:creationId xmlns:a16="http://schemas.microsoft.com/office/drawing/2014/main" id="{7ED95FC4-7EF7-45B8-9B8C-376D9905BD8F}"/>
              </a:ext>
            </a:extLst>
          </p:cNvPr>
          <p:cNvGrpSpPr/>
          <p:nvPr/>
        </p:nvGrpSpPr>
        <p:grpSpPr>
          <a:xfrm>
            <a:off x="1153453" y="2144579"/>
            <a:ext cx="6317744" cy="2630380"/>
            <a:chOff x="1221821" y="2247131"/>
            <a:chExt cx="6317744" cy="2630380"/>
          </a:xfrm>
        </p:grpSpPr>
        <p:grpSp>
          <p:nvGrpSpPr>
            <p:cNvPr id="70" name="Group 69">
              <a:extLst>
                <a:ext uri="{FF2B5EF4-FFF2-40B4-BE49-F238E27FC236}">
                  <a16:creationId xmlns:a16="http://schemas.microsoft.com/office/drawing/2014/main" id="{729A2855-CBB7-4948-81E6-51203C9E56BE}"/>
                </a:ext>
              </a:extLst>
            </p:cNvPr>
            <p:cNvGrpSpPr/>
            <p:nvPr/>
          </p:nvGrpSpPr>
          <p:grpSpPr>
            <a:xfrm>
              <a:off x="2721478" y="2877962"/>
              <a:ext cx="3477297" cy="1999549"/>
              <a:chOff x="2721478" y="2877962"/>
              <a:chExt cx="3477297" cy="1999549"/>
            </a:xfrm>
          </p:grpSpPr>
          <p:sp>
            <p:nvSpPr>
              <p:cNvPr id="71" name="Oval 70">
                <a:extLst>
                  <a:ext uri="{FF2B5EF4-FFF2-40B4-BE49-F238E27FC236}">
                    <a16:creationId xmlns:a16="http://schemas.microsoft.com/office/drawing/2014/main" id="{24B30F0A-BA9F-48B0-9907-ECC94DBB6735}"/>
                  </a:ext>
                </a:extLst>
              </p:cNvPr>
              <p:cNvSpPr/>
              <p:nvPr/>
            </p:nvSpPr>
            <p:spPr>
              <a:xfrm>
                <a:off x="3652463" y="2986416"/>
                <a:ext cx="1459945" cy="504616"/>
              </a:xfrm>
              <a:prstGeom prst="ellipse">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sp>
          <p:sp>
            <p:nvSpPr>
              <p:cNvPr id="72" name="Arrow: Down 71">
                <a:extLst>
                  <a:ext uri="{FF2B5EF4-FFF2-40B4-BE49-F238E27FC236}">
                    <a16:creationId xmlns:a16="http://schemas.microsoft.com/office/drawing/2014/main" id="{9B783E48-7DB4-4BEA-89B9-F6E6AB307204}"/>
                  </a:ext>
                </a:extLst>
              </p:cNvPr>
              <p:cNvSpPr/>
              <p:nvPr/>
            </p:nvSpPr>
            <p:spPr>
              <a:xfrm>
                <a:off x="4279220" y="4327437"/>
                <a:ext cx="265552" cy="169953"/>
              </a:xfrm>
              <a:prstGeom prst="downArrow">
                <a:avLst/>
              </a:prstGeom>
            </p:spPr>
            <p:style>
              <a:lnRef idx="0">
                <a:schemeClr val="lt1">
                  <a:hueOff val="0"/>
                  <a:satOff val="0"/>
                  <a:lumOff val="0"/>
                  <a:alphaOff val="0"/>
                </a:schemeClr>
              </a:lnRef>
              <a:fillRef idx="3">
                <a:schemeClr val="accent5">
                  <a:tint val="40000"/>
                  <a:hueOff val="0"/>
                  <a:satOff val="0"/>
                  <a:lumOff val="0"/>
                  <a:alphaOff val="0"/>
                </a:schemeClr>
              </a:fillRef>
              <a:effectRef idx="3">
                <a:schemeClr val="accent5">
                  <a:tint val="40000"/>
                  <a:hueOff val="0"/>
                  <a:satOff val="0"/>
                  <a:lumOff val="0"/>
                  <a:alphaOff val="0"/>
                </a:schemeClr>
              </a:effectRef>
              <a:fontRef idx="minor">
                <a:schemeClr val="dk1">
                  <a:hueOff val="0"/>
                  <a:satOff val="0"/>
                  <a:lumOff val="0"/>
                  <a:alphaOff val="0"/>
                </a:schemeClr>
              </a:fontRef>
            </p:style>
          </p:sp>
          <p:sp>
            <p:nvSpPr>
              <p:cNvPr id="73" name="Freeform: Shape 72">
                <a:extLst>
                  <a:ext uri="{FF2B5EF4-FFF2-40B4-BE49-F238E27FC236}">
                    <a16:creationId xmlns:a16="http://schemas.microsoft.com/office/drawing/2014/main" id="{A89C345B-CC52-426B-9A09-DE82DDFB51D4}"/>
                  </a:ext>
                </a:extLst>
              </p:cNvPr>
              <p:cNvSpPr/>
              <p:nvPr/>
            </p:nvSpPr>
            <p:spPr>
              <a:xfrm>
                <a:off x="2721478" y="4387025"/>
                <a:ext cx="3477297" cy="490486"/>
              </a:xfrm>
              <a:custGeom>
                <a:avLst/>
                <a:gdLst>
                  <a:gd name="connsiteX0" fmla="*/ 0 w 3477297"/>
                  <a:gd name="connsiteY0" fmla="*/ 0 h 891299"/>
                  <a:gd name="connsiteX1" fmla="*/ 3477297 w 3477297"/>
                  <a:gd name="connsiteY1" fmla="*/ 0 h 891299"/>
                  <a:gd name="connsiteX2" fmla="*/ 3477297 w 3477297"/>
                  <a:gd name="connsiteY2" fmla="*/ 891299 h 891299"/>
                  <a:gd name="connsiteX3" fmla="*/ 0 w 3477297"/>
                  <a:gd name="connsiteY3" fmla="*/ 891299 h 891299"/>
                  <a:gd name="connsiteX4" fmla="*/ 0 w 3477297"/>
                  <a:gd name="connsiteY4" fmla="*/ 0 h 891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297" h="891299">
                    <a:moveTo>
                      <a:pt x="0" y="0"/>
                    </a:moveTo>
                    <a:lnTo>
                      <a:pt x="3477297" y="0"/>
                    </a:lnTo>
                    <a:lnTo>
                      <a:pt x="3477297" y="891299"/>
                    </a:lnTo>
                    <a:lnTo>
                      <a:pt x="0" y="8912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Platform Trial Implementation</a:t>
                </a:r>
              </a:p>
            </p:txBody>
          </p:sp>
          <p:sp>
            <p:nvSpPr>
              <p:cNvPr id="74" name="Freeform: Shape 73">
                <a:extLst>
                  <a:ext uri="{FF2B5EF4-FFF2-40B4-BE49-F238E27FC236}">
                    <a16:creationId xmlns:a16="http://schemas.microsoft.com/office/drawing/2014/main" id="{37915222-1C0F-4FC3-81FD-42F5D62AB432}"/>
                  </a:ext>
                </a:extLst>
              </p:cNvPr>
              <p:cNvSpPr/>
              <p:nvPr/>
            </p:nvSpPr>
            <p:spPr>
              <a:xfrm>
                <a:off x="4143153" y="3497246"/>
                <a:ext cx="633949" cy="612883"/>
              </a:xfrm>
              <a:custGeom>
                <a:avLst/>
                <a:gdLst>
                  <a:gd name="connsiteX0" fmla="*/ 0 w 633949"/>
                  <a:gd name="connsiteY0" fmla="*/ 306442 h 612883"/>
                  <a:gd name="connsiteX1" fmla="*/ 316975 w 633949"/>
                  <a:gd name="connsiteY1" fmla="*/ 0 h 612883"/>
                  <a:gd name="connsiteX2" fmla="*/ 633950 w 633949"/>
                  <a:gd name="connsiteY2" fmla="*/ 306442 h 612883"/>
                  <a:gd name="connsiteX3" fmla="*/ 316975 w 633949"/>
                  <a:gd name="connsiteY3" fmla="*/ 612884 h 612883"/>
                  <a:gd name="connsiteX4" fmla="*/ 0 w 633949"/>
                  <a:gd name="connsiteY4" fmla="*/ 306442 h 612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49" h="612883">
                    <a:moveTo>
                      <a:pt x="0" y="306442"/>
                    </a:moveTo>
                    <a:cubicBezTo>
                      <a:pt x="0" y="137199"/>
                      <a:pt x="141915" y="0"/>
                      <a:pt x="316975" y="0"/>
                    </a:cubicBezTo>
                    <a:cubicBezTo>
                      <a:pt x="492035" y="0"/>
                      <a:pt x="633950" y="137199"/>
                      <a:pt x="633950" y="306442"/>
                    </a:cubicBezTo>
                    <a:cubicBezTo>
                      <a:pt x="633950" y="475685"/>
                      <a:pt x="492035" y="612884"/>
                      <a:pt x="316975" y="612884"/>
                    </a:cubicBezTo>
                    <a:cubicBezTo>
                      <a:pt x="141915" y="612884"/>
                      <a:pt x="0" y="475685"/>
                      <a:pt x="0" y="306442"/>
                    </a:cubicBez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01730" tIns="98645" rIns="101730" bIns="98645"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Operations Plan</a:t>
                </a:r>
              </a:p>
            </p:txBody>
          </p:sp>
          <p:sp>
            <p:nvSpPr>
              <p:cNvPr id="75" name="Freeform: Shape 74">
                <a:extLst>
                  <a:ext uri="{FF2B5EF4-FFF2-40B4-BE49-F238E27FC236}">
                    <a16:creationId xmlns:a16="http://schemas.microsoft.com/office/drawing/2014/main" id="{BF8D9D16-2A9F-47C1-9C10-4174A54D690B}"/>
                  </a:ext>
                </a:extLst>
              </p:cNvPr>
              <p:cNvSpPr/>
              <p:nvPr/>
            </p:nvSpPr>
            <p:spPr>
              <a:xfrm>
                <a:off x="3801122" y="3138644"/>
                <a:ext cx="633949" cy="612883"/>
              </a:xfrm>
              <a:custGeom>
                <a:avLst/>
                <a:gdLst>
                  <a:gd name="connsiteX0" fmla="*/ 0 w 633949"/>
                  <a:gd name="connsiteY0" fmla="*/ 306442 h 612883"/>
                  <a:gd name="connsiteX1" fmla="*/ 316975 w 633949"/>
                  <a:gd name="connsiteY1" fmla="*/ 0 h 612883"/>
                  <a:gd name="connsiteX2" fmla="*/ 633950 w 633949"/>
                  <a:gd name="connsiteY2" fmla="*/ 306442 h 612883"/>
                  <a:gd name="connsiteX3" fmla="*/ 316975 w 633949"/>
                  <a:gd name="connsiteY3" fmla="*/ 612884 h 612883"/>
                  <a:gd name="connsiteX4" fmla="*/ 0 w 633949"/>
                  <a:gd name="connsiteY4" fmla="*/ 306442 h 612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49" h="612883">
                    <a:moveTo>
                      <a:pt x="0" y="306442"/>
                    </a:moveTo>
                    <a:cubicBezTo>
                      <a:pt x="0" y="137199"/>
                      <a:pt x="141915" y="0"/>
                      <a:pt x="316975" y="0"/>
                    </a:cubicBezTo>
                    <a:cubicBezTo>
                      <a:pt x="492035" y="0"/>
                      <a:pt x="633950" y="137199"/>
                      <a:pt x="633950" y="306442"/>
                    </a:cubicBezTo>
                    <a:cubicBezTo>
                      <a:pt x="633950" y="475685"/>
                      <a:pt x="492035" y="612884"/>
                      <a:pt x="316975" y="612884"/>
                    </a:cubicBezTo>
                    <a:cubicBezTo>
                      <a:pt x="141915" y="612884"/>
                      <a:pt x="0" y="475685"/>
                      <a:pt x="0" y="306442"/>
                    </a:cubicBezTo>
                    <a:close/>
                  </a:path>
                </a:pathLst>
              </a:custGeom>
            </p:spPr>
            <p:style>
              <a:lnRef idx="0">
                <a:schemeClr val="lt1">
                  <a:hueOff val="0"/>
                  <a:satOff val="0"/>
                  <a:lumOff val="0"/>
                  <a:alphaOff val="0"/>
                </a:schemeClr>
              </a:lnRef>
              <a:fillRef idx="3">
                <a:schemeClr val="accent5">
                  <a:hueOff val="-3379271"/>
                  <a:satOff val="-8710"/>
                  <a:lumOff val="-5883"/>
                  <a:alphaOff val="0"/>
                </a:schemeClr>
              </a:fillRef>
              <a:effectRef idx="3">
                <a:schemeClr val="accent5">
                  <a:hueOff val="-3379271"/>
                  <a:satOff val="-8710"/>
                  <a:lumOff val="-5883"/>
                  <a:alphaOff val="0"/>
                </a:schemeClr>
              </a:effectRef>
              <a:fontRef idx="minor">
                <a:schemeClr val="lt1"/>
              </a:fontRef>
            </p:style>
            <p:txBody>
              <a:bodyPr spcFirstLastPara="0" vert="horz" wrap="square" lIns="101730" tIns="98645" rIns="101730" bIns="98645"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Master Protocol</a:t>
                </a:r>
              </a:p>
            </p:txBody>
          </p:sp>
          <p:sp>
            <p:nvSpPr>
              <p:cNvPr id="76" name="Freeform: Shape 75">
                <a:extLst>
                  <a:ext uri="{FF2B5EF4-FFF2-40B4-BE49-F238E27FC236}">
                    <a16:creationId xmlns:a16="http://schemas.microsoft.com/office/drawing/2014/main" id="{4B327B69-235F-4E09-8998-35812D08DC98}"/>
                  </a:ext>
                </a:extLst>
              </p:cNvPr>
              <p:cNvSpPr/>
              <p:nvPr/>
            </p:nvSpPr>
            <p:spPr>
              <a:xfrm>
                <a:off x="4289738" y="3023076"/>
                <a:ext cx="633949" cy="612883"/>
              </a:xfrm>
              <a:custGeom>
                <a:avLst/>
                <a:gdLst>
                  <a:gd name="connsiteX0" fmla="*/ 0 w 633949"/>
                  <a:gd name="connsiteY0" fmla="*/ 306442 h 612883"/>
                  <a:gd name="connsiteX1" fmla="*/ 316975 w 633949"/>
                  <a:gd name="connsiteY1" fmla="*/ 0 h 612883"/>
                  <a:gd name="connsiteX2" fmla="*/ 633950 w 633949"/>
                  <a:gd name="connsiteY2" fmla="*/ 306442 h 612883"/>
                  <a:gd name="connsiteX3" fmla="*/ 316975 w 633949"/>
                  <a:gd name="connsiteY3" fmla="*/ 612884 h 612883"/>
                  <a:gd name="connsiteX4" fmla="*/ 0 w 633949"/>
                  <a:gd name="connsiteY4" fmla="*/ 306442 h 612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49" h="612883">
                    <a:moveTo>
                      <a:pt x="0" y="306442"/>
                    </a:moveTo>
                    <a:cubicBezTo>
                      <a:pt x="0" y="137199"/>
                      <a:pt x="141915" y="0"/>
                      <a:pt x="316975" y="0"/>
                    </a:cubicBezTo>
                    <a:cubicBezTo>
                      <a:pt x="492035" y="0"/>
                      <a:pt x="633950" y="137199"/>
                      <a:pt x="633950" y="306442"/>
                    </a:cubicBezTo>
                    <a:cubicBezTo>
                      <a:pt x="633950" y="475685"/>
                      <a:pt x="492035" y="612884"/>
                      <a:pt x="316975" y="612884"/>
                    </a:cubicBezTo>
                    <a:cubicBezTo>
                      <a:pt x="141915" y="612884"/>
                      <a:pt x="0" y="475685"/>
                      <a:pt x="0" y="306442"/>
                    </a:cubicBezTo>
                    <a:close/>
                  </a:path>
                </a:pathLst>
              </a:cu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spcFirstLastPara="0" vert="horz" wrap="square" lIns="101730" tIns="98645" rIns="101730" bIns="98645"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Business Plan</a:t>
                </a:r>
              </a:p>
            </p:txBody>
          </p:sp>
          <p:sp>
            <p:nvSpPr>
              <p:cNvPr id="77" name="Shape 76">
                <a:extLst>
                  <a:ext uri="{FF2B5EF4-FFF2-40B4-BE49-F238E27FC236}">
                    <a16:creationId xmlns:a16="http://schemas.microsoft.com/office/drawing/2014/main" id="{FB90E381-0533-47B8-9652-D542D9238619}"/>
                  </a:ext>
                </a:extLst>
              </p:cNvPr>
              <p:cNvSpPr/>
              <p:nvPr/>
            </p:nvSpPr>
            <p:spPr>
              <a:xfrm>
                <a:off x="3578541" y="2877962"/>
                <a:ext cx="1668576" cy="1373894"/>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9" name="TextBox 8">
              <a:extLst>
                <a:ext uri="{FF2B5EF4-FFF2-40B4-BE49-F238E27FC236}">
                  <a16:creationId xmlns:a16="http://schemas.microsoft.com/office/drawing/2014/main" id="{667D4699-AAEF-4869-96D2-1E4E34844279}"/>
                </a:ext>
              </a:extLst>
            </p:cNvPr>
            <p:cNvSpPr txBox="1"/>
            <p:nvPr/>
          </p:nvSpPr>
          <p:spPr>
            <a:xfrm>
              <a:off x="1742385" y="2549358"/>
              <a:ext cx="53190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Consortium: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Key stakeholders produce essential elements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82C5E39D-7094-4528-B2F9-87CEB287B2AD}"/>
                </a:ext>
              </a:extLst>
            </p:cNvPr>
            <p:cNvSpPr/>
            <p:nvPr/>
          </p:nvSpPr>
          <p:spPr>
            <a:xfrm>
              <a:off x="4143153" y="2247131"/>
              <a:ext cx="402843" cy="208158"/>
            </a:xfrm>
            <a:prstGeom prst="downArrow">
              <a:avLst/>
            </a:prstGeom>
          </p:spPr>
          <p:style>
            <a:lnRef idx="0">
              <a:schemeClr val="lt1">
                <a:hueOff val="0"/>
                <a:satOff val="0"/>
                <a:lumOff val="0"/>
                <a:alphaOff val="0"/>
              </a:schemeClr>
            </a:lnRef>
            <a:fillRef idx="3">
              <a:schemeClr val="accent5">
                <a:tint val="40000"/>
                <a:hueOff val="0"/>
                <a:satOff val="0"/>
                <a:lumOff val="0"/>
                <a:alphaOff val="0"/>
              </a:schemeClr>
            </a:fillRef>
            <a:effectRef idx="3">
              <a:schemeClr val="accent5">
                <a:tint val="40000"/>
                <a:hueOff val="0"/>
                <a:satOff val="0"/>
                <a:lumOff val="0"/>
                <a:alphaOff val="0"/>
              </a:schemeClr>
            </a:effectRef>
            <a:fontRef idx="minor">
              <a:schemeClr val="dk1">
                <a:hueOff val="0"/>
                <a:satOff val="0"/>
                <a:lumOff val="0"/>
                <a:alphaOff val="0"/>
              </a:schemeClr>
            </a:fontRef>
          </p:style>
        </p:sp>
        <p:pic>
          <p:nvPicPr>
            <p:cNvPr id="14" name="Graphic 13" descr="Customer review">
              <a:extLst>
                <a:ext uri="{FF2B5EF4-FFF2-40B4-BE49-F238E27FC236}">
                  <a16:creationId xmlns:a16="http://schemas.microsoft.com/office/drawing/2014/main" id="{CF942719-88A5-4E2F-8EEA-3B5ED1C60B8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221821" y="2486686"/>
              <a:ext cx="579585" cy="549144"/>
            </a:xfrm>
            <a:prstGeom prst="rect">
              <a:avLst/>
            </a:prstGeom>
          </p:spPr>
        </p:pic>
        <p:grpSp>
          <p:nvGrpSpPr>
            <p:cNvPr id="22" name="Group 21">
              <a:extLst>
                <a:ext uri="{FF2B5EF4-FFF2-40B4-BE49-F238E27FC236}">
                  <a16:creationId xmlns:a16="http://schemas.microsoft.com/office/drawing/2014/main" id="{81D67FA8-4A87-4BCE-9EEA-0099BD94EA96}"/>
                </a:ext>
              </a:extLst>
            </p:cNvPr>
            <p:cNvGrpSpPr/>
            <p:nvPr/>
          </p:nvGrpSpPr>
          <p:grpSpPr>
            <a:xfrm>
              <a:off x="6973717" y="2646884"/>
              <a:ext cx="565848" cy="163948"/>
              <a:chOff x="7497693" y="2054210"/>
              <a:chExt cx="888752" cy="456115"/>
            </a:xfrm>
            <a:solidFill>
              <a:schemeClr val="accent6">
                <a:lumMod val="75000"/>
              </a:schemeClr>
            </a:solidFill>
          </p:grpSpPr>
          <p:pic>
            <p:nvPicPr>
              <p:cNvPr id="19" name="Graphic 18" descr="Dollar">
                <a:extLst>
                  <a:ext uri="{FF2B5EF4-FFF2-40B4-BE49-F238E27FC236}">
                    <a16:creationId xmlns:a16="http://schemas.microsoft.com/office/drawing/2014/main" id="{96118BF5-A664-4980-800F-03CB883BBB2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31037" y="2054210"/>
                <a:ext cx="455408" cy="455408"/>
              </a:xfrm>
              <a:prstGeom prst="rect">
                <a:avLst/>
              </a:prstGeom>
            </p:spPr>
          </p:pic>
          <p:pic>
            <p:nvPicPr>
              <p:cNvPr id="20" name="Graphic 19" descr="Dollar">
                <a:extLst>
                  <a:ext uri="{FF2B5EF4-FFF2-40B4-BE49-F238E27FC236}">
                    <a16:creationId xmlns:a16="http://schemas.microsoft.com/office/drawing/2014/main" id="{0A2DFC22-19EB-4614-88DC-74021DD98E8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14365" y="2054210"/>
                <a:ext cx="455408" cy="455408"/>
              </a:xfrm>
              <a:prstGeom prst="rect">
                <a:avLst/>
              </a:prstGeom>
            </p:spPr>
          </p:pic>
          <p:pic>
            <p:nvPicPr>
              <p:cNvPr id="21" name="Graphic 20" descr="Dollar">
                <a:extLst>
                  <a:ext uri="{FF2B5EF4-FFF2-40B4-BE49-F238E27FC236}">
                    <a16:creationId xmlns:a16="http://schemas.microsoft.com/office/drawing/2014/main" id="{240AC660-70EF-4DC8-89F3-610ADC7D90A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97693" y="2054917"/>
                <a:ext cx="455408" cy="455408"/>
              </a:xfrm>
              <a:prstGeom prst="rect">
                <a:avLst/>
              </a:prstGeom>
            </p:spPr>
          </p:pic>
        </p:grpSp>
      </p:grpSp>
      <p:grpSp>
        <p:nvGrpSpPr>
          <p:cNvPr id="80" name="Group 79">
            <a:extLst>
              <a:ext uri="{FF2B5EF4-FFF2-40B4-BE49-F238E27FC236}">
                <a16:creationId xmlns:a16="http://schemas.microsoft.com/office/drawing/2014/main" id="{219BD030-CB5F-43A8-8F10-4506C48123D0}"/>
              </a:ext>
            </a:extLst>
          </p:cNvPr>
          <p:cNvGrpSpPr/>
          <p:nvPr/>
        </p:nvGrpSpPr>
        <p:grpSpPr>
          <a:xfrm>
            <a:off x="1153453" y="4745966"/>
            <a:ext cx="6989968" cy="396982"/>
            <a:chOff x="1221821" y="4788696"/>
            <a:chExt cx="6989968" cy="396982"/>
          </a:xfrm>
        </p:grpSpPr>
        <p:sp>
          <p:nvSpPr>
            <p:cNvPr id="12" name="TextBox 11">
              <a:extLst>
                <a:ext uri="{FF2B5EF4-FFF2-40B4-BE49-F238E27FC236}">
                  <a16:creationId xmlns:a16="http://schemas.microsoft.com/office/drawing/2014/main" id="{F156ECE2-AA05-45B9-92D9-FA00EC6A1A82}"/>
                </a:ext>
              </a:extLst>
            </p:cNvPr>
            <p:cNvSpPr txBox="1"/>
            <p:nvPr/>
          </p:nvSpPr>
          <p:spPr>
            <a:xfrm>
              <a:off x="1757550" y="4841938"/>
              <a:ext cx="5724771" cy="3385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“Corporation”: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Entity created to implement trial and hold IND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phic 17" descr="Building">
              <a:extLst>
                <a:ext uri="{FF2B5EF4-FFF2-40B4-BE49-F238E27FC236}">
                  <a16:creationId xmlns:a16="http://schemas.microsoft.com/office/drawing/2014/main" id="{E1D70703-F356-4FF5-A160-90491BB0E60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21821" y="4788696"/>
              <a:ext cx="611907" cy="354365"/>
            </a:xfrm>
            <a:prstGeom prst="rect">
              <a:avLst/>
            </a:prstGeom>
          </p:spPr>
        </p:pic>
        <p:grpSp>
          <p:nvGrpSpPr>
            <p:cNvPr id="65" name="Group 64">
              <a:extLst>
                <a:ext uri="{FF2B5EF4-FFF2-40B4-BE49-F238E27FC236}">
                  <a16:creationId xmlns:a16="http://schemas.microsoft.com/office/drawing/2014/main" id="{A912E19F-5BEE-434B-8E44-F736CE4C9B70}"/>
                </a:ext>
              </a:extLst>
            </p:cNvPr>
            <p:cNvGrpSpPr/>
            <p:nvPr/>
          </p:nvGrpSpPr>
          <p:grpSpPr>
            <a:xfrm>
              <a:off x="7115336" y="4847522"/>
              <a:ext cx="1096453" cy="338156"/>
              <a:chOff x="7284551" y="5372090"/>
              <a:chExt cx="1144640" cy="609580"/>
            </a:xfrm>
          </p:grpSpPr>
          <p:grpSp>
            <p:nvGrpSpPr>
              <p:cNvPr id="49" name="Group 48">
                <a:extLst>
                  <a:ext uri="{FF2B5EF4-FFF2-40B4-BE49-F238E27FC236}">
                    <a16:creationId xmlns:a16="http://schemas.microsoft.com/office/drawing/2014/main" id="{686A3939-821A-4D7F-AE46-E42F276D5BC5}"/>
                  </a:ext>
                </a:extLst>
              </p:cNvPr>
              <p:cNvGrpSpPr/>
              <p:nvPr/>
            </p:nvGrpSpPr>
            <p:grpSpPr>
              <a:xfrm>
                <a:off x="7797793" y="5679625"/>
                <a:ext cx="623657" cy="295542"/>
                <a:chOff x="7497693" y="2054210"/>
                <a:chExt cx="888752" cy="456115"/>
              </a:xfrm>
              <a:solidFill>
                <a:schemeClr val="accent6">
                  <a:lumMod val="75000"/>
                </a:schemeClr>
              </a:solidFill>
            </p:grpSpPr>
            <p:pic>
              <p:nvPicPr>
                <p:cNvPr id="50" name="Graphic 49" descr="Dollar">
                  <a:extLst>
                    <a:ext uri="{FF2B5EF4-FFF2-40B4-BE49-F238E27FC236}">
                      <a16:creationId xmlns:a16="http://schemas.microsoft.com/office/drawing/2014/main" id="{D3FA2C63-9D78-462A-BA08-C9AF777B4F0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31037" y="2054210"/>
                  <a:ext cx="455408" cy="455408"/>
                </a:xfrm>
                <a:prstGeom prst="rect">
                  <a:avLst/>
                </a:prstGeom>
              </p:spPr>
            </p:pic>
            <p:pic>
              <p:nvPicPr>
                <p:cNvPr id="51" name="Graphic 50" descr="Dollar">
                  <a:extLst>
                    <a:ext uri="{FF2B5EF4-FFF2-40B4-BE49-F238E27FC236}">
                      <a16:creationId xmlns:a16="http://schemas.microsoft.com/office/drawing/2014/main" id="{09DA2497-3E64-4D7A-BC00-D7A8AD67F12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01652" y="2054210"/>
                  <a:ext cx="455407" cy="455408"/>
                </a:xfrm>
                <a:prstGeom prst="rect">
                  <a:avLst/>
                </a:prstGeom>
              </p:spPr>
            </p:pic>
            <p:pic>
              <p:nvPicPr>
                <p:cNvPr id="52" name="Graphic 51" descr="Dollar">
                  <a:extLst>
                    <a:ext uri="{FF2B5EF4-FFF2-40B4-BE49-F238E27FC236}">
                      <a16:creationId xmlns:a16="http://schemas.microsoft.com/office/drawing/2014/main" id="{15442CAC-C745-4663-BD49-B2387BDD6E3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97693" y="2054917"/>
                  <a:ext cx="455408" cy="455408"/>
                </a:xfrm>
                <a:prstGeom prst="rect">
                  <a:avLst/>
                </a:prstGeom>
              </p:spPr>
            </p:pic>
          </p:grpSp>
          <p:grpSp>
            <p:nvGrpSpPr>
              <p:cNvPr id="53" name="Group 52">
                <a:extLst>
                  <a:ext uri="{FF2B5EF4-FFF2-40B4-BE49-F238E27FC236}">
                    <a16:creationId xmlns:a16="http://schemas.microsoft.com/office/drawing/2014/main" id="{3385AF77-BE4B-4A41-9904-92B9E86D06F3}"/>
                  </a:ext>
                </a:extLst>
              </p:cNvPr>
              <p:cNvGrpSpPr/>
              <p:nvPr/>
            </p:nvGrpSpPr>
            <p:grpSpPr>
              <a:xfrm>
                <a:off x="7805534" y="5372090"/>
                <a:ext cx="623657" cy="295542"/>
                <a:chOff x="7497693" y="2054210"/>
                <a:chExt cx="888752" cy="456115"/>
              </a:xfrm>
              <a:solidFill>
                <a:schemeClr val="accent6">
                  <a:lumMod val="75000"/>
                </a:schemeClr>
              </a:solidFill>
            </p:grpSpPr>
            <p:pic>
              <p:nvPicPr>
                <p:cNvPr id="54" name="Graphic 53" descr="Dollar">
                  <a:extLst>
                    <a:ext uri="{FF2B5EF4-FFF2-40B4-BE49-F238E27FC236}">
                      <a16:creationId xmlns:a16="http://schemas.microsoft.com/office/drawing/2014/main" id="{8BE10E9E-99F7-4287-B3C6-848B9ED6EF6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31037" y="2054210"/>
                  <a:ext cx="455408" cy="455408"/>
                </a:xfrm>
                <a:prstGeom prst="rect">
                  <a:avLst/>
                </a:prstGeom>
              </p:spPr>
            </p:pic>
            <p:pic>
              <p:nvPicPr>
                <p:cNvPr id="55" name="Graphic 54" descr="Dollar">
                  <a:extLst>
                    <a:ext uri="{FF2B5EF4-FFF2-40B4-BE49-F238E27FC236}">
                      <a16:creationId xmlns:a16="http://schemas.microsoft.com/office/drawing/2014/main" id="{FDE783C1-B371-46DC-AC10-3DFA1297F59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01652" y="2054210"/>
                  <a:ext cx="455407" cy="455408"/>
                </a:xfrm>
                <a:prstGeom prst="rect">
                  <a:avLst/>
                </a:prstGeom>
              </p:spPr>
            </p:pic>
            <p:pic>
              <p:nvPicPr>
                <p:cNvPr id="56" name="Graphic 55" descr="Dollar">
                  <a:extLst>
                    <a:ext uri="{FF2B5EF4-FFF2-40B4-BE49-F238E27FC236}">
                      <a16:creationId xmlns:a16="http://schemas.microsoft.com/office/drawing/2014/main" id="{208C9D7F-4C7F-4A27-8959-D185F257550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97693" y="2054917"/>
                  <a:ext cx="455408" cy="455408"/>
                </a:xfrm>
                <a:prstGeom prst="rect">
                  <a:avLst/>
                </a:prstGeom>
              </p:spPr>
            </p:pic>
          </p:grpSp>
          <p:grpSp>
            <p:nvGrpSpPr>
              <p:cNvPr id="57" name="Group 56">
                <a:extLst>
                  <a:ext uri="{FF2B5EF4-FFF2-40B4-BE49-F238E27FC236}">
                    <a16:creationId xmlns:a16="http://schemas.microsoft.com/office/drawing/2014/main" id="{C39E265F-E9A2-41BA-8330-B1C42A1211B7}"/>
                  </a:ext>
                </a:extLst>
              </p:cNvPr>
              <p:cNvGrpSpPr/>
              <p:nvPr/>
            </p:nvGrpSpPr>
            <p:grpSpPr>
              <a:xfrm>
                <a:off x="7284551" y="5384541"/>
                <a:ext cx="623657" cy="295542"/>
                <a:chOff x="7497693" y="2054210"/>
                <a:chExt cx="888752" cy="456115"/>
              </a:xfrm>
              <a:solidFill>
                <a:schemeClr val="accent6">
                  <a:lumMod val="75000"/>
                </a:schemeClr>
              </a:solidFill>
            </p:grpSpPr>
            <p:pic>
              <p:nvPicPr>
                <p:cNvPr id="58" name="Graphic 57" descr="Dollar">
                  <a:extLst>
                    <a:ext uri="{FF2B5EF4-FFF2-40B4-BE49-F238E27FC236}">
                      <a16:creationId xmlns:a16="http://schemas.microsoft.com/office/drawing/2014/main" id="{2FE8D3D9-5954-46CE-96ED-485019A5BFF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31037" y="2054210"/>
                  <a:ext cx="455408" cy="455408"/>
                </a:xfrm>
                <a:prstGeom prst="rect">
                  <a:avLst/>
                </a:prstGeom>
              </p:spPr>
            </p:pic>
            <p:pic>
              <p:nvPicPr>
                <p:cNvPr id="59" name="Graphic 58" descr="Dollar">
                  <a:extLst>
                    <a:ext uri="{FF2B5EF4-FFF2-40B4-BE49-F238E27FC236}">
                      <a16:creationId xmlns:a16="http://schemas.microsoft.com/office/drawing/2014/main" id="{82930196-C8BB-47EB-B7A9-12F29CDB2B1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01652" y="2054210"/>
                  <a:ext cx="455407" cy="455408"/>
                </a:xfrm>
                <a:prstGeom prst="rect">
                  <a:avLst/>
                </a:prstGeom>
              </p:spPr>
            </p:pic>
            <p:pic>
              <p:nvPicPr>
                <p:cNvPr id="60" name="Graphic 59" descr="Dollar">
                  <a:extLst>
                    <a:ext uri="{FF2B5EF4-FFF2-40B4-BE49-F238E27FC236}">
                      <a16:creationId xmlns:a16="http://schemas.microsoft.com/office/drawing/2014/main" id="{13EA77C7-8C04-4324-94CF-8AD7B938375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97693" y="2054917"/>
                  <a:ext cx="455408" cy="455408"/>
                </a:xfrm>
                <a:prstGeom prst="rect">
                  <a:avLst/>
                </a:prstGeom>
              </p:spPr>
            </p:pic>
          </p:grpSp>
          <p:grpSp>
            <p:nvGrpSpPr>
              <p:cNvPr id="61" name="Group 60">
                <a:extLst>
                  <a:ext uri="{FF2B5EF4-FFF2-40B4-BE49-F238E27FC236}">
                    <a16:creationId xmlns:a16="http://schemas.microsoft.com/office/drawing/2014/main" id="{596700CF-DCEF-41DC-B90F-63EDF2E47D59}"/>
                  </a:ext>
                </a:extLst>
              </p:cNvPr>
              <p:cNvGrpSpPr/>
              <p:nvPr/>
            </p:nvGrpSpPr>
            <p:grpSpPr>
              <a:xfrm>
                <a:off x="7285052" y="5686128"/>
                <a:ext cx="623657" cy="295542"/>
                <a:chOff x="7497693" y="2054210"/>
                <a:chExt cx="888752" cy="456115"/>
              </a:xfrm>
              <a:solidFill>
                <a:schemeClr val="accent6">
                  <a:lumMod val="75000"/>
                </a:schemeClr>
              </a:solidFill>
            </p:grpSpPr>
            <p:pic>
              <p:nvPicPr>
                <p:cNvPr id="62" name="Graphic 61" descr="Dollar">
                  <a:extLst>
                    <a:ext uri="{FF2B5EF4-FFF2-40B4-BE49-F238E27FC236}">
                      <a16:creationId xmlns:a16="http://schemas.microsoft.com/office/drawing/2014/main" id="{C9E989EB-3053-41A6-89ED-B330BA76CF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31037" y="2054210"/>
                  <a:ext cx="455408" cy="455408"/>
                </a:xfrm>
                <a:prstGeom prst="rect">
                  <a:avLst/>
                </a:prstGeom>
              </p:spPr>
            </p:pic>
            <p:pic>
              <p:nvPicPr>
                <p:cNvPr id="63" name="Graphic 62" descr="Dollar">
                  <a:extLst>
                    <a:ext uri="{FF2B5EF4-FFF2-40B4-BE49-F238E27FC236}">
                      <a16:creationId xmlns:a16="http://schemas.microsoft.com/office/drawing/2014/main" id="{DFF40E9D-DFB6-432B-9FDC-B90F8F954A1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01652" y="2054210"/>
                  <a:ext cx="455407" cy="455408"/>
                </a:xfrm>
                <a:prstGeom prst="rect">
                  <a:avLst/>
                </a:prstGeom>
              </p:spPr>
            </p:pic>
            <p:pic>
              <p:nvPicPr>
                <p:cNvPr id="64" name="Graphic 63" descr="Dollar">
                  <a:extLst>
                    <a:ext uri="{FF2B5EF4-FFF2-40B4-BE49-F238E27FC236}">
                      <a16:creationId xmlns:a16="http://schemas.microsoft.com/office/drawing/2014/main" id="{077FADB9-B10A-430D-9C5A-D240729F433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497693" y="2054917"/>
                  <a:ext cx="455408" cy="455408"/>
                </a:xfrm>
                <a:prstGeom prst="rect">
                  <a:avLst/>
                </a:prstGeom>
              </p:spPr>
            </p:pic>
          </p:grpSp>
        </p:grpSp>
      </p:grpSp>
    </p:spTree>
    <p:extLst>
      <p:ext uri="{BB962C8B-B14F-4D97-AF65-F5344CB8AC3E}">
        <p14:creationId xmlns:p14="http://schemas.microsoft.com/office/powerpoint/2010/main" val="38563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181080-D7C7-47F3-B0E9-8B7CDC438014}"/>
              </a:ext>
            </a:extLst>
          </p:cNvPr>
          <p:cNvSpPr txBox="1"/>
          <p:nvPr/>
        </p:nvSpPr>
        <p:spPr>
          <a:xfrm>
            <a:off x="684602" y="1367751"/>
            <a:ext cx="7596273"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Platform trials represent an important innovative trial design methodology in the pediatric product development toolkit.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Platform strategy includes scientific, organizational, and financial elements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Plan for registrational use upfront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1"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Don’t start something you can’t finish</a:t>
            </a:r>
            <a:r>
              <a:rPr kumimoji="0" lang="en-US" sz="1400" b="0" i="0" u="none" strike="noStrike" kern="0" cap="none" spc="0" normalizeH="0" baseline="0" noProof="0" dirty="0">
                <a:ln>
                  <a:noFill/>
                </a:ln>
                <a:solidFill>
                  <a:srgbClr val="2A282A"/>
                </a:solidFill>
                <a:effectLst/>
                <a:uLnTx/>
                <a:uFillTx/>
                <a:latin typeface="Arial" panose="020B0604020202020204" pitchFamily="34" charset="0"/>
                <a:ea typeface="+mn-ea"/>
                <a:cs typeface="Arial" panose="020B0604020202020204" pitchFamily="34" charset="0"/>
              </a:rPr>
              <a:t>… Sustainability is essential.</a:t>
            </a: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0" y="134623"/>
            <a:ext cx="9144000" cy="7889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Summary</a:t>
            </a:r>
          </a:p>
        </p:txBody>
      </p:sp>
      <p:pic>
        <p:nvPicPr>
          <p:cNvPr id="3" name="Picture 2">
            <a:extLst>
              <a:ext uri="{FF2B5EF4-FFF2-40B4-BE49-F238E27FC236}">
                <a16:creationId xmlns:a16="http://schemas.microsoft.com/office/drawing/2014/main" id="{194D7D7C-1AF1-4489-8235-74DC57A94115}"/>
              </a:ext>
            </a:extLst>
          </p:cNvPr>
          <p:cNvPicPr>
            <a:picLocks noChangeAspect="1"/>
          </p:cNvPicPr>
          <p:nvPr/>
        </p:nvPicPr>
        <p:blipFill rotWithShape="1">
          <a:blip r:embed="rId2"/>
          <a:srcRect b="30239"/>
          <a:stretch/>
        </p:blipFill>
        <p:spPr>
          <a:xfrm>
            <a:off x="826667" y="3599515"/>
            <a:ext cx="1939329" cy="1784215"/>
          </a:xfrm>
          <a:prstGeom prst="rect">
            <a:avLst/>
          </a:prstGeom>
        </p:spPr>
      </p:pic>
    </p:spTree>
    <p:extLst>
      <p:ext uri="{BB962C8B-B14F-4D97-AF65-F5344CB8AC3E}">
        <p14:creationId xmlns:p14="http://schemas.microsoft.com/office/powerpoint/2010/main" val="14233555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Lunch</a:t>
            </a:r>
            <a:endParaRPr lang="en-US" sz="4400" dirty="0"/>
          </a:p>
        </p:txBody>
      </p:sp>
    </p:spTree>
    <p:extLst>
      <p:ext uri="{BB962C8B-B14F-4D97-AF65-F5344CB8AC3E}">
        <p14:creationId xmlns:p14="http://schemas.microsoft.com/office/powerpoint/2010/main" val="30541645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2082" y="3753912"/>
            <a:ext cx="5633676" cy="661404"/>
          </a:xfrm>
        </p:spPr>
        <p:txBody>
          <a:bodyPr/>
          <a:lstStyle/>
          <a:p>
            <a:r>
              <a:rPr lang="en-US" sz="3000" dirty="0"/>
              <a:t>Breakout Session Instructions</a:t>
            </a:r>
          </a:p>
        </p:txBody>
      </p:sp>
      <p:sp>
        <p:nvSpPr>
          <p:cNvPr id="3" name="Subtitle 2"/>
          <p:cNvSpPr>
            <a:spLocks noGrp="1"/>
          </p:cNvSpPr>
          <p:nvPr>
            <p:ph type="subTitle" idx="1"/>
          </p:nvPr>
        </p:nvSpPr>
        <p:spPr>
          <a:xfrm>
            <a:off x="1852089" y="4415321"/>
            <a:ext cx="5633675" cy="506494"/>
          </a:xfrm>
        </p:spPr>
        <p:txBody>
          <a:bodyPr/>
          <a:lstStyle/>
          <a:p>
            <a:r>
              <a:rPr lang="en-US" dirty="0"/>
              <a:t>Kimberly Fisher, CTTI</a:t>
            </a:r>
          </a:p>
        </p:txBody>
      </p:sp>
      <p:sp>
        <p:nvSpPr>
          <p:cNvPr id="4" name="Text Placeholder 3"/>
          <p:cNvSpPr>
            <a:spLocks noGrp="1"/>
          </p:cNvSpPr>
          <p:nvPr>
            <p:ph type="body" sz="quarter" idx="10"/>
          </p:nvPr>
        </p:nvSpPr>
        <p:spPr/>
        <p:txBody>
          <a:bodyPr/>
          <a:lstStyle/>
          <a:p>
            <a:r>
              <a:rPr lang="en-US" dirty="0"/>
              <a:t>October 22, 2019</a:t>
            </a:r>
          </a:p>
        </p:txBody>
      </p:sp>
    </p:spTree>
    <p:extLst>
      <p:ext uri="{BB962C8B-B14F-4D97-AF65-F5344CB8AC3E}">
        <p14:creationId xmlns:p14="http://schemas.microsoft.com/office/powerpoint/2010/main" val="8585268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 Instructions</a:t>
            </a:r>
          </a:p>
        </p:txBody>
      </p:sp>
    </p:spTree>
    <p:extLst>
      <p:ext uri="{BB962C8B-B14F-4D97-AF65-F5344CB8AC3E}">
        <p14:creationId xmlns:p14="http://schemas.microsoft.com/office/powerpoint/2010/main" val="31417383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353490-7972-6F44-8157-A999760457C9}"/>
              </a:ext>
            </a:extLst>
          </p:cNvPr>
          <p:cNvPicPr>
            <a:picLocks noChangeAspect="1"/>
          </p:cNvPicPr>
          <p:nvPr/>
        </p:nvPicPr>
        <p:blipFill rotWithShape="1">
          <a:blip r:embed="rId2"/>
          <a:srcRect t="22475" b="23886"/>
          <a:stretch/>
        </p:blipFill>
        <p:spPr>
          <a:xfrm>
            <a:off x="2758844" y="2906471"/>
            <a:ext cx="3324225" cy="1532731"/>
          </a:xfrm>
          <a:prstGeom prst="rect">
            <a:avLst/>
          </a:prstGeom>
        </p:spPr>
      </p:pic>
      <p:sp>
        <p:nvSpPr>
          <p:cNvPr id="2" name="Title 1"/>
          <p:cNvSpPr>
            <a:spLocks noGrp="1"/>
          </p:cNvSpPr>
          <p:nvPr>
            <p:ph type="title"/>
          </p:nvPr>
        </p:nvSpPr>
        <p:spPr/>
        <p:txBody>
          <a:bodyPr/>
          <a:lstStyle/>
          <a:p>
            <a:r>
              <a:rPr lang="en-US" dirty="0"/>
              <a:t>Breakout Session Brainstorm Goals</a:t>
            </a:r>
          </a:p>
        </p:txBody>
      </p:sp>
      <p:sp>
        <p:nvSpPr>
          <p:cNvPr id="4" name="Rounded Rectangle 3"/>
          <p:cNvSpPr/>
          <p:nvPr/>
        </p:nvSpPr>
        <p:spPr>
          <a:xfrm>
            <a:off x="1499970" y="4065271"/>
            <a:ext cx="1956932" cy="1422990"/>
          </a:xfrm>
          <a:prstGeom prst="roundRect">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tIns="102870" bIns="137160" rtlCol="0" anchor="t" anchorCtr="0"/>
          <a:lstStyle/>
          <a:p>
            <a:pPr algn="ctr" defTabSz="342892"/>
            <a:r>
              <a:rPr lang="en-US" sz="1500" b="1" dirty="0">
                <a:solidFill>
                  <a:prstClr val="white"/>
                </a:solidFill>
                <a:latin typeface="Arial"/>
              </a:rPr>
              <a:t>Identify Potential </a:t>
            </a:r>
            <a:br>
              <a:rPr lang="en-US" sz="1500" b="1" dirty="0">
                <a:solidFill>
                  <a:prstClr val="white"/>
                </a:solidFill>
                <a:latin typeface="Arial"/>
              </a:rPr>
            </a:br>
            <a:r>
              <a:rPr lang="en-US" sz="1500" b="1" dirty="0">
                <a:solidFill>
                  <a:prstClr val="white"/>
                </a:solidFill>
                <a:latin typeface="Arial"/>
              </a:rPr>
              <a:t>STRATEGIES</a:t>
            </a:r>
          </a:p>
        </p:txBody>
      </p:sp>
      <p:sp>
        <p:nvSpPr>
          <p:cNvPr id="7" name="Rounded Rectangle 6"/>
          <p:cNvSpPr/>
          <p:nvPr/>
        </p:nvSpPr>
        <p:spPr>
          <a:xfrm>
            <a:off x="1496976" y="1826066"/>
            <a:ext cx="1962920" cy="1422220"/>
          </a:xfrm>
          <a:prstGeom prst="roundRect">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tIns="102870" bIns="137160" rtlCol="0" anchor="t" anchorCtr="0"/>
          <a:lstStyle/>
          <a:p>
            <a:pPr algn="ctr" defTabSz="342892"/>
            <a:r>
              <a:rPr lang="en-US" sz="1500" b="1" dirty="0">
                <a:solidFill>
                  <a:prstClr val="white"/>
                </a:solidFill>
                <a:latin typeface="Arial"/>
              </a:rPr>
              <a:t>Priortiize </a:t>
            </a:r>
            <a:br>
              <a:rPr lang="en-US" sz="1500" b="1" dirty="0">
                <a:solidFill>
                  <a:prstClr val="white"/>
                </a:solidFill>
                <a:latin typeface="Arial"/>
              </a:rPr>
            </a:br>
            <a:r>
              <a:rPr lang="en-US" sz="1500" b="1" dirty="0">
                <a:solidFill>
                  <a:prstClr val="white"/>
                </a:solidFill>
                <a:latin typeface="Arial"/>
              </a:rPr>
              <a:t>ROADBLOCKS</a:t>
            </a:r>
          </a:p>
        </p:txBody>
      </p:sp>
      <p:sp>
        <p:nvSpPr>
          <p:cNvPr id="3" name="TextBox 2"/>
          <p:cNvSpPr txBox="1"/>
          <p:nvPr/>
        </p:nvSpPr>
        <p:spPr>
          <a:xfrm>
            <a:off x="1603377" y="3445880"/>
            <a:ext cx="1523642" cy="415498"/>
          </a:xfrm>
          <a:prstGeom prst="rect">
            <a:avLst/>
          </a:prstGeom>
          <a:noFill/>
        </p:spPr>
        <p:txBody>
          <a:bodyPr wrap="square" rtlCol="0">
            <a:spAutoFit/>
          </a:bodyPr>
          <a:lstStyle/>
          <a:p>
            <a:pPr defTabSz="342892"/>
            <a:r>
              <a:rPr lang="en-US" sz="2100" b="1" dirty="0">
                <a:solidFill>
                  <a:srgbClr val="58595B"/>
                </a:solidFill>
                <a:latin typeface="Arial"/>
              </a:rPr>
              <a:t>Day 1</a:t>
            </a:r>
          </a:p>
        </p:txBody>
      </p:sp>
      <p:sp>
        <p:nvSpPr>
          <p:cNvPr id="10" name="TextBox 9"/>
          <p:cNvSpPr txBox="1"/>
          <p:nvPr/>
        </p:nvSpPr>
        <p:spPr>
          <a:xfrm>
            <a:off x="6151196" y="2525278"/>
            <a:ext cx="1551321" cy="415498"/>
          </a:xfrm>
          <a:prstGeom prst="rect">
            <a:avLst/>
          </a:prstGeom>
          <a:noFill/>
        </p:spPr>
        <p:txBody>
          <a:bodyPr wrap="square" rtlCol="0">
            <a:spAutoFit/>
          </a:bodyPr>
          <a:lstStyle/>
          <a:p>
            <a:pPr algn="ctr" defTabSz="342892"/>
            <a:r>
              <a:rPr lang="en-US" sz="2100" b="1" dirty="0">
                <a:solidFill>
                  <a:srgbClr val="58595B"/>
                </a:solidFill>
                <a:latin typeface="Arial"/>
              </a:rPr>
              <a:t>Day 2</a:t>
            </a:r>
          </a:p>
        </p:txBody>
      </p:sp>
      <p:sp>
        <p:nvSpPr>
          <p:cNvPr id="11" name="Rounded Rectangle 10">
            <a:extLst>
              <a:ext uri="{FF2B5EF4-FFF2-40B4-BE49-F238E27FC236}">
                <a16:creationId xmlns:a16="http://schemas.microsoft.com/office/drawing/2014/main" id="{C7DAC515-27E6-584A-AEC0-B87597F15972}"/>
              </a:ext>
            </a:extLst>
          </p:cNvPr>
          <p:cNvSpPr/>
          <p:nvPr/>
        </p:nvSpPr>
        <p:spPr>
          <a:xfrm>
            <a:off x="6151199" y="2961641"/>
            <a:ext cx="1551320" cy="1416934"/>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tIns="102870" bIns="137160" anchor="t" anchorCtr="0">
            <a:noAutofit/>
          </a:bodyPr>
          <a:lstStyle/>
          <a:p>
            <a:pPr algn="ctr" defTabSz="342892">
              <a:lnSpc>
                <a:spcPct val="96000"/>
              </a:lnSpc>
            </a:pPr>
            <a:r>
              <a:rPr lang="en-US" sz="1500" b="1" dirty="0">
                <a:solidFill>
                  <a:prstClr val="white"/>
                </a:solidFill>
                <a:latin typeface="Arial"/>
              </a:rPr>
              <a:t>Brainstorm</a:t>
            </a:r>
            <a:br>
              <a:rPr lang="en-US" sz="1500" b="1" dirty="0">
                <a:solidFill>
                  <a:prstClr val="white"/>
                </a:solidFill>
                <a:latin typeface="Arial"/>
              </a:rPr>
            </a:br>
            <a:r>
              <a:rPr lang="en-US" sz="1500" b="1" dirty="0">
                <a:solidFill>
                  <a:prstClr val="white"/>
                </a:solidFill>
                <a:latin typeface="Arial"/>
              </a:rPr>
              <a:t>TOOLS</a:t>
            </a:r>
          </a:p>
        </p:txBody>
      </p:sp>
      <p:pic>
        <p:nvPicPr>
          <p:cNvPr id="6" name="Picture 5">
            <a:extLst>
              <a:ext uri="{FF2B5EF4-FFF2-40B4-BE49-F238E27FC236}">
                <a16:creationId xmlns:a16="http://schemas.microsoft.com/office/drawing/2014/main" id="{E7C9CA22-E45E-6649-B602-E6399785744A}"/>
              </a:ext>
            </a:extLst>
          </p:cNvPr>
          <p:cNvPicPr>
            <a:picLocks noChangeAspect="1"/>
          </p:cNvPicPr>
          <p:nvPr/>
        </p:nvPicPr>
        <p:blipFill>
          <a:blip r:embed="rId3">
            <a:biLevel thresh="25000"/>
          </a:blip>
          <a:stretch>
            <a:fillRect/>
          </a:stretch>
        </p:blipFill>
        <p:spPr>
          <a:xfrm>
            <a:off x="2183460" y="2537176"/>
            <a:ext cx="589952" cy="589952"/>
          </a:xfrm>
          <a:prstGeom prst="rect">
            <a:avLst/>
          </a:prstGeom>
        </p:spPr>
      </p:pic>
      <p:pic>
        <p:nvPicPr>
          <p:cNvPr id="8" name="Picture 7">
            <a:extLst>
              <a:ext uri="{FF2B5EF4-FFF2-40B4-BE49-F238E27FC236}">
                <a16:creationId xmlns:a16="http://schemas.microsoft.com/office/drawing/2014/main" id="{E5225ADC-1815-6448-85BB-2A7BA7DB3E44}"/>
              </a:ext>
            </a:extLst>
          </p:cNvPr>
          <p:cNvPicPr>
            <a:picLocks noChangeAspect="1"/>
          </p:cNvPicPr>
          <p:nvPr/>
        </p:nvPicPr>
        <p:blipFill>
          <a:blip r:embed="rId4">
            <a:biLevel thresh="25000"/>
          </a:blip>
          <a:stretch>
            <a:fillRect/>
          </a:stretch>
        </p:blipFill>
        <p:spPr>
          <a:xfrm>
            <a:off x="6683379" y="3691058"/>
            <a:ext cx="555163" cy="555163"/>
          </a:xfrm>
          <a:prstGeom prst="rect">
            <a:avLst/>
          </a:prstGeom>
        </p:spPr>
      </p:pic>
      <p:pic>
        <p:nvPicPr>
          <p:cNvPr id="12" name="Picture 11">
            <a:extLst>
              <a:ext uri="{FF2B5EF4-FFF2-40B4-BE49-F238E27FC236}">
                <a16:creationId xmlns:a16="http://schemas.microsoft.com/office/drawing/2014/main" id="{BC15BC4E-6431-A642-9FEF-9162CB04E0B7}"/>
              </a:ext>
            </a:extLst>
          </p:cNvPr>
          <p:cNvPicPr>
            <a:picLocks noChangeAspect="1"/>
          </p:cNvPicPr>
          <p:nvPr/>
        </p:nvPicPr>
        <p:blipFill>
          <a:blip r:embed="rId5">
            <a:biLevel thresh="25000"/>
          </a:blip>
          <a:stretch>
            <a:fillRect/>
          </a:stretch>
        </p:blipFill>
        <p:spPr>
          <a:xfrm>
            <a:off x="2191680" y="4792146"/>
            <a:ext cx="573517" cy="573517"/>
          </a:xfrm>
          <a:prstGeom prst="rect">
            <a:avLst/>
          </a:prstGeom>
        </p:spPr>
      </p:pic>
    </p:spTree>
    <p:extLst>
      <p:ext uri="{BB962C8B-B14F-4D97-AF65-F5344CB8AC3E}">
        <p14:creationId xmlns:p14="http://schemas.microsoft.com/office/powerpoint/2010/main" val="18265806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Study Development Process</a:t>
            </a:r>
          </a:p>
        </p:txBody>
      </p:sp>
      <p:sp>
        <p:nvSpPr>
          <p:cNvPr id="12" name="Rounded Rectangle 11">
            <a:extLst>
              <a:ext uri="{FF2B5EF4-FFF2-40B4-BE49-F238E27FC236}">
                <a16:creationId xmlns:a16="http://schemas.microsoft.com/office/drawing/2014/main" id="{E9F85D51-6BB8-994D-A836-369304C736E5}"/>
              </a:ext>
            </a:extLst>
          </p:cNvPr>
          <p:cNvSpPr/>
          <p:nvPr/>
        </p:nvSpPr>
        <p:spPr>
          <a:xfrm>
            <a:off x="5834842" y="2883002"/>
            <a:ext cx="1823366" cy="1561514"/>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anchor="ctr" anchorCtr="0">
            <a:noAutofit/>
          </a:bodyPr>
          <a:lstStyle/>
          <a:p>
            <a:pPr algn="ctr" defTabSz="342892">
              <a:lnSpc>
                <a:spcPct val="96000"/>
              </a:lnSpc>
            </a:pPr>
            <a:r>
              <a:rPr lang="en-US" sz="2100" b="1" dirty="0">
                <a:solidFill>
                  <a:prstClr val="white"/>
                </a:solidFill>
                <a:latin typeface="Arial"/>
              </a:rPr>
              <a:t/>
            </a:r>
            <a:br>
              <a:rPr lang="en-US" sz="2100" b="1" dirty="0">
                <a:solidFill>
                  <a:prstClr val="white"/>
                </a:solidFill>
                <a:latin typeface="Arial"/>
              </a:rPr>
            </a:br>
            <a:r>
              <a:rPr lang="en-US" sz="2100" b="1" dirty="0">
                <a:solidFill>
                  <a:prstClr val="white"/>
                </a:solidFill>
                <a:latin typeface="Arial"/>
              </a:rPr>
              <a:t/>
            </a:r>
            <a:br>
              <a:rPr lang="en-US" sz="2100" b="1" dirty="0">
                <a:solidFill>
                  <a:prstClr val="white"/>
                </a:solidFill>
                <a:latin typeface="Arial"/>
              </a:rPr>
            </a:br>
            <a:endParaRPr lang="en-US" sz="2100" b="1" dirty="0">
              <a:solidFill>
                <a:prstClr val="white"/>
              </a:solidFill>
              <a:latin typeface="Arial"/>
            </a:endParaRPr>
          </a:p>
        </p:txBody>
      </p:sp>
      <p:grpSp>
        <p:nvGrpSpPr>
          <p:cNvPr id="13" name="Group 12">
            <a:extLst>
              <a:ext uri="{FF2B5EF4-FFF2-40B4-BE49-F238E27FC236}">
                <a16:creationId xmlns:a16="http://schemas.microsoft.com/office/drawing/2014/main" id="{37CF87CE-EC13-C64D-95B9-11EDB8BAAE3C}"/>
              </a:ext>
            </a:extLst>
          </p:cNvPr>
          <p:cNvGrpSpPr/>
          <p:nvPr/>
        </p:nvGrpSpPr>
        <p:grpSpPr>
          <a:xfrm>
            <a:off x="1403691" y="2883003"/>
            <a:ext cx="4584751" cy="1561514"/>
            <a:chOff x="759213" y="2840780"/>
            <a:chExt cx="6120033" cy="1891418"/>
          </a:xfrm>
          <a:effectLst>
            <a:outerShdw blurRad="114300" dist="50800" dir="2700000" algn="tl" rotWithShape="0">
              <a:prstClr val="black">
                <a:alpha val="40000"/>
              </a:prstClr>
            </a:outerShdw>
          </a:effectLst>
        </p:grpSpPr>
        <p:sp>
          <p:nvSpPr>
            <p:cNvPr id="14" name="Chevron 12">
              <a:extLst>
                <a:ext uri="{FF2B5EF4-FFF2-40B4-BE49-F238E27FC236}">
                  <a16:creationId xmlns:a16="http://schemas.microsoft.com/office/drawing/2014/main" id="{1B3E5272-9AF4-7F43-A238-96704C8BBF86}"/>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solidFill>
              <a:srgbClr val="005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15" name="Chevron 12">
              <a:extLst>
                <a:ext uri="{FF2B5EF4-FFF2-40B4-BE49-F238E27FC236}">
                  <a16:creationId xmlns:a16="http://schemas.microsoft.com/office/drawing/2014/main" id="{F57C47C3-ACC8-2F4A-8BF3-597A3AB61675}"/>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solidFill>
              <a:srgbClr val="00A2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grpSp>
      <p:sp>
        <p:nvSpPr>
          <p:cNvPr id="16" name="Rectangle 15">
            <a:extLst>
              <a:ext uri="{FF2B5EF4-FFF2-40B4-BE49-F238E27FC236}">
                <a16:creationId xmlns:a16="http://schemas.microsoft.com/office/drawing/2014/main" id="{FD4A3122-7DA8-FF46-8829-461DA194787E}"/>
              </a:ext>
            </a:extLst>
          </p:cNvPr>
          <p:cNvSpPr/>
          <p:nvPr/>
        </p:nvSpPr>
        <p:spPr>
          <a:xfrm>
            <a:off x="1246696" y="3918820"/>
            <a:ext cx="2373753"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Pre-Planning</a:t>
            </a:r>
          </a:p>
        </p:txBody>
      </p:sp>
      <p:sp>
        <p:nvSpPr>
          <p:cNvPr id="17" name="Rectangle 16">
            <a:extLst>
              <a:ext uri="{FF2B5EF4-FFF2-40B4-BE49-F238E27FC236}">
                <a16:creationId xmlns:a16="http://schemas.microsoft.com/office/drawing/2014/main" id="{E19ADCD9-77A5-0141-82F6-BC9B2FD72743}"/>
              </a:ext>
            </a:extLst>
          </p:cNvPr>
          <p:cNvSpPr/>
          <p:nvPr/>
        </p:nvSpPr>
        <p:spPr>
          <a:xfrm>
            <a:off x="3634946" y="3918820"/>
            <a:ext cx="1974687"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Planning</a:t>
            </a:r>
          </a:p>
        </p:txBody>
      </p:sp>
      <p:pic>
        <p:nvPicPr>
          <p:cNvPr id="18" name="Picture 17">
            <a:extLst>
              <a:ext uri="{FF2B5EF4-FFF2-40B4-BE49-F238E27FC236}">
                <a16:creationId xmlns:a16="http://schemas.microsoft.com/office/drawing/2014/main" id="{47C1A719-ABFB-0842-A11B-826600EC113F}"/>
              </a:ext>
            </a:extLst>
          </p:cNvPr>
          <p:cNvPicPr>
            <a:picLocks noChangeAspect="1"/>
          </p:cNvPicPr>
          <p:nvPr/>
        </p:nvPicPr>
        <p:blipFill>
          <a:blip r:embed="rId3">
            <a:biLevel thresh="25000"/>
          </a:blip>
          <a:stretch>
            <a:fillRect/>
          </a:stretch>
        </p:blipFill>
        <p:spPr>
          <a:xfrm>
            <a:off x="6378840" y="3037235"/>
            <a:ext cx="735379" cy="735379"/>
          </a:xfrm>
          <a:prstGeom prst="rect">
            <a:avLst/>
          </a:prstGeom>
        </p:spPr>
      </p:pic>
      <p:pic>
        <p:nvPicPr>
          <p:cNvPr id="19" name="Picture 18">
            <a:extLst>
              <a:ext uri="{FF2B5EF4-FFF2-40B4-BE49-F238E27FC236}">
                <a16:creationId xmlns:a16="http://schemas.microsoft.com/office/drawing/2014/main" id="{967D1069-05BF-9E4C-92BF-5659DDD498A2}"/>
              </a:ext>
            </a:extLst>
          </p:cNvPr>
          <p:cNvPicPr>
            <a:picLocks noChangeAspect="1"/>
          </p:cNvPicPr>
          <p:nvPr/>
        </p:nvPicPr>
        <p:blipFill>
          <a:blip r:embed="rId4">
            <a:biLevel thresh="25000"/>
          </a:blip>
          <a:stretch>
            <a:fillRect/>
          </a:stretch>
        </p:blipFill>
        <p:spPr>
          <a:xfrm>
            <a:off x="2083118" y="3039732"/>
            <a:ext cx="733442" cy="733442"/>
          </a:xfrm>
          <a:prstGeom prst="rect">
            <a:avLst/>
          </a:prstGeom>
        </p:spPr>
      </p:pic>
      <p:pic>
        <p:nvPicPr>
          <p:cNvPr id="20" name="Picture 19">
            <a:extLst>
              <a:ext uri="{FF2B5EF4-FFF2-40B4-BE49-F238E27FC236}">
                <a16:creationId xmlns:a16="http://schemas.microsoft.com/office/drawing/2014/main" id="{483B7324-E19D-0145-BBFE-96D2428FB928}"/>
              </a:ext>
            </a:extLst>
          </p:cNvPr>
          <p:cNvPicPr>
            <a:picLocks noChangeAspect="1"/>
          </p:cNvPicPr>
          <p:nvPr/>
        </p:nvPicPr>
        <p:blipFill>
          <a:blip r:embed="rId5">
            <a:biLevel thresh="25000"/>
          </a:blip>
          <a:stretch>
            <a:fillRect/>
          </a:stretch>
        </p:blipFill>
        <p:spPr>
          <a:xfrm>
            <a:off x="4274871" y="3039731"/>
            <a:ext cx="694838" cy="733440"/>
          </a:xfrm>
          <a:prstGeom prst="rect">
            <a:avLst/>
          </a:prstGeom>
        </p:spPr>
      </p:pic>
      <p:sp>
        <p:nvSpPr>
          <p:cNvPr id="21" name="Rectangle 20">
            <a:extLst>
              <a:ext uri="{FF2B5EF4-FFF2-40B4-BE49-F238E27FC236}">
                <a16:creationId xmlns:a16="http://schemas.microsoft.com/office/drawing/2014/main" id="{8ACA289C-4ED2-E748-B548-2BFA9935CA14}"/>
              </a:ext>
            </a:extLst>
          </p:cNvPr>
          <p:cNvSpPr/>
          <p:nvPr/>
        </p:nvSpPr>
        <p:spPr>
          <a:xfrm>
            <a:off x="5834842" y="3918820"/>
            <a:ext cx="1823366"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Execution</a:t>
            </a:r>
          </a:p>
        </p:txBody>
      </p:sp>
    </p:spTree>
    <p:extLst>
      <p:ext uri="{BB962C8B-B14F-4D97-AF65-F5344CB8AC3E}">
        <p14:creationId xmlns:p14="http://schemas.microsoft.com/office/powerpoint/2010/main" val="1864384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CTTI Master Protocol Project Overview </a:t>
            </a:r>
            <a:endParaRPr lang="en-US" dirty="0"/>
          </a:p>
        </p:txBody>
      </p:sp>
      <p:sp>
        <p:nvSpPr>
          <p:cNvPr id="3" name="Subtitle 2"/>
          <p:cNvSpPr>
            <a:spLocks noGrp="1"/>
          </p:cNvSpPr>
          <p:nvPr>
            <p:ph type="subTitle" idx="1"/>
          </p:nvPr>
        </p:nvSpPr>
        <p:spPr/>
        <p:txBody>
          <a:bodyPr/>
          <a:lstStyle/>
          <a:p>
            <a:r>
              <a:rPr lang="en-US" dirty="0" smtClean="0"/>
              <a:t>Kimberly Fisher, MA</a:t>
            </a:r>
            <a:endParaRPr lang="en-US" dirty="0"/>
          </a:p>
        </p:txBody>
      </p:sp>
      <p:sp>
        <p:nvSpPr>
          <p:cNvPr id="5" name="Text Placeholder 4"/>
          <p:cNvSpPr>
            <a:spLocks noGrp="1"/>
          </p:cNvSpPr>
          <p:nvPr>
            <p:ph type="body" sz="quarter" idx="10"/>
          </p:nvPr>
        </p:nvSpPr>
        <p:spPr/>
        <p:txBody>
          <a:bodyPr/>
          <a:lstStyle/>
          <a:p>
            <a:r>
              <a:rPr lang="en-US" dirty="0" smtClean="0"/>
              <a:t>10.22.2019</a:t>
            </a:r>
            <a:endParaRPr lang="en-US" dirty="0"/>
          </a:p>
        </p:txBody>
      </p:sp>
    </p:spTree>
    <p:extLst>
      <p:ext uri="{BB962C8B-B14F-4D97-AF65-F5344CB8AC3E}">
        <p14:creationId xmlns:p14="http://schemas.microsoft.com/office/powerpoint/2010/main" val="30219589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Challenges and Problem-Solving Approaches</a:t>
            </a:r>
          </a:p>
        </p:txBody>
      </p:sp>
      <p:sp>
        <p:nvSpPr>
          <p:cNvPr id="18" name="Rounded Rectangle 17">
            <a:extLst>
              <a:ext uri="{FF2B5EF4-FFF2-40B4-BE49-F238E27FC236}">
                <a16:creationId xmlns:a16="http://schemas.microsoft.com/office/drawing/2014/main" id="{599142CC-6088-9443-B961-D0E84D6E2522}"/>
              </a:ext>
            </a:extLst>
          </p:cNvPr>
          <p:cNvSpPr/>
          <p:nvPr/>
        </p:nvSpPr>
        <p:spPr>
          <a:xfrm>
            <a:off x="5834842" y="2883002"/>
            <a:ext cx="1823366" cy="1561514"/>
          </a:xfrm>
          <a:prstGeom prst="roundRect">
            <a:avLst/>
          </a:prstGeom>
          <a:solidFill>
            <a:srgbClr val="ED4036"/>
          </a:solidFill>
          <a:ln w="152400">
            <a:noFill/>
          </a:ln>
          <a:effectLst>
            <a:outerShdw blurRad="114300" dist="50800" dir="2700000" algn="tl" rotWithShape="0">
              <a:prstClr val="black">
                <a:alpha val="40000"/>
              </a:prstClr>
            </a:outerShdw>
          </a:effectLst>
        </p:spPr>
        <p:txBody>
          <a:bodyPr wrap="none" anchor="ctr" anchorCtr="0">
            <a:noAutofit/>
          </a:bodyPr>
          <a:lstStyle/>
          <a:p>
            <a:pPr algn="ctr" defTabSz="342892">
              <a:lnSpc>
                <a:spcPct val="96000"/>
              </a:lnSpc>
            </a:pPr>
            <a:r>
              <a:rPr lang="en-US" sz="2100" b="1" dirty="0">
                <a:solidFill>
                  <a:prstClr val="white"/>
                </a:solidFill>
                <a:latin typeface="Arial"/>
              </a:rPr>
              <a:t/>
            </a:r>
            <a:br>
              <a:rPr lang="en-US" sz="2100" b="1" dirty="0">
                <a:solidFill>
                  <a:prstClr val="white"/>
                </a:solidFill>
                <a:latin typeface="Arial"/>
              </a:rPr>
            </a:br>
            <a:r>
              <a:rPr lang="en-US" sz="2100" b="1" dirty="0">
                <a:solidFill>
                  <a:prstClr val="white"/>
                </a:solidFill>
                <a:latin typeface="Arial"/>
              </a:rPr>
              <a:t/>
            </a:r>
            <a:br>
              <a:rPr lang="en-US" sz="2100" b="1" dirty="0">
                <a:solidFill>
                  <a:prstClr val="white"/>
                </a:solidFill>
                <a:latin typeface="Arial"/>
              </a:rPr>
            </a:br>
            <a:endParaRPr lang="en-US" sz="2100" b="1" dirty="0">
              <a:solidFill>
                <a:prstClr val="white"/>
              </a:solidFill>
              <a:latin typeface="Arial"/>
            </a:endParaRPr>
          </a:p>
        </p:txBody>
      </p:sp>
      <p:grpSp>
        <p:nvGrpSpPr>
          <p:cNvPr id="19" name="Group 18">
            <a:extLst>
              <a:ext uri="{FF2B5EF4-FFF2-40B4-BE49-F238E27FC236}">
                <a16:creationId xmlns:a16="http://schemas.microsoft.com/office/drawing/2014/main" id="{284F0A98-8CDF-F64F-8471-137A9C24841E}"/>
              </a:ext>
            </a:extLst>
          </p:cNvPr>
          <p:cNvGrpSpPr/>
          <p:nvPr/>
        </p:nvGrpSpPr>
        <p:grpSpPr>
          <a:xfrm>
            <a:off x="1403691" y="2883003"/>
            <a:ext cx="4584751" cy="1561514"/>
            <a:chOff x="759213" y="2840780"/>
            <a:chExt cx="6120033" cy="1891418"/>
          </a:xfrm>
          <a:effectLst>
            <a:outerShdw blurRad="114300" dist="50800" dir="2700000" algn="tl" rotWithShape="0">
              <a:prstClr val="black">
                <a:alpha val="40000"/>
              </a:prstClr>
            </a:outerShdw>
          </a:effectLst>
        </p:grpSpPr>
        <p:sp>
          <p:nvSpPr>
            <p:cNvPr id="20" name="Chevron 12">
              <a:extLst>
                <a:ext uri="{FF2B5EF4-FFF2-40B4-BE49-F238E27FC236}">
                  <a16:creationId xmlns:a16="http://schemas.microsoft.com/office/drawing/2014/main" id="{FE6CA5E6-98DB-124B-9978-E9A9F341156C}"/>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solidFill>
              <a:srgbClr val="005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21" name="Chevron 12">
              <a:extLst>
                <a:ext uri="{FF2B5EF4-FFF2-40B4-BE49-F238E27FC236}">
                  <a16:creationId xmlns:a16="http://schemas.microsoft.com/office/drawing/2014/main" id="{0171670B-761B-004D-816E-7D266ACCCCE3}"/>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solidFill>
              <a:srgbClr val="00A2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grpSp>
      <p:sp>
        <p:nvSpPr>
          <p:cNvPr id="22" name="Rectangle 21">
            <a:extLst>
              <a:ext uri="{FF2B5EF4-FFF2-40B4-BE49-F238E27FC236}">
                <a16:creationId xmlns:a16="http://schemas.microsoft.com/office/drawing/2014/main" id="{BE65CBC9-C8F5-9643-9AF2-D1EC2F0F707E}"/>
              </a:ext>
            </a:extLst>
          </p:cNvPr>
          <p:cNvSpPr/>
          <p:nvPr/>
        </p:nvSpPr>
        <p:spPr>
          <a:xfrm>
            <a:off x="1246696" y="3918820"/>
            <a:ext cx="2373753"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Pre-Planning</a:t>
            </a:r>
          </a:p>
        </p:txBody>
      </p:sp>
      <p:sp>
        <p:nvSpPr>
          <p:cNvPr id="23" name="Rectangle 22">
            <a:extLst>
              <a:ext uri="{FF2B5EF4-FFF2-40B4-BE49-F238E27FC236}">
                <a16:creationId xmlns:a16="http://schemas.microsoft.com/office/drawing/2014/main" id="{4E22EEE7-AA8F-5942-A1CF-2C0811FB769F}"/>
              </a:ext>
            </a:extLst>
          </p:cNvPr>
          <p:cNvSpPr/>
          <p:nvPr/>
        </p:nvSpPr>
        <p:spPr>
          <a:xfrm>
            <a:off x="3634946" y="3918820"/>
            <a:ext cx="1974687"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Planning</a:t>
            </a:r>
          </a:p>
        </p:txBody>
      </p:sp>
      <p:pic>
        <p:nvPicPr>
          <p:cNvPr id="24" name="Picture 23">
            <a:extLst>
              <a:ext uri="{FF2B5EF4-FFF2-40B4-BE49-F238E27FC236}">
                <a16:creationId xmlns:a16="http://schemas.microsoft.com/office/drawing/2014/main" id="{F8F687AE-54EB-A44B-847D-6B5F05BDD4D9}"/>
              </a:ext>
            </a:extLst>
          </p:cNvPr>
          <p:cNvPicPr>
            <a:picLocks noChangeAspect="1"/>
          </p:cNvPicPr>
          <p:nvPr/>
        </p:nvPicPr>
        <p:blipFill>
          <a:blip r:embed="rId2">
            <a:biLevel thresh="25000"/>
          </a:blip>
          <a:stretch>
            <a:fillRect/>
          </a:stretch>
        </p:blipFill>
        <p:spPr>
          <a:xfrm>
            <a:off x="6378840" y="3037235"/>
            <a:ext cx="735379" cy="735379"/>
          </a:xfrm>
          <a:prstGeom prst="rect">
            <a:avLst/>
          </a:prstGeom>
        </p:spPr>
      </p:pic>
      <p:pic>
        <p:nvPicPr>
          <p:cNvPr id="25" name="Picture 24">
            <a:extLst>
              <a:ext uri="{FF2B5EF4-FFF2-40B4-BE49-F238E27FC236}">
                <a16:creationId xmlns:a16="http://schemas.microsoft.com/office/drawing/2014/main" id="{3255906E-359C-D748-AC34-68ADBA60A2CA}"/>
              </a:ext>
            </a:extLst>
          </p:cNvPr>
          <p:cNvPicPr>
            <a:picLocks noChangeAspect="1"/>
          </p:cNvPicPr>
          <p:nvPr/>
        </p:nvPicPr>
        <p:blipFill>
          <a:blip r:embed="rId3">
            <a:biLevel thresh="25000"/>
          </a:blip>
          <a:stretch>
            <a:fillRect/>
          </a:stretch>
        </p:blipFill>
        <p:spPr>
          <a:xfrm>
            <a:off x="2083118" y="3039732"/>
            <a:ext cx="733442" cy="733442"/>
          </a:xfrm>
          <a:prstGeom prst="rect">
            <a:avLst/>
          </a:prstGeom>
        </p:spPr>
      </p:pic>
      <p:pic>
        <p:nvPicPr>
          <p:cNvPr id="26" name="Picture 25">
            <a:extLst>
              <a:ext uri="{FF2B5EF4-FFF2-40B4-BE49-F238E27FC236}">
                <a16:creationId xmlns:a16="http://schemas.microsoft.com/office/drawing/2014/main" id="{B6563CC1-F6BE-0346-BE33-F10A9AC8A8F4}"/>
              </a:ext>
            </a:extLst>
          </p:cNvPr>
          <p:cNvPicPr>
            <a:picLocks noChangeAspect="1"/>
          </p:cNvPicPr>
          <p:nvPr/>
        </p:nvPicPr>
        <p:blipFill>
          <a:blip r:embed="rId4">
            <a:biLevel thresh="25000"/>
          </a:blip>
          <a:stretch>
            <a:fillRect/>
          </a:stretch>
        </p:blipFill>
        <p:spPr>
          <a:xfrm>
            <a:off x="4274871" y="3039731"/>
            <a:ext cx="694838" cy="733440"/>
          </a:xfrm>
          <a:prstGeom prst="rect">
            <a:avLst/>
          </a:prstGeom>
        </p:spPr>
      </p:pic>
      <p:sp>
        <p:nvSpPr>
          <p:cNvPr id="30" name="Rectangle 29">
            <a:extLst>
              <a:ext uri="{FF2B5EF4-FFF2-40B4-BE49-F238E27FC236}">
                <a16:creationId xmlns:a16="http://schemas.microsoft.com/office/drawing/2014/main" id="{64B775E4-537F-144E-A204-3E84C4B49810}"/>
              </a:ext>
            </a:extLst>
          </p:cNvPr>
          <p:cNvSpPr/>
          <p:nvPr/>
        </p:nvSpPr>
        <p:spPr>
          <a:xfrm>
            <a:off x="5834842" y="3918820"/>
            <a:ext cx="1823366" cy="402546"/>
          </a:xfrm>
          <a:prstGeom prst="rect">
            <a:avLst/>
          </a:prstGeom>
        </p:spPr>
        <p:txBody>
          <a:bodyPr wrap="square" lIns="137160" rIns="137160">
            <a:spAutoFit/>
          </a:bodyPr>
          <a:lstStyle/>
          <a:p>
            <a:pPr algn="ctr" defTabSz="342892">
              <a:lnSpc>
                <a:spcPct val="96000"/>
              </a:lnSpc>
            </a:pPr>
            <a:r>
              <a:rPr lang="en-US" sz="2100" b="1" dirty="0">
                <a:solidFill>
                  <a:prstClr val="white"/>
                </a:solidFill>
                <a:latin typeface="Arial"/>
              </a:rPr>
              <a:t>Execution</a:t>
            </a:r>
          </a:p>
        </p:txBody>
      </p:sp>
      <p:sp>
        <p:nvSpPr>
          <p:cNvPr id="8" name="Arc 7">
            <a:extLst>
              <a:ext uri="{FF2B5EF4-FFF2-40B4-BE49-F238E27FC236}">
                <a16:creationId xmlns:a16="http://schemas.microsoft.com/office/drawing/2014/main" id="{9993959D-A05D-8244-AEB1-DCAC85E1D011}"/>
              </a:ext>
            </a:extLst>
          </p:cNvPr>
          <p:cNvSpPr/>
          <p:nvPr/>
        </p:nvSpPr>
        <p:spPr>
          <a:xfrm rot="19000788">
            <a:off x="2435003" y="1989632"/>
            <a:ext cx="4030191" cy="4030191"/>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2"/>
            <a:endParaRPr lang="en-US" sz="1350" dirty="0">
              <a:solidFill>
                <a:srgbClr val="006879"/>
              </a:solidFill>
              <a:latin typeface="Arial"/>
            </a:endParaRPr>
          </a:p>
        </p:txBody>
      </p:sp>
      <p:sp>
        <p:nvSpPr>
          <p:cNvPr id="31" name="Arc 30">
            <a:extLst>
              <a:ext uri="{FF2B5EF4-FFF2-40B4-BE49-F238E27FC236}">
                <a16:creationId xmlns:a16="http://schemas.microsoft.com/office/drawing/2014/main" id="{CA9359AF-D7DC-4243-B597-53E48FFFD2E2}"/>
              </a:ext>
            </a:extLst>
          </p:cNvPr>
          <p:cNvSpPr/>
          <p:nvPr/>
        </p:nvSpPr>
        <p:spPr>
          <a:xfrm rot="8100000">
            <a:off x="2525018" y="1305416"/>
            <a:ext cx="4030191" cy="4030191"/>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2"/>
            <a:endParaRPr lang="en-US" sz="1350" dirty="0">
              <a:solidFill>
                <a:srgbClr val="006879"/>
              </a:solidFill>
              <a:latin typeface="Arial"/>
            </a:endParaRPr>
          </a:p>
        </p:txBody>
      </p:sp>
    </p:spTree>
    <p:extLst>
      <p:ext uri="{BB962C8B-B14F-4D97-AF65-F5344CB8AC3E}">
        <p14:creationId xmlns:p14="http://schemas.microsoft.com/office/powerpoint/2010/main" val="19137939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 Goals</a:t>
            </a:r>
          </a:p>
        </p:txBody>
      </p:sp>
      <p:sp>
        <p:nvSpPr>
          <p:cNvPr id="3" name="Content Placeholder 2"/>
          <p:cNvSpPr>
            <a:spLocks noGrp="1"/>
          </p:cNvSpPr>
          <p:nvPr>
            <p:ph idx="1"/>
          </p:nvPr>
        </p:nvSpPr>
        <p:spPr/>
        <p:txBody>
          <a:bodyPr/>
          <a:lstStyle/>
          <a:p>
            <a:pPr marL="263123" indent="-263123">
              <a:spcBef>
                <a:spcPts val="1800"/>
              </a:spcBef>
            </a:pPr>
            <a:r>
              <a:rPr lang="en-US" sz="2100" dirty="0"/>
              <a:t>Demystify critical design &amp; operational aspects of master protocol studies</a:t>
            </a:r>
          </a:p>
          <a:p>
            <a:pPr marL="263123" indent="-263123">
              <a:spcBef>
                <a:spcPts val="1800"/>
              </a:spcBef>
            </a:pPr>
            <a:r>
              <a:rPr lang="en-US" sz="2100" dirty="0"/>
              <a:t>Provide diverse stakeholders with problem solving approaches to address key roadblocks</a:t>
            </a:r>
          </a:p>
        </p:txBody>
      </p:sp>
    </p:spTree>
    <p:extLst>
      <p:ext uri="{BB962C8B-B14F-4D97-AF65-F5344CB8AC3E}">
        <p14:creationId xmlns:p14="http://schemas.microsoft.com/office/powerpoint/2010/main" val="34172157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Good Strategy?</a:t>
            </a:r>
          </a:p>
        </p:txBody>
      </p:sp>
      <p:sp>
        <p:nvSpPr>
          <p:cNvPr id="3" name="Content Placeholder 2"/>
          <p:cNvSpPr>
            <a:spLocks noGrp="1"/>
          </p:cNvSpPr>
          <p:nvPr>
            <p:ph idx="1"/>
          </p:nvPr>
        </p:nvSpPr>
        <p:spPr/>
        <p:txBody>
          <a:bodyPr/>
          <a:lstStyle/>
          <a:p>
            <a:r>
              <a:rPr lang="en-US" sz="1650" b="1" dirty="0"/>
              <a:t>Targeted: </a:t>
            </a:r>
          </a:p>
          <a:p>
            <a:pPr lvl="1"/>
            <a:r>
              <a:rPr lang="en-US" sz="1650" dirty="0"/>
              <a:t>Driven by a well-defined problem</a:t>
            </a:r>
          </a:p>
          <a:p>
            <a:pPr lvl="1"/>
            <a:r>
              <a:rPr lang="en-US" sz="1650" dirty="0"/>
              <a:t>Responds to the needs of a specific stakeholder group</a:t>
            </a:r>
          </a:p>
          <a:p>
            <a:pPr lvl="1"/>
            <a:r>
              <a:rPr lang="en-US" sz="1650" dirty="0"/>
              <a:t>Consider of less experienced groups </a:t>
            </a:r>
          </a:p>
          <a:p>
            <a:r>
              <a:rPr lang="en-US" sz="1650" b="1" dirty="0"/>
              <a:t>Flexible:</a:t>
            </a:r>
          </a:p>
          <a:p>
            <a:pPr lvl="1"/>
            <a:r>
              <a:rPr lang="en-US" sz="1650" dirty="0"/>
              <a:t>Can respond to the cyclical, iterative nature of some roadblocks </a:t>
            </a:r>
          </a:p>
          <a:p>
            <a:pPr lvl="1"/>
            <a:r>
              <a:rPr lang="en-US" sz="1650" dirty="0"/>
              <a:t>Scalability (can be applied at a small scale or a large scale)</a:t>
            </a:r>
          </a:p>
          <a:p>
            <a:r>
              <a:rPr lang="en-US" sz="1650" b="1" dirty="0"/>
              <a:t>Feasible:</a:t>
            </a:r>
          </a:p>
          <a:p>
            <a:pPr lvl="1"/>
            <a:r>
              <a:rPr lang="en-US" sz="1650" dirty="0"/>
              <a:t>Target stakeholder group has the capacity to implement the strategy</a:t>
            </a:r>
          </a:p>
          <a:p>
            <a:pPr lvl="1"/>
            <a:endParaRPr lang="en-US" sz="1650" dirty="0"/>
          </a:p>
        </p:txBody>
      </p:sp>
    </p:spTree>
    <p:extLst>
      <p:ext uri="{BB962C8B-B14F-4D97-AF65-F5344CB8AC3E}">
        <p14:creationId xmlns:p14="http://schemas.microsoft.com/office/powerpoint/2010/main" val="19219650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Scope</a:t>
            </a:r>
          </a:p>
        </p:txBody>
      </p:sp>
      <p:grpSp>
        <p:nvGrpSpPr>
          <p:cNvPr id="10" name="Group 9">
            <a:extLst>
              <a:ext uri="{FF2B5EF4-FFF2-40B4-BE49-F238E27FC236}">
                <a16:creationId xmlns:a16="http://schemas.microsoft.com/office/drawing/2014/main" id="{7528080F-A864-E74A-AAB9-D9CB863C1672}"/>
              </a:ext>
            </a:extLst>
          </p:cNvPr>
          <p:cNvGrpSpPr/>
          <p:nvPr/>
        </p:nvGrpSpPr>
        <p:grpSpPr>
          <a:xfrm>
            <a:off x="2059230" y="3060865"/>
            <a:ext cx="5691119" cy="869802"/>
            <a:chOff x="1523999" y="1596571"/>
            <a:chExt cx="7588159" cy="1159736"/>
          </a:xfrm>
        </p:grpSpPr>
        <p:sp>
          <p:nvSpPr>
            <p:cNvPr id="12" name="Rounded Rectangle 11">
              <a:extLst>
                <a:ext uri="{FF2B5EF4-FFF2-40B4-BE49-F238E27FC236}">
                  <a16:creationId xmlns:a16="http://schemas.microsoft.com/office/drawing/2014/main" id="{F12D5421-785C-024E-9B91-4944AAD0F086}"/>
                </a:ext>
              </a:extLst>
            </p:cNvPr>
            <p:cNvSpPr/>
            <p:nvPr/>
          </p:nvSpPr>
          <p:spPr>
            <a:xfrm>
              <a:off x="1523999" y="1596571"/>
              <a:ext cx="7588159" cy="1159736"/>
            </a:xfrm>
            <a:prstGeom prst="roundRect">
              <a:avLst>
                <a:gd name="adj" fmla="val 50000"/>
              </a:avLst>
            </a:prstGeom>
            <a:solidFill>
              <a:srgbClr val="00A0BC"/>
            </a:solidFill>
            <a:ln>
              <a:noFill/>
            </a:ln>
          </p:spPr>
          <p:style>
            <a:lnRef idx="2">
              <a:schemeClr val="accent1">
                <a:shade val="50000"/>
              </a:schemeClr>
            </a:lnRef>
            <a:fillRef idx="1">
              <a:schemeClr val="accent1"/>
            </a:fillRef>
            <a:effectRef idx="0">
              <a:schemeClr val="accent1"/>
            </a:effectRef>
            <a:fontRef idx="minor">
              <a:schemeClr val="lt1"/>
            </a:fontRef>
          </p:style>
          <p:txBody>
            <a:bodyPr lIns="1714500" rIns="205740" rtlCol="0" anchor="ctr"/>
            <a:lstStyle/>
            <a:p>
              <a:pPr defTabSz="342892">
                <a:lnSpc>
                  <a:spcPct val="90000"/>
                </a:lnSpc>
                <a:spcBef>
                  <a:spcPts val="300"/>
                </a:spcBef>
              </a:pPr>
              <a:r>
                <a:rPr lang="en-US" sz="2100" b="1" dirty="0">
                  <a:solidFill>
                    <a:prstClr val="white"/>
                  </a:solidFill>
                  <a:latin typeface="Arial"/>
                </a:rPr>
                <a:t>NUTS AND BOLTS:</a:t>
              </a:r>
            </a:p>
            <a:p>
              <a:pPr defTabSz="342892">
                <a:lnSpc>
                  <a:spcPct val="90000"/>
                </a:lnSpc>
                <a:spcBef>
                  <a:spcPts val="300"/>
                </a:spcBef>
              </a:pPr>
              <a:r>
                <a:rPr lang="en-US" sz="2100" dirty="0">
                  <a:solidFill>
                    <a:prstClr val="white"/>
                  </a:solidFill>
                  <a:latin typeface="Arial"/>
                </a:rPr>
                <a:t>How do we get it done?</a:t>
              </a:r>
            </a:p>
          </p:txBody>
        </p:sp>
        <p:sp>
          <p:nvSpPr>
            <p:cNvPr id="14" name="Rounded Rectangle 13">
              <a:extLst>
                <a:ext uri="{FF2B5EF4-FFF2-40B4-BE49-F238E27FC236}">
                  <a16:creationId xmlns:a16="http://schemas.microsoft.com/office/drawing/2014/main" id="{4B427F2E-DDB1-A04F-9777-CF13B08FB821}"/>
                </a:ext>
              </a:extLst>
            </p:cNvPr>
            <p:cNvSpPr/>
            <p:nvPr/>
          </p:nvSpPr>
          <p:spPr>
            <a:xfrm>
              <a:off x="1595866" y="1670373"/>
              <a:ext cx="2196148" cy="1012133"/>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658368" rIns="658368" rtlCol="0" anchor="ctr"/>
            <a:lstStyle/>
            <a:p>
              <a:pPr algn="ctr" defTabSz="342892">
                <a:lnSpc>
                  <a:spcPct val="90000"/>
                </a:lnSpc>
              </a:pPr>
              <a:r>
                <a:rPr lang="en-US" b="1" dirty="0">
                  <a:solidFill>
                    <a:srgbClr val="008BA2"/>
                  </a:solidFill>
                  <a:latin typeface="Arial"/>
                </a:rPr>
                <a:t>Study-</a:t>
              </a:r>
              <a:br>
                <a:rPr lang="en-US" b="1" dirty="0">
                  <a:solidFill>
                    <a:srgbClr val="008BA2"/>
                  </a:solidFill>
                  <a:latin typeface="Arial"/>
                </a:rPr>
              </a:br>
              <a:r>
                <a:rPr lang="en-US" b="1" dirty="0">
                  <a:solidFill>
                    <a:srgbClr val="008BA2"/>
                  </a:solidFill>
                  <a:latin typeface="Arial"/>
                </a:rPr>
                <a:t>Level</a:t>
              </a:r>
            </a:p>
          </p:txBody>
        </p:sp>
      </p:grpSp>
      <p:grpSp>
        <p:nvGrpSpPr>
          <p:cNvPr id="15" name="Group 14">
            <a:extLst>
              <a:ext uri="{FF2B5EF4-FFF2-40B4-BE49-F238E27FC236}">
                <a16:creationId xmlns:a16="http://schemas.microsoft.com/office/drawing/2014/main" id="{D0F793D4-3490-F247-BCE9-7CB5EEB35AA1}"/>
              </a:ext>
            </a:extLst>
          </p:cNvPr>
          <p:cNvGrpSpPr/>
          <p:nvPr/>
        </p:nvGrpSpPr>
        <p:grpSpPr>
          <a:xfrm>
            <a:off x="1403686" y="2014913"/>
            <a:ext cx="5688854" cy="869802"/>
            <a:chOff x="1523999" y="3185192"/>
            <a:chExt cx="7585138" cy="1159736"/>
          </a:xfrm>
        </p:grpSpPr>
        <p:sp>
          <p:nvSpPr>
            <p:cNvPr id="16" name="Rounded Rectangle 15">
              <a:extLst>
                <a:ext uri="{FF2B5EF4-FFF2-40B4-BE49-F238E27FC236}">
                  <a16:creationId xmlns:a16="http://schemas.microsoft.com/office/drawing/2014/main" id="{5BDA4561-5AC7-F048-8A15-C391F0D74545}"/>
                </a:ext>
              </a:extLst>
            </p:cNvPr>
            <p:cNvSpPr/>
            <p:nvPr/>
          </p:nvSpPr>
          <p:spPr>
            <a:xfrm>
              <a:off x="1523999" y="3185192"/>
              <a:ext cx="7585138" cy="1159736"/>
            </a:xfrm>
            <a:prstGeom prst="roundRect">
              <a:avLst>
                <a:gd name="adj" fmla="val 50000"/>
              </a:avLst>
            </a:prstGeom>
            <a:solidFill>
              <a:srgbClr val="FF3D32"/>
            </a:solidFill>
            <a:ln>
              <a:noFill/>
            </a:ln>
          </p:spPr>
          <p:style>
            <a:lnRef idx="2">
              <a:schemeClr val="accent1">
                <a:shade val="50000"/>
              </a:schemeClr>
            </a:lnRef>
            <a:fillRef idx="1">
              <a:schemeClr val="accent1"/>
            </a:fillRef>
            <a:effectRef idx="0">
              <a:schemeClr val="accent1"/>
            </a:effectRef>
            <a:fontRef idx="minor">
              <a:schemeClr val="lt1"/>
            </a:fontRef>
          </p:style>
          <p:txBody>
            <a:bodyPr lIns="1714500" rIns="205740" rtlCol="0" anchor="ctr"/>
            <a:lstStyle/>
            <a:p>
              <a:pPr defTabSz="342892">
                <a:lnSpc>
                  <a:spcPct val="90000"/>
                </a:lnSpc>
                <a:spcBef>
                  <a:spcPts val="300"/>
                </a:spcBef>
              </a:pPr>
              <a:r>
                <a:rPr lang="en-US" sz="2100" dirty="0">
                  <a:solidFill>
                    <a:prstClr val="white"/>
                  </a:solidFill>
                  <a:latin typeface="Arial"/>
                </a:rPr>
                <a:t>Changing “Hearts and Minds”</a:t>
              </a:r>
            </a:p>
            <a:p>
              <a:pPr defTabSz="342892">
                <a:lnSpc>
                  <a:spcPct val="90000"/>
                </a:lnSpc>
                <a:spcBef>
                  <a:spcPts val="300"/>
                </a:spcBef>
              </a:pPr>
              <a:r>
                <a:rPr lang="en-US" sz="2100" dirty="0">
                  <a:solidFill>
                    <a:prstClr val="white"/>
                  </a:solidFill>
                  <a:latin typeface="Arial"/>
                </a:rPr>
                <a:t>Broad capacity building</a:t>
              </a:r>
            </a:p>
          </p:txBody>
        </p:sp>
        <p:sp>
          <p:nvSpPr>
            <p:cNvPr id="17" name="Rounded Rectangle 16">
              <a:extLst>
                <a:ext uri="{FF2B5EF4-FFF2-40B4-BE49-F238E27FC236}">
                  <a16:creationId xmlns:a16="http://schemas.microsoft.com/office/drawing/2014/main" id="{564577D7-0F76-DC4B-9E74-4727FAE826B4}"/>
                </a:ext>
              </a:extLst>
            </p:cNvPr>
            <p:cNvSpPr/>
            <p:nvPr/>
          </p:nvSpPr>
          <p:spPr>
            <a:xfrm>
              <a:off x="1595865" y="3258994"/>
              <a:ext cx="2193125" cy="1012133"/>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658368" rIns="658368" rtlCol="0" anchor="ctr"/>
            <a:lstStyle/>
            <a:p>
              <a:pPr algn="ctr" defTabSz="342892">
                <a:lnSpc>
                  <a:spcPct val="90000"/>
                </a:lnSpc>
              </a:pPr>
              <a:r>
                <a:rPr lang="en-US" b="1" dirty="0">
                  <a:solidFill>
                    <a:srgbClr val="EE4036"/>
                  </a:solidFill>
                  <a:latin typeface="Arial"/>
                </a:rPr>
                <a:t>Enterprise-</a:t>
              </a:r>
              <a:br>
                <a:rPr lang="en-US" b="1" dirty="0">
                  <a:solidFill>
                    <a:srgbClr val="EE4036"/>
                  </a:solidFill>
                  <a:latin typeface="Arial"/>
                </a:rPr>
              </a:br>
              <a:r>
                <a:rPr lang="en-US" b="1" dirty="0">
                  <a:solidFill>
                    <a:srgbClr val="EE4036"/>
                  </a:solidFill>
                  <a:latin typeface="Arial"/>
                </a:rPr>
                <a:t>Level</a:t>
              </a:r>
            </a:p>
          </p:txBody>
        </p:sp>
      </p:grpSp>
    </p:spTree>
    <p:extLst>
      <p:ext uri="{BB962C8B-B14F-4D97-AF65-F5344CB8AC3E}">
        <p14:creationId xmlns:p14="http://schemas.microsoft.com/office/powerpoint/2010/main" val="42920380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Scope</a:t>
            </a:r>
          </a:p>
        </p:txBody>
      </p:sp>
      <p:grpSp>
        <p:nvGrpSpPr>
          <p:cNvPr id="11" name="Group 10">
            <a:extLst>
              <a:ext uri="{FF2B5EF4-FFF2-40B4-BE49-F238E27FC236}">
                <a16:creationId xmlns:a16="http://schemas.microsoft.com/office/drawing/2014/main" id="{E9A163A5-21EE-254F-A832-3D4E713F4B44}"/>
              </a:ext>
            </a:extLst>
          </p:cNvPr>
          <p:cNvGrpSpPr/>
          <p:nvPr/>
        </p:nvGrpSpPr>
        <p:grpSpPr>
          <a:xfrm>
            <a:off x="1820031" y="2933732"/>
            <a:ext cx="5691119" cy="869802"/>
            <a:chOff x="1523999" y="1596571"/>
            <a:chExt cx="7588159" cy="1159736"/>
          </a:xfrm>
        </p:grpSpPr>
        <p:sp>
          <p:nvSpPr>
            <p:cNvPr id="12" name="Rounded Rectangle 11">
              <a:extLst>
                <a:ext uri="{FF2B5EF4-FFF2-40B4-BE49-F238E27FC236}">
                  <a16:creationId xmlns:a16="http://schemas.microsoft.com/office/drawing/2014/main" id="{C1D5884E-2FF7-F945-BE08-3815D07D125E}"/>
                </a:ext>
              </a:extLst>
            </p:cNvPr>
            <p:cNvSpPr/>
            <p:nvPr/>
          </p:nvSpPr>
          <p:spPr>
            <a:xfrm>
              <a:off x="1523999" y="1596571"/>
              <a:ext cx="7588159" cy="1159736"/>
            </a:xfrm>
            <a:prstGeom prst="roundRect">
              <a:avLst>
                <a:gd name="adj" fmla="val 50000"/>
              </a:avLst>
            </a:prstGeom>
            <a:solidFill>
              <a:srgbClr val="00A0BC"/>
            </a:solidFill>
            <a:ln>
              <a:noFill/>
            </a:ln>
          </p:spPr>
          <p:style>
            <a:lnRef idx="2">
              <a:schemeClr val="accent1">
                <a:shade val="50000"/>
              </a:schemeClr>
            </a:lnRef>
            <a:fillRef idx="1">
              <a:schemeClr val="accent1"/>
            </a:fillRef>
            <a:effectRef idx="0">
              <a:schemeClr val="accent1"/>
            </a:effectRef>
            <a:fontRef idx="minor">
              <a:schemeClr val="lt1"/>
            </a:fontRef>
          </p:style>
          <p:txBody>
            <a:bodyPr lIns="1714500" rIns="205740" rtlCol="0" anchor="ctr"/>
            <a:lstStyle/>
            <a:p>
              <a:pPr defTabSz="342892">
                <a:lnSpc>
                  <a:spcPct val="90000"/>
                </a:lnSpc>
                <a:spcBef>
                  <a:spcPts val="675"/>
                </a:spcBef>
              </a:pPr>
              <a:r>
                <a:rPr lang="en-US" sz="1350" b="1" dirty="0">
                  <a:solidFill>
                    <a:prstClr val="white"/>
                  </a:solidFill>
                  <a:latin typeface="Arial"/>
                </a:rPr>
                <a:t>TOOL:</a:t>
              </a:r>
              <a:r>
                <a:rPr lang="en-US" sz="1350" dirty="0">
                  <a:solidFill>
                    <a:prstClr val="white"/>
                  </a:solidFill>
                  <a:latin typeface="Arial"/>
                </a:rPr>
                <a:t> </a:t>
              </a:r>
              <a:br>
                <a:rPr lang="en-US" sz="1350" dirty="0">
                  <a:solidFill>
                    <a:prstClr val="white"/>
                  </a:solidFill>
                  <a:latin typeface="Arial"/>
                </a:rPr>
              </a:br>
              <a:r>
                <a:rPr lang="en-US" sz="1350" dirty="0">
                  <a:solidFill>
                    <a:prstClr val="white"/>
                  </a:solidFill>
                  <a:latin typeface="Arial"/>
                </a:rPr>
                <a:t>Regulator Communications Toolkit</a:t>
              </a:r>
            </a:p>
          </p:txBody>
        </p:sp>
        <p:sp>
          <p:nvSpPr>
            <p:cNvPr id="13" name="Rounded Rectangle 12">
              <a:extLst>
                <a:ext uri="{FF2B5EF4-FFF2-40B4-BE49-F238E27FC236}">
                  <a16:creationId xmlns:a16="http://schemas.microsoft.com/office/drawing/2014/main" id="{23E96CD4-D4C7-6642-9D7D-F848994762C7}"/>
                </a:ext>
              </a:extLst>
            </p:cNvPr>
            <p:cNvSpPr/>
            <p:nvPr/>
          </p:nvSpPr>
          <p:spPr>
            <a:xfrm>
              <a:off x="1595866" y="1670373"/>
              <a:ext cx="2196148" cy="1012133"/>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658368" rIns="658368" rtlCol="0" anchor="ctr"/>
            <a:lstStyle/>
            <a:p>
              <a:pPr algn="ctr" defTabSz="342892">
                <a:lnSpc>
                  <a:spcPct val="90000"/>
                </a:lnSpc>
              </a:pPr>
              <a:r>
                <a:rPr lang="en-US" b="1" dirty="0">
                  <a:solidFill>
                    <a:srgbClr val="008BA2"/>
                  </a:solidFill>
                  <a:latin typeface="Arial"/>
                </a:rPr>
                <a:t>Study-</a:t>
              </a:r>
              <a:br>
                <a:rPr lang="en-US" b="1" dirty="0">
                  <a:solidFill>
                    <a:srgbClr val="008BA2"/>
                  </a:solidFill>
                  <a:latin typeface="Arial"/>
                </a:rPr>
              </a:br>
              <a:r>
                <a:rPr lang="en-US" b="1" dirty="0">
                  <a:solidFill>
                    <a:srgbClr val="008BA2"/>
                  </a:solidFill>
                  <a:latin typeface="Arial"/>
                </a:rPr>
                <a:t>Level</a:t>
              </a:r>
            </a:p>
          </p:txBody>
        </p:sp>
      </p:grpSp>
      <p:grpSp>
        <p:nvGrpSpPr>
          <p:cNvPr id="14" name="Group 13">
            <a:extLst>
              <a:ext uri="{FF2B5EF4-FFF2-40B4-BE49-F238E27FC236}">
                <a16:creationId xmlns:a16="http://schemas.microsoft.com/office/drawing/2014/main" id="{D61198FC-3864-C346-BF6A-87C019EDB8EB}"/>
              </a:ext>
            </a:extLst>
          </p:cNvPr>
          <p:cNvGrpSpPr/>
          <p:nvPr/>
        </p:nvGrpSpPr>
        <p:grpSpPr>
          <a:xfrm>
            <a:off x="1403686" y="1894114"/>
            <a:ext cx="5688854" cy="869802"/>
            <a:chOff x="1523999" y="3185192"/>
            <a:chExt cx="7585138" cy="1159736"/>
          </a:xfrm>
        </p:grpSpPr>
        <p:sp>
          <p:nvSpPr>
            <p:cNvPr id="15" name="Rounded Rectangle 14">
              <a:extLst>
                <a:ext uri="{FF2B5EF4-FFF2-40B4-BE49-F238E27FC236}">
                  <a16:creationId xmlns:a16="http://schemas.microsoft.com/office/drawing/2014/main" id="{A45A9F4B-3224-F040-926C-07261DB6FA87}"/>
                </a:ext>
              </a:extLst>
            </p:cNvPr>
            <p:cNvSpPr/>
            <p:nvPr/>
          </p:nvSpPr>
          <p:spPr>
            <a:xfrm>
              <a:off x="1523999" y="3185192"/>
              <a:ext cx="7585138" cy="1159736"/>
            </a:xfrm>
            <a:prstGeom prst="roundRect">
              <a:avLst>
                <a:gd name="adj" fmla="val 50000"/>
              </a:avLst>
            </a:prstGeom>
            <a:solidFill>
              <a:srgbClr val="FF3D32"/>
            </a:solidFill>
            <a:ln>
              <a:noFill/>
            </a:ln>
          </p:spPr>
          <p:style>
            <a:lnRef idx="2">
              <a:schemeClr val="accent1">
                <a:shade val="50000"/>
              </a:schemeClr>
            </a:lnRef>
            <a:fillRef idx="1">
              <a:schemeClr val="accent1"/>
            </a:fillRef>
            <a:effectRef idx="0">
              <a:schemeClr val="accent1"/>
            </a:effectRef>
            <a:fontRef idx="minor">
              <a:schemeClr val="lt1"/>
            </a:fontRef>
          </p:style>
          <p:txBody>
            <a:bodyPr lIns="1714500" rIns="205740" rtlCol="0" anchor="ctr"/>
            <a:lstStyle/>
            <a:p>
              <a:pPr defTabSz="342892">
                <a:lnSpc>
                  <a:spcPct val="90000"/>
                </a:lnSpc>
                <a:spcBef>
                  <a:spcPts val="675"/>
                </a:spcBef>
              </a:pPr>
              <a:r>
                <a:rPr lang="en-US" sz="1350" b="1" dirty="0">
                  <a:solidFill>
                    <a:prstClr val="white"/>
                  </a:solidFill>
                  <a:latin typeface="Arial"/>
                </a:rPr>
                <a:t>TOOL: </a:t>
              </a:r>
              <a:r>
                <a:rPr lang="en-US" sz="1350" dirty="0">
                  <a:solidFill>
                    <a:prstClr val="white"/>
                  </a:solidFill>
                  <a:latin typeface="Arial"/>
                </a:rPr>
                <a:t/>
              </a:r>
              <a:br>
                <a:rPr lang="en-US" sz="1350" dirty="0">
                  <a:solidFill>
                    <a:prstClr val="white"/>
                  </a:solidFill>
                  <a:latin typeface="Arial"/>
                </a:rPr>
              </a:br>
              <a:r>
                <a:rPr lang="en-US" sz="1350" dirty="0">
                  <a:solidFill>
                    <a:prstClr val="white"/>
                  </a:solidFill>
                  <a:latin typeface="Arial"/>
                </a:rPr>
                <a:t>Forum for international regulatory agencies to discuss using master protocol studies in diverse therapeutic areas</a:t>
              </a:r>
            </a:p>
          </p:txBody>
        </p:sp>
        <p:sp>
          <p:nvSpPr>
            <p:cNvPr id="16" name="Rounded Rectangle 15">
              <a:extLst>
                <a:ext uri="{FF2B5EF4-FFF2-40B4-BE49-F238E27FC236}">
                  <a16:creationId xmlns:a16="http://schemas.microsoft.com/office/drawing/2014/main" id="{4F42FB0D-CB9A-ED4E-B082-134411B7D08B}"/>
                </a:ext>
              </a:extLst>
            </p:cNvPr>
            <p:cNvSpPr/>
            <p:nvPr/>
          </p:nvSpPr>
          <p:spPr>
            <a:xfrm>
              <a:off x="1595865" y="3258994"/>
              <a:ext cx="2193125" cy="1012133"/>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658368" rIns="658368" rtlCol="0" anchor="ctr"/>
            <a:lstStyle/>
            <a:p>
              <a:pPr algn="ctr" defTabSz="342892">
                <a:lnSpc>
                  <a:spcPct val="90000"/>
                </a:lnSpc>
              </a:pPr>
              <a:r>
                <a:rPr lang="en-US" b="1" dirty="0">
                  <a:solidFill>
                    <a:srgbClr val="EE4036"/>
                  </a:solidFill>
                  <a:latin typeface="Arial"/>
                </a:rPr>
                <a:t>Enterprise-</a:t>
              </a:r>
              <a:br>
                <a:rPr lang="en-US" b="1" dirty="0">
                  <a:solidFill>
                    <a:srgbClr val="EE4036"/>
                  </a:solidFill>
                  <a:latin typeface="Arial"/>
                </a:rPr>
              </a:br>
              <a:r>
                <a:rPr lang="en-US" b="1" dirty="0">
                  <a:solidFill>
                    <a:srgbClr val="EE4036"/>
                  </a:solidFill>
                  <a:latin typeface="Arial"/>
                </a:rPr>
                <a:t>Level</a:t>
              </a:r>
            </a:p>
          </p:txBody>
        </p:sp>
      </p:grpSp>
    </p:spTree>
    <p:extLst>
      <p:ext uri="{BB962C8B-B14F-4D97-AF65-F5344CB8AC3E}">
        <p14:creationId xmlns:p14="http://schemas.microsoft.com/office/powerpoint/2010/main" val="1919219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 Breakout Sessions</a:t>
            </a:r>
          </a:p>
        </p:txBody>
      </p:sp>
      <p:grpSp>
        <p:nvGrpSpPr>
          <p:cNvPr id="34" name="Group 33">
            <a:extLst>
              <a:ext uri="{FF2B5EF4-FFF2-40B4-BE49-F238E27FC236}">
                <a16:creationId xmlns:a16="http://schemas.microsoft.com/office/drawing/2014/main" id="{79C19715-5404-0048-AF78-B362503B8BD3}"/>
              </a:ext>
            </a:extLst>
          </p:cNvPr>
          <p:cNvGrpSpPr/>
          <p:nvPr/>
        </p:nvGrpSpPr>
        <p:grpSpPr>
          <a:xfrm>
            <a:off x="1403686" y="2065981"/>
            <a:ext cx="2077712" cy="3211742"/>
            <a:chOff x="347579" y="1611633"/>
            <a:chExt cx="2770282" cy="4282323"/>
          </a:xfrm>
        </p:grpSpPr>
        <p:sp>
          <p:nvSpPr>
            <p:cNvPr id="10" name="Chevron 12">
              <a:extLst>
                <a:ext uri="{FF2B5EF4-FFF2-40B4-BE49-F238E27FC236}">
                  <a16:creationId xmlns:a16="http://schemas.microsoft.com/office/drawing/2014/main" id="{22537316-0AE9-C443-AB5C-CF7ED920B783}"/>
                </a:ext>
              </a:extLst>
            </p:cNvPr>
            <p:cNvSpPr/>
            <p:nvPr/>
          </p:nvSpPr>
          <p:spPr>
            <a:xfrm rot="5400000">
              <a:off x="848530" y="1164663"/>
              <a:ext cx="1768381"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 name="connsiteX0" fmla="*/ 0 w 4515743"/>
                <a:gd name="connsiteY0" fmla="*/ 0 h 1891418"/>
                <a:gd name="connsiteX1" fmla="*/ 2823715 w 4515743"/>
                <a:gd name="connsiteY1" fmla="*/ 0 h 1891418"/>
                <a:gd name="connsiteX2" fmla="*/ 4515743 w 4515743"/>
                <a:gd name="connsiteY2" fmla="*/ 939408 h 1891418"/>
                <a:gd name="connsiteX3" fmla="*/ 2823715 w 4515743"/>
                <a:gd name="connsiteY3" fmla="*/ 1891418 h 1891418"/>
                <a:gd name="connsiteX4" fmla="*/ 0 w 4515743"/>
                <a:gd name="connsiteY4" fmla="*/ 1891418 h 1891418"/>
                <a:gd name="connsiteX5" fmla="*/ 0 w 4515743"/>
                <a:gd name="connsiteY5" fmla="*/ 0 h 1891418"/>
                <a:gd name="connsiteX0" fmla="*/ 0 w 5276278"/>
                <a:gd name="connsiteY0" fmla="*/ 0 h 1891418"/>
                <a:gd name="connsiteX1" fmla="*/ 2823715 w 5276278"/>
                <a:gd name="connsiteY1" fmla="*/ 0 h 1891418"/>
                <a:gd name="connsiteX2" fmla="*/ 5276277 w 5276278"/>
                <a:gd name="connsiteY2" fmla="*/ 951009 h 1891418"/>
                <a:gd name="connsiteX3" fmla="*/ 2823715 w 5276278"/>
                <a:gd name="connsiteY3" fmla="*/ 1891418 h 1891418"/>
                <a:gd name="connsiteX4" fmla="*/ 0 w 5276278"/>
                <a:gd name="connsiteY4" fmla="*/ 1891418 h 1891418"/>
                <a:gd name="connsiteX5" fmla="*/ 0 w 5276278"/>
                <a:gd name="connsiteY5" fmla="*/ 0 h 1891418"/>
                <a:gd name="connsiteX0" fmla="*/ 0 w 5097339"/>
                <a:gd name="connsiteY0" fmla="*/ 0 h 1891418"/>
                <a:gd name="connsiteX1" fmla="*/ 2823715 w 5097339"/>
                <a:gd name="connsiteY1" fmla="*/ 0 h 1891418"/>
                <a:gd name="connsiteX2" fmla="*/ 5097338 w 5097339"/>
                <a:gd name="connsiteY2" fmla="*/ 962609 h 1891418"/>
                <a:gd name="connsiteX3" fmla="*/ 2823715 w 5097339"/>
                <a:gd name="connsiteY3" fmla="*/ 1891418 h 1891418"/>
                <a:gd name="connsiteX4" fmla="*/ 0 w 5097339"/>
                <a:gd name="connsiteY4" fmla="*/ 1891418 h 1891418"/>
                <a:gd name="connsiteX5" fmla="*/ 0 w 5097339"/>
                <a:gd name="connsiteY5" fmla="*/ 0 h 1891418"/>
                <a:gd name="connsiteX0" fmla="*/ 0 w 5231551"/>
                <a:gd name="connsiteY0" fmla="*/ 0 h 1891418"/>
                <a:gd name="connsiteX1" fmla="*/ 2823715 w 5231551"/>
                <a:gd name="connsiteY1" fmla="*/ 0 h 1891418"/>
                <a:gd name="connsiteX2" fmla="*/ 5231551 w 5231551"/>
                <a:gd name="connsiteY2" fmla="*/ 962609 h 1891418"/>
                <a:gd name="connsiteX3" fmla="*/ 2823715 w 5231551"/>
                <a:gd name="connsiteY3" fmla="*/ 1891418 h 1891418"/>
                <a:gd name="connsiteX4" fmla="*/ 0 w 5231551"/>
                <a:gd name="connsiteY4" fmla="*/ 1891418 h 1891418"/>
                <a:gd name="connsiteX5" fmla="*/ 0 w 5231551"/>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1551" h="1891418">
                  <a:moveTo>
                    <a:pt x="0" y="0"/>
                  </a:moveTo>
                  <a:lnTo>
                    <a:pt x="2823715" y="0"/>
                  </a:lnTo>
                  <a:lnTo>
                    <a:pt x="5231551" y="962609"/>
                  </a:lnTo>
                  <a:lnTo>
                    <a:pt x="2823715" y="1891418"/>
                  </a:lnTo>
                  <a:lnTo>
                    <a:pt x="0" y="1891418"/>
                  </a:lnTo>
                  <a:lnTo>
                    <a:pt x="0" y="0"/>
                  </a:lnTo>
                  <a:close/>
                </a:path>
              </a:pathLst>
            </a:custGeom>
            <a:solidFill>
              <a:srgbClr val="0070C0"/>
            </a:solidFill>
            <a:ln w="203200">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11" name="Chevron 12">
              <a:extLst>
                <a:ext uri="{FF2B5EF4-FFF2-40B4-BE49-F238E27FC236}">
                  <a16:creationId xmlns:a16="http://schemas.microsoft.com/office/drawing/2014/main" id="{2E5F42AA-CC51-EB49-831A-90B68DE39261}"/>
                </a:ext>
              </a:extLst>
            </p:cNvPr>
            <p:cNvSpPr/>
            <p:nvPr/>
          </p:nvSpPr>
          <p:spPr>
            <a:xfrm rot="5400000">
              <a:off x="226479" y="3056554"/>
              <a:ext cx="3012483"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828144 w 2823715"/>
                <a:gd name="connsiteY4" fmla="*/ 9391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05704 w 2823715"/>
                <a:gd name="connsiteY4" fmla="*/ 9623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3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6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8 w 2823715"/>
                <a:gd name="connsiteY4" fmla="*/ 962917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66580 w 2823715"/>
                <a:gd name="connsiteY4" fmla="*/ 962917 h 1891418"/>
                <a:gd name="connsiteX5" fmla="*/ 0 w 2823715"/>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715" h="1891418">
                  <a:moveTo>
                    <a:pt x="0" y="0"/>
                  </a:moveTo>
                  <a:lnTo>
                    <a:pt x="2823715" y="0"/>
                  </a:lnTo>
                  <a:lnTo>
                    <a:pt x="2823715" y="1891418"/>
                  </a:lnTo>
                  <a:lnTo>
                    <a:pt x="0" y="1891418"/>
                  </a:lnTo>
                  <a:lnTo>
                    <a:pt x="766580" y="962917"/>
                  </a:lnTo>
                  <a:lnTo>
                    <a:pt x="0" y="0"/>
                  </a:lnTo>
                  <a:close/>
                </a:path>
              </a:pathLst>
            </a:custGeom>
            <a:solidFill>
              <a:schemeClr val="bg1"/>
            </a:solidFill>
            <a:ln w="203200">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7" name="TextBox 6">
              <a:extLst>
                <a:ext uri="{FF2B5EF4-FFF2-40B4-BE49-F238E27FC236}">
                  <a16:creationId xmlns:a16="http://schemas.microsoft.com/office/drawing/2014/main" id="{BB54E412-80DF-5A40-8428-5E461D03FDFE}"/>
                </a:ext>
              </a:extLst>
            </p:cNvPr>
            <p:cNvSpPr txBox="1"/>
            <p:nvPr/>
          </p:nvSpPr>
          <p:spPr>
            <a:xfrm>
              <a:off x="401559" y="1645502"/>
              <a:ext cx="2662322" cy="732508"/>
            </a:xfrm>
            <a:prstGeom prst="rect">
              <a:avLst/>
            </a:prstGeom>
            <a:noFill/>
          </p:spPr>
          <p:txBody>
            <a:bodyPr wrap="square" lIns="171450" rIns="171450" rtlCol="0">
              <a:spAutoFit/>
            </a:bodyPr>
            <a:lstStyle/>
            <a:p>
              <a:pPr algn="ctr" defTabSz="342892">
                <a:lnSpc>
                  <a:spcPct val="90000"/>
                </a:lnSpc>
              </a:pPr>
              <a:r>
                <a:rPr lang="en-US" sz="1650" b="1" dirty="0">
                  <a:solidFill>
                    <a:prstClr val="white"/>
                  </a:solidFill>
                  <a:latin typeface="Arial"/>
                </a:rPr>
                <a:t>Blue Group:</a:t>
              </a:r>
            </a:p>
            <a:p>
              <a:pPr algn="ctr" defTabSz="342892">
                <a:lnSpc>
                  <a:spcPct val="90000"/>
                </a:lnSpc>
              </a:pPr>
              <a:r>
                <a:rPr lang="en-US" sz="1650" b="1" dirty="0">
                  <a:solidFill>
                    <a:prstClr val="white"/>
                  </a:solidFill>
                  <a:latin typeface="Arial"/>
                </a:rPr>
                <a:t>Pre-Planning</a:t>
              </a:r>
            </a:p>
          </p:txBody>
        </p:sp>
        <p:sp>
          <p:nvSpPr>
            <p:cNvPr id="8" name="TextBox 7">
              <a:extLst>
                <a:ext uri="{FF2B5EF4-FFF2-40B4-BE49-F238E27FC236}">
                  <a16:creationId xmlns:a16="http://schemas.microsoft.com/office/drawing/2014/main" id="{BCF823E4-F448-9149-A1C2-1E9C89A0897F}"/>
                </a:ext>
              </a:extLst>
            </p:cNvPr>
            <p:cNvSpPr txBox="1"/>
            <p:nvPr/>
          </p:nvSpPr>
          <p:spPr>
            <a:xfrm>
              <a:off x="347579" y="3866123"/>
              <a:ext cx="2770282" cy="1913687"/>
            </a:xfrm>
            <a:prstGeom prst="rect">
              <a:avLst/>
            </a:prstGeom>
            <a:noFill/>
          </p:spPr>
          <p:txBody>
            <a:bodyPr wrap="square" lIns="171450" rIns="171450" rtlCol="0">
              <a:spAutoFit/>
            </a:bodyPr>
            <a:lstStyle/>
            <a:p>
              <a:pPr algn="ctr" defTabSz="342892">
                <a:lnSpc>
                  <a:spcPct val="90000"/>
                </a:lnSpc>
                <a:spcBef>
                  <a:spcPts val="675"/>
                </a:spcBef>
              </a:pPr>
              <a:r>
                <a:rPr lang="en-US" sz="1200" b="1" dirty="0">
                  <a:solidFill>
                    <a:srgbClr val="58595B"/>
                  </a:solidFill>
                  <a:latin typeface="Arial"/>
                </a:rPr>
                <a:t>Facilitator: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Jane Perlmutter, </a:t>
              </a:r>
              <a:br>
                <a:rPr lang="en-US" sz="1200" dirty="0">
                  <a:solidFill>
                    <a:srgbClr val="58595B"/>
                  </a:solidFill>
                  <a:latin typeface="Arial"/>
                </a:rPr>
              </a:br>
              <a:r>
                <a:rPr lang="en-US" sz="1200" dirty="0">
                  <a:solidFill>
                    <a:srgbClr val="58595B"/>
                  </a:solidFill>
                  <a:latin typeface="Arial"/>
                </a:rPr>
                <a:t>Gemini Group</a:t>
              </a:r>
            </a:p>
            <a:p>
              <a:pPr algn="ctr" defTabSz="342892">
                <a:lnSpc>
                  <a:spcPct val="90000"/>
                </a:lnSpc>
                <a:spcBef>
                  <a:spcPts val="675"/>
                </a:spcBef>
              </a:pPr>
              <a:r>
                <a:rPr lang="en-US" sz="1200" b="1" dirty="0">
                  <a:solidFill>
                    <a:srgbClr val="58595B"/>
                  </a:solidFill>
                  <a:latin typeface="Arial"/>
                </a:rPr>
                <a:t>CTTI Staff: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Annemarie Forrest</a:t>
              </a:r>
            </a:p>
            <a:p>
              <a:pPr algn="ctr" defTabSz="342892">
                <a:lnSpc>
                  <a:spcPct val="90000"/>
                </a:lnSpc>
                <a:spcBef>
                  <a:spcPts val="675"/>
                </a:spcBef>
              </a:pPr>
              <a:r>
                <a:rPr lang="en-US" sz="1200" b="1" dirty="0">
                  <a:solidFill>
                    <a:srgbClr val="58595B"/>
                  </a:solidFill>
                  <a:latin typeface="Arial"/>
                </a:rPr>
                <a:t>Room:</a:t>
              </a:r>
              <a:br>
                <a:rPr lang="en-US" sz="1200" b="1" dirty="0">
                  <a:solidFill>
                    <a:srgbClr val="58595B"/>
                  </a:solidFill>
                  <a:latin typeface="Arial"/>
                </a:rPr>
              </a:br>
              <a:r>
                <a:rPr lang="en-US" sz="1200" dirty="0">
                  <a:solidFill>
                    <a:srgbClr val="58595B"/>
                  </a:solidFill>
                  <a:latin typeface="Arial"/>
                </a:rPr>
                <a:t>Crystal II</a:t>
              </a:r>
            </a:p>
          </p:txBody>
        </p:sp>
        <p:pic>
          <p:nvPicPr>
            <p:cNvPr id="19" name="Picture 18">
              <a:extLst>
                <a:ext uri="{FF2B5EF4-FFF2-40B4-BE49-F238E27FC236}">
                  <a16:creationId xmlns:a16="http://schemas.microsoft.com/office/drawing/2014/main" id="{974A46DD-3455-D74F-A945-FF3E464AB2DA}"/>
                </a:ext>
              </a:extLst>
            </p:cNvPr>
            <p:cNvPicPr>
              <a:picLocks noChangeAspect="1"/>
            </p:cNvPicPr>
            <p:nvPr/>
          </p:nvPicPr>
          <p:blipFill>
            <a:blip r:embed="rId3">
              <a:biLevel thresh="25000"/>
            </a:blip>
            <a:stretch>
              <a:fillRect/>
            </a:stretch>
          </p:blipFill>
          <p:spPr>
            <a:xfrm>
              <a:off x="1352455" y="2392293"/>
              <a:ext cx="760530" cy="760530"/>
            </a:xfrm>
            <a:prstGeom prst="rect">
              <a:avLst/>
            </a:prstGeom>
          </p:spPr>
        </p:pic>
      </p:grpSp>
      <p:grpSp>
        <p:nvGrpSpPr>
          <p:cNvPr id="32" name="Group 31">
            <a:extLst>
              <a:ext uri="{FF2B5EF4-FFF2-40B4-BE49-F238E27FC236}">
                <a16:creationId xmlns:a16="http://schemas.microsoft.com/office/drawing/2014/main" id="{B83C4477-E47E-9940-9D27-278492E0F44A}"/>
              </a:ext>
            </a:extLst>
          </p:cNvPr>
          <p:cNvGrpSpPr/>
          <p:nvPr/>
        </p:nvGrpSpPr>
        <p:grpSpPr>
          <a:xfrm>
            <a:off x="5672632" y="2065979"/>
            <a:ext cx="2077712" cy="3211742"/>
            <a:chOff x="5903160" y="1611635"/>
            <a:chExt cx="2770282" cy="4282323"/>
          </a:xfrm>
        </p:grpSpPr>
        <p:sp>
          <p:nvSpPr>
            <p:cNvPr id="25" name="Chevron 12">
              <a:extLst>
                <a:ext uri="{FF2B5EF4-FFF2-40B4-BE49-F238E27FC236}">
                  <a16:creationId xmlns:a16="http://schemas.microsoft.com/office/drawing/2014/main" id="{CD4A5AA6-6AF6-DF42-A259-A8855677A083}"/>
                </a:ext>
              </a:extLst>
            </p:cNvPr>
            <p:cNvSpPr/>
            <p:nvPr/>
          </p:nvSpPr>
          <p:spPr>
            <a:xfrm rot="5400000">
              <a:off x="6404111" y="1164665"/>
              <a:ext cx="1768381"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 name="connsiteX0" fmla="*/ 0 w 4515743"/>
                <a:gd name="connsiteY0" fmla="*/ 0 h 1891418"/>
                <a:gd name="connsiteX1" fmla="*/ 2823715 w 4515743"/>
                <a:gd name="connsiteY1" fmla="*/ 0 h 1891418"/>
                <a:gd name="connsiteX2" fmla="*/ 4515743 w 4515743"/>
                <a:gd name="connsiteY2" fmla="*/ 939408 h 1891418"/>
                <a:gd name="connsiteX3" fmla="*/ 2823715 w 4515743"/>
                <a:gd name="connsiteY3" fmla="*/ 1891418 h 1891418"/>
                <a:gd name="connsiteX4" fmla="*/ 0 w 4515743"/>
                <a:gd name="connsiteY4" fmla="*/ 1891418 h 1891418"/>
                <a:gd name="connsiteX5" fmla="*/ 0 w 4515743"/>
                <a:gd name="connsiteY5" fmla="*/ 0 h 1891418"/>
                <a:gd name="connsiteX0" fmla="*/ 0 w 5276278"/>
                <a:gd name="connsiteY0" fmla="*/ 0 h 1891418"/>
                <a:gd name="connsiteX1" fmla="*/ 2823715 w 5276278"/>
                <a:gd name="connsiteY1" fmla="*/ 0 h 1891418"/>
                <a:gd name="connsiteX2" fmla="*/ 5276277 w 5276278"/>
                <a:gd name="connsiteY2" fmla="*/ 951009 h 1891418"/>
                <a:gd name="connsiteX3" fmla="*/ 2823715 w 5276278"/>
                <a:gd name="connsiteY3" fmla="*/ 1891418 h 1891418"/>
                <a:gd name="connsiteX4" fmla="*/ 0 w 5276278"/>
                <a:gd name="connsiteY4" fmla="*/ 1891418 h 1891418"/>
                <a:gd name="connsiteX5" fmla="*/ 0 w 5276278"/>
                <a:gd name="connsiteY5" fmla="*/ 0 h 1891418"/>
                <a:gd name="connsiteX0" fmla="*/ 0 w 5097339"/>
                <a:gd name="connsiteY0" fmla="*/ 0 h 1891418"/>
                <a:gd name="connsiteX1" fmla="*/ 2823715 w 5097339"/>
                <a:gd name="connsiteY1" fmla="*/ 0 h 1891418"/>
                <a:gd name="connsiteX2" fmla="*/ 5097338 w 5097339"/>
                <a:gd name="connsiteY2" fmla="*/ 962609 h 1891418"/>
                <a:gd name="connsiteX3" fmla="*/ 2823715 w 5097339"/>
                <a:gd name="connsiteY3" fmla="*/ 1891418 h 1891418"/>
                <a:gd name="connsiteX4" fmla="*/ 0 w 5097339"/>
                <a:gd name="connsiteY4" fmla="*/ 1891418 h 1891418"/>
                <a:gd name="connsiteX5" fmla="*/ 0 w 5097339"/>
                <a:gd name="connsiteY5" fmla="*/ 0 h 1891418"/>
                <a:gd name="connsiteX0" fmla="*/ 0 w 5231551"/>
                <a:gd name="connsiteY0" fmla="*/ 0 h 1891418"/>
                <a:gd name="connsiteX1" fmla="*/ 2823715 w 5231551"/>
                <a:gd name="connsiteY1" fmla="*/ 0 h 1891418"/>
                <a:gd name="connsiteX2" fmla="*/ 5231551 w 5231551"/>
                <a:gd name="connsiteY2" fmla="*/ 962609 h 1891418"/>
                <a:gd name="connsiteX3" fmla="*/ 2823715 w 5231551"/>
                <a:gd name="connsiteY3" fmla="*/ 1891418 h 1891418"/>
                <a:gd name="connsiteX4" fmla="*/ 0 w 5231551"/>
                <a:gd name="connsiteY4" fmla="*/ 1891418 h 1891418"/>
                <a:gd name="connsiteX5" fmla="*/ 0 w 5231551"/>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1551" h="1891418">
                  <a:moveTo>
                    <a:pt x="0" y="0"/>
                  </a:moveTo>
                  <a:lnTo>
                    <a:pt x="2823715" y="0"/>
                  </a:lnTo>
                  <a:lnTo>
                    <a:pt x="5231551" y="962609"/>
                  </a:lnTo>
                  <a:lnTo>
                    <a:pt x="2823715" y="1891418"/>
                  </a:lnTo>
                  <a:lnTo>
                    <a:pt x="0" y="1891418"/>
                  </a:lnTo>
                  <a:lnTo>
                    <a:pt x="0" y="0"/>
                  </a:lnTo>
                  <a:close/>
                </a:path>
              </a:pathLst>
            </a:custGeom>
            <a:solidFill>
              <a:srgbClr val="00B050"/>
            </a:solidFill>
            <a:ln w="203200">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26" name="Chevron 12">
              <a:extLst>
                <a:ext uri="{FF2B5EF4-FFF2-40B4-BE49-F238E27FC236}">
                  <a16:creationId xmlns:a16="http://schemas.microsoft.com/office/drawing/2014/main" id="{3E5C015A-FC67-2649-B1D2-E0E96D17E87D}"/>
                </a:ext>
              </a:extLst>
            </p:cNvPr>
            <p:cNvSpPr/>
            <p:nvPr/>
          </p:nvSpPr>
          <p:spPr>
            <a:xfrm rot="5400000">
              <a:off x="5782060" y="3056556"/>
              <a:ext cx="3012483"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828144 w 2823715"/>
                <a:gd name="connsiteY4" fmla="*/ 9391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05704 w 2823715"/>
                <a:gd name="connsiteY4" fmla="*/ 9623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3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6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8 w 2823715"/>
                <a:gd name="connsiteY4" fmla="*/ 962917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66580 w 2823715"/>
                <a:gd name="connsiteY4" fmla="*/ 962917 h 1891418"/>
                <a:gd name="connsiteX5" fmla="*/ 0 w 2823715"/>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715" h="1891418">
                  <a:moveTo>
                    <a:pt x="0" y="0"/>
                  </a:moveTo>
                  <a:lnTo>
                    <a:pt x="2823715" y="0"/>
                  </a:lnTo>
                  <a:lnTo>
                    <a:pt x="2823715" y="1891418"/>
                  </a:lnTo>
                  <a:lnTo>
                    <a:pt x="0" y="1891418"/>
                  </a:lnTo>
                  <a:lnTo>
                    <a:pt x="766580" y="962917"/>
                  </a:lnTo>
                  <a:lnTo>
                    <a:pt x="0" y="0"/>
                  </a:lnTo>
                  <a:close/>
                </a:path>
              </a:pathLst>
            </a:custGeom>
            <a:solidFill>
              <a:schemeClr val="bg1"/>
            </a:solidFill>
            <a:ln w="203200">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27" name="TextBox 26">
              <a:extLst>
                <a:ext uri="{FF2B5EF4-FFF2-40B4-BE49-F238E27FC236}">
                  <a16:creationId xmlns:a16="http://schemas.microsoft.com/office/drawing/2014/main" id="{7CD6ADFC-A6A8-9C47-9B62-C97F65C54916}"/>
                </a:ext>
              </a:extLst>
            </p:cNvPr>
            <p:cNvSpPr txBox="1"/>
            <p:nvPr/>
          </p:nvSpPr>
          <p:spPr>
            <a:xfrm>
              <a:off x="5957140" y="1645504"/>
              <a:ext cx="2662322" cy="732508"/>
            </a:xfrm>
            <a:prstGeom prst="rect">
              <a:avLst/>
            </a:prstGeom>
            <a:noFill/>
          </p:spPr>
          <p:txBody>
            <a:bodyPr wrap="square" lIns="171450" rIns="171450" rtlCol="0">
              <a:spAutoFit/>
            </a:bodyPr>
            <a:lstStyle/>
            <a:p>
              <a:pPr algn="ctr" defTabSz="342892">
                <a:lnSpc>
                  <a:spcPct val="90000"/>
                </a:lnSpc>
              </a:pPr>
              <a:r>
                <a:rPr lang="en-US" sz="1650" b="1" dirty="0">
                  <a:solidFill>
                    <a:prstClr val="white"/>
                  </a:solidFill>
                  <a:latin typeface="Arial"/>
                </a:rPr>
                <a:t>Green Group:</a:t>
              </a:r>
            </a:p>
            <a:p>
              <a:pPr algn="ctr" defTabSz="342892">
                <a:lnSpc>
                  <a:spcPct val="90000"/>
                </a:lnSpc>
              </a:pPr>
              <a:r>
                <a:rPr lang="en-US" sz="1650" b="1" dirty="0">
                  <a:solidFill>
                    <a:prstClr val="white"/>
                  </a:solidFill>
                  <a:latin typeface="Arial"/>
                </a:rPr>
                <a:t>Execution</a:t>
              </a:r>
            </a:p>
          </p:txBody>
        </p:sp>
        <p:sp>
          <p:nvSpPr>
            <p:cNvPr id="28" name="TextBox 27">
              <a:extLst>
                <a:ext uri="{FF2B5EF4-FFF2-40B4-BE49-F238E27FC236}">
                  <a16:creationId xmlns:a16="http://schemas.microsoft.com/office/drawing/2014/main" id="{D2406D11-6347-E240-B7FF-CD2042A9F0A3}"/>
                </a:ext>
              </a:extLst>
            </p:cNvPr>
            <p:cNvSpPr txBox="1"/>
            <p:nvPr/>
          </p:nvSpPr>
          <p:spPr>
            <a:xfrm>
              <a:off x="5903160" y="3866125"/>
              <a:ext cx="2770282" cy="1913687"/>
            </a:xfrm>
            <a:prstGeom prst="rect">
              <a:avLst/>
            </a:prstGeom>
            <a:noFill/>
          </p:spPr>
          <p:txBody>
            <a:bodyPr wrap="square" lIns="171450" rIns="171450" rtlCol="0">
              <a:spAutoFit/>
            </a:bodyPr>
            <a:lstStyle/>
            <a:p>
              <a:pPr algn="ctr" defTabSz="342892">
                <a:lnSpc>
                  <a:spcPct val="90000"/>
                </a:lnSpc>
                <a:spcBef>
                  <a:spcPts val="675"/>
                </a:spcBef>
              </a:pPr>
              <a:r>
                <a:rPr lang="en-US" sz="1200" b="1" dirty="0">
                  <a:solidFill>
                    <a:srgbClr val="58595B"/>
                  </a:solidFill>
                  <a:latin typeface="Arial"/>
                </a:rPr>
                <a:t>Facilitator: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Roger J. Lewis, </a:t>
              </a:r>
              <a:br>
                <a:rPr lang="en-US" sz="1200" dirty="0">
                  <a:solidFill>
                    <a:srgbClr val="58595B"/>
                  </a:solidFill>
                  <a:latin typeface="Arial"/>
                </a:rPr>
              </a:br>
              <a:r>
                <a:rPr lang="en-US" sz="1200" dirty="0">
                  <a:solidFill>
                    <a:srgbClr val="58595B"/>
                  </a:solidFill>
                  <a:latin typeface="Arial"/>
                </a:rPr>
                <a:t>Berry Consultants, LLC</a:t>
              </a:r>
            </a:p>
            <a:p>
              <a:pPr algn="ctr" defTabSz="342892">
                <a:lnSpc>
                  <a:spcPct val="90000"/>
                </a:lnSpc>
                <a:spcBef>
                  <a:spcPts val="675"/>
                </a:spcBef>
              </a:pPr>
              <a:r>
                <a:rPr lang="en-US" sz="1200" b="1" dirty="0">
                  <a:solidFill>
                    <a:srgbClr val="58595B"/>
                  </a:solidFill>
                  <a:latin typeface="Arial"/>
                </a:rPr>
                <a:t>CTTI Staff: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Laura Shannon</a:t>
              </a:r>
            </a:p>
            <a:p>
              <a:pPr algn="ctr" defTabSz="342892">
                <a:lnSpc>
                  <a:spcPct val="90000"/>
                </a:lnSpc>
                <a:spcBef>
                  <a:spcPts val="675"/>
                </a:spcBef>
              </a:pPr>
              <a:r>
                <a:rPr lang="en-US" sz="1200" b="1" dirty="0">
                  <a:solidFill>
                    <a:srgbClr val="58595B"/>
                  </a:solidFill>
                  <a:latin typeface="Arial"/>
                </a:rPr>
                <a:t>Room:</a:t>
              </a:r>
              <a:br>
                <a:rPr lang="en-US" sz="1200" b="1" dirty="0">
                  <a:solidFill>
                    <a:srgbClr val="58595B"/>
                  </a:solidFill>
                  <a:latin typeface="Arial"/>
                </a:rPr>
              </a:br>
              <a:r>
                <a:rPr lang="en-US" sz="1200" dirty="0">
                  <a:solidFill>
                    <a:srgbClr val="58595B"/>
                  </a:solidFill>
                  <a:latin typeface="Arial"/>
                </a:rPr>
                <a:t>Crystal IV</a:t>
              </a:r>
            </a:p>
          </p:txBody>
        </p:sp>
        <p:pic>
          <p:nvPicPr>
            <p:cNvPr id="30" name="Picture 29">
              <a:extLst>
                <a:ext uri="{FF2B5EF4-FFF2-40B4-BE49-F238E27FC236}">
                  <a16:creationId xmlns:a16="http://schemas.microsoft.com/office/drawing/2014/main" id="{88513C04-02DF-7E45-8670-413A26144184}"/>
                </a:ext>
              </a:extLst>
            </p:cNvPr>
            <p:cNvPicPr>
              <a:picLocks noChangeAspect="1"/>
            </p:cNvPicPr>
            <p:nvPr/>
          </p:nvPicPr>
          <p:blipFill>
            <a:blip r:embed="rId4">
              <a:biLevel thresh="25000"/>
            </a:blip>
            <a:stretch>
              <a:fillRect/>
            </a:stretch>
          </p:blipFill>
          <p:spPr>
            <a:xfrm>
              <a:off x="6937101" y="2480349"/>
              <a:ext cx="710439" cy="710439"/>
            </a:xfrm>
            <a:prstGeom prst="rect">
              <a:avLst/>
            </a:prstGeom>
          </p:spPr>
        </p:pic>
      </p:grpSp>
      <p:grpSp>
        <p:nvGrpSpPr>
          <p:cNvPr id="33" name="Group 32">
            <a:extLst>
              <a:ext uri="{FF2B5EF4-FFF2-40B4-BE49-F238E27FC236}">
                <a16:creationId xmlns:a16="http://schemas.microsoft.com/office/drawing/2014/main" id="{D99E4041-F1D3-D347-AC44-E0C49083D784}"/>
              </a:ext>
            </a:extLst>
          </p:cNvPr>
          <p:cNvGrpSpPr/>
          <p:nvPr/>
        </p:nvGrpSpPr>
        <p:grpSpPr>
          <a:xfrm>
            <a:off x="3538159" y="2065981"/>
            <a:ext cx="2077712" cy="3211742"/>
            <a:chOff x="3186859" y="1611633"/>
            <a:chExt cx="2770282" cy="4282323"/>
          </a:xfrm>
        </p:grpSpPr>
        <p:sp>
          <p:nvSpPr>
            <p:cNvPr id="20" name="Chevron 12">
              <a:extLst>
                <a:ext uri="{FF2B5EF4-FFF2-40B4-BE49-F238E27FC236}">
                  <a16:creationId xmlns:a16="http://schemas.microsoft.com/office/drawing/2014/main" id="{046D58C1-64E2-DD4F-8A73-4FD42383E660}"/>
                </a:ext>
              </a:extLst>
            </p:cNvPr>
            <p:cNvSpPr/>
            <p:nvPr/>
          </p:nvSpPr>
          <p:spPr>
            <a:xfrm rot="5400000">
              <a:off x="3687810" y="1164663"/>
              <a:ext cx="1768381"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 name="connsiteX0" fmla="*/ 0 w 4515743"/>
                <a:gd name="connsiteY0" fmla="*/ 0 h 1891418"/>
                <a:gd name="connsiteX1" fmla="*/ 2823715 w 4515743"/>
                <a:gd name="connsiteY1" fmla="*/ 0 h 1891418"/>
                <a:gd name="connsiteX2" fmla="*/ 4515743 w 4515743"/>
                <a:gd name="connsiteY2" fmla="*/ 939408 h 1891418"/>
                <a:gd name="connsiteX3" fmla="*/ 2823715 w 4515743"/>
                <a:gd name="connsiteY3" fmla="*/ 1891418 h 1891418"/>
                <a:gd name="connsiteX4" fmla="*/ 0 w 4515743"/>
                <a:gd name="connsiteY4" fmla="*/ 1891418 h 1891418"/>
                <a:gd name="connsiteX5" fmla="*/ 0 w 4515743"/>
                <a:gd name="connsiteY5" fmla="*/ 0 h 1891418"/>
                <a:gd name="connsiteX0" fmla="*/ 0 w 5276278"/>
                <a:gd name="connsiteY0" fmla="*/ 0 h 1891418"/>
                <a:gd name="connsiteX1" fmla="*/ 2823715 w 5276278"/>
                <a:gd name="connsiteY1" fmla="*/ 0 h 1891418"/>
                <a:gd name="connsiteX2" fmla="*/ 5276277 w 5276278"/>
                <a:gd name="connsiteY2" fmla="*/ 951009 h 1891418"/>
                <a:gd name="connsiteX3" fmla="*/ 2823715 w 5276278"/>
                <a:gd name="connsiteY3" fmla="*/ 1891418 h 1891418"/>
                <a:gd name="connsiteX4" fmla="*/ 0 w 5276278"/>
                <a:gd name="connsiteY4" fmla="*/ 1891418 h 1891418"/>
                <a:gd name="connsiteX5" fmla="*/ 0 w 5276278"/>
                <a:gd name="connsiteY5" fmla="*/ 0 h 1891418"/>
                <a:gd name="connsiteX0" fmla="*/ 0 w 5097339"/>
                <a:gd name="connsiteY0" fmla="*/ 0 h 1891418"/>
                <a:gd name="connsiteX1" fmla="*/ 2823715 w 5097339"/>
                <a:gd name="connsiteY1" fmla="*/ 0 h 1891418"/>
                <a:gd name="connsiteX2" fmla="*/ 5097338 w 5097339"/>
                <a:gd name="connsiteY2" fmla="*/ 962609 h 1891418"/>
                <a:gd name="connsiteX3" fmla="*/ 2823715 w 5097339"/>
                <a:gd name="connsiteY3" fmla="*/ 1891418 h 1891418"/>
                <a:gd name="connsiteX4" fmla="*/ 0 w 5097339"/>
                <a:gd name="connsiteY4" fmla="*/ 1891418 h 1891418"/>
                <a:gd name="connsiteX5" fmla="*/ 0 w 5097339"/>
                <a:gd name="connsiteY5" fmla="*/ 0 h 1891418"/>
                <a:gd name="connsiteX0" fmla="*/ 0 w 5231551"/>
                <a:gd name="connsiteY0" fmla="*/ 0 h 1891418"/>
                <a:gd name="connsiteX1" fmla="*/ 2823715 w 5231551"/>
                <a:gd name="connsiteY1" fmla="*/ 0 h 1891418"/>
                <a:gd name="connsiteX2" fmla="*/ 5231551 w 5231551"/>
                <a:gd name="connsiteY2" fmla="*/ 962609 h 1891418"/>
                <a:gd name="connsiteX3" fmla="*/ 2823715 w 5231551"/>
                <a:gd name="connsiteY3" fmla="*/ 1891418 h 1891418"/>
                <a:gd name="connsiteX4" fmla="*/ 0 w 5231551"/>
                <a:gd name="connsiteY4" fmla="*/ 1891418 h 1891418"/>
                <a:gd name="connsiteX5" fmla="*/ 0 w 5231551"/>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1551" h="1891418">
                  <a:moveTo>
                    <a:pt x="0" y="0"/>
                  </a:moveTo>
                  <a:lnTo>
                    <a:pt x="2823715" y="0"/>
                  </a:lnTo>
                  <a:lnTo>
                    <a:pt x="5231551" y="962609"/>
                  </a:lnTo>
                  <a:lnTo>
                    <a:pt x="2823715" y="1891418"/>
                  </a:lnTo>
                  <a:lnTo>
                    <a:pt x="0" y="1891418"/>
                  </a:lnTo>
                  <a:lnTo>
                    <a:pt x="0" y="0"/>
                  </a:lnTo>
                  <a:close/>
                </a:path>
              </a:pathLst>
            </a:custGeom>
            <a:solidFill>
              <a:srgbClr val="FFC000"/>
            </a:solidFill>
            <a:ln w="203200">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21" name="Chevron 12">
              <a:extLst>
                <a:ext uri="{FF2B5EF4-FFF2-40B4-BE49-F238E27FC236}">
                  <a16:creationId xmlns:a16="http://schemas.microsoft.com/office/drawing/2014/main" id="{1BA1E1FE-0512-D44C-81C6-8F16F1F058F7}"/>
                </a:ext>
              </a:extLst>
            </p:cNvPr>
            <p:cNvSpPr/>
            <p:nvPr/>
          </p:nvSpPr>
          <p:spPr>
            <a:xfrm rot="5400000">
              <a:off x="3065759" y="3056554"/>
              <a:ext cx="3012483" cy="2662322"/>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828144 w 2823715"/>
                <a:gd name="connsiteY4" fmla="*/ 9391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05704 w 2823715"/>
                <a:gd name="connsiteY4" fmla="*/ 9623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3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6 w 2823715"/>
                <a:gd name="connsiteY4" fmla="*/ 985578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51628 w 2823715"/>
                <a:gd name="connsiteY4" fmla="*/ 962917 h 1891418"/>
                <a:gd name="connsiteX5" fmla="*/ 0 w 2823715"/>
                <a:gd name="connsiteY5" fmla="*/ 0 h 1891418"/>
                <a:gd name="connsiteX0" fmla="*/ 0 w 2823715"/>
                <a:gd name="connsiteY0" fmla="*/ 0 h 1891418"/>
                <a:gd name="connsiteX1" fmla="*/ 2823715 w 2823715"/>
                <a:gd name="connsiteY1" fmla="*/ 0 h 1891418"/>
                <a:gd name="connsiteX2" fmla="*/ 2823715 w 2823715"/>
                <a:gd name="connsiteY2" fmla="*/ 1891418 h 1891418"/>
                <a:gd name="connsiteX3" fmla="*/ 0 w 2823715"/>
                <a:gd name="connsiteY3" fmla="*/ 1891418 h 1891418"/>
                <a:gd name="connsiteX4" fmla="*/ 766580 w 2823715"/>
                <a:gd name="connsiteY4" fmla="*/ 962917 h 1891418"/>
                <a:gd name="connsiteX5" fmla="*/ 0 w 2823715"/>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715" h="1891418">
                  <a:moveTo>
                    <a:pt x="0" y="0"/>
                  </a:moveTo>
                  <a:lnTo>
                    <a:pt x="2823715" y="0"/>
                  </a:lnTo>
                  <a:lnTo>
                    <a:pt x="2823715" y="1891418"/>
                  </a:lnTo>
                  <a:lnTo>
                    <a:pt x="0" y="1891418"/>
                  </a:lnTo>
                  <a:lnTo>
                    <a:pt x="766580" y="962917"/>
                  </a:lnTo>
                  <a:lnTo>
                    <a:pt x="0" y="0"/>
                  </a:lnTo>
                  <a:close/>
                </a:path>
              </a:pathLst>
            </a:custGeom>
            <a:solidFill>
              <a:schemeClr val="bg1"/>
            </a:solidFill>
            <a:ln w="203200">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latin typeface="Arial"/>
              </a:endParaRPr>
            </a:p>
          </p:txBody>
        </p:sp>
        <p:sp>
          <p:nvSpPr>
            <p:cNvPr id="22" name="TextBox 21">
              <a:extLst>
                <a:ext uri="{FF2B5EF4-FFF2-40B4-BE49-F238E27FC236}">
                  <a16:creationId xmlns:a16="http://schemas.microsoft.com/office/drawing/2014/main" id="{C85F6F07-CCFB-7449-9FA4-07B896E67ECD}"/>
                </a:ext>
              </a:extLst>
            </p:cNvPr>
            <p:cNvSpPr txBox="1"/>
            <p:nvPr/>
          </p:nvSpPr>
          <p:spPr>
            <a:xfrm>
              <a:off x="3240839" y="1645502"/>
              <a:ext cx="2662322" cy="732508"/>
            </a:xfrm>
            <a:prstGeom prst="rect">
              <a:avLst/>
            </a:prstGeom>
            <a:noFill/>
          </p:spPr>
          <p:txBody>
            <a:bodyPr wrap="square" lIns="171450" rIns="171450" rtlCol="0">
              <a:spAutoFit/>
            </a:bodyPr>
            <a:lstStyle/>
            <a:p>
              <a:pPr algn="ctr" defTabSz="342892">
                <a:lnSpc>
                  <a:spcPct val="90000"/>
                </a:lnSpc>
              </a:pPr>
              <a:r>
                <a:rPr lang="en-US" sz="1650" b="1" dirty="0">
                  <a:solidFill>
                    <a:prstClr val="white"/>
                  </a:solidFill>
                  <a:latin typeface="Arial"/>
                </a:rPr>
                <a:t>Yellow Group:</a:t>
              </a:r>
            </a:p>
            <a:p>
              <a:pPr algn="ctr" defTabSz="342892">
                <a:lnSpc>
                  <a:spcPct val="90000"/>
                </a:lnSpc>
              </a:pPr>
              <a:r>
                <a:rPr lang="en-US" sz="1650" b="1" dirty="0">
                  <a:solidFill>
                    <a:prstClr val="white"/>
                  </a:solidFill>
                  <a:latin typeface="Arial"/>
                </a:rPr>
                <a:t>Planning</a:t>
              </a:r>
            </a:p>
          </p:txBody>
        </p:sp>
        <p:sp>
          <p:nvSpPr>
            <p:cNvPr id="23" name="TextBox 22">
              <a:extLst>
                <a:ext uri="{FF2B5EF4-FFF2-40B4-BE49-F238E27FC236}">
                  <a16:creationId xmlns:a16="http://schemas.microsoft.com/office/drawing/2014/main" id="{7ED64A97-2E72-514D-B82E-9428F712A71C}"/>
                </a:ext>
              </a:extLst>
            </p:cNvPr>
            <p:cNvSpPr txBox="1"/>
            <p:nvPr/>
          </p:nvSpPr>
          <p:spPr>
            <a:xfrm>
              <a:off x="3186859" y="3866123"/>
              <a:ext cx="2770282" cy="1913687"/>
            </a:xfrm>
            <a:prstGeom prst="rect">
              <a:avLst/>
            </a:prstGeom>
            <a:noFill/>
          </p:spPr>
          <p:txBody>
            <a:bodyPr wrap="square" lIns="171450" rIns="171450" rtlCol="0">
              <a:spAutoFit/>
            </a:bodyPr>
            <a:lstStyle/>
            <a:p>
              <a:pPr algn="ctr" defTabSz="342892">
                <a:lnSpc>
                  <a:spcPct val="90000"/>
                </a:lnSpc>
                <a:spcBef>
                  <a:spcPts val="675"/>
                </a:spcBef>
              </a:pPr>
              <a:r>
                <a:rPr lang="en-US" sz="1200" b="1" dirty="0">
                  <a:solidFill>
                    <a:srgbClr val="58595B"/>
                  </a:solidFill>
                  <a:latin typeface="Arial"/>
                </a:rPr>
                <a:t>Facilitator: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Marianne Chase, </a:t>
              </a:r>
              <a:br>
                <a:rPr lang="en-US" sz="1200" dirty="0">
                  <a:solidFill>
                    <a:srgbClr val="58595B"/>
                  </a:solidFill>
                  <a:latin typeface="Arial"/>
                </a:rPr>
              </a:br>
              <a:r>
                <a:rPr lang="en-US" sz="1200" dirty="0">
                  <a:solidFill>
                    <a:srgbClr val="58595B"/>
                  </a:solidFill>
                  <a:latin typeface="Arial"/>
                </a:rPr>
                <a:t>Mass General </a:t>
              </a:r>
            </a:p>
            <a:p>
              <a:pPr algn="ctr" defTabSz="342892">
                <a:lnSpc>
                  <a:spcPct val="90000"/>
                </a:lnSpc>
                <a:spcBef>
                  <a:spcPts val="675"/>
                </a:spcBef>
              </a:pPr>
              <a:r>
                <a:rPr lang="en-US" sz="1200" b="1" dirty="0">
                  <a:solidFill>
                    <a:srgbClr val="58595B"/>
                  </a:solidFill>
                  <a:latin typeface="Arial"/>
                </a:rPr>
                <a:t>CTTI Staff: </a:t>
              </a:r>
              <a:r>
                <a:rPr lang="en-US" sz="1200" dirty="0">
                  <a:solidFill>
                    <a:srgbClr val="58595B"/>
                  </a:solidFill>
                  <a:latin typeface="Arial"/>
                </a:rPr>
                <a:t/>
              </a:r>
              <a:br>
                <a:rPr lang="en-US" sz="1200" dirty="0">
                  <a:solidFill>
                    <a:srgbClr val="58595B"/>
                  </a:solidFill>
                  <a:latin typeface="Arial"/>
                </a:rPr>
              </a:br>
              <a:r>
                <a:rPr lang="en-US" sz="1200" dirty="0">
                  <a:solidFill>
                    <a:srgbClr val="58595B"/>
                  </a:solidFill>
                  <a:latin typeface="Arial"/>
                </a:rPr>
                <a:t>Kimberly Fisher</a:t>
              </a:r>
            </a:p>
            <a:p>
              <a:pPr algn="ctr" defTabSz="342892">
                <a:lnSpc>
                  <a:spcPct val="90000"/>
                </a:lnSpc>
                <a:spcBef>
                  <a:spcPts val="675"/>
                </a:spcBef>
              </a:pPr>
              <a:r>
                <a:rPr lang="en-US" sz="1200" b="1" dirty="0">
                  <a:solidFill>
                    <a:srgbClr val="58595B"/>
                  </a:solidFill>
                  <a:latin typeface="Arial"/>
                </a:rPr>
                <a:t>Room:</a:t>
              </a:r>
              <a:br>
                <a:rPr lang="en-US" sz="1200" b="1" dirty="0">
                  <a:solidFill>
                    <a:srgbClr val="58595B"/>
                  </a:solidFill>
                  <a:latin typeface="Arial"/>
                </a:rPr>
              </a:br>
              <a:r>
                <a:rPr lang="en-US" sz="1200" dirty="0">
                  <a:solidFill>
                    <a:srgbClr val="58595B"/>
                  </a:solidFill>
                  <a:latin typeface="Arial"/>
                </a:rPr>
                <a:t>Crystal III</a:t>
              </a:r>
            </a:p>
          </p:txBody>
        </p:sp>
        <p:pic>
          <p:nvPicPr>
            <p:cNvPr id="31" name="Picture 30">
              <a:extLst>
                <a:ext uri="{FF2B5EF4-FFF2-40B4-BE49-F238E27FC236}">
                  <a16:creationId xmlns:a16="http://schemas.microsoft.com/office/drawing/2014/main" id="{029ED5D2-801D-0A47-93D5-3C8A52C4E4BE}"/>
                </a:ext>
              </a:extLst>
            </p:cNvPr>
            <p:cNvPicPr>
              <a:picLocks noChangeAspect="1"/>
            </p:cNvPicPr>
            <p:nvPr/>
          </p:nvPicPr>
          <p:blipFill>
            <a:blip r:embed="rId5">
              <a:biLevel thresh="25000"/>
            </a:blip>
            <a:stretch>
              <a:fillRect/>
            </a:stretch>
          </p:blipFill>
          <p:spPr>
            <a:xfrm>
              <a:off x="4236363" y="2460109"/>
              <a:ext cx="671273" cy="708566"/>
            </a:xfrm>
            <a:prstGeom prst="rect">
              <a:avLst/>
            </a:prstGeom>
          </p:spPr>
        </p:pic>
      </p:grpSp>
    </p:spTree>
    <p:extLst>
      <p:ext uri="{BB962C8B-B14F-4D97-AF65-F5344CB8AC3E}">
        <p14:creationId xmlns:p14="http://schemas.microsoft.com/office/powerpoint/2010/main" val="708589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Breakout Session Recap: Day 1</a:t>
            </a:r>
            <a:endParaRPr lang="en-US" dirty="0"/>
          </a:p>
        </p:txBody>
      </p:sp>
      <p:sp>
        <p:nvSpPr>
          <p:cNvPr id="3" name="Subtitle 2"/>
          <p:cNvSpPr>
            <a:spLocks noGrp="1"/>
          </p:cNvSpPr>
          <p:nvPr>
            <p:ph type="subTitle" idx="1"/>
          </p:nvPr>
        </p:nvSpPr>
        <p:spPr/>
        <p:txBody>
          <a:bodyPr/>
          <a:lstStyle/>
          <a:p>
            <a:r>
              <a:rPr lang="en-US" dirty="0" smtClean="0"/>
              <a:t>Kimberly Fisher, CTTI</a:t>
            </a:r>
            <a:endParaRPr lang="en-US" dirty="0"/>
          </a:p>
        </p:txBody>
      </p:sp>
      <p:sp>
        <p:nvSpPr>
          <p:cNvPr id="4" name="Text Placeholder 3"/>
          <p:cNvSpPr>
            <a:spLocks noGrp="1"/>
          </p:cNvSpPr>
          <p:nvPr>
            <p:ph type="body" sz="quarter" idx="10"/>
          </p:nvPr>
        </p:nvSpPr>
        <p:spPr/>
        <p:txBody>
          <a:bodyPr/>
          <a:lstStyle/>
          <a:p>
            <a:r>
              <a:rPr lang="en-US" dirty="0" smtClean="0"/>
              <a:t>10.22.2019</a:t>
            </a:r>
            <a:endParaRPr lang="en-US" dirty="0"/>
          </a:p>
        </p:txBody>
      </p:sp>
    </p:spTree>
    <p:extLst>
      <p:ext uri="{BB962C8B-B14F-4D97-AF65-F5344CB8AC3E}">
        <p14:creationId xmlns:p14="http://schemas.microsoft.com/office/powerpoint/2010/main" val="34233364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Pre-Planning </a:t>
            </a:r>
            <a:r>
              <a:rPr lang="en-US" dirty="0"/>
              <a:t>Breakout Session 1</a:t>
            </a:r>
          </a:p>
        </p:txBody>
      </p:sp>
      <p:sp>
        <p:nvSpPr>
          <p:cNvPr id="3" name="Subtitle 2"/>
          <p:cNvSpPr>
            <a:spLocks noGrp="1"/>
          </p:cNvSpPr>
          <p:nvPr>
            <p:ph type="subTitle" idx="1"/>
          </p:nvPr>
        </p:nvSpPr>
        <p:spPr/>
        <p:txBody>
          <a:bodyPr/>
          <a:lstStyle/>
          <a:p>
            <a:r>
              <a:rPr lang="en-US" dirty="0" smtClean="0"/>
              <a:t>Jane </a:t>
            </a:r>
            <a:r>
              <a:rPr lang="en-US" dirty="0" err="1" smtClean="0"/>
              <a:t>Perlmutter</a:t>
            </a:r>
            <a:r>
              <a:rPr lang="en-US" dirty="0" smtClean="0"/>
              <a:t>, Gemini Group</a:t>
            </a:r>
            <a:endParaRPr lang="en-US" dirty="0"/>
          </a:p>
        </p:txBody>
      </p:sp>
      <p:sp>
        <p:nvSpPr>
          <p:cNvPr id="4" name="Text Placeholder 3"/>
          <p:cNvSpPr>
            <a:spLocks noGrp="1"/>
          </p:cNvSpPr>
          <p:nvPr>
            <p:ph type="body" sz="quarter" idx="10"/>
          </p:nvPr>
        </p:nvSpPr>
        <p:spPr/>
        <p:txBody>
          <a:bodyPr/>
          <a:lstStyle/>
          <a:p>
            <a:r>
              <a:rPr lang="en-US" dirty="0"/>
              <a:t>October 22</a:t>
            </a:r>
            <a:r>
              <a:rPr lang="en-US" baseline="30000" dirty="0"/>
              <a:t>nd</a:t>
            </a:r>
            <a:r>
              <a:rPr lang="en-US" dirty="0"/>
              <a:t>, 2019</a:t>
            </a:r>
          </a:p>
        </p:txBody>
      </p:sp>
    </p:spTree>
    <p:extLst>
      <p:ext uri="{BB962C8B-B14F-4D97-AF65-F5344CB8AC3E}">
        <p14:creationId xmlns:p14="http://schemas.microsoft.com/office/powerpoint/2010/main" val="11735087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92479"/>
            <a:ext cx="8462210" cy="770467"/>
          </a:xfrm>
        </p:spPr>
        <p:txBody>
          <a:bodyPr/>
          <a:lstStyle/>
          <a:p>
            <a:r>
              <a:rPr lang="en-US" dirty="0"/>
              <a:t>Strategy 1 – Mission clarity and creep</a:t>
            </a:r>
          </a:p>
        </p:txBody>
      </p:sp>
      <p:sp>
        <p:nvSpPr>
          <p:cNvPr id="3" name="Content Placeholder 2"/>
          <p:cNvSpPr>
            <a:spLocks noGrp="1"/>
          </p:cNvSpPr>
          <p:nvPr>
            <p:ph idx="1"/>
          </p:nvPr>
        </p:nvSpPr>
        <p:spPr>
          <a:xfrm>
            <a:off x="284515" y="1178712"/>
            <a:ext cx="8607235" cy="4938307"/>
          </a:xfrm>
        </p:spPr>
        <p:txBody>
          <a:bodyPr/>
          <a:lstStyle/>
          <a:p>
            <a:pPr marL="457200" indent="-457200">
              <a:buSzPct val="100000"/>
              <a:buAutoNum type="arabicPeriod"/>
            </a:pPr>
            <a:r>
              <a:rPr lang="en-US" sz="2100" dirty="0"/>
              <a:t>Prioritized roadblock:</a:t>
            </a:r>
          </a:p>
          <a:p>
            <a:pPr marL="858837" lvl="1" indent="-457200">
              <a:buFont typeface="Wingdings" panose="05000000000000000000" pitchFamily="2" charset="2"/>
              <a:buChar char="§"/>
            </a:pPr>
            <a:r>
              <a:rPr lang="en-US" sz="2100" dirty="0"/>
              <a:t>What is the problem?</a:t>
            </a:r>
          </a:p>
          <a:p>
            <a:pPr marL="1312862" lvl="2" indent="-457200">
              <a:buFont typeface="Wingdings" panose="05000000000000000000" pitchFamily="2" charset="2"/>
              <a:buChar char="§"/>
            </a:pPr>
            <a:r>
              <a:rPr lang="en-US" sz="2100" dirty="0"/>
              <a:t>Mission must be clear and of a defined scope </a:t>
            </a:r>
          </a:p>
          <a:p>
            <a:pPr marL="858837" lvl="1" indent="-457200">
              <a:buFont typeface="Wingdings" panose="05000000000000000000" pitchFamily="2" charset="2"/>
              <a:buChar char="§"/>
            </a:pPr>
            <a:r>
              <a:rPr lang="en-US" sz="2100" dirty="0"/>
              <a:t>Which stakeholder groups are the most affected by this roadblock?</a:t>
            </a:r>
          </a:p>
          <a:p>
            <a:pPr marL="1312862" lvl="2" indent="-457200">
              <a:buFont typeface="Wingdings" panose="05000000000000000000" pitchFamily="2" charset="2"/>
              <a:buChar char="§"/>
            </a:pPr>
            <a:r>
              <a:rPr lang="en-US" sz="2100" dirty="0"/>
              <a:t>Initiator of the master protocol</a:t>
            </a:r>
          </a:p>
          <a:p>
            <a:pPr marL="457200" indent="-457200">
              <a:buSzPct val="100000"/>
              <a:buAutoNum type="arabicPeriod"/>
            </a:pPr>
            <a:r>
              <a:rPr lang="en-US" sz="2100" dirty="0"/>
              <a:t>Example of effective problem-solving approach:</a:t>
            </a:r>
          </a:p>
          <a:p>
            <a:pPr marL="457200" indent="-457200">
              <a:buSzPct val="100000"/>
              <a:buAutoNum type="arabicPeriod"/>
            </a:pPr>
            <a:r>
              <a:rPr lang="en-US" sz="2100" dirty="0"/>
              <a:t>What strategic action should be taken to proactively address this roadblock?</a:t>
            </a:r>
          </a:p>
          <a:p>
            <a:pPr marL="858837" lvl="1" indent="-457200">
              <a:buSzPct val="100000"/>
              <a:buFont typeface="Wingdings" panose="05000000000000000000" pitchFamily="2" charset="2"/>
              <a:buChar char="§"/>
            </a:pPr>
            <a:r>
              <a:rPr lang="en-US" sz="2100" dirty="0"/>
              <a:t>Identify the desired end-state and what you need to achieve desired end-state</a:t>
            </a:r>
          </a:p>
          <a:p>
            <a:pPr marL="858837" lvl="1" indent="-457200">
              <a:buSzPct val="100000"/>
              <a:buFont typeface="Wingdings" panose="05000000000000000000" pitchFamily="2" charset="2"/>
              <a:buChar char="§"/>
            </a:pPr>
            <a:r>
              <a:rPr lang="en-US" sz="2100" dirty="0"/>
              <a:t>Identify value proposition r/t mission statement for each SH and then reconcile among SHs</a:t>
            </a:r>
          </a:p>
          <a:p>
            <a:pPr marL="858837" lvl="1" indent="-457200">
              <a:buSzPct val="100000"/>
              <a:buFont typeface="Wingdings" panose="05000000000000000000" pitchFamily="2" charset="2"/>
              <a:buChar char="§"/>
            </a:pPr>
            <a:r>
              <a:rPr lang="en-US" sz="2100" dirty="0"/>
              <a:t>Be realistic about resources needed to complete these first steps</a:t>
            </a:r>
          </a:p>
          <a:p>
            <a:endParaRPr lang="en-US" sz="2100" dirty="0"/>
          </a:p>
        </p:txBody>
      </p:sp>
      <p:sp>
        <p:nvSpPr>
          <p:cNvPr id="4" name="TextBox 3">
            <a:extLst>
              <a:ext uri="{FF2B5EF4-FFF2-40B4-BE49-F238E27FC236}">
                <a16:creationId xmlns:a16="http://schemas.microsoft.com/office/drawing/2014/main" id="{6633FA03-FEA3-4640-BF0C-23E341B006BA}"/>
              </a:ext>
            </a:extLst>
          </p:cNvPr>
          <p:cNvSpPr txBox="1"/>
          <p:nvPr/>
        </p:nvSpPr>
        <p:spPr>
          <a:xfrm>
            <a:off x="347579" y="6382625"/>
            <a:ext cx="31756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879"/>
                </a:solidFill>
                <a:effectLst/>
                <a:uLnTx/>
                <a:uFillTx/>
                <a:latin typeface="Arial"/>
                <a:ea typeface="+mn-ea"/>
                <a:cs typeface="+mn-cs"/>
              </a:rPr>
              <a:t>SH=Stakeholder</a:t>
            </a:r>
          </a:p>
        </p:txBody>
      </p:sp>
    </p:spTree>
    <p:extLst>
      <p:ext uri="{BB962C8B-B14F-4D97-AF65-F5344CB8AC3E}">
        <p14:creationId xmlns:p14="http://schemas.microsoft.com/office/powerpoint/2010/main" val="3408291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2 – Leadership/building a team</a:t>
            </a:r>
          </a:p>
        </p:txBody>
      </p:sp>
      <p:sp>
        <p:nvSpPr>
          <p:cNvPr id="3" name="Content Placeholder 2"/>
          <p:cNvSpPr>
            <a:spLocks noGrp="1"/>
          </p:cNvSpPr>
          <p:nvPr>
            <p:ph idx="1"/>
          </p:nvPr>
        </p:nvSpPr>
        <p:spPr/>
        <p:txBody>
          <a:bodyPr/>
          <a:lstStyle/>
          <a:p>
            <a:pPr marL="457200" indent="-457200">
              <a:buSzPct val="100000"/>
              <a:buFont typeface="+mj-lt"/>
              <a:buAutoNum type="arabicPeriod"/>
            </a:pPr>
            <a:r>
              <a:rPr lang="en-US" dirty="0"/>
              <a:t>Prioritized roadblock:</a:t>
            </a:r>
          </a:p>
          <a:p>
            <a:pPr marL="858837" lvl="1" indent="-457200">
              <a:buFont typeface="Wingdings" panose="05000000000000000000" pitchFamily="2" charset="2"/>
              <a:buChar char="§"/>
            </a:pPr>
            <a:r>
              <a:rPr lang="en-US" dirty="0"/>
              <a:t>What is the problem?</a:t>
            </a:r>
          </a:p>
          <a:p>
            <a:pPr marL="1312862" lvl="2" indent="-457200">
              <a:buFont typeface="Wingdings" panose="05000000000000000000" pitchFamily="2" charset="2"/>
              <a:buChar char="§"/>
            </a:pPr>
            <a:r>
              <a:rPr lang="en-US" dirty="0"/>
              <a:t>An effective leadership team is critical for success</a:t>
            </a:r>
          </a:p>
          <a:p>
            <a:pPr marL="457200" indent="-457200">
              <a:buSzPct val="100000"/>
              <a:buFont typeface="+mj-lt"/>
              <a:buAutoNum type="arabicPeriod"/>
            </a:pPr>
            <a:r>
              <a:rPr lang="en-US" dirty="0"/>
              <a:t>Example of effective problem-solving approach: </a:t>
            </a:r>
          </a:p>
          <a:p>
            <a:pPr marL="858837" lvl="1" indent="-457200">
              <a:buSzPct val="100000"/>
              <a:buFont typeface="Wingdings" panose="05000000000000000000" pitchFamily="2" charset="2"/>
              <a:buChar char="§"/>
            </a:pPr>
            <a:r>
              <a:rPr lang="en-US" dirty="0"/>
              <a:t>articulation of necessary skill sets and expertise and stakeholders (passion, motivate others, time, fair, decision </a:t>
            </a:r>
            <a:r>
              <a:rPr lang="en-US"/>
              <a:t>with incomplete info)</a:t>
            </a:r>
            <a:endParaRPr lang="en-US" dirty="0"/>
          </a:p>
          <a:p>
            <a:pPr marL="457200" indent="-457200">
              <a:buSzPct val="100000"/>
              <a:buFont typeface="+mj-lt"/>
              <a:buAutoNum type="arabicPeriod"/>
            </a:pPr>
            <a:r>
              <a:rPr lang="en-US" dirty="0"/>
              <a:t>What strategic action should be taken to proactively address this roadblock?</a:t>
            </a:r>
          </a:p>
          <a:p>
            <a:pPr marL="858837" lvl="1" indent="-457200">
              <a:buSzPct val="100000"/>
              <a:buFont typeface="Wingdings" panose="05000000000000000000" pitchFamily="2" charset="2"/>
              <a:buChar char="§"/>
            </a:pPr>
            <a:r>
              <a:rPr lang="en-US" dirty="0"/>
              <a:t>Identify and bring to table necessary contributors, understanding their specific skill sets and motivations to participate </a:t>
            </a:r>
          </a:p>
        </p:txBody>
      </p:sp>
    </p:spTree>
    <p:extLst>
      <p:ext uri="{BB962C8B-B14F-4D97-AF65-F5344CB8AC3E}">
        <p14:creationId xmlns:p14="http://schemas.microsoft.com/office/powerpoint/2010/main" val="3016646834"/>
      </p:ext>
    </p:extLst>
  </p:cSld>
  <p:clrMapOvr>
    <a:masterClrMapping/>
  </p:clrMapOvr>
</p:sld>
</file>

<file path=ppt/theme/theme1.xml><?xml version="1.0" encoding="utf-8"?>
<a:theme xmlns:a="http://schemas.openxmlformats.org/drawingml/2006/main" name="Divider Slid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Standard" id="{F807F34E-1683-2E44-B3F0-61BFA2F9B3B5}" vid="{448EC858-D9D4-C042-BC7E-FECA26F15C07}"/>
    </a:ext>
  </a:extLst>
</a:theme>
</file>

<file path=ppt/theme/theme10.xml><?xml version="1.0" encoding="utf-8"?>
<a:theme xmlns:a="http://schemas.openxmlformats.org/drawingml/2006/main" name="Office Theme">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ctti-2019-10">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ti-2019-10" id="{6E8CB69D-4BDC-164A-B2AF-682007AC76B0}" vid="{951947BB-0D19-BE45-A670-8FF38DA9E5F5}"/>
    </a:ext>
  </a:extLst>
</a:theme>
</file>

<file path=ppt/theme/theme12.xml><?xml version="1.0" encoding="utf-8"?>
<a:theme xmlns:a="http://schemas.openxmlformats.org/drawingml/2006/main" name="1_CTTI2017">
  <a:themeElements>
    <a:clrScheme name="CTTI-2017">
      <a:dk1>
        <a:srgbClr val="333333"/>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Theme1">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DEBCF1DE-83A6-4846-B5D3-1FADF5D05C28}" vid="{D78200ED-EF2E-431E-A5EC-9AD17230DE8D}"/>
    </a:ext>
  </a:extLst>
</a:theme>
</file>

<file path=ppt/theme/theme14.xml><?xml version="1.0" encoding="utf-8"?>
<a:theme xmlns:a="http://schemas.openxmlformats.org/drawingml/2006/main" name="1_Divider Slid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Standard" id="{F807F34E-1683-2E44-B3F0-61BFA2F9B3B5}" vid="{448EC858-D9D4-C042-BC7E-FECA26F15C07}"/>
    </a:ext>
  </a:extLst>
</a:theme>
</file>

<file path=ppt/theme/theme15.xml><?xml version="1.0" encoding="utf-8"?>
<a:theme xmlns:a="http://schemas.openxmlformats.org/drawingml/2006/main" name="2_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Standard" id="{F807F34E-1683-2E44-B3F0-61BFA2F9B3B5}" vid="{92DDF9C7-50EC-8144-8FF5-C2FD4BFCB0D6}"/>
    </a:ext>
  </a:extLst>
</a:theme>
</file>

<file path=ppt/theme/theme16.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Custom 11">
      <a:dk1>
        <a:srgbClr val="000000"/>
      </a:dk1>
      <a:lt1>
        <a:srgbClr val="FFFFFF"/>
      </a:lt1>
      <a:dk2>
        <a:srgbClr val="3C3C3C"/>
      </a:dk2>
      <a:lt2>
        <a:srgbClr val="C8C8C8"/>
      </a:lt2>
      <a:accent1>
        <a:srgbClr val="005391"/>
      </a:accent1>
      <a:accent2>
        <a:srgbClr val="33ADE2"/>
      </a:accent2>
      <a:accent3>
        <a:srgbClr val="F2712B"/>
      </a:accent3>
      <a:accent4>
        <a:srgbClr val="FEC211"/>
      </a:accent4>
      <a:accent5>
        <a:srgbClr val="9998B3"/>
      </a:accent5>
      <a:accent6>
        <a:srgbClr val="3E9A8F"/>
      </a:accent6>
      <a:hlink>
        <a:srgbClr val="323268"/>
      </a:hlink>
      <a:folHlink>
        <a:srgbClr val="DF5E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38100" cap="flat" cmpd="sng" algn="ctr">
          <a:no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nSpc>
            <a:spcPct val="95000"/>
          </a:lnSpc>
          <a:defRPr sz="2000" dirty="0" err="1" smtClean="0">
            <a:solidFill>
              <a:schemeClr val="bg1"/>
            </a:solidFill>
            <a:latin typeface="Avenir Roman" charset="0"/>
            <a:ea typeface="Avenir Roman" charset="0"/>
            <a:cs typeface="Avenir Roman" charset="0"/>
          </a:defRPr>
        </a:defPPr>
      </a:lstStyle>
    </a:spDef>
    <a:lnDef>
      <a:spPr bwMode="auto">
        <a:noFill/>
        <a:ln w="19050" cap="rnd" cmpd="sng" algn="ctr">
          <a:solidFill>
            <a:schemeClr val="bg1">
              <a:lumMod val="75000"/>
            </a:schemeClr>
          </a:solidFill>
          <a:prstDash val="solid"/>
          <a:round/>
          <a:headEnd type="none" w="med" len="med"/>
          <a:tailEnd type="none" w="med" len="med"/>
        </a:ln>
        <a:effectLst/>
      </a:spPr>
      <a:bodyPr/>
      <a:lstStyle/>
    </a:lnDef>
    <a:txDef>
      <a:spPr>
        <a:noFill/>
      </a:spPr>
      <a:bodyPr wrap="square" rtlCol="0" anchor="t" anchorCtr="0">
        <a:spAutoFit/>
      </a:bodyPr>
      <a:lstStyle>
        <a:defPPr algn="l">
          <a:lnSpc>
            <a:spcPct val="95000"/>
          </a:lnSpc>
          <a:defRPr dirty="0" smtClean="0">
            <a:solidFill>
              <a:schemeClr val="tx2"/>
            </a:solidFill>
            <a:latin typeface="Avenir Roman" charset="0"/>
            <a:ea typeface="Avenir Roman" charset="0"/>
            <a:cs typeface="Avenir Roman"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3F515C"/>
        </a:dk1>
        <a:lt1>
          <a:srgbClr val="FFFFFF"/>
        </a:lt1>
        <a:dk2>
          <a:srgbClr val="006FA7"/>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9">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10">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005782"/>
        </a:dk2>
        <a:lt2>
          <a:srgbClr val="C8C8C8"/>
        </a:lt2>
        <a:accent1>
          <a:srgbClr val="2295CC"/>
        </a:accent1>
        <a:accent2>
          <a:srgbClr val="9AD6F0"/>
        </a:accent2>
        <a:accent3>
          <a:srgbClr val="FFFFFF"/>
        </a:accent3>
        <a:accent4>
          <a:srgbClr val="000000"/>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B10135"/>
        </a:dk2>
        <a:lt2>
          <a:srgbClr val="C8C8C8"/>
        </a:lt2>
        <a:accent1>
          <a:srgbClr val="005A2E"/>
        </a:accent1>
        <a:accent2>
          <a:srgbClr val="9AD6F0"/>
        </a:accent2>
        <a:accent3>
          <a:srgbClr val="FFFFFF"/>
        </a:accent3>
        <a:accent4>
          <a:srgbClr val="000000"/>
        </a:accent4>
        <a:accent5>
          <a:srgbClr val="AAB5AD"/>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3">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333399"/>
        </a:hlink>
        <a:folHlink>
          <a:srgbClr val="FF9F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461964"/>
        </a:hlink>
        <a:folHlink>
          <a:srgbClr val="FF9F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9F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FF6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Custom 11">
      <a:dk1>
        <a:srgbClr val="000000"/>
      </a:dk1>
      <a:lt1>
        <a:srgbClr val="FFFFFF"/>
      </a:lt1>
      <a:dk2>
        <a:srgbClr val="3C3C3C"/>
      </a:dk2>
      <a:lt2>
        <a:srgbClr val="C8C8C8"/>
      </a:lt2>
      <a:accent1>
        <a:srgbClr val="005391"/>
      </a:accent1>
      <a:accent2>
        <a:srgbClr val="33ADE2"/>
      </a:accent2>
      <a:accent3>
        <a:srgbClr val="F2712B"/>
      </a:accent3>
      <a:accent4>
        <a:srgbClr val="FEC211"/>
      </a:accent4>
      <a:accent5>
        <a:srgbClr val="9998B3"/>
      </a:accent5>
      <a:accent6>
        <a:srgbClr val="3E9A8F"/>
      </a:accent6>
      <a:hlink>
        <a:srgbClr val="323268"/>
      </a:hlink>
      <a:folHlink>
        <a:srgbClr val="DF5E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38100" cap="flat" cmpd="sng" algn="ctr">
          <a:noFill/>
          <a:prstDash val="solid"/>
          <a:miter lim="800000"/>
          <a:headEnd type="none" w="med" len="med"/>
          <a:tailEnd type="none" w="med" len="med"/>
        </a:ln>
        <a:effectLst/>
      </a:spPr>
      <a:bodyPr vert="horz" wrap="square" lIns="91440" tIns="45720" rIns="91440" bIns="45720" numCol="1" rtlCol="0" anchor="ctr" anchorCtr="0" compatLnSpc="1">
        <a:prstTxWarp prst="textNoShape">
          <a:avLst/>
        </a:prstTxWarp>
      </a:bodyPr>
      <a:lstStyle>
        <a:defPPr>
          <a:lnSpc>
            <a:spcPct val="95000"/>
          </a:lnSpc>
          <a:defRPr sz="2000" dirty="0" err="1" smtClean="0">
            <a:solidFill>
              <a:schemeClr val="bg1"/>
            </a:solidFill>
            <a:latin typeface="Avenir Roman" charset="0"/>
            <a:ea typeface="Avenir Roman" charset="0"/>
            <a:cs typeface="Avenir Roman" charset="0"/>
          </a:defRPr>
        </a:defPPr>
      </a:lstStyle>
    </a:spDef>
    <a:lnDef>
      <a:spPr bwMode="auto">
        <a:noFill/>
        <a:ln w="19050" cap="rnd" cmpd="sng" algn="ctr">
          <a:solidFill>
            <a:schemeClr val="bg1">
              <a:lumMod val="75000"/>
            </a:schemeClr>
          </a:solidFill>
          <a:prstDash val="solid"/>
          <a:round/>
          <a:headEnd type="none" w="med" len="med"/>
          <a:tailEnd type="none" w="med" len="med"/>
        </a:ln>
        <a:effectLst/>
      </a:spPr>
      <a:bodyPr/>
      <a:lstStyle/>
    </a:lnDef>
    <a:txDef>
      <a:spPr>
        <a:noFill/>
      </a:spPr>
      <a:bodyPr wrap="square" rtlCol="0" anchor="t" anchorCtr="0">
        <a:spAutoFit/>
      </a:bodyPr>
      <a:lstStyle>
        <a:defPPr algn="l">
          <a:lnSpc>
            <a:spcPct val="95000"/>
          </a:lnSpc>
          <a:defRPr dirty="0" smtClean="0">
            <a:solidFill>
              <a:schemeClr val="tx2"/>
            </a:solidFill>
            <a:latin typeface="Avenir Roman" charset="0"/>
            <a:ea typeface="Avenir Roman" charset="0"/>
            <a:cs typeface="Avenir Roman"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3F515C"/>
        </a:dk1>
        <a:lt1>
          <a:srgbClr val="FFFFFF"/>
        </a:lt1>
        <a:dk2>
          <a:srgbClr val="006FA7"/>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9">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FFE2A7"/>
        </a:hlink>
        <a:folHlink>
          <a:srgbClr val="FF9F00"/>
        </a:folHlink>
      </a:clrScheme>
      <a:clrMap bg1="lt1" tx1="dk1" bg2="lt2" tx2="dk2" accent1="accent1" accent2="accent2" accent3="accent3" accent4="accent4" accent5="accent5" accent6="accent6" hlink="hlink" folHlink="folHlink"/>
    </a:extraClrScheme>
    <a:extraClrScheme>
      <a:clrScheme name="Default Design 10">
        <a:dk1>
          <a:srgbClr val="3F515C"/>
        </a:dk1>
        <a:lt1>
          <a:srgbClr val="FFFFFF"/>
        </a:lt1>
        <a:dk2>
          <a:srgbClr val="005782"/>
        </a:dk2>
        <a:lt2>
          <a:srgbClr val="C8C8C8"/>
        </a:lt2>
        <a:accent1>
          <a:srgbClr val="2295CC"/>
        </a:accent1>
        <a:accent2>
          <a:srgbClr val="9AD6F0"/>
        </a:accent2>
        <a:accent3>
          <a:srgbClr val="FFFFFF"/>
        </a:accent3>
        <a:accent4>
          <a:srgbClr val="34444D"/>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005782"/>
        </a:dk2>
        <a:lt2>
          <a:srgbClr val="C8C8C8"/>
        </a:lt2>
        <a:accent1>
          <a:srgbClr val="2295CC"/>
        </a:accent1>
        <a:accent2>
          <a:srgbClr val="9AD6F0"/>
        </a:accent2>
        <a:accent3>
          <a:srgbClr val="FFFFFF"/>
        </a:accent3>
        <a:accent4>
          <a:srgbClr val="000000"/>
        </a:accent4>
        <a:accent5>
          <a:srgbClr val="ABC8E2"/>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B10135"/>
        </a:dk2>
        <a:lt2>
          <a:srgbClr val="C8C8C8"/>
        </a:lt2>
        <a:accent1>
          <a:srgbClr val="005A2E"/>
        </a:accent1>
        <a:accent2>
          <a:srgbClr val="9AD6F0"/>
        </a:accent2>
        <a:accent3>
          <a:srgbClr val="FFFFFF"/>
        </a:accent3>
        <a:accent4>
          <a:srgbClr val="000000"/>
        </a:accent4>
        <a:accent5>
          <a:srgbClr val="AAB5AD"/>
        </a:accent5>
        <a:accent6>
          <a:srgbClr val="8BC2D9"/>
        </a:accent6>
        <a:hlink>
          <a:srgbClr val="99CC00"/>
        </a:hlink>
        <a:folHlink>
          <a:srgbClr val="FF9F00"/>
        </a:folHlink>
      </a:clrScheme>
      <a:clrMap bg1="lt1" tx1="dk1" bg2="lt2" tx2="dk2" accent1="accent1" accent2="accent2" accent3="accent3" accent4="accent4" accent5="accent5" accent6="accent6" hlink="hlink" folHlink="folHlink"/>
    </a:extraClrScheme>
    <a:extraClrScheme>
      <a:clrScheme name="Default Design 13">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333399"/>
        </a:hlink>
        <a:folHlink>
          <a:srgbClr val="FF9F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B10135"/>
        </a:dk2>
        <a:lt2>
          <a:srgbClr val="C8C8C8"/>
        </a:lt2>
        <a:accent1>
          <a:srgbClr val="005A2E"/>
        </a:accent1>
        <a:accent2>
          <a:srgbClr val="325292"/>
        </a:accent2>
        <a:accent3>
          <a:srgbClr val="FFFFFF"/>
        </a:accent3>
        <a:accent4>
          <a:srgbClr val="000000"/>
        </a:accent4>
        <a:accent5>
          <a:srgbClr val="AAB5AD"/>
        </a:accent5>
        <a:accent6>
          <a:srgbClr val="2C4984"/>
        </a:accent6>
        <a:hlink>
          <a:srgbClr val="461964"/>
        </a:hlink>
        <a:folHlink>
          <a:srgbClr val="FF9F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9F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2A7DC5"/>
        </a:dk2>
        <a:lt2>
          <a:srgbClr val="C8C8C8"/>
        </a:lt2>
        <a:accent1>
          <a:srgbClr val="008F36"/>
        </a:accent1>
        <a:accent2>
          <a:srgbClr val="603385"/>
        </a:accent2>
        <a:accent3>
          <a:srgbClr val="FFFFFF"/>
        </a:accent3>
        <a:accent4>
          <a:srgbClr val="000000"/>
        </a:accent4>
        <a:accent5>
          <a:srgbClr val="AAC6AE"/>
        </a:accent5>
        <a:accent6>
          <a:srgbClr val="562D78"/>
        </a:accent6>
        <a:hlink>
          <a:srgbClr val="0D387D"/>
        </a:hlink>
        <a:folHlink>
          <a:srgbClr val="FFFF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20-18 I-ACT Template" id="{AE0D17BD-400B-4973-807F-0AABF8DD5D91}" vid="{EC95EFDE-00E8-4564-B5A8-5BB6F9AED18F}"/>
    </a:ext>
  </a:extLst>
</a:theme>
</file>

<file path=ppt/theme/theme2.xml><?xml version="1.0" encoding="utf-8"?>
<a:theme xmlns:a="http://schemas.openxmlformats.org/drawingml/2006/main" name="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Standard" id="{F807F34E-1683-2E44-B3F0-61BFA2F9B3B5}" vid="{92DDF9C7-50EC-8144-8FF5-C2FD4BFCB0D6}"/>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TI2017">
  <a:themeElements>
    <a:clrScheme name="CTTI-2017">
      <a:dk1>
        <a:srgbClr val="333333"/>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eme1">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DEBCF1DE-83A6-4846-B5D3-1FADF5D05C28}" vid="{D78200ED-EF2E-431E-A5EC-9AD17230DE8D}"/>
    </a:ext>
  </a:extLst>
</a:theme>
</file>

<file path=ppt/theme/theme6.xml><?xml version="1.0" encoding="utf-8"?>
<a:theme xmlns:a="http://schemas.openxmlformats.org/drawingml/2006/main" name="1_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Standard" id="{F807F34E-1683-2E44-B3F0-61BFA2F9B3B5}" vid="{92DDF9C7-50EC-8144-8FF5-C2FD4BFCB0D6}"/>
    </a:ext>
  </a:extLst>
</a:theme>
</file>

<file path=ppt/theme/theme7.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20-18 I-ACT Template" id="{AE0D17BD-400B-4973-807F-0AABF8DD5D91}" vid="{EC95EFDE-00E8-4564-B5A8-5BB6F9AED18F}"/>
    </a:ext>
  </a:extLst>
</a:theme>
</file>

<file path=ppt/theme/theme9.xml><?xml version="1.0" encoding="utf-8"?>
<a:theme xmlns:a="http://schemas.openxmlformats.org/drawingml/2006/main" name="ctti-2019-10">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ti-2019-10" id="{6E8CB69D-4BDC-164A-B2AF-682007AC76B0}" vid="{951947BB-0D19-BE45-A670-8FF38DA9E5F5}"/>
    </a:ext>
  </a:extLst>
</a:theme>
</file>

<file path=docProps/app.xml><?xml version="1.0" encoding="utf-8"?>
<Properties xmlns="http://schemas.openxmlformats.org/officeDocument/2006/extended-properties" xmlns:vt="http://schemas.openxmlformats.org/officeDocument/2006/docPropsVTypes">
  <TotalTime>434</TotalTime>
  <Words>6783</Words>
  <Application>Microsoft Office PowerPoint</Application>
  <PresentationFormat>On-screen Show (4:3)</PresentationFormat>
  <Paragraphs>1079</Paragraphs>
  <Slides>145</Slides>
  <Notes>42</Notes>
  <HiddenSlides>0</HiddenSlides>
  <MMClips>0</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145</vt:i4>
      </vt:variant>
    </vt:vector>
  </HeadingPairs>
  <TitlesOfParts>
    <vt:vector size="178" baseType="lpstr">
      <vt:lpstr>MS PGothic</vt:lpstr>
      <vt:lpstr>.AppleSystemUIFont</vt:lpstr>
      <vt:lpstr>Arial</vt:lpstr>
      <vt:lpstr>Arial Black</vt:lpstr>
      <vt:lpstr>Avenir Heavy</vt:lpstr>
      <vt:lpstr>Avenir Roman</vt:lpstr>
      <vt:lpstr>Calibri</vt:lpstr>
      <vt:lpstr>Calibri Regular</vt:lpstr>
      <vt:lpstr>Georgia</vt:lpstr>
      <vt:lpstr>Helvetica</vt:lpstr>
      <vt:lpstr>Helvetica Light</vt:lpstr>
      <vt:lpstr>Lucida Grande</vt:lpstr>
      <vt:lpstr>Verdana</vt:lpstr>
      <vt:lpstr>Wingdings</vt:lpstr>
      <vt:lpstr>Divider Slide</vt:lpstr>
      <vt:lpstr>Content slide – cool palette</vt:lpstr>
      <vt:lpstr>CTTI2017</vt:lpstr>
      <vt:lpstr>1_Office Theme</vt:lpstr>
      <vt:lpstr>Theme1</vt:lpstr>
      <vt:lpstr>1_Content slide – cool palette</vt:lpstr>
      <vt:lpstr>2_Office Theme</vt:lpstr>
      <vt:lpstr>Custom Design</vt:lpstr>
      <vt:lpstr>ctti-2019-10</vt:lpstr>
      <vt:lpstr>Office Theme</vt:lpstr>
      <vt:lpstr>1_ctti-2019-10</vt:lpstr>
      <vt:lpstr>1_CTTI2017</vt:lpstr>
      <vt:lpstr>1_Theme1</vt:lpstr>
      <vt:lpstr>1_Divider Slide</vt:lpstr>
      <vt:lpstr>2_Content slide – cool palette</vt:lpstr>
      <vt:lpstr>4_Office Theme</vt:lpstr>
      <vt:lpstr>2_Default Design</vt:lpstr>
      <vt:lpstr>3_Default Design</vt:lpstr>
      <vt:lpstr>1_Custom Design</vt:lpstr>
      <vt:lpstr>Master Protocol Expert Meeting</vt:lpstr>
      <vt:lpstr>Introduction to CTTI</vt:lpstr>
      <vt:lpstr>PowerPoint Presentation</vt:lpstr>
      <vt:lpstr>PowerPoint Presentation</vt:lpstr>
      <vt:lpstr>CTTI Membership</vt:lpstr>
      <vt:lpstr>CTTI Activities</vt:lpstr>
      <vt:lpstr>CTTI Methodology</vt:lpstr>
      <vt:lpstr>CTTI Recommendations and Resources</vt:lpstr>
      <vt:lpstr>CTTI Master Protocol Project Overview </vt:lpstr>
      <vt:lpstr>Project Overview</vt:lpstr>
      <vt:lpstr>Purpose</vt:lpstr>
      <vt:lpstr>Objectives</vt:lpstr>
      <vt:lpstr>Project Methods</vt:lpstr>
      <vt:lpstr>CTTI Methodology</vt:lpstr>
      <vt:lpstr>VeloCTTI Project Methodology</vt:lpstr>
      <vt:lpstr>Expert Meeting Series</vt:lpstr>
      <vt:lpstr>Expert Meeting 1 Objectives</vt:lpstr>
      <vt:lpstr>How do we measure our project’s success?</vt:lpstr>
      <vt:lpstr>CTTI Master Protocol Landscape Review: Opportunities, Gaps, &amp; Future Horizons</vt:lpstr>
      <vt:lpstr>Presentation Objectives </vt:lpstr>
      <vt:lpstr>Landscape Characteristics</vt:lpstr>
      <vt:lpstr>Impetus for Innovation:  How Can We Serve Patients Better?</vt:lpstr>
      <vt:lpstr>Landscape Strengths</vt:lpstr>
      <vt:lpstr>Landscape Limitations</vt:lpstr>
      <vt:lpstr>How Can We Strengthen the Landscape?</vt:lpstr>
      <vt:lpstr>Nomenclature</vt:lpstr>
      <vt:lpstr>Nomenclature Development Needs</vt:lpstr>
      <vt:lpstr>General Terminology </vt:lpstr>
      <vt:lpstr>Basket, Umbrella, &amp; Platform Trials</vt:lpstr>
      <vt:lpstr>Shared Innovative Design Features</vt:lpstr>
      <vt:lpstr>Shared Innovative Operational Features</vt:lpstr>
      <vt:lpstr>Integrating Innovation Across  Design and Operations</vt:lpstr>
      <vt:lpstr>Study Development Challenges</vt:lpstr>
      <vt:lpstr>Study Development Process</vt:lpstr>
      <vt:lpstr>Challenges and Problem-Solving Approaches</vt:lpstr>
      <vt:lpstr>Draft Roadmap Structure</vt:lpstr>
      <vt:lpstr>Deliverables  &amp; Roadblocks</vt:lpstr>
      <vt:lpstr>Deliverables  &amp; Roadblocks</vt:lpstr>
      <vt:lpstr>Deliverables  &amp; Roadblocks</vt:lpstr>
      <vt:lpstr>Meeting Activities:  Identify Strategies &amp; Develop Tools</vt:lpstr>
      <vt:lpstr>Guiding Questions </vt:lpstr>
      <vt:lpstr>Breakout Session Brainstorm Goals</vt:lpstr>
      <vt:lpstr>Multi-Stakeholder, Cross-Institutional Strategies for Change</vt:lpstr>
      <vt:lpstr>Siloed Exploration …</vt:lpstr>
      <vt:lpstr>PowerPoint Presentation</vt:lpstr>
      <vt:lpstr>PowerPoint Presentation</vt:lpstr>
      <vt:lpstr>PowerPoint Presentation</vt:lpstr>
      <vt:lpstr>PowerPoint Presentation</vt:lpstr>
      <vt:lpstr>Integrated Research Platforms</vt:lpstr>
      <vt:lpstr>PowerPoint Presentation</vt:lpstr>
      <vt:lpstr>PowerPoint Presentation</vt:lpstr>
      <vt:lpstr>Leveraging Master Protocols to Build Local Infrastructure and Technical Capacity</vt:lpstr>
      <vt:lpstr>Presentation objectives</vt:lpstr>
      <vt:lpstr>Growing global population</vt:lpstr>
      <vt:lpstr>Rapid shift from communicable to noncommunicable diseases in LMICs</vt:lpstr>
      <vt:lpstr>Current efforts for clinical trial research  across the globe  </vt:lpstr>
      <vt:lpstr>Survey of LMIC trials: Maternal, newborn, and child health research</vt:lpstr>
      <vt:lpstr>Current adoption of  master protocols </vt:lpstr>
      <vt:lpstr>Rising popularity of master protocols</vt:lpstr>
      <vt:lpstr>Geographic distribution of master protocols</vt:lpstr>
      <vt:lpstr>Where are master protocols taking place?</vt:lpstr>
      <vt:lpstr>Master protocol framework:  Potential (under-rated) benefits</vt:lpstr>
      <vt:lpstr>Brain drain: Shortage of health care providers and researchers in LMICs</vt:lpstr>
      <vt:lpstr>Infrastructure considerations for  master protocols in LMICs</vt:lpstr>
      <vt:lpstr>PowerPoint Presentation</vt:lpstr>
      <vt:lpstr>Donor support for improvement of trial methods, local capacity and infrastructure</vt:lpstr>
      <vt:lpstr>Strategic considerations for  master protocols in LMICs</vt:lpstr>
      <vt:lpstr>PowerPoint Presentation</vt:lpstr>
      <vt:lpstr>Group Discussion</vt:lpstr>
      <vt:lpstr>Session II: Building Capacity for Innovation </vt:lpstr>
      <vt:lpstr>PRECISION ONCOLOGY NETWORK</vt:lpstr>
      <vt:lpstr>For Advanced Cancer Patients,  Getting the Best Care Is a Nightmare</vt:lpstr>
      <vt:lpstr>PowerPoint Presentation</vt:lpstr>
      <vt:lpstr>xCures: A perpetual trial that continuously learns from all patients, all physicians, all therapies, all the time through Creating value an AI-based precision oncology platform that finds novel treatment options, facilitates access, and coordinates across patients to maximize learning. (NCT03793088) </vt:lpstr>
      <vt:lpstr>ASK Cancer Commons</vt:lpstr>
      <vt:lpstr>Cancer Commons + xCures</vt:lpstr>
      <vt:lpstr>xCures Platform: Options, Access and Outcomes</vt:lpstr>
      <vt:lpstr>Value for All Stakeholders</vt:lpstr>
      <vt:lpstr>PowerPoint Presentation</vt:lpstr>
      <vt:lpstr>PowerPoint Presentation</vt:lpstr>
      <vt:lpstr>PowerPoint Presentation</vt:lpstr>
      <vt:lpstr>Platform Trial: DMD</vt:lpstr>
      <vt:lpstr>PowerPoint Presentation</vt:lpstr>
      <vt:lpstr>PowerPoint Presentation</vt:lpstr>
      <vt:lpstr>Lunch</vt:lpstr>
      <vt:lpstr>Breakout Session Instructions</vt:lpstr>
      <vt:lpstr>Day 1 Instructions</vt:lpstr>
      <vt:lpstr>Breakout Session Brainstorm Goals</vt:lpstr>
      <vt:lpstr>Study Development Process</vt:lpstr>
      <vt:lpstr>Challenges and Problem-Solving Approaches</vt:lpstr>
      <vt:lpstr>Roadmap Goals</vt:lpstr>
      <vt:lpstr>What Makes a Good Strategy?</vt:lpstr>
      <vt:lpstr>Strategy Scope</vt:lpstr>
      <vt:lpstr>Tool Scope</vt:lpstr>
      <vt:lpstr>Day 1 Breakout Sessions</vt:lpstr>
      <vt:lpstr>Breakout Session Recap: Day 1</vt:lpstr>
      <vt:lpstr>Pre-Planning Breakout Session 1</vt:lpstr>
      <vt:lpstr>Strategy 1 – Mission clarity and creep</vt:lpstr>
      <vt:lpstr>Strategy 2 – Leadership/building a team</vt:lpstr>
      <vt:lpstr>Planning Breakout Session 1</vt:lpstr>
      <vt:lpstr>Planning Breakout Session 1 Objectives</vt:lpstr>
      <vt:lpstr>Breakout Session Ground Rules</vt:lpstr>
      <vt:lpstr>Breakout Session Introductions</vt:lpstr>
      <vt:lpstr>CTTI High-Level Roadmap:  Planning</vt:lpstr>
      <vt:lpstr>Planning Deliverables: Design</vt:lpstr>
      <vt:lpstr>Planning Deliverables: Operations</vt:lpstr>
      <vt:lpstr>Planning Deliverables: Operations</vt:lpstr>
      <vt:lpstr>Planning Deliverables:  Multi-Stakeholder Engagement</vt:lpstr>
      <vt:lpstr>Planning Roadblocks: Design</vt:lpstr>
      <vt:lpstr>Planning Roadblocks: Operations</vt:lpstr>
      <vt:lpstr>Group Feedback</vt:lpstr>
      <vt:lpstr>Prioritizing Roadblocks</vt:lpstr>
      <vt:lpstr>Group Questions</vt:lpstr>
      <vt:lpstr>Strategy Development Group Exercise</vt:lpstr>
      <vt:lpstr>Strategy Development  Discussion Prompts</vt:lpstr>
      <vt:lpstr>Report-Out Preparation</vt:lpstr>
      <vt:lpstr>Are Our Strategies Study-Level or Enterprise-Level?</vt:lpstr>
      <vt:lpstr>Does Our Strategy Fit This Criteria?</vt:lpstr>
      <vt:lpstr>Small Group Report Out</vt:lpstr>
      <vt:lpstr>Strategy 1</vt:lpstr>
      <vt:lpstr>Strategy 1</vt:lpstr>
      <vt:lpstr>Study Execution Breakout Session 1</vt:lpstr>
      <vt:lpstr>Planning Breakout Session 1 Objectives</vt:lpstr>
      <vt:lpstr>Breakout Session Ground Rules</vt:lpstr>
      <vt:lpstr>Breakout Session Introductions</vt:lpstr>
      <vt:lpstr>CTTI High-Level Roadmap:  Study Execution</vt:lpstr>
      <vt:lpstr>Deliverables: Design</vt:lpstr>
      <vt:lpstr>Deliverables: Operations </vt:lpstr>
      <vt:lpstr>Deliverables:  Multi-Stakeholder Collaboration</vt:lpstr>
      <vt:lpstr>Roadblocks: Design</vt:lpstr>
      <vt:lpstr>Roadblocks: Operations</vt:lpstr>
      <vt:lpstr>Roadblocks:  Multi-Stakeholder Engagement </vt:lpstr>
      <vt:lpstr>Group Feedback</vt:lpstr>
      <vt:lpstr>Prioritizing Roadblocks</vt:lpstr>
      <vt:lpstr>Group Questions</vt:lpstr>
      <vt:lpstr>Strategy Development Group Exercise</vt:lpstr>
      <vt:lpstr>Strategy Development  Discussion Prompts</vt:lpstr>
      <vt:lpstr>Report-Out Preparation</vt:lpstr>
      <vt:lpstr>Does Our Strategy Fit This Criteria?</vt:lpstr>
      <vt:lpstr>Are Our Strategies Study-Level or Enterprise-Level?</vt:lpstr>
      <vt:lpstr>Small Group Report Out</vt:lpstr>
      <vt:lpstr>Strategy</vt:lpstr>
      <vt:lpstr>Large Group Discussion</vt:lpstr>
      <vt:lpstr>Large Group Discussion Questions</vt:lpstr>
      <vt:lpstr>PowerPoint Presentation</vt:lpstr>
    </vt:vector>
  </TitlesOfParts>
  <Company>Duke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Protocol Presentations Day 1</dc:title>
  <dc:subject>Master Protocol</dc:subject>
  <dc:creator>Jamie Pollenz</dc:creator>
  <cp:keywords>master protocol, clinical trials</cp:keywords>
  <cp:lastModifiedBy>Kristi Geercken</cp:lastModifiedBy>
  <cp:revision>20</cp:revision>
  <dcterms:created xsi:type="dcterms:W3CDTF">2019-10-22T10:25:37Z</dcterms:created>
  <dcterms:modified xsi:type="dcterms:W3CDTF">2020-01-14T19:15:50Z</dcterms:modified>
</cp:coreProperties>
</file>