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8"/>
  </p:notesMasterIdLst>
  <p:sldIdLst>
    <p:sldId id="287" r:id="rId2"/>
    <p:sldId id="288" r:id="rId3"/>
    <p:sldId id="280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307" r:id="rId23"/>
    <p:sldId id="308" r:id="rId24"/>
    <p:sldId id="309" r:id="rId25"/>
    <p:sldId id="310" r:id="rId26"/>
    <p:sldId id="311" r:id="rId27"/>
    <p:sldId id="312" r:id="rId28"/>
    <p:sldId id="313" r:id="rId29"/>
    <p:sldId id="314" r:id="rId30"/>
    <p:sldId id="315" r:id="rId31"/>
    <p:sldId id="316" r:id="rId32"/>
    <p:sldId id="317" r:id="rId33"/>
    <p:sldId id="318" r:id="rId34"/>
    <p:sldId id="319" r:id="rId35"/>
    <p:sldId id="320" r:id="rId36"/>
    <p:sldId id="282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1D61"/>
    <a:srgbClr val="00AEEF"/>
    <a:srgbClr val="71C0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24" autoAdjust="0"/>
    <p:restoredTop sz="95441" autoAdjust="0"/>
  </p:normalViewPr>
  <p:slideViewPr>
    <p:cSldViewPr snapToGrid="0" snapToObjects="1">
      <p:cViewPr varScale="1">
        <p:scale>
          <a:sx n="87" d="100"/>
          <a:sy n="87" d="100"/>
        </p:scale>
        <p:origin x="177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67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4787E4-CD2A-B44C-981B-187DAD729E7A}" type="doc">
      <dgm:prSet loTypeId="urn:microsoft.com/office/officeart/2005/8/layout/venn1" loCatId="relationship" qsTypeId="urn:microsoft.com/office/officeart/2005/8/quickstyle/3D4" qsCatId="3D" csTypeId="urn:microsoft.com/office/officeart/2005/8/colors/colorful1" csCatId="colorful" phldr="1"/>
      <dgm:spPr/>
    </dgm:pt>
    <dgm:pt modelId="{004226C1-7832-624B-A9AB-6C4FDE6A8832}">
      <dgm:prSet phldrT="[Text]" custT="1"/>
      <dgm:spPr/>
      <dgm:t>
        <a:bodyPr/>
        <a:lstStyle/>
        <a:p>
          <a:r>
            <a:rPr lang="en-US" sz="1800" b="1" dirty="0"/>
            <a:t>Investigator Qualification</a:t>
          </a:r>
        </a:p>
      </dgm:t>
    </dgm:pt>
    <dgm:pt modelId="{F010C595-83BB-D94B-80E0-5E88F3B03D41}" type="parTrans" cxnId="{F9C5E783-8FA2-DF45-A0FC-8A59816E3E07}">
      <dgm:prSet/>
      <dgm:spPr/>
      <dgm:t>
        <a:bodyPr/>
        <a:lstStyle/>
        <a:p>
          <a:endParaRPr lang="en-US"/>
        </a:p>
      </dgm:t>
    </dgm:pt>
    <dgm:pt modelId="{478A518C-E256-8047-A45F-2C296289D2AA}" type="sibTrans" cxnId="{F9C5E783-8FA2-DF45-A0FC-8A59816E3E07}">
      <dgm:prSet/>
      <dgm:spPr/>
      <dgm:t>
        <a:bodyPr/>
        <a:lstStyle/>
        <a:p>
          <a:endParaRPr lang="en-US"/>
        </a:p>
      </dgm:t>
    </dgm:pt>
    <dgm:pt modelId="{3B7A77D4-5C17-C343-9457-075F414A0446}">
      <dgm:prSet phldrT="[Text]" custT="1"/>
      <dgm:spPr/>
      <dgm:t>
        <a:bodyPr/>
        <a:lstStyle/>
        <a:p>
          <a:r>
            <a:rPr lang="en-US" sz="1800" b="1" dirty="0"/>
            <a:t>Investigator Community</a:t>
          </a:r>
        </a:p>
      </dgm:t>
    </dgm:pt>
    <dgm:pt modelId="{95BECEB2-3FFB-E44B-AF76-BA2BA9B96175}" type="parTrans" cxnId="{396DD7AE-CFE4-8C4E-9AD3-D613349F4F75}">
      <dgm:prSet/>
      <dgm:spPr/>
      <dgm:t>
        <a:bodyPr/>
        <a:lstStyle/>
        <a:p>
          <a:endParaRPr lang="en-US"/>
        </a:p>
      </dgm:t>
    </dgm:pt>
    <dgm:pt modelId="{038241B2-C8D7-E64B-8C43-89E6CC5BA9B8}" type="sibTrans" cxnId="{396DD7AE-CFE4-8C4E-9AD3-D613349F4F75}">
      <dgm:prSet/>
      <dgm:spPr/>
      <dgm:t>
        <a:bodyPr/>
        <a:lstStyle/>
        <a:p>
          <a:endParaRPr lang="en-US"/>
        </a:p>
      </dgm:t>
    </dgm:pt>
    <dgm:pt modelId="{931542B9-95A0-FC4F-A955-4B51537D6961}">
      <dgm:prSet phldrT="[Text]" custT="1"/>
      <dgm:spPr>
        <a:solidFill>
          <a:srgbClr val="EE4036">
            <a:alpha val="0"/>
          </a:srgbClr>
        </a:solidFill>
      </dgm:spPr>
      <dgm:t>
        <a:bodyPr/>
        <a:lstStyle/>
        <a:p>
          <a:r>
            <a:rPr lang="en-US" sz="1800" b="1" dirty="0"/>
            <a:t>Quality by Design (</a:t>
          </a:r>
          <a:r>
            <a:rPr lang="en-US" sz="1800" b="1" dirty="0" err="1"/>
            <a:t>QbD</a:t>
          </a:r>
          <a:r>
            <a:rPr lang="en-US" sz="1800" b="1" dirty="0"/>
            <a:t>)</a:t>
          </a:r>
        </a:p>
      </dgm:t>
    </dgm:pt>
    <dgm:pt modelId="{D1060BEB-4384-B548-9A32-41407C07CB0D}" type="parTrans" cxnId="{C74B70E8-8E61-6F41-AD58-5D10B84390AD}">
      <dgm:prSet/>
      <dgm:spPr/>
      <dgm:t>
        <a:bodyPr/>
        <a:lstStyle/>
        <a:p>
          <a:endParaRPr lang="en-US"/>
        </a:p>
      </dgm:t>
    </dgm:pt>
    <dgm:pt modelId="{42163102-0598-E24E-B0D9-83EC74FBB131}" type="sibTrans" cxnId="{C74B70E8-8E61-6F41-AD58-5D10B84390AD}">
      <dgm:prSet/>
      <dgm:spPr/>
      <dgm:t>
        <a:bodyPr/>
        <a:lstStyle/>
        <a:p>
          <a:endParaRPr lang="en-US"/>
        </a:p>
      </dgm:t>
    </dgm:pt>
    <dgm:pt modelId="{DD0E77BE-B828-5946-9BB9-47FBDCCF011F}" type="pres">
      <dgm:prSet presAssocID="{4C4787E4-CD2A-B44C-981B-187DAD729E7A}" presName="compositeShape" presStyleCnt="0">
        <dgm:presLayoutVars>
          <dgm:chMax val="7"/>
          <dgm:dir/>
          <dgm:resizeHandles val="exact"/>
        </dgm:presLayoutVars>
      </dgm:prSet>
      <dgm:spPr/>
    </dgm:pt>
    <dgm:pt modelId="{97F0B63D-7DC8-024A-AAFB-F63DFAEEE720}" type="pres">
      <dgm:prSet presAssocID="{004226C1-7832-624B-A9AB-6C4FDE6A8832}" presName="circ1" presStyleLbl="vennNode1" presStyleIdx="0" presStyleCnt="3" custLinFactNeighborX="2344"/>
      <dgm:spPr/>
      <dgm:t>
        <a:bodyPr/>
        <a:lstStyle/>
        <a:p>
          <a:endParaRPr lang="en-US"/>
        </a:p>
      </dgm:t>
    </dgm:pt>
    <dgm:pt modelId="{1779D46D-1298-824E-A0AF-AF7BE17EE55F}" type="pres">
      <dgm:prSet presAssocID="{004226C1-7832-624B-A9AB-6C4FDE6A883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0730AB-9987-BF40-A86A-A0D7C33A8469}" type="pres">
      <dgm:prSet presAssocID="{3B7A77D4-5C17-C343-9457-075F414A0446}" presName="circ2" presStyleLbl="vennNode1" presStyleIdx="1" presStyleCnt="3" custLinFactNeighborX="285" custLinFactNeighborY="3704"/>
      <dgm:spPr/>
      <dgm:t>
        <a:bodyPr/>
        <a:lstStyle/>
        <a:p>
          <a:endParaRPr lang="en-US"/>
        </a:p>
      </dgm:t>
    </dgm:pt>
    <dgm:pt modelId="{D72E8F5E-541A-054D-9605-450889D0BF58}" type="pres">
      <dgm:prSet presAssocID="{3B7A77D4-5C17-C343-9457-075F414A044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B84029-1232-724E-85F6-8743D9647DFF}" type="pres">
      <dgm:prSet presAssocID="{931542B9-95A0-FC4F-A955-4B51537D6961}" presName="circ3" presStyleLbl="vennNode1" presStyleIdx="2" presStyleCnt="3"/>
      <dgm:spPr/>
      <dgm:t>
        <a:bodyPr/>
        <a:lstStyle/>
        <a:p>
          <a:endParaRPr lang="en-US"/>
        </a:p>
      </dgm:t>
    </dgm:pt>
    <dgm:pt modelId="{8C50FE06-39A0-474E-BCBE-2BA4B45A600B}" type="pres">
      <dgm:prSet presAssocID="{931542B9-95A0-FC4F-A955-4B51537D6961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6DD7AE-CFE4-8C4E-9AD3-D613349F4F75}" srcId="{4C4787E4-CD2A-B44C-981B-187DAD729E7A}" destId="{3B7A77D4-5C17-C343-9457-075F414A0446}" srcOrd="1" destOrd="0" parTransId="{95BECEB2-3FFB-E44B-AF76-BA2BA9B96175}" sibTransId="{038241B2-C8D7-E64B-8C43-89E6CC5BA9B8}"/>
    <dgm:cxn modelId="{41E9FA4C-DBA0-6847-8B46-78C4D709B546}" type="presOf" srcId="{4C4787E4-CD2A-B44C-981B-187DAD729E7A}" destId="{DD0E77BE-B828-5946-9BB9-47FBDCCF011F}" srcOrd="0" destOrd="0" presId="urn:microsoft.com/office/officeart/2005/8/layout/venn1"/>
    <dgm:cxn modelId="{F9C5E783-8FA2-DF45-A0FC-8A59816E3E07}" srcId="{4C4787E4-CD2A-B44C-981B-187DAD729E7A}" destId="{004226C1-7832-624B-A9AB-6C4FDE6A8832}" srcOrd="0" destOrd="0" parTransId="{F010C595-83BB-D94B-80E0-5E88F3B03D41}" sibTransId="{478A518C-E256-8047-A45F-2C296289D2AA}"/>
    <dgm:cxn modelId="{E42461A5-10EE-A44D-8CB4-F472561C2D02}" type="presOf" srcId="{3B7A77D4-5C17-C343-9457-075F414A0446}" destId="{B40730AB-9987-BF40-A86A-A0D7C33A8469}" srcOrd="0" destOrd="0" presId="urn:microsoft.com/office/officeart/2005/8/layout/venn1"/>
    <dgm:cxn modelId="{488C834C-7709-5A4A-BB5D-AA107FBB9251}" type="presOf" srcId="{3B7A77D4-5C17-C343-9457-075F414A0446}" destId="{D72E8F5E-541A-054D-9605-450889D0BF58}" srcOrd="1" destOrd="0" presId="urn:microsoft.com/office/officeart/2005/8/layout/venn1"/>
    <dgm:cxn modelId="{5387AE8A-A1F9-DD4B-9E73-82FCBFB4D081}" type="presOf" srcId="{931542B9-95A0-FC4F-A955-4B51537D6961}" destId="{70B84029-1232-724E-85F6-8743D9647DFF}" srcOrd="0" destOrd="0" presId="urn:microsoft.com/office/officeart/2005/8/layout/venn1"/>
    <dgm:cxn modelId="{6BAF34E1-CCE2-7D46-BF88-D1E64E8D7A0A}" type="presOf" srcId="{931542B9-95A0-FC4F-A955-4B51537D6961}" destId="{8C50FE06-39A0-474E-BCBE-2BA4B45A600B}" srcOrd="1" destOrd="0" presId="urn:microsoft.com/office/officeart/2005/8/layout/venn1"/>
    <dgm:cxn modelId="{0D024ABF-CEF5-1144-A0DF-A78A714884CC}" type="presOf" srcId="{004226C1-7832-624B-A9AB-6C4FDE6A8832}" destId="{97F0B63D-7DC8-024A-AAFB-F63DFAEEE720}" srcOrd="0" destOrd="0" presId="urn:microsoft.com/office/officeart/2005/8/layout/venn1"/>
    <dgm:cxn modelId="{C74B70E8-8E61-6F41-AD58-5D10B84390AD}" srcId="{4C4787E4-CD2A-B44C-981B-187DAD729E7A}" destId="{931542B9-95A0-FC4F-A955-4B51537D6961}" srcOrd="2" destOrd="0" parTransId="{D1060BEB-4384-B548-9A32-41407C07CB0D}" sibTransId="{42163102-0598-E24E-B0D9-83EC74FBB131}"/>
    <dgm:cxn modelId="{537D432B-23C7-0047-A2B6-6E78EC0CE5A3}" type="presOf" srcId="{004226C1-7832-624B-A9AB-6C4FDE6A8832}" destId="{1779D46D-1298-824E-A0AF-AF7BE17EE55F}" srcOrd="1" destOrd="0" presId="urn:microsoft.com/office/officeart/2005/8/layout/venn1"/>
    <dgm:cxn modelId="{47839E5E-11E9-E344-93C7-533232088939}" type="presParOf" srcId="{DD0E77BE-B828-5946-9BB9-47FBDCCF011F}" destId="{97F0B63D-7DC8-024A-AAFB-F63DFAEEE720}" srcOrd="0" destOrd="0" presId="urn:microsoft.com/office/officeart/2005/8/layout/venn1"/>
    <dgm:cxn modelId="{F39A19C9-3ED3-9940-9CEB-A18839142EDC}" type="presParOf" srcId="{DD0E77BE-B828-5946-9BB9-47FBDCCF011F}" destId="{1779D46D-1298-824E-A0AF-AF7BE17EE55F}" srcOrd="1" destOrd="0" presId="urn:microsoft.com/office/officeart/2005/8/layout/venn1"/>
    <dgm:cxn modelId="{316E1BCE-8999-494C-8BB1-A35BB564D2E4}" type="presParOf" srcId="{DD0E77BE-B828-5946-9BB9-47FBDCCF011F}" destId="{B40730AB-9987-BF40-A86A-A0D7C33A8469}" srcOrd="2" destOrd="0" presId="urn:microsoft.com/office/officeart/2005/8/layout/venn1"/>
    <dgm:cxn modelId="{13D61408-B165-0345-B1D1-8C831F5A283C}" type="presParOf" srcId="{DD0E77BE-B828-5946-9BB9-47FBDCCF011F}" destId="{D72E8F5E-541A-054D-9605-450889D0BF58}" srcOrd="3" destOrd="0" presId="urn:microsoft.com/office/officeart/2005/8/layout/venn1"/>
    <dgm:cxn modelId="{EFD5BBE4-EBEE-134A-8BAF-C59F090EF3C1}" type="presParOf" srcId="{DD0E77BE-B828-5946-9BB9-47FBDCCF011F}" destId="{70B84029-1232-724E-85F6-8743D9647DFF}" srcOrd="4" destOrd="0" presId="urn:microsoft.com/office/officeart/2005/8/layout/venn1"/>
    <dgm:cxn modelId="{4A90B680-924B-8F42-A63E-9F09FA5B21C5}" type="presParOf" srcId="{DD0E77BE-B828-5946-9BB9-47FBDCCF011F}" destId="{8C50FE06-39A0-474E-BCBE-2BA4B45A600B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F0B63D-7DC8-024A-AAFB-F63DFAEEE720}">
      <dsp:nvSpPr>
        <dsp:cNvPr id="0" name=""/>
        <dsp:cNvSpPr/>
      </dsp:nvSpPr>
      <dsp:spPr>
        <a:xfrm>
          <a:off x="2010612" y="52407"/>
          <a:ext cx="2515557" cy="251555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Investigator Qualification</a:t>
          </a:r>
        </a:p>
      </dsp:txBody>
      <dsp:txXfrm>
        <a:off x="2346020" y="492630"/>
        <a:ext cx="1844742" cy="1132000"/>
      </dsp:txXfrm>
    </dsp:sp>
    <dsp:sp modelId="{B40730AB-9987-BF40-A86A-A0D7C33A8469}">
      <dsp:nvSpPr>
        <dsp:cNvPr id="0" name=""/>
        <dsp:cNvSpPr/>
      </dsp:nvSpPr>
      <dsp:spPr>
        <a:xfrm>
          <a:off x="2866514" y="1677038"/>
          <a:ext cx="2515557" cy="2515557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Investigator Community</a:t>
          </a:r>
        </a:p>
      </dsp:txBody>
      <dsp:txXfrm>
        <a:off x="3635855" y="2326890"/>
        <a:ext cx="1509334" cy="1383556"/>
      </dsp:txXfrm>
    </dsp:sp>
    <dsp:sp modelId="{70B84029-1232-724E-85F6-8743D9647DFF}">
      <dsp:nvSpPr>
        <dsp:cNvPr id="0" name=""/>
        <dsp:cNvSpPr/>
      </dsp:nvSpPr>
      <dsp:spPr>
        <a:xfrm>
          <a:off x="1043951" y="1624630"/>
          <a:ext cx="2515557" cy="2515557"/>
        </a:xfrm>
        <a:prstGeom prst="ellipse">
          <a:avLst/>
        </a:prstGeom>
        <a:solidFill>
          <a:srgbClr val="EE4036">
            <a:alpha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Quality by Design (</a:t>
          </a:r>
          <a:r>
            <a:rPr lang="en-US" sz="1800" b="1" kern="1200" dirty="0" err="1"/>
            <a:t>QbD</a:t>
          </a:r>
          <a:r>
            <a:rPr lang="en-US" sz="1800" b="1" kern="1200" dirty="0"/>
            <a:t>)</a:t>
          </a:r>
        </a:p>
      </dsp:txBody>
      <dsp:txXfrm>
        <a:off x="1280832" y="2274483"/>
        <a:ext cx="1509334" cy="13835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BC6BA4-6F62-0142-A058-244A6439A3A3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7E7B2C-7CF5-B246-A93D-EE643629E7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198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E7B2C-7CF5-B246-A93D-EE643629E7C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415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E7B2C-7CF5-B246-A93D-EE643629E7C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8218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E7B2C-7CF5-B246-A93D-EE643629E7C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8696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E7B2C-7CF5-B246-A93D-EE643629E7C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7756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E7B2C-7CF5-B246-A93D-EE643629E7C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5856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E7B2C-7CF5-B246-A93D-EE643629E7C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4830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E7B2C-7CF5-B246-A93D-EE643629E7CD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0133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E7B2C-7CF5-B246-A93D-EE643629E7CD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8579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E7B2C-7CF5-B246-A93D-EE643629E7CD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8912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E7B2C-7CF5-B246-A93D-EE643629E7CD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643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E7B2C-7CF5-B246-A93D-EE643629E7C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927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E7B2C-7CF5-B246-A93D-EE643629E7C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729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C4E28-D8E3-324B-A909-7E66451BE14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7919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144E2-919B-7F48-9964-8B174254C0B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664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E7B2C-7CF5-B246-A93D-EE643629E7C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0628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E7B2C-7CF5-B246-A93D-EE643629E7C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6288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E7B2C-7CF5-B246-A93D-EE643629E7C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7825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E7B2C-7CF5-B246-A93D-EE643629E7C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240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2016ARlandscape-4alt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7642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972" y="397301"/>
            <a:ext cx="3348038" cy="12860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45442" y="3618663"/>
            <a:ext cx="7511568" cy="881872"/>
          </a:xfrm>
        </p:spPr>
        <p:txBody>
          <a:bodyPr anchor="ctr">
            <a:noAutofit/>
          </a:bodyPr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45442" y="4704407"/>
            <a:ext cx="7511567" cy="67532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000" b="0" i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Presenter’s Info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040244" y="1598665"/>
            <a:ext cx="2416765" cy="419224"/>
          </a:xfrm>
        </p:spPr>
        <p:txBody>
          <a:bodyPr anchor="ctr"/>
          <a:lstStyle>
            <a:lvl1pPr marL="0" marR="0" indent="0" algn="l" defTabSz="4572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Tx/>
              <a:buSzPct val="130000"/>
              <a:buFontTx/>
              <a:buNone/>
              <a:tabLst/>
              <a:defRPr sz="1400" i="1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Tx/>
              <a:buSzPct val="130000"/>
              <a:buFontTx/>
              <a:buNone/>
              <a:tabLst/>
              <a:defRPr/>
            </a:pPr>
            <a:r>
              <a:rPr lang="en-US" dirty="0" smtClean="0">
                <a:solidFill>
                  <a:schemeClr val="accent2"/>
                </a:solidFill>
              </a:rPr>
              <a:t>Month Day, Year</a:t>
            </a:r>
          </a:p>
        </p:txBody>
      </p:sp>
      <p:pic>
        <p:nvPicPr>
          <p:cNvPr id="13" name="Picture 12" descr="2016ARlandscape-4alt3_Artboard 4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12" y="5922818"/>
            <a:ext cx="9166225" cy="93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934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579" y="471309"/>
            <a:ext cx="8462210" cy="77046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4537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 marL="690563" indent="-285750" defTabSz="454025">
              <a:defRPr sz="1800"/>
            </a:lvl2pPr>
            <a:lvl3pPr marL="969963" indent="-228600">
              <a:defRPr sz="1600"/>
            </a:lvl3pPr>
            <a:lvl4pPr marL="1254125" indent="-228600">
              <a:defRPr sz="1400"/>
            </a:lvl4pPr>
            <a:lvl5pPr marL="1482725" indent="-2286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 marL="690563" indent="-285750">
              <a:defRPr sz="1800"/>
            </a:lvl2pPr>
            <a:lvl3pPr marL="969963" indent="-228600">
              <a:defRPr sz="1600"/>
            </a:lvl3pPr>
            <a:lvl4pPr marL="1254125" indent="-228600">
              <a:defRPr sz="1400"/>
            </a:lvl4pPr>
            <a:lvl5pPr marL="1482725" indent="-2286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3858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579" y="471309"/>
            <a:ext cx="8462210" cy="77046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579" y="1452479"/>
            <a:ext cx="8462210" cy="40469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347579" y="5499463"/>
            <a:ext cx="8462126" cy="639308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Tx/>
              <a:buSzPct val="130000"/>
              <a:buFontTx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Tx/>
              <a:buSzPct val="130000"/>
              <a:buFontTx/>
              <a:buNone/>
              <a:tabLst/>
              <a:defRPr/>
            </a:pPr>
            <a:r>
              <a:rPr lang="en-US" dirty="0" smtClean="0"/>
              <a:t>Footnote/Disclaimer text</a:t>
            </a:r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31263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42923" y="1473100"/>
            <a:ext cx="7942048" cy="2108328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42924" y="3748412"/>
            <a:ext cx="3699562" cy="1968542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399005" y="3748412"/>
            <a:ext cx="4085967" cy="1968542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42924" y="5730788"/>
            <a:ext cx="7942047" cy="534806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Tx/>
              <a:buSzPct val="130000"/>
              <a:buFontTx/>
              <a:buNone/>
              <a:tabLst/>
              <a:defRPr/>
            </a:lvl1pPr>
            <a:lvl2pPr marL="404812" indent="0">
              <a:buNone/>
              <a:defRPr/>
            </a:lvl2pPr>
            <a:lvl3pPr marL="847725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Tx/>
              <a:buSzPct val="130000"/>
              <a:buFontTx/>
              <a:buNone/>
              <a:tabLst/>
              <a:defRPr/>
            </a:pPr>
            <a:r>
              <a:rPr lang="en-US" dirty="0" smtClean="0"/>
              <a:t>Footnote/Disclaimer text</a:t>
            </a:r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25538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4258"/>
            <a:ext cx="4038600" cy="4499678"/>
          </a:xfrm>
        </p:spPr>
        <p:txBody>
          <a:bodyPr>
            <a:normAutofit/>
          </a:bodyPr>
          <a:lstStyle>
            <a:lvl1pPr>
              <a:defRPr sz="2000"/>
            </a:lvl1pPr>
            <a:lvl2pPr marL="690563" indent="-285750" defTabSz="454025">
              <a:defRPr sz="1800"/>
            </a:lvl2pPr>
            <a:lvl3pPr marL="969963" indent="-228600">
              <a:defRPr sz="1600"/>
            </a:lvl3pPr>
            <a:lvl4pPr marL="1254125" indent="-228600">
              <a:defRPr sz="1400"/>
            </a:lvl4pPr>
            <a:lvl5pPr marL="1482725" indent="-2286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23851"/>
            <a:ext cx="4038600" cy="4480085"/>
          </a:xfrm>
        </p:spPr>
        <p:txBody>
          <a:bodyPr>
            <a:normAutofit/>
          </a:bodyPr>
          <a:lstStyle>
            <a:lvl1pPr>
              <a:defRPr sz="2000"/>
            </a:lvl1pPr>
            <a:lvl2pPr marL="690563" indent="-285750">
              <a:defRPr sz="1800"/>
            </a:lvl2pPr>
            <a:lvl3pPr marL="969963" indent="-228600">
              <a:defRPr sz="1600"/>
            </a:lvl3pPr>
            <a:lvl4pPr marL="1254125" indent="-228600">
              <a:defRPr sz="1400"/>
            </a:lvl4pPr>
            <a:lvl5pPr marL="1482725" indent="-2286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903936"/>
            <a:ext cx="8229600" cy="44445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Footnote/Disclaimer text</a:t>
            </a:r>
          </a:p>
        </p:txBody>
      </p:sp>
    </p:spTree>
    <p:extLst>
      <p:ext uri="{BB962C8B-B14F-4D97-AF65-F5344CB8AC3E}">
        <p14:creationId xmlns:p14="http://schemas.microsoft.com/office/powerpoint/2010/main" val="2482297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01663" y="5851525"/>
            <a:ext cx="8208126" cy="510086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Tx/>
              <a:buSzPct val="130000"/>
              <a:buFontTx/>
              <a:buNone/>
              <a:tabLst/>
              <a:defRPr/>
            </a:lvl1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Tx/>
              <a:buSzPct val="130000"/>
              <a:buFontTx/>
              <a:buNone/>
              <a:tabLst/>
              <a:defRPr/>
            </a:pPr>
            <a:r>
              <a:rPr lang="en-US" dirty="0" smtClean="0"/>
              <a:t>Footnote/Disclaimer text</a:t>
            </a:r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96263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579" y="3945458"/>
            <a:ext cx="8462210" cy="48764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47663" y="4588933"/>
            <a:ext cx="8461375" cy="1608667"/>
          </a:xfrm>
        </p:spPr>
        <p:txBody>
          <a:bodyPr/>
          <a:lstStyle>
            <a:lvl1pPr marL="0" indent="0">
              <a:buFont typeface="Arial"/>
              <a:buNone/>
              <a:defRPr sz="2000"/>
            </a:lvl1pPr>
            <a:lvl2pPr marL="404812" indent="0">
              <a:buNone/>
              <a:defRPr sz="2000"/>
            </a:lvl2pPr>
            <a:lvl3pPr marL="847725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1" y="6244178"/>
            <a:ext cx="9144000" cy="613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2" name="Picture 11" descr="CTTI_Final_abb_JUN1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744" y="6354455"/>
            <a:ext cx="735045" cy="424948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 bwMode="auto">
          <a:xfrm>
            <a:off x="4449" y="6261111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9" name="Picture 8" descr="2016ARlandscape-4alt3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76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605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3101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520267"/>
            <a:ext cx="5486400" cy="651933"/>
          </a:xfrm>
        </p:spPr>
        <p:txBody>
          <a:bodyPr/>
          <a:lstStyle>
            <a:lvl1pPr marL="0" indent="0">
              <a:buNone/>
              <a:defRPr sz="14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 (insert footnote/disclaimer text here)</a:t>
            </a:r>
          </a:p>
        </p:txBody>
      </p:sp>
      <p:pic>
        <p:nvPicPr>
          <p:cNvPr id="6" name="Picture 5" descr="CTTI_Final_abb_JUN1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744" y="6354455"/>
            <a:ext cx="735045" cy="424948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 bwMode="auto">
          <a:xfrm>
            <a:off x="4449" y="6261111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8" name="Picture 7" descr="umbre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8449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407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-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2016ARlandscape-4alt3_Artboard 4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12" y="5922818"/>
            <a:ext cx="9166225" cy="9351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400" y="1806642"/>
            <a:ext cx="4521200" cy="1736658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2311400" y="3839632"/>
            <a:ext cx="4521200" cy="817034"/>
          </a:xfrm>
        </p:spPr>
        <p:txBody>
          <a:bodyPr/>
          <a:lstStyle>
            <a:lvl1pPr marL="0" indent="0">
              <a:buNone/>
              <a:defRPr sz="18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Presenter’s contact info goes here.</a:t>
            </a:r>
          </a:p>
        </p:txBody>
      </p:sp>
      <p:sp>
        <p:nvSpPr>
          <p:cNvPr id="17" name="Subtitle 7"/>
          <p:cNvSpPr txBox="1">
            <a:spLocks/>
          </p:cNvSpPr>
          <p:nvPr userDrawn="1"/>
        </p:nvSpPr>
        <p:spPr>
          <a:xfrm>
            <a:off x="2844800" y="5455735"/>
            <a:ext cx="3454400" cy="4531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SzPct val="130000"/>
              <a:buFontTx/>
              <a:buNone/>
              <a:defRPr sz="2000" b="0" i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accent2"/>
              </a:buClr>
              <a:buFont typeface="Wingdings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ct val="95000"/>
              </a:lnSpc>
              <a:spcBef>
                <a:spcPts val="300"/>
              </a:spcBef>
              <a:buClr>
                <a:schemeClr val="accent1"/>
              </a:buClr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lnSpc>
                <a:spcPct val="95000"/>
              </a:lnSpc>
              <a:spcBef>
                <a:spcPts val="3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lnSpc>
                <a:spcPct val="95000"/>
              </a:lnSpc>
              <a:spcBef>
                <a:spcPts val="3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0" i="0" cap="none" spc="100" dirty="0" err="1">
                <a:solidFill>
                  <a:schemeClr val="accent1"/>
                </a:solidFill>
              </a:rPr>
              <a:t>www.ctti-clinicaltrials.org</a:t>
            </a:r>
            <a:endParaRPr lang="en-US" sz="1600" b="0" i="0" cap="none" spc="100" dirty="0">
              <a:solidFill>
                <a:schemeClr val="accent1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2311400" y="700142"/>
            <a:ext cx="452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 smtClean="0">
                <a:solidFill>
                  <a:schemeClr val="accent1"/>
                </a:solidFill>
              </a:rPr>
              <a:t>THANK YOU.</a:t>
            </a:r>
            <a:endParaRPr lang="en-US" sz="5400" dirty="0">
              <a:solidFill>
                <a:schemeClr val="accent1"/>
              </a:solidFill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3757336" y="4820363"/>
            <a:ext cx="1629329" cy="508000"/>
            <a:chOff x="3530598" y="4820363"/>
            <a:chExt cx="1629329" cy="508000"/>
          </a:xfrm>
        </p:grpSpPr>
        <p:pic>
          <p:nvPicPr>
            <p:cNvPr id="19" name="Picture 18" descr="linkedin.png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0598" y="4820363"/>
              <a:ext cx="508000" cy="508000"/>
            </a:xfrm>
            <a:prstGeom prst="rect">
              <a:avLst/>
            </a:prstGeom>
          </p:spPr>
        </p:pic>
        <p:pic>
          <p:nvPicPr>
            <p:cNvPr id="21" name="Picture 20" descr="twitter.png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9397" y="4820363"/>
              <a:ext cx="508000" cy="508000"/>
            </a:xfrm>
            <a:prstGeom prst="rect">
              <a:avLst/>
            </a:prstGeom>
          </p:spPr>
        </p:pic>
        <p:pic>
          <p:nvPicPr>
            <p:cNvPr id="23" name="Picture 22" descr="vimeo.png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1927" y="4820363"/>
              <a:ext cx="508000" cy="508000"/>
            </a:xfrm>
            <a:prstGeom prst="rect">
              <a:avLst/>
            </a:prstGeom>
          </p:spPr>
        </p:pic>
      </p:grpSp>
      <p:pic>
        <p:nvPicPr>
          <p:cNvPr id="24" name="Picture 23" descr="umbre-01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8449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204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6244178"/>
            <a:ext cx="9144000" cy="613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7579" y="454377"/>
            <a:ext cx="8462210" cy="7874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579" y="1452478"/>
            <a:ext cx="8462210" cy="43735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" name="Picture 3" descr="CTTI_Final_abb_JUN13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744" y="6354455"/>
            <a:ext cx="735045" cy="424948"/>
          </a:xfrm>
          <a:prstGeom prst="rect">
            <a:avLst/>
          </a:prstGeom>
        </p:spPr>
      </p:pic>
      <p:cxnSp>
        <p:nvCxnSpPr>
          <p:cNvPr id="16" name="Straight Connector 15"/>
          <p:cNvCxnSpPr/>
          <p:nvPr userDrawn="1"/>
        </p:nvCxnSpPr>
        <p:spPr bwMode="auto">
          <a:xfrm>
            <a:off x="4449" y="6261111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9" name="Picture 8" descr="umbre-01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8449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758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52" r:id="rId4"/>
    <p:sldLayoutId id="2147483654" r:id="rId5"/>
    <p:sldLayoutId id="2147483662" r:id="rId6"/>
    <p:sldLayoutId id="2147483655" r:id="rId7"/>
    <p:sldLayoutId id="2147483657" r:id="rId8"/>
    <p:sldLayoutId id="2147483663" r:id="rId9"/>
    <p:sldLayoutId id="2147483665" r:id="rId10"/>
    <p:sldLayoutId id="2147483666" r:id="rId11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4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7013" indent="-227013" algn="l" defTabSz="457200" rtl="0" eaLnBrk="1" latinLnBrk="0" hangingPunct="1">
        <a:lnSpc>
          <a:spcPct val="95000"/>
        </a:lnSpc>
        <a:spcBef>
          <a:spcPts val="1400"/>
        </a:spcBef>
        <a:buSzPct val="130000"/>
        <a:buFontTx/>
        <a:buBlip>
          <a:blip r:embed="rId15"/>
        </a:buBlip>
        <a:defRPr sz="2400" kern="1200">
          <a:solidFill>
            <a:srgbClr val="58595B"/>
          </a:solidFill>
          <a:latin typeface="+mn-lt"/>
          <a:ea typeface="+mn-ea"/>
          <a:cs typeface="+mn-cs"/>
        </a:defRPr>
      </a:lvl1pPr>
      <a:lvl2pPr marL="628650" indent="-223838" algn="l" defTabSz="457200" rtl="0" eaLnBrk="1" latinLnBrk="0" hangingPunct="1">
        <a:lnSpc>
          <a:spcPct val="95000"/>
        </a:lnSpc>
        <a:spcBef>
          <a:spcPts val="500"/>
        </a:spcBef>
        <a:buClr>
          <a:schemeClr val="accent2"/>
        </a:buClr>
        <a:buFont typeface="Wingdings" charset="2"/>
        <a:buChar char="§"/>
        <a:defRPr sz="2400" kern="1200">
          <a:solidFill>
            <a:srgbClr val="58595B"/>
          </a:solidFill>
          <a:latin typeface="+mn-lt"/>
          <a:ea typeface="+mn-ea"/>
          <a:cs typeface="+mn-cs"/>
        </a:defRPr>
      </a:lvl2pPr>
      <a:lvl3pPr marL="1082675" indent="-234950" algn="l" defTabSz="457200" rtl="0" eaLnBrk="1" latinLnBrk="0" hangingPunct="1">
        <a:lnSpc>
          <a:spcPct val="95000"/>
        </a:lnSpc>
        <a:spcBef>
          <a:spcPts val="300"/>
        </a:spcBef>
        <a:buClr>
          <a:schemeClr val="accent1"/>
        </a:buClr>
        <a:buFont typeface="Arial"/>
        <a:buChar char="•"/>
        <a:defRPr sz="2400" kern="1200">
          <a:solidFill>
            <a:srgbClr val="58595B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95000"/>
        </a:lnSpc>
        <a:spcBef>
          <a:spcPts val="300"/>
        </a:spcBef>
        <a:buFont typeface="Arial"/>
        <a:buChar char="–"/>
        <a:defRPr sz="2400" kern="1200">
          <a:solidFill>
            <a:srgbClr val="58595B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ct val="95000"/>
        </a:lnSpc>
        <a:spcBef>
          <a:spcPts val="300"/>
        </a:spcBef>
        <a:buFont typeface="Arial"/>
        <a:buChar char="»"/>
        <a:defRPr sz="2400" kern="1200">
          <a:solidFill>
            <a:srgbClr val="58595B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da.gov/downloads/ScienceResearch/SpecialTopics/RunningClinicalTrials/UCM604510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sabrina.comic-savic@THEMEDCO.com%3ew" TargetMode="External"/><Relationship Id="rId2" Type="http://schemas.openxmlformats.org/officeDocument/2006/relationships/hyperlink" Target="mailto:jimmy.bechtel@myscrs.orgartin.landray@bdi.ox.ac.uk" TargetMode="External"/><Relationship Id="rId1" Type="http://schemas.openxmlformats.org/officeDocument/2006/relationships/slideLayout" Target="../slideLayouts/slideLayout9.xml"/><Relationship Id="rId4" Type="http://schemas.openxmlformats.org/officeDocument/2006/relationships/hyperlink" Target="mailto:jennifer.goldsack@duke.edu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47579" y="598698"/>
            <a:ext cx="8462210" cy="770467"/>
          </a:xfrm>
        </p:spPr>
        <p:txBody>
          <a:bodyPr/>
          <a:lstStyle/>
          <a:p>
            <a:r>
              <a:rPr lang="en-US" dirty="0"/>
              <a:t>Improving Qualification of Investigators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347579" y="1512600"/>
            <a:ext cx="8462210" cy="4508584"/>
          </a:xfrm>
        </p:spPr>
        <p:txBody>
          <a:bodyPr/>
          <a:lstStyle/>
          <a:p>
            <a:pPr lvl="0"/>
            <a:r>
              <a:rPr lang="en-US" sz="2000" dirty="0"/>
              <a:t>Once you’ve logged into WebEx, please select one of the </a:t>
            </a:r>
            <a:br>
              <a:rPr lang="en-US" sz="2000" dirty="0"/>
            </a:br>
            <a:r>
              <a:rPr lang="en-US" sz="2000" dirty="0"/>
              <a:t>following audio options:</a:t>
            </a:r>
          </a:p>
          <a:p>
            <a:pPr marL="693738" lvl="1" indent="-290513">
              <a:buFont typeface="+mj-lt"/>
              <a:buAutoNum type="arabicPeriod"/>
            </a:pPr>
            <a:r>
              <a:rPr lang="en-US" sz="2000" dirty="0"/>
              <a:t>Call Using Computer</a:t>
            </a:r>
          </a:p>
          <a:p>
            <a:pPr marL="693738" lvl="1" indent="-290513">
              <a:buFont typeface="+mj-lt"/>
              <a:buAutoNum type="arabicPeriod"/>
            </a:pPr>
            <a:r>
              <a:rPr lang="en-US" sz="2000" dirty="0"/>
              <a:t>I Will Call In (please enter the ID number provided by WebEx)</a:t>
            </a:r>
          </a:p>
          <a:p>
            <a:pPr marL="693738" lvl="1" indent="-290513">
              <a:buFont typeface="+mj-lt"/>
              <a:buAutoNum type="arabicPeriod"/>
            </a:pPr>
            <a:r>
              <a:rPr lang="en-US" sz="2000" dirty="0">
                <a:solidFill>
                  <a:srgbClr val="EE4036"/>
                </a:solidFill>
              </a:rPr>
              <a:t>DO NOT SELECT </a:t>
            </a:r>
            <a:r>
              <a:rPr lang="en-US" sz="2000" dirty="0"/>
              <a:t>the “Call Me” option.</a:t>
            </a:r>
          </a:p>
          <a:p>
            <a:r>
              <a:rPr lang="en-US" sz="2000" dirty="0"/>
              <a:t>This webinar is being recorded.</a:t>
            </a:r>
          </a:p>
          <a:p>
            <a:pPr lvl="0"/>
            <a:r>
              <a:rPr lang="en-US" sz="2000" dirty="0"/>
              <a:t>All participants are muted upon entry.</a:t>
            </a:r>
          </a:p>
          <a:p>
            <a:pPr lvl="0"/>
            <a:r>
              <a:rPr lang="en-US" sz="2000" dirty="0"/>
              <a:t>Once you are connected through WebEx, you can use the mute             </a:t>
            </a:r>
            <a:br>
              <a:rPr lang="en-US" sz="2000" dirty="0"/>
            </a:br>
            <a:r>
              <a:rPr lang="en-US" sz="2000" dirty="0"/>
              <a:t>&amp; unmute symbols that appear to the right of your name.</a:t>
            </a:r>
          </a:p>
          <a:p>
            <a:pPr lvl="0"/>
            <a:r>
              <a:rPr lang="en-US" sz="2000" dirty="0"/>
              <a:t>Questions will be taken following the presentation via the chat box. Please indicate that you have a question by typing in the chat box “To Everyone.”</a:t>
            </a:r>
          </a:p>
        </p:txBody>
      </p:sp>
      <p:pic>
        <p:nvPicPr>
          <p:cNvPr id="4" name="Picture 3" descr="Mu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317" y="4473487"/>
            <a:ext cx="4445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241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579" y="492909"/>
            <a:ext cx="8462210" cy="770467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39200" y="1308563"/>
          <a:ext cx="8188969" cy="41198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03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85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77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Team Leaders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8740" marR="887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Team Members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8740" marR="887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97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Jimmy </a:t>
                      </a:r>
                      <a:r>
                        <a:rPr lang="en-US" sz="1600" b="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Betchel</a:t>
                      </a:r>
                      <a:r>
                        <a:rPr lang="en-US" sz="1600" b="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(SCRS)</a:t>
                      </a:r>
                      <a:br>
                        <a:rPr lang="en-US" sz="1600" b="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</a:br>
                      <a:r>
                        <a:rPr lang="en-US" sz="16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Sabrina Comic-</a:t>
                      </a:r>
                      <a:r>
                        <a:rPr lang="en-US" sz="1600" b="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Savic</a:t>
                      </a:r>
                      <a:r>
                        <a:rPr lang="en-US" sz="1600" b="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(The Medicines Company)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Kristen Miller</a:t>
                      </a:r>
                      <a:r>
                        <a:rPr lang="en-US" sz="1600" b="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(FDA-OMP)</a:t>
                      </a:r>
                      <a:endParaRPr lang="en-US" sz="16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Janette </a:t>
                      </a:r>
                      <a:r>
                        <a:rPr lang="en-US" sz="1600" b="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Panhuis</a:t>
                      </a:r>
                      <a:r>
                        <a:rPr lang="en-US" sz="16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(PHRI)</a:t>
                      </a:r>
                      <a:br>
                        <a:rPr lang="en-US" sz="16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</a:br>
                      <a:r>
                        <a:rPr lang="en-US" sz="16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Suzanne Pattee</a:t>
                      </a:r>
                      <a:r>
                        <a:rPr lang="en-US" sz="1600" b="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(FDA-DCTQ)</a:t>
                      </a:r>
                      <a:br>
                        <a:rPr lang="en-US" sz="16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</a:br>
                      <a:r>
                        <a:rPr lang="en-US" sz="16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Ronnie Todaro</a:t>
                      </a:r>
                      <a:r>
                        <a:rPr lang="en-US" sz="1600" b="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(Parkinson’s Foundation)</a:t>
                      </a:r>
                    </a:p>
                  </a:txBody>
                  <a:tcPr marL="88740" marR="887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7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Christina</a:t>
                      </a:r>
                      <a:r>
                        <a:rPr lang="en-US" sz="1600" b="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Brennan (</a:t>
                      </a:r>
                      <a:r>
                        <a:rPr lang="en-US" sz="1600" b="0" baseline="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Northwell</a:t>
                      </a:r>
                      <a:r>
                        <a:rPr lang="en-US" sz="1600" b="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Health)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Tina Chuck</a:t>
                      </a:r>
                      <a:r>
                        <a:rPr lang="en-US" sz="1600" b="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(</a:t>
                      </a:r>
                      <a:r>
                        <a:rPr lang="en-US" sz="1600" b="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Northwell</a:t>
                      </a:r>
                      <a:r>
                        <a:rPr lang="en-US" sz="16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Health)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David </a:t>
                      </a:r>
                      <a:r>
                        <a:rPr lang="en-US" sz="1600" b="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Ciavarella</a:t>
                      </a:r>
                      <a:r>
                        <a:rPr lang="en-US" sz="1600" b="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(CR-BARD)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Catherine Dillon</a:t>
                      </a:r>
                      <a:r>
                        <a:rPr lang="en-US" sz="1600" b="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(MUSC)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Bridget Foltz (FDA-OGCP)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Kathy Goldstein (</a:t>
                      </a:r>
                      <a:r>
                        <a:rPr lang="en-US" sz="1600" b="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Regeneron</a:t>
                      </a:r>
                      <a:r>
                        <a:rPr lang="en-US" sz="16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Kate </a:t>
                      </a:r>
                      <a:r>
                        <a:rPr lang="en-US" sz="1600" b="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Haratonik</a:t>
                      </a:r>
                      <a:r>
                        <a:rPr lang="en-US" sz="16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(Genentech-Roche)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Christine Hildebrand (Amici CR)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Patricia Hurley (ASCO)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Jim </a:t>
                      </a:r>
                      <a:r>
                        <a:rPr lang="en-US" sz="1600" b="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Kremidas</a:t>
                      </a:r>
                      <a:r>
                        <a:rPr lang="en-US" sz="16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(ACRP)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Emily Lemons (PMG)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Rob </a:t>
                      </a:r>
                      <a:r>
                        <a:rPr lang="en-US" sz="1600" b="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Mentz</a:t>
                      </a:r>
                      <a:r>
                        <a:rPr lang="en-US" sz="16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(Duke)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Jean </a:t>
                      </a:r>
                      <a:r>
                        <a:rPr lang="en-US" sz="1600" b="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Mulinde</a:t>
                      </a:r>
                      <a:r>
                        <a:rPr lang="en-US" sz="16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(FDA-OSI)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Natasha</a:t>
                      </a:r>
                      <a:r>
                        <a:rPr lang="en-US" sz="1600" b="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600" b="0" baseline="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Phrsai</a:t>
                      </a:r>
                      <a:r>
                        <a:rPr lang="en-US" sz="1600" b="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(</a:t>
                      </a:r>
                      <a:r>
                        <a:rPr lang="en-US" sz="1600" b="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Northwell</a:t>
                      </a:r>
                      <a:r>
                        <a:rPr lang="en-US" sz="16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Health)</a:t>
                      </a:r>
                    </a:p>
                  </a:txBody>
                  <a:tcPr marL="88740" marR="887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78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Project Managers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8740" marR="887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0805" marR="90805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77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Jen </a:t>
                      </a:r>
                      <a:r>
                        <a:rPr lang="en-US" sz="1600" b="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Goldsack</a:t>
                      </a:r>
                      <a:r>
                        <a:rPr lang="en-US" sz="16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(CTTI),</a:t>
                      </a:r>
                      <a:r>
                        <a:rPr lang="en-US" sz="1600" b="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Kirsten Wareham</a:t>
                      </a:r>
                      <a:r>
                        <a:rPr lang="en-US" sz="1600" b="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(CTTI)</a:t>
                      </a:r>
                    </a:p>
                  </a:txBody>
                  <a:tcPr marL="88740" marR="887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0805" marR="90805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778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Social Science Lead</a:t>
                      </a:r>
                    </a:p>
                  </a:txBody>
                  <a:tcPr marL="88740" marR="887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0805" marR="90805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778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Teri </a:t>
                      </a:r>
                      <a:r>
                        <a:rPr lang="en-US" sz="1600" b="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Swezey</a:t>
                      </a:r>
                      <a:r>
                        <a:rPr lang="en-US" sz="1600" b="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(CTTI)</a:t>
                      </a:r>
                      <a:endParaRPr lang="en-US" sz="16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8740" marR="887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0805" marR="90805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778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EC</a:t>
                      </a:r>
                      <a:r>
                        <a:rPr lang="en-US" sz="1600" b="1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Champion</a:t>
                      </a:r>
                      <a:endParaRPr lang="en-US" sz="16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8740" marR="887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0805" marR="90805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364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Dalvir</a:t>
                      </a:r>
                      <a:r>
                        <a:rPr lang="en-US" sz="16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Gill</a:t>
                      </a:r>
                      <a:r>
                        <a:rPr lang="en-US" sz="1600" b="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(</a:t>
                      </a:r>
                      <a:r>
                        <a:rPr lang="en-US" sz="1600" b="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TransCelerate</a:t>
                      </a:r>
                      <a:r>
                        <a:rPr lang="en-US" sz="16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)</a:t>
                      </a:r>
                    </a:p>
                  </a:txBody>
                  <a:tcPr marL="88740" marR="887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0805" marR="90805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-1" y="5502688"/>
            <a:ext cx="9144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As well as additional experts and leaders across the clinical trials enterprise,</a:t>
            </a:r>
          </a:p>
          <a:p>
            <a:pPr algn="ctr"/>
            <a:r>
              <a:rPr lang="en-US" b="1" dirty="0"/>
              <a:t> including patients and other stakeholders</a:t>
            </a:r>
          </a:p>
        </p:txBody>
      </p:sp>
    </p:spTree>
    <p:extLst>
      <p:ext uri="{BB962C8B-B14F-4D97-AF65-F5344CB8AC3E}">
        <p14:creationId xmlns:p14="http://schemas.microsoft.com/office/powerpoint/2010/main" val="263844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Investigator Qualification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accent3"/>
                </a:solidFill>
              </a:rPr>
              <a:t>Sabrina Comic-Savic, The Medicines Company</a:t>
            </a:r>
          </a:p>
        </p:txBody>
      </p:sp>
    </p:spTree>
    <p:extLst>
      <p:ext uri="{BB962C8B-B14F-4D97-AF65-F5344CB8AC3E}">
        <p14:creationId xmlns:p14="http://schemas.microsoft.com/office/powerpoint/2010/main" val="1167453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Challenge and CTTI’s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FDA regulations state that sponsors are responsible for “selecting investigators qualified by training and experience” </a:t>
            </a:r>
          </a:p>
          <a:p>
            <a:r>
              <a:rPr lang="en-US" dirty="0"/>
              <a:t>Challenge: A more efficient and effective means of identifying whether investigators and their </a:t>
            </a:r>
            <a:r>
              <a:rPr lang="en-US" dirty="0">
                <a:solidFill>
                  <a:schemeClr val="accent3"/>
                </a:solidFill>
              </a:rPr>
              <a:t>delegates (site teams) are </a:t>
            </a:r>
            <a:r>
              <a:rPr lang="en-US" dirty="0"/>
              <a:t>qualified is needed</a:t>
            </a:r>
          </a:p>
          <a:p>
            <a:r>
              <a:rPr lang="en-US" dirty="0"/>
              <a:t>New CTTI recommendations outline how to confirm that site teams are qualified while also reducing inefficiencies in training and better preparing for the quality conduct of clinical trials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51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579" y="1224365"/>
            <a:ext cx="8462209" cy="1562035"/>
          </a:xfrm>
        </p:spPr>
        <p:txBody>
          <a:bodyPr/>
          <a:lstStyle/>
          <a:p>
            <a:r>
              <a:rPr lang="en-US" sz="2200" dirty="0"/>
              <a:t>Little evidence that GCP training alone sufficiently qualifies investigators</a:t>
            </a:r>
          </a:p>
          <a:p>
            <a:r>
              <a:rPr lang="en-US" sz="2200" dirty="0"/>
              <a:t>Most common deficiencies noted during investigator inspections are directly related to GCP principles: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42900" y="546899"/>
            <a:ext cx="8501953" cy="648070"/>
          </a:xfrm>
        </p:spPr>
        <p:txBody>
          <a:bodyPr/>
          <a:lstStyle/>
          <a:p>
            <a:r>
              <a:rPr lang="en-US" sz="3200" dirty="0"/>
              <a:t>Common Clinical Investigator Deficiencies*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5722" y="5702253"/>
            <a:ext cx="686277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* Clinical Investigator (CP 7348.811) deficiencies identified in FDA Form 483 issued at close of inspections.</a:t>
            </a:r>
          </a:p>
          <a:p>
            <a:r>
              <a:rPr lang="en-US" sz="1100" dirty="0">
                <a:hlinkClick r:id="rId3"/>
              </a:rPr>
              <a:t>https://www.fda.gov/downloads/ScienceResearch/SpecialTopics/RunningClinicalTrials/UCM604510.pdf</a:t>
            </a:r>
            <a:r>
              <a:rPr lang="en-US" sz="1100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3431" y="5050587"/>
            <a:ext cx="7197139" cy="578882"/>
          </a:xfrm>
          <a:prstGeom prst="round2DiagRect">
            <a:avLst/>
          </a:prstGeom>
          <a:solidFill>
            <a:schemeClr val="accent2"/>
          </a:solidFill>
        </p:spPr>
        <p:txBody>
          <a:bodyPr wrap="square" lIns="91440" tIns="91440" rIns="91440" bIns="91440" rtlCol="0">
            <a:spAutoFit/>
          </a:bodyPr>
          <a:lstStyle/>
          <a:p>
            <a:pPr marL="0" lvl="1" algn="ctr"/>
            <a:r>
              <a:rPr lang="en-US" sz="2200" b="1" i="1" dirty="0">
                <a:solidFill>
                  <a:schemeClr val="bg1"/>
                </a:solidFill>
              </a:rPr>
              <a:t>30 years of GCP training has not fixed these issues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255639" y="2848446"/>
            <a:ext cx="6676471" cy="2167620"/>
            <a:chOff x="254122" y="2943046"/>
            <a:chExt cx="4217836" cy="2167620"/>
          </a:xfrm>
        </p:grpSpPr>
        <p:sp>
          <p:nvSpPr>
            <p:cNvPr id="2" name="Rectangle 1"/>
            <p:cNvSpPr/>
            <p:nvPr/>
          </p:nvSpPr>
          <p:spPr>
            <a:xfrm>
              <a:off x="254122" y="2943046"/>
              <a:ext cx="2000880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/>
                <a:t>Failure to follow </a:t>
              </a:r>
              <a:br>
                <a:rPr lang="en-US" sz="2000" b="1" dirty="0"/>
              </a:br>
              <a:r>
                <a:rPr lang="en-US" sz="2000" b="1" dirty="0"/>
                <a:t>the investigational plan/agreement and/or regulations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367382" y="4305107"/>
              <a:ext cx="177436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/>
                <a:t>Inadequate </a:t>
              </a:r>
              <a:br>
                <a:rPr lang="en-US" sz="2000" b="1" dirty="0"/>
              </a:br>
              <a:r>
                <a:rPr lang="en-US" sz="2000" b="1" dirty="0"/>
                <a:t>recordkeeping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449023" y="2984390"/>
              <a:ext cx="2022935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/>
                <a:t>Inadequate accountability for the investigational product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552938" y="4095003"/>
              <a:ext cx="177812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/>
                <a:t>Inadequate </a:t>
              </a:r>
              <a:br>
                <a:rPr lang="en-US" sz="2000" b="1" dirty="0"/>
              </a:br>
              <a:r>
                <a:rPr lang="en-US" sz="2000" b="1" dirty="0"/>
                <a:t>communication </a:t>
              </a:r>
              <a:br>
                <a:rPr lang="en-US" sz="2000" b="1" dirty="0"/>
              </a:br>
              <a:r>
                <a:rPr lang="en-US" sz="2000" b="1" dirty="0"/>
                <a:t>with the IRB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2371241" y="2966401"/>
              <a:ext cx="0" cy="1965600"/>
            </a:xfrm>
            <a:prstGeom prst="line">
              <a:avLst/>
            </a:prstGeom>
            <a:ln>
              <a:solidFill>
                <a:schemeClr val="tx1"/>
              </a:solidFill>
            </a:ln>
            <a:effectLst>
              <a:outerShdw dist="20000" sx="1000" sy="1000" rotWithShape="0">
                <a:srgbClr val="000000"/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16257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895" y="491389"/>
            <a:ext cx="8462210" cy="770467"/>
          </a:xfrm>
        </p:spPr>
        <p:txBody>
          <a:bodyPr/>
          <a:lstStyle/>
          <a:p>
            <a:r>
              <a:rPr lang="en-US" dirty="0"/>
              <a:t>A Culture Change is Needed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579" y="1306605"/>
            <a:ext cx="8462210" cy="2956527"/>
          </a:xfrm>
        </p:spPr>
        <p:txBody>
          <a:bodyPr/>
          <a:lstStyle/>
          <a:p>
            <a:r>
              <a:rPr lang="en-US" dirty="0"/>
              <a:t>Eliminate the distinction between “qualification” </a:t>
            </a:r>
            <a:br>
              <a:rPr lang="en-US" dirty="0"/>
            </a:br>
            <a:r>
              <a:rPr lang="en-US" dirty="0"/>
              <a:t>and “preparation”</a:t>
            </a:r>
          </a:p>
          <a:p>
            <a:r>
              <a:rPr lang="en-US" dirty="0"/>
              <a:t>A successful shift depends on:</a:t>
            </a:r>
          </a:p>
          <a:p>
            <a:pPr lvl="1"/>
            <a:r>
              <a:rPr lang="en-US" dirty="0"/>
              <a:t>Investigators and their delegates assuming greater ownership of their qualification</a:t>
            </a:r>
          </a:p>
          <a:p>
            <a:pPr lvl="1"/>
            <a:r>
              <a:rPr lang="en-US" dirty="0"/>
              <a:t>Sponsors and CROs accepting documentation of relevant education and experience as evidence of qualification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9722" y="4446293"/>
            <a:ext cx="7797923" cy="1157764"/>
          </a:xfrm>
          <a:prstGeom prst="round2DiagRect">
            <a:avLst/>
          </a:prstGeom>
          <a:solidFill>
            <a:schemeClr val="accent2"/>
          </a:solidFill>
        </p:spPr>
        <p:txBody>
          <a:bodyPr wrap="square" lIns="91440" tIns="91440" rIns="91440" bIns="91440" rtlCol="0">
            <a:spAutoFit/>
          </a:bodyPr>
          <a:lstStyle/>
          <a:p>
            <a:pPr marL="0" lvl="1" algn="ctr"/>
            <a:r>
              <a:rPr lang="en-US" sz="2800" i="1" dirty="0">
                <a:solidFill>
                  <a:schemeClr val="bg1"/>
                </a:solidFill>
              </a:rPr>
              <a:t>If investigators are appropriately prepared for </a:t>
            </a:r>
            <a:br>
              <a:rPr lang="en-US" sz="2800" i="1" dirty="0">
                <a:solidFill>
                  <a:schemeClr val="bg1"/>
                </a:solidFill>
              </a:rPr>
            </a:br>
            <a:r>
              <a:rPr lang="en-US" sz="2800" i="1" dirty="0">
                <a:solidFill>
                  <a:schemeClr val="bg1"/>
                </a:solidFill>
              </a:rPr>
              <a:t>a trial, then they are qualified to conduct it</a:t>
            </a:r>
          </a:p>
        </p:txBody>
      </p:sp>
    </p:spTree>
    <p:extLst>
      <p:ext uri="{BB962C8B-B14F-4D97-AF65-F5344CB8AC3E}">
        <p14:creationId xmlns:p14="http://schemas.microsoft.com/office/powerpoint/2010/main" val="2351327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311454" y="1714229"/>
          <a:ext cx="6418854" cy="4192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028521" y="1746002"/>
            <a:ext cx="252262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Qualification Beyond GCP Training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47946" y="4618152"/>
            <a:ext cx="2120894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Necessary Support &amp; Infrastructure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6657" y="1810997"/>
            <a:ext cx="262323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Study Design &amp; Conduct to Facilitate Investigator Success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9074" y="3208629"/>
            <a:ext cx="28220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Successful Investigators</a:t>
            </a:r>
          </a:p>
        </p:txBody>
      </p:sp>
      <p:sp>
        <p:nvSpPr>
          <p:cNvPr id="9" name="Freeform 8"/>
          <p:cNvSpPr/>
          <p:nvPr/>
        </p:nvSpPr>
        <p:spPr>
          <a:xfrm flipV="1">
            <a:off x="5904000" y="2403212"/>
            <a:ext cx="1248440" cy="296091"/>
          </a:xfrm>
          <a:custGeom>
            <a:avLst/>
            <a:gdLst>
              <a:gd name="connsiteX0" fmla="*/ 992777 w 992777"/>
              <a:gd name="connsiteY0" fmla="*/ 296091 h 296091"/>
              <a:gd name="connsiteX1" fmla="*/ 992777 w 992777"/>
              <a:gd name="connsiteY1" fmla="*/ 0 h 296091"/>
              <a:gd name="connsiteX2" fmla="*/ 0 w 992777"/>
              <a:gd name="connsiteY2" fmla="*/ 0 h 296091"/>
              <a:gd name="connsiteX3" fmla="*/ 0 w 992777"/>
              <a:gd name="connsiteY3" fmla="*/ 0 h 296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2777" h="296091">
                <a:moveTo>
                  <a:pt x="992777" y="296091"/>
                </a:moveTo>
                <a:lnTo>
                  <a:pt x="992777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chemeClr val="tx1"/>
            </a:solidFill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6505304" y="3881364"/>
            <a:ext cx="1280164" cy="724990"/>
          </a:xfrm>
          <a:custGeom>
            <a:avLst/>
            <a:gdLst>
              <a:gd name="connsiteX0" fmla="*/ 992777 w 992777"/>
              <a:gd name="connsiteY0" fmla="*/ 296091 h 296091"/>
              <a:gd name="connsiteX1" fmla="*/ 992777 w 992777"/>
              <a:gd name="connsiteY1" fmla="*/ 0 h 296091"/>
              <a:gd name="connsiteX2" fmla="*/ 0 w 992777"/>
              <a:gd name="connsiteY2" fmla="*/ 0 h 296091"/>
              <a:gd name="connsiteX3" fmla="*/ 0 w 992777"/>
              <a:gd name="connsiteY3" fmla="*/ 0 h 296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2777" h="296091">
                <a:moveTo>
                  <a:pt x="992777" y="296091"/>
                </a:moveTo>
                <a:lnTo>
                  <a:pt x="992777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chemeClr val="tx1"/>
            </a:solidFill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 rot="5400000" flipV="1">
            <a:off x="1238616" y="2681140"/>
            <a:ext cx="1058897" cy="1311080"/>
          </a:xfrm>
          <a:custGeom>
            <a:avLst/>
            <a:gdLst>
              <a:gd name="connsiteX0" fmla="*/ 992777 w 992777"/>
              <a:gd name="connsiteY0" fmla="*/ 296091 h 296091"/>
              <a:gd name="connsiteX1" fmla="*/ 992777 w 992777"/>
              <a:gd name="connsiteY1" fmla="*/ 0 h 296091"/>
              <a:gd name="connsiteX2" fmla="*/ 0 w 992777"/>
              <a:gd name="connsiteY2" fmla="*/ 0 h 296091"/>
              <a:gd name="connsiteX3" fmla="*/ 0 w 992777"/>
              <a:gd name="connsiteY3" fmla="*/ 0 h 296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2777" h="296091">
                <a:moveTo>
                  <a:pt x="992777" y="296091"/>
                </a:moveTo>
                <a:lnTo>
                  <a:pt x="992777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chemeClr val="tx1"/>
            </a:solidFill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61046" y="594665"/>
            <a:ext cx="87605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</a:rPr>
              <a:t>What Does Investigator Success Look Like?</a:t>
            </a:r>
          </a:p>
        </p:txBody>
      </p:sp>
    </p:spTree>
    <p:extLst>
      <p:ext uri="{BB962C8B-B14F-4D97-AF65-F5344CB8AC3E}">
        <p14:creationId xmlns:p14="http://schemas.microsoft.com/office/powerpoint/2010/main" val="2984788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Recommendations &amp;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accent3"/>
                </a:solidFill>
              </a:rPr>
              <a:t>Kate Haratonik, Genentech—a member of the Roche Group</a:t>
            </a:r>
          </a:p>
          <a:p>
            <a:r>
              <a:rPr lang="en-US" sz="2400" dirty="0">
                <a:solidFill>
                  <a:schemeClr val="accent3"/>
                </a:solidFill>
              </a:rPr>
              <a:t>Jimmy Bechtel, Society for Clinical Research Sites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381007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945" y="488853"/>
            <a:ext cx="8462210" cy="770467"/>
          </a:xfrm>
        </p:spPr>
        <p:txBody>
          <a:bodyPr/>
          <a:lstStyle/>
          <a:p>
            <a:r>
              <a:rPr lang="en-US" dirty="0"/>
              <a:t>Recommendations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579" y="1264160"/>
            <a:ext cx="8462210" cy="346624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Quality Conduct by Design</a:t>
            </a:r>
          </a:p>
          <a:p>
            <a:r>
              <a:rPr lang="en-US" dirty="0"/>
              <a:t>Expand qualification beyond GCP training</a:t>
            </a:r>
          </a:p>
          <a:p>
            <a:r>
              <a:rPr lang="en-US" dirty="0"/>
              <a:t>Identify the unique learning requirements of each trial</a:t>
            </a:r>
          </a:p>
          <a:p>
            <a:r>
              <a:rPr lang="en-US" dirty="0"/>
              <a:t>Take a targeted approach to being qualified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Improve Educational Programming</a:t>
            </a:r>
          </a:p>
          <a:p>
            <a:r>
              <a:rPr lang="en-US" dirty="0"/>
              <a:t>Create educational programming with adult learners in mind, taking into account individual study roles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sz="2200" i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5489" y="4771072"/>
            <a:ext cx="7014912" cy="1225868"/>
          </a:xfrm>
          <a:prstGeom prst="round2DiagRect">
            <a:avLst/>
          </a:prstGeom>
          <a:solidFill>
            <a:schemeClr val="accent2"/>
          </a:solidFill>
        </p:spPr>
        <p:txBody>
          <a:bodyPr wrap="square" lIns="91440" tIns="91440" rIns="91440" bIns="91440" rtlCol="0">
            <a:spAutoFit/>
          </a:bodyPr>
          <a:lstStyle/>
          <a:p>
            <a:r>
              <a:rPr lang="en-US" sz="2000" i="1" dirty="0">
                <a:solidFill>
                  <a:schemeClr val="bg1"/>
                </a:solidFill>
              </a:rPr>
              <a:t>Specific, actionable recommendations are provided to </a:t>
            </a:r>
            <a:r>
              <a:rPr lang="en-US" sz="2000" i="1">
                <a:solidFill>
                  <a:schemeClr val="bg1"/>
                </a:solidFill>
              </a:rPr>
              <a:t>both </a:t>
            </a:r>
            <a:br>
              <a:rPr lang="en-US" sz="2000" i="1">
                <a:solidFill>
                  <a:schemeClr val="bg1"/>
                </a:solidFill>
              </a:rPr>
            </a:br>
            <a:r>
              <a:rPr lang="en-US" sz="2000" i="1">
                <a:solidFill>
                  <a:schemeClr val="bg1"/>
                </a:solidFill>
              </a:rPr>
              <a:t>1</a:t>
            </a:r>
            <a:r>
              <a:rPr lang="en-US" sz="2000" i="1" dirty="0">
                <a:solidFill>
                  <a:schemeClr val="bg1"/>
                </a:solidFill>
              </a:rPr>
              <a:t>) Sponsors and CROs, and </a:t>
            </a:r>
            <a:br>
              <a:rPr lang="en-US" sz="2000" i="1" dirty="0">
                <a:solidFill>
                  <a:schemeClr val="bg1"/>
                </a:solidFill>
              </a:rPr>
            </a:br>
            <a:r>
              <a:rPr lang="en-US" sz="2000" i="1" dirty="0">
                <a:solidFill>
                  <a:schemeClr val="bg1"/>
                </a:solidFill>
              </a:rPr>
              <a:t>2) Investigators and their delegates</a:t>
            </a:r>
          </a:p>
        </p:txBody>
      </p:sp>
    </p:spTree>
    <p:extLst>
      <p:ext uri="{BB962C8B-B14F-4D97-AF65-F5344CB8AC3E}">
        <p14:creationId xmlns:p14="http://schemas.microsoft.com/office/powerpoint/2010/main" val="28982620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Expand Qualification Beyond </a:t>
            </a:r>
            <a:br>
              <a:rPr lang="en-US" dirty="0"/>
            </a:br>
            <a:r>
              <a:rPr lang="en-US" dirty="0"/>
              <a:t>GCP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Recognize the limits of GCP training; turn qualification from </a:t>
            </a:r>
            <a:br>
              <a:rPr lang="en-US" dirty="0"/>
            </a:br>
            <a:r>
              <a:rPr lang="en-US" dirty="0"/>
              <a:t>a “check-box-activity” to a valuable learning opportunity </a:t>
            </a:r>
          </a:p>
          <a:p>
            <a:r>
              <a:rPr lang="en-US" dirty="0"/>
              <a:t>GCP alone is unlikely to either: </a:t>
            </a:r>
          </a:p>
          <a:p>
            <a:pPr lvl="1"/>
            <a:r>
              <a:rPr lang="en-US" dirty="0"/>
              <a:t>Adequately prepare an inexperienced member </a:t>
            </a:r>
            <a:br>
              <a:rPr lang="en-US" dirty="0"/>
            </a:br>
            <a:r>
              <a:rPr lang="en-US" dirty="0"/>
              <a:t>of a site team, or </a:t>
            </a:r>
          </a:p>
          <a:p>
            <a:pPr lvl="1"/>
            <a:r>
              <a:rPr lang="en-US" dirty="0"/>
              <a:t>Add value to the practice of an experienced researcher</a:t>
            </a:r>
            <a:endParaRPr lang="en-US" sz="2200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8513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79928" y="1917817"/>
          <a:ext cx="8584144" cy="3428017"/>
        </p:xfrm>
        <a:graphic>
          <a:graphicData uri="http://schemas.openxmlformats.org/drawingml/2006/table">
            <a:tbl>
              <a:tblPr bandRow="1">
                <a:tableStyleId>{B301B821-A1FF-4177-AEE7-76D212191A09}</a:tableStyleId>
              </a:tblPr>
              <a:tblGrid>
                <a:gridCol w="3811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731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362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For Sponsors</a:t>
                      </a:r>
                      <a:r>
                        <a:rPr lang="en-US" sz="2000" b="1" baseline="0" dirty="0">
                          <a:effectLst/>
                        </a:rPr>
                        <a:t> and CROs</a:t>
                      </a:r>
                      <a:endParaRPr lang="en-US" sz="2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109728" marR="109728" marT="109728" marB="109728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For Investigators and Their</a:t>
                      </a:r>
                      <a:r>
                        <a:rPr lang="en-US" sz="2000" b="1" baseline="0" dirty="0">
                          <a:effectLst/>
                        </a:rPr>
                        <a:t> </a:t>
                      </a:r>
                      <a:r>
                        <a:rPr lang="en-US" sz="2000" b="1" dirty="0">
                          <a:effectLst/>
                        </a:rPr>
                        <a:t>Delegates</a:t>
                      </a:r>
                      <a:endParaRPr lang="en-US" sz="2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109728" marR="109728" marT="109728" marB="109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3761">
                <a:tc>
                  <a:txBody>
                    <a:bodyPr/>
                    <a:lstStyle/>
                    <a:p>
                      <a:pPr marL="290513" marR="0" lvl="0" indent="-285750" algn="l" defTabSz="457200" rtl="0" eaLnBrk="1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charset="2"/>
                        <a:buChar char="§"/>
                        <a:tabLst/>
                      </a:pPr>
                      <a:r>
                        <a:rPr lang="en-US" sz="1800" kern="1200" dirty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Move away from repetitive GCP training as the one-size-fits-all approach to qualifying.</a:t>
                      </a:r>
                      <a:br>
                        <a:rPr lang="en-US" sz="1800" kern="1200" dirty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en-US" sz="1800" kern="1200" dirty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90513" marR="0" lvl="0" indent="-285750" algn="l" defTabSz="457200" rtl="0" eaLnBrk="1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charset="2"/>
                        <a:buChar char="§"/>
                        <a:tabLst/>
                      </a:pPr>
                      <a:r>
                        <a:rPr lang="en-US" sz="1800" kern="1200" dirty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Develop training that is tailored </a:t>
                      </a:r>
                      <a:br>
                        <a:rPr lang="en-US" sz="1800" kern="1200" dirty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dirty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to your protocol and the </a:t>
                      </a:r>
                      <a:br>
                        <a:rPr lang="en-US" sz="1800" kern="1200" dirty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dirty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members of your site teams.</a:t>
                      </a:r>
                    </a:p>
                  </a:txBody>
                  <a:tcPr marL="109728" marR="109728" marT="109728" marB="109728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90513" marR="0" lvl="0" indent="-285750" algn="l" defTabSz="457200" rtl="0" eaLnBrk="1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charset="2"/>
                        <a:buChar char="§"/>
                        <a:tabLst/>
                      </a:pPr>
                      <a:r>
                        <a:rPr lang="en-US" sz="1800" kern="1200" dirty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Recognize that GCP training in isolation is insufficient to prepare for the quality conduct of a clinical trial</a:t>
                      </a:r>
                      <a:br>
                        <a:rPr lang="en-US" sz="1800" kern="1200" dirty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dirty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290513" marR="0" lvl="0" indent="-285750" algn="l" defTabSz="457200" rtl="0" eaLnBrk="1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charset="2"/>
                        <a:buChar char="§"/>
                        <a:tabLst/>
                      </a:pPr>
                      <a:r>
                        <a:rPr lang="en-US" sz="1800" kern="1200" dirty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Evaluate your site team’s preparedness to conduct clinical research before seeking selection as a trial site. </a:t>
                      </a:r>
                      <a:br>
                        <a:rPr lang="en-US" sz="1800" kern="1200" dirty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en-US" sz="1800" kern="1200" dirty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90513" marR="0" lvl="0" indent="-285750" algn="l" defTabSz="457200" rtl="0" eaLnBrk="1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charset="2"/>
                        <a:buChar char="§"/>
                        <a:tabLst/>
                      </a:pPr>
                      <a:r>
                        <a:rPr lang="en-US" sz="1800" kern="1200" dirty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Use CTTI’s framework of characteristics resource.</a:t>
                      </a:r>
                    </a:p>
                  </a:txBody>
                  <a:tcPr marL="109728" marR="109728" marT="109728" marB="109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20945" y="512618"/>
            <a:ext cx="8462210" cy="1229782"/>
          </a:xfrm>
        </p:spPr>
        <p:txBody>
          <a:bodyPr/>
          <a:lstStyle/>
          <a:p>
            <a:r>
              <a:rPr lang="en-US" dirty="0"/>
              <a:t>Expand Qualification Beyond </a:t>
            </a:r>
            <a:br>
              <a:rPr lang="en-US" dirty="0"/>
            </a:br>
            <a:r>
              <a:rPr lang="en-US" dirty="0"/>
              <a:t>GCP Training</a:t>
            </a:r>
          </a:p>
        </p:txBody>
      </p:sp>
    </p:spTree>
    <p:extLst>
      <p:ext uri="{BB962C8B-B14F-4D97-AF65-F5344CB8AC3E}">
        <p14:creationId xmlns:p14="http://schemas.microsoft.com/office/powerpoint/2010/main" val="1318193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117" y="4111137"/>
            <a:ext cx="8479766" cy="881872"/>
          </a:xfrm>
        </p:spPr>
        <p:txBody>
          <a:bodyPr/>
          <a:lstStyle/>
          <a:p>
            <a:r>
              <a:rPr lang="en-US" dirty="0"/>
              <a:t>Improving Qualification of Investigators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November 15, 2018</a:t>
            </a:r>
          </a:p>
        </p:txBody>
      </p:sp>
    </p:spTree>
    <p:extLst>
      <p:ext uri="{BB962C8B-B14F-4D97-AF65-F5344CB8AC3E}">
        <p14:creationId xmlns:p14="http://schemas.microsoft.com/office/powerpoint/2010/main" val="9174671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 Unique Learning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knowledge, skills, and experience required site teams will vary with each trial </a:t>
            </a:r>
          </a:p>
          <a:p>
            <a:r>
              <a:rPr lang="en-US" dirty="0"/>
              <a:t>Different study phases, disease states, protocol designs, study participant populations, and clinical settings guide unique requirements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9362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301528" y="1447800"/>
          <a:ext cx="8540944" cy="3666095"/>
        </p:xfrm>
        <a:graphic>
          <a:graphicData uri="http://schemas.openxmlformats.org/drawingml/2006/table">
            <a:tbl>
              <a:tblPr bandRow="1">
                <a:tableStyleId>{B301B821-A1FF-4177-AEE7-76D212191A09}</a:tableStyleId>
              </a:tblPr>
              <a:tblGrid>
                <a:gridCol w="3616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2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510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For Sponsors</a:t>
                      </a:r>
                      <a:r>
                        <a:rPr lang="en-US" sz="2000" b="1" baseline="0" dirty="0">
                          <a:effectLst/>
                        </a:rPr>
                        <a:t> and CROs</a:t>
                      </a:r>
                      <a:endParaRPr lang="en-US" sz="2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109728" marR="109728" marT="109728" marB="109728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For Investigators and Their</a:t>
                      </a:r>
                      <a:r>
                        <a:rPr lang="en-US" sz="2000" b="1" baseline="0" dirty="0">
                          <a:effectLst/>
                        </a:rPr>
                        <a:t> </a:t>
                      </a:r>
                      <a:r>
                        <a:rPr lang="en-US" sz="2000" b="1" dirty="0">
                          <a:effectLst/>
                        </a:rPr>
                        <a:t>Delegates</a:t>
                      </a:r>
                      <a:endParaRPr lang="en-US" sz="2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109728" marR="109728" marT="109728" marB="109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1839">
                <a:tc>
                  <a:txBody>
                    <a:bodyPr/>
                    <a:lstStyle/>
                    <a:p>
                      <a:pPr marL="290513" marR="0" lvl="0" indent="-285750" algn="l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charset="2"/>
                        <a:buChar char="§"/>
                        <a:tabLst/>
                      </a:pPr>
                      <a:r>
                        <a:rPr lang="en-US" sz="1800" kern="1200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+mn-cs"/>
                        </a:rPr>
                        <a:t>Provide the completed or </a:t>
                      </a:r>
                      <a:br>
                        <a:rPr lang="en-US" sz="1800" kern="1200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+mn-cs"/>
                        </a:rPr>
                        <a:t>draft protocol to potential site </a:t>
                      </a:r>
                      <a:br>
                        <a:rPr lang="en-US" sz="1800" kern="1200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+mn-cs"/>
                        </a:rPr>
                        <a:t>teams at the beginning of the </a:t>
                      </a:r>
                      <a:br>
                        <a:rPr lang="en-US" sz="1800" kern="1200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+mn-cs"/>
                        </a:rPr>
                        <a:t>site selection process.</a:t>
                      </a:r>
                      <a:br>
                        <a:rPr lang="en-US" sz="1800" kern="1200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en-US" sz="1800" kern="1200" dirty="0">
                        <a:solidFill>
                          <a:srgbClr val="58595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90513" marR="0" lvl="0" indent="-285750" algn="l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charset="2"/>
                        <a:buChar char="§"/>
                        <a:tabLst/>
                      </a:pPr>
                      <a:r>
                        <a:rPr lang="en-US" sz="1800" kern="1200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+mn-cs"/>
                        </a:rPr>
                        <a:t>Invite feedback to address </a:t>
                      </a:r>
                      <a:br>
                        <a:rPr lang="en-US" sz="1800" kern="1200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+mn-cs"/>
                        </a:rPr>
                        <a:t>feasibility issues up front.</a:t>
                      </a:r>
                      <a:br>
                        <a:rPr lang="en-US" sz="1800" kern="1200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290513" marR="0" lvl="0" indent="-285750" algn="l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charset="2"/>
                        <a:buChar char="§"/>
                        <a:tabLst/>
                      </a:pPr>
                      <a:r>
                        <a:rPr lang="en-US" sz="1800" kern="1200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+mn-cs"/>
                        </a:rPr>
                        <a:t>Complete thorough </a:t>
                      </a:r>
                      <a:br>
                        <a:rPr lang="en-US" sz="1800" kern="1200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+mn-cs"/>
                        </a:rPr>
                        <a:t>pre-study visits.</a:t>
                      </a:r>
                    </a:p>
                  </a:txBody>
                  <a:tcPr marL="109728" marR="109728" marT="109728" marB="109728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90513" marR="0" lvl="0" indent="-285750" algn="l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charset="2"/>
                        <a:buChar char="§"/>
                        <a:tabLst/>
                      </a:pPr>
                      <a:r>
                        <a:rPr lang="en-US" sz="1800" kern="1200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+mn-cs"/>
                        </a:rPr>
                        <a:t>Request the full protocol when you are contacted about a trial.</a:t>
                      </a:r>
                      <a:br>
                        <a:rPr lang="en-US" sz="1800" kern="1200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en-US" sz="1800" kern="1200" dirty="0">
                        <a:solidFill>
                          <a:srgbClr val="58595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90513" marR="0" lvl="0" indent="-285750" algn="l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charset="2"/>
                        <a:buChar char="§"/>
                        <a:tabLst/>
                      </a:pPr>
                      <a:r>
                        <a:rPr lang="en-US" sz="1800" kern="1200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+mn-cs"/>
                        </a:rPr>
                        <a:t>Assess whether you/your delegates are adequately qualified.</a:t>
                      </a:r>
                      <a:br>
                        <a:rPr lang="en-US" sz="1800" kern="1200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en-US" sz="1800" kern="1200" dirty="0">
                        <a:solidFill>
                          <a:srgbClr val="58595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90513" marR="0" lvl="0" indent="-285750" algn="l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charset="2"/>
                        <a:buChar char="§"/>
                        <a:tabLst/>
                      </a:pPr>
                      <a:r>
                        <a:rPr lang="en-US" sz="1800" kern="1200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+mn-cs"/>
                        </a:rPr>
                        <a:t>Discuss your assessment findings </a:t>
                      </a:r>
                      <a:br>
                        <a:rPr lang="en-US" sz="1800" kern="1200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+mn-cs"/>
                        </a:rPr>
                        <a:t>openly with the sponsor to close any </a:t>
                      </a:r>
                      <a:br>
                        <a:rPr lang="en-US" sz="1800" kern="1200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+mn-cs"/>
                        </a:rPr>
                        <a:t>gaps in preparedness.</a:t>
                      </a:r>
                    </a:p>
                  </a:txBody>
                  <a:tcPr marL="109728" marR="109728" marT="109728" marB="109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20945" y="449126"/>
            <a:ext cx="8462210" cy="856673"/>
          </a:xfrm>
        </p:spPr>
        <p:txBody>
          <a:bodyPr/>
          <a:lstStyle/>
          <a:p>
            <a:r>
              <a:rPr lang="en-US" dirty="0"/>
              <a:t>Identify Unique Learning Requirements</a:t>
            </a:r>
          </a:p>
        </p:txBody>
      </p:sp>
    </p:spTree>
    <p:extLst>
      <p:ext uri="{BB962C8B-B14F-4D97-AF65-F5344CB8AC3E}">
        <p14:creationId xmlns:p14="http://schemas.microsoft.com/office/powerpoint/2010/main" val="35141029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A Targeted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targeted, risk-based approach to being qualified involves:</a:t>
            </a:r>
          </a:p>
          <a:p>
            <a:pPr lvl="1"/>
            <a:r>
              <a:rPr lang="en-US" dirty="0"/>
              <a:t>Identifying potential high risks in protocol execution, and </a:t>
            </a:r>
          </a:p>
          <a:p>
            <a:pPr lvl="1"/>
            <a:r>
              <a:rPr lang="en-US" dirty="0"/>
              <a:t>Focusing targeted, applied learning solutions toward these high-risk areas. </a:t>
            </a:r>
          </a:p>
          <a:p>
            <a:r>
              <a:rPr lang="en-US" dirty="0"/>
              <a:t>Risk analyses should consider:</a:t>
            </a:r>
          </a:p>
          <a:p>
            <a:pPr lvl="1"/>
            <a:r>
              <a:rPr lang="en-US" dirty="0"/>
              <a:t>Potential challenges associated with a given protocol, and</a:t>
            </a:r>
          </a:p>
          <a:p>
            <a:pPr lvl="1"/>
            <a:r>
              <a:rPr lang="en-US" dirty="0"/>
              <a:t>Reflect the most common deviations experienced by site teams on similar protocols.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6950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87128" y="1455000"/>
          <a:ext cx="8569744" cy="3393308"/>
        </p:xfrm>
        <a:graphic>
          <a:graphicData uri="http://schemas.openxmlformats.org/drawingml/2006/table">
            <a:tbl>
              <a:tblPr bandRow="1">
                <a:tableStyleId>{B301B821-A1FF-4177-AEE7-76D212191A09}</a:tableStyleId>
              </a:tblPr>
              <a:tblGrid>
                <a:gridCol w="3723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465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024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For Sponsors</a:t>
                      </a:r>
                      <a:r>
                        <a:rPr lang="en-US" sz="2000" b="1" baseline="0" dirty="0">
                          <a:effectLst/>
                        </a:rPr>
                        <a:t> and CROs</a:t>
                      </a:r>
                      <a:endParaRPr lang="en-US" sz="2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109728" marR="109728" marT="109728" marB="109728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For Investigators and Their</a:t>
                      </a:r>
                      <a:r>
                        <a:rPr lang="en-US" sz="2000" b="1" baseline="0" dirty="0">
                          <a:effectLst/>
                        </a:rPr>
                        <a:t> </a:t>
                      </a:r>
                      <a:r>
                        <a:rPr lang="en-US" sz="2000" b="1" dirty="0">
                          <a:effectLst/>
                        </a:rPr>
                        <a:t>Delegates</a:t>
                      </a:r>
                      <a:endParaRPr lang="en-US" sz="2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109728" marR="109728" marT="109728" marB="109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9052">
                <a:tc>
                  <a:txBody>
                    <a:bodyPr/>
                    <a:lstStyle/>
                    <a:p>
                      <a:pPr marL="290513" marR="0" lvl="0" indent="-285750" algn="l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charset="2"/>
                        <a:buChar char="§"/>
                        <a:tabLst/>
                      </a:pPr>
                      <a:r>
                        <a:rPr lang="en-US" sz="1800" kern="1200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+mn-cs"/>
                        </a:rPr>
                        <a:t>Critically evaluate the skills, knowledge, and experience of </a:t>
                      </a:r>
                      <a:br>
                        <a:rPr lang="en-US" sz="1800" kern="1200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+mn-cs"/>
                        </a:rPr>
                        <a:t>site teams before: </a:t>
                      </a:r>
                    </a:p>
                    <a:p>
                      <a:pPr marL="747713" marR="0" lvl="1" indent="-285750" algn="l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charset="2"/>
                        <a:buChar char="§"/>
                        <a:tabLst/>
                      </a:pPr>
                      <a:r>
                        <a:rPr lang="en-US" sz="1800" kern="1200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+mn-cs"/>
                        </a:rPr>
                        <a:t>site selection and </a:t>
                      </a:r>
                    </a:p>
                    <a:p>
                      <a:pPr marL="747713" marR="0" lvl="1" indent="-285750" algn="l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charset="2"/>
                        <a:buChar char="§"/>
                        <a:tabLst/>
                      </a:pPr>
                      <a:r>
                        <a:rPr lang="en-US" sz="1800" kern="1200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+mn-cs"/>
                        </a:rPr>
                        <a:t>formulation of learning requirements.</a:t>
                      </a:r>
                      <a:br>
                        <a:rPr lang="en-US" sz="1800" kern="1200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en-US" sz="1800" kern="1200" dirty="0">
                        <a:solidFill>
                          <a:srgbClr val="58595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90513" marR="0" lvl="0" indent="-285750" algn="l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charset="2"/>
                        <a:buChar char="§"/>
                        <a:tabLst/>
                      </a:pPr>
                      <a:r>
                        <a:rPr lang="en-US" sz="1800" kern="1200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+mn-cs"/>
                        </a:rPr>
                        <a:t>Discuss your evaluation of the </a:t>
                      </a:r>
                      <a:br>
                        <a:rPr lang="en-US" sz="1800" kern="1200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+mn-cs"/>
                        </a:rPr>
                        <a:t>site openly with investigators.</a:t>
                      </a:r>
                    </a:p>
                  </a:txBody>
                  <a:tcPr marL="109728" marR="109728" marT="109728" marB="109728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90513" marR="0" lvl="0" indent="-285750" algn="l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charset="2"/>
                        <a:buChar char="§"/>
                        <a:tabLst/>
                      </a:pPr>
                      <a:r>
                        <a:rPr lang="en-US" sz="1800" kern="1200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+mn-cs"/>
                        </a:rPr>
                        <a:t>Consider your performance on past protocols to develop policies, procedures, or educational programming to improve the conduct of future studies.</a:t>
                      </a:r>
                      <a:br>
                        <a:rPr lang="en-US" sz="1800" kern="1200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en-US" sz="1800" kern="1200" dirty="0">
                        <a:solidFill>
                          <a:srgbClr val="58595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90513" marR="0" lvl="0" indent="-285750" algn="l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charset="2"/>
                        <a:buChar char="§"/>
                        <a:tabLst/>
                      </a:pPr>
                      <a:r>
                        <a:rPr lang="en-US" sz="1800" kern="1200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+mn-cs"/>
                        </a:rPr>
                        <a:t>Share your findings with sponsors and CROs during the site selection process </a:t>
                      </a:r>
                      <a:br>
                        <a:rPr lang="en-US" sz="1800" kern="1200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+mn-cs"/>
                        </a:rPr>
                        <a:t>to guide effective preparation of the </a:t>
                      </a:r>
                      <a:br>
                        <a:rPr lang="en-US" sz="1800" kern="1200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+mn-cs"/>
                        </a:rPr>
                        <a:t>site team.</a:t>
                      </a:r>
                    </a:p>
                  </a:txBody>
                  <a:tcPr marL="109728" marR="109728" marT="109728" marB="109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20945" y="722727"/>
            <a:ext cx="8462210" cy="298993"/>
          </a:xfrm>
        </p:spPr>
        <p:txBody>
          <a:bodyPr/>
          <a:lstStyle/>
          <a:p>
            <a:r>
              <a:rPr lang="en-US" dirty="0"/>
              <a:t>Take A Targeted Approach</a:t>
            </a:r>
          </a:p>
        </p:txBody>
      </p:sp>
    </p:spTree>
    <p:extLst>
      <p:ext uri="{BB962C8B-B14F-4D97-AF65-F5344CB8AC3E}">
        <p14:creationId xmlns:p14="http://schemas.microsoft.com/office/powerpoint/2010/main" val="19931924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 Educational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Create training with adult learners in mind, taking into account individual study roles</a:t>
            </a:r>
          </a:p>
          <a:p>
            <a:r>
              <a:rPr lang="en-US" sz="2600" dirty="0"/>
              <a:t>Educational programming should focus on the learning requirements of the specific trial and address the gaps in knowledge and skills </a:t>
            </a:r>
          </a:p>
          <a:p>
            <a:r>
              <a:rPr lang="en-US" sz="2600" b="1" dirty="0"/>
              <a:t>Active learning </a:t>
            </a:r>
            <a:r>
              <a:rPr lang="en-US" sz="2600" dirty="0"/>
              <a:t>encompasses a broad range of formal </a:t>
            </a:r>
            <a:br>
              <a:rPr lang="en-US" sz="2600" dirty="0"/>
            </a:br>
            <a:r>
              <a:rPr lang="en-US" sz="2600" dirty="0"/>
              <a:t>and informal approaches</a:t>
            </a:r>
          </a:p>
          <a:p>
            <a:r>
              <a:rPr lang="en-US" sz="2600" b="1" dirty="0"/>
              <a:t>Training </a:t>
            </a:r>
            <a:r>
              <a:rPr lang="en-US" sz="2600" dirty="0"/>
              <a:t>is one type of learning that imparts information through a structured, learner-centered approach with measurable outcomes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510792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579" y="804231"/>
            <a:ext cx="8462210" cy="561861"/>
          </a:xfrm>
        </p:spPr>
        <p:txBody>
          <a:bodyPr/>
          <a:lstStyle/>
          <a:p>
            <a:r>
              <a:rPr lang="en-US" sz="3200" dirty="0"/>
              <a:t>Improve Educational Programming:</a:t>
            </a:r>
            <a:br>
              <a:rPr lang="en-US" sz="3200" dirty="0"/>
            </a:br>
            <a:r>
              <a:rPr lang="en-US" sz="3200" dirty="0"/>
              <a:t>Site-based learning activities may include: 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579" y="1597446"/>
            <a:ext cx="8462210" cy="4228587"/>
          </a:xfrm>
        </p:spPr>
        <p:txBody>
          <a:bodyPr/>
          <a:lstStyle/>
          <a:p>
            <a:r>
              <a:rPr lang="en-US" dirty="0"/>
              <a:t>Mentoring</a:t>
            </a:r>
          </a:p>
          <a:p>
            <a:r>
              <a:rPr lang="en-US" dirty="0"/>
              <a:t>Job-shadowing</a:t>
            </a:r>
          </a:p>
          <a:p>
            <a:r>
              <a:rPr lang="en-US" dirty="0"/>
              <a:t>Virtual or in-person knowledge-sharing networks</a:t>
            </a:r>
          </a:p>
          <a:p>
            <a:r>
              <a:rPr lang="en-US" dirty="0"/>
              <a:t>Mock run-throughs of study participant visits </a:t>
            </a:r>
            <a:br>
              <a:rPr lang="en-US" dirty="0"/>
            </a:br>
            <a:r>
              <a:rPr lang="en-US" dirty="0"/>
              <a:t>and protocol procedures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9607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47719" y="1303800"/>
          <a:ext cx="8648563" cy="4791361"/>
        </p:xfrm>
        <a:graphic>
          <a:graphicData uri="http://schemas.openxmlformats.org/drawingml/2006/table">
            <a:tbl>
              <a:tblPr bandRow="1">
                <a:tableStyleId>{B301B821-A1FF-4177-AEE7-76D212191A09}</a:tableStyleId>
              </a:tblPr>
              <a:tblGrid>
                <a:gridCol w="4388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96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98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For Sponsors</a:t>
                      </a:r>
                      <a:r>
                        <a:rPr lang="en-US" sz="2000" b="1" baseline="0" dirty="0">
                          <a:effectLst/>
                        </a:rPr>
                        <a:t> and CROs</a:t>
                      </a:r>
                      <a:endParaRPr lang="en-US" sz="2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109728" marR="109728" marT="109728" marB="109728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For Investigators </a:t>
                      </a:r>
                      <a:br>
                        <a:rPr lang="en-US" sz="2000" b="1" dirty="0">
                          <a:effectLst/>
                        </a:rPr>
                      </a:br>
                      <a:r>
                        <a:rPr lang="en-US" sz="2000" b="1" dirty="0">
                          <a:effectLst/>
                        </a:rPr>
                        <a:t>and Their Delegates</a:t>
                      </a:r>
                      <a:endParaRPr lang="en-US" sz="2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109728" marR="109728" marT="109728" marB="109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305">
                <a:tc>
                  <a:txBody>
                    <a:bodyPr/>
                    <a:lstStyle/>
                    <a:p>
                      <a:pPr marL="290513" marR="0" lvl="0" indent="-285750" algn="l" defTabSz="4572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charset="2"/>
                        <a:buChar char="§"/>
                        <a:tabLst/>
                      </a:pPr>
                      <a:r>
                        <a:rPr lang="en-US" sz="1800" kern="1200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+mn-cs"/>
                        </a:rPr>
                        <a:t>Recognize the value of non-traditional learning approaches.</a:t>
                      </a:r>
                    </a:p>
                    <a:p>
                      <a:pPr marL="290513" marR="0" lvl="0" indent="-285750" algn="l" defTabSz="4572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charset="2"/>
                        <a:buChar char="§"/>
                        <a:tabLst/>
                      </a:pPr>
                      <a:r>
                        <a:rPr lang="en-US" sz="1800" kern="1200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+mn-cs"/>
                        </a:rPr>
                        <a:t>Accept documentation of (1) </a:t>
                      </a:r>
                      <a:br>
                        <a:rPr lang="en-US" sz="1800" kern="1200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+mn-cs"/>
                        </a:rPr>
                        <a:t>previous relevant training and (2) application of knowledge and skills </a:t>
                      </a:r>
                      <a:br>
                        <a:rPr lang="en-US" sz="1800" kern="1200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+mn-cs"/>
                        </a:rPr>
                        <a:t>as evidence of qualification.</a:t>
                      </a:r>
                    </a:p>
                    <a:p>
                      <a:pPr marL="290513" marR="0" lvl="0" indent="-285750" algn="l" defTabSz="4572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charset="2"/>
                        <a:buChar char="§"/>
                        <a:tabLst/>
                      </a:pPr>
                      <a:r>
                        <a:rPr lang="en-US" sz="1800" kern="1200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+mn-cs"/>
                        </a:rPr>
                        <a:t>Define gaps in knowledge and skills.</a:t>
                      </a:r>
                    </a:p>
                    <a:p>
                      <a:pPr marL="290513" marR="0" lvl="0" indent="-285750" algn="l" defTabSz="4572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charset="2"/>
                        <a:buChar char="§"/>
                        <a:tabLst/>
                      </a:pPr>
                      <a:r>
                        <a:rPr lang="en-US" sz="1800" kern="1200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+mn-cs"/>
                        </a:rPr>
                        <a:t>Create role- and protocol-specific education goals. </a:t>
                      </a:r>
                    </a:p>
                    <a:p>
                      <a:pPr marL="290513" marR="0" lvl="0" indent="-285750" algn="l" defTabSz="4572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charset="2"/>
                        <a:buChar char="§"/>
                        <a:tabLst/>
                      </a:pPr>
                      <a:r>
                        <a:rPr lang="en-US" sz="1800" kern="1200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+mn-cs"/>
                        </a:rPr>
                        <a:t>Recognize that different site team members may benefit from different </a:t>
                      </a:r>
                      <a:br>
                        <a:rPr lang="en-US" sz="1800" kern="1200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+mn-cs"/>
                        </a:rPr>
                        <a:t>types of education.</a:t>
                      </a:r>
                    </a:p>
                  </a:txBody>
                  <a:tcPr marL="109728" marR="109728" marT="109728" marB="109728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90513" marR="0" lvl="0" indent="-285750" algn="l" defTabSz="4572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charset="2"/>
                        <a:buChar char="§"/>
                        <a:tabLst/>
                      </a:pPr>
                      <a:r>
                        <a:rPr lang="en-US" sz="1800" kern="1200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+mn-cs"/>
                        </a:rPr>
                        <a:t>Consider how to best meet </a:t>
                      </a:r>
                      <a:br>
                        <a:rPr lang="en-US" sz="1800" kern="1200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+mn-cs"/>
                        </a:rPr>
                        <a:t>your learning goals.</a:t>
                      </a:r>
                    </a:p>
                    <a:p>
                      <a:pPr marL="290513" marR="0" lvl="0" indent="-285750" algn="l" defTabSz="4572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charset="2"/>
                        <a:buChar char="§"/>
                        <a:tabLst/>
                      </a:pPr>
                      <a:r>
                        <a:rPr lang="en-US" sz="1800" kern="1200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+mn-cs"/>
                        </a:rPr>
                        <a:t>Seek out educational offerings that </a:t>
                      </a:r>
                      <a:br>
                        <a:rPr lang="en-US" sz="1800" kern="1200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+mn-cs"/>
                        </a:rPr>
                        <a:t>meet content-specific learning goals </a:t>
                      </a:r>
                      <a:br>
                        <a:rPr lang="en-US" sz="1800" kern="1200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+mn-cs"/>
                        </a:rPr>
                        <a:t>and suit individual learning styles</a:t>
                      </a:r>
                    </a:p>
                    <a:p>
                      <a:pPr marL="290513" marR="0" lvl="0" indent="-285750" algn="l" defTabSz="4572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charset="2"/>
                        <a:buChar char="§"/>
                        <a:tabLst/>
                      </a:pPr>
                      <a:r>
                        <a:rPr lang="en-US" sz="1800" kern="1200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+mn-cs"/>
                        </a:rPr>
                        <a:t>Encourage a mentoring program</a:t>
                      </a:r>
                    </a:p>
                    <a:p>
                      <a:pPr marL="290513" marR="0" lvl="0" indent="-285750" algn="l" defTabSz="4572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charset="2"/>
                        <a:buChar char="§"/>
                        <a:tabLst/>
                      </a:pPr>
                      <a:r>
                        <a:rPr lang="en-US" sz="1800" kern="1200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+mn-cs"/>
                        </a:rPr>
                        <a:t>Document learning activities to </a:t>
                      </a:r>
                      <a:br>
                        <a:rPr lang="en-US" sz="1800" kern="1200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+mn-cs"/>
                        </a:rPr>
                        <a:t>serve as a record demonstrating </a:t>
                      </a:r>
                      <a:br>
                        <a:rPr lang="en-US" sz="1800" kern="1200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+mn-cs"/>
                        </a:rPr>
                        <a:t>your qualification for the conduct </a:t>
                      </a:r>
                      <a:br>
                        <a:rPr lang="en-US" sz="1800" kern="1200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+mn-cs"/>
                        </a:rPr>
                        <a:t>of clinical trials.</a:t>
                      </a:r>
                    </a:p>
                  </a:txBody>
                  <a:tcPr marL="109728" marR="109728" marT="109728" marB="109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347579" y="725886"/>
            <a:ext cx="8462210" cy="29899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4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en-US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/>
              <a:t>Improve Educational Programming </a:t>
            </a:r>
            <a:r>
              <a:rPr lang="en-US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en-US">
                <a:solidFill>
                  <a:schemeClr val="accent4">
                    <a:lumMod val="75000"/>
                  </a:schemeClr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5210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and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Framework of Characteristics of a Qualified Site Team: How Does Yours Measure Up? </a:t>
            </a:r>
          </a:p>
          <a:p>
            <a:r>
              <a:rPr lang="en-US" dirty="0"/>
              <a:t>Documenting Qualification: A Quick Reference Guide for Investigators &amp; their Delegates </a:t>
            </a:r>
          </a:p>
          <a:p>
            <a:r>
              <a:rPr lang="en-US" dirty="0"/>
              <a:t>Documentation Template </a:t>
            </a:r>
          </a:p>
          <a:p>
            <a:r>
              <a:rPr lang="en-US" dirty="0"/>
              <a:t>Resources for Training &amp; Learning (Appendix 1) </a:t>
            </a:r>
          </a:p>
          <a:p>
            <a:r>
              <a:rPr lang="en-US" dirty="0"/>
              <a:t>Mentoring &amp; Knowledge-Sharing Examples (Appendix 2)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0050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579" y="749333"/>
            <a:ext cx="8462210" cy="770467"/>
          </a:xfrm>
        </p:spPr>
        <p:txBody>
          <a:bodyPr/>
          <a:lstStyle/>
          <a:p>
            <a:r>
              <a:rPr lang="en-US" dirty="0"/>
              <a:t>Framework of </a:t>
            </a:r>
            <a:r>
              <a:rPr lang="en-US"/>
              <a:t>Characteristics </a:t>
            </a:r>
            <a:br>
              <a:rPr lang="en-US"/>
            </a:br>
            <a:r>
              <a:rPr lang="en-US"/>
              <a:t>of </a:t>
            </a:r>
            <a:r>
              <a:rPr lang="en-US" dirty="0"/>
              <a:t>a Qualified Site Team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82" y="1898072"/>
            <a:ext cx="3627891" cy="39901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730" y="2313709"/>
            <a:ext cx="3328489" cy="33511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855" y="2384132"/>
            <a:ext cx="2396837" cy="156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6185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Documenting Qualification: </a:t>
            </a:r>
            <a:br>
              <a:rPr lang="en-US" dirty="0"/>
            </a:br>
            <a:r>
              <a:rPr lang="en-US" dirty="0"/>
              <a:t>A Quick Reference Guide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Sponsors, CROs, and site teams should assume greater control of qualification</a:t>
            </a:r>
          </a:p>
          <a:p>
            <a:r>
              <a:rPr lang="en-US" dirty="0"/>
              <a:t>Support the transfer of experience between trials while maintaining a record of qualification activities in a single document</a:t>
            </a:r>
          </a:p>
          <a:p>
            <a:r>
              <a:rPr lang="en-US" dirty="0"/>
              <a:t>This will allow sponsors, CROs, and site teams to </a:t>
            </a:r>
          </a:p>
          <a:p>
            <a:pPr lvl="1"/>
            <a:r>
              <a:rPr lang="en-US" dirty="0"/>
              <a:t>Focus on addressing protocol-specific gaps in preparedness</a:t>
            </a:r>
          </a:p>
          <a:p>
            <a:pPr lvl="1"/>
            <a:r>
              <a:rPr lang="en-US" dirty="0"/>
              <a:t>Improve study execution</a:t>
            </a:r>
          </a:p>
          <a:p>
            <a:pPr lvl="1"/>
            <a:r>
              <a:rPr lang="en-US" dirty="0"/>
              <a:t>Eliminate redundant training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592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Disclaimer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views and opinions expressed in this presentation are those of the individual presenter and do not necessarily reflect the views of the Clinical Trials Transformation Initiative.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00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579" y="485709"/>
            <a:ext cx="8462210" cy="770467"/>
          </a:xfrm>
        </p:spPr>
        <p:txBody>
          <a:bodyPr/>
          <a:lstStyle/>
          <a:p>
            <a:r>
              <a:rPr lang="en-US" dirty="0"/>
              <a:t>Documenting Qualification Template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579" y="1286291"/>
            <a:ext cx="8462210" cy="80890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Qualification activities are any relevant learning activities </a:t>
            </a:r>
            <a:br>
              <a:rPr lang="en-US" dirty="0"/>
            </a:br>
            <a:r>
              <a:rPr lang="en-US" dirty="0"/>
              <a:t>that develop your experience, knowledge, skills, or expertise</a:t>
            </a:r>
          </a:p>
          <a:p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74" y="2304893"/>
            <a:ext cx="8042452" cy="349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137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for Training &amp; Learning:</a:t>
            </a:r>
            <a:br>
              <a:rPr lang="en-US" dirty="0"/>
            </a:br>
            <a:r>
              <a:rPr lang="en-US" dirty="0"/>
              <a:t>Appendix 1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Inventory of  training, learning, and certification opportunities for site teams</a:t>
            </a:r>
          </a:p>
          <a:p>
            <a:r>
              <a:rPr lang="en-US" sz="2800" dirty="0"/>
              <a:t>Over 100 opportunities listed </a:t>
            </a:r>
          </a:p>
          <a:p>
            <a:pPr lvl="1"/>
            <a:r>
              <a:rPr lang="en-US" sz="2800" dirty="0"/>
              <a:t>Free and paid opportunities</a:t>
            </a:r>
          </a:p>
          <a:p>
            <a:pPr lvl="1"/>
            <a:r>
              <a:rPr lang="en-US" sz="2800" dirty="0"/>
              <a:t>Online and in-person opportunities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995071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189" y="583070"/>
            <a:ext cx="8704858" cy="894328"/>
          </a:xfrm>
        </p:spPr>
        <p:txBody>
          <a:bodyPr/>
          <a:lstStyle/>
          <a:p>
            <a:r>
              <a:rPr lang="en-US" sz="3200" dirty="0"/>
              <a:t>Mentoring &amp; Knowledge-Sharing Examples: </a:t>
            </a:r>
            <a:r>
              <a:rPr lang="en-US" dirty="0"/>
              <a:t/>
            </a:r>
            <a:br>
              <a:rPr lang="en-US" dirty="0"/>
            </a:br>
            <a:r>
              <a:rPr lang="en-US" sz="3200" dirty="0"/>
              <a:t>Appendix 2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7999" y="1881001"/>
            <a:ext cx="4322619" cy="4073400"/>
          </a:xfrm>
        </p:spPr>
        <p:txBody>
          <a:bodyPr/>
          <a:lstStyle/>
          <a:p>
            <a:r>
              <a:rPr lang="en-US" sz="2400" dirty="0"/>
              <a:t>List of existing mentoring programs and knowledge-sharing networks to illustrate how adult learning activities are being implemented </a:t>
            </a:r>
            <a:br>
              <a:rPr lang="en-US" sz="2400" dirty="0"/>
            </a:br>
            <a:r>
              <a:rPr lang="en-US" sz="2400" dirty="0"/>
              <a:t>in practice</a:t>
            </a:r>
          </a:p>
          <a:p>
            <a:r>
              <a:rPr lang="en-US" sz="2400" dirty="0"/>
              <a:t>Adult learning activities can help to address gaps in knowledge and skills through information exchange and peer support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695" y="1841186"/>
            <a:ext cx="3818319" cy="353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3523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Recommendations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Move away from repetitive GCP training </a:t>
            </a:r>
          </a:p>
          <a:p>
            <a:r>
              <a:rPr lang="en-US" dirty="0"/>
              <a:t>A step toward targeted and effective educational programming</a:t>
            </a:r>
          </a:p>
          <a:p>
            <a:r>
              <a:rPr lang="en-US" dirty="0"/>
              <a:t>A shift in the perception of qualification activities</a:t>
            </a:r>
          </a:p>
          <a:p>
            <a:r>
              <a:rPr lang="en-US" dirty="0"/>
              <a:t>Recognition of previous training and experience</a:t>
            </a:r>
          </a:p>
          <a:p>
            <a:r>
              <a:rPr lang="en-US" dirty="0"/>
              <a:t>Identification of gaps in knowledge or skills </a:t>
            </a:r>
          </a:p>
          <a:p>
            <a:r>
              <a:rPr lang="en-US" dirty="0"/>
              <a:t>Improved understanding of how to apply GCP principles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0317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Anticipated Impact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culture of collaboration</a:t>
            </a:r>
          </a:p>
          <a:p>
            <a:r>
              <a:rPr lang="en-US" dirty="0"/>
              <a:t>Improved execution of study protocol </a:t>
            </a:r>
          </a:p>
          <a:p>
            <a:r>
              <a:rPr lang="en-US" dirty="0"/>
              <a:t>Fewer regulatory findings</a:t>
            </a:r>
          </a:p>
          <a:p>
            <a:r>
              <a:rPr lang="en-US" dirty="0"/>
              <a:t>Improved quality</a:t>
            </a:r>
          </a:p>
          <a:p>
            <a:r>
              <a:rPr lang="en-US" dirty="0"/>
              <a:t>Improved efficiency</a:t>
            </a:r>
          </a:p>
          <a:p>
            <a:r>
              <a:rPr lang="en-US" dirty="0"/>
              <a:t>Mentorship and knowledge-sharing platforms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1510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042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11399" y="3514381"/>
            <a:ext cx="5400407" cy="1142285"/>
          </a:xfrm>
        </p:spPr>
        <p:txBody>
          <a:bodyPr/>
          <a:lstStyle/>
          <a:p>
            <a:pPr>
              <a:spcBef>
                <a:spcPts val="800"/>
              </a:spcBef>
            </a:pPr>
            <a:r>
              <a:rPr lang="en-US" sz="1500" dirty="0"/>
              <a:t>Annemarie Forrest: </a:t>
            </a:r>
            <a:r>
              <a:rPr lang="en-US" sz="1500" dirty="0" smtClean="0"/>
              <a:t>annemarie.forrest@duke.edu</a:t>
            </a:r>
            <a:endParaRPr lang="en-US" sz="1500" dirty="0"/>
          </a:p>
          <a:p>
            <a:pPr>
              <a:spcBef>
                <a:spcPts val="800"/>
              </a:spcBef>
            </a:pPr>
            <a:r>
              <a:rPr lang="en-US" sz="1500" dirty="0"/>
              <a:t>Jimmy Bechtel </a:t>
            </a:r>
            <a:r>
              <a:rPr lang="en-GB" sz="1500" u="sng" dirty="0">
                <a:hlinkClick r:id="rId2"/>
              </a:rPr>
              <a:t>jimmy.bechtel@myscrs.org</a:t>
            </a:r>
            <a:endParaRPr lang="en-GB" sz="1500" dirty="0"/>
          </a:p>
          <a:p>
            <a:pPr>
              <a:spcBef>
                <a:spcPts val="800"/>
              </a:spcBef>
            </a:pPr>
            <a:r>
              <a:rPr lang="en-US" sz="1500" dirty="0"/>
              <a:t>Sabrina Comic-</a:t>
            </a:r>
            <a:r>
              <a:rPr lang="en-US" sz="1500" dirty="0" err="1"/>
              <a:t>Savic</a:t>
            </a:r>
            <a:r>
              <a:rPr lang="en-US" sz="1500" dirty="0"/>
              <a:t> </a:t>
            </a:r>
            <a:r>
              <a:rPr lang="en-US" sz="1500" dirty="0" err="1">
                <a:hlinkClick r:id="rId3"/>
              </a:rPr>
              <a:t>sabrina.comic</a:t>
            </a:r>
            <a:r>
              <a:rPr lang="en-US" sz="1500" dirty="0">
                <a:hlinkClick r:id="rId3"/>
              </a:rPr>
              <a:t> savic@themedco.com </a:t>
            </a:r>
            <a:endParaRPr lang="en-US" sz="1500" dirty="0"/>
          </a:p>
          <a:p>
            <a:pPr>
              <a:spcBef>
                <a:spcPts val="800"/>
              </a:spcBef>
            </a:pPr>
            <a:r>
              <a:rPr lang="en-US" sz="1500" dirty="0"/>
              <a:t>Kate </a:t>
            </a:r>
            <a:r>
              <a:rPr lang="en-US" sz="1500" dirty="0" err="1"/>
              <a:t>Haratonik</a:t>
            </a:r>
            <a:r>
              <a:rPr lang="en-US" sz="1500" dirty="0"/>
              <a:t> </a:t>
            </a:r>
            <a:r>
              <a:rPr lang="en-US" sz="1500" dirty="0">
                <a:hlinkClick r:id="rId4"/>
              </a:rPr>
              <a:t>Haratonik.kate@gene.com</a:t>
            </a:r>
            <a:endParaRPr lang="en-US" sz="15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0356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b="1" dirty="0"/>
              <a:t>Introduction to CTTI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2200" dirty="0">
                <a:solidFill>
                  <a:schemeClr val="accent3"/>
                </a:solidFill>
              </a:rPr>
              <a:t>Pamela Tenaerts, CTTI</a:t>
            </a:r>
          </a:p>
          <a:p>
            <a:pPr marL="404812" lvl="1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endParaRPr lang="en-US" sz="2200" dirty="0">
              <a:solidFill>
                <a:schemeClr val="accent3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b="1" dirty="0">
                <a:solidFill>
                  <a:schemeClr val="accent3"/>
                </a:solidFill>
              </a:rPr>
              <a:t>Investigator Qualification Project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2200" dirty="0">
                <a:solidFill>
                  <a:schemeClr val="accent3"/>
                </a:solidFill>
              </a:rPr>
              <a:t>Sabrina Comic-</a:t>
            </a:r>
            <a:r>
              <a:rPr lang="en-US" sz="2200" dirty="0" err="1">
                <a:solidFill>
                  <a:schemeClr val="accent3"/>
                </a:solidFill>
              </a:rPr>
              <a:t>Savic</a:t>
            </a:r>
            <a:r>
              <a:rPr lang="en-US" sz="2200" dirty="0">
                <a:solidFill>
                  <a:schemeClr val="accent3"/>
                </a:solidFill>
              </a:rPr>
              <a:t>, The Medicines Company</a:t>
            </a:r>
          </a:p>
          <a:p>
            <a:pPr marL="404812" lvl="1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endParaRPr lang="en-US" sz="2200" dirty="0">
              <a:solidFill>
                <a:schemeClr val="accent3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b="1" dirty="0">
                <a:solidFill>
                  <a:schemeClr val="accent3"/>
                </a:solidFill>
              </a:rPr>
              <a:t>Project Recommendations &amp; Tools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accent3"/>
                </a:solidFill>
              </a:rPr>
              <a:t>Jimmy Bechtel, Society for Clinical Research Sites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accent3"/>
                </a:solidFill>
              </a:rPr>
              <a:t>Kate </a:t>
            </a:r>
            <a:r>
              <a:rPr lang="en-US" sz="2200" dirty="0" err="1">
                <a:solidFill>
                  <a:schemeClr val="accent3"/>
                </a:solidFill>
              </a:rPr>
              <a:t>Haratonik</a:t>
            </a:r>
            <a:r>
              <a:rPr lang="en-US" sz="2200" dirty="0">
                <a:solidFill>
                  <a:schemeClr val="accent3"/>
                </a:solidFill>
              </a:rPr>
              <a:t>, Genentech—a member of the Roche Group </a:t>
            </a:r>
          </a:p>
          <a:p>
            <a:pPr marL="404812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200" dirty="0">
              <a:solidFill>
                <a:srgbClr val="7F7F7F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b="1" dirty="0"/>
              <a:t>Discussion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707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An Introduction to CTTI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accent3"/>
                </a:solidFill>
              </a:rPr>
              <a:t>Pamela </a:t>
            </a:r>
            <a:r>
              <a:rPr lang="en-US" sz="2800" dirty="0" err="1">
                <a:solidFill>
                  <a:schemeClr val="accent3"/>
                </a:solidFill>
              </a:rPr>
              <a:t>Tenaerts</a:t>
            </a:r>
            <a:r>
              <a:rPr lang="en-US" sz="2800" dirty="0">
                <a:solidFill>
                  <a:schemeClr val="accent3"/>
                </a:solidFill>
              </a:rPr>
              <a:t>, CTTI</a:t>
            </a:r>
          </a:p>
        </p:txBody>
      </p:sp>
    </p:spTree>
    <p:extLst>
      <p:ext uri="{BB962C8B-B14F-4D97-AF65-F5344CB8AC3E}">
        <p14:creationId xmlns:p14="http://schemas.microsoft.com/office/powerpoint/2010/main" val="942969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3strengths4c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828" y="555625"/>
            <a:ext cx="4542546" cy="45243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579" y="485709"/>
            <a:ext cx="8462210" cy="770467"/>
          </a:xfrm>
        </p:spPr>
        <p:txBody>
          <a:bodyPr>
            <a:normAutofit/>
          </a:bodyPr>
          <a:lstStyle/>
          <a:p>
            <a:r>
              <a:rPr lang="en-US" dirty="0"/>
              <a:t>CTTI Strengths</a:t>
            </a:r>
          </a:p>
        </p:txBody>
      </p:sp>
      <p:sp>
        <p:nvSpPr>
          <p:cNvPr id="764" name="TextBox 763"/>
          <p:cNvSpPr txBox="1"/>
          <p:nvPr/>
        </p:nvSpPr>
        <p:spPr>
          <a:xfrm>
            <a:off x="343469" y="3514236"/>
            <a:ext cx="4736531" cy="2215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/>
            <a:r>
              <a:rPr lang="en-US" dirty="0">
                <a:solidFill>
                  <a:srgbClr val="00B7D5"/>
                </a:solidFill>
                <a:latin typeface="Arial"/>
              </a:rPr>
              <a:t>Public-Private Partnership</a:t>
            </a:r>
          </a:p>
          <a:p>
            <a:pPr defTabSz="457200"/>
            <a:r>
              <a:rPr lang="en-US" dirty="0">
                <a:solidFill>
                  <a:srgbClr val="00B7D5"/>
                </a:solidFill>
                <a:latin typeface="Arial"/>
              </a:rPr>
              <a:t>Co-founded by Duke University &amp; FDA </a:t>
            </a:r>
          </a:p>
          <a:p>
            <a:pPr defTabSz="457200"/>
            <a:r>
              <a:rPr lang="en-US" dirty="0">
                <a:solidFill>
                  <a:srgbClr val="00B7D5"/>
                </a:solidFill>
                <a:latin typeface="Arial"/>
              </a:rPr>
              <a:t>Involves all stakeholders</a:t>
            </a:r>
          </a:p>
          <a:p>
            <a:pPr defTabSz="457200"/>
            <a:r>
              <a:rPr lang="en-US" dirty="0">
                <a:solidFill>
                  <a:srgbClr val="00B7D5"/>
                </a:solidFill>
                <a:latin typeface="Arial"/>
              </a:rPr>
              <a:t>80+ members</a:t>
            </a:r>
            <a:br>
              <a:rPr lang="en-US" dirty="0">
                <a:solidFill>
                  <a:srgbClr val="00B7D5"/>
                </a:solidFill>
                <a:latin typeface="Arial"/>
              </a:rPr>
            </a:br>
            <a:endParaRPr lang="en-US" b="1" i="1" dirty="0">
              <a:solidFill>
                <a:srgbClr val="00B7D5"/>
              </a:solidFill>
              <a:latin typeface="Arial"/>
            </a:endParaRPr>
          </a:p>
          <a:p>
            <a:pPr defTabSz="457200"/>
            <a:r>
              <a:rPr lang="en-US" b="1" dirty="0"/>
              <a:t>MISSION: To develop and drive adoption of practices that will increase the quality and efficiency of clinical trials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751" y="1702914"/>
            <a:ext cx="3463949" cy="133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476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47579" y="612146"/>
            <a:ext cx="8462210" cy="770467"/>
          </a:xfrm>
        </p:spPr>
        <p:txBody>
          <a:bodyPr anchor="t"/>
          <a:lstStyle/>
          <a:p>
            <a:r>
              <a:rPr lang="en-US" dirty="0"/>
              <a:t>CTTI Membership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91" y="1257305"/>
            <a:ext cx="8818418" cy="4869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10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0" t="9152" r="2019"/>
          <a:stretch/>
        </p:blipFill>
        <p:spPr>
          <a:xfrm>
            <a:off x="806638" y="1200337"/>
            <a:ext cx="7544882" cy="49540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895" y="484120"/>
            <a:ext cx="8462210" cy="770467"/>
          </a:xfrm>
        </p:spPr>
        <p:txBody>
          <a:bodyPr/>
          <a:lstStyle/>
          <a:p>
            <a:r>
              <a:rPr lang="en-US" dirty="0"/>
              <a:t>CTTI Methodology</a:t>
            </a:r>
          </a:p>
        </p:txBody>
      </p:sp>
    </p:spTree>
    <p:extLst>
      <p:ext uri="{BB962C8B-B14F-4D97-AF65-F5344CB8AC3E}">
        <p14:creationId xmlns:p14="http://schemas.microsoft.com/office/powerpoint/2010/main" val="173523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174585" y="1840370"/>
          <a:ext cx="8808198" cy="408435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903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4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9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80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80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680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7242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1" dirty="0">
                          <a:solidFill>
                            <a:schemeClr val="bg2">
                              <a:lumMod val="95000"/>
                            </a:schemeClr>
                          </a:solidFill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Areas of Strategic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1" dirty="0">
                          <a:solidFill>
                            <a:schemeClr val="bg2">
                              <a:lumMod val="95000"/>
                            </a:schemeClr>
                          </a:solidFill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Focus:</a:t>
                      </a:r>
                    </a:p>
                  </a:txBody>
                  <a:tcPr marT="73152" marB="73152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SYSTEMATIC EVIDENCE GENERATION</a:t>
                      </a:r>
                      <a:endParaRPr lang="en-US" sz="1400" b="0" dirty="0">
                        <a:effectLst/>
                        <a:latin typeface="Arial"/>
                        <a:ea typeface="ＭＳ Ｐゴシック"/>
                        <a:cs typeface="Times New Roman"/>
                      </a:endParaRPr>
                    </a:p>
                  </a:txBody>
                  <a:tcPr marL="182880" marR="182880" marT="73152" marB="73152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PATIENTS AS EQUAL PARTNERS</a:t>
                      </a:r>
                      <a:endParaRPr lang="en-US" sz="1400" b="0" dirty="0">
                        <a:effectLst/>
                        <a:latin typeface="Arial"/>
                        <a:ea typeface="ＭＳ Ｐゴシック"/>
                        <a:cs typeface="Times New Roman"/>
                      </a:endParaRPr>
                    </a:p>
                  </a:txBody>
                  <a:tcPr marL="182880" marR="182880" marT="73152" marB="73152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EFFICIENT &amp; QUALITY TRIALS</a:t>
                      </a:r>
                    </a:p>
                  </a:txBody>
                  <a:tcPr marL="182880" marR="182880" marT="73152" marB="73152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PUBLIC HEALTH CONCERN</a:t>
                      </a:r>
                      <a:endParaRPr lang="en-US" sz="1400" b="0" dirty="0">
                        <a:effectLst/>
                        <a:latin typeface="Arial"/>
                        <a:ea typeface="ＭＳ Ｐゴシック"/>
                        <a:cs typeface="Times New Roman"/>
                      </a:endParaRPr>
                    </a:p>
                  </a:txBody>
                  <a:tcPr marL="182880" marR="182880" marT="73152" marB="73152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SAFE &amp; ETHICAL TRIALS</a:t>
                      </a:r>
                      <a:endParaRPr lang="en-US" sz="1400" b="0" dirty="0">
                        <a:effectLst/>
                        <a:latin typeface="Arial"/>
                        <a:ea typeface="ＭＳ Ｐゴシック"/>
                        <a:cs typeface="Times New Roman"/>
                      </a:endParaRPr>
                    </a:p>
                  </a:txBody>
                  <a:tcPr marL="182880" marR="182880" marT="73152" marB="73152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60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1" dirty="0">
                          <a:solidFill>
                            <a:srgbClr val="000000"/>
                          </a:solidFill>
                          <a:effectLst/>
                        </a:rPr>
                        <a:t>Active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1" dirty="0">
                          <a:solidFill>
                            <a:srgbClr val="000000"/>
                          </a:solidFill>
                          <a:effectLst/>
                        </a:rPr>
                        <a:t>Projects:</a:t>
                      </a:r>
                      <a:endParaRPr lang="en-US" sz="1300" b="0" i="1" dirty="0"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</a:rPr>
                        <a:t>MCT Engaging Patients and Sites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</a:rPr>
                        <a:t>Real World Evidence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/>
                          <a:cs typeface="Times New Roman"/>
                        </a:rPr>
                        <a:t>State of Clinical Trials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</a:rPr>
                        <a:t>Patient Groups &amp; Clinical Trials 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/>
                          <a:cs typeface="Times New Roman"/>
                        </a:rPr>
                        <a:t>Investigator Qualification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</a:rPr>
                        <a:t>ABDD HABP/VABP Studies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1592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1" dirty="0">
                          <a:solidFill>
                            <a:srgbClr val="000000"/>
                          </a:solidFill>
                          <a:effectLst/>
                        </a:rPr>
                        <a:t>Complete Projects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(now</a:t>
                      </a:r>
                      <a:r>
                        <a:rPr lang="en-US" sz="1300" b="0" i="1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 driving adoption):</a:t>
                      </a:r>
                      <a:endParaRPr lang="en-US" sz="1300" b="0" i="1" dirty="0"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</a:rPr>
                        <a:t>Large Simple Trials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</a:rPr>
                        <a:t>MCT Decentralized</a:t>
                      </a:r>
                      <a:r>
                        <a:rPr lang="en-US" sz="1200" b="0" baseline="0" dirty="0">
                          <a:solidFill>
                            <a:srgbClr val="000000"/>
                          </a:solidFill>
                          <a:effectLst/>
                        </a:rPr>
                        <a:t> Clinical Trials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</a:rPr>
                        <a:t>MCT Mobile Technologies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</a:rPr>
                        <a:t>MCT Novel Endpoints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/>
                          <a:cs typeface="Times New Roman"/>
                        </a:rPr>
                        <a:t>Registry Trials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</a:rPr>
                        <a:t>GCP Training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/>
                          <a:cs typeface="Times New Roman"/>
                        </a:rPr>
                        <a:t>Investigator Community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</a:rPr>
                        <a:t>Monitoring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Quality by Design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Recruitment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</a:rPr>
                        <a:t>Site Metrics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</a:rPr>
                        <a:t>ABDD Peds Trials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</a:rPr>
                        <a:t>ABDD Streamlining HABP/VABP Trials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</a:rPr>
                        <a:t>ABDD Unmet Need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</a:rPr>
                        <a:t>Long-Term Opioid Data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Single IRB, </a:t>
                      </a:r>
                      <a:br>
                        <a:rPr lang="en-US" sz="12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2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Single IRB Adv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</a:rPr>
                        <a:t>DMCs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</a:rPr>
                        <a:t>Informed Consent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/>
                        </a:rPr>
                        <a:t>Pregnancy Testing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</a:rPr>
                        <a:t>IND Safety,</a:t>
                      </a:r>
                      <a:r>
                        <a:rPr lang="en-US" sz="1200" b="0" baseline="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/>
                        </a:rPr>
                        <a:t>IND Safety Adv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</a:rPr>
                        <a:t>SAE Reporting 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7510" y="1312665"/>
            <a:ext cx="406400" cy="406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9413" y="1312665"/>
            <a:ext cx="406400" cy="40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4006" y="1312665"/>
            <a:ext cx="406400" cy="406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2927" y="1312665"/>
            <a:ext cx="406400" cy="406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59012" y="1312665"/>
            <a:ext cx="406400" cy="4064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47579" y="616089"/>
            <a:ext cx="8462210" cy="770467"/>
          </a:xfrm>
        </p:spPr>
        <p:txBody>
          <a:bodyPr anchor="t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Project Portfolio</a:t>
            </a:r>
            <a:br>
              <a:rPr lang="en-US" dirty="0"/>
            </a:br>
            <a:endParaRPr lang="en-US" b="0" i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6042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TTI 1">
      <a:dk1>
        <a:srgbClr val="006879"/>
      </a:dk1>
      <a:lt1>
        <a:sysClr val="window" lastClr="FFFFFF"/>
      </a:lt1>
      <a:dk2>
        <a:srgbClr val="006879"/>
      </a:dk2>
      <a:lt2>
        <a:srgbClr val="FFFFFF"/>
      </a:lt2>
      <a:accent1>
        <a:srgbClr val="00B7D5"/>
      </a:accent1>
      <a:accent2>
        <a:srgbClr val="008BA2"/>
      </a:accent2>
      <a:accent3>
        <a:srgbClr val="58595B"/>
      </a:accent3>
      <a:accent4>
        <a:srgbClr val="EE4036"/>
      </a:accent4>
      <a:accent5>
        <a:srgbClr val="B9131A"/>
      </a:accent5>
      <a:accent6>
        <a:srgbClr val="670001"/>
      </a:accent6>
      <a:hlink>
        <a:srgbClr val="008BA2"/>
      </a:hlink>
      <a:folHlink>
        <a:srgbClr val="008BA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22177</TotalTime>
  <Words>1856</Words>
  <Application>Microsoft Office PowerPoint</Application>
  <PresentationFormat>On-screen Show (4:3)</PresentationFormat>
  <Paragraphs>268</Paragraphs>
  <Slides>36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ＭＳ Ｐゴシック</vt:lpstr>
      <vt:lpstr>Arial</vt:lpstr>
      <vt:lpstr>Calibri</vt:lpstr>
      <vt:lpstr>Cambria</vt:lpstr>
      <vt:lpstr>MS Mincho</vt:lpstr>
      <vt:lpstr>Times New Roman</vt:lpstr>
      <vt:lpstr>Wingdings</vt:lpstr>
      <vt:lpstr>Office Theme</vt:lpstr>
      <vt:lpstr>Improving Qualification of Investigators </vt:lpstr>
      <vt:lpstr>Improving Qualification of Investigators </vt:lpstr>
      <vt:lpstr>Disclaimer</vt:lpstr>
      <vt:lpstr>Agenda</vt:lpstr>
      <vt:lpstr>An Introduction to CTTI</vt:lpstr>
      <vt:lpstr>CTTI Strengths</vt:lpstr>
      <vt:lpstr>CTTI Membership</vt:lpstr>
      <vt:lpstr>CTTI Methodology</vt:lpstr>
      <vt:lpstr>Project Portfolio </vt:lpstr>
      <vt:lpstr>Thank You!</vt:lpstr>
      <vt:lpstr>Investigator Qualification Project</vt:lpstr>
      <vt:lpstr>The Challenge and CTTI’s Solution</vt:lpstr>
      <vt:lpstr>Common Clinical Investigator Deficiencies* </vt:lpstr>
      <vt:lpstr>A Culture Change is Needed</vt:lpstr>
      <vt:lpstr>PowerPoint Presentation</vt:lpstr>
      <vt:lpstr>Recommendations &amp; Tools</vt:lpstr>
      <vt:lpstr>Recommendations Summary</vt:lpstr>
      <vt:lpstr>Expand Qualification Beyond  GCP Training</vt:lpstr>
      <vt:lpstr>Expand Qualification Beyond  GCP Training</vt:lpstr>
      <vt:lpstr>Identify Unique Learning Requirements</vt:lpstr>
      <vt:lpstr>Identify Unique Learning Requirements</vt:lpstr>
      <vt:lpstr>Take A Targeted Approach</vt:lpstr>
      <vt:lpstr>Take A Targeted Approach</vt:lpstr>
      <vt:lpstr>Improve Educational Programming</vt:lpstr>
      <vt:lpstr>Improve Educational Programming: Site-based learning activities may include:  </vt:lpstr>
      <vt:lpstr>PowerPoint Presentation</vt:lpstr>
      <vt:lpstr>Resources and Tools</vt:lpstr>
      <vt:lpstr>Framework of Characteristics  of a Qualified Site Team</vt:lpstr>
      <vt:lpstr>Documenting Qualification:  A Quick Reference Guide</vt:lpstr>
      <vt:lpstr>Documenting Qualification Template </vt:lpstr>
      <vt:lpstr>Resources for Training &amp; Learning: Appendix 1 </vt:lpstr>
      <vt:lpstr>Mentoring &amp; Knowledge-Sharing Examples:  Appendix 2 </vt:lpstr>
      <vt:lpstr>Recommendations Summary</vt:lpstr>
      <vt:lpstr>Anticipated Impact</vt:lpstr>
      <vt:lpstr>Discussion</vt:lpstr>
      <vt:lpstr>PowerPoint Presentation</vt:lpstr>
    </vt:vector>
  </TitlesOfParts>
  <Company>CTTI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Qualification of Investigators</dc:title>
  <dc:subject>investigator_qualification_launch_webinar_14nov18_final</dc:subject>
  <dc:creator>CTTI</dc:creator>
  <cp:keywords>Qualification of Investigators</cp:keywords>
  <cp:lastModifiedBy>Cassandra Royal</cp:lastModifiedBy>
  <cp:revision>304</cp:revision>
  <dcterms:created xsi:type="dcterms:W3CDTF">2012-08-24T12:48:42Z</dcterms:created>
  <dcterms:modified xsi:type="dcterms:W3CDTF">2020-11-10T03:45:16Z</dcterms:modified>
</cp:coreProperties>
</file>