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 id="2147483674" r:id="rId3"/>
  </p:sldMasterIdLst>
  <p:notesMasterIdLst>
    <p:notesMasterId r:id="rId69"/>
  </p:notesMasterIdLst>
  <p:sldIdLst>
    <p:sldId id="287" r:id="rId4"/>
    <p:sldId id="284" r:id="rId5"/>
    <p:sldId id="280"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61"/>
    <a:srgbClr val="00AEEF"/>
    <a:srgbClr val="71C0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autoAdjust="0"/>
    <p:restoredTop sz="95441" autoAdjust="0"/>
  </p:normalViewPr>
  <p:slideViewPr>
    <p:cSldViewPr snapToGrid="0" snapToObjects="1">
      <p:cViewPr varScale="1">
        <p:scale>
          <a:sx n="87" d="100"/>
          <a:sy n="87" d="100"/>
        </p:scale>
        <p:origin x="1776" y="78"/>
      </p:cViewPr>
      <p:guideLst>
        <p:guide orient="horz" pos="2160"/>
        <p:guide pos="2880"/>
      </p:guideLst>
    </p:cSldViewPr>
  </p:slideViewPr>
  <p:outlineViewPr>
    <p:cViewPr>
      <p:scale>
        <a:sx n="33" d="100"/>
        <a:sy n="33" d="100"/>
      </p:scale>
      <p:origin x="0" y="-445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305A0-1CBD-6D4B-92CA-8888F21961A0}"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EF656218-35D9-6945-8AAF-4DE7E82DB00B}">
      <dgm:prSet phldrT="[Text]"/>
      <dgm:spPr/>
      <dgm:t>
        <a:bodyPr/>
        <a:lstStyle/>
        <a:p>
          <a:r>
            <a:rPr lang="en-US" dirty="0"/>
            <a:t>Implementing systems that assure quality</a:t>
          </a:r>
        </a:p>
      </dgm:t>
    </dgm:pt>
    <dgm:pt modelId="{74EB8B98-CEEB-8840-9E3E-BDE009901ECC}" type="parTrans" cxnId="{992AD79F-6143-9B4C-8E24-322EEC78AC59}">
      <dgm:prSet/>
      <dgm:spPr/>
      <dgm:t>
        <a:bodyPr/>
        <a:lstStyle/>
        <a:p>
          <a:endParaRPr lang="en-US"/>
        </a:p>
      </dgm:t>
    </dgm:pt>
    <dgm:pt modelId="{7C3F4DDB-03B6-C147-88CE-942EE368D480}" type="sibTrans" cxnId="{992AD79F-6143-9B4C-8E24-322EEC78AC59}">
      <dgm:prSet/>
      <dgm:spPr/>
      <dgm:t>
        <a:bodyPr/>
        <a:lstStyle/>
        <a:p>
          <a:endParaRPr lang="en-US"/>
        </a:p>
      </dgm:t>
    </dgm:pt>
    <dgm:pt modelId="{92636137-1D91-D746-8DE0-1E5631B1D5AC}">
      <dgm:prSet phldrT="[Text]"/>
      <dgm:spPr/>
      <dgm:t>
        <a:bodyPr/>
        <a:lstStyle/>
        <a:p>
          <a:r>
            <a:rPr lang="en-US" dirty="0">
              <a:effectLst/>
            </a:rPr>
            <a:t>Medical care by qualified physicians/dentists</a:t>
          </a:r>
          <a:endParaRPr lang="en-US" dirty="0"/>
        </a:p>
      </dgm:t>
    </dgm:pt>
    <dgm:pt modelId="{C03DEF20-6900-F245-BEA1-3DB3947A4F19}" type="parTrans" cxnId="{4548F465-E5DB-E047-A679-60B2046F113F}">
      <dgm:prSet/>
      <dgm:spPr/>
      <dgm:t>
        <a:bodyPr/>
        <a:lstStyle/>
        <a:p>
          <a:endParaRPr lang="en-US"/>
        </a:p>
      </dgm:t>
    </dgm:pt>
    <dgm:pt modelId="{1E38BCE5-3BA9-1646-A7A4-75FFEACF0CDB}" type="sibTrans" cxnId="{4548F465-E5DB-E047-A679-60B2046F113F}">
      <dgm:prSet/>
      <dgm:spPr/>
      <dgm:t>
        <a:bodyPr/>
        <a:lstStyle/>
        <a:p>
          <a:endParaRPr lang="en-US"/>
        </a:p>
      </dgm:t>
    </dgm:pt>
    <dgm:pt modelId="{BFB0A2E6-BFAB-F24F-9537-D29027D8377A}">
      <dgm:prSet phldrT="[Text]"/>
      <dgm:spPr/>
      <dgm:t>
        <a:bodyPr/>
        <a:lstStyle/>
        <a:p>
          <a:r>
            <a:rPr lang="en-US" dirty="0">
              <a:effectLst/>
            </a:rPr>
            <a:t>Confidentiality and privacy</a:t>
          </a:r>
          <a:endParaRPr lang="en-US" dirty="0"/>
        </a:p>
      </dgm:t>
    </dgm:pt>
    <dgm:pt modelId="{3A8B7D11-9C98-2442-BA1D-41E60C34DCBD}" type="parTrans" cxnId="{172FDA63-74F8-CD4F-B1F7-85656D97CD25}">
      <dgm:prSet/>
      <dgm:spPr/>
      <dgm:t>
        <a:bodyPr/>
        <a:lstStyle/>
        <a:p>
          <a:endParaRPr lang="en-US"/>
        </a:p>
      </dgm:t>
    </dgm:pt>
    <dgm:pt modelId="{20AD7BC2-B96C-4046-9BBC-0EF5EC758682}" type="sibTrans" cxnId="{172FDA63-74F8-CD4F-B1F7-85656D97CD25}">
      <dgm:prSet/>
      <dgm:spPr/>
      <dgm:t>
        <a:bodyPr/>
        <a:lstStyle/>
        <a:p>
          <a:endParaRPr lang="en-US"/>
        </a:p>
      </dgm:t>
    </dgm:pt>
    <dgm:pt modelId="{CDBA4C81-483E-7F46-A7D3-320EC1BEA7B9}">
      <dgm:prSet/>
      <dgm:spPr/>
      <dgm:t>
        <a:bodyPr/>
        <a:lstStyle/>
        <a:p>
          <a:r>
            <a:rPr lang="en-US" dirty="0"/>
            <a:t>Informed consent</a:t>
          </a:r>
        </a:p>
      </dgm:t>
    </dgm:pt>
    <dgm:pt modelId="{0A603DC2-BF3F-B74B-8240-A89BEDCCBF12}" type="parTrans" cxnId="{54684D49-D460-544B-9BF4-F0029E434041}">
      <dgm:prSet/>
      <dgm:spPr/>
      <dgm:t>
        <a:bodyPr/>
        <a:lstStyle/>
        <a:p>
          <a:endParaRPr lang="en-US"/>
        </a:p>
      </dgm:t>
    </dgm:pt>
    <dgm:pt modelId="{F520A204-EE17-0542-A251-EEA56CF77B97}" type="sibTrans" cxnId="{54684D49-D460-544B-9BF4-F0029E434041}">
      <dgm:prSet/>
      <dgm:spPr/>
      <dgm:t>
        <a:bodyPr/>
        <a:lstStyle/>
        <a:p>
          <a:endParaRPr lang="en-US"/>
        </a:p>
      </dgm:t>
    </dgm:pt>
    <dgm:pt modelId="{A75E295B-5C4E-C34D-BE44-4C7284B2DD80}">
      <dgm:prSet/>
      <dgm:spPr/>
      <dgm:t>
        <a:bodyPr/>
        <a:lstStyle/>
        <a:p>
          <a:r>
            <a:rPr lang="en-US" dirty="0"/>
            <a:t>Information documentation and storage</a:t>
          </a:r>
        </a:p>
      </dgm:t>
    </dgm:pt>
    <dgm:pt modelId="{BBC571C9-D4E0-C740-A0F6-34EDF1B6E58E}" type="parTrans" cxnId="{E9258492-8520-4949-859F-3A1B93934067}">
      <dgm:prSet/>
      <dgm:spPr/>
      <dgm:t>
        <a:bodyPr/>
        <a:lstStyle/>
        <a:p>
          <a:endParaRPr lang="en-US"/>
        </a:p>
      </dgm:t>
    </dgm:pt>
    <dgm:pt modelId="{AC52F3F3-553E-544B-A4B8-7042E32C627A}" type="sibTrans" cxnId="{E9258492-8520-4949-859F-3A1B93934067}">
      <dgm:prSet/>
      <dgm:spPr/>
      <dgm:t>
        <a:bodyPr/>
        <a:lstStyle/>
        <a:p>
          <a:endParaRPr lang="en-US"/>
        </a:p>
      </dgm:t>
    </dgm:pt>
    <dgm:pt modelId="{5A568003-D641-D44D-ABE3-4D1B5E24C53F}" type="pres">
      <dgm:prSet presAssocID="{948305A0-1CBD-6D4B-92CA-8888F21961A0}" presName="Name0" presStyleCnt="0">
        <dgm:presLayoutVars>
          <dgm:chMax val="7"/>
          <dgm:chPref val="7"/>
          <dgm:dir/>
        </dgm:presLayoutVars>
      </dgm:prSet>
      <dgm:spPr/>
      <dgm:t>
        <a:bodyPr/>
        <a:lstStyle/>
        <a:p>
          <a:endParaRPr lang="en-US"/>
        </a:p>
      </dgm:t>
    </dgm:pt>
    <dgm:pt modelId="{03F9A73E-3CF5-334D-847E-68C7ACA7869C}" type="pres">
      <dgm:prSet presAssocID="{948305A0-1CBD-6D4B-92CA-8888F21961A0}" presName="Name1" presStyleCnt="0"/>
      <dgm:spPr/>
    </dgm:pt>
    <dgm:pt modelId="{C3F62AF1-693F-5B4E-B256-E86E240AD7C5}" type="pres">
      <dgm:prSet presAssocID="{948305A0-1CBD-6D4B-92CA-8888F21961A0}" presName="cycle" presStyleCnt="0"/>
      <dgm:spPr/>
    </dgm:pt>
    <dgm:pt modelId="{499B77D4-3EA7-9E4D-BB1C-6D5C8FDAF061}" type="pres">
      <dgm:prSet presAssocID="{948305A0-1CBD-6D4B-92CA-8888F21961A0}" presName="srcNode" presStyleLbl="node1" presStyleIdx="0" presStyleCnt="5"/>
      <dgm:spPr/>
    </dgm:pt>
    <dgm:pt modelId="{1172518C-E92B-3B48-AA8D-E20994337AAF}" type="pres">
      <dgm:prSet presAssocID="{948305A0-1CBD-6D4B-92CA-8888F21961A0}" presName="conn" presStyleLbl="parChTrans1D2" presStyleIdx="0" presStyleCnt="1"/>
      <dgm:spPr/>
      <dgm:t>
        <a:bodyPr/>
        <a:lstStyle/>
        <a:p>
          <a:endParaRPr lang="en-US"/>
        </a:p>
      </dgm:t>
    </dgm:pt>
    <dgm:pt modelId="{0AF09F3B-BD04-3841-B832-E53B60C9A9C1}" type="pres">
      <dgm:prSet presAssocID="{948305A0-1CBD-6D4B-92CA-8888F21961A0}" presName="extraNode" presStyleLbl="node1" presStyleIdx="0" presStyleCnt="5"/>
      <dgm:spPr/>
    </dgm:pt>
    <dgm:pt modelId="{A12C338D-83D6-EB4B-9A7F-5700A406DD8D}" type="pres">
      <dgm:prSet presAssocID="{948305A0-1CBD-6D4B-92CA-8888F21961A0}" presName="dstNode" presStyleLbl="node1" presStyleIdx="0" presStyleCnt="5"/>
      <dgm:spPr/>
    </dgm:pt>
    <dgm:pt modelId="{1F8E3360-02E0-8043-9E76-79A18E98BFDB}" type="pres">
      <dgm:prSet presAssocID="{EF656218-35D9-6945-8AAF-4DE7E82DB00B}" presName="text_1" presStyleLbl="node1" presStyleIdx="0" presStyleCnt="5">
        <dgm:presLayoutVars>
          <dgm:bulletEnabled val="1"/>
        </dgm:presLayoutVars>
      </dgm:prSet>
      <dgm:spPr/>
      <dgm:t>
        <a:bodyPr/>
        <a:lstStyle/>
        <a:p>
          <a:endParaRPr lang="en-US"/>
        </a:p>
      </dgm:t>
    </dgm:pt>
    <dgm:pt modelId="{A7F94ECC-257F-D742-9535-DFAAECC22F58}" type="pres">
      <dgm:prSet presAssocID="{EF656218-35D9-6945-8AAF-4DE7E82DB00B}" presName="accent_1" presStyleCnt="0"/>
      <dgm:spPr/>
    </dgm:pt>
    <dgm:pt modelId="{26CC011E-7B30-4E41-8229-84C6654E7DE9}" type="pres">
      <dgm:prSet presAssocID="{EF656218-35D9-6945-8AAF-4DE7E82DB00B}" presName="accentRepeatNode" presStyleLbl="solidFgAcc1" presStyleIdx="0" presStyleCnt="5"/>
      <dgm:spPr/>
    </dgm:pt>
    <dgm:pt modelId="{0D83C53E-7F1C-5945-9481-722BE3A6924F}" type="pres">
      <dgm:prSet presAssocID="{92636137-1D91-D746-8DE0-1E5631B1D5AC}" presName="text_2" presStyleLbl="node1" presStyleIdx="1" presStyleCnt="5">
        <dgm:presLayoutVars>
          <dgm:bulletEnabled val="1"/>
        </dgm:presLayoutVars>
      </dgm:prSet>
      <dgm:spPr/>
      <dgm:t>
        <a:bodyPr/>
        <a:lstStyle/>
        <a:p>
          <a:endParaRPr lang="en-US"/>
        </a:p>
      </dgm:t>
    </dgm:pt>
    <dgm:pt modelId="{FC5A13B2-1BEB-5744-B7EA-2E13C76B372F}" type="pres">
      <dgm:prSet presAssocID="{92636137-1D91-D746-8DE0-1E5631B1D5AC}" presName="accent_2" presStyleCnt="0"/>
      <dgm:spPr/>
    </dgm:pt>
    <dgm:pt modelId="{3BFBB4E6-C7CB-7C4B-AC27-5B43B4F27E54}" type="pres">
      <dgm:prSet presAssocID="{92636137-1D91-D746-8DE0-1E5631B1D5AC}" presName="accentRepeatNode" presStyleLbl="solidFgAcc1" presStyleIdx="1" presStyleCnt="5"/>
      <dgm:spPr/>
    </dgm:pt>
    <dgm:pt modelId="{2DC26A63-F780-BB4C-BA28-BD66B9019E20}" type="pres">
      <dgm:prSet presAssocID="{BFB0A2E6-BFAB-F24F-9537-D29027D8377A}" presName="text_3" presStyleLbl="node1" presStyleIdx="2" presStyleCnt="5">
        <dgm:presLayoutVars>
          <dgm:bulletEnabled val="1"/>
        </dgm:presLayoutVars>
      </dgm:prSet>
      <dgm:spPr/>
      <dgm:t>
        <a:bodyPr/>
        <a:lstStyle/>
        <a:p>
          <a:endParaRPr lang="en-US"/>
        </a:p>
      </dgm:t>
    </dgm:pt>
    <dgm:pt modelId="{6E152A76-A420-E54E-A1D6-3A22B186A992}" type="pres">
      <dgm:prSet presAssocID="{BFB0A2E6-BFAB-F24F-9537-D29027D8377A}" presName="accent_3" presStyleCnt="0"/>
      <dgm:spPr/>
    </dgm:pt>
    <dgm:pt modelId="{5DE65556-D2F6-2049-B5EC-DC196BBD1619}" type="pres">
      <dgm:prSet presAssocID="{BFB0A2E6-BFAB-F24F-9537-D29027D8377A}" presName="accentRepeatNode" presStyleLbl="solidFgAcc1" presStyleIdx="2" presStyleCnt="5"/>
      <dgm:spPr/>
    </dgm:pt>
    <dgm:pt modelId="{6FBCD614-92A2-3944-9AD1-CE86571BA747}" type="pres">
      <dgm:prSet presAssocID="{CDBA4C81-483E-7F46-A7D3-320EC1BEA7B9}" presName="text_4" presStyleLbl="node1" presStyleIdx="3" presStyleCnt="5">
        <dgm:presLayoutVars>
          <dgm:bulletEnabled val="1"/>
        </dgm:presLayoutVars>
      </dgm:prSet>
      <dgm:spPr/>
      <dgm:t>
        <a:bodyPr/>
        <a:lstStyle/>
        <a:p>
          <a:endParaRPr lang="en-US"/>
        </a:p>
      </dgm:t>
    </dgm:pt>
    <dgm:pt modelId="{7E1B509C-EEA3-8A4A-9A9F-4F5F3D259966}" type="pres">
      <dgm:prSet presAssocID="{CDBA4C81-483E-7F46-A7D3-320EC1BEA7B9}" presName="accent_4" presStyleCnt="0"/>
      <dgm:spPr/>
    </dgm:pt>
    <dgm:pt modelId="{846F6E50-A167-2046-B4C3-16B58BEC9DB8}" type="pres">
      <dgm:prSet presAssocID="{CDBA4C81-483E-7F46-A7D3-320EC1BEA7B9}" presName="accentRepeatNode" presStyleLbl="solidFgAcc1" presStyleIdx="3" presStyleCnt="5"/>
      <dgm:spPr/>
    </dgm:pt>
    <dgm:pt modelId="{1C329FF3-4714-684B-867D-E2F20CA81B7E}" type="pres">
      <dgm:prSet presAssocID="{A75E295B-5C4E-C34D-BE44-4C7284B2DD80}" presName="text_5" presStyleLbl="node1" presStyleIdx="4" presStyleCnt="5">
        <dgm:presLayoutVars>
          <dgm:bulletEnabled val="1"/>
        </dgm:presLayoutVars>
      </dgm:prSet>
      <dgm:spPr/>
      <dgm:t>
        <a:bodyPr/>
        <a:lstStyle/>
        <a:p>
          <a:endParaRPr lang="en-US"/>
        </a:p>
      </dgm:t>
    </dgm:pt>
    <dgm:pt modelId="{78DC920B-F71D-1443-A632-1EEC1A8FC8E1}" type="pres">
      <dgm:prSet presAssocID="{A75E295B-5C4E-C34D-BE44-4C7284B2DD80}" presName="accent_5" presStyleCnt="0"/>
      <dgm:spPr/>
    </dgm:pt>
    <dgm:pt modelId="{33E54E99-B5AD-274E-AE8E-2E30A7B3FFB3}" type="pres">
      <dgm:prSet presAssocID="{A75E295B-5C4E-C34D-BE44-4C7284B2DD80}" presName="accentRepeatNode" presStyleLbl="solidFgAcc1" presStyleIdx="4" presStyleCnt="5"/>
      <dgm:spPr/>
    </dgm:pt>
  </dgm:ptLst>
  <dgm:cxnLst>
    <dgm:cxn modelId="{992AD79F-6143-9B4C-8E24-322EEC78AC59}" srcId="{948305A0-1CBD-6D4B-92CA-8888F21961A0}" destId="{EF656218-35D9-6945-8AAF-4DE7E82DB00B}" srcOrd="0" destOrd="0" parTransId="{74EB8B98-CEEB-8840-9E3E-BDE009901ECC}" sibTransId="{7C3F4DDB-03B6-C147-88CE-942EE368D480}"/>
    <dgm:cxn modelId="{54684D49-D460-544B-9BF4-F0029E434041}" srcId="{948305A0-1CBD-6D4B-92CA-8888F21961A0}" destId="{CDBA4C81-483E-7F46-A7D3-320EC1BEA7B9}" srcOrd="3" destOrd="0" parTransId="{0A603DC2-BF3F-B74B-8240-A89BEDCCBF12}" sibTransId="{F520A204-EE17-0542-A251-EEA56CF77B97}"/>
    <dgm:cxn modelId="{7A91F246-0575-0544-BFF4-22821C7D466B}" type="presOf" srcId="{EF656218-35D9-6945-8AAF-4DE7E82DB00B}" destId="{1F8E3360-02E0-8043-9E76-79A18E98BFDB}" srcOrd="0" destOrd="0" presId="urn:microsoft.com/office/officeart/2008/layout/VerticalCurvedList"/>
    <dgm:cxn modelId="{172FDA63-74F8-CD4F-B1F7-85656D97CD25}" srcId="{948305A0-1CBD-6D4B-92CA-8888F21961A0}" destId="{BFB0A2E6-BFAB-F24F-9537-D29027D8377A}" srcOrd="2" destOrd="0" parTransId="{3A8B7D11-9C98-2442-BA1D-41E60C34DCBD}" sibTransId="{20AD7BC2-B96C-4046-9BBC-0EF5EC758682}"/>
    <dgm:cxn modelId="{E9258492-8520-4949-859F-3A1B93934067}" srcId="{948305A0-1CBD-6D4B-92CA-8888F21961A0}" destId="{A75E295B-5C4E-C34D-BE44-4C7284B2DD80}" srcOrd="4" destOrd="0" parTransId="{BBC571C9-D4E0-C740-A0F6-34EDF1B6E58E}" sibTransId="{AC52F3F3-553E-544B-A4B8-7042E32C627A}"/>
    <dgm:cxn modelId="{BA0BED2E-9038-0B49-B91E-0FFAE05EE2BD}" type="presOf" srcId="{BFB0A2E6-BFAB-F24F-9537-D29027D8377A}" destId="{2DC26A63-F780-BB4C-BA28-BD66B9019E20}" srcOrd="0" destOrd="0" presId="urn:microsoft.com/office/officeart/2008/layout/VerticalCurvedList"/>
    <dgm:cxn modelId="{A700BE10-45AD-F94D-802B-E2BE5CD528B9}" type="presOf" srcId="{92636137-1D91-D746-8DE0-1E5631B1D5AC}" destId="{0D83C53E-7F1C-5945-9481-722BE3A6924F}" srcOrd="0" destOrd="0" presId="urn:microsoft.com/office/officeart/2008/layout/VerticalCurvedList"/>
    <dgm:cxn modelId="{35A02083-5B25-AB46-81AD-A476354923F2}" type="presOf" srcId="{948305A0-1CBD-6D4B-92CA-8888F21961A0}" destId="{5A568003-D641-D44D-ABE3-4D1B5E24C53F}" srcOrd="0" destOrd="0" presId="urn:microsoft.com/office/officeart/2008/layout/VerticalCurvedList"/>
    <dgm:cxn modelId="{5AB162BF-8B8E-594D-8B52-E1771A472637}" type="presOf" srcId="{A75E295B-5C4E-C34D-BE44-4C7284B2DD80}" destId="{1C329FF3-4714-684B-867D-E2F20CA81B7E}" srcOrd="0" destOrd="0" presId="urn:microsoft.com/office/officeart/2008/layout/VerticalCurvedList"/>
    <dgm:cxn modelId="{032090D4-2C17-EE45-B273-7BF1D7975ACB}" type="presOf" srcId="{7C3F4DDB-03B6-C147-88CE-942EE368D480}" destId="{1172518C-E92B-3B48-AA8D-E20994337AAF}" srcOrd="0" destOrd="0" presId="urn:microsoft.com/office/officeart/2008/layout/VerticalCurvedList"/>
    <dgm:cxn modelId="{0E828D26-7E10-2F43-A2D2-4618B5FDED18}" type="presOf" srcId="{CDBA4C81-483E-7F46-A7D3-320EC1BEA7B9}" destId="{6FBCD614-92A2-3944-9AD1-CE86571BA747}" srcOrd="0" destOrd="0" presId="urn:microsoft.com/office/officeart/2008/layout/VerticalCurvedList"/>
    <dgm:cxn modelId="{4548F465-E5DB-E047-A679-60B2046F113F}" srcId="{948305A0-1CBD-6D4B-92CA-8888F21961A0}" destId="{92636137-1D91-D746-8DE0-1E5631B1D5AC}" srcOrd="1" destOrd="0" parTransId="{C03DEF20-6900-F245-BEA1-3DB3947A4F19}" sibTransId="{1E38BCE5-3BA9-1646-A7A4-75FFEACF0CDB}"/>
    <dgm:cxn modelId="{9E4A8142-340D-BE4F-8847-6B04ED291C72}" type="presParOf" srcId="{5A568003-D641-D44D-ABE3-4D1B5E24C53F}" destId="{03F9A73E-3CF5-334D-847E-68C7ACA7869C}" srcOrd="0" destOrd="0" presId="urn:microsoft.com/office/officeart/2008/layout/VerticalCurvedList"/>
    <dgm:cxn modelId="{DDB57C50-3083-0647-9E38-BB3B79089AAE}" type="presParOf" srcId="{03F9A73E-3CF5-334D-847E-68C7ACA7869C}" destId="{C3F62AF1-693F-5B4E-B256-E86E240AD7C5}" srcOrd="0" destOrd="0" presId="urn:microsoft.com/office/officeart/2008/layout/VerticalCurvedList"/>
    <dgm:cxn modelId="{FCD36F09-18B9-8B41-840F-9C284BC386F5}" type="presParOf" srcId="{C3F62AF1-693F-5B4E-B256-E86E240AD7C5}" destId="{499B77D4-3EA7-9E4D-BB1C-6D5C8FDAF061}" srcOrd="0" destOrd="0" presId="urn:microsoft.com/office/officeart/2008/layout/VerticalCurvedList"/>
    <dgm:cxn modelId="{6ED5FD35-14AE-EF45-BD01-2979B63B424E}" type="presParOf" srcId="{C3F62AF1-693F-5B4E-B256-E86E240AD7C5}" destId="{1172518C-E92B-3B48-AA8D-E20994337AAF}" srcOrd="1" destOrd="0" presId="urn:microsoft.com/office/officeart/2008/layout/VerticalCurvedList"/>
    <dgm:cxn modelId="{B438908A-8BF4-364B-96AC-3755C1EFD145}" type="presParOf" srcId="{C3F62AF1-693F-5B4E-B256-E86E240AD7C5}" destId="{0AF09F3B-BD04-3841-B832-E53B60C9A9C1}" srcOrd="2" destOrd="0" presId="urn:microsoft.com/office/officeart/2008/layout/VerticalCurvedList"/>
    <dgm:cxn modelId="{23DAAC0B-13DD-3348-8A71-BBAB7DA98ACB}" type="presParOf" srcId="{C3F62AF1-693F-5B4E-B256-E86E240AD7C5}" destId="{A12C338D-83D6-EB4B-9A7F-5700A406DD8D}" srcOrd="3" destOrd="0" presId="urn:microsoft.com/office/officeart/2008/layout/VerticalCurvedList"/>
    <dgm:cxn modelId="{74A3B788-C432-A24D-B567-EA169CB0C3EE}" type="presParOf" srcId="{03F9A73E-3CF5-334D-847E-68C7ACA7869C}" destId="{1F8E3360-02E0-8043-9E76-79A18E98BFDB}" srcOrd="1" destOrd="0" presId="urn:microsoft.com/office/officeart/2008/layout/VerticalCurvedList"/>
    <dgm:cxn modelId="{4379EA04-61B0-8149-ACE6-E95EC0D344B6}" type="presParOf" srcId="{03F9A73E-3CF5-334D-847E-68C7ACA7869C}" destId="{A7F94ECC-257F-D742-9535-DFAAECC22F58}" srcOrd="2" destOrd="0" presId="urn:microsoft.com/office/officeart/2008/layout/VerticalCurvedList"/>
    <dgm:cxn modelId="{9DABAFCA-8AD2-7547-85BC-44ED89E57A90}" type="presParOf" srcId="{A7F94ECC-257F-D742-9535-DFAAECC22F58}" destId="{26CC011E-7B30-4E41-8229-84C6654E7DE9}" srcOrd="0" destOrd="0" presId="urn:microsoft.com/office/officeart/2008/layout/VerticalCurvedList"/>
    <dgm:cxn modelId="{8A8F216F-1953-584A-A116-937A7C9E87D6}" type="presParOf" srcId="{03F9A73E-3CF5-334D-847E-68C7ACA7869C}" destId="{0D83C53E-7F1C-5945-9481-722BE3A6924F}" srcOrd="3" destOrd="0" presId="urn:microsoft.com/office/officeart/2008/layout/VerticalCurvedList"/>
    <dgm:cxn modelId="{B10B5EFA-3333-F740-9570-6EA968FD5A2A}" type="presParOf" srcId="{03F9A73E-3CF5-334D-847E-68C7ACA7869C}" destId="{FC5A13B2-1BEB-5744-B7EA-2E13C76B372F}" srcOrd="4" destOrd="0" presId="urn:microsoft.com/office/officeart/2008/layout/VerticalCurvedList"/>
    <dgm:cxn modelId="{2DFF24F2-CE64-1A40-A2F4-D8AA0B6FCD16}" type="presParOf" srcId="{FC5A13B2-1BEB-5744-B7EA-2E13C76B372F}" destId="{3BFBB4E6-C7CB-7C4B-AC27-5B43B4F27E54}" srcOrd="0" destOrd="0" presId="urn:microsoft.com/office/officeart/2008/layout/VerticalCurvedList"/>
    <dgm:cxn modelId="{5F42C6D3-6494-2B41-8B29-F1830DD6538C}" type="presParOf" srcId="{03F9A73E-3CF5-334D-847E-68C7ACA7869C}" destId="{2DC26A63-F780-BB4C-BA28-BD66B9019E20}" srcOrd="5" destOrd="0" presId="urn:microsoft.com/office/officeart/2008/layout/VerticalCurvedList"/>
    <dgm:cxn modelId="{1C529050-AB43-C948-9646-4DE209B0CA30}" type="presParOf" srcId="{03F9A73E-3CF5-334D-847E-68C7ACA7869C}" destId="{6E152A76-A420-E54E-A1D6-3A22B186A992}" srcOrd="6" destOrd="0" presId="urn:microsoft.com/office/officeart/2008/layout/VerticalCurvedList"/>
    <dgm:cxn modelId="{2DA6AB4C-D7C3-4E43-BE58-39F69BCD75E0}" type="presParOf" srcId="{6E152A76-A420-E54E-A1D6-3A22B186A992}" destId="{5DE65556-D2F6-2049-B5EC-DC196BBD1619}" srcOrd="0" destOrd="0" presId="urn:microsoft.com/office/officeart/2008/layout/VerticalCurvedList"/>
    <dgm:cxn modelId="{D0623775-09DE-984E-B648-A903C10EE476}" type="presParOf" srcId="{03F9A73E-3CF5-334D-847E-68C7ACA7869C}" destId="{6FBCD614-92A2-3944-9AD1-CE86571BA747}" srcOrd="7" destOrd="0" presId="urn:microsoft.com/office/officeart/2008/layout/VerticalCurvedList"/>
    <dgm:cxn modelId="{98A23847-1326-F945-B734-4163F5F37662}" type="presParOf" srcId="{03F9A73E-3CF5-334D-847E-68C7ACA7869C}" destId="{7E1B509C-EEA3-8A4A-9A9F-4F5F3D259966}" srcOrd="8" destOrd="0" presId="urn:microsoft.com/office/officeart/2008/layout/VerticalCurvedList"/>
    <dgm:cxn modelId="{5ECBA477-31AA-C848-8277-AF96E6364247}" type="presParOf" srcId="{7E1B509C-EEA3-8A4A-9A9F-4F5F3D259966}" destId="{846F6E50-A167-2046-B4C3-16B58BEC9DB8}" srcOrd="0" destOrd="0" presId="urn:microsoft.com/office/officeart/2008/layout/VerticalCurvedList"/>
    <dgm:cxn modelId="{CE1D89C3-6FB5-E04F-92C2-7AC30F23FC27}" type="presParOf" srcId="{03F9A73E-3CF5-334D-847E-68C7ACA7869C}" destId="{1C329FF3-4714-684B-867D-E2F20CA81B7E}" srcOrd="9" destOrd="0" presId="urn:microsoft.com/office/officeart/2008/layout/VerticalCurvedList"/>
    <dgm:cxn modelId="{58E6F7B6-0F00-4B44-96E7-2E027B75508D}" type="presParOf" srcId="{03F9A73E-3CF5-334D-847E-68C7ACA7869C}" destId="{78DC920B-F71D-1443-A632-1EEC1A8FC8E1}" srcOrd="10" destOrd="0" presId="urn:microsoft.com/office/officeart/2008/layout/VerticalCurvedList"/>
    <dgm:cxn modelId="{F92089E5-5C24-3A4F-A3BF-7D3793AE6758}" type="presParOf" srcId="{78DC920B-F71D-1443-A632-1EEC1A8FC8E1}" destId="{33E54E99-B5AD-274E-AE8E-2E30A7B3FF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2518C-E92B-3B48-AA8D-E20994337AAF}">
      <dsp:nvSpPr>
        <dsp:cNvPr id="0" name=""/>
        <dsp:cNvSpPr/>
      </dsp:nvSpPr>
      <dsp:spPr>
        <a:xfrm>
          <a:off x="-5065624" y="-776056"/>
          <a:ext cx="6032672" cy="6032672"/>
        </a:xfrm>
        <a:prstGeom prst="blockArc">
          <a:avLst>
            <a:gd name="adj1" fmla="val 18900000"/>
            <a:gd name="adj2" fmla="val 2700000"/>
            <a:gd name="adj3" fmla="val 35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E3360-02E0-8043-9E76-79A18E98BFDB}">
      <dsp:nvSpPr>
        <dsp:cNvPr id="0" name=""/>
        <dsp:cNvSpPr/>
      </dsp:nvSpPr>
      <dsp:spPr>
        <a:xfrm>
          <a:off x="423030" y="279945"/>
          <a:ext cx="6464643" cy="5602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98" tIns="55880" rIns="55880" bIns="55880" numCol="1" spcCol="1270" anchor="ctr" anchorCtr="0">
          <a:noAutofit/>
        </a:bodyPr>
        <a:lstStyle/>
        <a:p>
          <a:pPr lvl="0" algn="l" defTabSz="977900">
            <a:lnSpc>
              <a:spcPct val="90000"/>
            </a:lnSpc>
            <a:spcBef>
              <a:spcPct val="0"/>
            </a:spcBef>
            <a:spcAft>
              <a:spcPct val="35000"/>
            </a:spcAft>
          </a:pPr>
          <a:r>
            <a:rPr lang="en-US" sz="2200" kern="1200" dirty="0"/>
            <a:t>Implementing systems that assure quality</a:t>
          </a:r>
        </a:p>
      </dsp:txBody>
      <dsp:txXfrm>
        <a:off x="423030" y="279945"/>
        <a:ext cx="6464643" cy="560249"/>
      </dsp:txXfrm>
    </dsp:sp>
    <dsp:sp modelId="{26CC011E-7B30-4E41-8229-84C6654E7DE9}">
      <dsp:nvSpPr>
        <dsp:cNvPr id="0" name=""/>
        <dsp:cNvSpPr/>
      </dsp:nvSpPr>
      <dsp:spPr>
        <a:xfrm>
          <a:off x="72875" y="209914"/>
          <a:ext cx="700311" cy="70031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3C53E-7F1C-5945-9481-722BE3A6924F}">
      <dsp:nvSpPr>
        <dsp:cNvPr id="0" name=""/>
        <dsp:cNvSpPr/>
      </dsp:nvSpPr>
      <dsp:spPr>
        <a:xfrm>
          <a:off x="824489" y="1120050"/>
          <a:ext cx="6063185" cy="5602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98" tIns="55880" rIns="55880" bIns="55880" numCol="1" spcCol="1270" anchor="ctr" anchorCtr="0">
          <a:noAutofit/>
        </a:bodyPr>
        <a:lstStyle/>
        <a:p>
          <a:pPr lvl="0" algn="l" defTabSz="977900">
            <a:lnSpc>
              <a:spcPct val="90000"/>
            </a:lnSpc>
            <a:spcBef>
              <a:spcPct val="0"/>
            </a:spcBef>
            <a:spcAft>
              <a:spcPct val="35000"/>
            </a:spcAft>
          </a:pPr>
          <a:r>
            <a:rPr lang="en-US" sz="2200" kern="1200" dirty="0">
              <a:effectLst/>
            </a:rPr>
            <a:t>Medical care by qualified physicians/dentists</a:t>
          </a:r>
          <a:endParaRPr lang="en-US" sz="2200" kern="1200" dirty="0"/>
        </a:p>
      </dsp:txBody>
      <dsp:txXfrm>
        <a:off x="824489" y="1120050"/>
        <a:ext cx="6063185" cy="560249"/>
      </dsp:txXfrm>
    </dsp:sp>
    <dsp:sp modelId="{3BFBB4E6-C7CB-7C4B-AC27-5B43B4F27E54}">
      <dsp:nvSpPr>
        <dsp:cNvPr id="0" name=""/>
        <dsp:cNvSpPr/>
      </dsp:nvSpPr>
      <dsp:spPr>
        <a:xfrm>
          <a:off x="474333" y="1050019"/>
          <a:ext cx="700311" cy="70031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26A63-F780-BB4C-BA28-BD66B9019E20}">
      <dsp:nvSpPr>
        <dsp:cNvPr id="0" name=""/>
        <dsp:cNvSpPr/>
      </dsp:nvSpPr>
      <dsp:spPr>
        <a:xfrm>
          <a:off x="947704" y="1960155"/>
          <a:ext cx="5939969" cy="5602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98" tIns="55880" rIns="55880" bIns="55880" numCol="1" spcCol="1270" anchor="ctr" anchorCtr="0">
          <a:noAutofit/>
        </a:bodyPr>
        <a:lstStyle/>
        <a:p>
          <a:pPr lvl="0" algn="l" defTabSz="977900">
            <a:lnSpc>
              <a:spcPct val="90000"/>
            </a:lnSpc>
            <a:spcBef>
              <a:spcPct val="0"/>
            </a:spcBef>
            <a:spcAft>
              <a:spcPct val="35000"/>
            </a:spcAft>
          </a:pPr>
          <a:r>
            <a:rPr lang="en-US" sz="2200" kern="1200" dirty="0">
              <a:effectLst/>
            </a:rPr>
            <a:t>Confidentiality and privacy</a:t>
          </a:r>
          <a:endParaRPr lang="en-US" sz="2200" kern="1200" dirty="0"/>
        </a:p>
      </dsp:txBody>
      <dsp:txXfrm>
        <a:off x="947704" y="1960155"/>
        <a:ext cx="5939969" cy="560249"/>
      </dsp:txXfrm>
    </dsp:sp>
    <dsp:sp modelId="{5DE65556-D2F6-2049-B5EC-DC196BBD1619}">
      <dsp:nvSpPr>
        <dsp:cNvPr id="0" name=""/>
        <dsp:cNvSpPr/>
      </dsp:nvSpPr>
      <dsp:spPr>
        <a:xfrm>
          <a:off x="597548" y="1890124"/>
          <a:ext cx="700311" cy="70031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CD614-92A2-3944-9AD1-CE86571BA747}">
      <dsp:nvSpPr>
        <dsp:cNvPr id="0" name=""/>
        <dsp:cNvSpPr/>
      </dsp:nvSpPr>
      <dsp:spPr>
        <a:xfrm>
          <a:off x="824489" y="2800260"/>
          <a:ext cx="6063185" cy="5602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98" tIns="55880" rIns="55880" bIns="55880" numCol="1" spcCol="1270" anchor="ctr" anchorCtr="0">
          <a:noAutofit/>
        </a:bodyPr>
        <a:lstStyle/>
        <a:p>
          <a:pPr lvl="0" algn="l" defTabSz="977900">
            <a:lnSpc>
              <a:spcPct val="90000"/>
            </a:lnSpc>
            <a:spcBef>
              <a:spcPct val="0"/>
            </a:spcBef>
            <a:spcAft>
              <a:spcPct val="35000"/>
            </a:spcAft>
          </a:pPr>
          <a:r>
            <a:rPr lang="en-US" sz="2200" kern="1200" dirty="0"/>
            <a:t>Informed consent</a:t>
          </a:r>
        </a:p>
      </dsp:txBody>
      <dsp:txXfrm>
        <a:off x="824489" y="2800260"/>
        <a:ext cx="6063185" cy="560249"/>
      </dsp:txXfrm>
    </dsp:sp>
    <dsp:sp modelId="{846F6E50-A167-2046-B4C3-16B58BEC9DB8}">
      <dsp:nvSpPr>
        <dsp:cNvPr id="0" name=""/>
        <dsp:cNvSpPr/>
      </dsp:nvSpPr>
      <dsp:spPr>
        <a:xfrm>
          <a:off x="474333" y="2730229"/>
          <a:ext cx="700311" cy="70031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29FF3-4714-684B-867D-E2F20CA81B7E}">
      <dsp:nvSpPr>
        <dsp:cNvPr id="0" name=""/>
        <dsp:cNvSpPr/>
      </dsp:nvSpPr>
      <dsp:spPr>
        <a:xfrm>
          <a:off x="423030" y="3640365"/>
          <a:ext cx="6464643" cy="5602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98" tIns="55880" rIns="55880" bIns="55880" numCol="1" spcCol="1270" anchor="ctr" anchorCtr="0">
          <a:noAutofit/>
        </a:bodyPr>
        <a:lstStyle/>
        <a:p>
          <a:pPr lvl="0" algn="l" defTabSz="977900">
            <a:lnSpc>
              <a:spcPct val="90000"/>
            </a:lnSpc>
            <a:spcBef>
              <a:spcPct val="0"/>
            </a:spcBef>
            <a:spcAft>
              <a:spcPct val="35000"/>
            </a:spcAft>
          </a:pPr>
          <a:r>
            <a:rPr lang="en-US" sz="2200" kern="1200" dirty="0"/>
            <a:t>Information documentation and storage</a:t>
          </a:r>
        </a:p>
      </dsp:txBody>
      <dsp:txXfrm>
        <a:off x="423030" y="3640365"/>
        <a:ext cx="6464643" cy="560249"/>
      </dsp:txXfrm>
    </dsp:sp>
    <dsp:sp modelId="{33E54E99-B5AD-274E-AE8E-2E30A7B3FFB3}">
      <dsp:nvSpPr>
        <dsp:cNvPr id="0" name=""/>
        <dsp:cNvSpPr/>
      </dsp:nvSpPr>
      <dsp:spPr>
        <a:xfrm>
          <a:off x="72875" y="3570334"/>
          <a:ext cx="700311" cy="70031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C6BA4-6F62-0142-A058-244A6439A3A3}" type="datetimeFigureOut">
              <a:rPr lang="en-US" smtClean="0"/>
              <a:pPr/>
              <a:t>11/23/2020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E7B2C-7CF5-B246-A93D-EE643629E7CD}" type="slidenum">
              <a:rPr lang="en-US" smtClean="0"/>
              <a:pPr/>
              <a:t>‹#›</a:t>
            </a:fld>
            <a:endParaRPr lang="en-US"/>
          </a:p>
        </p:txBody>
      </p:sp>
    </p:spTree>
    <p:extLst>
      <p:ext uri="{BB962C8B-B14F-4D97-AF65-F5344CB8AC3E}">
        <p14:creationId xmlns:p14="http://schemas.microsoft.com/office/powerpoint/2010/main" val="592198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If your presentation is being recorded, this will be the beginning of the recording, so make it a clean introduction.</a:t>
            </a:r>
          </a:p>
          <a:p>
            <a:r>
              <a:rPr lang="en-US" dirty="0" smtClean="0"/>
              <a:t>EXAMPLE:</a:t>
            </a:r>
          </a:p>
          <a:p>
            <a:r>
              <a:rPr lang="en-US" sz="1200" kern="1200" dirty="0" smtClean="0">
                <a:solidFill>
                  <a:schemeClr val="tx1"/>
                </a:solidFill>
                <a:effectLst/>
                <a:latin typeface="+mn-lt"/>
                <a:ea typeface="+mn-ea"/>
                <a:cs typeface="+mn-cs"/>
              </a:rPr>
              <a:t>Welcome everyone! My name is [insert introducer’s name/title] and it is my pleasure to introduce [insert presentation name].</a:t>
            </a:r>
          </a:p>
          <a:p>
            <a:r>
              <a:rPr lang="en-US" sz="1200" kern="1200" dirty="0" smtClean="0">
                <a:solidFill>
                  <a:schemeClr val="tx1"/>
                </a:solidFill>
                <a:effectLst/>
                <a:latin typeface="+mn-lt"/>
                <a:ea typeface="+mn-ea"/>
                <a:cs typeface="+mn-cs"/>
              </a:rPr>
              <a:t>Today’s presentation is hosted by the Clinical Trials Transformation Initiative, and the speakers today include [insert speaker(s) name/title]</a:t>
            </a:r>
          </a:p>
          <a:p>
            <a:r>
              <a:rPr lang="en-US" sz="1200" kern="1200" dirty="0" smtClean="0">
                <a:solidFill>
                  <a:schemeClr val="tx1"/>
                </a:solidFill>
                <a:effectLst/>
                <a:latin typeface="+mn-lt"/>
                <a:ea typeface="+mn-ea"/>
                <a:cs typeface="+mn-cs"/>
              </a:rPr>
              <a:t>[Insert prepared speaker(s) bios.]</a:t>
            </a:r>
          </a:p>
        </p:txBody>
      </p:sp>
      <p:sp>
        <p:nvSpPr>
          <p:cNvPr id="4" name="Slide Number Placeholder 3"/>
          <p:cNvSpPr>
            <a:spLocks noGrp="1"/>
          </p:cNvSpPr>
          <p:nvPr>
            <p:ph type="sldNum" sz="quarter" idx="10"/>
          </p:nvPr>
        </p:nvSpPr>
        <p:spPr/>
        <p:txBody>
          <a:bodyPr/>
          <a:lstStyle/>
          <a:p>
            <a:fld id="{F57E7B2C-7CF5-B246-A93D-EE643629E7CD}" type="slidenum">
              <a:rPr lang="en-US" smtClean="0"/>
              <a:pPr/>
              <a:t>2</a:t>
            </a:fld>
            <a:endParaRPr lang="en-US"/>
          </a:p>
        </p:txBody>
      </p:sp>
    </p:spTree>
    <p:extLst>
      <p:ext uri="{BB962C8B-B14F-4D97-AF65-F5344CB8AC3E}">
        <p14:creationId xmlns:p14="http://schemas.microsoft.com/office/powerpoint/2010/main" val="228596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7E7B2C-7CF5-B246-A93D-EE643629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0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7E7B2C-7CF5-B246-A93D-EE643629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9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7E7B2C-7CF5-B246-A93D-EE643629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48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41</a:t>
            </a:fld>
            <a:endParaRPr lang="en-US"/>
          </a:p>
        </p:txBody>
      </p:sp>
    </p:spTree>
    <p:extLst>
      <p:ext uri="{BB962C8B-B14F-4D97-AF65-F5344CB8AC3E}">
        <p14:creationId xmlns:p14="http://schemas.microsoft.com/office/powerpoint/2010/main" val="119381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44</a:t>
            </a:fld>
            <a:endParaRPr lang="en-US"/>
          </a:p>
        </p:txBody>
      </p:sp>
    </p:spTree>
    <p:extLst>
      <p:ext uri="{BB962C8B-B14F-4D97-AF65-F5344CB8AC3E}">
        <p14:creationId xmlns:p14="http://schemas.microsoft.com/office/powerpoint/2010/main" val="217117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46</a:t>
            </a:fld>
            <a:endParaRPr lang="en-US"/>
          </a:p>
        </p:txBody>
      </p:sp>
    </p:spTree>
    <p:extLst>
      <p:ext uri="{BB962C8B-B14F-4D97-AF65-F5344CB8AC3E}">
        <p14:creationId xmlns:p14="http://schemas.microsoft.com/office/powerpoint/2010/main" val="121992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47</a:t>
            </a:fld>
            <a:endParaRPr lang="en-US"/>
          </a:p>
        </p:txBody>
      </p:sp>
    </p:spTree>
    <p:extLst>
      <p:ext uri="{BB962C8B-B14F-4D97-AF65-F5344CB8AC3E}">
        <p14:creationId xmlns:p14="http://schemas.microsoft.com/office/powerpoint/2010/main" val="143231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49</a:t>
            </a:fld>
            <a:endParaRPr lang="en-US"/>
          </a:p>
        </p:txBody>
      </p:sp>
    </p:spTree>
    <p:extLst>
      <p:ext uri="{BB962C8B-B14F-4D97-AF65-F5344CB8AC3E}">
        <p14:creationId xmlns:p14="http://schemas.microsoft.com/office/powerpoint/2010/main" val="182766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52</a:t>
            </a:fld>
            <a:endParaRPr lang="en-US"/>
          </a:p>
        </p:txBody>
      </p:sp>
    </p:spTree>
    <p:extLst>
      <p:ext uri="{BB962C8B-B14F-4D97-AF65-F5344CB8AC3E}">
        <p14:creationId xmlns:p14="http://schemas.microsoft.com/office/powerpoint/2010/main" val="159645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53</a:t>
            </a:fld>
            <a:endParaRPr lang="en-US"/>
          </a:p>
        </p:txBody>
      </p:sp>
    </p:spTree>
    <p:extLst>
      <p:ext uri="{BB962C8B-B14F-4D97-AF65-F5344CB8AC3E}">
        <p14:creationId xmlns:p14="http://schemas.microsoft.com/office/powerpoint/2010/main" val="409735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E7B2C-7CF5-B246-A93D-EE643629E7CD}" type="slidenum">
              <a:rPr lang="en-US" smtClean="0"/>
              <a:pPr/>
              <a:t>5</a:t>
            </a:fld>
            <a:endParaRPr lang="en-US"/>
          </a:p>
        </p:txBody>
      </p:sp>
    </p:spTree>
    <p:extLst>
      <p:ext uri="{BB962C8B-B14F-4D97-AF65-F5344CB8AC3E}">
        <p14:creationId xmlns:p14="http://schemas.microsoft.com/office/powerpoint/2010/main" val="2330412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55</a:t>
            </a:fld>
            <a:endParaRPr lang="en-US"/>
          </a:p>
        </p:txBody>
      </p:sp>
    </p:spTree>
    <p:extLst>
      <p:ext uri="{BB962C8B-B14F-4D97-AF65-F5344CB8AC3E}">
        <p14:creationId xmlns:p14="http://schemas.microsoft.com/office/powerpoint/2010/main" val="39542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59</a:t>
            </a:fld>
            <a:endParaRPr lang="en-US"/>
          </a:p>
        </p:txBody>
      </p:sp>
    </p:spTree>
    <p:extLst>
      <p:ext uri="{BB962C8B-B14F-4D97-AF65-F5344CB8AC3E}">
        <p14:creationId xmlns:p14="http://schemas.microsoft.com/office/powerpoint/2010/main" val="12032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pPr/>
              <a:t>61</a:t>
            </a:fld>
            <a:endParaRPr lang="en-US"/>
          </a:p>
        </p:txBody>
      </p:sp>
    </p:spTree>
    <p:extLst>
      <p:ext uri="{BB962C8B-B14F-4D97-AF65-F5344CB8AC3E}">
        <p14:creationId xmlns:p14="http://schemas.microsoft.com/office/powerpoint/2010/main" val="138044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marL="0" marR="0" lvl="0" indent="0" algn="r" defTabSz="422622" rtl="0" eaLnBrk="1" fontAlgn="auto" latinLnBrk="0" hangingPunct="1">
              <a:lnSpc>
                <a:spcPct val="100000"/>
              </a:lnSpc>
              <a:spcBef>
                <a:spcPts val="0"/>
              </a:spcBef>
              <a:spcAft>
                <a:spcPts val="0"/>
              </a:spcAft>
              <a:buClrTx/>
              <a:buSzTx/>
              <a:buFontTx/>
              <a:buNone/>
              <a:tabLst>
                <a:tab pos="657841" algn="l"/>
                <a:tab pos="1315681" algn="l"/>
                <a:tab pos="1973521" algn="l"/>
                <a:tab pos="2631361" algn="l"/>
              </a:tabLst>
              <a:defRPr/>
            </a:pPr>
            <a:fld id="{D3E9CFB9-F6A3-4C83-B073-D328CD2C617A}" type="slidenum">
              <a:rPr kumimoji="0" lang="ru-RU"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22622" rtl="0" eaLnBrk="1" fontAlgn="auto" latinLnBrk="0" hangingPunct="1">
                <a:lnSpc>
                  <a:spcPct val="100000"/>
                </a:lnSpc>
                <a:spcBef>
                  <a:spcPts val="0"/>
                </a:spcBef>
                <a:spcAft>
                  <a:spcPts val="0"/>
                </a:spcAft>
                <a:buClrTx/>
                <a:buSzTx/>
                <a:buFontTx/>
                <a:buNone/>
                <a:tabLst>
                  <a:tab pos="657841" algn="l"/>
                  <a:tab pos="1315681" algn="l"/>
                  <a:tab pos="1973521" algn="l"/>
                  <a:tab pos="2631361" algn="l"/>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89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77875"/>
            <a:ext cx="5114925" cy="3835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E9CFB9-F6A3-4C83-B073-D328CD2C617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65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defTabSz="457799" rtl="0" eaLnBrk="1" fontAlgn="base" latinLnBrk="0" hangingPunct="0">
              <a:lnSpc>
                <a:spcPct val="95000"/>
              </a:lnSpc>
              <a:spcBef>
                <a:spcPct val="0"/>
              </a:spcBef>
              <a:spcAft>
                <a:spcPct val="0"/>
              </a:spcAft>
              <a:buClr>
                <a:srgbClr val="000000"/>
              </a:buClr>
              <a:buSzPct val="100000"/>
              <a:buFontTx/>
              <a:buNone/>
              <a:tabLst>
                <a:tab pos="687513" algn="l"/>
                <a:tab pos="1375026" algn="l"/>
                <a:tab pos="2062539" algn="l"/>
                <a:tab pos="2750051" algn="l"/>
              </a:tabLst>
              <a:defRPr/>
            </a:pPr>
            <a:fld id="{D3E9CFB9-F6A3-4C83-B073-D328CD2C617A}" type="slidenum">
              <a:rPr kumimoji="0" lang="ru-RU" sz="1300" b="1" i="0" u="none" strike="noStrike" kern="1200" cap="none" spc="0" normalizeH="0" baseline="0" noProof="0">
                <a:ln>
                  <a:noFill/>
                </a:ln>
                <a:solidFill>
                  <a:srgbClr val="000000"/>
                </a:solidFill>
                <a:effectLst/>
                <a:uLnTx/>
                <a:uFillTx/>
                <a:latin typeface="Times New Roman" pitchFamily="18" charset="0"/>
                <a:ea typeface="+mn-ea"/>
                <a:cs typeface="Lucida Sans Unicode" charset="0"/>
              </a:rPr>
              <a:pPr marL="0" marR="0" lvl="0" indent="0" algn="r" defTabSz="457799" rtl="0" eaLnBrk="1" fontAlgn="base" latinLnBrk="0" hangingPunct="0">
                <a:lnSpc>
                  <a:spcPct val="95000"/>
                </a:lnSpc>
                <a:spcBef>
                  <a:spcPct val="0"/>
                </a:spcBef>
                <a:spcAft>
                  <a:spcPct val="0"/>
                </a:spcAft>
                <a:buClr>
                  <a:srgbClr val="000000"/>
                </a:buClr>
                <a:buSzPct val="100000"/>
                <a:buFontTx/>
                <a:buNone/>
                <a:tabLst>
                  <a:tab pos="687513" algn="l"/>
                  <a:tab pos="1375026" algn="l"/>
                  <a:tab pos="2062539" algn="l"/>
                  <a:tab pos="2750051" algn="l"/>
                </a:tabLst>
                <a:defRPr/>
              </a:pPr>
              <a:t>22</a:t>
            </a:fld>
            <a:endParaRPr kumimoji="0" lang="ru-RU" sz="1300" b="1" i="0" u="none" strike="noStrike" kern="1200" cap="none" spc="0" normalizeH="0" baseline="0" noProof="0">
              <a:ln>
                <a:noFill/>
              </a:ln>
              <a:solidFill>
                <a:srgbClr val="000000"/>
              </a:solidFill>
              <a:effectLst/>
              <a:uLnTx/>
              <a:uFillTx/>
              <a:latin typeface="Times New Roman" pitchFamily="18" charset="0"/>
              <a:ea typeface="+mn-ea"/>
              <a:cs typeface="Lucida Sans Unicode" charset="0"/>
            </a:endParaRPr>
          </a:p>
        </p:txBody>
      </p:sp>
    </p:spTree>
    <p:extLst>
      <p:ext uri="{BB962C8B-B14F-4D97-AF65-F5344CB8AC3E}">
        <p14:creationId xmlns:p14="http://schemas.microsoft.com/office/powerpoint/2010/main" val="298934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defTabSz="457799" rtl="0" eaLnBrk="1" fontAlgn="base" latinLnBrk="0" hangingPunct="0">
              <a:lnSpc>
                <a:spcPct val="95000"/>
              </a:lnSpc>
              <a:spcBef>
                <a:spcPct val="0"/>
              </a:spcBef>
              <a:spcAft>
                <a:spcPct val="0"/>
              </a:spcAft>
              <a:buClr>
                <a:srgbClr val="000000"/>
              </a:buClr>
              <a:buSzPct val="100000"/>
              <a:buFontTx/>
              <a:buNone/>
              <a:tabLst>
                <a:tab pos="687513" algn="l"/>
                <a:tab pos="1375026" algn="l"/>
                <a:tab pos="2062539" algn="l"/>
                <a:tab pos="2750051" algn="l"/>
              </a:tabLst>
              <a:defRPr/>
            </a:pPr>
            <a:fld id="{D3E9CFB9-F6A3-4C83-B073-D328CD2C617A}" type="slidenum">
              <a:rPr kumimoji="0" lang="ru-RU" sz="1300" b="1" i="0" u="none" strike="noStrike" kern="1200" cap="none" spc="0" normalizeH="0" baseline="0" noProof="0">
                <a:ln>
                  <a:noFill/>
                </a:ln>
                <a:solidFill>
                  <a:srgbClr val="000000"/>
                </a:solidFill>
                <a:effectLst/>
                <a:uLnTx/>
                <a:uFillTx/>
                <a:latin typeface="Times New Roman" pitchFamily="18" charset="0"/>
                <a:ea typeface="+mn-ea"/>
                <a:cs typeface="Lucida Sans Unicode" charset="0"/>
              </a:rPr>
              <a:pPr marL="0" marR="0" lvl="0" indent="0" algn="r" defTabSz="457799" rtl="0" eaLnBrk="1" fontAlgn="base" latinLnBrk="0" hangingPunct="0">
                <a:lnSpc>
                  <a:spcPct val="95000"/>
                </a:lnSpc>
                <a:spcBef>
                  <a:spcPct val="0"/>
                </a:spcBef>
                <a:spcAft>
                  <a:spcPct val="0"/>
                </a:spcAft>
                <a:buClr>
                  <a:srgbClr val="000000"/>
                </a:buClr>
                <a:buSzPct val="100000"/>
                <a:buFontTx/>
                <a:buNone/>
                <a:tabLst>
                  <a:tab pos="687513" algn="l"/>
                  <a:tab pos="1375026" algn="l"/>
                  <a:tab pos="2062539" algn="l"/>
                  <a:tab pos="2750051" algn="l"/>
                </a:tabLst>
                <a:defRPr/>
              </a:pPr>
              <a:t>23</a:t>
            </a:fld>
            <a:endParaRPr kumimoji="0" lang="ru-RU" sz="1300" b="1" i="0" u="none" strike="noStrike" kern="1200" cap="none" spc="0" normalizeH="0" baseline="0" noProof="0">
              <a:ln>
                <a:noFill/>
              </a:ln>
              <a:solidFill>
                <a:srgbClr val="000000"/>
              </a:solidFill>
              <a:effectLst/>
              <a:uLnTx/>
              <a:uFillTx/>
              <a:latin typeface="Times New Roman" pitchFamily="18" charset="0"/>
              <a:ea typeface="+mn-ea"/>
              <a:cs typeface="Lucida Sans Unicode" charset="0"/>
            </a:endParaRPr>
          </a:p>
        </p:txBody>
      </p:sp>
    </p:spTree>
    <p:extLst>
      <p:ext uri="{BB962C8B-B14F-4D97-AF65-F5344CB8AC3E}">
        <p14:creationId xmlns:p14="http://schemas.microsoft.com/office/powerpoint/2010/main" val="344685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defTabSz="457799" rtl="0" eaLnBrk="1" fontAlgn="base" latinLnBrk="0" hangingPunct="0">
              <a:lnSpc>
                <a:spcPct val="95000"/>
              </a:lnSpc>
              <a:spcBef>
                <a:spcPct val="0"/>
              </a:spcBef>
              <a:spcAft>
                <a:spcPct val="0"/>
              </a:spcAft>
              <a:buClr>
                <a:srgbClr val="000000"/>
              </a:buClr>
              <a:buSzPct val="100000"/>
              <a:buFontTx/>
              <a:buNone/>
              <a:tabLst>
                <a:tab pos="687513" algn="l"/>
                <a:tab pos="1375026" algn="l"/>
                <a:tab pos="2062539" algn="l"/>
                <a:tab pos="2750051" algn="l"/>
              </a:tabLst>
              <a:defRPr/>
            </a:pPr>
            <a:fld id="{D3E9CFB9-F6A3-4C83-B073-D328CD2C617A}" type="slidenum">
              <a:rPr kumimoji="0" lang="ru-RU" sz="1300" b="1" i="0" u="none" strike="noStrike" kern="1200" cap="none" spc="0" normalizeH="0" baseline="0" noProof="0">
                <a:ln>
                  <a:noFill/>
                </a:ln>
                <a:solidFill>
                  <a:srgbClr val="000000"/>
                </a:solidFill>
                <a:effectLst/>
                <a:uLnTx/>
                <a:uFillTx/>
                <a:latin typeface="Times New Roman" pitchFamily="18" charset="0"/>
                <a:ea typeface="+mn-ea"/>
                <a:cs typeface="Lucida Sans Unicode" charset="0"/>
              </a:rPr>
              <a:pPr marL="0" marR="0" lvl="0" indent="0" algn="r" defTabSz="457799" rtl="0" eaLnBrk="1" fontAlgn="base" latinLnBrk="0" hangingPunct="0">
                <a:lnSpc>
                  <a:spcPct val="95000"/>
                </a:lnSpc>
                <a:spcBef>
                  <a:spcPct val="0"/>
                </a:spcBef>
                <a:spcAft>
                  <a:spcPct val="0"/>
                </a:spcAft>
                <a:buClr>
                  <a:srgbClr val="000000"/>
                </a:buClr>
                <a:buSzPct val="100000"/>
                <a:buFontTx/>
                <a:buNone/>
                <a:tabLst>
                  <a:tab pos="687513" algn="l"/>
                  <a:tab pos="1375026" algn="l"/>
                  <a:tab pos="2062539" algn="l"/>
                  <a:tab pos="2750051" algn="l"/>
                </a:tabLst>
                <a:defRPr/>
              </a:pPr>
              <a:t>25</a:t>
            </a:fld>
            <a:endParaRPr kumimoji="0" lang="ru-RU" sz="1300" b="1" i="0" u="none" strike="noStrike" kern="1200" cap="none" spc="0" normalizeH="0" baseline="0" noProof="0">
              <a:ln>
                <a:noFill/>
              </a:ln>
              <a:solidFill>
                <a:srgbClr val="000000"/>
              </a:solidFill>
              <a:effectLst/>
              <a:uLnTx/>
              <a:uFillTx/>
              <a:latin typeface="Times New Roman" pitchFamily="18" charset="0"/>
              <a:ea typeface="+mn-ea"/>
              <a:cs typeface="Lucida Sans Unicode" charset="0"/>
            </a:endParaRPr>
          </a:p>
        </p:txBody>
      </p:sp>
    </p:spTree>
    <p:extLst>
      <p:ext uri="{BB962C8B-B14F-4D97-AF65-F5344CB8AC3E}">
        <p14:creationId xmlns:p14="http://schemas.microsoft.com/office/powerpoint/2010/main" val="180594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AAE97-A393-4EED-8DCD-26034DD29A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96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7E7B2C-7CF5-B246-A93D-EE643629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829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2016ARlandscape-4al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972" y="397301"/>
            <a:ext cx="3348038" cy="1286030"/>
          </a:xfrm>
          <a:prstGeom prst="rect">
            <a:avLst/>
          </a:prstGeom>
        </p:spPr>
      </p:pic>
      <p:sp>
        <p:nvSpPr>
          <p:cNvPr id="2" name="Title 1"/>
          <p:cNvSpPr>
            <a:spLocks noGrp="1"/>
          </p:cNvSpPr>
          <p:nvPr>
            <p:ph type="ctrTitle" hasCustomPrompt="1"/>
          </p:nvPr>
        </p:nvSpPr>
        <p:spPr>
          <a:xfrm>
            <a:off x="945442" y="3618663"/>
            <a:ext cx="7511568" cy="881872"/>
          </a:xfrm>
        </p:spPr>
        <p:txBody>
          <a:bodyPr anchor="ctr">
            <a:noAutofit/>
          </a:bodyPr>
          <a:lstStyle>
            <a:lvl1pPr>
              <a:defRPr>
                <a:solidFill>
                  <a:schemeClr val="accent3"/>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45442" y="4704407"/>
            <a:ext cx="7511567" cy="675325"/>
          </a:xfrm>
        </p:spPr>
        <p:txBody>
          <a:bodyPr anchor="ctr" anchorCtr="0">
            <a:noAutofit/>
          </a:bodyPr>
          <a:lstStyle>
            <a:lvl1pPr marL="0" indent="0" algn="l">
              <a:buNone/>
              <a:defRPr sz="20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Info</a:t>
            </a:r>
            <a:endParaRPr lang="en-US" dirty="0"/>
          </a:p>
        </p:txBody>
      </p:sp>
      <p:sp>
        <p:nvSpPr>
          <p:cNvPr id="9" name="Text Placeholder 8"/>
          <p:cNvSpPr>
            <a:spLocks noGrp="1"/>
          </p:cNvSpPr>
          <p:nvPr>
            <p:ph type="body" sz="quarter" idx="10" hasCustomPrompt="1"/>
          </p:nvPr>
        </p:nvSpPr>
        <p:spPr>
          <a:xfrm>
            <a:off x="6040244" y="1598665"/>
            <a:ext cx="2416765" cy="419224"/>
          </a:xfrm>
        </p:spPr>
        <p:txBody>
          <a:bodyPr anchor="ctr"/>
          <a:lstStyle>
            <a:lvl1pPr marL="0" marR="0" indent="0" algn="l" defTabSz="457200" rtl="0" eaLnBrk="1" fontAlgn="auto" latinLnBrk="0" hangingPunct="1">
              <a:lnSpc>
                <a:spcPct val="95000"/>
              </a:lnSpc>
              <a:spcBef>
                <a:spcPts val="1400"/>
              </a:spcBef>
              <a:spcAft>
                <a:spcPts val="0"/>
              </a:spcAft>
              <a:buClrTx/>
              <a:buSzPct val="130000"/>
              <a:buFontTx/>
              <a:buNone/>
              <a:tabLst/>
              <a:defRPr sz="1400" i="1">
                <a:solidFill>
                  <a:schemeClr val="accent3">
                    <a:lumMod val="60000"/>
                    <a:lumOff val="40000"/>
                  </a:schemeClr>
                </a:solidFill>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solidFill>
                  <a:schemeClr val="accent2"/>
                </a:solidFill>
              </a:rPr>
              <a:t>Month Day, Year</a:t>
            </a:r>
          </a:p>
        </p:txBody>
      </p:sp>
      <p:pic>
        <p:nvPicPr>
          <p:cNvPr id="13" name="Picture 12" descr="2016ARlandscape-4alt3_Artboard 4.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spTree>
    <p:extLst>
      <p:ext uri="{BB962C8B-B14F-4D97-AF65-F5344CB8AC3E}">
        <p14:creationId xmlns:p14="http://schemas.microsoft.com/office/powerpoint/2010/main" val="95793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81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Рисунок 1" descr="bg_logo.png"/>
          <p:cNvPicPr>
            <a:picLocks noChangeAspect="1"/>
          </p:cNvPicPr>
          <p:nvPr userDrawn="1"/>
        </p:nvPicPr>
        <p:blipFill>
          <a:blip r:embed="rId2" cstate="print"/>
          <a:srcRect/>
          <a:stretch>
            <a:fillRect/>
          </a:stretch>
        </p:blipFill>
        <p:spPr bwMode="auto">
          <a:xfrm>
            <a:off x="0" y="-5953"/>
            <a:ext cx="9144000" cy="6858000"/>
          </a:xfrm>
          <a:prstGeom prst="rect">
            <a:avLst/>
          </a:prstGeom>
          <a:noFill/>
          <a:ln w="9525">
            <a:noFill/>
            <a:miter lim="800000"/>
            <a:headEnd/>
            <a:tailEnd/>
          </a:ln>
        </p:spPr>
      </p:pic>
      <p:sp>
        <p:nvSpPr>
          <p:cNvPr id="2" name="Title 1"/>
          <p:cNvSpPr>
            <a:spLocks noGrp="1"/>
          </p:cNvSpPr>
          <p:nvPr>
            <p:ph type="ctrTitle"/>
          </p:nvPr>
        </p:nvSpPr>
        <p:spPr>
          <a:xfrm>
            <a:off x="1736685" y="2326689"/>
            <a:ext cx="6226493" cy="1926285"/>
          </a:xfrm>
        </p:spPr>
        <p:txBody>
          <a:bodyPr anchor="ctr"/>
          <a:lstStyle>
            <a:lvl1pPr algn="l">
              <a:defRPr sz="3797"/>
            </a:lvl1pPr>
          </a:lstStyle>
          <a:p>
            <a:r>
              <a:rPr lang="en-US" dirty="0"/>
              <a:t>Click to edit Master title style</a:t>
            </a:r>
            <a:endParaRPr lang="fr-CH" dirty="0"/>
          </a:p>
        </p:txBody>
      </p:sp>
      <p:sp>
        <p:nvSpPr>
          <p:cNvPr id="3" name="Subtitle 2"/>
          <p:cNvSpPr>
            <a:spLocks noGrp="1"/>
          </p:cNvSpPr>
          <p:nvPr>
            <p:ph type="subTitle" idx="1"/>
          </p:nvPr>
        </p:nvSpPr>
        <p:spPr>
          <a:xfrm>
            <a:off x="1736685" y="4441612"/>
            <a:ext cx="6221873" cy="1417658"/>
          </a:xfrm>
        </p:spPr>
        <p:txBody>
          <a:bodyPr anchor="b"/>
          <a:lstStyle>
            <a:lvl1pPr marL="0" indent="0" algn="l">
              <a:spcBef>
                <a:spcPts val="0"/>
              </a:spcBef>
              <a:buNone/>
              <a:defRPr sz="1406">
                <a:solidFill>
                  <a:schemeClr val="tx1">
                    <a:lumMod val="65000"/>
                    <a:lumOff val="35000"/>
                  </a:schemeClr>
                </a:solidFill>
                <a:latin typeface="+mj-lt"/>
              </a:defRPr>
            </a:lvl1pPr>
            <a:lvl2pPr marL="321469" indent="0" algn="ctr">
              <a:buNone/>
              <a:defRPr sz="1406"/>
            </a:lvl2pPr>
            <a:lvl3pPr marL="642938" indent="0" algn="ctr">
              <a:buNone/>
              <a:defRPr sz="1266"/>
            </a:lvl3pPr>
            <a:lvl4pPr marL="964406" indent="0" algn="ctr">
              <a:buNone/>
              <a:defRPr sz="1125"/>
            </a:lvl4pPr>
            <a:lvl5pPr marL="1285875" indent="0" algn="ctr">
              <a:buNone/>
              <a:defRPr sz="1125"/>
            </a:lvl5pPr>
            <a:lvl6pPr marL="1607344" indent="0" algn="ctr">
              <a:buNone/>
              <a:defRPr sz="1125"/>
            </a:lvl6pPr>
            <a:lvl7pPr marL="1928813" indent="0" algn="ctr">
              <a:buNone/>
              <a:defRPr sz="1125"/>
            </a:lvl7pPr>
            <a:lvl8pPr marL="2250281" indent="0" algn="ctr">
              <a:buNone/>
              <a:defRPr sz="1125"/>
            </a:lvl8pPr>
            <a:lvl9pPr marL="2571750" indent="0" algn="ctr">
              <a:buNone/>
              <a:defRPr sz="1125"/>
            </a:lvl9pPr>
          </a:lstStyle>
          <a:p>
            <a:r>
              <a:rPr lang="en-US" dirty="0"/>
              <a:t>Click to edit Master subtitle style</a:t>
            </a:r>
            <a:endParaRPr lang="fr-CH" dirty="0"/>
          </a:p>
        </p:txBody>
      </p:sp>
      <p:sp>
        <p:nvSpPr>
          <p:cNvPr id="8" name="TextBox 7"/>
          <p:cNvSpPr txBox="1"/>
          <p:nvPr userDrawn="1"/>
        </p:nvSpPr>
        <p:spPr>
          <a:xfrm>
            <a:off x="1736685" y="5973961"/>
            <a:ext cx="5357813" cy="352148"/>
          </a:xfrm>
          <a:prstGeom prst="rect">
            <a:avLst/>
          </a:prstGeom>
          <a:noFill/>
        </p:spPr>
        <p:txBody>
          <a:bodyPr lIns="0">
            <a:spAutoFit/>
          </a:bodyPr>
          <a:lstStyle/>
          <a:p>
            <a:pPr>
              <a:defRPr/>
            </a:pPr>
            <a:r>
              <a:rPr lang="en-US" sz="844" b="0" dirty="0">
                <a:solidFill>
                  <a:schemeClr val="bg2">
                    <a:lumMod val="75000"/>
                  </a:schemeClr>
                </a:solidFill>
                <a:latin typeface="Candara" pitchFamily="34" charset="0"/>
              </a:rPr>
              <a:t>International Council for Harmonisation of Technical Requirements</a:t>
            </a:r>
          </a:p>
          <a:p>
            <a:pPr>
              <a:defRPr/>
            </a:pPr>
            <a:r>
              <a:rPr lang="en-US" sz="844" b="0" dirty="0">
                <a:solidFill>
                  <a:schemeClr val="bg2">
                    <a:lumMod val="75000"/>
                  </a:schemeClr>
                </a:solidFill>
                <a:latin typeface="Candara" pitchFamily="34" charset="0"/>
              </a:rPr>
              <a:t>for Pharmaceuticals for Human Use</a:t>
            </a:r>
            <a:endParaRPr lang="ru-RU" sz="844" b="0" dirty="0">
              <a:solidFill>
                <a:schemeClr val="bg2">
                  <a:lumMod val="75000"/>
                </a:schemeClr>
              </a:solidFill>
              <a:latin typeface="Candara" pitchFamily="34" charset="0"/>
            </a:endParaRPr>
          </a:p>
        </p:txBody>
      </p:sp>
    </p:spTree>
    <p:extLst>
      <p:ext uri="{BB962C8B-B14F-4D97-AF65-F5344CB8AC3E}">
        <p14:creationId xmlns:p14="http://schemas.microsoft.com/office/powerpoint/2010/main" val="309833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429375" y="6426399"/>
            <a:ext cx="1863329" cy="260450"/>
          </a:xfrm>
          <a:prstGeom prst="rect">
            <a:avLst/>
          </a:prstGeom>
          <a:noFill/>
          <a:ln w="9525">
            <a:noFill/>
            <a:round/>
            <a:headEnd/>
            <a:tailEnd/>
          </a:ln>
          <a:effectLst/>
        </p:spPr>
        <p:txBody>
          <a:bodyPr lIns="0" tIns="0" rIns="0" bIns="0"/>
          <a:lstStyle>
            <a:lvl1pPr>
              <a:defRPr/>
            </a:lvl1pPr>
          </a:lstStyle>
          <a:p>
            <a:pPr algn="r">
              <a:lnSpc>
                <a:spcPct val="95000"/>
              </a:lnSpc>
              <a:defRPr/>
            </a:pPr>
            <a:fld id="{AF0166B3-1AA4-43FE-8B63-94829FF3D42D}" type="slidenum">
              <a:rPr lang="ru-RU" sz="704" smtClean="0">
                <a:solidFill>
                  <a:srgbClr val="999999"/>
                </a:solidFill>
              </a:rPr>
              <a:pPr algn="r">
                <a:lnSpc>
                  <a:spcPct val="95000"/>
                </a:lnSpc>
                <a:defRPr/>
              </a:pPr>
              <a:t>‹#›</a:t>
            </a:fld>
            <a:endParaRPr lang="ru-RU" sz="704" dirty="0">
              <a:solidFill>
                <a:srgbClr val="999999"/>
              </a:solidFill>
            </a:endParaRPr>
          </a:p>
        </p:txBody>
      </p:sp>
      <p:sp>
        <p:nvSpPr>
          <p:cNvPr id="7" name="Заголовок 1"/>
          <p:cNvSpPr>
            <a:spLocks noGrp="1"/>
          </p:cNvSpPr>
          <p:nvPr>
            <p:ph type="title"/>
          </p:nvPr>
        </p:nvSpPr>
        <p:spPr>
          <a:xfrm>
            <a:off x="660945" y="1246465"/>
            <a:ext cx="8030766" cy="741164"/>
          </a:xfrm>
        </p:spPr>
        <p:txBody>
          <a:bodyPr/>
          <a:lstStyle>
            <a:lvl1pPr>
              <a:defRPr/>
            </a:lvl1pPr>
          </a:lstStyle>
          <a:p>
            <a:r>
              <a:rPr lang="en-GB" noProof="0" dirty="0"/>
              <a:t>Click to edit Master title style</a:t>
            </a:r>
          </a:p>
        </p:txBody>
      </p:sp>
      <p:sp>
        <p:nvSpPr>
          <p:cNvPr id="8" name="Content Placeholder 10"/>
          <p:cNvSpPr>
            <a:spLocks noGrp="1"/>
          </p:cNvSpPr>
          <p:nvPr>
            <p:ph sz="quarter" idx="13"/>
          </p:nvPr>
        </p:nvSpPr>
        <p:spPr>
          <a:xfrm>
            <a:off x="2955875" y="368379"/>
            <a:ext cx="4253508" cy="607219"/>
          </a:xfrm>
        </p:spPr>
        <p:txBody>
          <a:bodyPr anchor="ctr"/>
          <a:lstStyle>
            <a:lvl1pPr marL="0" indent="0">
              <a:buNone/>
              <a:defRPr sz="1406" baseline="0">
                <a:latin typeface="+mj-lt"/>
              </a:defRPr>
            </a:lvl1pPr>
            <a:lvl2pPr>
              <a:defRPr sz="1406">
                <a:latin typeface="+mj-lt"/>
              </a:defRPr>
            </a:lvl2pPr>
            <a:lvl3pPr>
              <a:defRPr sz="1406">
                <a:latin typeface="+mj-lt"/>
              </a:defRPr>
            </a:lvl3pPr>
            <a:lvl4pPr>
              <a:defRPr sz="1406">
                <a:latin typeface="+mj-lt"/>
              </a:defRPr>
            </a:lvl4pPr>
            <a:lvl5pPr>
              <a:defRPr sz="1406">
                <a:latin typeface="+mj-lt"/>
              </a:defRPr>
            </a:lvl5pPr>
          </a:lstStyle>
          <a:p>
            <a:pPr lvl="0"/>
            <a:r>
              <a:rPr lang="en-US" dirty="0"/>
              <a:t>Click to edit Master text styles</a:t>
            </a:r>
          </a:p>
        </p:txBody>
      </p:sp>
    </p:spTree>
    <p:extLst>
      <p:ext uri="{BB962C8B-B14F-4D97-AF65-F5344CB8AC3E}">
        <p14:creationId xmlns:p14="http://schemas.microsoft.com/office/powerpoint/2010/main" val="18145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429375" y="6426399"/>
            <a:ext cx="1863329" cy="260450"/>
          </a:xfrm>
          <a:prstGeom prst="rect">
            <a:avLst/>
          </a:prstGeom>
          <a:noFill/>
          <a:ln w="9525">
            <a:noFill/>
            <a:round/>
            <a:headEnd/>
            <a:tailEnd/>
          </a:ln>
          <a:effectLst/>
        </p:spPr>
        <p:txBody>
          <a:bodyPr lIns="0" tIns="0" rIns="0" bIns="0"/>
          <a:lstStyle>
            <a:lvl1pPr>
              <a:defRPr/>
            </a:lvl1pPr>
          </a:lstStyle>
          <a:p>
            <a:pPr algn="r">
              <a:lnSpc>
                <a:spcPct val="95000"/>
              </a:lnSpc>
              <a:defRPr/>
            </a:pPr>
            <a:fld id="{DAE92554-818E-438B-8EAE-36A0BFAEA8A0}" type="slidenum">
              <a:rPr lang="ru-RU" sz="704" smtClean="0">
                <a:solidFill>
                  <a:srgbClr val="999999"/>
                </a:solidFill>
              </a:rPr>
              <a:pPr algn="r">
                <a:lnSpc>
                  <a:spcPct val="95000"/>
                </a:lnSpc>
                <a:defRPr/>
              </a:pPr>
              <a:t>‹#›</a:t>
            </a:fld>
            <a:endParaRPr lang="ru-RU" sz="704" dirty="0">
              <a:solidFill>
                <a:srgbClr val="999999"/>
              </a:solidFill>
            </a:endParaRPr>
          </a:p>
        </p:txBody>
      </p:sp>
      <p:sp>
        <p:nvSpPr>
          <p:cNvPr id="7" name="Заголовок 1"/>
          <p:cNvSpPr>
            <a:spLocks noGrp="1"/>
          </p:cNvSpPr>
          <p:nvPr>
            <p:ph type="title"/>
          </p:nvPr>
        </p:nvSpPr>
        <p:spPr>
          <a:xfrm>
            <a:off x="660945" y="1246465"/>
            <a:ext cx="8030766" cy="741164"/>
          </a:xfrm>
        </p:spPr>
        <p:txBody>
          <a:bodyPr/>
          <a:lstStyle>
            <a:lvl1pPr>
              <a:defRPr/>
            </a:lvl1pPr>
          </a:lstStyle>
          <a:p>
            <a:r>
              <a:rPr lang="en-US" dirty="0"/>
              <a:t>Click to edit Master title style</a:t>
            </a:r>
            <a:endParaRPr lang="ru-RU" dirty="0"/>
          </a:p>
        </p:txBody>
      </p:sp>
      <p:sp>
        <p:nvSpPr>
          <p:cNvPr id="8" name="Содержимое 2"/>
          <p:cNvSpPr>
            <a:spLocks noGrp="1"/>
          </p:cNvSpPr>
          <p:nvPr>
            <p:ph idx="1"/>
          </p:nvPr>
        </p:nvSpPr>
        <p:spPr>
          <a:xfrm>
            <a:off x="656565" y="2078850"/>
            <a:ext cx="7762875" cy="4006453"/>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1" name="Content Placeholder 10"/>
          <p:cNvSpPr>
            <a:spLocks noGrp="1"/>
          </p:cNvSpPr>
          <p:nvPr>
            <p:ph sz="quarter" idx="13"/>
          </p:nvPr>
        </p:nvSpPr>
        <p:spPr>
          <a:xfrm>
            <a:off x="2955875" y="368379"/>
            <a:ext cx="4253508" cy="607219"/>
          </a:xfrm>
        </p:spPr>
        <p:txBody>
          <a:bodyPr anchor="ctr"/>
          <a:lstStyle>
            <a:lvl1pPr marL="0" indent="0">
              <a:buNone/>
              <a:defRPr sz="1406" baseline="0">
                <a:latin typeface="+mj-lt"/>
              </a:defRPr>
            </a:lvl1pPr>
            <a:lvl2pPr>
              <a:defRPr sz="1406">
                <a:latin typeface="+mj-lt"/>
              </a:defRPr>
            </a:lvl2pPr>
            <a:lvl3pPr>
              <a:defRPr sz="1406">
                <a:latin typeface="+mj-lt"/>
              </a:defRPr>
            </a:lvl3pPr>
            <a:lvl4pPr>
              <a:defRPr sz="1406">
                <a:latin typeface="+mj-lt"/>
              </a:defRPr>
            </a:lvl4pPr>
            <a:lvl5pPr>
              <a:defRPr sz="1406">
                <a:latin typeface="+mj-lt"/>
              </a:defRPr>
            </a:lvl5pPr>
          </a:lstStyle>
          <a:p>
            <a:pPr lvl="0"/>
            <a:r>
              <a:rPr lang="en-US" dirty="0"/>
              <a:t>Click to edit Master text styles</a:t>
            </a:r>
          </a:p>
        </p:txBody>
      </p:sp>
    </p:spTree>
    <p:extLst>
      <p:ext uri="{BB962C8B-B14F-4D97-AF65-F5344CB8AC3E}">
        <p14:creationId xmlns:p14="http://schemas.microsoft.com/office/powerpoint/2010/main" val="266269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mal Text">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429375" y="6426399"/>
            <a:ext cx="1863329" cy="260450"/>
          </a:xfrm>
          <a:prstGeom prst="rect">
            <a:avLst/>
          </a:prstGeom>
          <a:noFill/>
          <a:ln w="9525">
            <a:noFill/>
            <a:round/>
            <a:headEnd/>
            <a:tailEnd/>
          </a:ln>
          <a:effectLst/>
        </p:spPr>
        <p:txBody>
          <a:bodyPr lIns="0" tIns="0" rIns="0" bIns="0"/>
          <a:lstStyle>
            <a:lvl1pPr>
              <a:defRPr/>
            </a:lvl1pPr>
          </a:lstStyle>
          <a:p>
            <a:pPr algn="r">
              <a:lnSpc>
                <a:spcPct val="95000"/>
              </a:lnSpc>
              <a:defRPr/>
            </a:pPr>
            <a:fld id="{88BDC811-FBB1-45B5-9F23-29515F4EC5B0}" type="slidenum">
              <a:rPr lang="ru-RU" sz="704" smtClean="0">
                <a:solidFill>
                  <a:srgbClr val="999999"/>
                </a:solidFill>
              </a:rPr>
              <a:pPr algn="r">
                <a:lnSpc>
                  <a:spcPct val="95000"/>
                </a:lnSpc>
                <a:defRPr/>
              </a:pPr>
              <a:t>‹#›</a:t>
            </a:fld>
            <a:endParaRPr lang="ru-RU" sz="704" dirty="0">
              <a:solidFill>
                <a:srgbClr val="999999"/>
              </a:solidFill>
            </a:endParaRPr>
          </a:p>
        </p:txBody>
      </p:sp>
      <p:sp>
        <p:nvSpPr>
          <p:cNvPr id="7" name="Заголовок 1"/>
          <p:cNvSpPr>
            <a:spLocks noGrp="1"/>
          </p:cNvSpPr>
          <p:nvPr>
            <p:ph type="title"/>
          </p:nvPr>
        </p:nvSpPr>
        <p:spPr>
          <a:xfrm>
            <a:off x="660945" y="1246465"/>
            <a:ext cx="8030766" cy="741164"/>
          </a:xfrm>
        </p:spPr>
        <p:txBody>
          <a:bodyPr/>
          <a:lstStyle>
            <a:lvl1pPr>
              <a:defRPr/>
            </a:lvl1pPr>
          </a:lstStyle>
          <a:p>
            <a:r>
              <a:rPr lang="en-US" dirty="0"/>
              <a:t>Click to edit Master title style</a:t>
            </a:r>
            <a:endParaRPr lang="ru-RU" dirty="0"/>
          </a:p>
        </p:txBody>
      </p:sp>
      <p:sp>
        <p:nvSpPr>
          <p:cNvPr id="8" name="Содержимое 2"/>
          <p:cNvSpPr>
            <a:spLocks noGrp="1"/>
          </p:cNvSpPr>
          <p:nvPr>
            <p:ph idx="1"/>
          </p:nvPr>
        </p:nvSpPr>
        <p:spPr>
          <a:xfrm>
            <a:off x="660945" y="2087004"/>
            <a:ext cx="7762875" cy="4006453"/>
          </a:xfrm>
        </p:spPr>
        <p:txBody>
          <a:bodyPr/>
          <a:lstStyle>
            <a:lvl1pPr marL="0" indent="0">
              <a:buNone/>
              <a:defRPr/>
            </a:lvl1pPr>
            <a:lvl2pPr>
              <a:defRPr/>
            </a:lvl2pPr>
            <a:lvl3pPr>
              <a:defRPr/>
            </a:lvl3pPr>
            <a:lvl4pPr>
              <a:defRPr/>
            </a:lvl4pPr>
            <a:lvl5pPr>
              <a:defRPr/>
            </a:lvl5pPr>
          </a:lstStyle>
          <a:p>
            <a:pPr lvl="0"/>
            <a:r>
              <a:rPr lang="en-US" dirty="0"/>
              <a:t>Click to edit Master text styles</a:t>
            </a:r>
          </a:p>
          <a:p>
            <a:pPr lvl="0"/>
            <a:endParaRPr lang="en-US" dirty="0"/>
          </a:p>
        </p:txBody>
      </p:sp>
      <p:sp>
        <p:nvSpPr>
          <p:cNvPr id="11" name="Content Placeholder 10"/>
          <p:cNvSpPr>
            <a:spLocks noGrp="1"/>
          </p:cNvSpPr>
          <p:nvPr>
            <p:ph sz="quarter" idx="13"/>
          </p:nvPr>
        </p:nvSpPr>
        <p:spPr>
          <a:xfrm>
            <a:off x="2955875" y="368379"/>
            <a:ext cx="4253508" cy="607219"/>
          </a:xfrm>
        </p:spPr>
        <p:txBody>
          <a:bodyPr anchor="ctr"/>
          <a:lstStyle>
            <a:lvl1pPr marL="0" indent="0">
              <a:buNone/>
              <a:defRPr sz="1406" baseline="0">
                <a:latin typeface="+mj-lt"/>
              </a:defRPr>
            </a:lvl1pPr>
            <a:lvl2pPr>
              <a:defRPr sz="1406">
                <a:latin typeface="+mj-lt"/>
              </a:defRPr>
            </a:lvl2pPr>
            <a:lvl3pPr>
              <a:defRPr sz="1406">
                <a:latin typeface="+mj-lt"/>
              </a:defRPr>
            </a:lvl3pPr>
            <a:lvl4pPr>
              <a:defRPr sz="1406">
                <a:latin typeface="+mj-lt"/>
              </a:defRPr>
            </a:lvl4pPr>
            <a:lvl5pPr>
              <a:defRPr sz="1406">
                <a:latin typeface="+mj-lt"/>
              </a:defRPr>
            </a:lvl5pPr>
          </a:lstStyle>
          <a:p>
            <a:pPr lvl="0"/>
            <a:r>
              <a:rPr lang="en-US" dirty="0"/>
              <a:t>Click to edit Master text styles</a:t>
            </a:r>
          </a:p>
        </p:txBody>
      </p:sp>
    </p:spTree>
    <p:extLst>
      <p:ext uri="{BB962C8B-B14F-4D97-AF65-F5344CB8AC3E}">
        <p14:creationId xmlns:p14="http://schemas.microsoft.com/office/powerpoint/2010/main" val="147172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60082" y="1243013"/>
            <a:ext cx="7763363" cy="741164"/>
          </a:xfrm>
        </p:spPr>
        <p:txBody>
          <a:bodyPr/>
          <a:lstStyle>
            <a:lvl1pPr algn="ctr">
              <a:defRPr/>
            </a:lvl1pPr>
          </a:lstStyle>
          <a:p>
            <a:r>
              <a:rPr lang="en-GB" noProof="0" dirty="0"/>
              <a:t>Click to edit Master title style</a:t>
            </a:r>
          </a:p>
        </p:txBody>
      </p:sp>
      <p:sp>
        <p:nvSpPr>
          <p:cNvPr id="5" name="Содержимое 2"/>
          <p:cNvSpPr>
            <a:spLocks noGrp="1"/>
          </p:cNvSpPr>
          <p:nvPr>
            <p:ph sz="half" idx="1"/>
          </p:nvPr>
        </p:nvSpPr>
        <p:spPr>
          <a:xfrm>
            <a:off x="914655" y="2014852"/>
            <a:ext cx="3577635" cy="4252973"/>
          </a:xfrm>
        </p:spPr>
        <p:txBody>
          <a:bodyPr/>
          <a:lstStyle>
            <a:lvl1pPr>
              <a:defRPr sz="1758" baseline="0"/>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1" name="Содержимое 2"/>
          <p:cNvSpPr>
            <a:spLocks noGrp="1"/>
          </p:cNvSpPr>
          <p:nvPr>
            <p:ph sz="half" idx="17"/>
          </p:nvPr>
        </p:nvSpPr>
        <p:spPr>
          <a:xfrm>
            <a:off x="4593420" y="2023546"/>
            <a:ext cx="3577635" cy="4252973"/>
          </a:xfrm>
        </p:spPr>
        <p:txBody>
          <a:bodyPr/>
          <a:lstStyle>
            <a:lvl1pPr>
              <a:defRPr sz="1758" baseline="0"/>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8" name="Rectangle 5"/>
          <p:cNvSpPr>
            <a:spLocks noGrp="1" noChangeArrowheads="1"/>
          </p:cNvSpPr>
          <p:nvPr>
            <p:ph type="sldNum" idx="20"/>
          </p:nvPr>
        </p:nvSpPr>
        <p:spPr>
          <a:ln/>
        </p:spPr>
        <p:txBody>
          <a:bodyPr/>
          <a:lstStyle>
            <a:lvl1pPr>
              <a:defRPr/>
            </a:lvl1pPr>
          </a:lstStyle>
          <a:p>
            <a:pPr>
              <a:defRPr/>
            </a:pPr>
            <a:fld id="{4C900FCA-1A97-4D6A-89CC-C4E3C77CACE0}" type="slidenum">
              <a:rPr lang="ru-RU"/>
              <a:pPr>
                <a:defRPr/>
              </a:pPr>
              <a:t>‹#›</a:t>
            </a:fld>
            <a:endParaRPr lang="ru-RU" dirty="0"/>
          </a:p>
        </p:txBody>
      </p:sp>
      <p:sp>
        <p:nvSpPr>
          <p:cNvPr id="9" name="Content Placeholder 10"/>
          <p:cNvSpPr>
            <a:spLocks noGrp="1"/>
          </p:cNvSpPr>
          <p:nvPr>
            <p:ph sz="quarter" idx="13"/>
          </p:nvPr>
        </p:nvSpPr>
        <p:spPr>
          <a:xfrm>
            <a:off x="2955875" y="368379"/>
            <a:ext cx="4253508" cy="607219"/>
          </a:xfrm>
        </p:spPr>
        <p:txBody>
          <a:bodyPr anchor="ctr"/>
          <a:lstStyle>
            <a:lvl1pPr marL="0" indent="0">
              <a:buNone/>
              <a:defRPr sz="1406" baseline="0">
                <a:latin typeface="+mj-lt"/>
              </a:defRPr>
            </a:lvl1pPr>
            <a:lvl2pPr>
              <a:defRPr sz="1406">
                <a:latin typeface="+mj-lt"/>
              </a:defRPr>
            </a:lvl2pPr>
            <a:lvl3pPr>
              <a:defRPr sz="1406">
                <a:latin typeface="+mj-lt"/>
              </a:defRPr>
            </a:lvl3pPr>
            <a:lvl4pPr>
              <a:defRPr sz="1406">
                <a:latin typeface="+mj-lt"/>
              </a:defRPr>
            </a:lvl4pPr>
            <a:lvl5pPr>
              <a:defRPr sz="1406">
                <a:latin typeface="+mj-lt"/>
              </a:defRPr>
            </a:lvl5pPr>
          </a:lstStyle>
          <a:p>
            <a:pPr lvl="0"/>
            <a:r>
              <a:rPr lang="en-US" dirty="0"/>
              <a:t>Click to edit Master text styles</a:t>
            </a:r>
          </a:p>
        </p:txBody>
      </p:sp>
    </p:spTree>
    <p:extLst>
      <p:ext uri="{BB962C8B-B14F-4D97-AF65-F5344CB8AC3E}">
        <p14:creationId xmlns:p14="http://schemas.microsoft.com/office/powerpoint/2010/main" val="216390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aft">
    <p:spTree>
      <p:nvGrpSpPr>
        <p:cNvPr id="1" name=""/>
        <p:cNvGrpSpPr/>
        <p:nvPr/>
      </p:nvGrpSpPr>
      <p:grpSpPr>
        <a:xfrm>
          <a:off x="0" y="0"/>
          <a:ext cx="0" cy="0"/>
          <a:chOff x="0" y="0"/>
          <a:chExt cx="0" cy="0"/>
        </a:xfrm>
      </p:grpSpPr>
      <p:sp>
        <p:nvSpPr>
          <p:cNvPr id="4" name="Rectangle 5"/>
          <p:cNvSpPr>
            <a:spLocks noGrp="1" noChangeArrowheads="1"/>
          </p:cNvSpPr>
          <p:nvPr>
            <p:ph type="sldNum" idx="12"/>
          </p:nvPr>
        </p:nvSpPr>
        <p:spPr>
          <a:ln/>
        </p:spPr>
        <p:txBody>
          <a:bodyPr/>
          <a:lstStyle>
            <a:lvl1pPr>
              <a:defRPr/>
            </a:lvl1pPr>
          </a:lstStyle>
          <a:p>
            <a:pPr>
              <a:defRPr/>
            </a:pPr>
            <a:fld id="{6AD948CB-CBFC-48EC-9170-DC63649F09AB}" type="slidenum">
              <a:rPr lang="ru-RU"/>
              <a:pPr>
                <a:defRPr/>
              </a:pPr>
              <a:t>‹#›</a:t>
            </a:fld>
            <a:endParaRPr lang="ru-RU" dirty="0"/>
          </a:p>
        </p:txBody>
      </p:sp>
    </p:spTree>
    <p:extLst>
      <p:ext uri="{BB962C8B-B14F-4D97-AF65-F5344CB8AC3E}">
        <p14:creationId xmlns:p14="http://schemas.microsoft.com/office/powerpoint/2010/main" val="347055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6975" y="273375"/>
            <a:ext cx="8228925" cy="1144800"/>
          </a:xfrm>
          <a:prstGeom prst="rect">
            <a:avLst/>
          </a:prstGeom>
        </p:spPr>
        <p:txBody>
          <a:bodyPr lIns="0" tIns="0" rIns="0" bIns="0" anchor="ctr"/>
          <a:lstStyle/>
          <a:p>
            <a:endParaRPr lang="en-GB" sz="2742" b="0" strike="noStrike" spc="-1">
              <a:solidFill>
                <a:srgbClr val="FFFFFF"/>
              </a:solidFill>
              <a:uFill>
                <a:solidFill>
                  <a:srgbClr val="FFFFFF"/>
                </a:solidFill>
              </a:uFill>
              <a:latin typeface="Arial"/>
            </a:endParaRPr>
          </a:p>
        </p:txBody>
      </p:sp>
      <p:sp>
        <p:nvSpPr>
          <p:cNvPr id="46" name="PlaceHolder 2"/>
          <p:cNvSpPr>
            <a:spLocks noGrp="1"/>
          </p:cNvSpPr>
          <p:nvPr>
            <p:ph type="subTitle"/>
          </p:nvPr>
        </p:nvSpPr>
        <p:spPr>
          <a:xfrm>
            <a:off x="456975" y="1604475"/>
            <a:ext cx="8228925" cy="3977100"/>
          </a:xfrm>
          <a:prstGeom prst="rect">
            <a:avLst/>
          </a:prstGeom>
        </p:spPr>
        <p:txBody>
          <a:bodyPr lIns="0" tIns="0" rIns="0" bIns="0" anchor="ctr"/>
          <a:lstStyle/>
          <a:p>
            <a:pPr algn="ctr"/>
            <a:endParaRPr lang="en-US" sz="1688"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165743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2016ARlandscape-4al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972" y="397301"/>
            <a:ext cx="3348038" cy="1286030"/>
          </a:xfrm>
          <a:prstGeom prst="rect">
            <a:avLst/>
          </a:prstGeom>
        </p:spPr>
      </p:pic>
      <p:sp>
        <p:nvSpPr>
          <p:cNvPr id="2" name="Title 1"/>
          <p:cNvSpPr>
            <a:spLocks noGrp="1"/>
          </p:cNvSpPr>
          <p:nvPr>
            <p:ph type="ctrTitle" hasCustomPrompt="1"/>
          </p:nvPr>
        </p:nvSpPr>
        <p:spPr>
          <a:xfrm>
            <a:off x="945442" y="3618663"/>
            <a:ext cx="7511568" cy="881872"/>
          </a:xfrm>
        </p:spPr>
        <p:txBody>
          <a:bodyPr anchor="ctr">
            <a:noAutofit/>
          </a:bodyPr>
          <a:lstStyle>
            <a:lvl1pPr>
              <a:defRPr>
                <a:solidFill>
                  <a:schemeClr val="accent3"/>
                </a:solidFill>
              </a:defRPr>
            </a:lvl1pPr>
          </a:lstStyle>
          <a:p>
            <a:r>
              <a:rPr lang="en-US" dirty="0"/>
              <a:t>Presentation Title</a:t>
            </a:r>
          </a:p>
        </p:txBody>
      </p:sp>
      <p:sp>
        <p:nvSpPr>
          <p:cNvPr id="3" name="Subtitle 2"/>
          <p:cNvSpPr>
            <a:spLocks noGrp="1"/>
          </p:cNvSpPr>
          <p:nvPr>
            <p:ph type="subTitle" idx="1" hasCustomPrompt="1"/>
          </p:nvPr>
        </p:nvSpPr>
        <p:spPr>
          <a:xfrm>
            <a:off x="945442" y="4704407"/>
            <a:ext cx="7511567" cy="675325"/>
          </a:xfrm>
        </p:spPr>
        <p:txBody>
          <a:bodyPr anchor="ctr" anchorCtr="0">
            <a:noAutofit/>
          </a:bodyPr>
          <a:lstStyle>
            <a:lvl1pPr marL="0" indent="0" algn="l">
              <a:buNone/>
              <a:defRPr sz="20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a:t>
            </a:r>
          </a:p>
        </p:txBody>
      </p:sp>
      <p:sp>
        <p:nvSpPr>
          <p:cNvPr id="9" name="Text Placeholder 8"/>
          <p:cNvSpPr>
            <a:spLocks noGrp="1"/>
          </p:cNvSpPr>
          <p:nvPr>
            <p:ph type="body" sz="quarter" idx="10" hasCustomPrompt="1"/>
          </p:nvPr>
        </p:nvSpPr>
        <p:spPr>
          <a:xfrm>
            <a:off x="6040244" y="1598665"/>
            <a:ext cx="2416765" cy="419224"/>
          </a:xfrm>
        </p:spPr>
        <p:txBody>
          <a:bodyPr anchor="ctr"/>
          <a:lstStyle>
            <a:lvl1pPr marL="0" marR="0" indent="0" algn="l" defTabSz="457200" rtl="0" eaLnBrk="1" fontAlgn="auto" latinLnBrk="0" hangingPunct="1">
              <a:lnSpc>
                <a:spcPct val="95000"/>
              </a:lnSpc>
              <a:spcBef>
                <a:spcPts val="1400"/>
              </a:spcBef>
              <a:spcAft>
                <a:spcPts val="0"/>
              </a:spcAft>
              <a:buClrTx/>
              <a:buSzPct val="130000"/>
              <a:buFontTx/>
              <a:buNone/>
              <a:tabLst/>
              <a:defRPr sz="1400" i="1">
                <a:solidFill>
                  <a:schemeClr val="accent3">
                    <a:lumMod val="60000"/>
                    <a:lumOff val="40000"/>
                  </a:schemeClr>
                </a:solidFill>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a:solidFill>
                  <a:schemeClr val="accent2"/>
                </a:solidFill>
              </a:rPr>
              <a:t>Month Day, Year</a:t>
            </a:r>
          </a:p>
        </p:txBody>
      </p:sp>
      <p:pic>
        <p:nvPicPr>
          <p:cNvPr id="13" name="Picture 12" descr="2016ARlandscape-4alt3_Artboard 4.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spTree>
    <p:extLst>
      <p:ext uri="{BB962C8B-B14F-4D97-AF65-F5344CB8AC3E}">
        <p14:creationId xmlns:p14="http://schemas.microsoft.com/office/powerpoint/2010/main" val="1246815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69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47579" y="1452479"/>
            <a:ext cx="8462210" cy="40469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0" hasCustomPrompt="1"/>
          </p:nvPr>
        </p:nvSpPr>
        <p:spPr>
          <a:xfrm>
            <a:off x="347579" y="5499463"/>
            <a:ext cx="8462126" cy="639308"/>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2831263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409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4453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347579" y="3945458"/>
            <a:ext cx="8462210" cy="487645"/>
          </a:xfrm>
        </p:spPr>
        <p:txBody>
          <a:bodyPr/>
          <a:lstStyle>
            <a:lvl1pPr>
              <a:defRPr sz="2400"/>
            </a:lvl1pPr>
          </a:lstStyle>
          <a:p>
            <a:r>
              <a:rPr lang="en-US" dirty="0"/>
              <a:t>Click to edit Master title style</a:t>
            </a:r>
          </a:p>
        </p:txBody>
      </p:sp>
      <p:sp>
        <p:nvSpPr>
          <p:cNvPr id="5" name="Content Placeholder 4"/>
          <p:cNvSpPr>
            <a:spLocks noGrp="1"/>
          </p:cNvSpPr>
          <p:nvPr>
            <p:ph sz="quarter" idx="11"/>
          </p:nvPr>
        </p:nvSpPr>
        <p:spPr>
          <a:xfrm>
            <a:off x="347663" y="4588933"/>
            <a:ext cx="8461375" cy="1608667"/>
          </a:xfrm>
        </p:spPr>
        <p:txBody>
          <a:bodyPr/>
          <a:lstStyle>
            <a:lvl1pPr marL="0" indent="0">
              <a:buFont typeface="Arial"/>
              <a:buNone/>
              <a:defRPr sz="2000"/>
            </a:lvl1pPr>
            <a:lvl2pPr marL="404812" indent="0">
              <a:buNone/>
              <a:defRPr sz="2000"/>
            </a:lvl2pPr>
            <a:lvl3pPr marL="847725"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3" name="Straight Connector 12"/>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8" descr="2016ARlandscape-4al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spTree>
    <p:extLst>
      <p:ext uri="{BB962C8B-B14F-4D97-AF65-F5344CB8AC3E}">
        <p14:creationId xmlns:p14="http://schemas.microsoft.com/office/powerpoint/2010/main" val="2352037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221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20267"/>
            <a:ext cx="5486400" cy="651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7" name="Straight Connector 6"/>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8" name="Picture 7" descr="umb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3321870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pic>
        <p:nvPicPr>
          <p:cNvPr id="25" name="Picture 24" descr="2016ARlandscape-4alt3_Artboard 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1400" y="1806642"/>
            <a:ext cx="4521200" cy="1736658"/>
          </a:xfrm>
          <a:prstGeom prst="rect">
            <a:avLst/>
          </a:prstGeom>
        </p:spPr>
      </p:pic>
      <p:sp>
        <p:nvSpPr>
          <p:cNvPr id="16" name="Text Placeholder 15"/>
          <p:cNvSpPr>
            <a:spLocks noGrp="1"/>
          </p:cNvSpPr>
          <p:nvPr>
            <p:ph type="body" sz="quarter" idx="10" hasCustomPrompt="1"/>
          </p:nvPr>
        </p:nvSpPr>
        <p:spPr>
          <a:xfrm>
            <a:off x="2311400" y="3839632"/>
            <a:ext cx="4521200" cy="817034"/>
          </a:xfrm>
        </p:spPr>
        <p:txBody>
          <a:bodyPr/>
          <a:lstStyle>
            <a:lvl1pPr marL="0" indent="0">
              <a:buNone/>
              <a:defRPr sz="1800" baseline="0">
                <a:solidFill>
                  <a:schemeClr val="accent3"/>
                </a:solidFill>
              </a:defRPr>
            </a:lvl1pPr>
          </a:lstStyle>
          <a:p>
            <a:pPr lvl="0"/>
            <a:r>
              <a:rPr lang="en-US" dirty="0"/>
              <a:t>Presenter’s contact info goes here.</a:t>
            </a:r>
          </a:p>
        </p:txBody>
      </p:sp>
      <p:sp>
        <p:nvSpPr>
          <p:cNvPr id="17" name="Subtitle 7"/>
          <p:cNvSpPr txBox="1">
            <a:spLocks/>
          </p:cNvSpPr>
          <p:nvPr userDrawn="1"/>
        </p:nvSpPr>
        <p:spPr>
          <a:xfrm>
            <a:off x="2844800" y="5455735"/>
            <a:ext cx="3454400" cy="453189"/>
          </a:xfrm>
          <a:prstGeom prst="rect">
            <a:avLst/>
          </a:prstGeom>
        </p:spPr>
        <p:txBody>
          <a:bodyPr vert="horz" lIns="0" tIns="0" rIns="0" bIns="0" rtlCol="0" anchor="t" anchorCtr="0">
            <a:noAutofit/>
          </a:bodyPr>
          <a:lstStyle>
            <a:lvl1pPr marL="0" indent="0" algn="l" defTabSz="457200" rtl="0" eaLnBrk="1" latinLnBrk="0" hangingPunct="1">
              <a:lnSpc>
                <a:spcPct val="95000"/>
              </a:lnSpc>
              <a:spcBef>
                <a:spcPts val="1000"/>
              </a:spcBef>
              <a:buSzPct val="130000"/>
              <a:buFontTx/>
              <a:buNone/>
              <a:defRPr sz="2000" b="0" i="1" kern="1200">
                <a:solidFill>
                  <a:schemeClr val="bg2"/>
                </a:solidFill>
                <a:latin typeface="+mn-lt"/>
                <a:ea typeface="+mn-ea"/>
                <a:cs typeface="+mn-cs"/>
              </a:defRPr>
            </a:lvl1pPr>
            <a:lvl2pPr marL="457200" indent="0" algn="ctr" defTabSz="457200" rtl="0" eaLnBrk="1" latinLnBrk="0" hangingPunct="1">
              <a:lnSpc>
                <a:spcPct val="95000"/>
              </a:lnSpc>
              <a:spcBef>
                <a:spcPts val="500"/>
              </a:spcBef>
              <a:buClr>
                <a:schemeClr val="accent2"/>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lnSpc>
                <a:spcPct val="95000"/>
              </a:lnSpc>
              <a:spcBef>
                <a:spcPts val="3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b="0" i="0" cap="none" spc="100" dirty="0" err="1">
                <a:solidFill>
                  <a:schemeClr val="accent1"/>
                </a:solidFill>
              </a:rPr>
              <a:t>www.ctti-clinicaltrials.org</a:t>
            </a:r>
            <a:endParaRPr lang="en-US" sz="1600" b="0" i="0" cap="none" spc="100" dirty="0">
              <a:solidFill>
                <a:schemeClr val="accent1"/>
              </a:solidFill>
            </a:endParaRPr>
          </a:p>
        </p:txBody>
      </p:sp>
      <p:sp>
        <p:nvSpPr>
          <p:cNvPr id="20" name="TextBox 19"/>
          <p:cNvSpPr txBox="1"/>
          <p:nvPr userDrawn="1"/>
        </p:nvSpPr>
        <p:spPr>
          <a:xfrm>
            <a:off x="2311400" y="700142"/>
            <a:ext cx="4521200" cy="92333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5400" dirty="0">
                <a:solidFill>
                  <a:schemeClr val="accent1"/>
                </a:solidFill>
              </a:rPr>
              <a:t>THANK YOU.</a:t>
            </a:r>
          </a:p>
        </p:txBody>
      </p:sp>
      <p:grpSp>
        <p:nvGrpSpPr>
          <p:cNvPr id="2" name="Group 1"/>
          <p:cNvGrpSpPr/>
          <p:nvPr userDrawn="1"/>
        </p:nvGrpSpPr>
        <p:grpSpPr>
          <a:xfrm>
            <a:off x="3757336" y="4820363"/>
            <a:ext cx="1629329" cy="508000"/>
            <a:chOff x="3530598" y="4820363"/>
            <a:chExt cx="1629329" cy="508000"/>
          </a:xfrm>
        </p:grpSpPr>
        <p:pic>
          <p:nvPicPr>
            <p:cNvPr id="19" name="Picture 18" descr="linked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30598" y="4820363"/>
              <a:ext cx="508000" cy="508000"/>
            </a:xfrm>
            <a:prstGeom prst="rect">
              <a:avLst/>
            </a:prstGeom>
          </p:spPr>
        </p:pic>
        <p:pic>
          <p:nvPicPr>
            <p:cNvPr id="21" name="Picture 20" descr="twit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89397" y="4820363"/>
              <a:ext cx="508000" cy="508000"/>
            </a:xfrm>
            <a:prstGeom prst="rect">
              <a:avLst/>
            </a:prstGeom>
          </p:spPr>
        </p:pic>
        <p:pic>
          <p:nvPicPr>
            <p:cNvPr id="23" name="Picture 22" descr="vime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51927" y="4820363"/>
              <a:ext cx="508000" cy="508000"/>
            </a:xfrm>
            <a:prstGeom prst="rect">
              <a:avLst/>
            </a:prstGeom>
          </p:spPr>
        </p:pic>
      </p:grpSp>
      <p:pic>
        <p:nvPicPr>
          <p:cNvPr id="24" name="Picture 23" descr="umbre-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4273077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200" y="158744"/>
            <a:ext cx="78867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13952" y="583128"/>
            <a:ext cx="5046663" cy="583200"/>
          </a:xfrm>
        </p:spPr>
        <p:txBody>
          <a:bodyPr>
            <a:normAutofit/>
          </a:bodyPr>
          <a:lstStyle>
            <a:lvl1pPr marL="0" indent="0">
              <a:buNone/>
              <a:defRPr sz="2000"/>
            </a:lvl1pPr>
          </a:lstStyle>
          <a:p>
            <a:pPr lvl="0"/>
            <a:r>
              <a:rPr lang="en-US"/>
              <a:t>Click to edit Master text styles</a:t>
            </a:r>
          </a:p>
        </p:txBody>
      </p:sp>
      <p:sp>
        <p:nvSpPr>
          <p:cNvPr id="11" name="Rectangle 10"/>
          <p:cNvSpPr/>
          <p:nvPr/>
        </p:nvSpPr>
        <p:spPr>
          <a:xfrm>
            <a:off x="-4825" y="6789057"/>
            <a:ext cx="9154800" cy="7782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000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42923" y="1473100"/>
            <a:ext cx="7942048" cy="210832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542924" y="3748412"/>
            <a:ext cx="3699562" cy="19685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399005" y="3748412"/>
            <a:ext cx="4085967" cy="19685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3" hasCustomPrompt="1"/>
          </p:nvPr>
        </p:nvSpPr>
        <p:spPr>
          <a:xfrm>
            <a:off x="542924" y="5730788"/>
            <a:ext cx="7942047" cy="534806"/>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vl2pPr marL="404812" indent="0">
              <a:buNone/>
              <a:defRPr/>
            </a:lvl2pPr>
            <a:lvl3pPr marL="847725" indent="0">
              <a:buNone/>
              <a:defRPr/>
            </a:lvl3pPr>
            <a:lvl4pPr marL="1371600" indent="0">
              <a:buNone/>
              <a:defRPr/>
            </a:lvl4pPr>
            <a:lvl5pPr marL="1828800" indent="0">
              <a:buNone/>
              <a:defRPr/>
            </a:lvl5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132553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04258"/>
            <a:ext cx="4038600" cy="4499678"/>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23851"/>
            <a:ext cx="4038600" cy="4480085"/>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457200" y="5903936"/>
            <a:ext cx="8229600" cy="444454"/>
          </a:xfrm>
        </p:spPr>
        <p:txBody>
          <a:bodyPr/>
          <a:lstStyle>
            <a:lvl1pPr marL="0" indent="0">
              <a:buNone/>
              <a:defRPr baseline="0"/>
            </a:lvl1pPr>
          </a:lstStyle>
          <a:p>
            <a:pPr lvl="0"/>
            <a:r>
              <a:rPr lang="en-US" dirty="0" smtClean="0"/>
              <a:t>Footnote/Disclaimer text</a:t>
            </a:r>
          </a:p>
        </p:txBody>
      </p:sp>
    </p:spTree>
    <p:extLst>
      <p:ext uri="{BB962C8B-B14F-4D97-AF65-F5344CB8AC3E}">
        <p14:creationId xmlns:p14="http://schemas.microsoft.com/office/powerpoint/2010/main" val="248229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601663" y="5851525"/>
            <a:ext cx="8208126" cy="510086"/>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vl5pPr marL="1828800" indent="0">
              <a:buNone/>
              <a:defRPr/>
            </a:lvl5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49626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347579" y="3945458"/>
            <a:ext cx="8462210" cy="487645"/>
          </a:xfrm>
        </p:spPr>
        <p:txBody>
          <a:bodyPr/>
          <a:lstStyle>
            <a:lvl1pPr>
              <a:defRPr sz="2400"/>
            </a:lvl1pPr>
          </a:lstStyle>
          <a:p>
            <a:r>
              <a:rPr lang="en-US" dirty="0"/>
              <a:t>Click to edit Master title style</a:t>
            </a:r>
          </a:p>
        </p:txBody>
      </p:sp>
      <p:sp>
        <p:nvSpPr>
          <p:cNvPr id="5" name="Content Placeholder 4"/>
          <p:cNvSpPr>
            <a:spLocks noGrp="1"/>
          </p:cNvSpPr>
          <p:nvPr>
            <p:ph sz="quarter" idx="11"/>
          </p:nvPr>
        </p:nvSpPr>
        <p:spPr>
          <a:xfrm>
            <a:off x="347663" y="4588933"/>
            <a:ext cx="8461375" cy="1608667"/>
          </a:xfrm>
        </p:spPr>
        <p:txBody>
          <a:bodyPr/>
          <a:lstStyle>
            <a:lvl1pPr marL="0" indent="0">
              <a:buFont typeface="Arial"/>
              <a:buNone/>
              <a:defRPr sz="2000"/>
            </a:lvl1pPr>
            <a:lvl2pPr marL="404812" indent="0">
              <a:buNone/>
              <a:defRPr sz="2000"/>
            </a:lvl2pPr>
            <a:lvl3pPr marL="847725"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3" name="Straight Connector 12"/>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descr="2016ARlandscape-4al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spTree>
    <p:extLst>
      <p:ext uri="{BB962C8B-B14F-4D97-AF65-F5344CB8AC3E}">
        <p14:creationId xmlns:p14="http://schemas.microsoft.com/office/powerpoint/2010/main" val="359160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520267"/>
            <a:ext cx="5486400" cy="65193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(insert footnote/disclaimer text here)</a:t>
            </a:r>
          </a:p>
        </p:txBody>
      </p:sp>
      <p:pic>
        <p:nvPicPr>
          <p:cNvPr id="6" name="Picture 5"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7" name="Straight Connector 6"/>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descr="umb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168840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pic>
        <p:nvPicPr>
          <p:cNvPr id="25" name="Picture 24" descr="2016ARlandscape-4alt3_Artboard 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1400" y="1806642"/>
            <a:ext cx="4521200" cy="1736658"/>
          </a:xfrm>
          <a:prstGeom prst="rect">
            <a:avLst/>
          </a:prstGeom>
        </p:spPr>
      </p:pic>
      <p:sp>
        <p:nvSpPr>
          <p:cNvPr id="16" name="Text Placeholder 15"/>
          <p:cNvSpPr>
            <a:spLocks noGrp="1"/>
          </p:cNvSpPr>
          <p:nvPr>
            <p:ph type="body" sz="quarter" idx="10" hasCustomPrompt="1"/>
          </p:nvPr>
        </p:nvSpPr>
        <p:spPr>
          <a:xfrm>
            <a:off x="2311400" y="3839632"/>
            <a:ext cx="4521200" cy="817034"/>
          </a:xfrm>
        </p:spPr>
        <p:txBody>
          <a:bodyPr/>
          <a:lstStyle>
            <a:lvl1pPr marL="0" indent="0">
              <a:buNone/>
              <a:defRPr sz="1800" baseline="0">
                <a:solidFill>
                  <a:schemeClr val="accent3"/>
                </a:solidFill>
              </a:defRPr>
            </a:lvl1pPr>
          </a:lstStyle>
          <a:p>
            <a:pPr lvl="0"/>
            <a:r>
              <a:rPr lang="en-US" dirty="0"/>
              <a:t>Presenter’s contact info goes here.</a:t>
            </a:r>
          </a:p>
        </p:txBody>
      </p:sp>
      <p:sp>
        <p:nvSpPr>
          <p:cNvPr id="17" name="Subtitle 7"/>
          <p:cNvSpPr txBox="1">
            <a:spLocks/>
          </p:cNvSpPr>
          <p:nvPr userDrawn="1"/>
        </p:nvSpPr>
        <p:spPr>
          <a:xfrm>
            <a:off x="2844800" y="5455735"/>
            <a:ext cx="3454400" cy="453189"/>
          </a:xfrm>
          <a:prstGeom prst="rect">
            <a:avLst/>
          </a:prstGeom>
        </p:spPr>
        <p:txBody>
          <a:bodyPr vert="horz" lIns="0" tIns="0" rIns="0" bIns="0" rtlCol="0" anchor="t" anchorCtr="0">
            <a:noAutofit/>
          </a:bodyPr>
          <a:lstStyle>
            <a:lvl1pPr marL="0" indent="0" algn="l" defTabSz="457200" rtl="0" eaLnBrk="1" latinLnBrk="0" hangingPunct="1">
              <a:lnSpc>
                <a:spcPct val="95000"/>
              </a:lnSpc>
              <a:spcBef>
                <a:spcPts val="1000"/>
              </a:spcBef>
              <a:buSzPct val="130000"/>
              <a:buFontTx/>
              <a:buNone/>
              <a:defRPr sz="2000" b="0" i="1" kern="1200">
                <a:solidFill>
                  <a:schemeClr val="bg2"/>
                </a:solidFill>
                <a:latin typeface="+mn-lt"/>
                <a:ea typeface="+mn-ea"/>
                <a:cs typeface="+mn-cs"/>
              </a:defRPr>
            </a:lvl1pPr>
            <a:lvl2pPr marL="457200" indent="0" algn="ctr" defTabSz="457200" rtl="0" eaLnBrk="1" latinLnBrk="0" hangingPunct="1">
              <a:lnSpc>
                <a:spcPct val="95000"/>
              </a:lnSpc>
              <a:spcBef>
                <a:spcPts val="500"/>
              </a:spcBef>
              <a:buClr>
                <a:schemeClr val="accent2"/>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lnSpc>
                <a:spcPct val="95000"/>
              </a:lnSpc>
              <a:spcBef>
                <a:spcPts val="3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b="0" i="0" cap="none" spc="100" dirty="0" err="1">
                <a:solidFill>
                  <a:schemeClr val="accent1"/>
                </a:solidFill>
              </a:rPr>
              <a:t>www.ctti-clinicaltrials.org</a:t>
            </a:r>
            <a:endParaRPr lang="en-US" sz="1600" b="0" i="0" cap="none" spc="100" dirty="0">
              <a:solidFill>
                <a:schemeClr val="accent1"/>
              </a:solidFill>
            </a:endParaRPr>
          </a:p>
        </p:txBody>
      </p:sp>
      <p:sp>
        <p:nvSpPr>
          <p:cNvPr id="20" name="TextBox 19"/>
          <p:cNvSpPr txBox="1"/>
          <p:nvPr userDrawn="1"/>
        </p:nvSpPr>
        <p:spPr>
          <a:xfrm>
            <a:off x="2311400" y="700142"/>
            <a:ext cx="4521200" cy="92333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5400" dirty="0" smtClean="0">
                <a:solidFill>
                  <a:schemeClr val="accent1"/>
                </a:solidFill>
              </a:rPr>
              <a:t>THANK YOU.</a:t>
            </a:r>
            <a:endParaRPr lang="en-US" sz="5400" dirty="0">
              <a:solidFill>
                <a:schemeClr val="accent1"/>
              </a:solidFill>
            </a:endParaRPr>
          </a:p>
        </p:txBody>
      </p:sp>
      <p:grpSp>
        <p:nvGrpSpPr>
          <p:cNvPr id="2" name="Group 1"/>
          <p:cNvGrpSpPr/>
          <p:nvPr userDrawn="1"/>
        </p:nvGrpSpPr>
        <p:grpSpPr>
          <a:xfrm>
            <a:off x="3757336" y="4820363"/>
            <a:ext cx="1629329" cy="508000"/>
            <a:chOff x="3530598" y="4820363"/>
            <a:chExt cx="1629329" cy="508000"/>
          </a:xfrm>
        </p:grpSpPr>
        <p:pic>
          <p:nvPicPr>
            <p:cNvPr id="19" name="Picture 18" descr="linked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30598" y="4820363"/>
              <a:ext cx="508000" cy="508000"/>
            </a:xfrm>
            <a:prstGeom prst="rect">
              <a:avLst/>
            </a:prstGeom>
          </p:spPr>
        </p:pic>
        <p:pic>
          <p:nvPicPr>
            <p:cNvPr id="21" name="Picture 20" descr="twit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89397" y="4820363"/>
              <a:ext cx="508000" cy="508000"/>
            </a:xfrm>
            <a:prstGeom prst="rect">
              <a:avLst/>
            </a:prstGeom>
          </p:spPr>
        </p:pic>
        <p:pic>
          <p:nvPicPr>
            <p:cNvPr id="23" name="Picture 22" descr="vime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51927" y="4820363"/>
              <a:ext cx="508000" cy="508000"/>
            </a:xfrm>
            <a:prstGeom prst="rect">
              <a:avLst/>
            </a:prstGeom>
          </p:spPr>
        </p:pic>
      </p:grpSp>
      <p:pic>
        <p:nvPicPr>
          <p:cNvPr id="24" name="Picture 23" descr="umbre-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6972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347579" y="454377"/>
            <a:ext cx="8462210" cy="787400"/>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7579" y="1452478"/>
            <a:ext cx="8462210" cy="437355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CTTI_Final_abb_JUN13.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6" name="Straight Connector 15"/>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descr="umbre-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228175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2" r:id="rId4"/>
    <p:sldLayoutId id="2147483654" r:id="rId5"/>
    <p:sldLayoutId id="2147483662" r:id="rId6"/>
    <p:sldLayoutId id="2147483655" r:id="rId7"/>
    <p:sldLayoutId id="2147483657" r:id="rId8"/>
    <p:sldLayoutId id="2147483663" r:id="rId9"/>
    <p:sldLayoutId id="2147483665" r:id="rId10"/>
  </p:sldLayoutIdLst>
  <p:hf hdr="0" dt="0"/>
  <p:txStyles>
    <p:titleStyle>
      <a:lvl1pPr algn="l" defTabSz="457200" rtl="0" eaLnBrk="1" latinLnBrk="0" hangingPunct="1">
        <a:spcBef>
          <a:spcPct val="0"/>
        </a:spcBef>
        <a:buNone/>
        <a:defRPr sz="3400" b="1" kern="1200">
          <a:solidFill>
            <a:schemeClr val="accent2"/>
          </a:solidFill>
          <a:latin typeface="+mj-lt"/>
          <a:ea typeface="+mj-ea"/>
          <a:cs typeface="+mj-cs"/>
        </a:defRPr>
      </a:lvl1pPr>
    </p:titleStyle>
    <p:bodyStyle>
      <a:lvl1pPr marL="227013" indent="-227013" algn="l" defTabSz="457200" rtl="0" eaLnBrk="1" latinLnBrk="0" hangingPunct="1">
        <a:lnSpc>
          <a:spcPct val="95000"/>
        </a:lnSpc>
        <a:spcBef>
          <a:spcPts val="1400"/>
        </a:spcBef>
        <a:buSzPct val="130000"/>
        <a:buFontTx/>
        <a:buBlip>
          <a:blip r:embed="rId14"/>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6332" y="1269505"/>
            <a:ext cx="8030766" cy="741164"/>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Outline</a:t>
            </a:r>
          </a:p>
        </p:txBody>
      </p:sp>
      <p:sp>
        <p:nvSpPr>
          <p:cNvPr id="1027" name="Rectangle 2"/>
          <p:cNvSpPr>
            <a:spLocks noGrp="1" noChangeArrowheads="1"/>
          </p:cNvSpPr>
          <p:nvPr>
            <p:ph type="body" idx="1"/>
          </p:nvPr>
        </p:nvSpPr>
        <p:spPr bwMode="auto">
          <a:xfrm>
            <a:off x="656333" y="2122290"/>
            <a:ext cx="7762875" cy="4006453"/>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514946" y="6429376"/>
            <a:ext cx="2128242" cy="24259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704">
                <a:solidFill>
                  <a:srgbClr val="999999"/>
                </a:solidFill>
              </a:defRPr>
            </a:lvl1pPr>
          </a:lstStyle>
          <a:p>
            <a:pPr>
              <a:defRPr/>
            </a:pPr>
            <a:r>
              <a:rPr lang="ru-RU"/>
              <a:t>©</a:t>
            </a:r>
            <a:r>
              <a:rPr lang="en-GB" dirty="0"/>
              <a:t> </a:t>
            </a:r>
            <a:r>
              <a:rPr lang="ru-RU"/>
              <a:t>201</a:t>
            </a:r>
            <a:r>
              <a:rPr lang="fr-CH" dirty="0"/>
              <a:t>2</a:t>
            </a:r>
            <a:r>
              <a:rPr lang="ru-RU"/>
              <a:t> ICH</a:t>
            </a:r>
          </a:p>
        </p:txBody>
      </p:sp>
      <p:sp>
        <p:nvSpPr>
          <p:cNvPr id="3" name="Rectangle 4"/>
          <p:cNvSpPr>
            <a:spLocks noGrp="1" noChangeArrowheads="1"/>
          </p:cNvSpPr>
          <p:nvPr>
            <p:ph type="ftr"/>
          </p:nvPr>
        </p:nvSpPr>
        <p:spPr bwMode="auto">
          <a:xfrm>
            <a:off x="3126880" y="6448724"/>
            <a:ext cx="2896196" cy="2693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985">
                <a:solidFill>
                  <a:srgbClr val="FFFFFF"/>
                </a:solidFill>
                <a:latin typeface="Times New Roman" pitchFamily="18" charset="0"/>
              </a:defRPr>
            </a:lvl1pPr>
          </a:lstStyle>
          <a:p>
            <a:pPr>
              <a:defRPr/>
            </a:pPr>
            <a:endParaRPr lang="ru-RU"/>
          </a:p>
        </p:txBody>
      </p:sp>
      <p:sp>
        <p:nvSpPr>
          <p:cNvPr id="1029" name="Rectangle 5"/>
          <p:cNvSpPr>
            <a:spLocks noGrp="1" noChangeArrowheads="1"/>
          </p:cNvSpPr>
          <p:nvPr>
            <p:ph type="sldNum"/>
          </p:nvPr>
        </p:nvSpPr>
        <p:spPr bwMode="auto">
          <a:xfrm>
            <a:off x="6429375" y="6429375"/>
            <a:ext cx="1863329" cy="2604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704">
                <a:solidFill>
                  <a:srgbClr val="999999"/>
                </a:solidFill>
              </a:defRPr>
            </a:lvl1pPr>
          </a:lstStyle>
          <a:p>
            <a:pPr>
              <a:defRPr/>
            </a:pPr>
            <a:fld id="{94EB04C6-8F79-4FA6-896D-4C9B21465D04}" type="slidenum">
              <a:rPr lang="ru-RU"/>
              <a:pPr>
                <a:defRPr/>
              </a:pPr>
              <a:t>‹#›</a:t>
            </a:fld>
            <a:endParaRPr lang="ru-RU" dirty="0"/>
          </a:p>
        </p:txBody>
      </p:sp>
      <p:pic>
        <p:nvPicPr>
          <p:cNvPr id="1031" name="Рисунок 7" descr="bg_interior.jpg"/>
          <p:cNvPicPr>
            <a:picLocks noChangeAspect="1"/>
          </p:cNvPicPr>
          <p:nvPr userDrawn="1"/>
        </p:nvPicPr>
        <p:blipFill>
          <a:blip r:embed="rId9" cstate="print"/>
          <a:srcRect/>
          <a:stretch>
            <a:fillRect/>
          </a:stretch>
        </p:blipFill>
        <p:spPr bwMode="auto">
          <a:xfrm>
            <a:off x="0" y="-13883"/>
            <a:ext cx="9144000" cy="6871883"/>
          </a:xfrm>
          <a:prstGeom prst="rect">
            <a:avLst/>
          </a:prstGeom>
          <a:noFill/>
          <a:ln w="9525">
            <a:noFill/>
            <a:miter lim="800000"/>
            <a:headEnd/>
            <a:tailEnd/>
          </a:ln>
        </p:spPr>
      </p:pic>
    </p:spTree>
    <p:extLst>
      <p:ext uri="{BB962C8B-B14F-4D97-AF65-F5344CB8AC3E}">
        <p14:creationId xmlns:p14="http://schemas.microsoft.com/office/powerpoint/2010/main" val="403767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p:txStyles>
    <p:titleStyle>
      <a:lvl1pPr algn="l" defTabSz="315888" rtl="0" eaLnBrk="0" fontAlgn="base" hangingPunct="0">
        <a:lnSpc>
          <a:spcPct val="93000"/>
        </a:lnSpc>
        <a:spcBef>
          <a:spcPct val="0"/>
        </a:spcBef>
        <a:spcAft>
          <a:spcPct val="0"/>
        </a:spcAft>
        <a:buClr>
          <a:srgbClr val="000000"/>
        </a:buClr>
        <a:buSzPct val="100000"/>
        <a:buFont typeface="Times New Roman" pitchFamily="18" charset="0"/>
        <a:defRPr sz="2813" b="1">
          <a:solidFill>
            <a:srgbClr val="0093D0"/>
          </a:solidFill>
          <a:latin typeface="+mj-lt"/>
          <a:ea typeface="+mj-ea"/>
          <a:cs typeface="+mj-cs"/>
        </a:defRPr>
      </a:lvl1pPr>
      <a:lvl2pPr algn="l" defTabSz="315888" rtl="0" eaLnBrk="0" fontAlgn="base" hangingPunct="0">
        <a:lnSpc>
          <a:spcPct val="93000"/>
        </a:lnSpc>
        <a:spcBef>
          <a:spcPct val="0"/>
        </a:spcBef>
        <a:spcAft>
          <a:spcPct val="0"/>
        </a:spcAft>
        <a:buClr>
          <a:srgbClr val="000000"/>
        </a:buClr>
        <a:buSzPct val="100000"/>
        <a:buFont typeface="Times New Roman" pitchFamily="18" charset="0"/>
        <a:defRPr sz="2813" b="1">
          <a:solidFill>
            <a:srgbClr val="0093D0"/>
          </a:solidFill>
          <a:latin typeface="Candara" pitchFamily="32" charset="0"/>
          <a:cs typeface="Lucida Sans Unicode" charset="0"/>
        </a:defRPr>
      </a:lvl2pPr>
      <a:lvl3pPr algn="l" defTabSz="315888" rtl="0" eaLnBrk="0" fontAlgn="base" hangingPunct="0">
        <a:lnSpc>
          <a:spcPct val="93000"/>
        </a:lnSpc>
        <a:spcBef>
          <a:spcPct val="0"/>
        </a:spcBef>
        <a:spcAft>
          <a:spcPct val="0"/>
        </a:spcAft>
        <a:buClr>
          <a:srgbClr val="000000"/>
        </a:buClr>
        <a:buSzPct val="100000"/>
        <a:buFont typeface="Times New Roman" pitchFamily="18" charset="0"/>
        <a:defRPr sz="2813" b="1">
          <a:solidFill>
            <a:srgbClr val="0093D0"/>
          </a:solidFill>
          <a:latin typeface="Candara" pitchFamily="32" charset="0"/>
          <a:cs typeface="Lucida Sans Unicode" charset="0"/>
        </a:defRPr>
      </a:lvl3pPr>
      <a:lvl4pPr algn="l" defTabSz="315888" rtl="0" eaLnBrk="0" fontAlgn="base" hangingPunct="0">
        <a:lnSpc>
          <a:spcPct val="93000"/>
        </a:lnSpc>
        <a:spcBef>
          <a:spcPct val="0"/>
        </a:spcBef>
        <a:spcAft>
          <a:spcPct val="0"/>
        </a:spcAft>
        <a:buClr>
          <a:srgbClr val="000000"/>
        </a:buClr>
        <a:buSzPct val="100000"/>
        <a:buFont typeface="Times New Roman" pitchFamily="18" charset="0"/>
        <a:defRPr sz="2813" b="1">
          <a:solidFill>
            <a:srgbClr val="0093D0"/>
          </a:solidFill>
          <a:latin typeface="Candara" pitchFamily="32" charset="0"/>
          <a:cs typeface="Lucida Sans Unicode" charset="0"/>
        </a:defRPr>
      </a:lvl4pPr>
      <a:lvl5pPr algn="l" defTabSz="315888" rtl="0" eaLnBrk="0" fontAlgn="base" hangingPunct="0">
        <a:lnSpc>
          <a:spcPct val="93000"/>
        </a:lnSpc>
        <a:spcBef>
          <a:spcPct val="0"/>
        </a:spcBef>
        <a:spcAft>
          <a:spcPct val="0"/>
        </a:spcAft>
        <a:buClr>
          <a:srgbClr val="000000"/>
        </a:buClr>
        <a:buSzPct val="100000"/>
        <a:buFont typeface="Times New Roman" pitchFamily="18" charset="0"/>
        <a:defRPr sz="2813" b="1">
          <a:solidFill>
            <a:srgbClr val="0093D0"/>
          </a:solidFill>
          <a:latin typeface="Candara" pitchFamily="32" charset="0"/>
          <a:cs typeface="Lucida Sans Unicode" charset="0"/>
        </a:defRPr>
      </a:lvl5pPr>
      <a:lvl6pPr marL="1768079" indent="-160735" algn="ctr" defTabSz="315888" rtl="0" fontAlgn="base" hangingPunct="0">
        <a:lnSpc>
          <a:spcPct val="93000"/>
        </a:lnSpc>
        <a:spcBef>
          <a:spcPct val="0"/>
        </a:spcBef>
        <a:spcAft>
          <a:spcPct val="0"/>
        </a:spcAft>
        <a:buClr>
          <a:srgbClr val="000000"/>
        </a:buClr>
        <a:buSzPct val="100000"/>
        <a:buFont typeface="Times New Roman" pitchFamily="18" charset="0"/>
        <a:defRPr sz="3094">
          <a:solidFill>
            <a:srgbClr val="FFFFFF"/>
          </a:solidFill>
          <a:latin typeface="Arial" charset="0"/>
          <a:cs typeface="Lucida Sans Unicode" charset="0"/>
        </a:defRPr>
      </a:lvl6pPr>
      <a:lvl7pPr marL="2089547" indent="-160735" algn="ctr" defTabSz="315888" rtl="0" fontAlgn="base" hangingPunct="0">
        <a:lnSpc>
          <a:spcPct val="93000"/>
        </a:lnSpc>
        <a:spcBef>
          <a:spcPct val="0"/>
        </a:spcBef>
        <a:spcAft>
          <a:spcPct val="0"/>
        </a:spcAft>
        <a:buClr>
          <a:srgbClr val="000000"/>
        </a:buClr>
        <a:buSzPct val="100000"/>
        <a:buFont typeface="Times New Roman" pitchFamily="18" charset="0"/>
        <a:defRPr sz="3094">
          <a:solidFill>
            <a:srgbClr val="FFFFFF"/>
          </a:solidFill>
          <a:latin typeface="Arial" charset="0"/>
          <a:cs typeface="Lucida Sans Unicode" charset="0"/>
        </a:defRPr>
      </a:lvl7pPr>
      <a:lvl8pPr marL="2411016" indent="-160735" algn="ctr" defTabSz="315888" rtl="0" fontAlgn="base" hangingPunct="0">
        <a:lnSpc>
          <a:spcPct val="93000"/>
        </a:lnSpc>
        <a:spcBef>
          <a:spcPct val="0"/>
        </a:spcBef>
        <a:spcAft>
          <a:spcPct val="0"/>
        </a:spcAft>
        <a:buClr>
          <a:srgbClr val="000000"/>
        </a:buClr>
        <a:buSzPct val="100000"/>
        <a:buFont typeface="Times New Roman" pitchFamily="18" charset="0"/>
        <a:defRPr sz="3094">
          <a:solidFill>
            <a:srgbClr val="FFFFFF"/>
          </a:solidFill>
          <a:latin typeface="Arial" charset="0"/>
          <a:cs typeface="Lucida Sans Unicode" charset="0"/>
        </a:defRPr>
      </a:lvl8pPr>
      <a:lvl9pPr marL="2732485" indent="-160735" algn="ctr" defTabSz="315888" rtl="0" fontAlgn="base" hangingPunct="0">
        <a:lnSpc>
          <a:spcPct val="93000"/>
        </a:lnSpc>
        <a:spcBef>
          <a:spcPct val="0"/>
        </a:spcBef>
        <a:spcAft>
          <a:spcPct val="0"/>
        </a:spcAft>
        <a:buClr>
          <a:srgbClr val="000000"/>
        </a:buClr>
        <a:buSzPct val="100000"/>
        <a:buFont typeface="Times New Roman" pitchFamily="18" charset="0"/>
        <a:defRPr sz="3094">
          <a:solidFill>
            <a:srgbClr val="FFFFFF"/>
          </a:solidFill>
          <a:latin typeface="Arial" charset="0"/>
          <a:cs typeface="Lucida Sans Unicode" charset="0"/>
        </a:defRPr>
      </a:lvl9pPr>
    </p:titleStyle>
    <p:bodyStyle>
      <a:lvl1pPr marL="191988" indent="-191988" algn="l" defTabSz="315888" rtl="0" eaLnBrk="0" fontAlgn="base" hangingPunct="0">
        <a:spcBef>
          <a:spcPct val="50000"/>
        </a:spcBef>
        <a:spcAft>
          <a:spcPct val="0"/>
        </a:spcAft>
        <a:buClr>
          <a:srgbClr val="0093D0"/>
        </a:buClr>
        <a:buSzPct val="120000"/>
        <a:buChar char="•"/>
        <a:defRPr sz="1758" b="1">
          <a:solidFill>
            <a:schemeClr val="tx1"/>
          </a:solidFill>
          <a:latin typeface="+mn-lt"/>
          <a:ea typeface="+mn-ea"/>
          <a:cs typeface="+mn-cs"/>
        </a:defRPr>
      </a:lvl1pPr>
      <a:lvl2pPr marL="505644" indent="-187523" algn="l" defTabSz="315888" rtl="0" eaLnBrk="0" fontAlgn="base" hangingPunct="0">
        <a:spcBef>
          <a:spcPct val="20000"/>
        </a:spcBef>
        <a:spcAft>
          <a:spcPct val="0"/>
        </a:spcAft>
        <a:buClr>
          <a:srgbClr val="0093D0"/>
        </a:buClr>
        <a:buSzPct val="80000"/>
        <a:buChar char="o"/>
        <a:defRPr sz="1617">
          <a:solidFill>
            <a:schemeClr val="tx1"/>
          </a:solidFill>
          <a:latin typeface="+mn-lt"/>
          <a:cs typeface="+mn-cs"/>
        </a:defRPr>
      </a:lvl2pPr>
      <a:lvl3pPr marL="759023" indent="-127248" algn="l" defTabSz="315888" rtl="0" eaLnBrk="0" fontAlgn="base" hangingPunct="0">
        <a:spcBef>
          <a:spcPct val="10000"/>
        </a:spcBef>
        <a:spcAft>
          <a:spcPct val="0"/>
        </a:spcAft>
        <a:buClr>
          <a:srgbClr val="0093D0"/>
        </a:buClr>
        <a:buSzPct val="110000"/>
        <a:buFont typeface="Arial" charset="0"/>
        <a:buChar char="-"/>
        <a:defRPr sz="1406">
          <a:solidFill>
            <a:schemeClr val="tx1"/>
          </a:solidFill>
          <a:latin typeface="+mn-lt"/>
          <a:cs typeface="+mn-cs"/>
        </a:defRPr>
      </a:lvl3pPr>
      <a:lvl4pPr marL="1125141" indent="-160735" algn="l" defTabSz="315888" rtl="0" eaLnBrk="0" fontAlgn="base" hangingPunct="0">
        <a:spcBef>
          <a:spcPct val="0"/>
        </a:spcBef>
        <a:spcAft>
          <a:spcPct val="0"/>
        </a:spcAft>
        <a:buClr>
          <a:srgbClr val="000000"/>
        </a:buClr>
        <a:buSzPct val="100000"/>
        <a:buChar char="•"/>
        <a:defRPr sz="1406">
          <a:solidFill>
            <a:schemeClr val="tx1"/>
          </a:solidFill>
          <a:latin typeface="+mn-lt"/>
          <a:cs typeface="+mn-cs"/>
        </a:defRPr>
      </a:lvl4pPr>
      <a:lvl5pPr marL="1446610" indent="-160735" algn="l" defTabSz="315888" rtl="0" eaLnBrk="0" fontAlgn="base" hangingPunct="0">
        <a:spcBef>
          <a:spcPct val="0"/>
        </a:spcBef>
        <a:spcAft>
          <a:spcPct val="0"/>
        </a:spcAft>
        <a:buClr>
          <a:srgbClr val="000000"/>
        </a:buClr>
        <a:buSzPct val="100000"/>
        <a:buChar char="•"/>
        <a:defRPr sz="1406">
          <a:solidFill>
            <a:schemeClr val="tx1"/>
          </a:solidFill>
          <a:latin typeface="+mn-lt"/>
          <a:cs typeface="+mn-cs"/>
        </a:defRPr>
      </a:lvl5pPr>
      <a:lvl6pPr marL="1768079" indent="-160735" algn="l" defTabSz="315888" rtl="0" fontAlgn="base" hangingPunct="0">
        <a:lnSpc>
          <a:spcPct val="93000"/>
        </a:lnSpc>
        <a:spcBef>
          <a:spcPct val="0"/>
        </a:spcBef>
        <a:spcAft>
          <a:spcPts val="203"/>
        </a:spcAft>
        <a:buClr>
          <a:srgbClr val="000000"/>
        </a:buClr>
        <a:buSzPct val="100000"/>
        <a:buFont typeface="Times New Roman" pitchFamily="18" charset="0"/>
        <a:defRPr sz="1406">
          <a:solidFill>
            <a:srgbClr val="FFFFFF"/>
          </a:solidFill>
          <a:latin typeface="+mn-lt"/>
          <a:cs typeface="+mn-cs"/>
        </a:defRPr>
      </a:lvl6pPr>
      <a:lvl7pPr marL="2089547" indent="-160735" algn="l" defTabSz="315888" rtl="0" fontAlgn="base" hangingPunct="0">
        <a:lnSpc>
          <a:spcPct val="93000"/>
        </a:lnSpc>
        <a:spcBef>
          <a:spcPct val="0"/>
        </a:spcBef>
        <a:spcAft>
          <a:spcPts val="203"/>
        </a:spcAft>
        <a:buClr>
          <a:srgbClr val="000000"/>
        </a:buClr>
        <a:buSzPct val="100000"/>
        <a:buFont typeface="Times New Roman" pitchFamily="18" charset="0"/>
        <a:defRPr sz="1406">
          <a:solidFill>
            <a:srgbClr val="FFFFFF"/>
          </a:solidFill>
          <a:latin typeface="+mn-lt"/>
          <a:cs typeface="+mn-cs"/>
        </a:defRPr>
      </a:lvl7pPr>
      <a:lvl8pPr marL="2411016" indent="-160735" algn="l" defTabSz="315888" rtl="0" fontAlgn="base" hangingPunct="0">
        <a:lnSpc>
          <a:spcPct val="93000"/>
        </a:lnSpc>
        <a:spcBef>
          <a:spcPct val="0"/>
        </a:spcBef>
        <a:spcAft>
          <a:spcPts val="203"/>
        </a:spcAft>
        <a:buClr>
          <a:srgbClr val="000000"/>
        </a:buClr>
        <a:buSzPct val="100000"/>
        <a:buFont typeface="Times New Roman" pitchFamily="18" charset="0"/>
        <a:defRPr sz="1406">
          <a:solidFill>
            <a:srgbClr val="FFFFFF"/>
          </a:solidFill>
          <a:latin typeface="+mn-lt"/>
          <a:cs typeface="+mn-cs"/>
        </a:defRPr>
      </a:lvl8pPr>
      <a:lvl9pPr marL="2732485" indent="-160735" algn="l" defTabSz="315888" rtl="0" fontAlgn="base" hangingPunct="0">
        <a:lnSpc>
          <a:spcPct val="93000"/>
        </a:lnSpc>
        <a:spcBef>
          <a:spcPct val="0"/>
        </a:spcBef>
        <a:spcAft>
          <a:spcPts val="203"/>
        </a:spcAft>
        <a:buClr>
          <a:srgbClr val="000000"/>
        </a:buClr>
        <a:buSzPct val="100000"/>
        <a:buFont typeface="Times New Roman" pitchFamily="18" charset="0"/>
        <a:defRPr sz="1406">
          <a:solidFill>
            <a:srgbClr val="FFFFFF"/>
          </a:solidFill>
          <a:latin typeface="+mn-lt"/>
          <a:cs typeface="+mn-cs"/>
        </a:defRPr>
      </a:lvl9pPr>
    </p:bodyStyle>
    <p:otherStyle>
      <a:defPPr>
        <a:defRPr lang="ru-RU"/>
      </a:defPPr>
      <a:lvl1pPr marL="0" algn="l" defTabSz="642938" rtl="0" eaLnBrk="1" latinLnBrk="0" hangingPunct="1">
        <a:defRPr sz="1266" kern="1200">
          <a:solidFill>
            <a:schemeClr val="tx1"/>
          </a:solidFill>
          <a:latin typeface="+mn-lt"/>
          <a:ea typeface="+mn-ea"/>
          <a:cs typeface="+mn-cs"/>
        </a:defRPr>
      </a:lvl1pPr>
      <a:lvl2pPr marL="321469" algn="l" defTabSz="642938" rtl="0" eaLnBrk="1" latinLnBrk="0" hangingPunct="1">
        <a:defRPr sz="1266" kern="1200">
          <a:solidFill>
            <a:schemeClr val="tx1"/>
          </a:solidFill>
          <a:latin typeface="+mn-lt"/>
          <a:ea typeface="+mn-ea"/>
          <a:cs typeface="+mn-cs"/>
        </a:defRPr>
      </a:lvl2pPr>
      <a:lvl3pPr marL="642938" algn="l" defTabSz="642938" rtl="0" eaLnBrk="1" latinLnBrk="0" hangingPunct="1">
        <a:defRPr sz="1266" kern="1200">
          <a:solidFill>
            <a:schemeClr val="tx1"/>
          </a:solidFill>
          <a:latin typeface="+mn-lt"/>
          <a:ea typeface="+mn-ea"/>
          <a:cs typeface="+mn-cs"/>
        </a:defRPr>
      </a:lvl3pPr>
      <a:lvl4pPr marL="964406" algn="l" defTabSz="642938" rtl="0" eaLnBrk="1" latinLnBrk="0" hangingPunct="1">
        <a:defRPr sz="1266" kern="1200">
          <a:solidFill>
            <a:schemeClr val="tx1"/>
          </a:solidFill>
          <a:latin typeface="+mn-lt"/>
          <a:ea typeface="+mn-ea"/>
          <a:cs typeface="+mn-cs"/>
        </a:defRPr>
      </a:lvl4pPr>
      <a:lvl5pPr marL="1285875" algn="l" defTabSz="642938" rtl="0" eaLnBrk="1" latinLnBrk="0" hangingPunct="1">
        <a:defRPr sz="1266" kern="1200">
          <a:solidFill>
            <a:schemeClr val="tx1"/>
          </a:solidFill>
          <a:latin typeface="+mn-lt"/>
          <a:ea typeface="+mn-ea"/>
          <a:cs typeface="+mn-cs"/>
        </a:defRPr>
      </a:lvl5pPr>
      <a:lvl6pPr marL="1607344" algn="l" defTabSz="642938" rtl="0" eaLnBrk="1" latinLnBrk="0" hangingPunct="1">
        <a:defRPr sz="1266" kern="1200">
          <a:solidFill>
            <a:schemeClr val="tx1"/>
          </a:solidFill>
          <a:latin typeface="+mn-lt"/>
          <a:ea typeface="+mn-ea"/>
          <a:cs typeface="+mn-cs"/>
        </a:defRPr>
      </a:lvl6pPr>
      <a:lvl7pPr marL="1928813" algn="l" defTabSz="642938" rtl="0" eaLnBrk="1" latinLnBrk="0" hangingPunct="1">
        <a:defRPr sz="1266" kern="1200">
          <a:solidFill>
            <a:schemeClr val="tx1"/>
          </a:solidFill>
          <a:latin typeface="+mn-lt"/>
          <a:ea typeface="+mn-ea"/>
          <a:cs typeface="+mn-cs"/>
        </a:defRPr>
      </a:lvl7pPr>
      <a:lvl8pPr marL="2250281" algn="l" defTabSz="642938" rtl="0" eaLnBrk="1" latinLnBrk="0" hangingPunct="1">
        <a:defRPr sz="1266" kern="1200">
          <a:solidFill>
            <a:schemeClr val="tx1"/>
          </a:solidFill>
          <a:latin typeface="+mn-lt"/>
          <a:ea typeface="+mn-ea"/>
          <a:cs typeface="+mn-cs"/>
        </a:defRPr>
      </a:lvl8pPr>
      <a:lvl9pPr marL="2571750" algn="l" defTabSz="642938"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347579" y="454377"/>
            <a:ext cx="8462210" cy="787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47579" y="1452479"/>
            <a:ext cx="8462210" cy="45085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CTTI_Final_abb_JUN13.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6" name="Straight Connector 15"/>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8" descr="umbre-01.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28090492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dt="0"/>
  <p:txStyles>
    <p:titleStyle>
      <a:lvl1pPr algn="l" defTabSz="457200" rtl="0" eaLnBrk="1" latinLnBrk="0" hangingPunct="1">
        <a:spcBef>
          <a:spcPct val="0"/>
        </a:spcBef>
        <a:buNone/>
        <a:defRPr sz="3400" b="1" kern="1200">
          <a:solidFill>
            <a:schemeClr val="accent2"/>
          </a:solidFill>
          <a:latin typeface="+mj-lt"/>
          <a:ea typeface="+mj-ea"/>
          <a:cs typeface="+mj-cs"/>
        </a:defRPr>
      </a:lvl1pPr>
    </p:titleStyle>
    <p:bodyStyle>
      <a:lvl1pPr marL="227013" indent="-227013" algn="l" defTabSz="457200" rtl="0" eaLnBrk="1" latinLnBrk="0" hangingPunct="1">
        <a:lnSpc>
          <a:spcPct val="95000"/>
        </a:lnSpc>
        <a:spcBef>
          <a:spcPts val="1400"/>
        </a:spcBef>
        <a:buSzPct val="130000"/>
        <a:buFontTx/>
        <a:buBlip>
          <a:blip r:embed="rId1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s://www.ctti-clinicaltrials.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4" name="Text Placeholder 2"/>
          <p:cNvSpPr>
            <a:spLocks noGrp="1"/>
          </p:cNvSpPr>
          <p:nvPr>
            <p:ph idx="1"/>
          </p:nvPr>
        </p:nvSpPr>
        <p:spPr/>
        <p:txBody>
          <a:bodyPr/>
          <a:lstStyle/>
          <a:p>
            <a:pPr lvl="0"/>
            <a:r>
              <a:rPr lang="en-US" sz="2000" dirty="0"/>
              <a:t>Once you’ve logged into WebEx, please select one of the following audio options:</a:t>
            </a:r>
          </a:p>
          <a:p>
            <a:pPr marL="693738" lvl="1" indent="-290513">
              <a:buFont typeface="+mj-lt"/>
              <a:buAutoNum type="arabicPeriod"/>
            </a:pPr>
            <a:r>
              <a:rPr lang="en-US" sz="2000" dirty="0"/>
              <a:t>Call Using Computer</a:t>
            </a:r>
          </a:p>
          <a:p>
            <a:pPr marL="693738" lvl="1" indent="-290513">
              <a:buFont typeface="+mj-lt"/>
              <a:buAutoNum type="arabicPeriod"/>
            </a:pPr>
            <a:r>
              <a:rPr lang="en-US" sz="2000" dirty="0"/>
              <a:t>I Will Call In</a:t>
            </a:r>
          </a:p>
          <a:p>
            <a:pPr marL="693738" lvl="1" indent="-290513">
              <a:buFont typeface="+mj-lt"/>
              <a:buAutoNum type="arabicPeriod"/>
            </a:pPr>
            <a:r>
              <a:rPr lang="en-US" sz="2000" dirty="0"/>
              <a:t>DO NOT SELECT the “Call Me” option.</a:t>
            </a:r>
          </a:p>
          <a:p>
            <a:r>
              <a:rPr lang="en-US" sz="2000" dirty="0"/>
              <a:t>This webinar is being recorded.</a:t>
            </a:r>
          </a:p>
          <a:p>
            <a:pPr lvl="0"/>
            <a:r>
              <a:rPr lang="en-US" sz="2000" dirty="0"/>
              <a:t>All participants are muted upon entry.</a:t>
            </a:r>
          </a:p>
          <a:p>
            <a:pPr lvl="0"/>
            <a:r>
              <a:rPr lang="en-US" sz="2000" dirty="0" smtClean="0"/>
              <a:t>Questions </a:t>
            </a:r>
            <a:r>
              <a:rPr lang="en-US" sz="2000" dirty="0"/>
              <a:t>will be taken following the presentation. Please indicate that you have a question by typing in the chat box “To </a:t>
            </a:r>
            <a:r>
              <a:rPr lang="en-US" sz="2000" dirty="0" smtClean="0"/>
              <a:t>Host.”</a:t>
            </a:r>
            <a:endParaRPr lang="en-US" sz="2000" dirty="0"/>
          </a:p>
        </p:txBody>
      </p:sp>
    </p:spTree>
    <p:extLst>
      <p:ext uri="{BB962C8B-B14F-4D97-AF65-F5344CB8AC3E}">
        <p14:creationId xmlns:p14="http://schemas.microsoft.com/office/powerpoint/2010/main" val="359009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7F5E71-66DC-4944-BB93-FE0FD090F637}"/>
              </a:ext>
            </a:extLst>
          </p:cNvPr>
          <p:cNvPicPr>
            <a:picLocks noChangeAspect="1"/>
          </p:cNvPicPr>
          <p:nvPr/>
        </p:nvPicPr>
        <p:blipFill rotWithShape="1">
          <a:blip r:embed="rId2"/>
          <a:srcRect t="12338" r="1517"/>
          <a:stretch/>
        </p:blipFill>
        <p:spPr>
          <a:xfrm>
            <a:off x="247282" y="1395808"/>
            <a:ext cx="8649436" cy="5193408"/>
          </a:xfrm>
          <a:prstGeom prst="rect">
            <a:avLst/>
          </a:prstGeom>
        </p:spPr>
      </p:pic>
    </p:spTree>
    <p:extLst>
      <p:ext uri="{BB962C8B-B14F-4D97-AF65-F5344CB8AC3E}">
        <p14:creationId xmlns:p14="http://schemas.microsoft.com/office/powerpoint/2010/main" val="400658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583D-7D55-4CF9-9C1F-0655EA9AF4EA}"/>
              </a:ext>
            </a:extLst>
          </p:cNvPr>
          <p:cNvSpPr>
            <a:spLocks noGrp="1"/>
          </p:cNvSpPr>
          <p:nvPr>
            <p:ph type="title"/>
          </p:nvPr>
        </p:nvSpPr>
        <p:spPr/>
        <p:txBody>
          <a:bodyPr/>
          <a:lstStyle/>
          <a:p>
            <a:r>
              <a:rPr lang="en-GB" dirty="0"/>
              <a:t>ICH guideline development steps</a:t>
            </a:r>
          </a:p>
        </p:txBody>
      </p:sp>
      <p:sp>
        <p:nvSpPr>
          <p:cNvPr id="3" name="Content Placeholder 2">
            <a:extLst>
              <a:ext uri="{FF2B5EF4-FFF2-40B4-BE49-F238E27FC236}">
                <a16:creationId xmlns:a16="http://schemas.microsoft.com/office/drawing/2014/main" id="{CFE2558A-EF38-4D06-8460-3D06E8BB9B2F}"/>
              </a:ext>
            </a:extLst>
          </p:cNvPr>
          <p:cNvSpPr>
            <a:spLocks noGrp="1"/>
          </p:cNvSpPr>
          <p:nvPr>
            <p:ph idx="1"/>
          </p:nvPr>
        </p:nvSpPr>
        <p:spPr/>
        <p:txBody>
          <a:bodyPr/>
          <a:lstStyle/>
          <a:p>
            <a:r>
              <a:rPr lang="en-GB" dirty="0"/>
              <a:t>Reflection Paper – may be prepared prior to some guideline development</a:t>
            </a:r>
          </a:p>
          <a:p>
            <a:r>
              <a:rPr lang="en-GB" dirty="0"/>
              <a:t>Guideline Proposal agreed and informal WG established</a:t>
            </a:r>
          </a:p>
          <a:p>
            <a:r>
              <a:rPr lang="en-GB" dirty="0"/>
              <a:t>Concept paper and business plan adopted</a:t>
            </a:r>
          </a:p>
          <a:p>
            <a:r>
              <a:rPr lang="en-GB" dirty="0"/>
              <a:t>Formal EWG established and Step 1 consensus building commences</a:t>
            </a:r>
          </a:p>
          <a:p>
            <a:r>
              <a:rPr lang="en-GB" dirty="0"/>
              <a:t>Step 1 sign off by EWG on draft document </a:t>
            </a:r>
          </a:p>
          <a:p>
            <a:r>
              <a:rPr lang="en-GB" dirty="0"/>
              <a:t>Step 2a sign off by ICH assembly Step 2b sign off by regulators on draft document </a:t>
            </a:r>
          </a:p>
          <a:p>
            <a:r>
              <a:rPr lang="en-GB" dirty="0"/>
              <a:t>Step 3 Public consultation launched and post consultation revision</a:t>
            </a:r>
          </a:p>
          <a:p>
            <a:r>
              <a:rPr lang="en-GB" dirty="0"/>
              <a:t>Step 4 final guideline adopted by ICH</a:t>
            </a:r>
          </a:p>
          <a:p>
            <a:r>
              <a:rPr lang="en-GB" dirty="0"/>
              <a:t>Step 5 final guideline implementation and coming into force in each region</a:t>
            </a:r>
          </a:p>
        </p:txBody>
      </p:sp>
    </p:spTree>
    <p:extLst>
      <p:ext uri="{BB962C8B-B14F-4D97-AF65-F5344CB8AC3E}">
        <p14:creationId xmlns:p14="http://schemas.microsoft.com/office/powerpoint/2010/main" val="92973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0CEE36-7B5D-44F5-A84B-BA5E6C8D8596}"/>
              </a:ext>
            </a:extLst>
          </p:cNvPr>
          <p:cNvSpPr>
            <a:spLocks noGrp="1"/>
          </p:cNvSpPr>
          <p:nvPr>
            <p:ph type="title"/>
          </p:nvPr>
        </p:nvSpPr>
        <p:spPr/>
        <p:txBody>
          <a:bodyPr/>
          <a:lstStyle/>
          <a:p>
            <a:r>
              <a:rPr lang="en-US" dirty="0">
                <a:solidFill>
                  <a:schemeClr val="accent1"/>
                </a:solidFill>
              </a:rPr>
              <a:t>Background on ICH</a:t>
            </a:r>
          </a:p>
        </p:txBody>
      </p:sp>
      <p:sp>
        <p:nvSpPr>
          <p:cNvPr id="6" name="Content Placeholder 2">
            <a:extLst>
              <a:ext uri="{FF2B5EF4-FFF2-40B4-BE49-F238E27FC236}">
                <a16:creationId xmlns:a16="http://schemas.microsoft.com/office/drawing/2014/main" id="{9C370209-DE05-43F5-AAC7-69E6A5AC8D42}"/>
              </a:ext>
            </a:extLst>
          </p:cNvPr>
          <p:cNvSpPr>
            <a:spLocks noGrp="1"/>
          </p:cNvSpPr>
          <p:nvPr>
            <p:ph idx="1"/>
          </p:nvPr>
        </p:nvSpPr>
        <p:spPr/>
        <p:txBody>
          <a:bodyPr>
            <a:normAutofit/>
          </a:bodyPr>
          <a:lstStyle/>
          <a:p>
            <a:r>
              <a:rPr lang="en-US" dirty="0"/>
              <a:t>ICH Guidelines fall into four categories:</a:t>
            </a:r>
          </a:p>
          <a:p>
            <a:pPr lvl="1"/>
            <a:r>
              <a:rPr lang="en-US" sz="1800" dirty="0"/>
              <a:t>Quality</a:t>
            </a:r>
          </a:p>
          <a:p>
            <a:pPr lvl="1"/>
            <a:r>
              <a:rPr lang="en-US" sz="1800" dirty="0"/>
              <a:t>Efficacy</a:t>
            </a:r>
          </a:p>
          <a:p>
            <a:pPr lvl="1"/>
            <a:r>
              <a:rPr lang="en-US" sz="1800" dirty="0"/>
              <a:t>Safety</a:t>
            </a:r>
          </a:p>
          <a:p>
            <a:pPr lvl="1"/>
            <a:r>
              <a:rPr lang="en-US" sz="1800" dirty="0"/>
              <a:t>Multidisciplinary</a:t>
            </a:r>
          </a:p>
          <a:p>
            <a:pPr lvl="1"/>
            <a:endParaRPr lang="en-US" sz="1500" dirty="0"/>
          </a:p>
          <a:p>
            <a:r>
              <a:rPr lang="en-US" dirty="0"/>
              <a:t>ICH E8 General Considerations on Clinical Studies and ICH E6 Guideline on Good Clinical Practice are both part of the E “Efficacy” family of guidelines </a:t>
            </a:r>
          </a:p>
          <a:p>
            <a:pPr lvl="1"/>
            <a:endParaRPr lang="en-US" dirty="0"/>
          </a:p>
        </p:txBody>
      </p:sp>
    </p:spTree>
    <p:extLst>
      <p:ext uri="{BB962C8B-B14F-4D97-AF65-F5344CB8AC3E}">
        <p14:creationId xmlns:p14="http://schemas.microsoft.com/office/powerpoint/2010/main" val="359677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817047-BDD5-4E42-ACC4-9CB55B07E02F}"/>
              </a:ext>
            </a:extLst>
          </p:cNvPr>
          <p:cNvPicPr>
            <a:picLocks noChangeAspect="1"/>
          </p:cNvPicPr>
          <p:nvPr/>
        </p:nvPicPr>
        <p:blipFill rotWithShape="1">
          <a:blip r:embed="rId2"/>
          <a:srcRect t="5267"/>
          <a:stretch/>
        </p:blipFill>
        <p:spPr>
          <a:xfrm>
            <a:off x="629656" y="1291104"/>
            <a:ext cx="7884689" cy="4941655"/>
          </a:xfrm>
          <a:prstGeom prst="rect">
            <a:avLst/>
          </a:prstGeom>
        </p:spPr>
      </p:pic>
    </p:spTree>
    <p:extLst>
      <p:ext uri="{BB962C8B-B14F-4D97-AF65-F5344CB8AC3E}">
        <p14:creationId xmlns:p14="http://schemas.microsoft.com/office/powerpoint/2010/main" val="311062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ICH E6 and E8 – A Brief History</a:t>
            </a:r>
          </a:p>
        </p:txBody>
      </p:sp>
      <p:sp>
        <p:nvSpPr>
          <p:cNvPr id="3" name="Content Placeholder 2"/>
          <p:cNvSpPr>
            <a:spLocks noGrp="1"/>
          </p:cNvSpPr>
          <p:nvPr>
            <p:ph idx="1"/>
          </p:nvPr>
        </p:nvSpPr>
        <p:spPr/>
        <p:txBody>
          <a:bodyPr/>
          <a:lstStyle/>
          <a:p>
            <a:pPr marL="241102" indent="-241102">
              <a:lnSpc>
                <a:spcPct val="90000"/>
              </a:lnSpc>
              <a:buFont typeface="Arial" panose="020B0604020202020204" pitchFamily="34" charset="0"/>
              <a:buChar char="•"/>
            </a:pPr>
            <a:r>
              <a:rPr lang="en-US" sz="1800" dirty="0"/>
              <a:t>E6: Good Clinical Practice (GCP) – finalized in 1996</a:t>
            </a:r>
          </a:p>
          <a:p>
            <a:pPr marL="762819" lvl="1" indent="-257175">
              <a:lnSpc>
                <a:spcPct val="90000"/>
              </a:lnSpc>
              <a:buFont typeface="Courier New" panose="02070309020205020404" pitchFamily="49" charset="0"/>
              <a:buChar char="o"/>
            </a:pPr>
            <a:r>
              <a:rPr lang="en-US" sz="1800" dirty="0"/>
              <a:t>Describes the responsibilities and expectations of all stakeholders in the conduct of clinical trials</a:t>
            </a:r>
            <a:r>
              <a:rPr lang="en-US" sz="1050" dirty="0">
                <a:solidFill>
                  <a:srgbClr val="00B0F0"/>
                </a:solidFill>
              </a:rPr>
              <a:t>. </a:t>
            </a:r>
            <a:endParaRPr lang="en-US" sz="1050" dirty="0"/>
          </a:p>
          <a:p>
            <a:pPr marL="762819" lvl="1" indent="-257175">
              <a:lnSpc>
                <a:spcPct val="90000"/>
              </a:lnSpc>
              <a:buFont typeface="Courier New" panose="02070309020205020404" pitchFamily="49" charset="0"/>
              <a:buChar char="o"/>
            </a:pPr>
            <a:r>
              <a:rPr lang="en-US" sz="1800" dirty="0"/>
              <a:t>GCP covers aspects of monitoring, reporting, and archiving clinical trials</a:t>
            </a:r>
          </a:p>
          <a:p>
            <a:pPr marL="762819" lvl="1" indent="-257175">
              <a:lnSpc>
                <a:spcPct val="90000"/>
              </a:lnSpc>
              <a:buFont typeface="Courier New" panose="02070309020205020404" pitchFamily="49" charset="0"/>
              <a:buChar char="o"/>
            </a:pPr>
            <a:r>
              <a:rPr lang="en-US" sz="1800" dirty="0"/>
              <a:t>Addenda for essential documents and investigator brochures</a:t>
            </a:r>
          </a:p>
          <a:p>
            <a:pPr lvl="1" indent="0">
              <a:lnSpc>
                <a:spcPct val="90000"/>
              </a:lnSpc>
              <a:buNone/>
            </a:pPr>
            <a:endParaRPr lang="en-US" sz="1200" dirty="0"/>
          </a:p>
          <a:p>
            <a:pPr marL="241102" indent="-241102">
              <a:lnSpc>
                <a:spcPct val="90000"/>
              </a:lnSpc>
              <a:buFont typeface="Arial" panose="020B0604020202020204" pitchFamily="34" charset="0"/>
              <a:buChar char="•"/>
            </a:pPr>
            <a:r>
              <a:rPr lang="en-US" sz="1800" dirty="0"/>
              <a:t>E6 (R2) – finalized in 2016</a:t>
            </a:r>
          </a:p>
          <a:p>
            <a:pPr marL="762819" lvl="1" indent="-257175">
              <a:lnSpc>
                <a:spcPct val="90000"/>
              </a:lnSpc>
              <a:buFont typeface="Courier New" panose="02070309020205020404" pitchFamily="49" charset="0"/>
              <a:buChar char="o"/>
            </a:pPr>
            <a:r>
              <a:rPr lang="en-US" sz="1800" dirty="0"/>
              <a:t>Addendum to encourage implementation of improved and more efficient approaches, while continuing to ensure human subject protections</a:t>
            </a:r>
          </a:p>
          <a:p>
            <a:pPr marL="762819" lvl="1" indent="-257175">
              <a:lnSpc>
                <a:spcPct val="90000"/>
              </a:lnSpc>
              <a:buFont typeface="Courier New" panose="02070309020205020404" pitchFamily="49" charset="0"/>
              <a:buChar char="o"/>
            </a:pPr>
            <a:r>
              <a:rPr lang="en-US" sz="1800" dirty="0"/>
              <a:t>Updated standards for electronic records</a:t>
            </a:r>
          </a:p>
        </p:txBody>
      </p:sp>
    </p:spTree>
    <p:extLst>
      <p:ext uri="{BB962C8B-B14F-4D97-AF65-F5344CB8AC3E}">
        <p14:creationId xmlns:p14="http://schemas.microsoft.com/office/powerpoint/2010/main" val="21914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775" b="17775"/>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1">
            <a:extLst>
              <a:ext uri="{FF2B5EF4-FFF2-40B4-BE49-F238E27FC236}">
                <a16:creationId xmlns:a16="http://schemas.microsoft.com/office/drawing/2014/main" id="{693972E9-7951-453A-9784-8792063EAC6B}"/>
              </a:ext>
            </a:extLst>
          </p:cNvPr>
          <p:cNvSpPr>
            <a:spLocks noGrp="1"/>
          </p:cNvSpPr>
          <p:nvPr>
            <p:ph type="title"/>
          </p:nvPr>
        </p:nvSpPr>
        <p:spPr/>
        <p:txBody>
          <a:bodyPr/>
          <a:lstStyle/>
          <a:p>
            <a:pPr algn="ctr"/>
            <a:r>
              <a:rPr lang="en-GB" sz="2100" dirty="0"/>
              <a:t/>
            </a:r>
            <a:br>
              <a:rPr lang="en-GB" sz="2100" dirty="0"/>
            </a:br>
            <a:r>
              <a:rPr lang="en-GB" sz="2100" dirty="0"/>
              <a:t/>
            </a:r>
            <a:br>
              <a:rPr lang="en-GB" sz="2100" dirty="0"/>
            </a:br>
            <a:r>
              <a:rPr lang="en-GB" sz="2100" dirty="0"/>
              <a:t>ICH E8 &amp; E6</a:t>
            </a:r>
            <a:br>
              <a:rPr lang="en-GB" sz="2100" dirty="0"/>
            </a:br>
            <a:r>
              <a:rPr lang="en-GB" sz="2100" dirty="0"/>
              <a:t>Connected Development</a:t>
            </a:r>
            <a:r>
              <a:rPr lang="en-GB" sz="1500" dirty="0"/>
              <a:t/>
            </a:r>
            <a:br>
              <a:rPr lang="en-GB" sz="1500" dirty="0"/>
            </a:br>
            <a:endParaRPr lang="en-US" sz="1500" dirty="0"/>
          </a:p>
        </p:txBody>
      </p:sp>
    </p:spTree>
    <p:extLst>
      <p:ext uri="{BB962C8B-B14F-4D97-AF65-F5344CB8AC3E}">
        <p14:creationId xmlns:p14="http://schemas.microsoft.com/office/powerpoint/2010/main" val="208758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ICH Reflection on GCP Renovation</a:t>
            </a:r>
          </a:p>
        </p:txBody>
      </p:sp>
      <p:sp>
        <p:nvSpPr>
          <p:cNvPr id="3" name="Content Placeholder 2"/>
          <p:cNvSpPr>
            <a:spLocks noGrp="1"/>
          </p:cNvSpPr>
          <p:nvPr>
            <p:ph idx="1"/>
          </p:nvPr>
        </p:nvSpPr>
        <p:spPr/>
        <p:txBody>
          <a:bodyPr/>
          <a:lstStyle/>
          <a:p>
            <a:pPr marL="241102" indent="-241102">
              <a:buFont typeface="Arial" panose="020B0604020202020204" pitchFamily="34" charset="0"/>
              <a:buChar char="•"/>
            </a:pPr>
            <a:r>
              <a:rPr lang="en-US" sz="1688" dirty="0"/>
              <a:t>Step 1: Revision to ICH E8</a:t>
            </a:r>
          </a:p>
          <a:p>
            <a:pPr marL="746746" lvl="1" indent="-241102">
              <a:buFont typeface="Arial" panose="020B0604020202020204" pitchFamily="34" charset="0"/>
              <a:buChar char="•"/>
            </a:pPr>
            <a:r>
              <a:rPr lang="en-US" dirty="0"/>
              <a:t>Goal is to address</a:t>
            </a:r>
            <a:r>
              <a:rPr lang="en-US" b="0" dirty="0"/>
              <a:t> broader concerns about the principles of study design and planning for an appropriate level of data quality</a:t>
            </a:r>
          </a:p>
          <a:p>
            <a:pPr marL="746746" lvl="1" indent="-241102">
              <a:buFont typeface="Arial" panose="020B0604020202020204" pitchFamily="34" charset="0"/>
              <a:buChar char="•"/>
            </a:pPr>
            <a:r>
              <a:rPr lang="en-US" dirty="0"/>
              <a:t>Provides comprehensive cross-referencing to the family of ICH guidance documents</a:t>
            </a:r>
          </a:p>
          <a:p>
            <a:pPr marL="241102" indent="-241102">
              <a:buFont typeface="Arial" panose="020B0604020202020204" pitchFamily="34" charset="0"/>
              <a:buChar char="•"/>
            </a:pPr>
            <a:r>
              <a:rPr lang="en-US" sz="1688" dirty="0"/>
              <a:t>Step 2: Renovation of ICH E6 GCP</a:t>
            </a:r>
          </a:p>
          <a:p>
            <a:pPr marL="746746" lvl="1" indent="-241102">
              <a:buFont typeface="Arial" panose="020B0604020202020204" pitchFamily="34" charset="0"/>
              <a:buChar char="•"/>
            </a:pPr>
            <a:r>
              <a:rPr lang="en-US" dirty="0"/>
              <a:t>Goal is to address flexibility concerns with respect to a broader range of study types and data sources</a:t>
            </a:r>
          </a:p>
          <a:p>
            <a:pPr marL="746746" lvl="1" indent="-241102">
              <a:buFont typeface="Arial" panose="020B0604020202020204" pitchFamily="34" charset="0"/>
              <a:buChar char="•"/>
            </a:pPr>
            <a:r>
              <a:rPr lang="en-US" dirty="0"/>
              <a:t>Retains the current focus on good clinical investigative site practices</a:t>
            </a:r>
          </a:p>
        </p:txBody>
      </p:sp>
    </p:spTree>
    <p:extLst>
      <p:ext uri="{BB962C8B-B14F-4D97-AF65-F5344CB8AC3E}">
        <p14:creationId xmlns:p14="http://schemas.microsoft.com/office/powerpoint/2010/main" val="40804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ICH E6 and E8 – A Brief History</a:t>
            </a:r>
          </a:p>
        </p:txBody>
      </p:sp>
      <p:sp>
        <p:nvSpPr>
          <p:cNvPr id="3" name="Content Placeholder 2"/>
          <p:cNvSpPr>
            <a:spLocks noGrp="1"/>
          </p:cNvSpPr>
          <p:nvPr>
            <p:ph idx="1"/>
          </p:nvPr>
        </p:nvSpPr>
        <p:spPr/>
        <p:txBody>
          <a:bodyPr/>
          <a:lstStyle/>
          <a:p>
            <a:pPr marL="241102" indent="-241102">
              <a:lnSpc>
                <a:spcPct val="90000"/>
              </a:lnSpc>
              <a:buFont typeface="Arial" panose="020B0604020202020204" pitchFamily="34" charset="0"/>
              <a:buChar char="•"/>
            </a:pPr>
            <a:r>
              <a:rPr lang="en-US" sz="1800" dirty="0"/>
              <a:t>E8: General Considerations for Clinical Trials -- finalized in 1997</a:t>
            </a:r>
          </a:p>
          <a:p>
            <a:pPr marL="762819" lvl="1" indent="-257175">
              <a:lnSpc>
                <a:spcPct val="90000"/>
              </a:lnSpc>
              <a:buFont typeface="Courier New" panose="02070309020205020404" pitchFamily="49" charset="0"/>
              <a:buChar char="o"/>
            </a:pPr>
            <a:r>
              <a:rPr lang="en-US" sz="1800" dirty="0"/>
              <a:t>Sets out general scientific principles for the conduct, performance and control of clinical trials</a:t>
            </a:r>
          </a:p>
          <a:p>
            <a:pPr marL="762819" lvl="1" indent="-257175">
              <a:lnSpc>
                <a:spcPct val="90000"/>
              </a:lnSpc>
              <a:buFont typeface="Courier New" panose="02070309020205020404" pitchFamily="49" charset="0"/>
              <a:buChar char="o"/>
            </a:pPr>
            <a:r>
              <a:rPr lang="en-US" sz="1800" dirty="0"/>
              <a:t>Addresses a wide range of topics in trial design and executions</a:t>
            </a:r>
          </a:p>
          <a:p>
            <a:pPr marL="762819" lvl="1" indent="-257175">
              <a:lnSpc>
                <a:spcPct val="90000"/>
              </a:lnSpc>
              <a:buFont typeface="Courier New" panose="02070309020205020404" pitchFamily="49" charset="0"/>
              <a:buChar char="o"/>
            </a:pPr>
            <a:r>
              <a:rPr lang="en-US" sz="1800" dirty="0"/>
              <a:t>Emphasizes the protection of human subjects in clinical trials</a:t>
            </a:r>
          </a:p>
          <a:p>
            <a:pPr lvl="1" indent="0">
              <a:lnSpc>
                <a:spcPct val="90000"/>
              </a:lnSpc>
              <a:buNone/>
            </a:pPr>
            <a:endParaRPr lang="en-US" sz="1200" dirty="0"/>
          </a:p>
          <a:p>
            <a:pPr marL="241102" indent="-241102">
              <a:lnSpc>
                <a:spcPct val="90000"/>
              </a:lnSpc>
              <a:buFont typeface="Arial" panose="020B0604020202020204" pitchFamily="34" charset="0"/>
              <a:buChar char="•"/>
            </a:pPr>
            <a:r>
              <a:rPr lang="en-US" sz="1800" dirty="0"/>
              <a:t>E8 (R1) – Draft issued for public comment in May 2019</a:t>
            </a:r>
          </a:p>
          <a:p>
            <a:pPr marL="241102" indent="-241102">
              <a:lnSpc>
                <a:spcPct val="90000"/>
              </a:lnSpc>
              <a:buFont typeface="Arial" panose="020B0604020202020204" pitchFamily="34" charset="0"/>
              <a:buChar char="•"/>
            </a:pPr>
            <a:endParaRPr lang="en-US" sz="1617" dirty="0"/>
          </a:p>
          <a:p>
            <a:pPr marL="746746" lvl="1" indent="-241102">
              <a:lnSpc>
                <a:spcPct val="90000"/>
              </a:lnSpc>
              <a:buFont typeface="Arial" panose="020B0604020202020204" pitchFamily="34" charset="0"/>
              <a:buChar char="•"/>
            </a:pPr>
            <a:endParaRPr lang="en-US" sz="1336" dirty="0"/>
          </a:p>
          <a:p>
            <a:pPr marL="746746" lvl="1" indent="-241102">
              <a:lnSpc>
                <a:spcPct val="90000"/>
              </a:lnSpc>
              <a:buFont typeface="Arial" panose="020B0604020202020204" pitchFamily="34" charset="0"/>
              <a:buChar char="•"/>
            </a:pPr>
            <a:endParaRPr lang="en-US" sz="1477" dirty="0"/>
          </a:p>
          <a:p>
            <a:endParaRPr lang="en-US" dirty="0"/>
          </a:p>
        </p:txBody>
      </p:sp>
    </p:spTree>
    <p:extLst>
      <p:ext uri="{BB962C8B-B14F-4D97-AF65-F5344CB8AC3E}">
        <p14:creationId xmlns:p14="http://schemas.microsoft.com/office/powerpoint/2010/main" val="93360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E8 Fundamental design elements</a:t>
            </a:r>
          </a:p>
        </p:txBody>
      </p:sp>
      <p:sp>
        <p:nvSpPr>
          <p:cNvPr id="4" name="Content Placeholder 3"/>
          <p:cNvSpPr>
            <a:spLocks noGrp="1"/>
          </p:cNvSpPr>
          <p:nvPr>
            <p:ph idx="1"/>
          </p:nvPr>
        </p:nvSpPr>
        <p:spPr/>
        <p:txBody>
          <a:bodyPr>
            <a:normAutofit/>
          </a:bodyPr>
          <a:lstStyle/>
          <a:p>
            <a:r>
              <a:rPr lang="en-GB" sz="1800" b="0" dirty="0"/>
              <a:t>Study population</a:t>
            </a:r>
          </a:p>
          <a:p>
            <a:r>
              <a:rPr lang="en-GB" sz="1800" b="0" dirty="0"/>
              <a:t>Intervention</a:t>
            </a:r>
          </a:p>
          <a:p>
            <a:r>
              <a:rPr lang="en-GB" sz="1800" b="0" dirty="0"/>
              <a:t>Control group</a:t>
            </a:r>
          </a:p>
          <a:p>
            <a:r>
              <a:rPr lang="en-GB" sz="1800" b="0" dirty="0"/>
              <a:t>Response variable</a:t>
            </a:r>
          </a:p>
          <a:p>
            <a:r>
              <a:rPr lang="en-GB" sz="1800" b="0" dirty="0"/>
              <a:t>Methods to reduce bias</a:t>
            </a:r>
          </a:p>
          <a:p>
            <a:r>
              <a:rPr lang="en-GB" sz="1800" b="0" dirty="0"/>
              <a:t>Statistical analysis</a:t>
            </a:r>
          </a:p>
          <a:p>
            <a:pPr marL="0" indent="0">
              <a:buNone/>
            </a:pPr>
            <a:endParaRPr lang="en-GB" sz="1969" b="0" dirty="0"/>
          </a:p>
          <a:p>
            <a:endParaRPr lang="en-GB" sz="1969" b="0" dirty="0"/>
          </a:p>
        </p:txBody>
      </p:sp>
      <p:sp>
        <p:nvSpPr>
          <p:cNvPr id="5" name="Geschweifte Klammer rechts 4"/>
          <p:cNvSpPr/>
          <p:nvPr/>
        </p:nvSpPr>
        <p:spPr bwMode="auto">
          <a:xfrm>
            <a:off x="3234031" y="2091544"/>
            <a:ext cx="208929" cy="263540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315888" fontAlgn="base" hangingPunct="0">
              <a:lnSpc>
                <a:spcPct val="93000"/>
              </a:lnSpc>
              <a:spcBef>
                <a:spcPct val="0"/>
              </a:spcBef>
              <a:spcAft>
                <a:spcPct val="0"/>
              </a:spcAft>
              <a:buClr>
                <a:srgbClr val="000000"/>
              </a:buClr>
              <a:buSzPct val="100000"/>
              <a:defRPr/>
            </a:pPr>
            <a:endParaRPr lang="de-DE" sz="3656" b="1">
              <a:solidFill>
                <a:srgbClr val="FFFFFF"/>
              </a:solidFill>
              <a:latin typeface="Arial" charset="0"/>
              <a:cs typeface="Lucida Sans Unicode" charset="0"/>
            </a:endParaRPr>
          </a:p>
        </p:txBody>
      </p:sp>
      <p:sp>
        <p:nvSpPr>
          <p:cNvPr id="6" name="Textfeld 5"/>
          <p:cNvSpPr txBox="1"/>
          <p:nvPr/>
        </p:nvSpPr>
        <p:spPr bwMode="auto">
          <a:xfrm>
            <a:off x="3707895" y="2628628"/>
            <a:ext cx="2694705" cy="1621388"/>
          </a:xfrm>
          <a:prstGeom prst="rect">
            <a:avLst/>
          </a:prstGeom>
          <a:noFill/>
          <a:ln w="9525">
            <a:noFill/>
            <a:round/>
            <a:headEnd/>
            <a:tailEnd/>
          </a:ln>
        </p:spPr>
        <p:txBody>
          <a:bodyPr wrap="square" lIns="63281" tIns="65306" rIns="63281" bIns="31641" rtlCol="0">
            <a:spAutoFit/>
          </a:bodyPr>
          <a:lstStyle/>
          <a:p>
            <a:pPr algn="ctr" defTabSz="315888" fontAlgn="base" hangingPunct="0">
              <a:spcBef>
                <a:spcPct val="0"/>
              </a:spcBef>
              <a:spcAft>
                <a:spcPct val="0"/>
              </a:spcAft>
              <a:buClr>
                <a:srgbClr val="000000"/>
              </a:buClr>
              <a:buSzPct val="100000"/>
              <a:tabLst>
                <a:tab pos="508992" algn="l"/>
                <a:tab pos="1017985" algn="l"/>
                <a:tab pos="1526977" algn="l"/>
                <a:tab pos="2035969" algn="l"/>
                <a:tab pos="2544961" algn="l"/>
                <a:tab pos="3053954" algn="l"/>
                <a:tab pos="3562946" algn="l"/>
                <a:tab pos="4071938" algn="l"/>
              </a:tabLst>
              <a:defRPr/>
            </a:pPr>
            <a:r>
              <a:rPr lang="en-US" sz="1650" dirty="0">
                <a:solidFill>
                  <a:srgbClr val="4C4C4C"/>
                </a:solidFill>
                <a:latin typeface="Arial" panose="020B0604020202020204" pitchFamily="34" charset="0"/>
                <a:cs typeface="Arial" panose="020B0604020202020204" pitchFamily="34" charset="0"/>
              </a:rPr>
              <a:t>Described in the protocol together with the study objectives, study type, and data sources which should be finalized before start of study (ICH E6)</a:t>
            </a:r>
          </a:p>
        </p:txBody>
      </p:sp>
      <p:sp>
        <p:nvSpPr>
          <p:cNvPr id="7" name="Textfeld 5">
            <a:extLst>
              <a:ext uri="{FF2B5EF4-FFF2-40B4-BE49-F238E27FC236}">
                <a16:creationId xmlns:a16="http://schemas.microsoft.com/office/drawing/2014/main" id="{B4F79B48-E3F9-4F4E-99BC-147BB840594D}"/>
              </a:ext>
            </a:extLst>
          </p:cNvPr>
          <p:cNvSpPr txBox="1"/>
          <p:nvPr/>
        </p:nvSpPr>
        <p:spPr bwMode="auto">
          <a:xfrm>
            <a:off x="6521850" y="2697878"/>
            <a:ext cx="2507876" cy="1482888"/>
          </a:xfrm>
          <a:prstGeom prst="rect">
            <a:avLst/>
          </a:prstGeom>
          <a:noFill/>
          <a:ln w="9525">
            <a:noFill/>
            <a:round/>
            <a:headEnd/>
            <a:tailEnd/>
          </a:ln>
        </p:spPr>
        <p:txBody>
          <a:bodyPr wrap="square" lIns="63281" tIns="65306" rIns="63281" bIns="31641" rtlCol="0">
            <a:spAutoFit/>
          </a:bodyPr>
          <a:lstStyle/>
          <a:p>
            <a:pPr algn="ctr" defTabSz="315888" fontAlgn="base" hangingPunct="0">
              <a:spcBef>
                <a:spcPct val="0"/>
              </a:spcBef>
              <a:spcAft>
                <a:spcPct val="0"/>
              </a:spcAft>
              <a:buClr>
                <a:srgbClr val="000000"/>
              </a:buClr>
              <a:buSzPct val="100000"/>
              <a:tabLst>
                <a:tab pos="508992" algn="l"/>
                <a:tab pos="1017985" algn="l"/>
                <a:tab pos="1526977" algn="l"/>
                <a:tab pos="2035969" algn="l"/>
                <a:tab pos="2544961" algn="l"/>
                <a:tab pos="3053954" algn="l"/>
                <a:tab pos="3562946" algn="l"/>
                <a:tab pos="4071938" algn="l"/>
              </a:tabLst>
              <a:defRPr/>
            </a:pPr>
            <a:r>
              <a:rPr lang="en-US" sz="1500" dirty="0">
                <a:solidFill>
                  <a:srgbClr val="4C4C4C"/>
                </a:solidFill>
                <a:latin typeface="Arial" panose="020B0604020202020204" pitchFamily="34" charset="0"/>
                <a:cs typeface="Arial" panose="020B0604020202020204" pitchFamily="34" charset="0"/>
              </a:rPr>
              <a:t>E8 clinical trial design principles </a:t>
            </a:r>
          </a:p>
          <a:p>
            <a:pPr algn="ctr" defTabSz="315888" fontAlgn="base" hangingPunct="0">
              <a:spcBef>
                <a:spcPct val="0"/>
              </a:spcBef>
              <a:spcAft>
                <a:spcPct val="0"/>
              </a:spcAft>
              <a:buClr>
                <a:srgbClr val="000000"/>
              </a:buClr>
              <a:buSzPct val="100000"/>
              <a:tabLst>
                <a:tab pos="508992" algn="l"/>
                <a:tab pos="1017985" algn="l"/>
                <a:tab pos="1526977" algn="l"/>
                <a:tab pos="2035969" algn="l"/>
                <a:tab pos="2544961" algn="l"/>
                <a:tab pos="3053954" algn="l"/>
                <a:tab pos="3562946" algn="l"/>
                <a:tab pos="4071938" algn="l"/>
              </a:tabLst>
              <a:defRPr/>
            </a:pPr>
            <a:endParaRPr lang="en-US" sz="1500" dirty="0">
              <a:solidFill>
                <a:srgbClr val="4C4C4C"/>
              </a:solidFill>
              <a:latin typeface="Arial" panose="020B0604020202020204" pitchFamily="34" charset="0"/>
              <a:cs typeface="Arial" panose="020B0604020202020204" pitchFamily="34" charset="0"/>
            </a:endParaRPr>
          </a:p>
          <a:p>
            <a:pPr algn="ctr" defTabSz="315888" fontAlgn="base" hangingPunct="0">
              <a:spcBef>
                <a:spcPct val="0"/>
              </a:spcBef>
              <a:spcAft>
                <a:spcPct val="0"/>
              </a:spcAft>
              <a:buClr>
                <a:srgbClr val="000000"/>
              </a:buClr>
              <a:buSzPct val="100000"/>
              <a:tabLst>
                <a:tab pos="508992" algn="l"/>
                <a:tab pos="1017985" algn="l"/>
                <a:tab pos="1526977" algn="l"/>
                <a:tab pos="2035969" algn="l"/>
                <a:tab pos="2544961" algn="l"/>
                <a:tab pos="3053954" algn="l"/>
                <a:tab pos="3562946" algn="l"/>
                <a:tab pos="4071938" algn="l"/>
              </a:tabLst>
              <a:defRPr/>
            </a:pPr>
            <a:endParaRPr lang="en-US" sz="1500" dirty="0">
              <a:solidFill>
                <a:srgbClr val="4C4C4C"/>
              </a:solidFill>
              <a:latin typeface="Arial" panose="020B0604020202020204" pitchFamily="34" charset="0"/>
              <a:cs typeface="Arial" panose="020B0604020202020204" pitchFamily="34" charset="0"/>
            </a:endParaRPr>
          </a:p>
          <a:p>
            <a:pPr algn="ctr" defTabSz="315888" fontAlgn="base" hangingPunct="0">
              <a:spcBef>
                <a:spcPct val="0"/>
              </a:spcBef>
              <a:spcAft>
                <a:spcPct val="0"/>
              </a:spcAft>
              <a:buClr>
                <a:srgbClr val="000000"/>
              </a:buClr>
              <a:buSzPct val="100000"/>
              <a:tabLst>
                <a:tab pos="508992" algn="l"/>
                <a:tab pos="1017985" algn="l"/>
                <a:tab pos="1526977" algn="l"/>
                <a:tab pos="2035969" algn="l"/>
                <a:tab pos="2544961" algn="l"/>
                <a:tab pos="3053954" algn="l"/>
                <a:tab pos="3562946" algn="l"/>
                <a:tab pos="4071938" algn="l"/>
              </a:tabLst>
              <a:defRPr/>
            </a:pPr>
            <a:r>
              <a:rPr lang="en-US" sz="1500" dirty="0">
                <a:solidFill>
                  <a:srgbClr val="4C4C4C"/>
                </a:solidFill>
                <a:latin typeface="Arial" panose="020B0604020202020204" pitchFamily="34" charset="0"/>
                <a:cs typeface="Arial" panose="020B0604020202020204" pitchFamily="34" charset="0"/>
              </a:rPr>
              <a:t>E6 GCP clinical trial conduct principles</a:t>
            </a:r>
          </a:p>
        </p:txBody>
      </p:sp>
      <p:sp>
        <p:nvSpPr>
          <p:cNvPr id="8" name="Arrow: Up-Down 7">
            <a:extLst>
              <a:ext uri="{FF2B5EF4-FFF2-40B4-BE49-F238E27FC236}">
                <a16:creationId xmlns:a16="http://schemas.microsoft.com/office/drawing/2014/main" id="{87276641-92EE-4608-810A-5EC55178BDE2}"/>
              </a:ext>
            </a:extLst>
          </p:cNvPr>
          <p:cNvSpPr/>
          <p:nvPr/>
        </p:nvSpPr>
        <p:spPr bwMode="auto">
          <a:xfrm>
            <a:off x="7686907" y="3262830"/>
            <a:ext cx="115516" cy="352985"/>
          </a:xfrm>
          <a:prstGeom prst="up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336947" fontAlgn="base" hangingPunct="0">
              <a:lnSpc>
                <a:spcPct val="93000"/>
              </a:lnSpc>
              <a:spcBef>
                <a:spcPct val="0"/>
              </a:spcBef>
              <a:spcAft>
                <a:spcPct val="0"/>
              </a:spcAft>
              <a:buClr>
                <a:srgbClr val="000000"/>
              </a:buClr>
              <a:buSzPct val="100000"/>
            </a:pPr>
            <a:endParaRPr lang="en-US" sz="1500" b="1">
              <a:solidFill>
                <a:srgbClr val="FF0000"/>
              </a:solidFill>
              <a:latin typeface="Arial" charset="0"/>
              <a:cs typeface="Lucida Sans Unicode" charset="0"/>
            </a:endParaRPr>
          </a:p>
        </p:txBody>
      </p:sp>
    </p:spTree>
    <p:extLst>
      <p:ext uri="{BB962C8B-B14F-4D97-AF65-F5344CB8AC3E}">
        <p14:creationId xmlns:p14="http://schemas.microsoft.com/office/powerpoint/2010/main" val="37705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a:t>E8 key aspects linking to E6</a:t>
            </a:r>
          </a:p>
        </p:txBody>
      </p:sp>
      <p:sp>
        <p:nvSpPr>
          <p:cNvPr id="7171" name="Content Placeholder 2"/>
          <p:cNvSpPr>
            <a:spLocks noGrp="1"/>
          </p:cNvSpPr>
          <p:nvPr>
            <p:ph idx="1"/>
          </p:nvPr>
        </p:nvSpPr>
        <p:spPr/>
        <p:txBody>
          <a:bodyPr/>
          <a:lstStyle/>
          <a:p>
            <a:pPr marL="200918" indent="-200918">
              <a:buFont typeface="Arial" panose="020B0604020202020204" pitchFamily="34" charset="0"/>
              <a:buChar char="•"/>
            </a:pPr>
            <a:r>
              <a:rPr lang="en-GB" dirty="0"/>
              <a:t>	</a:t>
            </a:r>
            <a:r>
              <a:rPr lang="en-GB" sz="1969" i="1" dirty="0"/>
              <a:t>Principles</a:t>
            </a:r>
          </a:p>
          <a:p>
            <a:pPr marL="514574" lvl="1" indent="-200918">
              <a:buFont typeface="Arial" panose="020B0604020202020204" pitchFamily="34" charset="0"/>
              <a:buChar char="•"/>
            </a:pPr>
            <a:r>
              <a:rPr lang="en-GB" sz="1829" i="1" dirty="0"/>
              <a:t>Quality</a:t>
            </a:r>
          </a:p>
          <a:p>
            <a:pPr marL="514574" lvl="1" indent="-200918">
              <a:buFont typeface="Arial" panose="020B0604020202020204" pitchFamily="34" charset="0"/>
              <a:buChar char="•"/>
            </a:pPr>
            <a:r>
              <a:rPr lang="en-GB" sz="1829" i="1" dirty="0"/>
              <a:t>Quality by Design</a:t>
            </a:r>
          </a:p>
          <a:p>
            <a:pPr marL="200918" indent="-200918">
              <a:buFont typeface="Arial" panose="020B0604020202020204" pitchFamily="34" charset="0"/>
              <a:buChar char="•"/>
            </a:pPr>
            <a:r>
              <a:rPr lang="en-GB" sz="1969" i="1" dirty="0"/>
              <a:t>Designing quality into clinical trials</a:t>
            </a:r>
          </a:p>
          <a:p>
            <a:pPr lvl="1"/>
            <a:r>
              <a:rPr lang="en-GB" dirty="0"/>
              <a:t>Quality by design of clinical studies</a:t>
            </a:r>
          </a:p>
          <a:p>
            <a:pPr lvl="1"/>
            <a:r>
              <a:rPr lang="en-GB" dirty="0"/>
              <a:t>Critical to Quality Factors</a:t>
            </a:r>
          </a:p>
          <a:p>
            <a:pPr lvl="1"/>
            <a:r>
              <a:rPr lang="en-GB" dirty="0"/>
              <a:t>Risk proportionate approach</a:t>
            </a:r>
          </a:p>
          <a:p>
            <a:pPr lvl="1"/>
            <a:r>
              <a:rPr lang="en-GB" dirty="0"/>
              <a:t>Involvement of wide range of stakeholders in clinical trial design</a:t>
            </a:r>
          </a:p>
          <a:p>
            <a:pPr lvl="1"/>
            <a:r>
              <a:rPr lang="en-GB" dirty="0"/>
              <a:t>Examples of critical to quality factors</a:t>
            </a:r>
          </a:p>
        </p:txBody>
      </p:sp>
    </p:spTree>
    <p:extLst>
      <p:ext uri="{BB962C8B-B14F-4D97-AF65-F5344CB8AC3E}">
        <p14:creationId xmlns:p14="http://schemas.microsoft.com/office/powerpoint/2010/main" val="33823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Findings &amp; Reflections from CTTI’s ICH E6 Renovation Work</a:t>
            </a:r>
            <a:endParaRPr lang="en-US" dirty="0"/>
          </a:p>
        </p:txBody>
      </p:sp>
      <p:sp>
        <p:nvSpPr>
          <p:cNvPr id="3" name="Subtitle 2"/>
          <p:cNvSpPr>
            <a:spLocks noGrp="1"/>
          </p:cNvSpPr>
          <p:nvPr>
            <p:ph type="subTitle" idx="1"/>
          </p:nvPr>
        </p:nvSpPr>
        <p:spPr/>
        <p:txBody>
          <a:bodyPr/>
          <a:lstStyle/>
          <a:p>
            <a:r>
              <a:rPr lang="en-US" dirty="0" smtClean="0"/>
              <a:t>Presenter’s Info</a:t>
            </a:r>
            <a:endParaRPr lang="en-US" dirty="0"/>
          </a:p>
        </p:txBody>
      </p:sp>
      <p:sp>
        <p:nvSpPr>
          <p:cNvPr id="4" name="Text Placeholder 3"/>
          <p:cNvSpPr>
            <a:spLocks noGrp="1"/>
          </p:cNvSpPr>
          <p:nvPr>
            <p:ph type="body" sz="quarter" idx="10"/>
          </p:nvPr>
        </p:nvSpPr>
        <p:spPr/>
        <p:txBody>
          <a:bodyPr/>
          <a:lstStyle/>
          <a:p>
            <a:r>
              <a:rPr lang="en-US" dirty="0" smtClean="0"/>
              <a:t>March 19, 2020</a:t>
            </a:r>
            <a:endParaRPr lang="en-US" dirty="0"/>
          </a:p>
        </p:txBody>
      </p:sp>
    </p:spTree>
    <p:extLst>
      <p:ext uri="{BB962C8B-B14F-4D97-AF65-F5344CB8AC3E}">
        <p14:creationId xmlns:p14="http://schemas.microsoft.com/office/powerpoint/2010/main" val="202146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nSpc>
                <a:spcPct val="100000"/>
              </a:lnSpc>
            </a:pPr>
            <a:r>
              <a:rPr lang="en-US" altLang="ja-JP" sz="2800" dirty="0">
                <a:latin typeface="Candara"/>
                <a:ea typeface="+mn-ea"/>
                <a:cs typeface="Candara"/>
              </a:rPr>
              <a:t>Conclusion</a:t>
            </a:r>
            <a:endParaRPr lang="ja-JP" altLang="en-US" sz="2800" dirty="0">
              <a:latin typeface="Candara"/>
              <a:ea typeface="+mn-ea"/>
              <a:cs typeface="Candara"/>
            </a:endParaRPr>
          </a:p>
        </p:txBody>
      </p:sp>
      <p:sp>
        <p:nvSpPr>
          <p:cNvPr id="3" name="コンテンツ プレースホルダー 2"/>
          <p:cNvSpPr>
            <a:spLocks noGrp="1"/>
          </p:cNvSpPr>
          <p:nvPr>
            <p:ph idx="1"/>
          </p:nvPr>
        </p:nvSpPr>
        <p:spPr>
          <a:xfrm>
            <a:off x="656565" y="2078851"/>
            <a:ext cx="7762875" cy="1931676"/>
          </a:xfrm>
        </p:spPr>
        <p:txBody>
          <a:bodyPr>
            <a:noAutofit/>
          </a:bodyPr>
          <a:lstStyle/>
          <a:p>
            <a:pPr marL="335701" lvl="1" indent="-241102">
              <a:spcBef>
                <a:spcPts val="0"/>
              </a:spcBef>
              <a:spcAft>
                <a:spcPts val="0"/>
              </a:spcAft>
              <a:buClrTx/>
              <a:buSzPct val="100000"/>
              <a:buFont typeface="Wingdings" panose="05000000000000000000" pitchFamily="2" charset="2"/>
              <a:buChar char="p"/>
            </a:pPr>
            <a:r>
              <a:rPr lang="en-US" altLang="ja-JP" sz="1582" dirty="0">
                <a:latin typeface="Arial" panose="020B0604020202020204" pitchFamily="34" charset="0"/>
                <a:cs typeface="Arial" panose="020B0604020202020204" pitchFamily="34" charset="0"/>
              </a:rPr>
              <a:t>This document </a:t>
            </a:r>
            <a:r>
              <a:rPr lang="en-US" altLang="ja-JP" sz="1582" dirty="0">
                <a:solidFill>
                  <a:schemeClr val="accent2"/>
                </a:solidFill>
                <a:latin typeface="Arial" panose="020B0604020202020204" pitchFamily="34" charset="0"/>
                <a:cs typeface="Arial" panose="020B0604020202020204" pitchFamily="34" charset="0"/>
              </a:rPr>
              <a:t>focuses on designing quality into clinical studies</a:t>
            </a:r>
            <a:r>
              <a:rPr lang="en-US" altLang="ja-JP" sz="1582" dirty="0">
                <a:latin typeface="Arial" panose="020B0604020202020204" pitchFamily="34" charset="0"/>
                <a:cs typeface="Arial" panose="020B0604020202020204" pitchFamily="34" charset="0"/>
              </a:rPr>
              <a:t>, considering the </a:t>
            </a:r>
            <a:r>
              <a:rPr lang="en-US" altLang="ja-JP" sz="1582" dirty="0">
                <a:solidFill>
                  <a:schemeClr val="accent2"/>
                </a:solidFill>
                <a:latin typeface="Arial" panose="020B0604020202020204" pitchFamily="34" charset="0"/>
                <a:cs typeface="Arial" panose="020B0604020202020204" pitchFamily="34" charset="0"/>
              </a:rPr>
              <a:t>diversity of clinical study designs and data sources </a:t>
            </a:r>
            <a:r>
              <a:rPr lang="en-US" altLang="ja-JP" sz="1582" dirty="0">
                <a:latin typeface="Arial" panose="020B0604020202020204" pitchFamily="34" charset="0"/>
                <a:cs typeface="Arial" panose="020B0604020202020204" pitchFamily="34" charset="0"/>
              </a:rPr>
              <a:t>used to </a:t>
            </a:r>
            <a:r>
              <a:rPr lang="en-US" altLang="ja-JP" sz="1582" dirty="0">
                <a:solidFill>
                  <a:schemeClr val="accent2"/>
                </a:solidFill>
                <a:latin typeface="Arial" panose="020B0604020202020204" pitchFamily="34" charset="0"/>
                <a:cs typeface="Arial" panose="020B0604020202020204" pitchFamily="34" charset="0"/>
              </a:rPr>
              <a:t>support regulatory and other health policy decisions.</a:t>
            </a:r>
          </a:p>
          <a:p>
            <a:pPr marL="335701" lvl="1" indent="-241102">
              <a:spcBef>
                <a:spcPts val="0"/>
              </a:spcBef>
              <a:spcAft>
                <a:spcPts val="0"/>
              </a:spcAft>
              <a:buClrTx/>
              <a:buSzPct val="100000"/>
              <a:buFont typeface="Wingdings" panose="05000000000000000000" pitchFamily="2" charset="2"/>
              <a:buChar char="p"/>
            </a:pPr>
            <a:r>
              <a:rPr lang="en-US" altLang="ja-JP" sz="1582" dirty="0">
                <a:latin typeface="Arial" panose="020B0604020202020204" pitchFamily="34" charset="0"/>
                <a:cs typeface="Arial" panose="020B0604020202020204" pitchFamily="34" charset="0"/>
              </a:rPr>
              <a:t>The principles and approaches set out in this guideline, including those of </a:t>
            </a:r>
            <a:r>
              <a:rPr lang="en-US" altLang="ja-JP" sz="1582" dirty="0">
                <a:solidFill>
                  <a:schemeClr val="accent2"/>
                </a:solidFill>
                <a:latin typeface="Arial" panose="020B0604020202020204" pitchFamily="34" charset="0"/>
                <a:cs typeface="Arial" panose="020B0604020202020204" pitchFamily="34" charset="0"/>
              </a:rPr>
              <a:t>quality by design</a:t>
            </a:r>
            <a:r>
              <a:rPr lang="en-US" altLang="ja-JP" sz="1582" dirty="0">
                <a:latin typeface="Arial" panose="020B0604020202020204" pitchFamily="34" charset="0"/>
                <a:cs typeface="Arial" panose="020B0604020202020204" pitchFamily="34" charset="0"/>
              </a:rPr>
              <a:t>, should inform the approach taken to the design, conduct, and reporting of clinical studies and the proportionality of control measures employed </a:t>
            </a:r>
            <a:r>
              <a:rPr lang="en-US" altLang="ja-JP" sz="1582" dirty="0">
                <a:solidFill>
                  <a:schemeClr val="accent2"/>
                </a:solidFill>
                <a:latin typeface="Arial" panose="020B0604020202020204" pitchFamily="34" charset="0"/>
                <a:cs typeface="Arial" panose="020B0604020202020204" pitchFamily="34" charset="0"/>
              </a:rPr>
              <a:t>to ensure the integrity of the critical to quality factors</a:t>
            </a:r>
            <a:r>
              <a:rPr lang="en-US" altLang="ja-JP" sz="1582" dirty="0">
                <a:latin typeface="Arial" panose="020B0604020202020204" pitchFamily="34" charset="0"/>
                <a:cs typeface="Arial" panose="020B0604020202020204" pitchFamily="34" charset="0"/>
              </a:rPr>
              <a:t>.</a:t>
            </a:r>
          </a:p>
        </p:txBody>
      </p:sp>
      <p:sp>
        <p:nvSpPr>
          <p:cNvPr id="7" name="四角形: 角を丸くする 6">
            <a:extLst>
              <a:ext uri="{FF2B5EF4-FFF2-40B4-BE49-F238E27FC236}">
                <a16:creationId xmlns:a16="http://schemas.microsoft.com/office/drawing/2014/main" id="{46E2E527-1AEA-48B4-82BD-948B3EB0C2CC}"/>
              </a:ext>
            </a:extLst>
          </p:cNvPr>
          <p:cNvSpPr/>
          <p:nvPr/>
        </p:nvSpPr>
        <p:spPr>
          <a:xfrm>
            <a:off x="1298250" y="4240574"/>
            <a:ext cx="6552818" cy="1846463"/>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274320" tIns="210312" rIns="274320" bIns="210312" numCol="1" spcCol="0" rtlCol="0" fromWordArt="0" anchor="ctr" anchorCtr="0" forceAA="0" compatLnSpc="1">
            <a:prstTxWarp prst="textNoShape">
              <a:avLst/>
            </a:prstTxWarp>
            <a:spAutoFit/>
          </a:bodyPr>
          <a:lstStyle/>
          <a:p>
            <a:pPr algn="ctr" defTabSz="685800"/>
            <a:r>
              <a:rPr kumimoji="1" lang="en-US" altLang="ja-JP" sz="1617" dirty="0">
                <a:solidFill>
                  <a:srgbClr val="FFFFFF"/>
                </a:solidFill>
                <a:latin typeface="Arial" panose="020B0604020202020204" pitchFamily="34" charset="0"/>
                <a:cs typeface="Arial" panose="020B0604020202020204" pitchFamily="34" charset="0"/>
              </a:rPr>
              <a:t>This is a guideline that everyone involved in the conduct of clinical trials should read and understand.</a:t>
            </a:r>
          </a:p>
          <a:p>
            <a:pPr algn="ctr" defTabSz="685800"/>
            <a:r>
              <a:rPr lang="en-US" altLang="en-US" sz="1617" dirty="0">
                <a:solidFill>
                  <a:srgbClr val="FFFFFF"/>
                </a:solidFill>
                <a:latin typeface="Arial"/>
                <a:cs typeface="Lucida Sans Unicode"/>
              </a:rPr>
              <a:t>The greatest challenge will be in Change Management – adjusting behaviors, attitudes – moving away from preconceived ideas and interests</a:t>
            </a:r>
          </a:p>
        </p:txBody>
      </p:sp>
    </p:spTree>
    <p:extLst>
      <p:ext uri="{BB962C8B-B14F-4D97-AF65-F5344CB8AC3E}">
        <p14:creationId xmlns:p14="http://schemas.microsoft.com/office/powerpoint/2010/main" val="415680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934B-D918-42A0-8B98-81922698791A}"/>
              </a:ext>
            </a:extLst>
          </p:cNvPr>
          <p:cNvSpPr>
            <a:spLocks noGrp="1"/>
          </p:cNvSpPr>
          <p:nvPr>
            <p:ph type="ctrTitle"/>
          </p:nvPr>
        </p:nvSpPr>
        <p:spPr/>
        <p:txBody>
          <a:bodyPr/>
          <a:lstStyle/>
          <a:p>
            <a:r>
              <a:rPr lang="en-US" dirty="0"/>
              <a:t>E6 R3</a:t>
            </a:r>
          </a:p>
        </p:txBody>
      </p:sp>
    </p:spTree>
    <p:extLst>
      <p:ext uri="{BB962C8B-B14F-4D97-AF65-F5344CB8AC3E}">
        <p14:creationId xmlns:p14="http://schemas.microsoft.com/office/powerpoint/2010/main" val="194481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E6(R3) Revision - </a:t>
            </a:r>
            <a:r>
              <a:rPr lang="en-GB" sz="3000" dirty="0"/>
              <a:t>Purpose</a:t>
            </a:r>
            <a:br>
              <a:rPr lang="en-GB" sz="3000" dirty="0"/>
            </a:br>
            <a:endParaRPr lang="en-GB" dirty="0"/>
          </a:p>
        </p:txBody>
      </p:sp>
      <p:sp>
        <p:nvSpPr>
          <p:cNvPr id="6" name="Content Placeholder 5"/>
          <p:cNvSpPr>
            <a:spLocks noGrp="1"/>
          </p:cNvSpPr>
          <p:nvPr>
            <p:ph idx="1"/>
          </p:nvPr>
        </p:nvSpPr>
        <p:spPr/>
        <p:txBody>
          <a:bodyPr/>
          <a:lstStyle/>
          <a:p>
            <a:r>
              <a:rPr lang="en-US" dirty="0"/>
              <a:t>To develop a responsive GCP guideline</a:t>
            </a:r>
          </a:p>
          <a:p>
            <a:r>
              <a:rPr lang="en-US" dirty="0"/>
              <a:t>Provide flexibility </a:t>
            </a:r>
          </a:p>
          <a:p>
            <a:pPr lvl="1"/>
            <a:r>
              <a:rPr lang="en-US" dirty="0"/>
              <a:t>Acknowledge the diversity of trial designs, data sources, and the different contexts in which clinical trials can be conducted </a:t>
            </a:r>
          </a:p>
          <a:p>
            <a:pPr lvl="1"/>
            <a:r>
              <a:rPr lang="en-US" dirty="0"/>
              <a:t>Highlight that GCP principles can be satisfied in a variety of ways</a:t>
            </a:r>
          </a:p>
        </p:txBody>
      </p:sp>
      <p:sp>
        <p:nvSpPr>
          <p:cNvPr id="3" name="Content Placeholder 2"/>
          <p:cNvSpPr>
            <a:spLocks noGrp="1"/>
          </p:cNvSpPr>
          <p:nvPr>
            <p:ph sz="quarter" idx="13"/>
          </p:nvPr>
        </p:nvSpPr>
        <p:spPr/>
        <p:txBody>
          <a:bodyPr/>
          <a:lstStyle/>
          <a:p>
            <a:r>
              <a:rPr lang="en-US" sz="1400" dirty="0">
                <a:solidFill>
                  <a:schemeClr val="accent1"/>
                </a:solidFill>
              </a:rPr>
              <a:t>E6(R3) External Outreach</a:t>
            </a:r>
          </a:p>
        </p:txBody>
      </p:sp>
    </p:spTree>
    <p:extLst>
      <p:ext uri="{BB962C8B-B14F-4D97-AF65-F5344CB8AC3E}">
        <p14:creationId xmlns:p14="http://schemas.microsoft.com/office/powerpoint/2010/main" val="297373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a:t>Overview of E6(R3) Revision – </a:t>
            </a:r>
            <a:r>
              <a:rPr lang="en-GB" sz="3000" dirty="0"/>
              <a:t>Approach</a:t>
            </a:r>
            <a:endParaRPr lang="en-GB" dirty="0"/>
          </a:p>
        </p:txBody>
      </p:sp>
      <p:sp>
        <p:nvSpPr>
          <p:cNvPr id="4" name="Content Placeholder 3"/>
          <p:cNvSpPr>
            <a:spLocks noGrp="1"/>
          </p:cNvSpPr>
          <p:nvPr>
            <p:ph idx="1"/>
          </p:nvPr>
        </p:nvSpPr>
        <p:spPr/>
        <p:txBody>
          <a:bodyPr/>
          <a:lstStyle/>
          <a:p>
            <a:pPr marL="204788" indent="-204788" defTabSz="336947">
              <a:defRPr/>
            </a:pPr>
            <a:r>
              <a:rPr lang="en-US" sz="1680" dirty="0">
                <a:solidFill>
                  <a:srgbClr val="000000"/>
                </a:solidFill>
              </a:rPr>
              <a:t>A rewrite and reorganization of ICH-E6(R2)</a:t>
            </a:r>
          </a:p>
          <a:p>
            <a:pPr marL="539354" lvl="1" indent="-200025" defTabSz="336947">
              <a:defRPr/>
            </a:pPr>
            <a:r>
              <a:rPr lang="en-US" sz="1350" dirty="0">
                <a:solidFill>
                  <a:srgbClr val="000000"/>
                </a:solidFill>
              </a:rPr>
              <a:t>Principles document and Annexes </a:t>
            </a:r>
          </a:p>
          <a:p>
            <a:pPr marL="539354" lvl="1" indent="-200025" defTabSz="336947">
              <a:defRPr/>
            </a:pPr>
            <a:r>
              <a:rPr lang="en-US" sz="1350" dirty="0">
                <a:solidFill>
                  <a:srgbClr val="000000"/>
                </a:solidFill>
              </a:rPr>
              <a:t>Align with ICH-E8 as appropriate</a:t>
            </a:r>
          </a:p>
          <a:p>
            <a:pPr marL="539354" lvl="1" indent="-200025" defTabSz="336947">
              <a:defRPr/>
            </a:pPr>
            <a:r>
              <a:rPr lang="en-US" sz="1350" dirty="0">
                <a:solidFill>
                  <a:srgbClr val="000000"/>
                </a:solidFill>
              </a:rPr>
              <a:t>Bridge identified gaps within E6 and between E6 and relevant ICH </a:t>
            </a:r>
            <a:r>
              <a:rPr lang="en-US" sz="1350" dirty="0" err="1">
                <a:solidFill>
                  <a:srgbClr val="000000"/>
                </a:solidFill>
              </a:rPr>
              <a:t>guidances</a:t>
            </a:r>
            <a:endParaRPr lang="en-US" sz="900" dirty="0">
              <a:solidFill>
                <a:srgbClr val="000000"/>
              </a:solidFill>
            </a:endParaRPr>
          </a:p>
          <a:p>
            <a:pPr marL="204788" indent="-204788" defTabSz="336947">
              <a:defRPr/>
            </a:pPr>
            <a:r>
              <a:rPr lang="en-US" sz="1680" dirty="0">
                <a:solidFill>
                  <a:srgbClr val="000000"/>
                </a:solidFill>
              </a:rPr>
              <a:t>Clear and concise scope </a:t>
            </a:r>
          </a:p>
          <a:p>
            <a:pPr marL="539354" lvl="1" indent="-200025" defTabSz="336947">
              <a:defRPr/>
            </a:pPr>
            <a:r>
              <a:rPr lang="en-US" sz="1350" dirty="0">
                <a:solidFill>
                  <a:srgbClr val="000000"/>
                </a:solidFill>
              </a:rPr>
              <a:t>Expectations should be fit for purpose </a:t>
            </a:r>
          </a:p>
          <a:p>
            <a:pPr marL="204788" indent="-204788" defTabSz="336947">
              <a:defRPr/>
            </a:pPr>
            <a:r>
              <a:rPr lang="en-US" sz="1680" dirty="0">
                <a:solidFill>
                  <a:srgbClr val="000000"/>
                </a:solidFill>
              </a:rPr>
              <a:t>Focus on key concepts </a:t>
            </a:r>
          </a:p>
          <a:p>
            <a:pPr marL="539354" lvl="1" indent="-200025" defTabSz="336947">
              <a:defRPr/>
            </a:pPr>
            <a:r>
              <a:rPr lang="en-US" sz="1350" dirty="0">
                <a:solidFill>
                  <a:srgbClr val="000000"/>
                </a:solidFill>
              </a:rPr>
              <a:t>Quality by design and Risk-based approach</a:t>
            </a:r>
          </a:p>
          <a:p>
            <a:pPr marL="539354" lvl="1" indent="-200025" defTabSz="336947">
              <a:defRPr/>
            </a:pPr>
            <a:r>
              <a:rPr lang="en-US" sz="1350" dirty="0">
                <a:solidFill>
                  <a:srgbClr val="000000"/>
                </a:solidFill>
              </a:rPr>
              <a:t>Proportionality</a:t>
            </a:r>
          </a:p>
          <a:p>
            <a:pPr marL="539354" lvl="1" indent="-200025" defTabSz="336947">
              <a:defRPr/>
            </a:pPr>
            <a:r>
              <a:rPr lang="en-US" sz="1350" dirty="0">
                <a:solidFill>
                  <a:srgbClr val="000000"/>
                </a:solidFill>
              </a:rPr>
              <a:t>Critical to quality factors</a:t>
            </a:r>
          </a:p>
          <a:p>
            <a:pPr marL="539354" lvl="1" indent="-200025" defTabSz="336947">
              <a:defRPr/>
            </a:pPr>
            <a:r>
              <a:rPr lang="en-US" sz="1350" dirty="0">
                <a:solidFill>
                  <a:srgbClr val="000000"/>
                </a:solidFill>
              </a:rPr>
              <a:t>Other…</a:t>
            </a:r>
            <a:endParaRPr lang="en-US" sz="630" dirty="0">
              <a:solidFill>
                <a:srgbClr val="000000"/>
              </a:solidFill>
            </a:endParaRPr>
          </a:p>
        </p:txBody>
      </p:sp>
      <p:sp>
        <p:nvSpPr>
          <p:cNvPr id="3" name="Content Placeholder 2"/>
          <p:cNvSpPr>
            <a:spLocks noGrp="1"/>
          </p:cNvSpPr>
          <p:nvPr>
            <p:ph sz="quarter" idx="13"/>
          </p:nvPr>
        </p:nvSpPr>
        <p:spPr/>
        <p:txBody>
          <a:bodyPr/>
          <a:lstStyle/>
          <a:p>
            <a:r>
              <a:rPr lang="en-US" sz="1600" dirty="0">
                <a:solidFill>
                  <a:schemeClr val="accent1"/>
                </a:solidFill>
              </a:rPr>
              <a:t>E6(R3) External Outreach</a:t>
            </a:r>
          </a:p>
        </p:txBody>
      </p:sp>
    </p:spTree>
    <p:extLst>
      <p:ext uri="{BB962C8B-B14F-4D97-AF65-F5344CB8AC3E}">
        <p14:creationId xmlns:p14="http://schemas.microsoft.com/office/powerpoint/2010/main" val="204538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F0D4-4A8F-4C3E-B735-954B029E42B4}"/>
              </a:ext>
            </a:extLst>
          </p:cNvPr>
          <p:cNvSpPr>
            <a:spLocks noGrp="1"/>
          </p:cNvSpPr>
          <p:nvPr>
            <p:ph type="title"/>
          </p:nvPr>
        </p:nvSpPr>
        <p:spPr/>
        <p:txBody>
          <a:bodyPr/>
          <a:lstStyle/>
          <a:p>
            <a:pPr algn="ctr"/>
            <a:r>
              <a:rPr lang="en-US" sz="2700" kern="1200" dirty="0">
                <a:solidFill>
                  <a:srgbClr val="4472C4"/>
                </a:solidFill>
                <a:latin typeface="Calibri" panose="020F0502020204030204"/>
                <a:cs typeface="Lucida Sans Unicode" charset="0"/>
              </a:rPr>
              <a:t>Preliminary Conceptual Representation of the Approach</a:t>
            </a:r>
            <a:r>
              <a:rPr lang="en-US" sz="2100" kern="1200" dirty="0">
                <a:solidFill>
                  <a:srgbClr val="FF0000"/>
                </a:solidFill>
                <a:latin typeface="Calibri" panose="020F0502020204030204"/>
                <a:cs typeface="Lucida Sans Unicode" charset="0"/>
              </a:rPr>
              <a:t/>
            </a:r>
            <a:br>
              <a:rPr lang="en-US" sz="2100" kern="1200" dirty="0">
                <a:solidFill>
                  <a:srgbClr val="FF0000"/>
                </a:solidFill>
                <a:latin typeface="Calibri" panose="020F0502020204030204"/>
                <a:cs typeface="Lucida Sans Unicode" charset="0"/>
              </a:rPr>
            </a:br>
            <a:endParaRPr lang="en-US" sz="2700" dirty="0"/>
          </a:p>
        </p:txBody>
      </p:sp>
      <p:sp>
        <p:nvSpPr>
          <p:cNvPr id="5" name="Oval 4">
            <a:extLst>
              <a:ext uri="{FF2B5EF4-FFF2-40B4-BE49-F238E27FC236}">
                <a16:creationId xmlns:a16="http://schemas.microsoft.com/office/drawing/2014/main" id="{FB9CAD8B-2A84-435B-AB94-D2AE2DEEF128}"/>
              </a:ext>
            </a:extLst>
          </p:cNvPr>
          <p:cNvSpPr/>
          <p:nvPr/>
        </p:nvSpPr>
        <p:spPr>
          <a:xfrm>
            <a:off x="2601683" y="2599532"/>
            <a:ext cx="3384233" cy="3012382"/>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85763">
              <a:defRPr/>
            </a:pPr>
            <a:endParaRPr lang="en-US" sz="760" dirty="0">
              <a:solidFill>
                <a:prstClr val="black"/>
              </a:solidFill>
              <a:latin typeface="Calibri" panose="020F0502020204030204"/>
              <a:cs typeface="Lucida Sans Unicode"/>
            </a:endParaRPr>
          </a:p>
        </p:txBody>
      </p:sp>
      <p:sp>
        <p:nvSpPr>
          <p:cNvPr id="6" name="Oval 5">
            <a:extLst>
              <a:ext uri="{FF2B5EF4-FFF2-40B4-BE49-F238E27FC236}">
                <a16:creationId xmlns:a16="http://schemas.microsoft.com/office/drawing/2014/main" id="{0310AAA3-3A6A-4FB6-B866-86D422128CBA}"/>
              </a:ext>
            </a:extLst>
          </p:cNvPr>
          <p:cNvSpPr/>
          <p:nvPr/>
        </p:nvSpPr>
        <p:spPr>
          <a:xfrm>
            <a:off x="3898474" y="3076205"/>
            <a:ext cx="2533835" cy="2484110"/>
          </a:xfrm>
          <a:prstGeom prst="ellipse">
            <a:avLst/>
          </a:prstGeom>
          <a:gradFill>
            <a:gsLst>
              <a:gs pos="0">
                <a:schemeClr val="accent1">
                  <a:lumMod val="5000"/>
                  <a:lumOff val="95000"/>
                  <a:alpha val="3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63">
              <a:defRPr/>
            </a:pPr>
            <a:endParaRPr lang="en-US" sz="788" b="1" dirty="0">
              <a:solidFill>
                <a:prstClr val="black"/>
              </a:solidFill>
              <a:latin typeface="Calibri" panose="020F0502020204030204"/>
              <a:cs typeface="Lucida Sans Unicode"/>
            </a:endParaRPr>
          </a:p>
        </p:txBody>
      </p:sp>
      <p:sp>
        <p:nvSpPr>
          <p:cNvPr id="7" name="TextBox 6">
            <a:extLst>
              <a:ext uri="{FF2B5EF4-FFF2-40B4-BE49-F238E27FC236}">
                <a16:creationId xmlns:a16="http://schemas.microsoft.com/office/drawing/2014/main" id="{2CC84C0D-2A1A-46E9-8D37-C0111E0D2558}"/>
              </a:ext>
            </a:extLst>
          </p:cNvPr>
          <p:cNvSpPr txBox="1"/>
          <p:nvPr/>
        </p:nvSpPr>
        <p:spPr>
          <a:xfrm>
            <a:off x="2781012" y="3710454"/>
            <a:ext cx="1227467" cy="646331"/>
          </a:xfrm>
          <a:prstGeom prst="rect">
            <a:avLst/>
          </a:prstGeom>
          <a:noFill/>
        </p:spPr>
        <p:txBody>
          <a:bodyPr wrap="square" rtlCol="0">
            <a:spAutoFit/>
          </a:bodyPr>
          <a:lstStyle/>
          <a:p>
            <a:pPr algn="ctr" defTabSz="385763">
              <a:defRPr/>
            </a:pPr>
            <a:r>
              <a:rPr lang="en-US" sz="1200" b="1" dirty="0">
                <a:solidFill>
                  <a:prstClr val="black"/>
                </a:solidFill>
                <a:latin typeface="Arial"/>
                <a:cs typeface="Calibri" panose="020F0502020204030204" pitchFamily="34" charset="0"/>
              </a:rPr>
              <a:t>GCP for Interventional clinical trials </a:t>
            </a:r>
          </a:p>
        </p:txBody>
      </p:sp>
      <p:sp>
        <p:nvSpPr>
          <p:cNvPr id="8" name="TextBox 7">
            <a:extLst>
              <a:ext uri="{FF2B5EF4-FFF2-40B4-BE49-F238E27FC236}">
                <a16:creationId xmlns:a16="http://schemas.microsoft.com/office/drawing/2014/main" id="{AF7D0AFF-12F3-46AB-B6A8-BE604616EC7F}"/>
              </a:ext>
            </a:extLst>
          </p:cNvPr>
          <p:cNvSpPr txBox="1"/>
          <p:nvPr/>
        </p:nvSpPr>
        <p:spPr>
          <a:xfrm rot="16200000">
            <a:off x="5810469" y="4299617"/>
            <a:ext cx="709553" cy="276999"/>
          </a:xfrm>
          <a:prstGeom prst="rect">
            <a:avLst/>
          </a:prstGeom>
          <a:noFill/>
        </p:spPr>
        <p:txBody>
          <a:bodyPr wrap="none" rtlCol="0">
            <a:spAutoFit/>
          </a:bodyPr>
          <a:lstStyle/>
          <a:p>
            <a:pPr defTabSz="385763">
              <a:defRPr/>
            </a:pPr>
            <a:r>
              <a:rPr lang="en-US" sz="1200" b="1" dirty="0">
                <a:solidFill>
                  <a:srgbClr val="FF0000"/>
                </a:solidFill>
                <a:latin typeface="Calibri" panose="020F0502020204030204"/>
                <a:cs typeface="Lucida Sans Unicode" charset="0"/>
              </a:rPr>
              <a:t>Annex-2</a:t>
            </a:r>
          </a:p>
        </p:txBody>
      </p:sp>
      <p:sp>
        <p:nvSpPr>
          <p:cNvPr id="9" name="TextBox 8">
            <a:extLst>
              <a:ext uri="{FF2B5EF4-FFF2-40B4-BE49-F238E27FC236}">
                <a16:creationId xmlns:a16="http://schemas.microsoft.com/office/drawing/2014/main" id="{7C4882CC-EB69-496D-87ED-73C8AFB9534D}"/>
              </a:ext>
            </a:extLst>
          </p:cNvPr>
          <p:cNvSpPr txBox="1"/>
          <p:nvPr/>
        </p:nvSpPr>
        <p:spPr>
          <a:xfrm>
            <a:off x="3602372" y="2903081"/>
            <a:ext cx="968855" cy="369332"/>
          </a:xfrm>
          <a:prstGeom prst="rect">
            <a:avLst/>
          </a:prstGeom>
          <a:noFill/>
        </p:spPr>
        <p:txBody>
          <a:bodyPr wrap="none" rtlCol="0">
            <a:spAutoFit/>
          </a:bodyPr>
          <a:lstStyle/>
          <a:p>
            <a:pPr defTabSz="385763">
              <a:defRPr/>
            </a:pPr>
            <a:r>
              <a:rPr lang="en-US" b="1" dirty="0">
                <a:solidFill>
                  <a:srgbClr val="FF0000"/>
                </a:solidFill>
                <a:latin typeface="Calibri" panose="020F0502020204030204"/>
                <a:cs typeface="Lucida Sans Unicode" charset="0"/>
              </a:rPr>
              <a:t>Annex-1</a:t>
            </a:r>
          </a:p>
        </p:txBody>
      </p:sp>
      <p:sp>
        <p:nvSpPr>
          <p:cNvPr id="10" name="TextBox 9">
            <a:extLst>
              <a:ext uri="{FF2B5EF4-FFF2-40B4-BE49-F238E27FC236}">
                <a16:creationId xmlns:a16="http://schemas.microsoft.com/office/drawing/2014/main" id="{722F0ED8-8D7A-409B-AB52-22FE332F8F95}"/>
              </a:ext>
            </a:extLst>
          </p:cNvPr>
          <p:cNvSpPr txBox="1"/>
          <p:nvPr/>
        </p:nvSpPr>
        <p:spPr>
          <a:xfrm>
            <a:off x="4670715" y="3695486"/>
            <a:ext cx="1227467" cy="1384995"/>
          </a:xfrm>
          <a:prstGeom prst="rect">
            <a:avLst/>
          </a:prstGeom>
          <a:noFill/>
        </p:spPr>
        <p:txBody>
          <a:bodyPr wrap="square" rtlCol="0">
            <a:spAutoFit/>
          </a:bodyPr>
          <a:lstStyle/>
          <a:p>
            <a:pPr algn="ctr" defTabSz="685800"/>
            <a:r>
              <a:rPr lang="en-US" sz="1200" b="1" dirty="0">
                <a:solidFill>
                  <a:prstClr val="black"/>
                </a:solidFill>
                <a:latin typeface="Arial"/>
                <a:cs typeface="Lucida Sans Unicode"/>
              </a:rPr>
              <a:t>Additional considerations for non-traditional interventional clinical trials </a:t>
            </a:r>
          </a:p>
          <a:p>
            <a:pPr algn="ctr" defTabSz="685800"/>
            <a:endParaRPr lang="en-US" sz="1200" dirty="0">
              <a:solidFill>
                <a:srgbClr val="000000"/>
              </a:solidFill>
              <a:latin typeface="Arial"/>
              <a:cs typeface="Lucida Sans Unicode"/>
            </a:endParaRPr>
          </a:p>
        </p:txBody>
      </p:sp>
      <p:sp>
        <p:nvSpPr>
          <p:cNvPr id="11" name="TextBox 10">
            <a:extLst>
              <a:ext uri="{FF2B5EF4-FFF2-40B4-BE49-F238E27FC236}">
                <a16:creationId xmlns:a16="http://schemas.microsoft.com/office/drawing/2014/main" id="{9791D8BC-7DEB-408C-AB25-29D822D0183D}"/>
              </a:ext>
            </a:extLst>
          </p:cNvPr>
          <p:cNvSpPr txBox="1"/>
          <p:nvPr/>
        </p:nvSpPr>
        <p:spPr>
          <a:xfrm>
            <a:off x="2264121" y="2143286"/>
            <a:ext cx="4813187" cy="323165"/>
          </a:xfrm>
          <a:prstGeom prst="rect">
            <a:avLst/>
          </a:prstGeom>
          <a:noFill/>
        </p:spPr>
        <p:txBody>
          <a:bodyPr wrap="square" rtlCol="0">
            <a:spAutoFit/>
          </a:bodyPr>
          <a:lstStyle/>
          <a:p>
            <a:pPr algn="ctr" defTabSz="685800"/>
            <a:r>
              <a:rPr lang="en-US" sz="1500" b="1" dirty="0">
                <a:solidFill>
                  <a:schemeClr val="accent6"/>
                </a:solidFill>
                <a:latin typeface="Arial"/>
                <a:cs typeface="Lucida Sans Unicode"/>
              </a:rPr>
              <a:t>Overarching principles that apply across the board </a:t>
            </a:r>
          </a:p>
        </p:txBody>
      </p:sp>
      <p:sp>
        <p:nvSpPr>
          <p:cNvPr id="12" name="Rectangle 11">
            <a:extLst>
              <a:ext uri="{FF2B5EF4-FFF2-40B4-BE49-F238E27FC236}">
                <a16:creationId xmlns:a16="http://schemas.microsoft.com/office/drawing/2014/main" id="{5E561268-CDB7-46AE-9C08-B9D9DA6C1403}"/>
              </a:ext>
            </a:extLst>
          </p:cNvPr>
          <p:cNvSpPr/>
          <p:nvPr/>
        </p:nvSpPr>
        <p:spPr>
          <a:xfrm>
            <a:off x="2089961" y="2045259"/>
            <a:ext cx="5180812" cy="4114858"/>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cs typeface="Lucida Sans Unicode"/>
            </a:endParaRPr>
          </a:p>
        </p:txBody>
      </p:sp>
      <p:sp>
        <p:nvSpPr>
          <p:cNvPr id="13" name="Callout: Double Bent Line with Border and Accent Bar 12">
            <a:extLst>
              <a:ext uri="{FF2B5EF4-FFF2-40B4-BE49-F238E27FC236}">
                <a16:creationId xmlns:a16="http://schemas.microsoft.com/office/drawing/2014/main" id="{7AC20885-7D94-42CB-BC95-9780D96DF41A}"/>
              </a:ext>
            </a:extLst>
          </p:cNvPr>
          <p:cNvSpPr/>
          <p:nvPr/>
        </p:nvSpPr>
        <p:spPr>
          <a:xfrm flipH="1">
            <a:off x="1070435" y="4721978"/>
            <a:ext cx="1820581" cy="918272"/>
          </a:xfrm>
          <a:prstGeom prst="accentBorderCallout3">
            <a:avLst>
              <a:gd name="adj1" fmla="val 39455"/>
              <a:gd name="adj2" fmla="val -10099"/>
              <a:gd name="adj3" fmla="val 18750"/>
              <a:gd name="adj4" fmla="val -16667"/>
              <a:gd name="adj5" fmla="val -24820"/>
              <a:gd name="adj6" fmla="val -17426"/>
              <a:gd name="adj7" fmla="val -25181"/>
              <a:gd name="adj8" fmla="val -17374"/>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385763">
              <a:defRPr/>
            </a:pPr>
            <a:r>
              <a:rPr lang="en-US" sz="1500" b="1" dirty="0">
                <a:solidFill>
                  <a:prstClr val="white"/>
                </a:solidFill>
                <a:latin typeface="Calibri" panose="020F0502020204030204"/>
                <a:cs typeface="Lucida Sans Unicode"/>
              </a:rPr>
              <a:t>Annex-1</a:t>
            </a:r>
            <a:r>
              <a:rPr lang="en-US" sz="2100" b="1" dirty="0">
                <a:solidFill>
                  <a:prstClr val="white"/>
                </a:solidFill>
                <a:latin typeface="Calibri" panose="020F0502020204030204"/>
                <a:cs typeface="Lucida Sans Unicode"/>
              </a:rPr>
              <a:t> </a:t>
            </a:r>
          </a:p>
          <a:p>
            <a:pPr algn="ctr" defTabSz="385763">
              <a:defRPr/>
            </a:pPr>
            <a:r>
              <a:rPr lang="en-US" sz="1200" dirty="0">
                <a:solidFill>
                  <a:schemeClr val="bg1"/>
                </a:solidFill>
                <a:latin typeface="Calibri" panose="020F0502020204030204"/>
                <a:cs typeface="Lucida Sans Unicode"/>
              </a:rPr>
              <a:t>Reflects the concepts in E6(R2) (with updates and refinements as needed)</a:t>
            </a:r>
          </a:p>
          <a:p>
            <a:pPr algn="ctr" defTabSz="385763">
              <a:defRPr/>
            </a:pPr>
            <a:endParaRPr lang="en-US" sz="1200" dirty="0">
              <a:solidFill>
                <a:prstClr val="white"/>
              </a:solidFill>
              <a:latin typeface="Calibri" panose="020F0502020204030204"/>
              <a:cs typeface="Lucida Sans Unicode"/>
            </a:endParaRPr>
          </a:p>
        </p:txBody>
      </p:sp>
      <p:sp>
        <p:nvSpPr>
          <p:cNvPr id="14" name="Right Brace 13">
            <a:extLst>
              <a:ext uri="{FF2B5EF4-FFF2-40B4-BE49-F238E27FC236}">
                <a16:creationId xmlns:a16="http://schemas.microsoft.com/office/drawing/2014/main" id="{B2838A7E-D2F5-489D-89AB-1973756A931A}"/>
              </a:ext>
            </a:extLst>
          </p:cNvPr>
          <p:cNvSpPr/>
          <p:nvPr/>
        </p:nvSpPr>
        <p:spPr>
          <a:xfrm rot="1494764">
            <a:off x="6387931" y="4733404"/>
            <a:ext cx="173808" cy="541259"/>
          </a:xfrm>
          <a:prstGeom prst="rightBrace">
            <a:avLst>
              <a:gd name="adj1" fmla="val 8333"/>
              <a:gd name="adj2" fmla="val 52415"/>
            </a:avLst>
          </a:prstGeom>
          <a:noFill/>
          <a:ln>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defTabSz="385763">
              <a:defRPr/>
            </a:pPr>
            <a:endParaRPr lang="en-US" sz="760" dirty="0">
              <a:solidFill>
                <a:prstClr val="black"/>
              </a:solidFill>
              <a:latin typeface="Calibri" panose="020F0502020204030204"/>
              <a:cs typeface="Lucida Sans Unicode"/>
            </a:endParaRPr>
          </a:p>
        </p:txBody>
      </p:sp>
      <p:sp>
        <p:nvSpPr>
          <p:cNvPr id="15" name="TextBox 14">
            <a:extLst>
              <a:ext uri="{FF2B5EF4-FFF2-40B4-BE49-F238E27FC236}">
                <a16:creationId xmlns:a16="http://schemas.microsoft.com/office/drawing/2014/main" id="{CC678C33-BA16-4179-8696-981874206C58}"/>
              </a:ext>
            </a:extLst>
          </p:cNvPr>
          <p:cNvSpPr txBox="1"/>
          <p:nvPr/>
        </p:nvSpPr>
        <p:spPr>
          <a:xfrm>
            <a:off x="6728046" y="4496300"/>
            <a:ext cx="1923918" cy="830997"/>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385763">
              <a:defRPr/>
            </a:pPr>
            <a:r>
              <a:rPr lang="en-US" sz="1200" dirty="0">
                <a:solidFill>
                  <a:srgbClr val="FFFFFF"/>
                </a:solidFill>
                <a:latin typeface="Calibri" panose="020F0502020204030204"/>
                <a:cs typeface="Lucida Sans Unicode" charset="0"/>
              </a:rPr>
              <a:t>The WG will continue to assess what should be included in Annex-1 and Annex-2</a:t>
            </a:r>
            <a:endParaRPr lang="en-US" sz="900" strike="sngStrike" dirty="0">
              <a:solidFill>
                <a:srgbClr val="FFFFFF"/>
              </a:solidFill>
              <a:latin typeface="Calibri" panose="020F0502020204030204"/>
              <a:cs typeface="Lucida Sans Unicode" charset="0"/>
            </a:endParaRPr>
          </a:p>
        </p:txBody>
      </p:sp>
    </p:spTree>
    <p:extLst>
      <p:ext uri="{BB962C8B-B14F-4D97-AF65-F5344CB8AC3E}">
        <p14:creationId xmlns:p14="http://schemas.microsoft.com/office/powerpoint/2010/main" val="284724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Overview of E6(R3) Revisions – </a:t>
            </a:r>
            <a:r>
              <a:rPr lang="en-GB" sz="3000" dirty="0"/>
              <a:t>Annex 1 and Annex 2 </a:t>
            </a:r>
            <a:r>
              <a:rPr lang="en-GB" dirty="0"/>
              <a:t> </a:t>
            </a:r>
          </a:p>
        </p:txBody>
      </p:sp>
      <p:sp>
        <p:nvSpPr>
          <p:cNvPr id="4" name="Content Placeholder 3">
            <a:extLst>
              <a:ext uri="{FF2B5EF4-FFF2-40B4-BE49-F238E27FC236}">
                <a16:creationId xmlns:a16="http://schemas.microsoft.com/office/drawing/2014/main" id="{AC1E0749-2A70-4CC7-A7E1-70FE63122F30}"/>
              </a:ext>
            </a:extLst>
          </p:cNvPr>
          <p:cNvSpPr>
            <a:spLocks noGrp="1"/>
          </p:cNvSpPr>
          <p:nvPr>
            <p:ph sz="half" idx="1"/>
          </p:nvPr>
        </p:nvSpPr>
        <p:spPr>
          <a:xfrm>
            <a:off x="914655" y="2388181"/>
            <a:ext cx="3577635" cy="3918926"/>
          </a:xfrm>
        </p:spPr>
        <p:txBody>
          <a:bodyPr/>
          <a:lstStyle/>
          <a:p>
            <a:r>
              <a:rPr lang="en-US" sz="1800" dirty="0"/>
              <a:t>Annex 1 – Interventional Clinical Trials</a:t>
            </a:r>
          </a:p>
          <a:p>
            <a:pPr lvl="1"/>
            <a:r>
              <a:rPr lang="en-US" sz="1800" dirty="0"/>
              <a:t>Considers principles as they relate to the use of unapproved or approved drugs in a controlled setting with prospective allocation of treatment to participants and collection of trial data </a:t>
            </a:r>
          </a:p>
        </p:txBody>
      </p:sp>
      <p:sp>
        <p:nvSpPr>
          <p:cNvPr id="3" name="Content Placeholder 2"/>
          <p:cNvSpPr>
            <a:spLocks noGrp="1"/>
          </p:cNvSpPr>
          <p:nvPr>
            <p:ph sz="half" idx="17"/>
          </p:nvPr>
        </p:nvSpPr>
        <p:spPr>
          <a:xfrm>
            <a:off x="4593420" y="2396875"/>
            <a:ext cx="3577635" cy="3918926"/>
          </a:xfrm>
        </p:spPr>
        <p:txBody>
          <a:bodyPr/>
          <a:lstStyle/>
          <a:p>
            <a:r>
              <a:rPr lang="en-US" sz="1800" dirty="0"/>
              <a:t>Annex 2 – Non-traditional Interventional Clinical Trials</a:t>
            </a:r>
          </a:p>
          <a:p>
            <a:pPr lvl="1"/>
            <a:r>
              <a:rPr lang="en-GB" sz="1800" dirty="0"/>
              <a:t>Considers principles as they relate to the use of non-traditional clinical trial designs such as </a:t>
            </a:r>
            <a:r>
              <a:rPr lang="en-US" sz="1800" dirty="0"/>
              <a:t>pragmatic clinical trials and decentralized clinical trials, as well as those trials that incorporate real world data sources</a:t>
            </a:r>
          </a:p>
        </p:txBody>
      </p:sp>
      <p:sp>
        <p:nvSpPr>
          <p:cNvPr id="8" name="Content Placeholder 2">
            <a:extLst>
              <a:ext uri="{FF2B5EF4-FFF2-40B4-BE49-F238E27FC236}">
                <a16:creationId xmlns:a16="http://schemas.microsoft.com/office/drawing/2014/main" id="{1DBBE2BF-B1D1-442B-87B8-F0A9EF07E030}"/>
              </a:ext>
            </a:extLst>
          </p:cNvPr>
          <p:cNvSpPr txBox="1">
            <a:spLocks/>
          </p:cNvSpPr>
          <p:nvPr/>
        </p:nvSpPr>
        <p:spPr>
          <a:xfrm>
            <a:off x="718281" y="2357593"/>
            <a:ext cx="8167526" cy="3406827"/>
          </a:xfrm>
          <a:prstGeom prst="rect">
            <a:avLst/>
          </a:prstGeom>
        </p:spPr>
        <p:txBody>
          <a:bodyPr>
            <a:noAutofit/>
          </a:bodyPr>
          <a:lst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a:lstStyle>
          <a:p>
            <a:pPr marL="539354" lvl="1" indent="-200025" defTabSz="336947">
              <a:defRPr/>
            </a:pPr>
            <a:endParaRPr lang="en-US" sz="1350" kern="0" dirty="0">
              <a:solidFill>
                <a:srgbClr val="000000"/>
              </a:solidFill>
              <a:latin typeface="Arial"/>
              <a:cs typeface="Lucida Sans Unicode"/>
            </a:endParaRPr>
          </a:p>
        </p:txBody>
      </p:sp>
    </p:spTree>
    <p:extLst>
      <p:ext uri="{BB962C8B-B14F-4D97-AF65-F5344CB8AC3E}">
        <p14:creationId xmlns:p14="http://schemas.microsoft.com/office/powerpoint/2010/main" val="349613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80C1-0DEB-4DA2-BD49-57725DAD7A67}"/>
              </a:ext>
            </a:extLst>
          </p:cNvPr>
          <p:cNvSpPr>
            <a:spLocks noGrp="1"/>
          </p:cNvSpPr>
          <p:nvPr>
            <p:ph type="title"/>
          </p:nvPr>
        </p:nvSpPr>
        <p:spPr/>
        <p:txBody>
          <a:bodyPr/>
          <a:lstStyle/>
          <a:p>
            <a:r>
              <a:rPr lang="en-US" sz="2400" dirty="0">
                <a:solidFill>
                  <a:srgbClr val="0070C0"/>
                </a:solidFill>
              </a:rPr>
              <a:t>Why are observational studies</a:t>
            </a:r>
            <a:r>
              <a:rPr lang="en-US" sz="2100" i="1" dirty="0">
                <a:solidFill>
                  <a:srgbClr val="0070C0"/>
                </a:solidFill>
              </a:rPr>
              <a:t> </a:t>
            </a:r>
            <a:r>
              <a:rPr lang="en-US" sz="2400" dirty="0">
                <a:solidFill>
                  <a:srgbClr val="0070C0"/>
                </a:solidFill>
              </a:rPr>
              <a:t>not included?</a:t>
            </a:r>
            <a:endParaRPr lang="en-US" sz="2700" dirty="0">
              <a:solidFill>
                <a:srgbClr val="0070C0"/>
              </a:solidFill>
            </a:endParaRPr>
          </a:p>
        </p:txBody>
      </p:sp>
      <p:sp>
        <p:nvSpPr>
          <p:cNvPr id="10" name="Content Placeholder 9"/>
          <p:cNvSpPr>
            <a:spLocks noGrp="1"/>
          </p:cNvSpPr>
          <p:nvPr>
            <p:ph idx="1"/>
          </p:nvPr>
        </p:nvSpPr>
        <p:spPr/>
        <p:txBody>
          <a:bodyPr/>
          <a:lstStyle/>
          <a:p>
            <a:pPr marL="257175" indent="-257175" defTabSz="685800">
              <a:lnSpc>
                <a:spcPct val="81000"/>
              </a:lnSpc>
              <a:buFont typeface="Arial" panose="020B0604020202020204" pitchFamily="34" charset="0"/>
              <a:buChar char="•"/>
              <a:tabLst>
                <a:tab pos="542925" algn="l"/>
                <a:tab pos="1085850" algn="l"/>
                <a:tab pos="1628775" algn="l"/>
                <a:tab pos="2171700" algn="l"/>
                <a:tab pos="2714625" algn="l"/>
                <a:tab pos="3257550" algn="l"/>
                <a:tab pos="3800475" algn="l"/>
                <a:tab pos="4343400" algn="l"/>
              </a:tabLst>
            </a:pPr>
            <a:r>
              <a:rPr lang="en-US" dirty="0">
                <a:solidFill>
                  <a:srgbClr val="000000"/>
                </a:solidFill>
                <a:latin typeface="Candara" pitchFamily="32" charset="0"/>
              </a:rPr>
              <a:t>Although certain observational studies and data are being utilized to identify safety signals, regulatory organizations are still determining how to best utilize observational studies to support decisions on efficacy.  </a:t>
            </a:r>
          </a:p>
          <a:p>
            <a:pPr marL="600075" lvl="1" indent="-257175" defTabSz="685800">
              <a:lnSpc>
                <a:spcPct val="81000"/>
              </a:lnSpc>
              <a:buFont typeface="Courier New" panose="02070309020205020404" pitchFamily="49" charset="0"/>
              <a:buChar char="o"/>
              <a:tabLst>
                <a:tab pos="542925" algn="l"/>
                <a:tab pos="1085850" algn="l"/>
                <a:tab pos="1628775" algn="l"/>
                <a:tab pos="2171700" algn="l"/>
                <a:tab pos="2714625" algn="l"/>
                <a:tab pos="3257550" algn="l"/>
                <a:tab pos="3800475" algn="l"/>
                <a:tab pos="4343400" algn="l"/>
              </a:tabLst>
            </a:pPr>
            <a:r>
              <a:rPr lang="en-US" sz="1500" dirty="0">
                <a:solidFill>
                  <a:srgbClr val="7F7F7F"/>
                </a:solidFill>
                <a:latin typeface="Candara" pitchFamily="32" charset="0"/>
              </a:rPr>
              <a:t>Important issues such as determining appropriate methodologies to establish causal inference and to provide regulatory grade evidence are not fully elucidated for observational studies. </a:t>
            </a:r>
          </a:p>
          <a:p>
            <a:pPr marL="600075" lvl="1" indent="-257175" defTabSz="685800">
              <a:lnSpc>
                <a:spcPct val="81000"/>
              </a:lnSpc>
              <a:buFont typeface="Courier New" panose="02070309020205020404" pitchFamily="49" charset="0"/>
              <a:buChar char="o"/>
              <a:tabLst>
                <a:tab pos="542925" algn="l"/>
                <a:tab pos="1085850" algn="l"/>
                <a:tab pos="1628775" algn="l"/>
                <a:tab pos="2171700" algn="l"/>
                <a:tab pos="2714625" algn="l"/>
                <a:tab pos="3257550" algn="l"/>
                <a:tab pos="3800475" algn="l"/>
                <a:tab pos="4343400" algn="l"/>
              </a:tabLst>
            </a:pPr>
            <a:r>
              <a:rPr lang="en-US" sz="1500" dirty="0">
                <a:solidFill>
                  <a:srgbClr val="7F7F7F"/>
                </a:solidFill>
                <a:latin typeface="Candara" pitchFamily="32" charset="0"/>
              </a:rPr>
              <a:t>Deliberations and planning are still needed to determine best way forward</a:t>
            </a:r>
            <a:endParaRPr lang="en-US" dirty="0">
              <a:solidFill>
                <a:srgbClr val="7F7F7F"/>
              </a:solidFill>
              <a:latin typeface="Candara" pitchFamily="32" charset="0"/>
            </a:endParaRPr>
          </a:p>
          <a:p>
            <a:pPr marL="257175" indent="-257175" defTabSz="685800">
              <a:lnSpc>
                <a:spcPct val="81000"/>
              </a:lnSpc>
              <a:buFont typeface="Arial" panose="020B0604020202020204" pitchFamily="34" charset="0"/>
              <a:buChar char="•"/>
              <a:tabLst>
                <a:tab pos="542925" algn="l"/>
                <a:tab pos="1085850" algn="l"/>
                <a:tab pos="1628775" algn="l"/>
                <a:tab pos="2171700" algn="l"/>
                <a:tab pos="2714625" algn="l"/>
                <a:tab pos="3257550" algn="l"/>
                <a:tab pos="3800475" algn="l"/>
                <a:tab pos="4343400" algn="l"/>
              </a:tabLst>
            </a:pPr>
            <a:r>
              <a:rPr lang="en-US" dirty="0">
                <a:solidFill>
                  <a:srgbClr val="4C4C4C"/>
                </a:solidFill>
                <a:latin typeface="Candara" pitchFamily="32" charset="0"/>
              </a:rPr>
              <a:t>Observational studies may have different considerations for the protection of human participants and for data collection</a:t>
            </a:r>
            <a:r>
              <a:rPr lang="en-US" strike="sngStrike" dirty="0">
                <a:solidFill>
                  <a:srgbClr val="4C4C4C"/>
                </a:solidFill>
                <a:latin typeface="Candara" pitchFamily="32" charset="0"/>
              </a:rPr>
              <a:t>s</a:t>
            </a:r>
            <a:r>
              <a:rPr lang="en-US" dirty="0">
                <a:solidFill>
                  <a:srgbClr val="4C4C4C"/>
                </a:solidFill>
                <a:latin typeface="Candara" pitchFamily="32" charset="0"/>
              </a:rPr>
              <a:t> compared to interventional trials. </a:t>
            </a:r>
          </a:p>
          <a:p>
            <a:pPr marL="600075" lvl="1" indent="-257175" defTabSz="685800">
              <a:lnSpc>
                <a:spcPct val="81000"/>
              </a:lnSpc>
              <a:buFont typeface="Courier New" panose="02070309020205020404" pitchFamily="49" charset="0"/>
              <a:buChar char="o"/>
              <a:tabLst>
                <a:tab pos="542925" algn="l"/>
                <a:tab pos="1085850" algn="l"/>
                <a:tab pos="1628775" algn="l"/>
                <a:tab pos="2171700" algn="l"/>
                <a:tab pos="2714625" algn="l"/>
                <a:tab pos="3257550" algn="l"/>
                <a:tab pos="3800475" algn="l"/>
                <a:tab pos="4343400" algn="l"/>
              </a:tabLst>
            </a:pPr>
            <a:r>
              <a:rPr lang="en-US" sz="1500" dirty="0">
                <a:solidFill>
                  <a:srgbClr val="7F7F7F"/>
                </a:solidFill>
                <a:latin typeface="Candara" pitchFamily="32" charset="0"/>
              </a:rPr>
              <a:t>Interventional trials prospectively apply an intervention to participants in accordance with the protocol, whereas observational studies are often retrospective in nature and do not involve an intervention. </a:t>
            </a:r>
            <a:endParaRPr lang="en-US" dirty="0">
              <a:solidFill>
                <a:srgbClr val="7F7F7F"/>
              </a:solidFill>
              <a:latin typeface="Candara" pitchFamily="32" charset="0"/>
            </a:endParaRPr>
          </a:p>
          <a:p>
            <a:pPr marL="257175" indent="-257175" defTabSz="685800">
              <a:lnSpc>
                <a:spcPct val="81000"/>
              </a:lnSpc>
              <a:buFont typeface="Arial" panose="020B0604020202020204" pitchFamily="34" charset="0"/>
              <a:buChar char="•"/>
              <a:tabLst>
                <a:tab pos="542925" algn="l"/>
                <a:tab pos="1085850" algn="l"/>
                <a:tab pos="1628775" algn="l"/>
                <a:tab pos="2171700" algn="l"/>
                <a:tab pos="2714625" algn="l"/>
                <a:tab pos="3257550" algn="l"/>
                <a:tab pos="3800475" algn="l"/>
                <a:tab pos="4343400" algn="l"/>
              </a:tabLst>
            </a:pPr>
            <a:r>
              <a:rPr lang="en-US" dirty="0">
                <a:solidFill>
                  <a:srgbClr val="000000"/>
                </a:solidFill>
                <a:latin typeface="Candara" pitchFamily="32" charset="0"/>
              </a:rPr>
              <a:t>Certain elements, such GCP considerations for  real-world data sources within the context of interventional clinical trials, are included under annex-2 from the current ICH-E6(R3) concept paper. The scope of Annex-2 will be further defined after Annex-1 has been developed.</a:t>
            </a:r>
            <a:endParaRPr lang="en-US" sz="900" i="1" dirty="0">
              <a:solidFill>
                <a:srgbClr val="000000"/>
              </a:solidFill>
              <a:latin typeface="Candara" pitchFamily="32" charset="0"/>
            </a:endParaRPr>
          </a:p>
          <a:p>
            <a:endParaRPr lang="en-US" dirty="0"/>
          </a:p>
        </p:txBody>
      </p:sp>
      <p:sp>
        <p:nvSpPr>
          <p:cNvPr id="5" name="Slide Number Placeholder 4">
            <a:extLst>
              <a:ext uri="{FF2B5EF4-FFF2-40B4-BE49-F238E27FC236}">
                <a16:creationId xmlns:a16="http://schemas.microsoft.com/office/drawing/2014/main" id="{4313C067-A569-4FCB-8374-3E95A0D7D506}"/>
              </a:ext>
            </a:extLst>
          </p:cNvPr>
          <p:cNvSpPr>
            <a:spLocks noGrp="1"/>
          </p:cNvSpPr>
          <p:nvPr>
            <p:ph type="sldNum" idx="4294967295"/>
          </p:nvPr>
        </p:nvSpPr>
        <p:spPr>
          <a:xfrm>
            <a:off x="7280275" y="6429375"/>
            <a:ext cx="1863725" cy="260350"/>
          </a:xfrm>
        </p:spPr>
        <p:txBody>
          <a:bodyPr/>
          <a:lstStyle/>
          <a:p>
            <a:pPr defTabSz="685800">
              <a:defRPr/>
            </a:pPr>
            <a:fld id="{4C900FCA-1A97-4D6A-89CC-C4E3C77CACE0}" type="slidenum">
              <a:rPr lang="ru-RU">
                <a:latin typeface="Arial"/>
                <a:cs typeface="Lucida Sans Unicode"/>
              </a:rPr>
              <a:pPr defTabSz="685800">
                <a:defRPr/>
              </a:pPr>
              <a:t>26</a:t>
            </a:fld>
            <a:endParaRPr lang="ru-RU" dirty="0">
              <a:latin typeface="Arial"/>
              <a:cs typeface="Lucida Sans Unicode"/>
            </a:endParaRPr>
          </a:p>
        </p:txBody>
      </p:sp>
    </p:spTree>
    <p:extLst>
      <p:ext uri="{BB962C8B-B14F-4D97-AF65-F5344CB8AC3E}">
        <p14:creationId xmlns:p14="http://schemas.microsoft.com/office/powerpoint/2010/main" val="243760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1B4ACFFE-FC0C-4DF1-842B-5AC062BD1BFA}"/>
              </a:ext>
            </a:extLst>
          </p:cNvPr>
          <p:cNvSpPr/>
          <p:nvPr/>
        </p:nvSpPr>
        <p:spPr>
          <a:xfrm>
            <a:off x="547264" y="2322066"/>
            <a:ext cx="3264882" cy="12854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dirty="0">
                <a:solidFill>
                  <a:prstClr val="white"/>
                </a:solidFill>
                <a:latin typeface="Calibri"/>
                <a:cs typeface="Lucida Sans Unicode"/>
              </a:rPr>
              <a:t>Principles</a:t>
            </a:r>
          </a:p>
        </p:txBody>
      </p:sp>
      <p:sp>
        <p:nvSpPr>
          <p:cNvPr id="5" name="Arrow: Right 4">
            <a:extLst>
              <a:ext uri="{FF2B5EF4-FFF2-40B4-BE49-F238E27FC236}">
                <a16:creationId xmlns:a16="http://schemas.microsoft.com/office/drawing/2014/main" id="{3B3C9F80-CA13-48E7-94ED-8DD97BC80A8F}"/>
              </a:ext>
            </a:extLst>
          </p:cNvPr>
          <p:cNvSpPr/>
          <p:nvPr/>
        </p:nvSpPr>
        <p:spPr>
          <a:xfrm>
            <a:off x="1462010" y="3975914"/>
            <a:ext cx="2350126" cy="113582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defTabSz="385763">
              <a:defRPr/>
            </a:pPr>
            <a:r>
              <a:rPr lang="en-US" b="1" dirty="0">
                <a:solidFill>
                  <a:prstClr val="white"/>
                </a:solidFill>
                <a:latin typeface="Calibri"/>
                <a:cs typeface="Lucida Sans Unicode"/>
              </a:rPr>
              <a:t>Annex –1</a:t>
            </a:r>
          </a:p>
        </p:txBody>
      </p:sp>
      <p:sp>
        <p:nvSpPr>
          <p:cNvPr id="6" name="Arrow: Right 5">
            <a:extLst>
              <a:ext uri="{FF2B5EF4-FFF2-40B4-BE49-F238E27FC236}">
                <a16:creationId xmlns:a16="http://schemas.microsoft.com/office/drawing/2014/main" id="{9F8C08E2-9AB6-4A96-AB08-641645E4092D}"/>
              </a:ext>
            </a:extLst>
          </p:cNvPr>
          <p:cNvSpPr/>
          <p:nvPr/>
        </p:nvSpPr>
        <p:spPr>
          <a:xfrm>
            <a:off x="4083642" y="3592918"/>
            <a:ext cx="3701793" cy="1001866"/>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2700" b="1" dirty="0">
                <a:solidFill>
                  <a:srgbClr val="7030A0"/>
                </a:solidFill>
                <a:latin typeface="Calibri"/>
                <a:cs typeface="Lucida Sans Unicode"/>
              </a:rPr>
              <a:t>Annex-2</a:t>
            </a:r>
          </a:p>
        </p:txBody>
      </p:sp>
      <p:sp>
        <p:nvSpPr>
          <p:cNvPr id="7" name="Callout: Line with Border and Accent Bar 6">
            <a:extLst>
              <a:ext uri="{FF2B5EF4-FFF2-40B4-BE49-F238E27FC236}">
                <a16:creationId xmlns:a16="http://schemas.microsoft.com/office/drawing/2014/main" id="{2DC3E2EA-A1EC-4514-A0CB-E26D7D654896}"/>
              </a:ext>
            </a:extLst>
          </p:cNvPr>
          <p:cNvSpPr/>
          <p:nvPr/>
        </p:nvSpPr>
        <p:spPr>
          <a:xfrm>
            <a:off x="4337041" y="2309371"/>
            <a:ext cx="1001763" cy="246480"/>
          </a:xfrm>
          <a:prstGeom prst="accentBorderCallout1">
            <a:avLst>
              <a:gd name="adj1" fmla="val 18750"/>
              <a:gd name="adj2" fmla="val -8333"/>
              <a:gd name="adj3" fmla="val 218197"/>
              <a:gd name="adj4" fmla="val -4185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1350" b="1" dirty="0">
                <a:solidFill>
                  <a:prstClr val="black"/>
                </a:solidFill>
                <a:latin typeface="Calibri"/>
                <a:cs typeface="Lucida Sans Unicode"/>
              </a:rPr>
              <a:t>Step-1 / 2</a:t>
            </a:r>
          </a:p>
        </p:txBody>
      </p:sp>
      <p:cxnSp>
        <p:nvCxnSpPr>
          <p:cNvPr id="8" name="Straight Connector 7">
            <a:extLst>
              <a:ext uri="{FF2B5EF4-FFF2-40B4-BE49-F238E27FC236}">
                <a16:creationId xmlns:a16="http://schemas.microsoft.com/office/drawing/2014/main" id="{54593FA4-93B0-43E1-9678-641FA6B88E7C}"/>
              </a:ext>
            </a:extLst>
          </p:cNvPr>
          <p:cNvCxnSpPr>
            <a:cxnSpLocks/>
          </p:cNvCxnSpPr>
          <p:nvPr/>
        </p:nvCxnSpPr>
        <p:spPr>
          <a:xfrm>
            <a:off x="3898634" y="2918306"/>
            <a:ext cx="0" cy="174746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76789F7-4840-4D1D-A509-3CCBA8E02EE1}"/>
              </a:ext>
            </a:extLst>
          </p:cNvPr>
          <p:cNvSpPr txBox="1"/>
          <p:nvPr/>
        </p:nvSpPr>
        <p:spPr>
          <a:xfrm>
            <a:off x="2637072" y="942742"/>
            <a:ext cx="5296887" cy="738664"/>
          </a:xfrm>
          <a:prstGeom prst="rect">
            <a:avLst/>
          </a:prstGeom>
          <a:noFill/>
        </p:spPr>
        <p:txBody>
          <a:bodyPr wrap="square" rtlCol="0">
            <a:spAutoFit/>
          </a:bodyPr>
          <a:lstStyle/>
          <a:p>
            <a:pPr algn="ctr" defTabSz="385763">
              <a:defRPr/>
            </a:pPr>
            <a:r>
              <a:rPr lang="en-US" sz="2400" b="1" dirty="0">
                <a:solidFill>
                  <a:srgbClr val="0066CC"/>
                </a:solidFill>
                <a:latin typeface="Calibri"/>
                <a:cs typeface="Lucida Sans Unicode" charset="0"/>
              </a:rPr>
              <a:t>Anticipated Approach</a:t>
            </a:r>
          </a:p>
          <a:p>
            <a:pPr algn="ctr" defTabSz="385763">
              <a:defRPr/>
            </a:pPr>
            <a:r>
              <a:rPr lang="en-US" dirty="0">
                <a:solidFill>
                  <a:prstClr val="black"/>
                </a:solidFill>
                <a:latin typeface="Calibri"/>
                <a:cs typeface="Lucida Sans Unicode" charset="0"/>
              </a:rPr>
              <a:t>Simultaneous work on the principles </a:t>
            </a:r>
            <a:r>
              <a:rPr lang="en-US" b="1" i="1" dirty="0">
                <a:solidFill>
                  <a:srgbClr val="FF0000"/>
                </a:solidFill>
                <a:latin typeface="Calibri"/>
                <a:cs typeface="Lucida Sans Unicode" charset="0"/>
              </a:rPr>
              <a:t>AND</a:t>
            </a:r>
            <a:r>
              <a:rPr lang="en-US" dirty="0">
                <a:solidFill>
                  <a:prstClr val="black"/>
                </a:solidFill>
                <a:latin typeface="Calibri"/>
                <a:cs typeface="Lucida Sans Unicode" charset="0"/>
              </a:rPr>
              <a:t> Annex-1</a:t>
            </a:r>
          </a:p>
        </p:txBody>
      </p:sp>
      <p:sp>
        <p:nvSpPr>
          <p:cNvPr id="10" name="Rectangle 9">
            <a:extLst>
              <a:ext uri="{FF2B5EF4-FFF2-40B4-BE49-F238E27FC236}">
                <a16:creationId xmlns:a16="http://schemas.microsoft.com/office/drawing/2014/main" id="{9C96FC4D-6C49-46B9-AC0A-BC74B8752886}"/>
              </a:ext>
            </a:extLst>
          </p:cNvPr>
          <p:cNvSpPr/>
          <p:nvPr/>
        </p:nvSpPr>
        <p:spPr>
          <a:xfrm>
            <a:off x="548349" y="3270360"/>
            <a:ext cx="699886" cy="8084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endParaRPr lang="en-US" sz="900" b="1" dirty="0">
              <a:solidFill>
                <a:prstClr val="white"/>
              </a:solidFill>
              <a:latin typeface="Calibri"/>
              <a:cs typeface="Lucida Sans Unicode"/>
            </a:endParaRPr>
          </a:p>
        </p:txBody>
      </p:sp>
      <p:sp>
        <p:nvSpPr>
          <p:cNvPr id="11" name="Arrow: Up-Down 10">
            <a:extLst>
              <a:ext uri="{FF2B5EF4-FFF2-40B4-BE49-F238E27FC236}">
                <a16:creationId xmlns:a16="http://schemas.microsoft.com/office/drawing/2014/main" id="{3FFBD7CC-85D9-4BBB-9E06-8BD987F88741}"/>
              </a:ext>
            </a:extLst>
          </p:cNvPr>
          <p:cNvSpPr/>
          <p:nvPr/>
        </p:nvSpPr>
        <p:spPr>
          <a:xfrm>
            <a:off x="1428507" y="3630734"/>
            <a:ext cx="219935" cy="553998"/>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385763">
              <a:defRPr/>
            </a:pPr>
            <a:endParaRPr lang="en-US" sz="760" dirty="0">
              <a:solidFill>
                <a:prstClr val="white"/>
              </a:solidFill>
              <a:latin typeface="Calibri"/>
              <a:cs typeface="Lucida Sans Unicode"/>
            </a:endParaRPr>
          </a:p>
        </p:txBody>
      </p:sp>
      <p:sp>
        <p:nvSpPr>
          <p:cNvPr id="12" name="Arrow: Up-Down 11">
            <a:extLst>
              <a:ext uri="{FF2B5EF4-FFF2-40B4-BE49-F238E27FC236}">
                <a16:creationId xmlns:a16="http://schemas.microsoft.com/office/drawing/2014/main" id="{B5F4E18D-29D9-48BA-9705-4E1BBDC0E744}"/>
              </a:ext>
            </a:extLst>
          </p:cNvPr>
          <p:cNvSpPr/>
          <p:nvPr/>
        </p:nvSpPr>
        <p:spPr>
          <a:xfrm>
            <a:off x="2957324" y="3623567"/>
            <a:ext cx="219933" cy="561164"/>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385763">
              <a:defRPr/>
            </a:pPr>
            <a:endParaRPr lang="en-US" sz="760" dirty="0">
              <a:solidFill>
                <a:prstClr val="white"/>
              </a:solidFill>
              <a:latin typeface="Calibri"/>
              <a:cs typeface="Lucida Sans Unicode"/>
            </a:endParaRPr>
          </a:p>
        </p:txBody>
      </p:sp>
      <p:sp>
        <p:nvSpPr>
          <p:cNvPr id="13" name="TextBox 12">
            <a:extLst>
              <a:ext uri="{FF2B5EF4-FFF2-40B4-BE49-F238E27FC236}">
                <a16:creationId xmlns:a16="http://schemas.microsoft.com/office/drawing/2014/main" id="{68583A99-E3FE-411F-8D98-B886945D2CFC}"/>
              </a:ext>
            </a:extLst>
          </p:cNvPr>
          <p:cNvSpPr txBox="1"/>
          <p:nvPr/>
        </p:nvSpPr>
        <p:spPr>
          <a:xfrm>
            <a:off x="1550674" y="3752156"/>
            <a:ext cx="1481853" cy="507831"/>
          </a:xfrm>
          <a:prstGeom prst="rect">
            <a:avLst/>
          </a:prstGeom>
          <a:noFill/>
        </p:spPr>
        <p:txBody>
          <a:bodyPr wrap="square" rtlCol="0">
            <a:spAutoFit/>
          </a:bodyPr>
          <a:lstStyle/>
          <a:p>
            <a:pPr algn="ctr" defTabSz="385763">
              <a:defRPr/>
            </a:pPr>
            <a:r>
              <a:rPr lang="en-US" sz="1350" b="1" dirty="0">
                <a:solidFill>
                  <a:prstClr val="black"/>
                </a:solidFill>
                <a:latin typeface="Calibri"/>
                <a:cs typeface="Lucida Sans Unicode" charset="0"/>
              </a:rPr>
              <a:t>Close coordination</a:t>
            </a:r>
          </a:p>
        </p:txBody>
      </p:sp>
      <p:sp>
        <p:nvSpPr>
          <p:cNvPr id="14" name="Arrow: Bent 13">
            <a:extLst>
              <a:ext uri="{FF2B5EF4-FFF2-40B4-BE49-F238E27FC236}">
                <a16:creationId xmlns:a16="http://schemas.microsoft.com/office/drawing/2014/main" id="{07BA043B-3B53-4B51-AEA9-C91675FDB944}"/>
              </a:ext>
            </a:extLst>
          </p:cNvPr>
          <p:cNvSpPr/>
          <p:nvPr/>
        </p:nvSpPr>
        <p:spPr>
          <a:xfrm flipV="1">
            <a:off x="589101" y="4145153"/>
            <a:ext cx="699886" cy="431795"/>
          </a:xfrm>
          <a:prstGeom prst="bentArrow">
            <a:avLst>
              <a:gd name="adj1" fmla="val 25000"/>
              <a:gd name="adj2" fmla="val 21154"/>
              <a:gd name="adj3" fmla="val 25000"/>
              <a:gd name="adj4" fmla="val 4375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endParaRPr lang="en-US" sz="760" dirty="0">
              <a:solidFill>
                <a:prstClr val="black"/>
              </a:solidFill>
              <a:latin typeface="Calibri"/>
              <a:cs typeface="Lucida Sans Unicode"/>
            </a:endParaRPr>
          </a:p>
        </p:txBody>
      </p:sp>
      <p:sp>
        <p:nvSpPr>
          <p:cNvPr id="15" name="Callout: Line with Border and Accent Bar 14">
            <a:extLst>
              <a:ext uri="{FF2B5EF4-FFF2-40B4-BE49-F238E27FC236}">
                <a16:creationId xmlns:a16="http://schemas.microsoft.com/office/drawing/2014/main" id="{449209E9-2FD2-48C9-87BD-E6183426CB89}"/>
              </a:ext>
            </a:extLst>
          </p:cNvPr>
          <p:cNvSpPr/>
          <p:nvPr/>
        </p:nvSpPr>
        <p:spPr>
          <a:xfrm>
            <a:off x="4246223" y="4638934"/>
            <a:ext cx="1855604" cy="551600"/>
          </a:xfrm>
          <a:prstGeom prst="accentBorderCallout1">
            <a:avLst>
              <a:gd name="adj1" fmla="val 18750"/>
              <a:gd name="adj2" fmla="val -8333"/>
              <a:gd name="adj3" fmla="val -27332"/>
              <a:gd name="adj4" fmla="val -1578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1050" b="1" dirty="0">
                <a:solidFill>
                  <a:prstClr val="black"/>
                </a:solidFill>
                <a:latin typeface="Calibri"/>
                <a:cs typeface="Lucida Sans Unicode"/>
              </a:rPr>
              <a:t>Develop Updated Concept Paper for Annex 2</a:t>
            </a:r>
          </a:p>
        </p:txBody>
      </p:sp>
      <p:sp>
        <p:nvSpPr>
          <p:cNvPr id="17" name="TextBox 16">
            <a:extLst>
              <a:ext uri="{FF2B5EF4-FFF2-40B4-BE49-F238E27FC236}">
                <a16:creationId xmlns:a16="http://schemas.microsoft.com/office/drawing/2014/main" id="{C7663EAF-4F31-4F91-9D5E-BFFEC1274EC9}"/>
              </a:ext>
            </a:extLst>
          </p:cNvPr>
          <p:cNvSpPr txBox="1"/>
          <p:nvPr/>
        </p:nvSpPr>
        <p:spPr>
          <a:xfrm>
            <a:off x="833988" y="2307959"/>
            <a:ext cx="2398605" cy="323165"/>
          </a:xfrm>
          <a:prstGeom prst="rect">
            <a:avLst/>
          </a:prstGeom>
          <a:noFill/>
        </p:spPr>
        <p:txBody>
          <a:bodyPr wrap="none" rtlCol="0">
            <a:spAutoFit/>
          </a:bodyPr>
          <a:lstStyle/>
          <a:p>
            <a:pPr defTabSz="385763">
              <a:defRPr/>
            </a:pPr>
            <a:r>
              <a:rPr lang="en-US" sz="1500" b="1" dirty="0">
                <a:solidFill>
                  <a:prstClr val="black"/>
                </a:solidFill>
                <a:latin typeface="Calibri"/>
                <a:cs typeface="Lucida Sans Unicode" charset="0"/>
              </a:rPr>
              <a:t>Simultaneous work streams</a:t>
            </a:r>
          </a:p>
        </p:txBody>
      </p:sp>
      <p:sp>
        <p:nvSpPr>
          <p:cNvPr id="18" name="Arrow: Right 17">
            <a:extLst>
              <a:ext uri="{FF2B5EF4-FFF2-40B4-BE49-F238E27FC236}">
                <a16:creationId xmlns:a16="http://schemas.microsoft.com/office/drawing/2014/main" id="{A27C5B65-48CA-463A-8B2B-6B1C86D4C4DA}"/>
              </a:ext>
            </a:extLst>
          </p:cNvPr>
          <p:cNvSpPr/>
          <p:nvPr/>
        </p:nvSpPr>
        <p:spPr>
          <a:xfrm>
            <a:off x="4044740" y="2589969"/>
            <a:ext cx="4551996" cy="5875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1500" dirty="0">
                <a:solidFill>
                  <a:prstClr val="white"/>
                </a:solidFill>
                <a:latin typeface="Calibri"/>
                <a:cs typeface="Lucida Sans Unicode"/>
              </a:rPr>
              <a:t>Principles + Annex 1 in Step-3</a:t>
            </a:r>
          </a:p>
        </p:txBody>
      </p:sp>
      <p:cxnSp>
        <p:nvCxnSpPr>
          <p:cNvPr id="19" name="Straight Connector 18">
            <a:extLst>
              <a:ext uri="{FF2B5EF4-FFF2-40B4-BE49-F238E27FC236}">
                <a16:creationId xmlns:a16="http://schemas.microsoft.com/office/drawing/2014/main" id="{0689E267-C59D-41DD-9789-733283CCD486}"/>
              </a:ext>
            </a:extLst>
          </p:cNvPr>
          <p:cNvCxnSpPr>
            <a:cxnSpLocks/>
          </p:cNvCxnSpPr>
          <p:nvPr/>
        </p:nvCxnSpPr>
        <p:spPr>
          <a:xfrm>
            <a:off x="7830439" y="3318188"/>
            <a:ext cx="0" cy="1437822"/>
          </a:xfrm>
          <a:prstGeom prst="line">
            <a:avLst/>
          </a:prstGeom>
        </p:spPr>
        <p:style>
          <a:lnRef idx="2">
            <a:schemeClr val="accent1"/>
          </a:lnRef>
          <a:fillRef idx="0">
            <a:schemeClr val="accent1"/>
          </a:fillRef>
          <a:effectRef idx="1">
            <a:schemeClr val="accent1"/>
          </a:effectRef>
          <a:fontRef idx="minor">
            <a:schemeClr val="tx1"/>
          </a:fontRef>
        </p:style>
      </p:cxnSp>
      <p:sp>
        <p:nvSpPr>
          <p:cNvPr id="20" name="Callout: Line with Border and Accent Bar 19">
            <a:extLst>
              <a:ext uri="{FF2B5EF4-FFF2-40B4-BE49-F238E27FC236}">
                <a16:creationId xmlns:a16="http://schemas.microsoft.com/office/drawing/2014/main" id="{80E2D594-0ADB-46EF-839F-FD019919CAB6}"/>
              </a:ext>
            </a:extLst>
          </p:cNvPr>
          <p:cNvSpPr/>
          <p:nvPr/>
        </p:nvSpPr>
        <p:spPr>
          <a:xfrm flipH="1">
            <a:off x="6293229" y="4638935"/>
            <a:ext cx="1103122" cy="551600"/>
          </a:xfrm>
          <a:prstGeom prst="accentBorderCallout1">
            <a:avLst>
              <a:gd name="adj1" fmla="val 18750"/>
              <a:gd name="adj2" fmla="val -8333"/>
              <a:gd name="adj3" fmla="val -53794"/>
              <a:gd name="adj4" fmla="val -3259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1050" b="1" dirty="0">
                <a:solidFill>
                  <a:prstClr val="black"/>
                </a:solidFill>
                <a:latin typeface="Calibri"/>
                <a:cs typeface="Lucida Sans Unicode"/>
              </a:rPr>
              <a:t>Annex 2 reaching Step-1</a:t>
            </a:r>
          </a:p>
        </p:txBody>
      </p:sp>
      <p:sp>
        <p:nvSpPr>
          <p:cNvPr id="4" name="Arrow: Down 3">
            <a:extLst>
              <a:ext uri="{FF2B5EF4-FFF2-40B4-BE49-F238E27FC236}">
                <a16:creationId xmlns:a16="http://schemas.microsoft.com/office/drawing/2014/main" id="{5096EDF8-7267-43B0-ACAE-FC0322E30B39}"/>
              </a:ext>
            </a:extLst>
          </p:cNvPr>
          <p:cNvSpPr/>
          <p:nvPr/>
        </p:nvSpPr>
        <p:spPr bwMode="auto">
          <a:xfrm>
            <a:off x="4869600" y="3177560"/>
            <a:ext cx="200573" cy="595114"/>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fontAlgn="base" hangingPunct="0">
              <a:lnSpc>
                <a:spcPct val="93000"/>
              </a:lnSpc>
              <a:spcBef>
                <a:spcPct val="0"/>
              </a:spcBef>
              <a:spcAft>
                <a:spcPct val="0"/>
              </a:spcAft>
              <a:buClr>
                <a:srgbClr val="000000"/>
              </a:buClr>
              <a:buSzPct val="100000"/>
              <a:defRPr/>
            </a:pPr>
            <a:endParaRPr lang="en-US" sz="3900" b="1" dirty="0">
              <a:solidFill>
                <a:srgbClr val="FFFFFF"/>
              </a:solidFill>
              <a:latin typeface="Arial" charset="0"/>
              <a:cs typeface="Lucida Sans Unicode" charset="0"/>
            </a:endParaRPr>
          </a:p>
        </p:txBody>
      </p:sp>
      <p:sp>
        <p:nvSpPr>
          <p:cNvPr id="22" name="Arrow: Down 21">
            <a:extLst>
              <a:ext uri="{FF2B5EF4-FFF2-40B4-BE49-F238E27FC236}">
                <a16:creationId xmlns:a16="http://schemas.microsoft.com/office/drawing/2014/main" id="{71C13C27-EC78-44EB-AC7F-49479589D2F9}"/>
              </a:ext>
            </a:extLst>
          </p:cNvPr>
          <p:cNvSpPr/>
          <p:nvPr/>
        </p:nvSpPr>
        <p:spPr bwMode="auto">
          <a:xfrm>
            <a:off x="6193114" y="3185083"/>
            <a:ext cx="200573" cy="587591"/>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fontAlgn="base" hangingPunct="0">
              <a:lnSpc>
                <a:spcPct val="93000"/>
              </a:lnSpc>
              <a:spcBef>
                <a:spcPct val="0"/>
              </a:spcBef>
              <a:spcAft>
                <a:spcPct val="0"/>
              </a:spcAft>
              <a:buClr>
                <a:srgbClr val="000000"/>
              </a:buClr>
              <a:buSzPct val="100000"/>
              <a:defRPr/>
            </a:pPr>
            <a:endParaRPr lang="en-US" sz="3900" b="1" dirty="0">
              <a:solidFill>
                <a:srgbClr val="FFFFFF"/>
              </a:solidFill>
              <a:latin typeface="Arial" charset="0"/>
              <a:cs typeface="Lucida Sans Unicode" charset="0"/>
            </a:endParaRPr>
          </a:p>
        </p:txBody>
      </p:sp>
      <p:sp>
        <p:nvSpPr>
          <p:cNvPr id="23" name="TextBox 22">
            <a:extLst>
              <a:ext uri="{FF2B5EF4-FFF2-40B4-BE49-F238E27FC236}">
                <a16:creationId xmlns:a16="http://schemas.microsoft.com/office/drawing/2014/main" id="{E6147E0C-DC1A-4CB4-A96C-48B1FFBF3DD0}"/>
              </a:ext>
            </a:extLst>
          </p:cNvPr>
          <p:cNvSpPr txBox="1"/>
          <p:nvPr/>
        </p:nvSpPr>
        <p:spPr>
          <a:xfrm>
            <a:off x="4324724" y="3262653"/>
            <a:ext cx="2560476" cy="323165"/>
          </a:xfrm>
          <a:prstGeom prst="rect">
            <a:avLst/>
          </a:prstGeom>
          <a:noFill/>
        </p:spPr>
        <p:txBody>
          <a:bodyPr wrap="square" rtlCol="0">
            <a:spAutoFit/>
          </a:bodyPr>
          <a:lstStyle/>
          <a:p>
            <a:pPr algn="ctr" defTabSz="385763">
              <a:defRPr/>
            </a:pPr>
            <a:r>
              <a:rPr lang="en-US" sz="1500" b="1" dirty="0">
                <a:solidFill>
                  <a:prstClr val="black"/>
                </a:solidFill>
                <a:latin typeface="Calibri"/>
                <a:cs typeface="Lucida Sans Unicode" charset="0"/>
              </a:rPr>
              <a:t>Feedback</a:t>
            </a:r>
          </a:p>
        </p:txBody>
      </p:sp>
      <p:sp>
        <p:nvSpPr>
          <p:cNvPr id="24" name="Left Bracket 23">
            <a:extLst>
              <a:ext uri="{FF2B5EF4-FFF2-40B4-BE49-F238E27FC236}">
                <a16:creationId xmlns:a16="http://schemas.microsoft.com/office/drawing/2014/main" id="{C61355FB-13AB-4233-8913-CE4AF9CD9807}"/>
              </a:ext>
            </a:extLst>
          </p:cNvPr>
          <p:cNvSpPr/>
          <p:nvPr/>
        </p:nvSpPr>
        <p:spPr>
          <a:xfrm rot="16200000">
            <a:off x="2025450" y="4191662"/>
            <a:ext cx="210971" cy="2899826"/>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385763">
              <a:defRPr/>
            </a:pPr>
            <a:endParaRPr lang="en-US" sz="760" dirty="0">
              <a:solidFill>
                <a:prstClr val="black"/>
              </a:solidFill>
              <a:latin typeface="Calibri"/>
              <a:cs typeface="Lucida Sans Unicode"/>
            </a:endParaRPr>
          </a:p>
        </p:txBody>
      </p:sp>
      <p:sp>
        <p:nvSpPr>
          <p:cNvPr id="25" name="Left Bracket 24">
            <a:extLst>
              <a:ext uri="{FF2B5EF4-FFF2-40B4-BE49-F238E27FC236}">
                <a16:creationId xmlns:a16="http://schemas.microsoft.com/office/drawing/2014/main" id="{D544075A-C682-4647-BE70-E8EEE9528409}"/>
              </a:ext>
            </a:extLst>
          </p:cNvPr>
          <p:cNvSpPr/>
          <p:nvPr/>
        </p:nvSpPr>
        <p:spPr>
          <a:xfrm rot="16200000">
            <a:off x="5821102" y="3869639"/>
            <a:ext cx="210971" cy="355944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385763">
              <a:defRPr/>
            </a:pPr>
            <a:endParaRPr lang="en-US" sz="760" dirty="0">
              <a:solidFill>
                <a:prstClr val="black"/>
              </a:solidFill>
              <a:latin typeface="Calibri"/>
              <a:cs typeface="Lucida Sans Unicode"/>
            </a:endParaRPr>
          </a:p>
        </p:txBody>
      </p:sp>
      <p:sp>
        <p:nvSpPr>
          <p:cNvPr id="26" name="TextBox 25">
            <a:extLst>
              <a:ext uri="{FF2B5EF4-FFF2-40B4-BE49-F238E27FC236}">
                <a16:creationId xmlns:a16="http://schemas.microsoft.com/office/drawing/2014/main" id="{C59FBC6D-25BC-4A57-8FBE-4F003B2E99B1}"/>
              </a:ext>
            </a:extLst>
          </p:cNvPr>
          <p:cNvSpPr txBox="1"/>
          <p:nvPr/>
        </p:nvSpPr>
        <p:spPr bwMode="auto">
          <a:xfrm>
            <a:off x="984418" y="5430141"/>
            <a:ext cx="2233046" cy="295434"/>
          </a:xfrm>
          <a:prstGeom prst="rect">
            <a:avLst/>
          </a:prstGeom>
          <a:noFill/>
          <a:ln w="9525">
            <a:noFill/>
            <a:round/>
            <a:headEnd/>
            <a:tailEnd/>
          </a:ln>
        </p:spPr>
        <p:txBody>
          <a:bodyPr wrap="none" lIns="67500" tIns="69660" rIns="67500" bIns="33750" rtlCol="0">
            <a:spAutoFit/>
          </a:bodyPr>
          <a:lstStyle/>
          <a:p>
            <a:pPr defTabSz="685800">
              <a:lnSpc>
                <a:spcPct val="81000"/>
              </a:lnSpc>
              <a:tabLst>
                <a:tab pos="542925" algn="l"/>
                <a:tab pos="1085850" algn="l"/>
                <a:tab pos="1628775" algn="l"/>
                <a:tab pos="2171700" algn="l"/>
                <a:tab pos="2714625" algn="l"/>
                <a:tab pos="3257550" algn="l"/>
                <a:tab pos="3800475" algn="l"/>
                <a:tab pos="4343400" algn="l"/>
              </a:tabLst>
              <a:defRPr/>
            </a:pPr>
            <a:r>
              <a:rPr lang="en-US" sz="1500" dirty="0">
                <a:solidFill>
                  <a:srgbClr val="4C4C4C"/>
                </a:solidFill>
                <a:latin typeface="Candara" pitchFamily="32" charset="0"/>
                <a:cs typeface="Lucida Sans Unicode"/>
              </a:rPr>
              <a:t>Approximately 24 months</a:t>
            </a:r>
          </a:p>
        </p:txBody>
      </p:sp>
      <p:sp>
        <p:nvSpPr>
          <p:cNvPr id="27" name="TextBox 26">
            <a:extLst>
              <a:ext uri="{FF2B5EF4-FFF2-40B4-BE49-F238E27FC236}">
                <a16:creationId xmlns:a16="http://schemas.microsoft.com/office/drawing/2014/main" id="{713ED746-4A0B-4571-8114-C3CD9F26DA5A}"/>
              </a:ext>
            </a:extLst>
          </p:cNvPr>
          <p:cNvSpPr txBox="1"/>
          <p:nvPr/>
        </p:nvSpPr>
        <p:spPr bwMode="auto">
          <a:xfrm>
            <a:off x="4836252" y="5451627"/>
            <a:ext cx="2418995" cy="295434"/>
          </a:xfrm>
          <a:prstGeom prst="rect">
            <a:avLst/>
          </a:prstGeom>
          <a:noFill/>
          <a:ln w="9525">
            <a:noFill/>
            <a:round/>
            <a:headEnd/>
            <a:tailEnd/>
          </a:ln>
        </p:spPr>
        <p:txBody>
          <a:bodyPr wrap="none" lIns="67500" tIns="69660" rIns="67500" bIns="33750" rtlCol="0">
            <a:spAutoFit/>
          </a:bodyPr>
          <a:lstStyle/>
          <a:p>
            <a:pPr defTabSz="685800">
              <a:lnSpc>
                <a:spcPct val="81000"/>
              </a:lnSpc>
              <a:tabLst>
                <a:tab pos="542925" algn="l"/>
                <a:tab pos="1085850" algn="l"/>
                <a:tab pos="1628775" algn="l"/>
                <a:tab pos="2171700" algn="l"/>
                <a:tab pos="2714625" algn="l"/>
                <a:tab pos="3257550" algn="l"/>
                <a:tab pos="3800475" algn="l"/>
                <a:tab pos="4343400" algn="l"/>
              </a:tabLst>
              <a:defRPr/>
            </a:pPr>
            <a:r>
              <a:rPr lang="en-US" sz="1500" dirty="0">
                <a:solidFill>
                  <a:srgbClr val="4C4C4C"/>
                </a:solidFill>
                <a:latin typeface="Candara" pitchFamily="32" charset="0"/>
                <a:cs typeface="Lucida Sans Unicode"/>
              </a:rPr>
              <a:t>Approximately 12-18 months</a:t>
            </a:r>
          </a:p>
        </p:txBody>
      </p:sp>
      <p:cxnSp>
        <p:nvCxnSpPr>
          <p:cNvPr id="28" name="Straight Connector 27">
            <a:extLst>
              <a:ext uri="{FF2B5EF4-FFF2-40B4-BE49-F238E27FC236}">
                <a16:creationId xmlns:a16="http://schemas.microsoft.com/office/drawing/2014/main" id="{5193A0A5-C2D4-4569-8ACB-B33A092A0C98}"/>
              </a:ext>
            </a:extLst>
          </p:cNvPr>
          <p:cNvCxnSpPr>
            <a:cxnSpLocks/>
          </p:cNvCxnSpPr>
          <p:nvPr/>
        </p:nvCxnSpPr>
        <p:spPr>
          <a:xfrm>
            <a:off x="317603" y="2437266"/>
            <a:ext cx="0" cy="2504735"/>
          </a:xfrm>
          <a:prstGeom prst="line">
            <a:avLst/>
          </a:prstGeom>
        </p:spPr>
        <p:style>
          <a:lnRef idx="2">
            <a:schemeClr val="accent1"/>
          </a:lnRef>
          <a:fillRef idx="0">
            <a:schemeClr val="accent1"/>
          </a:fillRef>
          <a:effectRef idx="1">
            <a:schemeClr val="accent1"/>
          </a:effectRef>
          <a:fontRef idx="minor">
            <a:schemeClr val="tx1"/>
          </a:fontRef>
        </p:style>
      </p:cxnSp>
      <p:sp>
        <p:nvSpPr>
          <p:cNvPr id="30" name="Callout: Line with Border and Accent Bar 29">
            <a:extLst>
              <a:ext uri="{FF2B5EF4-FFF2-40B4-BE49-F238E27FC236}">
                <a16:creationId xmlns:a16="http://schemas.microsoft.com/office/drawing/2014/main" id="{C709B62E-BA20-4E0D-9911-7DA15B0D952D}"/>
              </a:ext>
            </a:extLst>
          </p:cNvPr>
          <p:cNvSpPr/>
          <p:nvPr/>
        </p:nvSpPr>
        <p:spPr>
          <a:xfrm>
            <a:off x="833988" y="1911320"/>
            <a:ext cx="2746861" cy="326138"/>
          </a:xfrm>
          <a:prstGeom prst="accentBorderCallout1">
            <a:avLst>
              <a:gd name="adj1" fmla="val 18750"/>
              <a:gd name="adj2" fmla="val -8333"/>
              <a:gd name="adj3" fmla="val 117903"/>
              <a:gd name="adj4" fmla="val -1932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1050" b="1" dirty="0">
                <a:solidFill>
                  <a:prstClr val="black"/>
                </a:solidFill>
                <a:latin typeface="Calibri"/>
                <a:cs typeface="Lucida Sans Unicode"/>
              </a:rPr>
              <a:t>Endorsement of Concept Paper –Nov - 2019</a:t>
            </a:r>
          </a:p>
        </p:txBody>
      </p:sp>
      <p:cxnSp>
        <p:nvCxnSpPr>
          <p:cNvPr id="31" name="Straight Connector 30">
            <a:extLst>
              <a:ext uri="{FF2B5EF4-FFF2-40B4-BE49-F238E27FC236}">
                <a16:creationId xmlns:a16="http://schemas.microsoft.com/office/drawing/2014/main" id="{1CAE5CA2-8637-453C-BE42-BD1B508B5B38}"/>
              </a:ext>
            </a:extLst>
          </p:cNvPr>
          <p:cNvCxnSpPr>
            <a:cxnSpLocks/>
          </p:cNvCxnSpPr>
          <p:nvPr/>
        </p:nvCxnSpPr>
        <p:spPr>
          <a:xfrm>
            <a:off x="8596736" y="2568938"/>
            <a:ext cx="9975" cy="649872"/>
          </a:xfrm>
          <a:prstGeom prst="line">
            <a:avLst/>
          </a:prstGeom>
        </p:spPr>
        <p:style>
          <a:lnRef idx="2">
            <a:schemeClr val="accent1"/>
          </a:lnRef>
          <a:fillRef idx="0">
            <a:schemeClr val="accent1"/>
          </a:fillRef>
          <a:effectRef idx="1">
            <a:schemeClr val="accent1"/>
          </a:effectRef>
          <a:fontRef idx="minor">
            <a:schemeClr val="tx1"/>
          </a:fontRef>
        </p:style>
      </p:cxnSp>
      <p:sp>
        <p:nvSpPr>
          <p:cNvPr id="34" name="Callout: Line with Border and Accent Bar 33">
            <a:extLst>
              <a:ext uri="{FF2B5EF4-FFF2-40B4-BE49-F238E27FC236}">
                <a16:creationId xmlns:a16="http://schemas.microsoft.com/office/drawing/2014/main" id="{40CC8D5F-B4E5-412E-B784-BECBC25DD234}"/>
              </a:ext>
            </a:extLst>
          </p:cNvPr>
          <p:cNvSpPr/>
          <p:nvPr/>
        </p:nvSpPr>
        <p:spPr>
          <a:xfrm>
            <a:off x="8461774" y="1803872"/>
            <a:ext cx="605903" cy="246480"/>
          </a:xfrm>
          <a:prstGeom prst="accentBorderCallout1">
            <a:avLst>
              <a:gd name="adj1" fmla="val 18750"/>
              <a:gd name="adj2" fmla="val -8333"/>
              <a:gd name="adj3" fmla="val 304640"/>
              <a:gd name="adj4" fmla="val 1762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85763">
              <a:defRPr/>
            </a:pPr>
            <a:r>
              <a:rPr lang="en-US" sz="1350" b="1" dirty="0">
                <a:solidFill>
                  <a:prstClr val="black"/>
                </a:solidFill>
                <a:latin typeface="Calibri"/>
                <a:cs typeface="Lucida Sans Unicode"/>
              </a:rPr>
              <a:t>Step-4</a:t>
            </a:r>
          </a:p>
        </p:txBody>
      </p:sp>
    </p:spTree>
    <p:extLst>
      <p:ext uri="{BB962C8B-B14F-4D97-AF65-F5344CB8AC3E}">
        <p14:creationId xmlns:p14="http://schemas.microsoft.com/office/powerpoint/2010/main" val="18642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8" grpId="0" animBg="1"/>
      <p:bldP spid="20" grpId="0" animBg="1"/>
      <p:bldP spid="4" grpId="0" animBg="1"/>
      <p:bldP spid="22" grpId="0" animBg="1"/>
      <p:bldP spid="23" grpId="0"/>
      <p:bldP spid="25" grpId="0" animBg="1"/>
      <p:bldP spid="27" grpId="0"/>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5675" y="1851272"/>
            <a:ext cx="8030766" cy="555873"/>
          </a:xfrm>
        </p:spPr>
        <p:txBody>
          <a:bodyPr/>
          <a:lstStyle/>
          <a:p>
            <a:r>
              <a:rPr lang="en-GB" dirty="0"/>
              <a:t>External Outreach</a:t>
            </a:r>
          </a:p>
        </p:txBody>
      </p:sp>
      <p:sp>
        <p:nvSpPr>
          <p:cNvPr id="7171" name="Content Placeholder 2"/>
          <p:cNvSpPr>
            <a:spLocks noGrp="1"/>
          </p:cNvSpPr>
          <p:nvPr>
            <p:ph idx="4294967295"/>
          </p:nvPr>
        </p:nvSpPr>
        <p:spPr>
          <a:xfrm>
            <a:off x="959514" y="2693000"/>
            <a:ext cx="6987698" cy="3259069"/>
          </a:xfrm>
        </p:spPr>
        <p:txBody>
          <a:bodyPr/>
          <a:lstStyle/>
          <a:p>
            <a:r>
              <a:rPr lang="en-US" sz="1800" b="0" dirty="0"/>
              <a:t>There are many stakeholders impacted by ICH-E6 GCP guidelines</a:t>
            </a:r>
          </a:p>
          <a:p>
            <a:pPr marL="0" indent="0">
              <a:buNone/>
            </a:pPr>
            <a:endParaRPr lang="en-US" sz="825" b="0" dirty="0"/>
          </a:p>
          <a:p>
            <a:r>
              <a:rPr lang="en-US" sz="1800" b="0" dirty="0"/>
              <a:t>Stakeholder outreach approaches are being considered by the EWG and ICH member organizations </a:t>
            </a:r>
          </a:p>
          <a:p>
            <a:endParaRPr lang="en-US" sz="788" b="0" dirty="0"/>
          </a:p>
          <a:p>
            <a:r>
              <a:rPr lang="en-US" sz="1800" b="0" dirty="0"/>
              <a:t>The knowledge gained by learning from stakeholder experiences and viewpoints will further enrich EWG discussions  </a:t>
            </a:r>
          </a:p>
          <a:p>
            <a:pPr marL="0" indent="0">
              <a:buNone/>
            </a:pPr>
            <a:endParaRPr lang="en-GB" sz="1800" b="0" dirty="0"/>
          </a:p>
          <a:p>
            <a:pPr marL="318121" lvl="1" indent="0">
              <a:buNone/>
            </a:pPr>
            <a:r>
              <a:rPr lang="en-GB" sz="2100" dirty="0"/>
              <a:t>	</a:t>
            </a:r>
          </a:p>
        </p:txBody>
      </p:sp>
    </p:spTree>
    <p:extLst>
      <p:ext uri="{BB962C8B-B14F-4D97-AF65-F5344CB8AC3E}">
        <p14:creationId xmlns:p14="http://schemas.microsoft.com/office/powerpoint/2010/main" val="55500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CD5B-4F0F-4C2B-BF94-8C0A6AC71CAB}"/>
              </a:ext>
            </a:extLst>
          </p:cNvPr>
          <p:cNvSpPr>
            <a:spLocks noGrp="1"/>
          </p:cNvSpPr>
          <p:nvPr>
            <p:ph type="title"/>
          </p:nvPr>
        </p:nvSpPr>
        <p:spPr/>
        <p:txBody>
          <a:bodyPr/>
          <a:lstStyle/>
          <a:p>
            <a:r>
              <a:rPr lang="en-US" dirty="0"/>
              <a:t>Progress</a:t>
            </a:r>
          </a:p>
        </p:txBody>
      </p:sp>
      <p:sp>
        <p:nvSpPr>
          <p:cNvPr id="3" name="Content Placeholder 2">
            <a:extLst>
              <a:ext uri="{FF2B5EF4-FFF2-40B4-BE49-F238E27FC236}">
                <a16:creationId xmlns:a16="http://schemas.microsoft.com/office/drawing/2014/main" id="{4A585BEC-1FBA-4310-92AD-7ADAC021727D}"/>
              </a:ext>
            </a:extLst>
          </p:cNvPr>
          <p:cNvSpPr>
            <a:spLocks noGrp="1"/>
          </p:cNvSpPr>
          <p:nvPr>
            <p:ph idx="1"/>
          </p:nvPr>
        </p:nvSpPr>
        <p:spPr>
          <a:xfrm>
            <a:off x="830821" y="2551123"/>
            <a:ext cx="7965035" cy="1442024"/>
          </a:xfrm>
        </p:spPr>
        <p:txBody>
          <a:bodyPr/>
          <a:lstStyle/>
          <a:p>
            <a:r>
              <a:rPr lang="en-US" sz="1941" dirty="0"/>
              <a:t>Business plan and concept paper finalized and endorsed</a:t>
            </a:r>
          </a:p>
          <a:p>
            <a:pPr lvl="1"/>
            <a:r>
              <a:rPr lang="en-US" sz="2011" dirty="0"/>
              <a:t>EWG established </a:t>
            </a:r>
          </a:p>
          <a:p>
            <a:pPr marL="631775" lvl="2" indent="0">
              <a:buNone/>
            </a:pPr>
            <a:endParaRPr lang="en-US" sz="1800" dirty="0"/>
          </a:p>
          <a:p>
            <a:r>
              <a:rPr lang="en-US" sz="1941" dirty="0"/>
              <a:t>EWG discussions</a:t>
            </a:r>
          </a:p>
          <a:p>
            <a:pPr lvl="1"/>
            <a:r>
              <a:rPr lang="en-US" sz="2011" dirty="0"/>
              <a:t>Principles of the guidance</a:t>
            </a:r>
          </a:p>
          <a:p>
            <a:pPr lvl="1"/>
            <a:r>
              <a:rPr lang="en-US" sz="2011" dirty="0"/>
              <a:t>Scope and content of the guidance </a:t>
            </a:r>
          </a:p>
          <a:p>
            <a:pPr lvl="1"/>
            <a:r>
              <a:rPr lang="en-US" sz="2011" dirty="0"/>
              <a:t>Stakeholder engagement activities</a:t>
            </a:r>
          </a:p>
          <a:p>
            <a:pPr marL="318121" lvl="1" indent="0">
              <a:buNone/>
            </a:pPr>
            <a:endParaRPr lang="en-US" sz="1800" dirty="0"/>
          </a:p>
          <a:p>
            <a:pPr marL="0" indent="0">
              <a:buNone/>
            </a:pPr>
            <a:endParaRPr lang="en-US" sz="1800" dirty="0"/>
          </a:p>
        </p:txBody>
      </p:sp>
      <p:sp>
        <p:nvSpPr>
          <p:cNvPr id="7" name="Rectangle 6">
            <a:extLst>
              <a:ext uri="{FF2B5EF4-FFF2-40B4-BE49-F238E27FC236}">
                <a16:creationId xmlns:a16="http://schemas.microsoft.com/office/drawing/2014/main" id="{260C66FF-3BD9-4DC9-9BC2-51DB1356E9B2}"/>
              </a:ext>
            </a:extLst>
          </p:cNvPr>
          <p:cNvSpPr/>
          <p:nvPr/>
        </p:nvSpPr>
        <p:spPr>
          <a:xfrm>
            <a:off x="157294" y="4150012"/>
            <a:ext cx="8534417" cy="369332"/>
          </a:xfrm>
          <a:prstGeom prst="rect">
            <a:avLst/>
          </a:prstGeom>
        </p:spPr>
        <p:txBody>
          <a:bodyPr wrap="square">
            <a:spAutoFit/>
          </a:bodyPr>
          <a:lstStyle/>
          <a:p>
            <a:pPr marL="342900" lvl="1" defTabSz="685800"/>
            <a:r>
              <a:rPr lang="en-US" b="1" dirty="0">
                <a:solidFill>
                  <a:srgbClr val="000000"/>
                </a:solidFill>
                <a:latin typeface="Arial"/>
                <a:cs typeface="Lucida Sans Unicode"/>
              </a:rPr>
              <a:t> </a:t>
            </a:r>
          </a:p>
        </p:txBody>
      </p:sp>
    </p:spTree>
    <p:extLst>
      <p:ext uri="{BB962C8B-B14F-4D97-AF65-F5344CB8AC3E}">
        <p14:creationId xmlns:p14="http://schemas.microsoft.com/office/powerpoint/2010/main" val="18873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Text Placeholder 2"/>
          <p:cNvSpPr>
            <a:spLocks noGrp="1"/>
          </p:cNvSpPr>
          <p:nvPr>
            <p:ph idx="1"/>
          </p:nvPr>
        </p:nvSpPr>
        <p:spPr/>
        <p:txBody>
          <a:bodyPr/>
          <a:lstStyle/>
          <a:p>
            <a:r>
              <a:rPr lang="en-US" dirty="0"/>
              <a:t>The views and opinions expressed in this presentation are those of the individual presenter and do not necessarily reflect the views of the Clinical Trials Transformation Initiative.</a:t>
            </a:r>
          </a:p>
          <a:p>
            <a:pPr marL="0" indent="0">
              <a:buNone/>
            </a:pPr>
            <a:endParaRPr lang="en-US" dirty="0"/>
          </a:p>
        </p:txBody>
      </p:sp>
    </p:spTree>
    <p:extLst>
      <p:ext uri="{BB962C8B-B14F-4D97-AF65-F5344CB8AC3E}">
        <p14:creationId xmlns:p14="http://schemas.microsoft.com/office/powerpoint/2010/main" val="1478008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8A4C-1E78-4EDB-8ACB-A165EA91419C}"/>
              </a:ext>
            </a:extLst>
          </p:cNvPr>
          <p:cNvSpPr>
            <a:spLocks noGrp="1"/>
          </p:cNvSpPr>
          <p:nvPr>
            <p:ph type="title"/>
          </p:nvPr>
        </p:nvSpPr>
        <p:spPr>
          <a:xfrm>
            <a:off x="556617" y="3282519"/>
            <a:ext cx="8030766" cy="555873"/>
          </a:xfrm>
        </p:spPr>
        <p:txBody>
          <a:bodyPr/>
          <a:lstStyle/>
          <a:p>
            <a:pPr algn="ctr"/>
            <a:r>
              <a:rPr lang="en-US" sz="4050" dirty="0"/>
              <a:t>Thank You </a:t>
            </a:r>
          </a:p>
        </p:txBody>
      </p:sp>
      <p:sp>
        <p:nvSpPr>
          <p:cNvPr id="4" name="Rectangle 3">
            <a:extLst>
              <a:ext uri="{FF2B5EF4-FFF2-40B4-BE49-F238E27FC236}">
                <a16:creationId xmlns:a16="http://schemas.microsoft.com/office/drawing/2014/main" id="{31318101-16A2-4EF3-BDB1-4FE7975724C0}"/>
              </a:ext>
            </a:extLst>
          </p:cNvPr>
          <p:cNvSpPr/>
          <p:nvPr/>
        </p:nvSpPr>
        <p:spPr>
          <a:xfrm>
            <a:off x="3144031" y="550387"/>
            <a:ext cx="2266967" cy="323165"/>
          </a:xfrm>
          <a:prstGeom prst="rect">
            <a:avLst/>
          </a:prstGeom>
        </p:spPr>
        <p:txBody>
          <a:bodyPr wrap="none">
            <a:spAutoFit/>
          </a:bodyPr>
          <a:lstStyle/>
          <a:p>
            <a:pPr algn="r" defTabSz="685800"/>
            <a:r>
              <a:rPr lang="en-US" sz="1500" b="1" dirty="0">
                <a:solidFill>
                  <a:schemeClr val="accent1"/>
                </a:solidFill>
                <a:latin typeface="Candara"/>
                <a:cs typeface="Lucida Sans Unicode"/>
              </a:rPr>
              <a:t>E6(R3) External Outreach</a:t>
            </a:r>
          </a:p>
        </p:txBody>
      </p:sp>
    </p:spTree>
    <p:extLst>
      <p:ext uri="{BB962C8B-B14F-4D97-AF65-F5344CB8AC3E}">
        <p14:creationId xmlns:p14="http://schemas.microsoft.com/office/powerpoint/2010/main" val="277659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6BF7-0C56-454B-8B92-B637B6E27119}"/>
              </a:ext>
            </a:extLst>
          </p:cNvPr>
          <p:cNvSpPr>
            <a:spLocks noGrp="1"/>
          </p:cNvSpPr>
          <p:nvPr>
            <p:ph type="title"/>
          </p:nvPr>
        </p:nvSpPr>
        <p:spPr/>
        <p:txBody>
          <a:bodyPr/>
          <a:lstStyle/>
          <a:p>
            <a:r>
              <a:rPr lang="en-US" dirty="0"/>
              <a:t>Review of CTTI Findings</a:t>
            </a:r>
          </a:p>
        </p:txBody>
      </p:sp>
      <p:sp>
        <p:nvSpPr>
          <p:cNvPr id="3" name="Content Placeholder 2">
            <a:extLst>
              <a:ext uri="{FF2B5EF4-FFF2-40B4-BE49-F238E27FC236}">
                <a16:creationId xmlns:a16="http://schemas.microsoft.com/office/drawing/2014/main" id="{7F7DF8FA-9E54-5045-91CF-1F2BA48BEF09}"/>
              </a:ext>
            </a:extLst>
          </p:cNvPr>
          <p:cNvSpPr>
            <a:spLocks noGrp="1"/>
          </p:cNvSpPr>
          <p:nvPr>
            <p:ph sz="quarter" idx="11"/>
          </p:nvPr>
        </p:nvSpPr>
        <p:spPr/>
        <p:txBody>
          <a:bodyPr/>
          <a:lstStyle/>
          <a:p>
            <a:r>
              <a:rPr lang="en-US" b="1" dirty="0"/>
              <a:t>Amy </a:t>
            </a:r>
            <a:r>
              <a:rPr lang="en-US" b="1" dirty="0" err="1"/>
              <a:t>Corneli</a:t>
            </a:r>
            <a:endParaRPr lang="en-US" b="1" dirty="0"/>
          </a:p>
          <a:p>
            <a:r>
              <a:rPr lang="en-US" sz="1700" dirty="0"/>
              <a:t>Social Science Lead, CTTI; Associate Professor, Department of Population Health Sciences, Duke University</a:t>
            </a:r>
          </a:p>
        </p:txBody>
      </p:sp>
    </p:spTree>
    <p:extLst>
      <p:ext uri="{BB962C8B-B14F-4D97-AF65-F5344CB8AC3E}">
        <p14:creationId xmlns:p14="http://schemas.microsoft.com/office/powerpoint/2010/main" val="321745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Gathering Activities</a:t>
            </a:r>
            <a:endParaRPr lang="en-US" dirty="0"/>
          </a:p>
        </p:txBody>
      </p:sp>
      <p:sp>
        <p:nvSpPr>
          <p:cNvPr id="3" name="Content Placeholder 2"/>
          <p:cNvSpPr>
            <a:spLocks noGrp="1"/>
          </p:cNvSpPr>
          <p:nvPr>
            <p:ph idx="1"/>
          </p:nvPr>
        </p:nvSpPr>
        <p:spPr>
          <a:xfrm>
            <a:off x="347579" y="1438022"/>
            <a:ext cx="8462210" cy="4508584"/>
          </a:xfrm>
        </p:spPr>
        <p:txBody>
          <a:bodyPr/>
          <a:lstStyle/>
          <a:p>
            <a:r>
              <a:rPr lang="en-US" sz="2800" dirty="0" smtClean="0"/>
              <a:t>Online survey</a:t>
            </a:r>
          </a:p>
          <a:p>
            <a:r>
              <a:rPr lang="en-US" sz="2800" dirty="0" smtClean="0"/>
              <a:t>Qualitative, in-depth telephone interviews</a:t>
            </a:r>
          </a:p>
          <a:p>
            <a:r>
              <a:rPr lang="en-US" sz="2800" dirty="0" smtClean="0"/>
              <a:t>Open-comment platform</a:t>
            </a:r>
            <a:endParaRPr lang="en-US" sz="2800" dirty="0"/>
          </a:p>
        </p:txBody>
      </p:sp>
    </p:spTree>
    <p:extLst>
      <p:ext uri="{BB962C8B-B14F-4D97-AF65-F5344CB8AC3E}">
        <p14:creationId xmlns:p14="http://schemas.microsoft.com/office/powerpoint/2010/main" val="241092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accent1"/>
                </a:solidFill>
              </a:rPr>
              <a:t>Survey—Overview </a:t>
            </a:r>
          </a:p>
        </p:txBody>
      </p:sp>
    </p:spTree>
    <p:extLst>
      <p:ext uri="{BB962C8B-B14F-4D97-AF65-F5344CB8AC3E}">
        <p14:creationId xmlns:p14="http://schemas.microsoft.com/office/powerpoint/2010/main" val="391411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t>
            </a:r>
          </a:p>
        </p:txBody>
      </p:sp>
      <p:sp>
        <p:nvSpPr>
          <p:cNvPr id="3" name="Content Placeholder 2"/>
          <p:cNvSpPr>
            <a:spLocks noGrp="1"/>
          </p:cNvSpPr>
          <p:nvPr>
            <p:ph idx="1"/>
          </p:nvPr>
        </p:nvSpPr>
        <p:spPr/>
        <p:txBody>
          <a:bodyPr/>
          <a:lstStyle/>
          <a:p>
            <a:r>
              <a:rPr lang="en-US" sz="2800" dirty="0"/>
              <a:t>Identify areas of ICH E6 GCP that are and are not </a:t>
            </a:r>
            <a:br>
              <a:rPr lang="en-US" sz="2800" dirty="0"/>
            </a:br>
            <a:r>
              <a:rPr lang="en-US" sz="2800" dirty="0"/>
              <a:t>in need of renovation</a:t>
            </a:r>
          </a:p>
          <a:p>
            <a:r>
              <a:rPr lang="en-US" sz="2800" dirty="0"/>
              <a:t>Identify a diverse group of stakeholders globally to invite for follow-up, in-depth interviews</a:t>
            </a:r>
          </a:p>
        </p:txBody>
      </p:sp>
    </p:spTree>
    <p:extLst>
      <p:ext uri="{BB962C8B-B14F-4D97-AF65-F5344CB8AC3E}">
        <p14:creationId xmlns:p14="http://schemas.microsoft.com/office/powerpoint/2010/main" val="391221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00" dirty="0"/>
              <a:t>Participants (n=327) reside in 39 countries</a:t>
            </a:r>
            <a:br>
              <a:rPr lang="en-US" sz="3300" dirty="0"/>
            </a:br>
            <a:endParaRPr lang="en-US" sz="3300" dirty="0"/>
          </a:p>
        </p:txBody>
      </p:sp>
      <p:grpSp>
        <p:nvGrpSpPr>
          <p:cNvPr id="2" name="Group 1"/>
          <p:cNvGrpSpPr/>
          <p:nvPr/>
        </p:nvGrpSpPr>
        <p:grpSpPr>
          <a:xfrm>
            <a:off x="1664931" y="1152275"/>
            <a:ext cx="5814139" cy="4800046"/>
            <a:chOff x="3217958" y="1788795"/>
            <a:chExt cx="5565798" cy="4595020"/>
          </a:xfrm>
        </p:grpSpPr>
        <p:sp>
          <p:nvSpPr>
            <p:cNvPr id="442" name="Rectangle 441"/>
            <p:cNvSpPr/>
            <p:nvPr/>
          </p:nvSpPr>
          <p:spPr>
            <a:xfrm>
              <a:off x="3325424" y="3695822"/>
              <a:ext cx="2471713" cy="2687993"/>
            </a:xfrm>
            <a:prstGeom prst="rect">
              <a:avLst/>
            </a:prstGeom>
            <a:solidFill>
              <a:sysClr val="window" lastClr="FFFFFF">
                <a:lumMod val="85000"/>
              </a:sys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3" name="Freeform 442"/>
            <p:cNvSpPr/>
            <p:nvPr/>
          </p:nvSpPr>
          <p:spPr>
            <a:xfrm>
              <a:off x="5234523" y="2433369"/>
              <a:ext cx="417604" cy="933445"/>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a:noFill/>
              <a:headEnd/>
              <a:tailEnd/>
            </a:ln>
            <a:effectLst>
              <a:outerShdw blurRad="57150" dist="19050" dir="5400000" algn="ctr" rotWithShape="0">
                <a:srgbClr val="000000">
                  <a:alpha val="6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444" name="Oval 443"/>
            <p:cNvSpPr/>
            <p:nvPr/>
          </p:nvSpPr>
          <p:spPr>
            <a:xfrm>
              <a:off x="5303620" y="2080000"/>
              <a:ext cx="279411" cy="279411"/>
            </a:xfrm>
            <a:prstGeom prst="ellipse">
              <a:avLst/>
            </a:prstGeom>
            <a:solidFill>
              <a:schemeClr val="accent2"/>
            </a:solidFill>
            <a:ln>
              <a:noFill/>
              <a:headEnd/>
              <a:tailEnd/>
            </a:ln>
            <a:effectLst>
              <a:outerShdw blurRad="57150" dist="19050" dir="5400000" algn="ctr" rotWithShape="0">
                <a:srgbClr val="000000">
                  <a:alpha val="6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nvGrpSpPr>
            <p:cNvPr id="445" name="Group 444"/>
            <p:cNvGrpSpPr/>
            <p:nvPr/>
          </p:nvGrpSpPr>
          <p:grpSpPr>
            <a:xfrm>
              <a:off x="3217958" y="1788795"/>
              <a:ext cx="2697392" cy="4595020"/>
              <a:chOff x="1440022" y="2109282"/>
              <a:chExt cx="2846029" cy="4173202"/>
            </a:xfrm>
          </p:grpSpPr>
          <p:cxnSp>
            <p:nvCxnSpPr>
              <p:cNvPr id="648" name="Straight Connector 647"/>
              <p:cNvCxnSpPr/>
              <p:nvPr/>
            </p:nvCxnSpPr>
            <p:spPr>
              <a:xfrm>
                <a:off x="1440022" y="2109282"/>
                <a:ext cx="0" cy="4173202"/>
              </a:xfrm>
              <a:prstGeom prst="line">
                <a:avLst/>
              </a:prstGeom>
              <a:noFill/>
              <a:ln w="9525" cap="flat" cmpd="sng" algn="ctr">
                <a:solidFill>
                  <a:sysClr val="window" lastClr="FFFFFF">
                    <a:lumMod val="75000"/>
                  </a:sysClr>
                </a:solidFill>
                <a:prstDash val="sysDash"/>
                <a:miter lim="800000"/>
              </a:ln>
              <a:effectLst/>
            </p:spPr>
          </p:cxnSp>
          <p:cxnSp>
            <p:nvCxnSpPr>
              <p:cNvPr id="649" name="Straight Connector 648"/>
              <p:cNvCxnSpPr/>
              <p:nvPr/>
            </p:nvCxnSpPr>
            <p:spPr>
              <a:xfrm>
                <a:off x="4286051" y="2109282"/>
                <a:ext cx="0" cy="4173202"/>
              </a:xfrm>
              <a:prstGeom prst="line">
                <a:avLst/>
              </a:prstGeom>
              <a:noFill/>
              <a:ln w="9525" cap="flat" cmpd="sng" algn="ctr">
                <a:solidFill>
                  <a:sysClr val="window" lastClr="FFFFFF">
                    <a:lumMod val="75000"/>
                  </a:sysClr>
                </a:solidFill>
                <a:prstDash val="sysDash"/>
                <a:miter lim="800000"/>
              </a:ln>
              <a:effectLst/>
            </p:spPr>
          </p:cxnSp>
        </p:grpSp>
        <p:sp>
          <p:nvSpPr>
            <p:cNvPr id="446" name="Rectangle 445"/>
            <p:cNvSpPr/>
            <p:nvPr/>
          </p:nvSpPr>
          <p:spPr>
            <a:xfrm>
              <a:off x="3437516" y="2080652"/>
              <a:ext cx="1833039" cy="850939"/>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879"/>
                  </a:solidFill>
                  <a:effectLst/>
                  <a:uLnTx/>
                  <a:uFillTx/>
                  <a:latin typeface="Arial"/>
                  <a:ea typeface="+mn-ea"/>
                  <a:cs typeface="+mn-cs"/>
                </a:rPr>
                <a:t>Europe and Central Asia</a:t>
              </a:r>
            </a:p>
          </p:txBody>
        </p:sp>
        <p:sp>
          <p:nvSpPr>
            <p:cNvPr id="447" name="Rectangle 446"/>
            <p:cNvSpPr/>
            <p:nvPr/>
          </p:nvSpPr>
          <p:spPr>
            <a:xfrm>
              <a:off x="3437516" y="2900134"/>
              <a:ext cx="1833039" cy="607218"/>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8BA2"/>
                  </a:solidFill>
                  <a:effectLst/>
                  <a:uLnTx/>
                  <a:uFillTx/>
                  <a:latin typeface="Arial"/>
                  <a:ea typeface="+mn-ea"/>
                  <a:cs typeface="+mn-cs"/>
                </a:rPr>
                <a:t>60%</a:t>
              </a:r>
            </a:p>
          </p:txBody>
        </p:sp>
        <p:grpSp>
          <p:nvGrpSpPr>
            <p:cNvPr id="448" name="Group 447"/>
            <p:cNvGrpSpPr/>
            <p:nvPr/>
          </p:nvGrpSpPr>
          <p:grpSpPr>
            <a:xfrm>
              <a:off x="3492993" y="3782986"/>
              <a:ext cx="170802" cy="526311"/>
              <a:chOff x="3567708" y="3700327"/>
              <a:chExt cx="440616" cy="1357723"/>
            </a:xfrm>
            <a:solidFill>
              <a:schemeClr val="accent1"/>
            </a:solidFill>
          </p:grpSpPr>
          <p:sp>
            <p:nvSpPr>
              <p:cNvPr id="646" name="Freeform 64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47" name="Oval 646"/>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49" name="Group 448"/>
            <p:cNvGrpSpPr/>
            <p:nvPr/>
          </p:nvGrpSpPr>
          <p:grpSpPr>
            <a:xfrm>
              <a:off x="3772882" y="3782986"/>
              <a:ext cx="170802" cy="526311"/>
              <a:chOff x="3567708" y="3700327"/>
              <a:chExt cx="440616" cy="1357723"/>
            </a:xfrm>
            <a:solidFill>
              <a:schemeClr val="accent1"/>
            </a:solidFill>
          </p:grpSpPr>
          <p:sp>
            <p:nvSpPr>
              <p:cNvPr id="644" name="Freeform 64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45" name="Oval 644"/>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0" name="Group 449"/>
            <p:cNvGrpSpPr/>
            <p:nvPr/>
          </p:nvGrpSpPr>
          <p:grpSpPr>
            <a:xfrm>
              <a:off x="4052771" y="3782986"/>
              <a:ext cx="170802" cy="526311"/>
              <a:chOff x="3567708" y="3700327"/>
              <a:chExt cx="440616" cy="1357723"/>
            </a:xfrm>
            <a:solidFill>
              <a:schemeClr val="accent1"/>
            </a:solidFill>
          </p:grpSpPr>
          <p:sp>
            <p:nvSpPr>
              <p:cNvPr id="642" name="Freeform 64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43" name="Oval 642"/>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1" name="Group 450"/>
            <p:cNvGrpSpPr/>
            <p:nvPr/>
          </p:nvGrpSpPr>
          <p:grpSpPr>
            <a:xfrm>
              <a:off x="4332660" y="3782986"/>
              <a:ext cx="170802" cy="526311"/>
              <a:chOff x="3567708" y="3700327"/>
              <a:chExt cx="440616" cy="1357723"/>
            </a:xfrm>
            <a:solidFill>
              <a:schemeClr val="accent1"/>
            </a:solidFill>
          </p:grpSpPr>
          <p:sp>
            <p:nvSpPr>
              <p:cNvPr id="640" name="Freeform 63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41" name="Oval 640"/>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2" name="Group 451"/>
            <p:cNvGrpSpPr/>
            <p:nvPr/>
          </p:nvGrpSpPr>
          <p:grpSpPr>
            <a:xfrm>
              <a:off x="4612548" y="3782986"/>
              <a:ext cx="170802" cy="526311"/>
              <a:chOff x="3567708" y="3700327"/>
              <a:chExt cx="440616" cy="1357723"/>
            </a:xfrm>
            <a:solidFill>
              <a:schemeClr val="accent1"/>
            </a:solidFill>
          </p:grpSpPr>
          <p:sp>
            <p:nvSpPr>
              <p:cNvPr id="638" name="Freeform 63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39" name="Oval 638"/>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3" name="Group 452"/>
            <p:cNvGrpSpPr/>
            <p:nvPr/>
          </p:nvGrpSpPr>
          <p:grpSpPr>
            <a:xfrm>
              <a:off x="4892437" y="3782986"/>
              <a:ext cx="170802" cy="526311"/>
              <a:chOff x="3567708" y="3700327"/>
              <a:chExt cx="440616" cy="1357723"/>
            </a:xfrm>
            <a:solidFill>
              <a:schemeClr val="accent1"/>
            </a:solidFill>
          </p:grpSpPr>
          <p:sp>
            <p:nvSpPr>
              <p:cNvPr id="636" name="Freeform 63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37" name="Oval 636"/>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4" name="Group 453"/>
            <p:cNvGrpSpPr/>
            <p:nvPr/>
          </p:nvGrpSpPr>
          <p:grpSpPr>
            <a:xfrm>
              <a:off x="5172326" y="3782986"/>
              <a:ext cx="170802" cy="526311"/>
              <a:chOff x="3567708" y="3700327"/>
              <a:chExt cx="440616" cy="1357723"/>
            </a:xfrm>
            <a:solidFill>
              <a:schemeClr val="accent1"/>
            </a:solidFill>
          </p:grpSpPr>
          <p:sp>
            <p:nvSpPr>
              <p:cNvPr id="634" name="Freeform 63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35" name="Oval 634"/>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5" name="Group 454"/>
            <p:cNvGrpSpPr/>
            <p:nvPr/>
          </p:nvGrpSpPr>
          <p:grpSpPr>
            <a:xfrm>
              <a:off x="5452217" y="3782986"/>
              <a:ext cx="170802" cy="526311"/>
              <a:chOff x="3567708" y="3700327"/>
              <a:chExt cx="440616" cy="1357723"/>
            </a:xfrm>
            <a:solidFill>
              <a:schemeClr val="accent1"/>
            </a:solidFill>
          </p:grpSpPr>
          <p:sp>
            <p:nvSpPr>
              <p:cNvPr id="632" name="Freeform 63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33" name="Oval 632"/>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6" name="Group 455"/>
            <p:cNvGrpSpPr/>
            <p:nvPr/>
          </p:nvGrpSpPr>
          <p:grpSpPr>
            <a:xfrm>
              <a:off x="3492993" y="4461620"/>
              <a:ext cx="170802" cy="526311"/>
              <a:chOff x="3567708" y="3700327"/>
              <a:chExt cx="440616" cy="1357723"/>
            </a:xfrm>
            <a:solidFill>
              <a:schemeClr val="accent1"/>
            </a:solidFill>
          </p:grpSpPr>
          <p:sp>
            <p:nvSpPr>
              <p:cNvPr id="630" name="Freeform 62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31" name="Oval 630"/>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7" name="Group 456"/>
            <p:cNvGrpSpPr/>
            <p:nvPr/>
          </p:nvGrpSpPr>
          <p:grpSpPr>
            <a:xfrm>
              <a:off x="3772882" y="4461620"/>
              <a:ext cx="170802" cy="526311"/>
              <a:chOff x="3567708" y="3700327"/>
              <a:chExt cx="440616" cy="1357723"/>
            </a:xfrm>
            <a:solidFill>
              <a:schemeClr val="accent1"/>
            </a:solidFill>
          </p:grpSpPr>
          <p:sp>
            <p:nvSpPr>
              <p:cNvPr id="628" name="Freeform 62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29" name="Oval 628"/>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8" name="Group 457"/>
            <p:cNvGrpSpPr/>
            <p:nvPr/>
          </p:nvGrpSpPr>
          <p:grpSpPr>
            <a:xfrm>
              <a:off x="4052771" y="4461620"/>
              <a:ext cx="170802" cy="526311"/>
              <a:chOff x="3567708" y="3700327"/>
              <a:chExt cx="440616" cy="1357723"/>
            </a:xfrm>
            <a:solidFill>
              <a:schemeClr val="accent1"/>
            </a:solidFill>
          </p:grpSpPr>
          <p:sp>
            <p:nvSpPr>
              <p:cNvPr id="626" name="Freeform 62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27" name="Oval 626"/>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59" name="Group 458"/>
            <p:cNvGrpSpPr/>
            <p:nvPr/>
          </p:nvGrpSpPr>
          <p:grpSpPr>
            <a:xfrm>
              <a:off x="4332660" y="4461620"/>
              <a:ext cx="170802" cy="526311"/>
              <a:chOff x="3567708" y="3700327"/>
              <a:chExt cx="440616" cy="1357723"/>
            </a:xfrm>
            <a:solidFill>
              <a:schemeClr val="accent1"/>
            </a:solidFill>
          </p:grpSpPr>
          <p:sp>
            <p:nvSpPr>
              <p:cNvPr id="624" name="Freeform 62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25" name="Oval 624"/>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0" name="Group 459"/>
            <p:cNvGrpSpPr/>
            <p:nvPr/>
          </p:nvGrpSpPr>
          <p:grpSpPr>
            <a:xfrm>
              <a:off x="4612548" y="4461620"/>
              <a:ext cx="170802" cy="526311"/>
              <a:chOff x="3567708" y="3700327"/>
              <a:chExt cx="440616" cy="1357723"/>
            </a:xfrm>
            <a:solidFill>
              <a:schemeClr val="accent1"/>
            </a:solidFill>
          </p:grpSpPr>
          <p:sp>
            <p:nvSpPr>
              <p:cNvPr id="622" name="Freeform 62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23" name="Oval 622"/>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1" name="Group 460"/>
            <p:cNvGrpSpPr/>
            <p:nvPr/>
          </p:nvGrpSpPr>
          <p:grpSpPr>
            <a:xfrm>
              <a:off x="4892437" y="4461620"/>
              <a:ext cx="170802" cy="526311"/>
              <a:chOff x="3567708" y="3700327"/>
              <a:chExt cx="440616" cy="1357723"/>
            </a:xfrm>
            <a:solidFill>
              <a:schemeClr val="accent1"/>
            </a:solidFill>
          </p:grpSpPr>
          <p:sp>
            <p:nvSpPr>
              <p:cNvPr id="620" name="Freeform 61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21" name="Oval 620"/>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2" name="Group 461"/>
            <p:cNvGrpSpPr/>
            <p:nvPr/>
          </p:nvGrpSpPr>
          <p:grpSpPr>
            <a:xfrm>
              <a:off x="5172326" y="4461620"/>
              <a:ext cx="170802" cy="526311"/>
              <a:chOff x="3567708" y="3700327"/>
              <a:chExt cx="440616" cy="1357723"/>
            </a:xfrm>
            <a:solidFill>
              <a:schemeClr val="accent1"/>
            </a:solidFill>
          </p:grpSpPr>
          <p:sp>
            <p:nvSpPr>
              <p:cNvPr id="618" name="Freeform 61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19" name="Oval 618"/>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3" name="Group 462"/>
            <p:cNvGrpSpPr/>
            <p:nvPr/>
          </p:nvGrpSpPr>
          <p:grpSpPr>
            <a:xfrm>
              <a:off x="5452217" y="4461620"/>
              <a:ext cx="170802" cy="526311"/>
              <a:chOff x="3567708" y="3700327"/>
              <a:chExt cx="440616" cy="1357723"/>
            </a:xfrm>
            <a:solidFill>
              <a:schemeClr val="accent1"/>
            </a:solidFill>
          </p:grpSpPr>
          <p:sp>
            <p:nvSpPr>
              <p:cNvPr id="616" name="Freeform 61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17" name="Oval 616"/>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4" name="Group 463"/>
            <p:cNvGrpSpPr/>
            <p:nvPr/>
          </p:nvGrpSpPr>
          <p:grpSpPr>
            <a:xfrm>
              <a:off x="3492993" y="5153057"/>
              <a:ext cx="170802" cy="526311"/>
              <a:chOff x="3567708" y="3700327"/>
              <a:chExt cx="440616" cy="1357723"/>
            </a:xfrm>
            <a:solidFill>
              <a:sysClr val="window" lastClr="FFFFFF">
                <a:lumMod val="75000"/>
              </a:sysClr>
            </a:solidFill>
          </p:grpSpPr>
          <p:sp>
            <p:nvSpPr>
              <p:cNvPr id="614" name="Freeform 61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15" name="Oval 614"/>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5" name="Group 464"/>
            <p:cNvGrpSpPr/>
            <p:nvPr/>
          </p:nvGrpSpPr>
          <p:grpSpPr>
            <a:xfrm>
              <a:off x="3772882" y="5153057"/>
              <a:ext cx="170802" cy="526311"/>
              <a:chOff x="3567708" y="3700327"/>
              <a:chExt cx="440616" cy="1357723"/>
            </a:xfrm>
            <a:solidFill>
              <a:sysClr val="window" lastClr="FFFFFF">
                <a:lumMod val="75000"/>
              </a:sysClr>
            </a:solidFill>
          </p:grpSpPr>
          <p:sp>
            <p:nvSpPr>
              <p:cNvPr id="612" name="Freeform 61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13" name="Oval 612"/>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6" name="Group 465"/>
            <p:cNvGrpSpPr/>
            <p:nvPr/>
          </p:nvGrpSpPr>
          <p:grpSpPr>
            <a:xfrm>
              <a:off x="4052771" y="5153057"/>
              <a:ext cx="170802" cy="526311"/>
              <a:chOff x="3567708" y="3700327"/>
              <a:chExt cx="440616" cy="1357723"/>
            </a:xfrm>
            <a:solidFill>
              <a:sysClr val="window" lastClr="FFFFFF">
                <a:lumMod val="75000"/>
              </a:sysClr>
            </a:solidFill>
          </p:grpSpPr>
          <p:sp>
            <p:nvSpPr>
              <p:cNvPr id="610" name="Freeform 60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11" name="Oval 610"/>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7" name="Group 466"/>
            <p:cNvGrpSpPr/>
            <p:nvPr/>
          </p:nvGrpSpPr>
          <p:grpSpPr>
            <a:xfrm>
              <a:off x="4332660" y="5153057"/>
              <a:ext cx="170802" cy="526311"/>
              <a:chOff x="3567708" y="3700327"/>
              <a:chExt cx="440616" cy="1357723"/>
            </a:xfrm>
            <a:solidFill>
              <a:sysClr val="window" lastClr="FFFFFF">
                <a:lumMod val="75000"/>
              </a:sysClr>
            </a:solidFill>
          </p:grpSpPr>
          <p:sp>
            <p:nvSpPr>
              <p:cNvPr id="608" name="Freeform 60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09" name="Oval 608"/>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8" name="Group 467"/>
            <p:cNvGrpSpPr/>
            <p:nvPr/>
          </p:nvGrpSpPr>
          <p:grpSpPr>
            <a:xfrm>
              <a:off x="4612548" y="5153057"/>
              <a:ext cx="170802" cy="526311"/>
              <a:chOff x="3567708" y="3700327"/>
              <a:chExt cx="440616" cy="1357723"/>
            </a:xfrm>
            <a:solidFill>
              <a:sysClr val="window" lastClr="FFFFFF">
                <a:lumMod val="75000"/>
              </a:sysClr>
            </a:solidFill>
          </p:grpSpPr>
          <p:sp>
            <p:nvSpPr>
              <p:cNvPr id="606" name="Freeform 60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07" name="Oval 606"/>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69" name="Group 468"/>
            <p:cNvGrpSpPr/>
            <p:nvPr/>
          </p:nvGrpSpPr>
          <p:grpSpPr>
            <a:xfrm>
              <a:off x="4892437" y="5153057"/>
              <a:ext cx="170802" cy="526311"/>
              <a:chOff x="3567708" y="3700327"/>
              <a:chExt cx="440616" cy="1357723"/>
            </a:xfrm>
            <a:solidFill>
              <a:sysClr val="window" lastClr="FFFFFF">
                <a:lumMod val="75000"/>
              </a:sysClr>
            </a:solidFill>
          </p:grpSpPr>
          <p:sp>
            <p:nvSpPr>
              <p:cNvPr id="604" name="Freeform 60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05" name="Oval 604"/>
              <p:cNvSpPr/>
              <p:nvPr/>
            </p:nvSpPr>
            <p:spPr>
              <a:xfrm>
                <a:off x="3640612" y="3700327"/>
                <a:ext cx="294808" cy="294808"/>
              </a:xfrm>
              <a:prstGeom prst="ellipse">
                <a:avLst/>
              </a:prstGeom>
              <a:solidFill>
                <a:schemeClr val="accent2"/>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0" name="Group 469"/>
            <p:cNvGrpSpPr/>
            <p:nvPr/>
          </p:nvGrpSpPr>
          <p:grpSpPr>
            <a:xfrm>
              <a:off x="5172326" y="5153057"/>
              <a:ext cx="170802" cy="526311"/>
              <a:chOff x="3567708" y="3700327"/>
              <a:chExt cx="440616" cy="1357723"/>
            </a:xfrm>
            <a:solidFill>
              <a:sysClr val="window" lastClr="FFFFFF">
                <a:lumMod val="75000"/>
              </a:sysClr>
            </a:solidFill>
          </p:grpSpPr>
          <p:sp>
            <p:nvSpPr>
              <p:cNvPr id="602" name="Freeform 60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03" name="Oval 602"/>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1" name="Group 470"/>
            <p:cNvGrpSpPr/>
            <p:nvPr/>
          </p:nvGrpSpPr>
          <p:grpSpPr>
            <a:xfrm>
              <a:off x="5452217" y="5153057"/>
              <a:ext cx="170802" cy="526311"/>
              <a:chOff x="3567708" y="3700327"/>
              <a:chExt cx="440616" cy="1357723"/>
            </a:xfrm>
            <a:solidFill>
              <a:sysClr val="window" lastClr="FFFFFF">
                <a:lumMod val="75000"/>
              </a:sysClr>
            </a:solidFill>
          </p:grpSpPr>
          <p:sp>
            <p:nvSpPr>
              <p:cNvPr id="600" name="Freeform 59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01" name="Oval 60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2" name="Group 471"/>
            <p:cNvGrpSpPr/>
            <p:nvPr/>
          </p:nvGrpSpPr>
          <p:grpSpPr>
            <a:xfrm>
              <a:off x="3492993" y="5793482"/>
              <a:ext cx="170802" cy="526311"/>
              <a:chOff x="3567708" y="3700327"/>
              <a:chExt cx="440616" cy="1357723"/>
            </a:xfrm>
            <a:solidFill>
              <a:sysClr val="window" lastClr="FFFFFF">
                <a:lumMod val="75000"/>
              </a:sysClr>
            </a:solidFill>
          </p:grpSpPr>
          <p:sp>
            <p:nvSpPr>
              <p:cNvPr id="598" name="Freeform 59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99" name="Oval 59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3" name="Group 472"/>
            <p:cNvGrpSpPr/>
            <p:nvPr/>
          </p:nvGrpSpPr>
          <p:grpSpPr>
            <a:xfrm>
              <a:off x="3772882" y="5793482"/>
              <a:ext cx="170802" cy="526311"/>
              <a:chOff x="3567708" y="3700327"/>
              <a:chExt cx="440616" cy="1357723"/>
            </a:xfrm>
            <a:solidFill>
              <a:sysClr val="window" lastClr="FFFFFF">
                <a:lumMod val="75000"/>
              </a:sysClr>
            </a:solidFill>
          </p:grpSpPr>
          <p:sp>
            <p:nvSpPr>
              <p:cNvPr id="596" name="Freeform 59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97" name="Oval 596"/>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4" name="Group 473"/>
            <p:cNvGrpSpPr/>
            <p:nvPr/>
          </p:nvGrpSpPr>
          <p:grpSpPr>
            <a:xfrm>
              <a:off x="4052771" y="5793482"/>
              <a:ext cx="170802" cy="526311"/>
              <a:chOff x="3567708" y="3700327"/>
              <a:chExt cx="440616" cy="1357723"/>
            </a:xfrm>
            <a:solidFill>
              <a:sysClr val="window" lastClr="FFFFFF">
                <a:lumMod val="75000"/>
              </a:sysClr>
            </a:solidFill>
          </p:grpSpPr>
          <p:sp>
            <p:nvSpPr>
              <p:cNvPr id="594" name="Freeform 59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95" name="Oval 594"/>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5" name="Group 474"/>
            <p:cNvGrpSpPr/>
            <p:nvPr/>
          </p:nvGrpSpPr>
          <p:grpSpPr>
            <a:xfrm>
              <a:off x="4332660" y="5793482"/>
              <a:ext cx="170802" cy="526311"/>
              <a:chOff x="3567708" y="3700327"/>
              <a:chExt cx="440616" cy="1357723"/>
            </a:xfrm>
            <a:solidFill>
              <a:sysClr val="window" lastClr="FFFFFF">
                <a:lumMod val="75000"/>
              </a:sysClr>
            </a:solidFill>
          </p:grpSpPr>
          <p:sp>
            <p:nvSpPr>
              <p:cNvPr id="592" name="Freeform 59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93" name="Oval 592"/>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6" name="Group 475"/>
            <p:cNvGrpSpPr/>
            <p:nvPr/>
          </p:nvGrpSpPr>
          <p:grpSpPr>
            <a:xfrm>
              <a:off x="4612548" y="5793482"/>
              <a:ext cx="170802" cy="526311"/>
              <a:chOff x="3567708" y="3700327"/>
              <a:chExt cx="440616" cy="1357723"/>
            </a:xfrm>
            <a:solidFill>
              <a:sysClr val="window" lastClr="FFFFFF">
                <a:lumMod val="75000"/>
              </a:sysClr>
            </a:solidFill>
          </p:grpSpPr>
          <p:sp>
            <p:nvSpPr>
              <p:cNvPr id="590" name="Freeform 58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91" name="Oval 59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7" name="Group 476"/>
            <p:cNvGrpSpPr/>
            <p:nvPr/>
          </p:nvGrpSpPr>
          <p:grpSpPr>
            <a:xfrm>
              <a:off x="4892437" y="5793482"/>
              <a:ext cx="170802" cy="526311"/>
              <a:chOff x="3567708" y="3700327"/>
              <a:chExt cx="440616" cy="1357723"/>
            </a:xfrm>
            <a:solidFill>
              <a:sysClr val="window" lastClr="FFFFFF">
                <a:lumMod val="75000"/>
              </a:sysClr>
            </a:solidFill>
          </p:grpSpPr>
          <p:sp>
            <p:nvSpPr>
              <p:cNvPr id="588" name="Freeform 58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89" name="Oval 58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8" name="Group 477"/>
            <p:cNvGrpSpPr/>
            <p:nvPr/>
          </p:nvGrpSpPr>
          <p:grpSpPr>
            <a:xfrm>
              <a:off x="5172326" y="5793482"/>
              <a:ext cx="170802" cy="526311"/>
              <a:chOff x="3567708" y="3700327"/>
              <a:chExt cx="440616" cy="1357723"/>
            </a:xfrm>
            <a:solidFill>
              <a:sysClr val="window" lastClr="FFFFFF">
                <a:lumMod val="75000"/>
              </a:sysClr>
            </a:solidFill>
          </p:grpSpPr>
          <p:sp>
            <p:nvSpPr>
              <p:cNvPr id="586" name="Freeform 58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87" name="Oval 586"/>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79" name="Group 478"/>
            <p:cNvGrpSpPr/>
            <p:nvPr/>
          </p:nvGrpSpPr>
          <p:grpSpPr>
            <a:xfrm>
              <a:off x="5452217" y="5793482"/>
              <a:ext cx="170802" cy="526311"/>
              <a:chOff x="3567708" y="3700327"/>
              <a:chExt cx="440616" cy="1357723"/>
            </a:xfrm>
            <a:solidFill>
              <a:sysClr val="window" lastClr="FFFFFF">
                <a:lumMod val="75000"/>
              </a:sysClr>
            </a:solidFill>
          </p:grpSpPr>
          <p:sp>
            <p:nvSpPr>
              <p:cNvPr id="584" name="Freeform 58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85" name="Oval 584"/>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sp>
          <p:nvSpPr>
            <p:cNvPr id="480" name="Rectangle 479"/>
            <p:cNvSpPr/>
            <p:nvPr/>
          </p:nvSpPr>
          <p:spPr>
            <a:xfrm>
              <a:off x="6193830" y="3695822"/>
              <a:ext cx="2471713" cy="2687993"/>
            </a:xfrm>
            <a:prstGeom prst="rect">
              <a:avLst/>
            </a:prstGeom>
            <a:solidFill>
              <a:sysClr val="window" lastClr="FFFFFF">
                <a:lumMod val="85000"/>
              </a:sys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81" name="Freeform 480"/>
            <p:cNvSpPr/>
            <p:nvPr/>
          </p:nvSpPr>
          <p:spPr>
            <a:xfrm>
              <a:off x="8102929" y="2433369"/>
              <a:ext cx="417604" cy="933445"/>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a:noFill/>
              <a:headEnd/>
              <a:tailEnd/>
            </a:ln>
            <a:effectLst>
              <a:outerShdw blurRad="57150" dist="19050" dir="5400000" algn="ctr" rotWithShape="0">
                <a:srgbClr val="000000">
                  <a:alpha val="6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482" name="Oval 481"/>
            <p:cNvSpPr/>
            <p:nvPr/>
          </p:nvSpPr>
          <p:spPr>
            <a:xfrm>
              <a:off x="8172026" y="2080000"/>
              <a:ext cx="279411" cy="279411"/>
            </a:xfrm>
            <a:prstGeom prst="ellipse">
              <a:avLst/>
            </a:prstGeom>
            <a:solidFill>
              <a:schemeClr val="accent3"/>
            </a:solidFill>
            <a:ln>
              <a:noFill/>
              <a:headEnd/>
              <a:tailEnd/>
            </a:ln>
            <a:effectLst>
              <a:outerShdw blurRad="57150" dist="19050" dir="5400000" algn="ctr" rotWithShape="0">
                <a:srgbClr val="000000">
                  <a:alpha val="63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nvGrpSpPr>
            <p:cNvPr id="483" name="Group 482"/>
            <p:cNvGrpSpPr/>
            <p:nvPr/>
          </p:nvGrpSpPr>
          <p:grpSpPr>
            <a:xfrm>
              <a:off x="6086364" y="1788795"/>
              <a:ext cx="2697392" cy="4595020"/>
              <a:chOff x="1440022" y="2109282"/>
              <a:chExt cx="2846029" cy="4173202"/>
            </a:xfrm>
          </p:grpSpPr>
          <p:cxnSp>
            <p:nvCxnSpPr>
              <p:cNvPr id="582" name="Straight Connector 581"/>
              <p:cNvCxnSpPr/>
              <p:nvPr/>
            </p:nvCxnSpPr>
            <p:spPr>
              <a:xfrm>
                <a:off x="1440022" y="2109282"/>
                <a:ext cx="0" cy="4173202"/>
              </a:xfrm>
              <a:prstGeom prst="line">
                <a:avLst/>
              </a:prstGeom>
              <a:noFill/>
              <a:ln w="9525" cap="flat" cmpd="sng" algn="ctr">
                <a:solidFill>
                  <a:sysClr val="window" lastClr="FFFFFF">
                    <a:lumMod val="75000"/>
                  </a:sysClr>
                </a:solidFill>
                <a:prstDash val="sysDash"/>
                <a:miter lim="800000"/>
              </a:ln>
              <a:effectLst/>
            </p:spPr>
          </p:cxnSp>
          <p:cxnSp>
            <p:nvCxnSpPr>
              <p:cNvPr id="583" name="Straight Connector 582"/>
              <p:cNvCxnSpPr/>
              <p:nvPr/>
            </p:nvCxnSpPr>
            <p:spPr>
              <a:xfrm>
                <a:off x="4286051" y="2109282"/>
                <a:ext cx="0" cy="4173202"/>
              </a:xfrm>
              <a:prstGeom prst="line">
                <a:avLst/>
              </a:prstGeom>
              <a:noFill/>
              <a:ln w="9525" cap="flat" cmpd="sng" algn="ctr">
                <a:solidFill>
                  <a:sysClr val="window" lastClr="FFFFFF">
                    <a:lumMod val="75000"/>
                  </a:sysClr>
                </a:solidFill>
                <a:prstDash val="sysDash"/>
                <a:miter lim="800000"/>
              </a:ln>
              <a:effectLst/>
            </p:spPr>
          </p:cxnSp>
        </p:grpSp>
        <p:sp>
          <p:nvSpPr>
            <p:cNvPr id="484" name="Rectangle 483"/>
            <p:cNvSpPr/>
            <p:nvPr/>
          </p:nvSpPr>
          <p:spPr>
            <a:xfrm>
              <a:off x="6305922" y="2080652"/>
              <a:ext cx="1833039" cy="892552"/>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879"/>
                  </a:solidFill>
                  <a:effectLst/>
                  <a:uLnTx/>
                  <a:uFillTx/>
                  <a:latin typeface="Arial"/>
                  <a:ea typeface="+mn-ea"/>
                  <a:cs typeface="+mn-cs"/>
                </a:rPr>
                <a:t>North America</a:t>
              </a:r>
            </a:p>
          </p:txBody>
        </p:sp>
        <p:sp>
          <p:nvSpPr>
            <p:cNvPr id="485" name="Rectangle 484"/>
            <p:cNvSpPr/>
            <p:nvPr/>
          </p:nvSpPr>
          <p:spPr>
            <a:xfrm>
              <a:off x="6305922" y="2900134"/>
              <a:ext cx="1833039" cy="603992"/>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58595B"/>
                  </a:solidFill>
                  <a:effectLst/>
                  <a:uLnTx/>
                  <a:uFillTx/>
                  <a:latin typeface="Arial"/>
                  <a:ea typeface="+mn-ea"/>
                  <a:cs typeface="+mn-cs"/>
                </a:rPr>
                <a:t>30%</a:t>
              </a:r>
            </a:p>
          </p:txBody>
        </p:sp>
        <p:grpSp>
          <p:nvGrpSpPr>
            <p:cNvPr id="486" name="Group 485"/>
            <p:cNvGrpSpPr/>
            <p:nvPr/>
          </p:nvGrpSpPr>
          <p:grpSpPr>
            <a:xfrm>
              <a:off x="6361399" y="3782986"/>
              <a:ext cx="170802" cy="526311"/>
              <a:chOff x="3567708" y="3700327"/>
              <a:chExt cx="440616" cy="1357723"/>
            </a:xfrm>
            <a:solidFill>
              <a:schemeClr val="accent1">
                <a:lumMod val="75000"/>
              </a:schemeClr>
            </a:solidFill>
          </p:grpSpPr>
          <p:sp>
            <p:nvSpPr>
              <p:cNvPr id="580" name="Freeform 57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81" name="Oval 580"/>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87" name="Group 486"/>
            <p:cNvGrpSpPr/>
            <p:nvPr/>
          </p:nvGrpSpPr>
          <p:grpSpPr>
            <a:xfrm>
              <a:off x="6641288" y="3782986"/>
              <a:ext cx="170802" cy="526311"/>
              <a:chOff x="3567708" y="3700327"/>
              <a:chExt cx="440616" cy="1357723"/>
            </a:xfrm>
            <a:solidFill>
              <a:schemeClr val="accent1">
                <a:lumMod val="75000"/>
              </a:schemeClr>
            </a:solidFill>
          </p:grpSpPr>
          <p:sp>
            <p:nvSpPr>
              <p:cNvPr id="578" name="Freeform 57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79" name="Oval 578"/>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88" name="Group 487"/>
            <p:cNvGrpSpPr/>
            <p:nvPr/>
          </p:nvGrpSpPr>
          <p:grpSpPr>
            <a:xfrm>
              <a:off x="6921177" y="3782986"/>
              <a:ext cx="170802" cy="526311"/>
              <a:chOff x="3567708" y="3700327"/>
              <a:chExt cx="440616" cy="1357723"/>
            </a:xfrm>
            <a:solidFill>
              <a:schemeClr val="accent1">
                <a:lumMod val="75000"/>
              </a:schemeClr>
            </a:solidFill>
          </p:grpSpPr>
          <p:sp>
            <p:nvSpPr>
              <p:cNvPr id="576" name="Freeform 57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77" name="Oval 576"/>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89" name="Group 488"/>
            <p:cNvGrpSpPr/>
            <p:nvPr/>
          </p:nvGrpSpPr>
          <p:grpSpPr>
            <a:xfrm>
              <a:off x="7201066" y="3782986"/>
              <a:ext cx="170802" cy="526311"/>
              <a:chOff x="3567708" y="3700327"/>
              <a:chExt cx="440616" cy="1357723"/>
            </a:xfrm>
            <a:solidFill>
              <a:schemeClr val="accent1">
                <a:lumMod val="75000"/>
              </a:schemeClr>
            </a:solidFill>
          </p:grpSpPr>
          <p:sp>
            <p:nvSpPr>
              <p:cNvPr id="574" name="Freeform 57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75" name="Oval 574"/>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0" name="Group 489"/>
            <p:cNvGrpSpPr/>
            <p:nvPr/>
          </p:nvGrpSpPr>
          <p:grpSpPr>
            <a:xfrm>
              <a:off x="7480955" y="3782986"/>
              <a:ext cx="170802" cy="526311"/>
              <a:chOff x="3567708" y="3700327"/>
              <a:chExt cx="440616" cy="1357723"/>
            </a:xfrm>
            <a:solidFill>
              <a:schemeClr val="accent1">
                <a:lumMod val="75000"/>
              </a:schemeClr>
            </a:solidFill>
          </p:grpSpPr>
          <p:sp>
            <p:nvSpPr>
              <p:cNvPr id="572" name="Freeform 57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73" name="Oval 572"/>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1" name="Group 490"/>
            <p:cNvGrpSpPr/>
            <p:nvPr/>
          </p:nvGrpSpPr>
          <p:grpSpPr>
            <a:xfrm>
              <a:off x="7760844" y="3782986"/>
              <a:ext cx="170802" cy="526311"/>
              <a:chOff x="3567708" y="3700327"/>
              <a:chExt cx="440616" cy="1357723"/>
            </a:xfrm>
            <a:solidFill>
              <a:schemeClr val="accent1">
                <a:lumMod val="75000"/>
              </a:schemeClr>
            </a:solidFill>
          </p:grpSpPr>
          <p:sp>
            <p:nvSpPr>
              <p:cNvPr id="570" name="Freeform 56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71" name="Oval 570"/>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2" name="Group 491"/>
            <p:cNvGrpSpPr/>
            <p:nvPr/>
          </p:nvGrpSpPr>
          <p:grpSpPr>
            <a:xfrm>
              <a:off x="8040733" y="3782986"/>
              <a:ext cx="170802" cy="526311"/>
              <a:chOff x="3567708" y="3700327"/>
              <a:chExt cx="440616" cy="1357723"/>
            </a:xfrm>
            <a:solidFill>
              <a:schemeClr val="accent1">
                <a:lumMod val="75000"/>
              </a:schemeClr>
            </a:solidFill>
          </p:grpSpPr>
          <p:sp>
            <p:nvSpPr>
              <p:cNvPr id="568" name="Freeform 56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69" name="Oval 568"/>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3" name="Group 492"/>
            <p:cNvGrpSpPr/>
            <p:nvPr/>
          </p:nvGrpSpPr>
          <p:grpSpPr>
            <a:xfrm>
              <a:off x="8320623" y="3782986"/>
              <a:ext cx="170802" cy="526311"/>
              <a:chOff x="3567708" y="3700327"/>
              <a:chExt cx="440616" cy="1357723"/>
            </a:xfrm>
            <a:solidFill>
              <a:schemeClr val="accent1">
                <a:lumMod val="75000"/>
              </a:schemeClr>
            </a:solidFill>
          </p:grpSpPr>
          <p:sp>
            <p:nvSpPr>
              <p:cNvPr id="566" name="Freeform 56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67" name="Oval 566"/>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4" name="Group 493"/>
            <p:cNvGrpSpPr/>
            <p:nvPr/>
          </p:nvGrpSpPr>
          <p:grpSpPr>
            <a:xfrm>
              <a:off x="6361399" y="4461620"/>
              <a:ext cx="170802" cy="526311"/>
              <a:chOff x="3567708" y="3700327"/>
              <a:chExt cx="440616" cy="1357723"/>
            </a:xfrm>
            <a:solidFill>
              <a:schemeClr val="accent1">
                <a:lumMod val="75000"/>
              </a:schemeClr>
            </a:solidFill>
          </p:grpSpPr>
          <p:sp>
            <p:nvSpPr>
              <p:cNvPr id="564" name="Freeform 56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65" name="Oval 564"/>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5" name="Group 494"/>
            <p:cNvGrpSpPr/>
            <p:nvPr/>
          </p:nvGrpSpPr>
          <p:grpSpPr>
            <a:xfrm>
              <a:off x="6641288" y="4461620"/>
              <a:ext cx="170802" cy="526311"/>
              <a:chOff x="3567708" y="3700327"/>
              <a:chExt cx="440616" cy="1357723"/>
            </a:xfrm>
            <a:solidFill>
              <a:schemeClr val="accent1">
                <a:lumMod val="75000"/>
              </a:schemeClr>
            </a:solidFill>
          </p:grpSpPr>
          <p:sp>
            <p:nvSpPr>
              <p:cNvPr id="562" name="Freeform 56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63" name="Oval 562"/>
              <p:cNvSpPr/>
              <p:nvPr/>
            </p:nvSpPr>
            <p:spPr>
              <a:xfrm>
                <a:off x="3640612" y="3700327"/>
                <a:ext cx="294808" cy="294808"/>
              </a:xfrm>
              <a:prstGeom prst="ellipse">
                <a:avLst/>
              </a:prstGeom>
              <a:solidFill>
                <a:schemeClr val="accent3"/>
              </a:solid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6" name="Group 495"/>
            <p:cNvGrpSpPr/>
            <p:nvPr/>
          </p:nvGrpSpPr>
          <p:grpSpPr>
            <a:xfrm>
              <a:off x="6921177" y="4461620"/>
              <a:ext cx="170802" cy="526311"/>
              <a:chOff x="3567708" y="3700327"/>
              <a:chExt cx="440616" cy="1357723"/>
            </a:xfrm>
            <a:solidFill>
              <a:sysClr val="window" lastClr="FFFFFF">
                <a:lumMod val="75000"/>
              </a:sysClr>
            </a:solidFill>
          </p:grpSpPr>
          <p:sp>
            <p:nvSpPr>
              <p:cNvPr id="560" name="Freeform 55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61" name="Oval 56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7" name="Group 496"/>
            <p:cNvGrpSpPr/>
            <p:nvPr/>
          </p:nvGrpSpPr>
          <p:grpSpPr>
            <a:xfrm>
              <a:off x="7201066" y="4461620"/>
              <a:ext cx="170802" cy="526311"/>
              <a:chOff x="3567708" y="3700327"/>
              <a:chExt cx="440616" cy="1357723"/>
            </a:xfrm>
            <a:solidFill>
              <a:sysClr val="window" lastClr="FFFFFF">
                <a:lumMod val="75000"/>
              </a:sysClr>
            </a:solidFill>
          </p:grpSpPr>
          <p:sp>
            <p:nvSpPr>
              <p:cNvPr id="558" name="Freeform 55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59" name="Oval 55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8" name="Group 497"/>
            <p:cNvGrpSpPr/>
            <p:nvPr/>
          </p:nvGrpSpPr>
          <p:grpSpPr>
            <a:xfrm>
              <a:off x="7480955" y="4461620"/>
              <a:ext cx="170802" cy="526311"/>
              <a:chOff x="3567708" y="3700327"/>
              <a:chExt cx="440616" cy="1357723"/>
            </a:xfrm>
            <a:solidFill>
              <a:sysClr val="window" lastClr="FFFFFF">
                <a:lumMod val="75000"/>
              </a:sysClr>
            </a:solidFill>
          </p:grpSpPr>
          <p:sp>
            <p:nvSpPr>
              <p:cNvPr id="556" name="Freeform 55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57" name="Oval 556"/>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499" name="Group 498"/>
            <p:cNvGrpSpPr/>
            <p:nvPr/>
          </p:nvGrpSpPr>
          <p:grpSpPr>
            <a:xfrm>
              <a:off x="7760844" y="4461620"/>
              <a:ext cx="170802" cy="526311"/>
              <a:chOff x="3567708" y="3700327"/>
              <a:chExt cx="440616" cy="1357723"/>
            </a:xfrm>
            <a:solidFill>
              <a:sysClr val="window" lastClr="FFFFFF">
                <a:lumMod val="75000"/>
              </a:sysClr>
            </a:solidFill>
          </p:grpSpPr>
          <p:sp>
            <p:nvSpPr>
              <p:cNvPr id="554" name="Freeform 55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55" name="Oval 554"/>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0" name="Group 499"/>
            <p:cNvGrpSpPr/>
            <p:nvPr/>
          </p:nvGrpSpPr>
          <p:grpSpPr>
            <a:xfrm>
              <a:off x="8040733" y="4461620"/>
              <a:ext cx="170802" cy="526311"/>
              <a:chOff x="3567708" y="3700327"/>
              <a:chExt cx="440616" cy="1357723"/>
            </a:xfrm>
            <a:solidFill>
              <a:sysClr val="window" lastClr="FFFFFF">
                <a:lumMod val="75000"/>
              </a:sysClr>
            </a:solidFill>
          </p:grpSpPr>
          <p:sp>
            <p:nvSpPr>
              <p:cNvPr id="552" name="Freeform 55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53" name="Oval 552"/>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1" name="Group 500"/>
            <p:cNvGrpSpPr/>
            <p:nvPr/>
          </p:nvGrpSpPr>
          <p:grpSpPr>
            <a:xfrm>
              <a:off x="8320623" y="4461620"/>
              <a:ext cx="170802" cy="526311"/>
              <a:chOff x="3567708" y="3700327"/>
              <a:chExt cx="440616" cy="1357723"/>
            </a:xfrm>
            <a:solidFill>
              <a:sysClr val="window" lastClr="FFFFFF">
                <a:lumMod val="75000"/>
              </a:sysClr>
            </a:solidFill>
          </p:grpSpPr>
          <p:sp>
            <p:nvSpPr>
              <p:cNvPr id="550" name="Freeform 54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51" name="Oval 55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2" name="Group 501"/>
            <p:cNvGrpSpPr/>
            <p:nvPr/>
          </p:nvGrpSpPr>
          <p:grpSpPr>
            <a:xfrm>
              <a:off x="6361399" y="5153057"/>
              <a:ext cx="170802" cy="526311"/>
              <a:chOff x="3567708" y="3700327"/>
              <a:chExt cx="440616" cy="1357723"/>
            </a:xfrm>
            <a:solidFill>
              <a:sysClr val="window" lastClr="FFFFFF">
                <a:lumMod val="75000"/>
              </a:sysClr>
            </a:solidFill>
          </p:grpSpPr>
          <p:sp>
            <p:nvSpPr>
              <p:cNvPr id="548" name="Freeform 54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49" name="Oval 54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3" name="Group 502"/>
            <p:cNvGrpSpPr/>
            <p:nvPr/>
          </p:nvGrpSpPr>
          <p:grpSpPr>
            <a:xfrm>
              <a:off x="6641288" y="5153057"/>
              <a:ext cx="170802" cy="526311"/>
              <a:chOff x="3567708" y="3700327"/>
              <a:chExt cx="440616" cy="1357723"/>
            </a:xfrm>
            <a:solidFill>
              <a:sysClr val="window" lastClr="FFFFFF">
                <a:lumMod val="75000"/>
              </a:sysClr>
            </a:solidFill>
          </p:grpSpPr>
          <p:sp>
            <p:nvSpPr>
              <p:cNvPr id="546" name="Freeform 54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47" name="Oval 546"/>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4" name="Group 503"/>
            <p:cNvGrpSpPr/>
            <p:nvPr/>
          </p:nvGrpSpPr>
          <p:grpSpPr>
            <a:xfrm>
              <a:off x="6921177" y="5153057"/>
              <a:ext cx="170802" cy="526311"/>
              <a:chOff x="3567708" y="3700327"/>
              <a:chExt cx="440616" cy="1357723"/>
            </a:xfrm>
            <a:solidFill>
              <a:sysClr val="window" lastClr="FFFFFF">
                <a:lumMod val="75000"/>
              </a:sysClr>
            </a:solidFill>
          </p:grpSpPr>
          <p:sp>
            <p:nvSpPr>
              <p:cNvPr id="544" name="Freeform 54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45" name="Oval 544"/>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5" name="Group 504"/>
            <p:cNvGrpSpPr/>
            <p:nvPr/>
          </p:nvGrpSpPr>
          <p:grpSpPr>
            <a:xfrm>
              <a:off x="7201066" y="5153057"/>
              <a:ext cx="170802" cy="526311"/>
              <a:chOff x="3567708" y="3700327"/>
              <a:chExt cx="440616" cy="1357723"/>
            </a:xfrm>
            <a:solidFill>
              <a:sysClr val="window" lastClr="FFFFFF">
                <a:lumMod val="75000"/>
              </a:sysClr>
            </a:solidFill>
          </p:grpSpPr>
          <p:sp>
            <p:nvSpPr>
              <p:cNvPr id="542" name="Freeform 54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43" name="Oval 542"/>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6" name="Group 505"/>
            <p:cNvGrpSpPr/>
            <p:nvPr/>
          </p:nvGrpSpPr>
          <p:grpSpPr>
            <a:xfrm>
              <a:off x="7480955" y="5153057"/>
              <a:ext cx="170802" cy="526311"/>
              <a:chOff x="3567708" y="3700327"/>
              <a:chExt cx="440616" cy="1357723"/>
            </a:xfrm>
            <a:solidFill>
              <a:sysClr val="window" lastClr="FFFFFF">
                <a:lumMod val="75000"/>
              </a:sysClr>
            </a:solidFill>
          </p:grpSpPr>
          <p:sp>
            <p:nvSpPr>
              <p:cNvPr id="540" name="Freeform 53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41" name="Oval 54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7" name="Group 506"/>
            <p:cNvGrpSpPr/>
            <p:nvPr/>
          </p:nvGrpSpPr>
          <p:grpSpPr>
            <a:xfrm>
              <a:off x="7760844" y="5153057"/>
              <a:ext cx="170802" cy="526311"/>
              <a:chOff x="3567708" y="3700327"/>
              <a:chExt cx="440616" cy="1357723"/>
            </a:xfrm>
            <a:solidFill>
              <a:sysClr val="window" lastClr="FFFFFF">
                <a:lumMod val="75000"/>
              </a:sysClr>
            </a:solidFill>
          </p:grpSpPr>
          <p:sp>
            <p:nvSpPr>
              <p:cNvPr id="538" name="Freeform 53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39" name="Oval 53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8" name="Group 507"/>
            <p:cNvGrpSpPr/>
            <p:nvPr/>
          </p:nvGrpSpPr>
          <p:grpSpPr>
            <a:xfrm>
              <a:off x="8040733" y="5153057"/>
              <a:ext cx="170802" cy="526311"/>
              <a:chOff x="3567708" y="3700327"/>
              <a:chExt cx="440616" cy="1357723"/>
            </a:xfrm>
            <a:solidFill>
              <a:sysClr val="window" lastClr="FFFFFF">
                <a:lumMod val="75000"/>
              </a:sysClr>
            </a:solidFill>
          </p:grpSpPr>
          <p:sp>
            <p:nvSpPr>
              <p:cNvPr id="536" name="Freeform 53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37" name="Oval 536"/>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09" name="Group 508"/>
            <p:cNvGrpSpPr/>
            <p:nvPr/>
          </p:nvGrpSpPr>
          <p:grpSpPr>
            <a:xfrm>
              <a:off x="8320623" y="5153057"/>
              <a:ext cx="170802" cy="526311"/>
              <a:chOff x="3567708" y="3700327"/>
              <a:chExt cx="440616" cy="1357723"/>
            </a:xfrm>
            <a:solidFill>
              <a:sysClr val="window" lastClr="FFFFFF">
                <a:lumMod val="75000"/>
              </a:sysClr>
            </a:solidFill>
          </p:grpSpPr>
          <p:sp>
            <p:nvSpPr>
              <p:cNvPr id="534" name="Freeform 53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35" name="Oval 534"/>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0" name="Group 509"/>
            <p:cNvGrpSpPr/>
            <p:nvPr/>
          </p:nvGrpSpPr>
          <p:grpSpPr>
            <a:xfrm>
              <a:off x="6361399" y="5793482"/>
              <a:ext cx="170802" cy="526311"/>
              <a:chOff x="3567708" y="3700327"/>
              <a:chExt cx="440616" cy="1357723"/>
            </a:xfrm>
            <a:solidFill>
              <a:sysClr val="window" lastClr="FFFFFF">
                <a:lumMod val="75000"/>
              </a:sysClr>
            </a:solidFill>
          </p:grpSpPr>
          <p:sp>
            <p:nvSpPr>
              <p:cNvPr id="532" name="Freeform 53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33" name="Oval 532"/>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1" name="Group 510"/>
            <p:cNvGrpSpPr/>
            <p:nvPr/>
          </p:nvGrpSpPr>
          <p:grpSpPr>
            <a:xfrm>
              <a:off x="6641288" y="5793482"/>
              <a:ext cx="170802" cy="526311"/>
              <a:chOff x="3567708" y="3700327"/>
              <a:chExt cx="440616" cy="1357723"/>
            </a:xfrm>
            <a:solidFill>
              <a:sysClr val="window" lastClr="FFFFFF">
                <a:lumMod val="75000"/>
              </a:sysClr>
            </a:solidFill>
          </p:grpSpPr>
          <p:sp>
            <p:nvSpPr>
              <p:cNvPr id="530" name="Freeform 52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31" name="Oval 53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2" name="Group 511"/>
            <p:cNvGrpSpPr/>
            <p:nvPr/>
          </p:nvGrpSpPr>
          <p:grpSpPr>
            <a:xfrm>
              <a:off x="6921177" y="5793482"/>
              <a:ext cx="170802" cy="526311"/>
              <a:chOff x="3567708" y="3700327"/>
              <a:chExt cx="440616" cy="1357723"/>
            </a:xfrm>
            <a:solidFill>
              <a:sysClr val="window" lastClr="FFFFFF">
                <a:lumMod val="75000"/>
              </a:sysClr>
            </a:solidFill>
          </p:grpSpPr>
          <p:sp>
            <p:nvSpPr>
              <p:cNvPr id="528" name="Freeform 52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29" name="Oval 52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3" name="Group 512"/>
            <p:cNvGrpSpPr/>
            <p:nvPr/>
          </p:nvGrpSpPr>
          <p:grpSpPr>
            <a:xfrm>
              <a:off x="7201066" y="5793482"/>
              <a:ext cx="170802" cy="526311"/>
              <a:chOff x="3567708" y="3700327"/>
              <a:chExt cx="440616" cy="1357723"/>
            </a:xfrm>
            <a:solidFill>
              <a:sysClr val="window" lastClr="FFFFFF">
                <a:lumMod val="75000"/>
              </a:sysClr>
            </a:solidFill>
          </p:grpSpPr>
          <p:sp>
            <p:nvSpPr>
              <p:cNvPr id="526" name="Freeform 525"/>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27" name="Oval 526"/>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4" name="Group 513"/>
            <p:cNvGrpSpPr/>
            <p:nvPr/>
          </p:nvGrpSpPr>
          <p:grpSpPr>
            <a:xfrm>
              <a:off x="7480955" y="5793482"/>
              <a:ext cx="170802" cy="526311"/>
              <a:chOff x="3567708" y="3700327"/>
              <a:chExt cx="440616" cy="1357723"/>
            </a:xfrm>
            <a:solidFill>
              <a:sysClr val="window" lastClr="FFFFFF">
                <a:lumMod val="75000"/>
              </a:sysClr>
            </a:solidFill>
          </p:grpSpPr>
          <p:sp>
            <p:nvSpPr>
              <p:cNvPr id="524" name="Freeform 523"/>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25" name="Oval 524"/>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5" name="Group 514"/>
            <p:cNvGrpSpPr/>
            <p:nvPr/>
          </p:nvGrpSpPr>
          <p:grpSpPr>
            <a:xfrm>
              <a:off x="7760844" y="5793482"/>
              <a:ext cx="170802" cy="526311"/>
              <a:chOff x="3567708" y="3700327"/>
              <a:chExt cx="440616" cy="1357723"/>
            </a:xfrm>
            <a:solidFill>
              <a:sysClr val="window" lastClr="FFFFFF">
                <a:lumMod val="75000"/>
              </a:sysClr>
            </a:solidFill>
          </p:grpSpPr>
          <p:sp>
            <p:nvSpPr>
              <p:cNvPr id="522" name="Freeform 521"/>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23" name="Oval 522"/>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6" name="Group 515"/>
            <p:cNvGrpSpPr/>
            <p:nvPr/>
          </p:nvGrpSpPr>
          <p:grpSpPr>
            <a:xfrm>
              <a:off x="8040733" y="5793482"/>
              <a:ext cx="170802" cy="526311"/>
              <a:chOff x="3567708" y="3700327"/>
              <a:chExt cx="440616" cy="1357723"/>
            </a:xfrm>
            <a:solidFill>
              <a:sysClr val="window" lastClr="FFFFFF">
                <a:lumMod val="75000"/>
              </a:sysClr>
            </a:solidFill>
          </p:grpSpPr>
          <p:sp>
            <p:nvSpPr>
              <p:cNvPr id="520" name="Freeform 519"/>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21" name="Oval 520"/>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517" name="Group 516"/>
            <p:cNvGrpSpPr/>
            <p:nvPr/>
          </p:nvGrpSpPr>
          <p:grpSpPr>
            <a:xfrm>
              <a:off x="8320623" y="5793482"/>
              <a:ext cx="170802" cy="526311"/>
              <a:chOff x="3567708" y="3700327"/>
              <a:chExt cx="440616" cy="1357723"/>
            </a:xfrm>
            <a:solidFill>
              <a:sysClr val="window" lastClr="FFFFFF">
                <a:lumMod val="75000"/>
              </a:sysClr>
            </a:solidFill>
          </p:grpSpPr>
          <p:sp>
            <p:nvSpPr>
              <p:cNvPr id="518" name="Freeform 517"/>
              <p:cNvSpPr/>
              <p:nvPr/>
            </p:nvSpPr>
            <p:spPr>
              <a:xfrm>
                <a:off x="3567708" y="4073168"/>
                <a:ext cx="440616" cy="984882"/>
              </a:xfrm>
              <a:custGeom>
                <a:avLst/>
                <a:gdLst>
                  <a:gd name="connsiteX0" fmla="*/ 0 w 440616"/>
                  <a:gd name="connsiteY0" fmla="*/ 0 h 984882"/>
                  <a:gd name="connsiteX1" fmla="*/ 440616 w 440616"/>
                  <a:gd name="connsiteY1" fmla="*/ 0 h 984882"/>
                  <a:gd name="connsiteX2" fmla="*/ 440616 w 440616"/>
                  <a:gd name="connsiteY2" fmla="*/ 423326 h 984882"/>
                  <a:gd name="connsiteX3" fmla="*/ 401738 w 440616"/>
                  <a:gd name="connsiteY3" fmla="*/ 423326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 name="connsiteX0" fmla="*/ 0 w 440616"/>
                  <a:gd name="connsiteY0" fmla="*/ 0 h 984882"/>
                  <a:gd name="connsiteX1" fmla="*/ 440616 w 440616"/>
                  <a:gd name="connsiteY1" fmla="*/ 0 h 984882"/>
                  <a:gd name="connsiteX2" fmla="*/ 440616 w 440616"/>
                  <a:gd name="connsiteY2" fmla="*/ 423326 h 984882"/>
                  <a:gd name="connsiteX3" fmla="*/ 379841 w 440616"/>
                  <a:gd name="connsiteY3" fmla="*/ 430624 h 984882"/>
                  <a:gd name="connsiteX4" fmla="*/ 388779 w 440616"/>
                  <a:gd name="connsiteY4" fmla="*/ 181425 h 984882"/>
                  <a:gd name="connsiteX5" fmla="*/ 332622 w 440616"/>
                  <a:gd name="connsiteY5" fmla="*/ 181425 h 984882"/>
                  <a:gd name="connsiteX6" fmla="*/ 332622 w 440616"/>
                  <a:gd name="connsiteY6" fmla="*/ 980563 h 984882"/>
                  <a:gd name="connsiteX7" fmla="*/ 259186 w 440616"/>
                  <a:gd name="connsiteY7" fmla="*/ 984882 h 984882"/>
                  <a:gd name="connsiteX8" fmla="*/ 263506 w 440616"/>
                  <a:gd name="connsiteY8" fmla="*/ 578834 h 984882"/>
                  <a:gd name="connsiteX9" fmla="*/ 190070 w 440616"/>
                  <a:gd name="connsiteY9" fmla="*/ 583154 h 984882"/>
                  <a:gd name="connsiteX10" fmla="*/ 190070 w 440616"/>
                  <a:gd name="connsiteY10" fmla="*/ 976243 h 984882"/>
                  <a:gd name="connsiteX11" fmla="*/ 112314 w 440616"/>
                  <a:gd name="connsiteY11" fmla="*/ 980563 h 984882"/>
                  <a:gd name="connsiteX12" fmla="*/ 112314 w 440616"/>
                  <a:gd name="connsiteY12" fmla="*/ 177106 h 984882"/>
                  <a:gd name="connsiteX13" fmla="*/ 64796 w 440616"/>
                  <a:gd name="connsiteY13" fmla="*/ 177106 h 984882"/>
                  <a:gd name="connsiteX14" fmla="*/ 69116 w 440616"/>
                  <a:gd name="connsiteY14" fmla="*/ 423326 h 984882"/>
                  <a:gd name="connsiteX15" fmla="*/ 8639 w 440616"/>
                  <a:gd name="connsiteY15" fmla="*/ 414687 h 984882"/>
                  <a:gd name="connsiteX16" fmla="*/ 0 w 440616"/>
                  <a:gd name="connsiteY16" fmla="*/ 0 h 9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16" h="984882">
                    <a:moveTo>
                      <a:pt x="0" y="0"/>
                    </a:moveTo>
                    <a:lnTo>
                      <a:pt x="440616" y="0"/>
                    </a:lnTo>
                    <a:lnTo>
                      <a:pt x="440616" y="423326"/>
                    </a:lnTo>
                    <a:lnTo>
                      <a:pt x="379841" y="430624"/>
                    </a:lnTo>
                    <a:lnTo>
                      <a:pt x="388779" y="181425"/>
                    </a:lnTo>
                    <a:lnTo>
                      <a:pt x="332622" y="181425"/>
                    </a:lnTo>
                    <a:lnTo>
                      <a:pt x="332622" y="980563"/>
                    </a:lnTo>
                    <a:lnTo>
                      <a:pt x="259186" y="984882"/>
                    </a:lnTo>
                    <a:lnTo>
                      <a:pt x="263506" y="578834"/>
                    </a:lnTo>
                    <a:lnTo>
                      <a:pt x="190070" y="583154"/>
                    </a:lnTo>
                    <a:lnTo>
                      <a:pt x="190070" y="976243"/>
                    </a:lnTo>
                    <a:lnTo>
                      <a:pt x="112314" y="980563"/>
                    </a:lnTo>
                    <a:lnTo>
                      <a:pt x="112314" y="177106"/>
                    </a:lnTo>
                    <a:lnTo>
                      <a:pt x="64796" y="177106"/>
                    </a:lnTo>
                    <a:lnTo>
                      <a:pt x="69116" y="423326"/>
                    </a:lnTo>
                    <a:lnTo>
                      <a:pt x="8639" y="414687"/>
                    </a:lnTo>
                    <a:lnTo>
                      <a:pt x="0" y="0"/>
                    </a:lnTo>
                    <a:close/>
                  </a:path>
                </a:pathLst>
              </a:cu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19" name="Oval 518"/>
              <p:cNvSpPr/>
              <p:nvPr/>
            </p:nvSpPr>
            <p:spPr>
              <a:xfrm>
                <a:off x="3640612" y="3700327"/>
                <a:ext cx="294808" cy="294808"/>
              </a:xfrm>
              <a:prstGeom prst="ellipse">
                <a:avLst/>
              </a:prstGeom>
              <a:grpFill/>
              <a:ln w="6350" cap="flat" cmpd="sng" algn="ctr">
                <a:noFill/>
                <a:prstDash val="solid"/>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spTree>
    <p:extLst>
      <p:ext uri="{BB962C8B-B14F-4D97-AF65-F5344CB8AC3E}">
        <p14:creationId xmlns:p14="http://schemas.microsoft.com/office/powerpoint/2010/main" val="5976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2FA6-330F-4447-A238-1A28E3CCBF45}"/>
              </a:ext>
            </a:extLst>
          </p:cNvPr>
          <p:cNvSpPr>
            <a:spLocks noGrp="1"/>
          </p:cNvSpPr>
          <p:nvPr>
            <p:ph type="title"/>
          </p:nvPr>
        </p:nvSpPr>
        <p:spPr/>
        <p:txBody>
          <a:bodyPr/>
          <a:lstStyle/>
          <a:p>
            <a:r>
              <a:rPr lang="en-US" dirty="0"/>
              <a:t>Participants conduct research in </a:t>
            </a:r>
            <a:br>
              <a:rPr lang="en-US" dirty="0"/>
            </a:br>
            <a:r>
              <a:rPr lang="en-US" dirty="0"/>
              <a:t>153 countries</a:t>
            </a:r>
          </a:p>
        </p:txBody>
      </p:sp>
      <p:sp>
        <p:nvSpPr>
          <p:cNvPr id="3" name="Content Placeholder 2">
            <a:extLst>
              <a:ext uri="{FF2B5EF4-FFF2-40B4-BE49-F238E27FC236}">
                <a16:creationId xmlns:a16="http://schemas.microsoft.com/office/drawing/2014/main" id="{08BDF3B3-4F67-B345-A5A8-A35804DDDC3B}"/>
              </a:ext>
            </a:extLst>
          </p:cNvPr>
          <p:cNvSpPr>
            <a:spLocks noGrp="1"/>
          </p:cNvSpPr>
          <p:nvPr>
            <p:ph idx="1"/>
          </p:nvPr>
        </p:nvSpPr>
        <p:spPr>
          <a:xfrm>
            <a:off x="347579" y="1681079"/>
            <a:ext cx="8462210" cy="4508584"/>
          </a:xfrm>
        </p:spPr>
        <p:txBody>
          <a:bodyPr/>
          <a:lstStyle/>
          <a:p>
            <a:pPr>
              <a:lnSpc>
                <a:spcPct val="100000"/>
              </a:lnSpc>
              <a:spcBef>
                <a:spcPts val="600"/>
              </a:spcBef>
            </a:pPr>
            <a:r>
              <a:rPr lang="en-US" sz="2800" dirty="0"/>
              <a:t>Among the participants—  </a:t>
            </a:r>
          </a:p>
          <a:p>
            <a:pPr lvl="1">
              <a:lnSpc>
                <a:spcPct val="100000"/>
              </a:lnSpc>
              <a:spcBef>
                <a:spcPts val="600"/>
              </a:spcBef>
            </a:pPr>
            <a:r>
              <a:rPr lang="en-US" sz="2800" dirty="0"/>
              <a:t>70% conduct research in Europe &amp; Central Asia</a:t>
            </a:r>
          </a:p>
          <a:p>
            <a:pPr lvl="1">
              <a:lnSpc>
                <a:spcPct val="100000"/>
              </a:lnSpc>
              <a:spcBef>
                <a:spcPts val="600"/>
              </a:spcBef>
            </a:pPr>
            <a:r>
              <a:rPr lang="en-US" sz="2800" dirty="0"/>
              <a:t>52% in North America </a:t>
            </a:r>
          </a:p>
          <a:p>
            <a:pPr lvl="1">
              <a:lnSpc>
                <a:spcPct val="100000"/>
              </a:lnSpc>
              <a:spcBef>
                <a:spcPts val="600"/>
              </a:spcBef>
            </a:pPr>
            <a:r>
              <a:rPr lang="en-US" sz="2800" dirty="0"/>
              <a:t>30% in East Asia and Pacific</a:t>
            </a:r>
          </a:p>
          <a:p>
            <a:pPr lvl="1">
              <a:lnSpc>
                <a:spcPct val="100000"/>
              </a:lnSpc>
              <a:spcBef>
                <a:spcPts val="600"/>
              </a:spcBef>
            </a:pPr>
            <a:r>
              <a:rPr lang="en-US" sz="2800" dirty="0"/>
              <a:t>18% in Latin American and Caribbean</a:t>
            </a:r>
          </a:p>
          <a:p>
            <a:pPr lvl="1">
              <a:lnSpc>
                <a:spcPct val="100000"/>
              </a:lnSpc>
              <a:spcBef>
                <a:spcPts val="600"/>
              </a:spcBef>
            </a:pPr>
            <a:r>
              <a:rPr lang="en-US" sz="2800" dirty="0"/>
              <a:t>15% in sub-Saharan Africa</a:t>
            </a:r>
          </a:p>
          <a:p>
            <a:pPr lvl="1">
              <a:lnSpc>
                <a:spcPct val="100000"/>
              </a:lnSpc>
              <a:spcBef>
                <a:spcPts val="600"/>
              </a:spcBef>
            </a:pPr>
            <a:r>
              <a:rPr lang="en-US" sz="2800" dirty="0"/>
              <a:t>14% in South Asia</a:t>
            </a:r>
          </a:p>
          <a:p>
            <a:pPr lvl="1">
              <a:lnSpc>
                <a:spcPct val="100000"/>
              </a:lnSpc>
              <a:spcBef>
                <a:spcPts val="600"/>
              </a:spcBef>
            </a:pPr>
            <a:r>
              <a:rPr lang="en-US" sz="2800" dirty="0"/>
              <a:t>13% in Middle East and North Africa</a:t>
            </a:r>
          </a:p>
        </p:txBody>
      </p:sp>
      <p:pic>
        <p:nvPicPr>
          <p:cNvPr id="1026" name="Picture 2" descr="Image result for globe graphic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085474"/>
            <a:ext cx="1875588" cy="1875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451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2FA6-330F-4447-A238-1A28E3CCBF45}"/>
              </a:ext>
            </a:extLst>
          </p:cNvPr>
          <p:cNvSpPr>
            <a:spLocks noGrp="1"/>
          </p:cNvSpPr>
          <p:nvPr>
            <p:ph type="title"/>
          </p:nvPr>
        </p:nvSpPr>
        <p:spPr/>
        <p:txBody>
          <a:bodyPr/>
          <a:lstStyle/>
          <a:p>
            <a:r>
              <a:rPr lang="en-US" dirty="0"/>
              <a:t>Participants’ Organizations and Roles</a:t>
            </a:r>
          </a:p>
        </p:txBody>
      </p:sp>
      <p:sp>
        <p:nvSpPr>
          <p:cNvPr id="3" name="Content Placeholder 2">
            <a:extLst>
              <a:ext uri="{FF2B5EF4-FFF2-40B4-BE49-F238E27FC236}">
                <a16:creationId xmlns:a16="http://schemas.microsoft.com/office/drawing/2014/main" id="{08BDF3B3-4F67-B345-A5A8-A35804DDDC3B}"/>
              </a:ext>
            </a:extLst>
          </p:cNvPr>
          <p:cNvSpPr>
            <a:spLocks noGrp="1"/>
          </p:cNvSpPr>
          <p:nvPr>
            <p:ph idx="1"/>
          </p:nvPr>
        </p:nvSpPr>
        <p:spPr/>
        <p:txBody>
          <a:bodyPr/>
          <a:lstStyle/>
          <a:p>
            <a:pPr>
              <a:lnSpc>
                <a:spcPct val="100000"/>
              </a:lnSpc>
              <a:spcBef>
                <a:spcPts val="600"/>
              </a:spcBef>
            </a:pPr>
            <a:r>
              <a:rPr lang="en-US" sz="2800" dirty="0"/>
              <a:t>Represent a wide variety of organizational types</a:t>
            </a:r>
          </a:p>
          <a:p>
            <a:pPr lvl="1">
              <a:lnSpc>
                <a:spcPct val="100000"/>
              </a:lnSpc>
              <a:spcBef>
                <a:spcPts val="600"/>
              </a:spcBef>
            </a:pPr>
            <a:r>
              <a:rPr lang="en-US" sz="2800" dirty="0"/>
              <a:t>40% hospital/medical center </a:t>
            </a:r>
          </a:p>
          <a:p>
            <a:pPr lvl="1">
              <a:lnSpc>
                <a:spcPct val="100000"/>
              </a:lnSpc>
              <a:spcBef>
                <a:spcPts val="600"/>
              </a:spcBef>
            </a:pPr>
            <a:r>
              <a:rPr lang="en-US" sz="2800" dirty="0"/>
              <a:t>19% pharmaceutical biotechnology</a:t>
            </a:r>
          </a:p>
          <a:p>
            <a:pPr lvl="1">
              <a:lnSpc>
                <a:spcPct val="100000"/>
              </a:lnSpc>
              <a:spcBef>
                <a:spcPts val="600"/>
              </a:spcBef>
            </a:pPr>
            <a:r>
              <a:rPr lang="en-US" sz="2800" dirty="0"/>
              <a:t>14% commercial contract research</a:t>
            </a:r>
          </a:p>
          <a:p>
            <a:pPr>
              <a:lnSpc>
                <a:spcPct val="100000"/>
              </a:lnSpc>
              <a:spcBef>
                <a:spcPts val="600"/>
              </a:spcBef>
            </a:pPr>
            <a:r>
              <a:rPr lang="en-US" sz="2800" dirty="0"/>
              <a:t>Represent many research roles</a:t>
            </a:r>
          </a:p>
          <a:p>
            <a:pPr lvl="1">
              <a:lnSpc>
                <a:spcPct val="100000"/>
              </a:lnSpc>
              <a:spcBef>
                <a:spcPts val="600"/>
              </a:spcBef>
            </a:pPr>
            <a:r>
              <a:rPr lang="en-US" sz="2800" dirty="0"/>
              <a:t>24% investigator</a:t>
            </a:r>
          </a:p>
          <a:p>
            <a:pPr lvl="1">
              <a:lnSpc>
                <a:spcPct val="100000"/>
              </a:lnSpc>
              <a:spcBef>
                <a:spcPts val="600"/>
              </a:spcBef>
            </a:pPr>
            <a:r>
              <a:rPr lang="en-US" sz="2800" dirty="0"/>
              <a:t>20% quality assurance/quality control</a:t>
            </a:r>
          </a:p>
          <a:p>
            <a:pPr lvl="1">
              <a:lnSpc>
                <a:spcPct val="100000"/>
              </a:lnSpc>
              <a:spcBef>
                <a:spcPts val="600"/>
              </a:spcBef>
            </a:pPr>
            <a:r>
              <a:rPr lang="en-US" sz="2800" dirty="0"/>
              <a:t>17% clinical operations</a:t>
            </a:r>
          </a:p>
          <a:p>
            <a:pPr lvl="1">
              <a:lnSpc>
                <a:spcPct val="100000"/>
              </a:lnSpc>
              <a:spcBef>
                <a:spcPts val="600"/>
              </a:spcBef>
            </a:pPr>
            <a:r>
              <a:rPr lang="en-US" sz="2800" dirty="0"/>
              <a:t>14% study coordinator</a:t>
            </a:r>
          </a:p>
        </p:txBody>
      </p:sp>
      <p:pic>
        <p:nvPicPr>
          <p:cNvPr id="4" name="Picture 3" descr="peo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754" y="4263729"/>
            <a:ext cx="1917490" cy="1749710"/>
          </a:xfrm>
          <a:prstGeom prst="rect">
            <a:avLst/>
          </a:prstGeom>
        </p:spPr>
      </p:pic>
    </p:spTree>
    <p:extLst>
      <p:ext uri="{BB962C8B-B14F-4D97-AF65-F5344CB8AC3E}">
        <p14:creationId xmlns:p14="http://schemas.microsoft.com/office/powerpoint/2010/main" val="3211984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accent1"/>
                </a:solidFill>
              </a:rPr>
              <a:t>Survey—Results</a:t>
            </a:r>
          </a:p>
        </p:txBody>
      </p:sp>
    </p:spTree>
    <p:extLst>
      <p:ext uri="{BB962C8B-B14F-4D97-AF65-F5344CB8AC3E}">
        <p14:creationId xmlns:p14="http://schemas.microsoft.com/office/powerpoint/2010/main" val="3197713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691442"/>
            <a:ext cx="8462210" cy="770467"/>
          </a:xfrm>
        </p:spPr>
        <p:txBody>
          <a:bodyPr/>
          <a:lstStyle/>
          <a:p>
            <a:r>
              <a:rPr lang="en-US" sz="3600" dirty="0"/>
              <a:t>Top ICH E6 GCP principles needing renovation (25%—29%)</a:t>
            </a:r>
          </a:p>
        </p:txBody>
      </p:sp>
      <p:graphicFrame>
        <p:nvGraphicFramePr>
          <p:cNvPr id="8" name="Diagram 7">
            <a:extLst>
              <a:ext uri="{FF2B5EF4-FFF2-40B4-BE49-F238E27FC236}">
                <a16:creationId xmlns:a16="http://schemas.microsoft.com/office/drawing/2014/main" id="{0A65F698-6DD3-D740-9719-954B67A13D07}"/>
              </a:ext>
            </a:extLst>
          </p:cNvPr>
          <p:cNvGraphicFramePr/>
          <p:nvPr/>
        </p:nvGraphicFramePr>
        <p:xfrm>
          <a:off x="809897" y="1691640"/>
          <a:ext cx="6949440"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BFC1D9B-418F-4341-AE4C-BDCDFB8CEB8A}"/>
              </a:ext>
            </a:extLst>
          </p:cNvPr>
          <p:cNvSpPr txBox="1"/>
          <p:nvPr/>
        </p:nvSpPr>
        <p:spPr>
          <a:xfrm>
            <a:off x="931817" y="2063028"/>
            <a:ext cx="68320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BA2"/>
                </a:solidFill>
                <a:effectLst/>
                <a:uLnTx/>
                <a:uFillTx/>
                <a:latin typeface="Arial"/>
                <a:ea typeface="+mn-ea"/>
                <a:cs typeface="+mn-cs"/>
              </a:rPr>
              <a:t>2.13</a:t>
            </a:r>
          </a:p>
        </p:txBody>
      </p:sp>
      <p:sp>
        <p:nvSpPr>
          <p:cNvPr id="10" name="TextBox 9">
            <a:extLst>
              <a:ext uri="{FF2B5EF4-FFF2-40B4-BE49-F238E27FC236}">
                <a16:creationId xmlns:a16="http://schemas.microsoft.com/office/drawing/2014/main" id="{1C587F19-FA2E-7E40-BDD8-51546E1D48D2}"/>
              </a:ext>
            </a:extLst>
          </p:cNvPr>
          <p:cNvSpPr txBox="1"/>
          <p:nvPr/>
        </p:nvSpPr>
        <p:spPr>
          <a:xfrm>
            <a:off x="1382444" y="2880360"/>
            <a:ext cx="50526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8595B"/>
                </a:solidFill>
                <a:effectLst/>
                <a:uLnTx/>
                <a:uFillTx/>
                <a:latin typeface="Arial"/>
                <a:ea typeface="+mn-ea"/>
                <a:cs typeface="+mn-cs"/>
              </a:rPr>
              <a:t>2.7</a:t>
            </a:r>
          </a:p>
        </p:txBody>
      </p:sp>
      <p:sp>
        <p:nvSpPr>
          <p:cNvPr id="11" name="TextBox 10">
            <a:extLst>
              <a:ext uri="{FF2B5EF4-FFF2-40B4-BE49-F238E27FC236}">
                <a16:creationId xmlns:a16="http://schemas.microsoft.com/office/drawing/2014/main" id="{DC1B6DA2-5995-9646-97CB-7EAF9BDE6AE2}"/>
              </a:ext>
            </a:extLst>
          </p:cNvPr>
          <p:cNvSpPr txBox="1"/>
          <p:nvPr/>
        </p:nvSpPr>
        <p:spPr>
          <a:xfrm>
            <a:off x="1419497" y="3749040"/>
            <a:ext cx="66415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4036"/>
                </a:solidFill>
                <a:effectLst/>
                <a:uLnTx/>
                <a:uFillTx/>
                <a:latin typeface="Arial"/>
                <a:ea typeface="+mn-ea"/>
                <a:cs typeface="+mn-cs"/>
              </a:rPr>
              <a:t>2.11</a:t>
            </a:r>
          </a:p>
        </p:txBody>
      </p:sp>
      <p:sp>
        <p:nvSpPr>
          <p:cNvPr id="12" name="TextBox 11">
            <a:extLst>
              <a:ext uri="{FF2B5EF4-FFF2-40B4-BE49-F238E27FC236}">
                <a16:creationId xmlns:a16="http://schemas.microsoft.com/office/drawing/2014/main" id="{C60D0CFC-3563-ED41-BDC0-3351FF52C080}"/>
              </a:ext>
            </a:extLst>
          </p:cNvPr>
          <p:cNvSpPr txBox="1"/>
          <p:nvPr/>
        </p:nvSpPr>
        <p:spPr>
          <a:xfrm>
            <a:off x="1351964" y="4597763"/>
            <a:ext cx="54053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9131A"/>
                </a:solidFill>
                <a:effectLst/>
                <a:uLnTx/>
                <a:uFillTx/>
                <a:latin typeface="Arial"/>
                <a:ea typeface="+mn-ea"/>
                <a:cs typeface="+mn-cs"/>
              </a:rPr>
              <a:t>2.9</a:t>
            </a:r>
          </a:p>
        </p:txBody>
      </p:sp>
      <p:sp>
        <p:nvSpPr>
          <p:cNvPr id="13" name="TextBox 12">
            <a:extLst>
              <a:ext uri="{FF2B5EF4-FFF2-40B4-BE49-F238E27FC236}">
                <a16:creationId xmlns:a16="http://schemas.microsoft.com/office/drawing/2014/main" id="{A995B747-1B95-B649-BD41-FCFB1DD9490C}"/>
              </a:ext>
            </a:extLst>
          </p:cNvPr>
          <p:cNvSpPr txBox="1"/>
          <p:nvPr/>
        </p:nvSpPr>
        <p:spPr>
          <a:xfrm>
            <a:off x="901337" y="5401733"/>
            <a:ext cx="68320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70001"/>
                </a:solidFill>
                <a:effectLst/>
                <a:uLnTx/>
                <a:uFillTx/>
                <a:latin typeface="Arial"/>
                <a:ea typeface="+mn-ea"/>
                <a:cs typeface="+mn-cs"/>
              </a:rPr>
              <a:t>2.10</a:t>
            </a:r>
          </a:p>
        </p:txBody>
      </p:sp>
    </p:spTree>
    <p:extLst>
      <p:ext uri="{BB962C8B-B14F-4D97-AF65-F5344CB8AC3E}">
        <p14:creationId xmlns:p14="http://schemas.microsoft.com/office/powerpoint/2010/main" val="301083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strengths4c.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28" y="555625"/>
            <a:ext cx="4542546" cy="4524376"/>
          </a:xfrm>
          <a:prstGeom prst="rect">
            <a:avLst/>
          </a:prstGeom>
        </p:spPr>
      </p:pic>
      <p:sp>
        <p:nvSpPr>
          <p:cNvPr id="2" name="Title 1"/>
          <p:cNvSpPr>
            <a:spLocks noGrp="1"/>
          </p:cNvSpPr>
          <p:nvPr>
            <p:ph type="title"/>
          </p:nvPr>
        </p:nvSpPr>
        <p:spPr>
          <a:xfrm>
            <a:off x="347579" y="485711"/>
            <a:ext cx="8462210" cy="770467"/>
          </a:xfrm>
        </p:spPr>
        <p:txBody>
          <a:bodyPr>
            <a:normAutofit/>
          </a:bodyPr>
          <a:lstStyle/>
          <a:p>
            <a:r>
              <a:rPr lang="en-US" sz="3200" dirty="0"/>
              <a:t>CTTI Strengths</a:t>
            </a:r>
          </a:p>
        </p:txBody>
      </p:sp>
      <p:sp>
        <p:nvSpPr>
          <p:cNvPr id="764" name="TextBox 763"/>
          <p:cNvSpPr txBox="1"/>
          <p:nvPr/>
        </p:nvSpPr>
        <p:spPr>
          <a:xfrm>
            <a:off x="343472" y="3313040"/>
            <a:ext cx="5113382" cy="2492990"/>
          </a:xfrm>
          <a:prstGeom prst="rect">
            <a:avLst/>
          </a:prstGeom>
          <a:noFill/>
        </p:spPr>
        <p:txBody>
          <a:bodyPr wrap="square" lIns="0" tIns="0" rIns="0" bIns="0" rtlCol="0">
            <a:spAutoFit/>
          </a:bodyPr>
          <a:lstStyle/>
          <a:p>
            <a:pPr defTabSz="457200"/>
            <a:r>
              <a:rPr lang="en-US" dirty="0">
                <a:solidFill>
                  <a:schemeClr val="accent2"/>
                </a:solidFill>
                <a:latin typeface="Arial"/>
              </a:rPr>
              <a:t>Public-Private Partnership</a:t>
            </a:r>
          </a:p>
          <a:p>
            <a:pPr defTabSz="457200"/>
            <a:r>
              <a:rPr lang="en-US" dirty="0">
                <a:solidFill>
                  <a:schemeClr val="accent2"/>
                </a:solidFill>
                <a:latin typeface="Arial"/>
              </a:rPr>
              <a:t>Co-founded by Duke University &amp; FDA </a:t>
            </a:r>
          </a:p>
          <a:p>
            <a:r>
              <a:rPr lang="en-US" dirty="0">
                <a:solidFill>
                  <a:schemeClr val="accent2"/>
                </a:solidFill>
              </a:rPr>
              <a:t>Involves all stakeholders</a:t>
            </a:r>
          </a:p>
          <a:p>
            <a:pPr marL="285750" indent="-285750">
              <a:lnSpc>
                <a:spcPct val="100000"/>
              </a:lnSpc>
              <a:spcBef>
                <a:spcPts val="0"/>
              </a:spcBef>
              <a:buClr>
                <a:schemeClr val="accent1"/>
              </a:buClr>
              <a:buSzPct val="65000"/>
              <a:buFont typeface="Lucida Grande"/>
              <a:buChar char="▶"/>
            </a:pPr>
            <a:r>
              <a:rPr lang="en-US" dirty="0">
                <a:solidFill>
                  <a:srgbClr val="00B7D5"/>
                </a:solidFill>
              </a:rPr>
              <a:t>Approx. 80+ members</a:t>
            </a:r>
          </a:p>
          <a:p>
            <a:pPr marL="285750" indent="-285750">
              <a:lnSpc>
                <a:spcPct val="100000"/>
              </a:lnSpc>
              <a:spcBef>
                <a:spcPts val="0"/>
              </a:spcBef>
              <a:buClr>
                <a:schemeClr val="accent1"/>
              </a:buClr>
              <a:buSzPct val="65000"/>
              <a:buFont typeface="Lucida Grande"/>
              <a:buChar char="▶"/>
            </a:pPr>
            <a:r>
              <a:rPr lang="en-US" dirty="0">
                <a:solidFill>
                  <a:srgbClr val="00B7D5"/>
                </a:solidFill>
              </a:rPr>
              <a:t>Participation of 400+ more orgs</a:t>
            </a:r>
          </a:p>
          <a:p>
            <a:pPr defTabSz="457200"/>
            <a:endParaRPr lang="en-US" b="1" i="1" dirty="0">
              <a:solidFill>
                <a:srgbClr val="00B7D5"/>
              </a:solidFill>
              <a:latin typeface="Arial"/>
            </a:endParaRPr>
          </a:p>
          <a:p>
            <a:pPr defTabSz="457200"/>
            <a:r>
              <a:rPr lang="en-US" b="1" dirty="0"/>
              <a:t>MISSION: To develop and drive adoption of practices that will increase the quality and efficiency of clinical trials</a:t>
            </a:r>
          </a:p>
        </p:txBody>
      </p:sp>
      <p:pic>
        <p:nvPicPr>
          <p:cNvPr id="4" name="Picture 3"/>
          <p:cNvPicPr>
            <a:picLocks noChangeAspect="1"/>
          </p:cNvPicPr>
          <p:nvPr/>
        </p:nvPicPr>
        <p:blipFill>
          <a:blip r:embed="rId3"/>
          <a:stretch>
            <a:fillRect/>
          </a:stretch>
        </p:blipFill>
        <p:spPr>
          <a:xfrm>
            <a:off x="341753" y="1564589"/>
            <a:ext cx="3463949" cy="1332040"/>
          </a:xfrm>
          <a:prstGeom prst="rect">
            <a:avLst/>
          </a:prstGeom>
        </p:spPr>
      </p:pic>
    </p:spTree>
    <p:extLst>
      <p:ext uri="{BB962C8B-B14F-4D97-AF65-F5344CB8AC3E}">
        <p14:creationId xmlns:p14="http://schemas.microsoft.com/office/powerpoint/2010/main" val="2605357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and Topic Renovations</a:t>
            </a:r>
          </a:p>
        </p:txBody>
      </p:sp>
      <p:sp>
        <p:nvSpPr>
          <p:cNvPr id="3" name="Content Placeholder 2"/>
          <p:cNvSpPr>
            <a:spLocks noGrp="1"/>
          </p:cNvSpPr>
          <p:nvPr>
            <p:ph sz="half" idx="1"/>
          </p:nvPr>
        </p:nvSpPr>
        <p:spPr/>
        <p:txBody>
          <a:bodyPr>
            <a:normAutofit lnSpcReduction="10000"/>
          </a:bodyPr>
          <a:lstStyle/>
          <a:p>
            <a:pPr>
              <a:lnSpc>
                <a:spcPct val="100000"/>
              </a:lnSpc>
              <a:spcBef>
                <a:spcPts val="600"/>
              </a:spcBef>
            </a:pPr>
            <a:r>
              <a:rPr lang="en-US" sz="2800" dirty="0"/>
              <a:t>Needing the </a:t>
            </a:r>
            <a:r>
              <a:rPr lang="en-US" sz="2800" b="1" i="1" dirty="0"/>
              <a:t>most</a:t>
            </a:r>
            <a:r>
              <a:rPr lang="en-US" sz="2800" b="1" dirty="0"/>
              <a:t> </a:t>
            </a:r>
            <a:r>
              <a:rPr lang="en-US" sz="2800" dirty="0"/>
              <a:t>renovation:</a:t>
            </a:r>
          </a:p>
          <a:p>
            <a:pPr lvl="1">
              <a:lnSpc>
                <a:spcPct val="100000"/>
              </a:lnSpc>
              <a:spcBef>
                <a:spcPts val="600"/>
              </a:spcBef>
            </a:pPr>
            <a:r>
              <a:rPr lang="en-US" sz="2800" dirty="0"/>
              <a:t>Section 4: Investigator </a:t>
            </a:r>
          </a:p>
          <a:p>
            <a:pPr lvl="1">
              <a:lnSpc>
                <a:spcPct val="100000"/>
              </a:lnSpc>
              <a:spcBef>
                <a:spcPts val="600"/>
              </a:spcBef>
            </a:pPr>
            <a:r>
              <a:rPr lang="en-US" sz="2800" dirty="0"/>
              <a:t>Section 5: Sponsor </a:t>
            </a:r>
          </a:p>
          <a:p>
            <a:pPr>
              <a:lnSpc>
                <a:spcPct val="100000"/>
              </a:lnSpc>
              <a:spcBef>
                <a:spcPts val="600"/>
              </a:spcBef>
            </a:pPr>
            <a:r>
              <a:rPr lang="en-US" sz="2800" dirty="0"/>
              <a:t>Needing the </a:t>
            </a:r>
            <a:r>
              <a:rPr lang="en-US" sz="2800" b="1" i="1" dirty="0"/>
              <a:t>least</a:t>
            </a:r>
            <a:r>
              <a:rPr lang="en-US" sz="2800" b="1" dirty="0"/>
              <a:t> </a:t>
            </a:r>
            <a:r>
              <a:rPr lang="en-US" sz="2800" dirty="0"/>
              <a:t>renovation:</a:t>
            </a:r>
          </a:p>
          <a:p>
            <a:pPr lvl="1">
              <a:lnSpc>
                <a:spcPct val="100000"/>
              </a:lnSpc>
              <a:spcBef>
                <a:spcPts val="600"/>
              </a:spcBef>
            </a:pPr>
            <a:r>
              <a:rPr lang="en-US" sz="2800" dirty="0"/>
              <a:t>Section 7: Investigator Brochure </a:t>
            </a:r>
          </a:p>
          <a:p>
            <a:pPr marL="0" indent="0">
              <a:buNone/>
            </a:pPr>
            <a:endParaRPr lang="en-US" dirty="0"/>
          </a:p>
        </p:txBody>
      </p:sp>
      <p:sp>
        <p:nvSpPr>
          <p:cNvPr id="4" name="Content Placeholder 3"/>
          <p:cNvSpPr>
            <a:spLocks noGrp="1"/>
          </p:cNvSpPr>
          <p:nvPr>
            <p:ph sz="half" idx="2"/>
          </p:nvPr>
        </p:nvSpPr>
        <p:spPr/>
        <p:txBody>
          <a:bodyPr>
            <a:normAutofit lnSpcReduction="10000"/>
          </a:bodyPr>
          <a:lstStyle/>
          <a:p>
            <a:pPr marL="0" lvl="0" indent="0" algn="ctr">
              <a:lnSpc>
                <a:spcPct val="100000"/>
              </a:lnSpc>
              <a:spcBef>
                <a:spcPts val="0"/>
              </a:spcBef>
              <a:buSzTx/>
              <a:buNone/>
            </a:pPr>
            <a:r>
              <a:rPr lang="en-US" sz="2600" b="1" dirty="0">
                <a:solidFill>
                  <a:srgbClr val="006879"/>
                </a:solidFill>
              </a:rPr>
              <a:t>Topic </a:t>
            </a:r>
            <a:r>
              <a:rPr lang="en-US" sz="2600" dirty="0">
                <a:solidFill>
                  <a:srgbClr val="006879"/>
                </a:solidFill>
              </a:rPr>
              <a:t>most frequently mentioned as </a:t>
            </a:r>
            <a:br>
              <a:rPr lang="en-US" sz="2600" dirty="0">
                <a:solidFill>
                  <a:srgbClr val="006879"/>
                </a:solidFill>
              </a:rPr>
            </a:br>
            <a:r>
              <a:rPr lang="en-US" sz="2600" dirty="0">
                <a:solidFill>
                  <a:srgbClr val="006879"/>
                </a:solidFill>
              </a:rPr>
              <a:t>needing renovation:  </a:t>
            </a:r>
          </a:p>
          <a:p>
            <a:pPr marL="0" lvl="0" indent="0" algn="ctr">
              <a:lnSpc>
                <a:spcPct val="100000"/>
              </a:lnSpc>
              <a:spcBef>
                <a:spcPts val="0"/>
              </a:spcBef>
              <a:buSzTx/>
              <a:buNone/>
            </a:pPr>
            <a:endParaRPr lang="en-US" sz="2600" dirty="0">
              <a:solidFill>
                <a:srgbClr val="006879"/>
              </a:solidFill>
            </a:endParaRPr>
          </a:p>
          <a:p>
            <a:pPr marL="0" lvl="0" indent="0" algn="ctr">
              <a:lnSpc>
                <a:spcPct val="100000"/>
              </a:lnSpc>
              <a:spcBef>
                <a:spcPts val="0"/>
              </a:spcBef>
              <a:buSzTx/>
              <a:buNone/>
            </a:pPr>
            <a:r>
              <a:rPr lang="en-US" sz="2600" b="1" dirty="0">
                <a:solidFill>
                  <a:srgbClr val="B9131A">
                    <a:lumMod val="75000"/>
                  </a:srgbClr>
                </a:solidFill>
              </a:rPr>
              <a:t>5.18 Monitoring (45%)</a:t>
            </a:r>
          </a:p>
          <a:p>
            <a:pPr marL="0" indent="0">
              <a:buNone/>
            </a:pPr>
            <a:endParaRPr lang="en-US" dirty="0"/>
          </a:p>
        </p:txBody>
      </p:sp>
    </p:spTree>
    <p:extLst>
      <p:ext uri="{BB962C8B-B14F-4D97-AF65-F5344CB8AC3E}">
        <p14:creationId xmlns:p14="http://schemas.microsoft.com/office/powerpoint/2010/main" val="2807101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All Survey </a:t>
            </a:r>
            <a:br>
              <a:rPr lang="en-US" dirty="0"/>
            </a:br>
            <a:r>
              <a:rPr lang="en-US" dirty="0"/>
              <a:t>Findings</a:t>
            </a:r>
          </a:p>
        </p:txBody>
      </p:sp>
      <p:sp>
        <p:nvSpPr>
          <p:cNvPr id="3" name="Content Placeholder 2"/>
          <p:cNvSpPr>
            <a:spLocks noGrp="1"/>
          </p:cNvSpPr>
          <p:nvPr>
            <p:ph idx="1"/>
          </p:nvPr>
        </p:nvSpPr>
        <p:spPr>
          <a:xfrm>
            <a:off x="347579" y="1738387"/>
            <a:ext cx="2660863" cy="4000078"/>
          </a:xfrm>
        </p:spPr>
        <p:txBody>
          <a:bodyPr/>
          <a:lstStyle/>
          <a:p>
            <a:r>
              <a:rPr lang="en-US" sz="2200" dirty="0"/>
              <a:t>CTTI has all survey findings available on the CTTI website: </a:t>
            </a:r>
            <a:r>
              <a:rPr lang="en-US" sz="2200" dirty="0">
                <a:hlinkClick r:id="rId3"/>
              </a:rPr>
              <a:t>https://www.ctti-clinicaltrials.org/</a:t>
            </a:r>
            <a:endParaRPr lang="en-US" sz="2200"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933167" y="397336"/>
            <a:ext cx="4876621" cy="5833916"/>
          </a:xfrm>
          <a:prstGeom prst="rect">
            <a:avLst/>
          </a:prstGeom>
        </p:spPr>
      </p:pic>
    </p:spTree>
    <p:extLst>
      <p:ext uri="{BB962C8B-B14F-4D97-AF65-F5344CB8AC3E}">
        <p14:creationId xmlns:p14="http://schemas.microsoft.com/office/powerpoint/2010/main" val="1356267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accent1"/>
                </a:solidFill>
              </a:rPr>
              <a:t>Qualitative Interviews—Overview </a:t>
            </a:r>
          </a:p>
        </p:txBody>
      </p:sp>
    </p:spTree>
    <p:extLst>
      <p:ext uri="{BB962C8B-B14F-4D97-AF65-F5344CB8AC3E}">
        <p14:creationId xmlns:p14="http://schemas.microsoft.com/office/powerpoint/2010/main" val="757690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t>
            </a:r>
          </a:p>
        </p:txBody>
      </p:sp>
      <p:sp>
        <p:nvSpPr>
          <p:cNvPr id="3" name="Content Placeholder 2"/>
          <p:cNvSpPr>
            <a:spLocks noGrp="1"/>
          </p:cNvSpPr>
          <p:nvPr>
            <p:ph idx="1"/>
          </p:nvPr>
        </p:nvSpPr>
        <p:spPr/>
        <p:txBody>
          <a:bodyPr/>
          <a:lstStyle/>
          <a:p>
            <a:pPr>
              <a:lnSpc>
                <a:spcPct val="100000"/>
              </a:lnSpc>
              <a:spcBef>
                <a:spcPts val="600"/>
              </a:spcBef>
            </a:pPr>
            <a:r>
              <a:rPr lang="en-US" sz="2800" dirty="0"/>
              <a:t>For stakeholders to share detailed information about their experiences with implementing </a:t>
            </a:r>
            <a:br>
              <a:rPr lang="en-US" sz="2800" dirty="0"/>
            </a:br>
            <a:r>
              <a:rPr lang="en-US" sz="2800" dirty="0"/>
              <a:t>ICH E6 GCP and their renovation preferences</a:t>
            </a:r>
          </a:p>
          <a:p>
            <a:pPr lvl="1">
              <a:lnSpc>
                <a:spcPct val="100000"/>
              </a:lnSpc>
              <a:spcBef>
                <a:spcPts val="600"/>
              </a:spcBef>
            </a:pPr>
            <a:r>
              <a:rPr lang="en-US" sz="2800" dirty="0"/>
              <a:t>What they hope the revision will achieve</a:t>
            </a:r>
          </a:p>
          <a:p>
            <a:pPr lvl="1">
              <a:lnSpc>
                <a:spcPct val="100000"/>
              </a:lnSpc>
              <a:spcBef>
                <a:spcPts val="600"/>
              </a:spcBef>
            </a:pPr>
            <a:r>
              <a:rPr lang="en-US" sz="2800" dirty="0"/>
              <a:t>Most helpful aspects/sections and why </a:t>
            </a:r>
          </a:p>
          <a:p>
            <a:pPr lvl="1">
              <a:lnSpc>
                <a:spcPct val="100000"/>
              </a:lnSpc>
              <a:spcBef>
                <a:spcPts val="600"/>
              </a:spcBef>
            </a:pPr>
            <a:r>
              <a:rPr lang="en-US" sz="2800" dirty="0"/>
              <a:t>Least helpful aspects/sections and why </a:t>
            </a:r>
          </a:p>
          <a:p>
            <a:pPr lvl="1">
              <a:lnSpc>
                <a:spcPct val="100000"/>
              </a:lnSpc>
              <a:spcBef>
                <a:spcPts val="600"/>
              </a:spcBef>
            </a:pPr>
            <a:r>
              <a:rPr lang="en-US" sz="2800" dirty="0"/>
              <a:t>How the guidance could be improved</a:t>
            </a:r>
          </a:p>
          <a:p>
            <a:endParaRPr lang="en-US" dirty="0"/>
          </a:p>
        </p:txBody>
      </p:sp>
    </p:spTree>
    <p:extLst>
      <p:ext uri="{BB962C8B-B14F-4D97-AF65-F5344CB8AC3E}">
        <p14:creationId xmlns:p14="http://schemas.microsoft.com/office/powerpoint/2010/main" val="2955926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2FA6-330F-4447-A238-1A28E3CCBF45}"/>
              </a:ext>
            </a:extLst>
          </p:cNvPr>
          <p:cNvSpPr>
            <a:spLocks noGrp="1"/>
          </p:cNvSpPr>
          <p:nvPr>
            <p:ph type="title"/>
          </p:nvPr>
        </p:nvSpPr>
        <p:spPr/>
        <p:txBody>
          <a:bodyPr/>
          <a:lstStyle/>
          <a:p>
            <a:r>
              <a:rPr lang="en-US" dirty="0"/>
              <a:t>Participants </a:t>
            </a:r>
          </a:p>
        </p:txBody>
      </p:sp>
      <p:sp>
        <p:nvSpPr>
          <p:cNvPr id="3" name="Content Placeholder 2">
            <a:extLst>
              <a:ext uri="{FF2B5EF4-FFF2-40B4-BE49-F238E27FC236}">
                <a16:creationId xmlns:a16="http://schemas.microsoft.com/office/drawing/2014/main" id="{08BDF3B3-4F67-B345-A5A8-A35804DDDC3B}"/>
              </a:ext>
            </a:extLst>
          </p:cNvPr>
          <p:cNvSpPr>
            <a:spLocks noGrp="1"/>
          </p:cNvSpPr>
          <p:nvPr>
            <p:ph idx="1"/>
          </p:nvPr>
        </p:nvSpPr>
        <p:spPr/>
        <p:txBody>
          <a:bodyPr/>
          <a:lstStyle/>
          <a:p>
            <a:pPr>
              <a:lnSpc>
                <a:spcPct val="100000"/>
              </a:lnSpc>
              <a:spcBef>
                <a:spcPts val="600"/>
              </a:spcBef>
            </a:pPr>
            <a:r>
              <a:rPr lang="en-US" dirty="0">
                <a:solidFill>
                  <a:schemeClr val="accent3"/>
                </a:solidFill>
              </a:rPr>
              <a:t>23 stakeholders</a:t>
            </a:r>
          </a:p>
          <a:p>
            <a:pPr>
              <a:lnSpc>
                <a:spcPct val="100000"/>
              </a:lnSpc>
              <a:spcBef>
                <a:spcPts val="600"/>
              </a:spcBef>
            </a:pPr>
            <a:r>
              <a:rPr lang="en-US" dirty="0">
                <a:solidFill>
                  <a:schemeClr val="accent3"/>
                </a:solidFill>
              </a:rPr>
              <a:t>Reside in 10 countries, primarily in Europe (57%) and </a:t>
            </a:r>
            <a:br>
              <a:rPr lang="en-US" dirty="0">
                <a:solidFill>
                  <a:schemeClr val="accent3"/>
                </a:solidFill>
              </a:rPr>
            </a:br>
            <a:r>
              <a:rPr lang="en-US" dirty="0">
                <a:solidFill>
                  <a:schemeClr val="accent3"/>
                </a:solidFill>
              </a:rPr>
              <a:t>North America (30%)</a:t>
            </a:r>
          </a:p>
          <a:p>
            <a:pPr>
              <a:lnSpc>
                <a:spcPct val="100000"/>
              </a:lnSpc>
              <a:spcBef>
                <a:spcPts val="600"/>
              </a:spcBef>
            </a:pPr>
            <a:r>
              <a:rPr lang="en-US" dirty="0">
                <a:solidFill>
                  <a:schemeClr val="accent3"/>
                </a:solidFill>
              </a:rPr>
              <a:t>Conduct research in 124 countries</a:t>
            </a:r>
          </a:p>
          <a:p>
            <a:pPr lvl="1">
              <a:lnSpc>
                <a:spcPct val="100000"/>
              </a:lnSpc>
              <a:spcBef>
                <a:spcPts val="600"/>
              </a:spcBef>
            </a:pPr>
            <a:r>
              <a:rPr lang="en-US" dirty="0"/>
              <a:t>91% in Europe and Central Asia</a:t>
            </a:r>
          </a:p>
          <a:p>
            <a:pPr lvl="1">
              <a:lnSpc>
                <a:spcPct val="100000"/>
              </a:lnSpc>
              <a:spcBef>
                <a:spcPts val="600"/>
              </a:spcBef>
            </a:pPr>
            <a:r>
              <a:rPr lang="en-US" dirty="0"/>
              <a:t>78% in North America </a:t>
            </a:r>
          </a:p>
          <a:p>
            <a:pPr lvl="1">
              <a:lnSpc>
                <a:spcPct val="100000"/>
              </a:lnSpc>
              <a:spcBef>
                <a:spcPts val="600"/>
              </a:spcBef>
            </a:pPr>
            <a:r>
              <a:rPr lang="en-US" dirty="0"/>
              <a:t>74% in East Asia and Pacific</a:t>
            </a:r>
          </a:p>
          <a:p>
            <a:pPr lvl="1">
              <a:lnSpc>
                <a:spcPct val="100000"/>
              </a:lnSpc>
              <a:spcBef>
                <a:spcPts val="600"/>
              </a:spcBef>
            </a:pPr>
            <a:r>
              <a:rPr lang="en-US" dirty="0"/>
              <a:t>57% in Latin American and Caribbean</a:t>
            </a:r>
          </a:p>
          <a:p>
            <a:pPr lvl="1">
              <a:lnSpc>
                <a:spcPct val="100000"/>
              </a:lnSpc>
              <a:spcBef>
                <a:spcPts val="600"/>
              </a:spcBef>
            </a:pPr>
            <a:r>
              <a:rPr lang="en-US" dirty="0"/>
              <a:t>57% in sub-Saharan Africa</a:t>
            </a:r>
          </a:p>
          <a:p>
            <a:pPr lvl="1">
              <a:lnSpc>
                <a:spcPct val="100000"/>
              </a:lnSpc>
              <a:spcBef>
                <a:spcPts val="600"/>
              </a:spcBef>
            </a:pPr>
            <a:r>
              <a:rPr lang="en-US" dirty="0"/>
              <a:t>35% in South Asia</a:t>
            </a:r>
          </a:p>
          <a:p>
            <a:pPr lvl="1">
              <a:lnSpc>
                <a:spcPct val="100000"/>
              </a:lnSpc>
              <a:spcBef>
                <a:spcPts val="600"/>
              </a:spcBef>
            </a:pPr>
            <a:r>
              <a:rPr lang="en-US" dirty="0"/>
              <a:t>39% in Middle East and North Africa</a:t>
            </a:r>
          </a:p>
          <a:p>
            <a:pPr>
              <a:lnSpc>
                <a:spcPct val="100000"/>
              </a:lnSpc>
              <a:spcBef>
                <a:spcPts val="600"/>
              </a:spcBef>
              <a:spcAft>
                <a:spcPts val="1200"/>
              </a:spcAft>
            </a:pPr>
            <a:endParaRPr lang="en-US" sz="2600" dirty="0">
              <a:solidFill>
                <a:schemeClr val="accent3"/>
              </a:solidFill>
            </a:endParaRPr>
          </a:p>
          <a:p>
            <a:pPr>
              <a:lnSpc>
                <a:spcPct val="100000"/>
              </a:lnSpc>
              <a:spcBef>
                <a:spcPts val="600"/>
              </a:spcBef>
              <a:spcAft>
                <a:spcPts val="1200"/>
              </a:spcAft>
            </a:pPr>
            <a:endParaRPr lang="en-US" sz="2600" dirty="0">
              <a:solidFill>
                <a:schemeClr val="accent3"/>
              </a:solidFill>
            </a:endParaRPr>
          </a:p>
          <a:p>
            <a:pPr>
              <a:lnSpc>
                <a:spcPct val="100000"/>
              </a:lnSpc>
              <a:spcBef>
                <a:spcPts val="600"/>
              </a:spcBef>
              <a:spcAft>
                <a:spcPts val="1200"/>
              </a:spcAft>
            </a:pPr>
            <a:endParaRPr lang="en-US" sz="2600" dirty="0">
              <a:solidFill>
                <a:schemeClr val="accent3"/>
              </a:solidFill>
            </a:endParaRPr>
          </a:p>
        </p:txBody>
      </p:sp>
    </p:spTree>
    <p:extLst>
      <p:ext uri="{BB962C8B-B14F-4D97-AF65-F5344CB8AC3E}">
        <p14:creationId xmlns:p14="http://schemas.microsoft.com/office/powerpoint/2010/main" val="4201123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6BF7-0C56-454B-8B92-B637B6E27119}"/>
              </a:ext>
            </a:extLst>
          </p:cNvPr>
          <p:cNvSpPr>
            <a:spLocks noGrp="1"/>
          </p:cNvSpPr>
          <p:nvPr>
            <p:ph type="title"/>
          </p:nvPr>
        </p:nvSpPr>
        <p:spPr/>
        <p:txBody>
          <a:bodyPr/>
          <a:lstStyle/>
          <a:p>
            <a:pPr algn="ctr"/>
            <a:r>
              <a:rPr lang="en-US" sz="3600" dirty="0">
                <a:solidFill>
                  <a:schemeClr val="accent1"/>
                </a:solidFill>
              </a:rPr>
              <a:t>Interviews—Results</a:t>
            </a:r>
            <a:endParaRPr lang="en-US" sz="3600" dirty="0"/>
          </a:p>
        </p:txBody>
      </p:sp>
      <p:sp>
        <p:nvSpPr>
          <p:cNvPr id="3" name="Content Placeholder 2">
            <a:extLst>
              <a:ext uri="{FF2B5EF4-FFF2-40B4-BE49-F238E27FC236}">
                <a16:creationId xmlns:a16="http://schemas.microsoft.com/office/drawing/2014/main" id="{7F7DF8FA-9E54-5045-91CF-1F2BA48BEF09}"/>
              </a:ext>
            </a:extLst>
          </p:cNvPr>
          <p:cNvSpPr>
            <a:spLocks noGrp="1"/>
          </p:cNvSpPr>
          <p:nvPr>
            <p:ph sz="quarter" idx="11"/>
          </p:nvPr>
        </p:nvSpPr>
        <p:spPr/>
        <p:txBody>
          <a:bodyPr/>
          <a:lstStyle/>
          <a:p>
            <a:pPr algn="ctr"/>
            <a:r>
              <a:rPr lang="en-US" i="1" dirty="0"/>
              <a:t>Note: We include significant and repeated concerns expressed by participants, if even not the intended purview of ICH, so that ICH is aware of the reality of the experiences of researchers, and can consider how best to address these concerns as part of the renovation. </a:t>
            </a:r>
            <a:endParaRPr lang="en-US" dirty="0"/>
          </a:p>
          <a:p>
            <a:pPr algn="ctr"/>
            <a:endParaRPr lang="en-US" dirty="0"/>
          </a:p>
        </p:txBody>
      </p:sp>
    </p:spTree>
    <p:extLst>
      <p:ext uri="{BB962C8B-B14F-4D97-AF65-F5344CB8AC3E}">
        <p14:creationId xmlns:p14="http://schemas.microsoft.com/office/powerpoint/2010/main" val="271938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11" y="745620"/>
            <a:ext cx="8203678" cy="770467"/>
          </a:xfrm>
        </p:spPr>
        <p:txBody>
          <a:bodyPr/>
          <a:lstStyle/>
          <a:p>
            <a:r>
              <a:rPr lang="en-US" dirty="0"/>
              <a:t>Aspirations</a:t>
            </a:r>
            <a:br>
              <a:rPr lang="en-US" dirty="0"/>
            </a:br>
            <a:r>
              <a:rPr lang="en-US" dirty="0">
                <a:solidFill>
                  <a:schemeClr val="accent5">
                    <a:lumMod val="75000"/>
                  </a:schemeClr>
                </a:solidFill>
              </a:rPr>
              <a:t> </a:t>
            </a:r>
          </a:p>
        </p:txBody>
      </p:sp>
      <p:graphicFrame>
        <p:nvGraphicFramePr>
          <p:cNvPr id="4" name="Table 3"/>
          <p:cNvGraphicFramePr>
            <a:graphicFrameLocks noGrp="1"/>
          </p:cNvGraphicFramePr>
          <p:nvPr>
            <p:extLst/>
          </p:nvPr>
        </p:nvGraphicFramePr>
        <p:xfrm>
          <a:off x="347581" y="3437305"/>
          <a:ext cx="8462208" cy="792480"/>
        </p:xfrm>
        <a:graphic>
          <a:graphicData uri="http://schemas.openxmlformats.org/drawingml/2006/table">
            <a:tbl>
              <a:tblPr firstRow="1" bandRow="1">
                <a:tableStyleId>{5C22544A-7EE6-4342-B048-85BDC9FD1C3A}</a:tableStyleId>
              </a:tblPr>
              <a:tblGrid>
                <a:gridCol w="2820736">
                  <a:extLst>
                    <a:ext uri="{9D8B030D-6E8A-4147-A177-3AD203B41FA5}">
                      <a16:colId xmlns:a16="http://schemas.microsoft.com/office/drawing/2014/main" val="20000"/>
                    </a:ext>
                  </a:extLst>
                </a:gridCol>
                <a:gridCol w="2820736">
                  <a:extLst>
                    <a:ext uri="{9D8B030D-6E8A-4147-A177-3AD203B41FA5}">
                      <a16:colId xmlns:a16="http://schemas.microsoft.com/office/drawing/2014/main" val="20001"/>
                    </a:ext>
                  </a:extLst>
                </a:gridCol>
                <a:gridCol w="2820736">
                  <a:extLst>
                    <a:ext uri="{9D8B030D-6E8A-4147-A177-3AD203B41FA5}">
                      <a16:colId xmlns:a16="http://schemas.microsoft.com/office/drawing/2014/main" val="20002"/>
                    </a:ext>
                  </a:extLst>
                </a:gridCol>
              </a:tblGrid>
              <a:tr h="370840">
                <a:tc>
                  <a:txBody>
                    <a:bodyPr/>
                    <a:lstStyle/>
                    <a:p>
                      <a:pPr lvl="0" algn="ctr">
                        <a:lnSpc>
                          <a:spcPct val="100000"/>
                        </a:lnSpc>
                        <a:spcBef>
                          <a:spcPts val="600"/>
                        </a:spcBef>
                      </a:pPr>
                      <a:r>
                        <a:rPr lang="en-US" sz="2300" b="0" dirty="0">
                          <a:solidFill>
                            <a:schemeClr val="accent3"/>
                          </a:solidFill>
                        </a:rPr>
                        <a:t>Need Flexibility </a:t>
                      </a:r>
                    </a:p>
                    <a:p>
                      <a:pPr lvl="0" algn="ctr">
                        <a:buFont typeface="Arial" panose="020B0604020202020204" pitchFamily="34" charset="0"/>
                        <a:buNone/>
                      </a:pPr>
                      <a:r>
                        <a:rPr lang="en-US" sz="2300" b="0" dirty="0">
                          <a:solidFill>
                            <a:schemeClr val="accent3"/>
                          </a:solidFill>
                        </a:rPr>
                        <a:t> </a:t>
                      </a:r>
                    </a:p>
                  </a:txBody>
                  <a:tcPr marL="274320" marR="274320">
                    <a:solidFill>
                      <a:schemeClr val="bg1"/>
                    </a:solidFill>
                  </a:tcPr>
                </a:tc>
                <a:tc>
                  <a:txBody>
                    <a:bodyPr/>
                    <a:lstStyle/>
                    <a:p>
                      <a:pPr lvl="0" algn="ctr">
                        <a:lnSpc>
                          <a:spcPct val="100000"/>
                        </a:lnSpc>
                        <a:spcBef>
                          <a:spcPts val="600"/>
                        </a:spcBef>
                      </a:pPr>
                      <a:r>
                        <a:rPr lang="en-US" sz="2300" b="0" dirty="0">
                          <a:solidFill>
                            <a:schemeClr val="accent3"/>
                          </a:solidFill>
                        </a:rPr>
                        <a:t>Simplify </a:t>
                      </a:r>
                    </a:p>
                  </a:txBody>
                  <a:tcPr marL="274320" marR="274320">
                    <a:solidFill>
                      <a:schemeClr val="bg1"/>
                    </a:solidFill>
                  </a:tcPr>
                </a:tc>
                <a:tc>
                  <a:txBody>
                    <a:bodyPr/>
                    <a:lstStyle/>
                    <a:p>
                      <a:pPr lvl="0" algn="ctr">
                        <a:lnSpc>
                          <a:spcPct val="100000"/>
                        </a:lnSpc>
                        <a:spcBef>
                          <a:spcPts val="600"/>
                        </a:spcBef>
                      </a:pPr>
                      <a:r>
                        <a:rPr lang="en-US" sz="2300" b="0" dirty="0">
                          <a:solidFill>
                            <a:schemeClr val="accent3"/>
                          </a:solidFill>
                        </a:rPr>
                        <a:t>Make</a:t>
                      </a:r>
                      <a:r>
                        <a:rPr lang="en-US" sz="2300" b="0" baseline="0" dirty="0">
                          <a:solidFill>
                            <a:schemeClr val="accent3"/>
                          </a:solidFill>
                        </a:rPr>
                        <a:t> updates</a:t>
                      </a:r>
                      <a:endParaRPr lang="en-US" sz="2300" b="0" dirty="0">
                        <a:solidFill>
                          <a:schemeClr val="accent3"/>
                        </a:solidFill>
                      </a:endParaRPr>
                    </a:p>
                  </a:txBody>
                  <a:tcPr marL="274320" marR="274320">
                    <a:solidFill>
                      <a:schemeClr val="bg1"/>
                    </a:solidFill>
                  </a:tcPr>
                </a:tc>
                <a:extLst>
                  <a:ext uri="{0D108BD9-81ED-4DB2-BD59-A6C34878D82A}">
                    <a16:rowId xmlns:a16="http://schemas.microsoft.com/office/drawing/2014/main" val="10000"/>
                  </a:ext>
                </a:extLst>
              </a:tr>
            </a:tbl>
          </a:graphicData>
        </a:graphic>
      </p:graphicFrame>
      <p:grpSp>
        <p:nvGrpSpPr>
          <p:cNvPr id="13" name="Group 12"/>
          <p:cNvGrpSpPr/>
          <p:nvPr/>
        </p:nvGrpSpPr>
        <p:grpSpPr>
          <a:xfrm>
            <a:off x="606111" y="3293136"/>
            <a:ext cx="7974139" cy="0"/>
            <a:chOff x="606111" y="5379335"/>
            <a:chExt cx="7974139" cy="0"/>
          </a:xfrm>
        </p:grpSpPr>
        <p:cxnSp>
          <p:nvCxnSpPr>
            <p:cNvPr id="10" name="Straight Connector 9"/>
            <p:cNvCxnSpPr/>
            <p:nvPr/>
          </p:nvCxnSpPr>
          <p:spPr>
            <a:xfrm>
              <a:off x="606111" y="5379335"/>
              <a:ext cx="23667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09818" y="5379335"/>
              <a:ext cx="23667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213525" y="5379335"/>
              <a:ext cx="23667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22" name="Picture 21" descr="standar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438" y="1831568"/>
            <a:ext cx="948999" cy="1234440"/>
          </a:xfrm>
          <a:prstGeom prst="rect">
            <a:avLst/>
          </a:prstGeom>
        </p:spPr>
      </p:pic>
      <p:pic>
        <p:nvPicPr>
          <p:cNvPr id="5" name="Picture 4" descr="004-speech-bub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58" y="1831568"/>
            <a:ext cx="1369721" cy="1234440"/>
          </a:xfrm>
          <a:prstGeom prst="rect">
            <a:avLst/>
          </a:prstGeom>
        </p:spPr>
      </p:pic>
      <p:pic>
        <p:nvPicPr>
          <p:cNvPr id="6" name="Picture 5" descr="002-stai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8410" y="1964456"/>
            <a:ext cx="1207180" cy="1101552"/>
          </a:xfrm>
          <a:prstGeom prst="rect">
            <a:avLst/>
          </a:prstGeom>
        </p:spPr>
      </p:pic>
      <p:grpSp>
        <p:nvGrpSpPr>
          <p:cNvPr id="3" name="Group 2"/>
          <p:cNvGrpSpPr/>
          <p:nvPr/>
        </p:nvGrpSpPr>
        <p:grpSpPr>
          <a:xfrm>
            <a:off x="2498587" y="4413101"/>
            <a:ext cx="4146827" cy="1408580"/>
            <a:chOff x="2615599" y="4413101"/>
            <a:chExt cx="4146827" cy="1408580"/>
          </a:xfrm>
        </p:grpSpPr>
        <p:pic>
          <p:nvPicPr>
            <p:cNvPr id="14" name="Picture 13" descr="process-f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5599" y="4500171"/>
              <a:ext cx="1352811" cy="1234440"/>
            </a:xfrm>
            <a:prstGeom prst="rect">
              <a:avLst/>
            </a:prstGeom>
          </p:spPr>
        </p:pic>
        <p:cxnSp>
          <p:nvCxnSpPr>
            <p:cNvPr id="8" name="Straight Connector 7"/>
            <p:cNvCxnSpPr/>
            <p:nvPr/>
          </p:nvCxnSpPr>
          <p:spPr>
            <a:xfrm flipV="1">
              <a:off x="4267200" y="4413101"/>
              <a:ext cx="0" cy="140858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565991" y="4717282"/>
              <a:ext cx="2196435" cy="800219"/>
            </a:xfrm>
            <a:prstGeom prst="rect">
              <a:avLst/>
            </a:prstGeom>
          </p:spPr>
          <p:txBody>
            <a:bodyPr wrap="none">
              <a:spAutoFit/>
            </a:bodyPr>
            <a:lstStyle/>
            <a:p>
              <a:pPr lvl="0" algn="ctr">
                <a:lnSpc>
                  <a:spcPct val="100000"/>
                </a:lnSpc>
                <a:spcBef>
                  <a:spcPts val="600"/>
                </a:spcBef>
              </a:pPr>
              <a:r>
                <a:rPr lang="en-US" sz="2300" dirty="0">
                  <a:solidFill>
                    <a:schemeClr val="accent3"/>
                  </a:solidFill>
                </a:rPr>
                <a:t>Be transparent </a:t>
              </a:r>
              <a:br>
                <a:rPr lang="en-US" sz="2300" dirty="0">
                  <a:solidFill>
                    <a:schemeClr val="accent3"/>
                  </a:solidFill>
                </a:rPr>
              </a:br>
              <a:r>
                <a:rPr lang="en-US" sz="2300" dirty="0">
                  <a:solidFill>
                    <a:schemeClr val="accent3"/>
                  </a:solidFill>
                </a:rPr>
                <a:t>and inclusive</a:t>
              </a:r>
            </a:p>
          </p:txBody>
        </p:sp>
      </p:grpSp>
    </p:spTree>
    <p:extLst>
      <p:ext uri="{BB962C8B-B14F-4D97-AF65-F5344CB8AC3E}">
        <p14:creationId xmlns:p14="http://schemas.microsoft.com/office/powerpoint/2010/main" val="1185065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Flexibility</a:t>
            </a:r>
          </a:p>
        </p:txBody>
      </p:sp>
      <p:sp>
        <p:nvSpPr>
          <p:cNvPr id="3" name="Content Placeholder 2"/>
          <p:cNvSpPr>
            <a:spLocks noGrp="1"/>
          </p:cNvSpPr>
          <p:nvPr>
            <p:ph idx="1"/>
          </p:nvPr>
        </p:nvSpPr>
        <p:spPr>
          <a:xfrm>
            <a:off x="347579" y="1482959"/>
            <a:ext cx="8462210" cy="4508584"/>
          </a:xfrm>
        </p:spPr>
        <p:txBody>
          <a:bodyPr/>
          <a:lstStyle/>
          <a:p>
            <a:pPr marL="0" indent="0">
              <a:buNone/>
            </a:pPr>
            <a:r>
              <a:rPr lang="en-US" dirty="0"/>
              <a:t>Narratives focused on:</a:t>
            </a:r>
          </a:p>
          <a:p>
            <a:r>
              <a:rPr lang="en-US" dirty="0"/>
              <a:t>Being specific about the types of research for which </a:t>
            </a:r>
            <a:br>
              <a:rPr lang="en-US" dirty="0"/>
            </a:br>
            <a:r>
              <a:rPr lang="en-US" dirty="0"/>
              <a:t>ICH E6 GCP is a requirement</a:t>
            </a:r>
          </a:p>
          <a:p>
            <a:r>
              <a:rPr lang="en-US" dirty="0"/>
              <a:t>Clarifying when ICH E6 GCP is optional</a:t>
            </a:r>
          </a:p>
          <a:p>
            <a:pPr lvl="1"/>
            <a:r>
              <a:rPr lang="en-US" dirty="0"/>
              <a:t>Investigators select components as appropriate </a:t>
            </a:r>
          </a:p>
          <a:p>
            <a:r>
              <a:rPr lang="en-US" dirty="0"/>
              <a:t>Providing a framework for adapting the guidance to other types of research </a:t>
            </a:r>
          </a:p>
          <a:p>
            <a:pPr lvl="1"/>
            <a:r>
              <a:rPr lang="en-US" dirty="0"/>
              <a:t>Identifying minimum requirements of GCP necessary </a:t>
            </a:r>
            <a:br>
              <a:rPr lang="en-US" dirty="0"/>
            </a:br>
            <a:r>
              <a:rPr lang="en-US" dirty="0"/>
              <a:t>for different types of trials </a:t>
            </a:r>
          </a:p>
          <a:p>
            <a:pPr lvl="1"/>
            <a:r>
              <a:rPr lang="en-US" dirty="0"/>
              <a:t>Setting quality standards that encompass </a:t>
            </a:r>
            <a:br>
              <a:rPr lang="en-US" dirty="0"/>
            </a:br>
            <a:r>
              <a:rPr lang="en-US" dirty="0"/>
              <a:t>non-interventional and non-drug studies </a:t>
            </a:r>
          </a:p>
        </p:txBody>
      </p:sp>
      <p:pic>
        <p:nvPicPr>
          <p:cNvPr id="5" name="Picture 4" descr="004-speech-bub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658" y="471309"/>
            <a:ext cx="1369721" cy="1234440"/>
          </a:xfrm>
          <a:prstGeom prst="rect">
            <a:avLst/>
          </a:prstGeom>
        </p:spPr>
      </p:pic>
    </p:spTree>
    <p:extLst>
      <p:ext uri="{BB962C8B-B14F-4D97-AF65-F5344CB8AC3E}">
        <p14:creationId xmlns:p14="http://schemas.microsoft.com/office/powerpoint/2010/main" val="1086501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Flexibility </a:t>
            </a:r>
          </a:p>
        </p:txBody>
      </p:sp>
      <p:sp>
        <p:nvSpPr>
          <p:cNvPr id="3" name="Content Placeholder 2"/>
          <p:cNvSpPr>
            <a:spLocks noGrp="1"/>
          </p:cNvSpPr>
          <p:nvPr>
            <p:ph idx="1"/>
          </p:nvPr>
        </p:nvSpPr>
        <p:spPr/>
        <p:txBody>
          <a:bodyPr/>
          <a:lstStyle/>
          <a:p>
            <a:r>
              <a:rPr lang="en-US" dirty="0"/>
              <a:t>Because ICH E6 GCP is viewed a global guideline, </a:t>
            </a:r>
            <a:br>
              <a:rPr lang="en-US" dirty="0"/>
            </a:br>
            <a:r>
              <a:rPr lang="en-US" dirty="0"/>
              <a:t>research in lower and middle-income countries need flexibility (e.g., informed consent, vulnerable populations, orphaned children)</a:t>
            </a:r>
          </a:p>
          <a:p>
            <a:pPr marL="0" indent="0">
              <a:buNone/>
            </a:pPr>
            <a:endParaRPr lang="en-US" dirty="0"/>
          </a:p>
        </p:txBody>
      </p:sp>
    </p:spTree>
    <p:extLst>
      <p:ext uri="{BB962C8B-B14F-4D97-AF65-F5344CB8AC3E}">
        <p14:creationId xmlns:p14="http://schemas.microsoft.com/office/powerpoint/2010/main" val="3916828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Flexibility </a:t>
            </a:r>
          </a:p>
        </p:txBody>
      </p:sp>
      <p:sp>
        <p:nvSpPr>
          <p:cNvPr id="4" name="Content Placeholder 2"/>
          <p:cNvSpPr txBox="1">
            <a:spLocks/>
          </p:cNvSpPr>
          <p:nvPr/>
        </p:nvSpPr>
        <p:spPr>
          <a:xfrm>
            <a:off x="347579" y="1314040"/>
            <a:ext cx="8462210" cy="4772655"/>
          </a:xfrm>
          <a:prstGeom prst="round2DiagRect">
            <a:avLst/>
          </a:prstGeom>
          <a:solidFill>
            <a:schemeClr val="accent2"/>
          </a:solidFill>
          <a:ln w="25400">
            <a:noFill/>
          </a:ln>
        </p:spPr>
        <p:txBody>
          <a:bodyPr vert="horz" wrap="square" lIns="91440" tIns="91440" rIns="91440" bIns="91440" rtlCol="0">
            <a:spAutoFit/>
          </a:bodyPr>
          <a:lstStyle>
            <a:lvl1pPr marL="227013" indent="-227013" algn="l" defTabSz="457200" rtl="0" eaLnBrk="1" latinLnBrk="0" hangingPunct="1">
              <a:lnSpc>
                <a:spcPct val="95000"/>
              </a:lnSpc>
              <a:spcBef>
                <a:spcPts val="1400"/>
              </a:spcBef>
              <a:buSzPct val="130000"/>
              <a:buFontTx/>
              <a:buBlip>
                <a:blip r:embed="rId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i="1" dirty="0">
                <a:solidFill>
                  <a:schemeClr val="bg1"/>
                </a:solidFill>
              </a:rPr>
              <a:t>The introduction of GCP states </a:t>
            </a:r>
            <a:br>
              <a:rPr lang="en-US" sz="2800" i="1" dirty="0">
                <a:solidFill>
                  <a:schemeClr val="bg1"/>
                </a:solidFill>
              </a:rPr>
            </a:br>
            <a:r>
              <a:rPr lang="en-US" sz="2800" i="1" dirty="0">
                <a:solidFill>
                  <a:schemeClr val="bg1"/>
                </a:solidFill>
              </a:rPr>
              <a:t>that the principles of GCP can be,                       as appropriate, applied to different                 types of research. So this precise </a:t>
            </a:r>
            <a:br>
              <a:rPr lang="en-US" sz="2800" i="1" dirty="0">
                <a:solidFill>
                  <a:schemeClr val="bg1"/>
                </a:solidFill>
              </a:rPr>
            </a:br>
            <a:r>
              <a:rPr lang="en-US" sz="2800" i="1" dirty="0">
                <a:solidFill>
                  <a:schemeClr val="bg1"/>
                </a:solidFill>
              </a:rPr>
              <a:t>introductory phrase has guided, </a:t>
            </a:r>
            <a:br>
              <a:rPr lang="en-US" sz="2800" i="1" dirty="0">
                <a:solidFill>
                  <a:schemeClr val="bg1"/>
                </a:solidFill>
              </a:rPr>
            </a:br>
            <a:r>
              <a:rPr lang="en-US" sz="2800" i="1" dirty="0">
                <a:solidFill>
                  <a:schemeClr val="bg1"/>
                </a:solidFill>
              </a:rPr>
              <a:t>at least in Europe, authorities and </a:t>
            </a:r>
            <a:br>
              <a:rPr lang="en-US" sz="2800" i="1" dirty="0">
                <a:solidFill>
                  <a:schemeClr val="bg1"/>
                </a:solidFill>
              </a:rPr>
            </a:br>
            <a:r>
              <a:rPr lang="en-US" sz="2800" i="1" dirty="0">
                <a:solidFill>
                  <a:schemeClr val="bg1"/>
                </a:solidFill>
              </a:rPr>
              <a:t>ethical committees applying ICH GCP </a:t>
            </a:r>
            <a:br>
              <a:rPr lang="en-US" sz="2800" i="1" dirty="0">
                <a:solidFill>
                  <a:schemeClr val="bg1"/>
                </a:solidFill>
              </a:rPr>
            </a:br>
            <a:r>
              <a:rPr lang="en-US" sz="2800" i="1" dirty="0">
                <a:solidFill>
                  <a:schemeClr val="bg1"/>
                </a:solidFill>
              </a:rPr>
              <a:t>to all different types of research, which           are not even involving drugs, at all. </a:t>
            </a:r>
          </a:p>
          <a:p>
            <a:pPr marL="0" indent="0">
              <a:buNone/>
            </a:pPr>
            <a:r>
              <a:rPr lang="en-US" sz="1800" dirty="0">
                <a:solidFill>
                  <a:schemeClr val="bg1"/>
                </a:solidFill>
                <a:latin typeface="Arial" panose="020B0604020202020204" pitchFamily="34" charset="0"/>
                <a:ea typeface="Calibri" panose="020F0502020204030204" pitchFamily="34" charset="0"/>
              </a:rPr>
              <a:t>—Regulatory, non-profit</a:t>
            </a:r>
            <a:endParaRPr lang="en-US" sz="1800" dirty="0">
              <a:solidFill>
                <a:schemeClr val="bg1"/>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7602" r="30960" b="28148"/>
          <a:stretch/>
        </p:blipFill>
        <p:spPr>
          <a:xfrm>
            <a:off x="5572150" y="1235476"/>
            <a:ext cx="3637315" cy="4857439"/>
          </a:xfrm>
          <a:prstGeom prst="rect">
            <a:avLst/>
          </a:prstGeom>
        </p:spPr>
      </p:pic>
    </p:spTree>
    <p:extLst>
      <p:ext uri="{BB962C8B-B14F-4D97-AF65-F5344CB8AC3E}">
        <p14:creationId xmlns:p14="http://schemas.microsoft.com/office/powerpoint/2010/main" val="116975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682012"/>
            <a:ext cx="8462210" cy="770467"/>
          </a:xfrm>
        </p:spPr>
        <p:txBody>
          <a:bodyPr/>
          <a:lstStyle/>
          <a:p>
            <a:r>
              <a:rPr lang="en-US" dirty="0"/>
              <a:t>About CTTI’s Work on Informing ICH E6 </a:t>
            </a:r>
            <a:br>
              <a:rPr lang="en-US" dirty="0"/>
            </a:br>
            <a:r>
              <a:rPr lang="en-US" dirty="0"/>
              <a:t>Renovation</a:t>
            </a:r>
          </a:p>
        </p:txBody>
      </p:sp>
      <p:sp>
        <p:nvSpPr>
          <p:cNvPr id="3" name="Text Placeholder 2"/>
          <p:cNvSpPr>
            <a:spLocks noGrp="1"/>
          </p:cNvSpPr>
          <p:nvPr>
            <p:ph idx="1"/>
          </p:nvPr>
        </p:nvSpPr>
        <p:spPr>
          <a:xfrm>
            <a:off x="334211" y="1768567"/>
            <a:ext cx="8462210" cy="3039915"/>
          </a:xfrm>
        </p:spPr>
        <p:txBody>
          <a:bodyPr/>
          <a:lstStyle/>
          <a:p>
            <a:r>
              <a:rPr lang="en-US" dirty="0"/>
              <a:t>Inform the appropriate renovation of ICH E6 in order to support the shared goal of improving clinical trials, internationally </a:t>
            </a:r>
          </a:p>
          <a:p>
            <a:r>
              <a:rPr lang="en-US" dirty="0"/>
              <a:t>Prior to the renovation, provide ICH with insights from stakeholders affected by ICH E6</a:t>
            </a:r>
          </a:p>
          <a:p>
            <a:r>
              <a:rPr lang="en-US" dirty="0"/>
              <a:t>Highlight the most essential issues and areas of greatest need for updates</a:t>
            </a:r>
          </a:p>
        </p:txBody>
      </p:sp>
    </p:spTree>
    <p:extLst>
      <p:ext uri="{BB962C8B-B14F-4D97-AF65-F5344CB8AC3E}">
        <p14:creationId xmlns:p14="http://schemas.microsoft.com/office/powerpoint/2010/main" val="397137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a:t>
            </a:r>
          </a:p>
        </p:txBody>
      </p:sp>
      <p:sp>
        <p:nvSpPr>
          <p:cNvPr id="3" name="Content Placeholder 2"/>
          <p:cNvSpPr>
            <a:spLocks noGrp="1"/>
          </p:cNvSpPr>
          <p:nvPr>
            <p:ph idx="1"/>
          </p:nvPr>
        </p:nvSpPr>
        <p:spPr/>
        <p:txBody>
          <a:bodyPr/>
          <a:lstStyle/>
          <a:p>
            <a:r>
              <a:rPr lang="en-US" b="1" dirty="0"/>
              <a:t>Recommendation: </a:t>
            </a:r>
            <a:r>
              <a:rPr lang="en-US" dirty="0"/>
              <a:t>Make ICH E6 GCP </a:t>
            </a:r>
            <a:br>
              <a:rPr lang="en-US" dirty="0"/>
            </a:br>
            <a:r>
              <a:rPr lang="en-US" dirty="0"/>
              <a:t>more user-friendly</a:t>
            </a:r>
          </a:p>
          <a:p>
            <a:pPr lvl="1"/>
            <a:r>
              <a:rPr lang="en-US" dirty="0"/>
              <a:t>Simplify GCP refresher training requirements </a:t>
            </a:r>
          </a:p>
          <a:p>
            <a:pPr lvl="1"/>
            <a:r>
              <a:rPr lang="en-US" dirty="0"/>
              <a:t>Eliminate duplicative trainings currently required by sponsors</a:t>
            </a:r>
          </a:p>
          <a:p>
            <a:r>
              <a:rPr lang="en-US" b="1" dirty="0"/>
              <a:t>Concerns: </a:t>
            </a:r>
          </a:p>
          <a:p>
            <a:pPr lvl="1"/>
            <a:r>
              <a:rPr lang="en-US" dirty="0"/>
              <a:t>Complexity of the guidelines </a:t>
            </a:r>
            <a:r>
              <a:rPr lang="en-US" dirty="0">
                <a:sym typeface="Wingdings" panose="05000000000000000000" pitchFamily="2" charset="2"/>
              </a:rPr>
              <a:t> </a:t>
            </a:r>
            <a:r>
              <a:rPr lang="en-US" dirty="0"/>
              <a:t>disincentive for </a:t>
            </a:r>
            <a:br>
              <a:rPr lang="en-US" dirty="0"/>
            </a:br>
            <a:r>
              <a:rPr lang="en-US" dirty="0"/>
              <a:t>new investigators, for small single-site trials, and </a:t>
            </a:r>
            <a:br>
              <a:rPr lang="en-US" dirty="0"/>
            </a:br>
            <a:r>
              <a:rPr lang="en-US" dirty="0"/>
              <a:t>for investigator-initiated studies</a:t>
            </a:r>
          </a:p>
          <a:p>
            <a:pPr lvl="1"/>
            <a:r>
              <a:rPr lang="en-US" dirty="0"/>
              <a:t>Need to transition from perception of a “checklist” and policing tool for audits </a:t>
            </a:r>
            <a:r>
              <a:rPr lang="en-US" dirty="0">
                <a:sym typeface="Wingdings" panose="05000000000000000000" pitchFamily="2" charset="2"/>
              </a:rPr>
              <a:t> spirit of GCP, guiding principles for research</a:t>
            </a:r>
            <a:endParaRPr lang="en-US" dirty="0"/>
          </a:p>
        </p:txBody>
      </p:sp>
      <p:pic>
        <p:nvPicPr>
          <p:cNvPr id="4" name="Picture 3" descr="002-stai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130" y="691000"/>
            <a:ext cx="1207180" cy="1101552"/>
          </a:xfrm>
          <a:prstGeom prst="rect">
            <a:avLst/>
          </a:prstGeom>
        </p:spPr>
      </p:pic>
    </p:spTree>
    <p:extLst>
      <p:ext uri="{BB962C8B-B14F-4D97-AF65-F5344CB8AC3E}">
        <p14:creationId xmlns:p14="http://schemas.microsoft.com/office/powerpoint/2010/main" val="3304496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Updates</a:t>
            </a:r>
          </a:p>
        </p:txBody>
      </p:sp>
      <p:sp>
        <p:nvSpPr>
          <p:cNvPr id="3" name="Content Placeholder 2"/>
          <p:cNvSpPr>
            <a:spLocks noGrp="1"/>
          </p:cNvSpPr>
          <p:nvPr>
            <p:ph idx="1"/>
          </p:nvPr>
        </p:nvSpPr>
        <p:spPr/>
        <p:txBody>
          <a:bodyPr/>
          <a:lstStyle/>
          <a:p>
            <a:pPr>
              <a:lnSpc>
                <a:spcPct val="100000"/>
              </a:lnSpc>
              <a:spcBef>
                <a:spcPts val="600"/>
              </a:spcBef>
            </a:pPr>
            <a:r>
              <a:rPr lang="en-US" dirty="0"/>
              <a:t>Accommodate changes in research conduct </a:t>
            </a:r>
            <a:br>
              <a:rPr lang="en-US" dirty="0"/>
            </a:br>
            <a:r>
              <a:rPr lang="en-US" dirty="0"/>
              <a:t>and technology</a:t>
            </a:r>
          </a:p>
          <a:p>
            <a:pPr lvl="1">
              <a:lnSpc>
                <a:spcPct val="100000"/>
              </a:lnSpc>
              <a:spcBef>
                <a:spcPts val="600"/>
              </a:spcBef>
            </a:pPr>
            <a:r>
              <a:rPr lang="en-US" dirty="0"/>
              <a:t>Multisite and multimodality trials </a:t>
            </a:r>
          </a:p>
          <a:p>
            <a:pPr lvl="1">
              <a:lnSpc>
                <a:spcPct val="100000"/>
              </a:lnSpc>
              <a:spcBef>
                <a:spcPts val="600"/>
              </a:spcBef>
            </a:pPr>
            <a:r>
              <a:rPr lang="en-US" dirty="0"/>
              <a:t>Informed consent (e.g., delayed consent, waiver of consent, opt-out consent)</a:t>
            </a:r>
          </a:p>
          <a:p>
            <a:pPr lvl="1">
              <a:lnSpc>
                <a:spcPct val="100000"/>
              </a:lnSpc>
              <a:spcBef>
                <a:spcPts val="600"/>
              </a:spcBef>
            </a:pPr>
            <a:r>
              <a:rPr lang="en-US" dirty="0"/>
              <a:t>Advances in technology (e.g., paperless trials and remote data collection)</a:t>
            </a:r>
          </a:p>
          <a:p>
            <a:pPr lvl="1">
              <a:lnSpc>
                <a:spcPct val="100000"/>
              </a:lnSpc>
              <a:spcBef>
                <a:spcPts val="600"/>
              </a:spcBef>
            </a:pPr>
            <a:r>
              <a:rPr lang="en-US" dirty="0"/>
              <a:t>New and enhanced study roles and responsibilities (e.g., monitor, sponsor liaison, study coordinator), including patients as stakeholders  </a:t>
            </a:r>
          </a:p>
          <a:p>
            <a:pPr>
              <a:lnSpc>
                <a:spcPct val="100000"/>
              </a:lnSpc>
              <a:spcBef>
                <a:spcPts val="600"/>
              </a:spcBef>
            </a:pPr>
            <a:r>
              <a:rPr lang="en-US" dirty="0"/>
              <a:t>Clarify terms and concepts (e.g., risk-based approach, quality tolerance limits)</a:t>
            </a:r>
          </a:p>
        </p:txBody>
      </p:sp>
      <p:pic>
        <p:nvPicPr>
          <p:cNvPr id="4" name="Picture 3" descr="standar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937" y="471309"/>
            <a:ext cx="948999" cy="1234440"/>
          </a:xfrm>
          <a:prstGeom prst="rect">
            <a:avLst/>
          </a:prstGeom>
        </p:spPr>
      </p:pic>
    </p:spTree>
    <p:extLst>
      <p:ext uri="{BB962C8B-B14F-4D97-AF65-F5344CB8AC3E}">
        <p14:creationId xmlns:p14="http://schemas.microsoft.com/office/powerpoint/2010/main" val="3556037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Transparent and Inclusive</a:t>
            </a:r>
          </a:p>
        </p:txBody>
      </p:sp>
      <p:sp>
        <p:nvSpPr>
          <p:cNvPr id="3" name="Content Placeholder 2"/>
          <p:cNvSpPr>
            <a:spLocks noGrp="1"/>
          </p:cNvSpPr>
          <p:nvPr>
            <p:ph idx="1"/>
          </p:nvPr>
        </p:nvSpPr>
        <p:spPr/>
        <p:txBody>
          <a:bodyPr/>
          <a:lstStyle/>
          <a:p>
            <a:r>
              <a:rPr lang="en-US" dirty="0"/>
              <a:t>Include a wide variety of stakeholders </a:t>
            </a:r>
            <a:br>
              <a:rPr lang="en-US" dirty="0"/>
            </a:br>
            <a:r>
              <a:rPr lang="en-US" dirty="0"/>
              <a:t>(e.g., patients, others) in the revision process </a:t>
            </a:r>
            <a:br>
              <a:rPr lang="en-US" dirty="0"/>
            </a:br>
            <a:r>
              <a:rPr lang="en-US" dirty="0">
                <a:sym typeface="Wingdings" panose="05000000000000000000" pitchFamily="2" charset="2"/>
              </a:rPr>
              <a:t></a:t>
            </a:r>
            <a:r>
              <a:rPr lang="en-US" dirty="0"/>
              <a:t> more operationally </a:t>
            </a:r>
            <a:r>
              <a:rPr lang="en-US"/>
              <a:t>feasible </a:t>
            </a:r>
            <a:br>
              <a:rPr lang="en-US"/>
            </a:br>
            <a:r>
              <a:rPr lang="en-US"/>
              <a:t>guidance</a:t>
            </a:r>
            <a:endParaRPr lang="en-US" dirty="0"/>
          </a:p>
          <a:p>
            <a:r>
              <a:rPr lang="en-US" dirty="0"/>
              <a:t>Be transparent in the creation of the renovation</a:t>
            </a:r>
          </a:p>
          <a:p>
            <a:pPr lvl="1"/>
            <a:r>
              <a:rPr lang="en-US" dirty="0"/>
              <a:t>Process followed</a:t>
            </a:r>
          </a:p>
          <a:p>
            <a:pPr lvl="1"/>
            <a:r>
              <a:rPr lang="en-US" dirty="0"/>
              <a:t>Rationale behind decisions </a:t>
            </a:r>
          </a:p>
          <a:p>
            <a:pPr lvl="1"/>
            <a:r>
              <a:rPr lang="en-US" dirty="0"/>
              <a:t>Stakeholders who are involved and how selected</a:t>
            </a:r>
          </a:p>
          <a:p>
            <a:pPr lvl="1"/>
            <a:r>
              <a:rPr lang="en-US" dirty="0"/>
              <a:t>Process for soliciting feedback </a:t>
            </a:r>
          </a:p>
          <a:p>
            <a:pPr lvl="1"/>
            <a:r>
              <a:rPr lang="en-US" dirty="0"/>
              <a:t>How feedback was reviewed </a:t>
            </a:r>
          </a:p>
        </p:txBody>
      </p:sp>
      <p:pic>
        <p:nvPicPr>
          <p:cNvPr id="6" name="Picture 5" descr="process-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319" y="856542"/>
            <a:ext cx="1352811" cy="1234440"/>
          </a:xfrm>
          <a:prstGeom prst="rect">
            <a:avLst/>
          </a:prstGeom>
        </p:spPr>
      </p:pic>
    </p:spTree>
    <p:extLst>
      <p:ext uri="{BB962C8B-B14F-4D97-AF65-F5344CB8AC3E}">
        <p14:creationId xmlns:p14="http://schemas.microsoft.com/office/powerpoint/2010/main" val="1620073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Transparent and Inclusive</a:t>
            </a:r>
          </a:p>
        </p:txBody>
      </p:sp>
      <p:sp>
        <p:nvSpPr>
          <p:cNvPr id="4" name="Content Placeholder 2"/>
          <p:cNvSpPr txBox="1">
            <a:spLocks/>
          </p:cNvSpPr>
          <p:nvPr/>
        </p:nvSpPr>
        <p:spPr>
          <a:xfrm>
            <a:off x="439019" y="1552208"/>
            <a:ext cx="8390835" cy="3577149"/>
          </a:xfrm>
          <a:prstGeom prst="round2DiagRect">
            <a:avLst/>
          </a:prstGeom>
          <a:solidFill>
            <a:schemeClr val="accent2"/>
          </a:solidFill>
        </p:spPr>
        <p:txBody>
          <a:bodyPr vert="horz" wrap="square" lIns="91440" tIns="91440" rIns="91440" bIns="91440" rtlCol="0">
            <a:spAutoFit/>
          </a:bodyPr>
          <a:lstStyle>
            <a:lvl1pPr marL="227013" indent="-227013" algn="l" defTabSz="457200" rtl="0" eaLnBrk="1" latinLnBrk="0" hangingPunct="1">
              <a:lnSpc>
                <a:spcPct val="95000"/>
              </a:lnSpc>
              <a:spcBef>
                <a:spcPts val="1400"/>
              </a:spcBef>
              <a:buSzPct val="130000"/>
              <a:buFontTx/>
              <a:buBlip>
                <a:blip r:embed="rId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i="1" dirty="0">
                <a:solidFill>
                  <a:schemeClr val="bg1"/>
                </a:solidFill>
              </a:rPr>
              <a:t>Who is writing [the renovation]?... </a:t>
            </a:r>
            <a:br>
              <a:rPr lang="en-US" sz="2800" i="1" dirty="0">
                <a:solidFill>
                  <a:schemeClr val="bg1"/>
                </a:solidFill>
              </a:rPr>
            </a:br>
            <a:r>
              <a:rPr lang="en-US" sz="2800" i="1" dirty="0">
                <a:solidFill>
                  <a:schemeClr val="bg1"/>
                </a:solidFill>
              </a:rPr>
              <a:t>Who is it sitting around the table? </a:t>
            </a:r>
            <a:br>
              <a:rPr lang="en-US" sz="2800" i="1" dirty="0">
                <a:solidFill>
                  <a:schemeClr val="bg1"/>
                </a:solidFill>
              </a:rPr>
            </a:br>
            <a:r>
              <a:rPr lang="en-US" sz="2800" i="1" dirty="0">
                <a:solidFill>
                  <a:schemeClr val="bg1"/>
                </a:solidFill>
              </a:rPr>
              <a:t>How they have been selected?… </a:t>
            </a:r>
            <a:br>
              <a:rPr lang="en-US" sz="2800" i="1" dirty="0">
                <a:solidFill>
                  <a:schemeClr val="bg1"/>
                </a:solidFill>
              </a:rPr>
            </a:br>
            <a:r>
              <a:rPr lang="en-US" sz="2800" i="1" dirty="0">
                <a:solidFill>
                  <a:schemeClr val="bg1"/>
                </a:solidFill>
              </a:rPr>
              <a:t>There is a big need for transparency </a:t>
            </a:r>
            <a:br>
              <a:rPr lang="en-US" sz="2800" i="1" dirty="0">
                <a:solidFill>
                  <a:schemeClr val="bg1"/>
                </a:solidFill>
              </a:rPr>
            </a:br>
            <a:r>
              <a:rPr lang="en-US" sz="2800" i="1" dirty="0">
                <a:solidFill>
                  <a:schemeClr val="bg1"/>
                </a:solidFill>
              </a:rPr>
              <a:t>about the constituents, their role, the representation.</a:t>
            </a:r>
          </a:p>
          <a:p>
            <a:pPr marL="0" indent="0">
              <a:buNone/>
            </a:pPr>
            <a:r>
              <a:rPr lang="en-US" sz="2800" dirty="0">
                <a:solidFill>
                  <a:schemeClr val="bg1"/>
                </a:solidFill>
              </a:rPr>
              <a:t>—</a:t>
            </a:r>
            <a:r>
              <a:rPr lang="en-US" dirty="0">
                <a:solidFill>
                  <a:schemeClr val="bg1"/>
                </a:solidFill>
              </a:rPr>
              <a:t>Academic Center, Study Coordinator</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7862" r="22270" b="27543"/>
          <a:stretch/>
        </p:blipFill>
        <p:spPr>
          <a:xfrm>
            <a:off x="6022500" y="1525028"/>
            <a:ext cx="2632140" cy="3693196"/>
          </a:xfrm>
          <a:prstGeom prst="rect">
            <a:avLst/>
          </a:prstGeom>
        </p:spPr>
      </p:pic>
    </p:spTree>
    <p:extLst>
      <p:ext uri="{BB962C8B-B14F-4D97-AF65-F5344CB8AC3E}">
        <p14:creationId xmlns:p14="http://schemas.microsoft.com/office/powerpoint/2010/main" val="685538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689024"/>
            <a:ext cx="8462210" cy="770467"/>
          </a:xfrm>
        </p:spPr>
        <p:txBody>
          <a:bodyPr/>
          <a:lstStyle/>
          <a:p>
            <a:r>
              <a:rPr lang="en-US" dirty="0"/>
              <a:t>Helpful Overall</a:t>
            </a:r>
            <a:br>
              <a:rPr lang="en-US" dirty="0"/>
            </a:br>
            <a:endParaRPr lang="en-US" dirty="0"/>
          </a:p>
        </p:txBody>
      </p:sp>
      <p:sp>
        <p:nvSpPr>
          <p:cNvPr id="3" name="Content Placeholder 2"/>
          <p:cNvSpPr>
            <a:spLocks noGrp="1"/>
          </p:cNvSpPr>
          <p:nvPr>
            <p:ph idx="1"/>
          </p:nvPr>
        </p:nvSpPr>
        <p:spPr>
          <a:xfrm>
            <a:off x="347579" y="1419497"/>
            <a:ext cx="8462210" cy="4193223"/>
          </a:xfrm>
        </p:spPr>
        <p:txBody>
          <a:bodyPr/>
          <a:lstStyle/>
          <a:p>
            <a:pPr>
              <a:lnSpc>
                <a:spcPct val="100000"/>
              </a:lnSpc>
              <a:spcBef>
                <a:spcPts val="600"/>
              </a:spcBef>
            </a:pPr>
            <a:r>
              <a:rPr lang="en-US" sz="2800" dirty="0"/>
              <a:t>Globally agreed-upon guidance</a:t>
            </a:r>
          </a:p>
          <a:p>
            <a:pPr lvl="1">
              <a:lnSpc>
                <a:spcPct val="100000"/>
              </a:lnSpc>
              <a:spcBef>
                <a:spcPts val="600"/>
              </a:spcBef>
            </a:pPr>
            <a:r>
              <a:rPr lang="en-US" sz="2800" dirty="0"/>
              <a:t>Provides research framework for countries with limited research guidelines, or where variation in regulations exists between countries</a:t>
            </a:r>
          </a:p>
          <a:p>
            <a:pPr lvl="1">
              <a:lnSpc>
                <a:spcPct val="100000"/>
              </a:lnSpc>
              <a:spcBef>
                <a:spcPts val="600"/>
              </a:spcBef>
            </a:pPr>
            <a:r>
              <a:rPr lang="en-US" sz="2800" dirty="0"/>
              <a:t>Provides process for establishing a clear evidence base </a:t>
            </a:r>
            <a:r>
              <a:rPr lang="en-US" sz="2800" dirty="0">
                <a:sym typeface="Wingdings" panose="05000000000000000000" pitchFamily="2" charset="2"/>
              </a:rPr>
              <a:t> </a:t>
            </a:r>
            <a:r>
              <a:rPr lang="en-US" sz="2800" dirty="0"/>
              <a:t>ensures that trial data can support marketing applications  </a:t>
            </a:r>
          </a:p>
          <a:p>
            <a:endParaRPr lang="en-US" dirty="0"/>
          </a:p>
        </p:txBody>
      </p:sp>
    </p:spTree>
    <p:extLst>
      <p:ext uri="{BB962C8B-B14F-4D97-AF65-F5344CB8AC3E}">
        <p14:creationId xmlns:p14="http://schemas.microsoft.com/office/powerpoint/2010/main" val="1144731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Overall</a:t>
            </a:r>
          </a:p>
        </p:txBody>
      </p:sp>
      <p:sp>
        <p:nvSpPr>
          <p:cNvPr id="4" name="Content Placeholder 2"/>
          <p:cNvSpPr txBox="1">
            <a:spLocks/>
          </p:cNvSpPr>
          <p:nvPr/>
        </p:nvSpPr>
        <p:spPr>
          <a:xfrm>
            <a:off x="538317" y="1241776"/>
            <a:ext cx="8080734" cy="3950018"/>
          </a:xfrm>
          <a:prstGeom prst="round2DiagRect">
            <a:avLst/>
          </a:prstGeom>
          <a:solidFill>
            <a:schemeClr val="accent2"/>
          </a:solidFill>
          <a:ln w="25400">
            <a:noFill/>
          </a:ln>
        </p:spPr>
        <p:txBody>
          <a:bodyPr vert="horz" wrap="square" lIns="91440" tIns="91440" rIns="91440" bIns="91440" rtlCol="0">
            <a:spAutoFit/>
          </a:bodyPr>
          <a:lstStyle>
            <a:lvl1pPr marL="227013" indent="-227013" algn="l" defTabSz="457200" rtl="0" eaLnBrk="1" latinLnBrk="0" hangingPunct="1">
              <a:lnSpc>
                <a:spcPct val="95000"/>
              </a:lnSpc>
              <a:spcBef>
                <a:spcPts val="1400"/>
              </a:spcBef>
              <a:buSzPct val="130000"/>
              <a:buFontTx/>
              <a:buBlip>
                <a:blip r:embed="rId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buSzTx/>
              <a:buNone/>
              <a:defRPr/>
            </a:pPr>
            <a:r>
              <a:rPr lang="en-US" sz="2800" i="1" dirty="0">
                <a:solidFill>
                  <a:schemeClr val="bg1"/>
                </a:solidFill>
              </a:rPr>
              <a:t>I have taken ICH E6 throughout my career as a quality professional, and now [working in] operations…the principles…each of the chapters, they're valuable. It's an absolutely perfect roadmap for me. I understand what regulators want, and where we're going to have to show evidence of their requirements..</a:t>
            </a:r>
            <a:r>
              <a:rPr lang="en-US" sz="2800" dirty="0">
                <a:solidFill>
                  <a:schemeClr val="bg1"/>
                </a:solidFill>
              </a:rPr>
              <a:t>. </a:t>
            </a:r>
            <a:br>
              <a:rPr lang="en-US" sz="2800" dirty="0">
                <a:solidFill>
                  <a:schemeClr val="bg1"/>
                </a:solidFill>
              </a:rPr>
            </a:br>
            <a:r>
              <a:rPr lang="en-US" i="1" dirty="0">
                <a:solidFill>
                  <a:schemeClr val="bg1"/>
                </a:solidFill>
              </a:rPr>
              <a:t>—Academic Center, Clinical Operations </a:t>
            </a:r>
            <a:endParaRPr lang="en-US" dirty="0">
              <a:solidFill>
                <a:schemeClr val="bg1"/>
              </a:solidFill>
            </a:endParaRPr>
          </a:p>
        </p:txBody>
      </p:sp>
    </p:spTree>
    <p:extLst>
      <p:ext uri="{BB962C8B-B14F-4D97-AF65-F5344CB8AC3E}">
        <p14:creationId xmlns:p14="http://schemas.microsoft.com/office/powerpoint/2010/main" val="508732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856542"/>
            <a:ext cx="8462210" cy="770467"/>
          </a:xfrm>
        </p:spPr>
        <p:txBody>
          <a:bodyPr/>
          <a:lstStyle/>
          <a:p>
            <a:r>
              <a:rPr lang="en-US" dirty="0"/>
              <a:t>Helpful Sections</a:t>
            </a:r>
            <a:br>
              <a:rPr lang="en-US" dirty="0"/>
            </a:br>
            <a:endParaRPr lang="en-US" sz="3000" dirty="0"/>
          </a:p>
        </p:txBody>
      </p:sp>
      <p:sp>
        <p:nvSpPr>
          <p:cNvPr id="3" name="Content Placeholder 2"/>
          <p:cNvSpPr>
            <a:spLocks noGrp="1"/>
          </p:cNvSpPr>
          <p:nvPr>
            <p:ph idx="1"/>
          </p:nvPr>
        </p:nvSpPr>
        <p:spPr>
          <a:xfrm>
            <a:off x="347579" y="1696319"/>
            <a:ext cx="8462210" cy="4508584"/>
          </a:xfrm>
        </p:spPr>
        <p:txBody>
          <a:bodyPr/>
          <a:lstStyle/>
          <a:p>
            <a:r>
              <a:rPr lang="en-US" b="1" dirty="0">
                <a:solidFill>
                  <a:schemeClr val="accent2">
                    <a:lumMod val="75000"/>
                  </a:schemeClr>
                </a:solidFill>
              </a:rPr>
              <a:t>Section 2 (Principles of GCP) </a:t>
            </a:r>
            <a:r>
              <a:rPr lang="en-US" dirty="0">
                <a:sym typeface="Wingdings" panose="05000000000000000000" pitchFamily="2" charset="2"/>
              </a:rPr>
              <a:t></a:t>
            </a:r>
            <a:r>
              <a:rPr lang="en-US" dirty="0"/>
              <a:t> describes fundamental concepts that all types of clinical research should strive for </a:t>
            </a:r>
          </a:p>
          <a:p>
            <a:r>
              <a:rPr lang="en-US" b="1" dirty="0">
                <a:solidFill>
                  <a:schemeClr val="accent2">
                    <a:lumMod val="75000"/>
                  </a:schemeClr>
                </a:solidFill>
              </a:rPr>
              <a:t>Section 4 (Investigator)</a:t>
            </a:r>
            <a:r>
              <a:rPr lang="en-US" dirty="0"/>
              <a:t> </a:t>
            </a:r>
            <a:r>
              <a:rPr lang="en-US" dirty="0">
                <a:sym typeface="Wingdings" panose="05000000000000000000" pitchFamily="2" charset="2"/>
              </a:rPr>
              <a:t></a:t>
            </a:r>
            <a:r>
              <a:rPr lang="en-US" dirty="0"/>
              <a:t> provides clear guidance on investigator oversight and informed consent</a:t>
            </a:r>
          </a:p>
          <a:p>
            <a:r>
              <a:rPr lang="en-US" b="1" dirty="0">
                <a:solidFill>
                  <a:schemeClr val="accent2">
                    <a:lumMod val="75000"/>
                  </a:schemeClr>
                </a:solidFill>
              </a:rPr>
              <a:t>Section 5 (Sponsor)</a:t>
            </a:r>
            <a:r>
              <a:rPr lang="en-US" dirty="0"/>
              <a:t> </a:t>
            </a:r>
            <a:r>
              <a:rPr lang="en-US" dirty="0">
                <a:sym typeface="Wingdings" panose="05000000000000000000" pitchFamily="2" charset="2"/>
              </a:rPr>
              <a:t></a:t>
            </a:r>
            <a:r>
              <a:rPr lang="en-US" dirty="0"/>
              <a:t> provides helpful guidelines for sponsor oversight; appreciate shift to a risk-based approach in R2 </a:t>
            </a:r>
          </a:p>
          <a:p>
            <a:r>
              <a:rPr lang="en-US" b="1" dirty="0">
                <a:solidFill>
                  <a:schemeClr val="accent2">
                    <a:lumMod val="75000"/>
                  </a:schemeClr>
                </a:solidFill>
              </a:rPr>
              <a:t>Section 8 (Essential Documents)</a:t>
            </a:r>
            <a:r>
              <a:rPr lang="en-US" dirty="0"/>
              <a:t> </a:t>
            </a:r>
            <a:r>
              <a:rPr lang="en-US" dirty="0">
                <a:sym typeface="Wingdings" panose="05000000000000000000" pitchFamily="2" charset="2"/>
              </a:rPr>
              <a:t></a:t>
            </a:r>
            <a:r>
              <a:rPr lang="en-US" dirty="0"/>
              <a:t> appreciate exhaustive document list and shorter core lists</a:t>
            </a:r>
          </a:p>
        </p:txBody>
      </p:sp>
    </p:spTree>
    <p:extLst>
      <p:ext uri="{BB962C8B-B14F-4D97-AF65-F5344CB8AC3E}">
        <p14:creationId xmlns:p14="http://schemas.microsoft.com/office/powerpoint/2010/main" val="2061636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848673"/>
            <a:ext cx="8462210" cy="770467"/>
          </a:xfrm>
        </p:spPr>
        <p:txBody>
          <a:bodyPr/>
          <a:lstStyle/>
          <a:p>
            <a:r>
              <a:rPr lang="en-US" dirty="0"/>
              <a:t>Unhelpful Overall</a:t>
            </a:r>
            <a:br>
              <a:rPr lang="en-US" dirty="0"/>
            </a:br>
            <a:endParaRPr lang="en-US" dirty="0"/>
          </a:p>
        </p:txBody>
      </p:sp>
      <p:sp>
        <p:nvSpPr>
          <p:cNvPr id="3" name="Content Placeholder 2"/>
          <p:cNvSpPr>
            <a:spLocks noGrp="1"/>
          </p:cNvSpPr>
          <p:nvPr>
            <p:ph idx="1"/>
          </p:nvPr>
        </p:nvSpPr>
        <p:spPr>
          <a:xfrm>
            <a:off x="347579" y="1767839"/>
            <a:ext cx="8462210" cy="4193223"/>
          </a:xfrm>
        </p:spPr>
        <p:txBody>
          <a:bodyPr/>
          <a:lstStyle/>
          <a:p>
            <a:pPr>
              <a:lnSpc>
                <a:spcPct val="100000"/>
              </a:lnSpc>
              <a:spcBef>
                <a:spcPts val="600"/>
              </a:spcBef>
            </a:pPr>
            <a:r>
              <a:rPr lang="en-US" sz="2800" dirty="0"/>
              <a:t>Similar to aspirations </a:t>
            </a:r>
            <a:r>
              <a:rPr lang="en-US" sz="2800" dirty="0">
                <a:sym typeface="Wingdings" panose="05000000000000000000" pitchFamily="2" charset="2"/>
              </a:rPr>
              <a:t> focused on </a:t>
            </a:r>
            <a:r>
              <a:rPr lang="en-US" sz="2800" dirty="0"/>
              <a:t>uncertainty about whether or how the guidelines are intended to accommodate </a:t>
            </a:r>
            <a:r>
              <a:rPr lang="en-US" sz="2800" dirty="0" err="1"/>
              <a:t>nonregulatory</a:t>
            </a:r>
            <a:r>
              <a:rPr lang="en-US" sz="2800" dirty="0"/>
              <a:t> and/or nondrug trials</a:t>
            </a:r>
          </a:p>
          <a:p>
            <a:endParaRPr lang="en-US" dirty="0"/>
          </a:p>
          <a:p>
            <a:endParaRPr lang="en-US" dirty="0"/>
          </a:p>
        </p:txBody>
      </p:sp>
    </p:spTree>
    <p:extLst>
      <p:ext uri="{BB962C8B-B14F-4D97-AF65-F5344CB8AC3E}">
        <p14:creationId xmlns:p14="http://schemas.microsoft.com/office/powerpoint/2010/main" val="3469217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522716"/>
            <a:ext cx="8462210" cy="770467"/>
          </a:xfrm>
        </p:spPr>
        <p:txBody>
          <a:bodyPr/>
          <a:lstStyle/>
          <a:p>
            <a:r>
              <a:rPr lang="en-US" dirty="0"/>
              <a:t>Unhelpful Sections</a:t>
            </a:r>
            <a:endParaRPr lang="en-US" sz="3000" dirty="0"/>
          </a:p>
        </p:txBody>
      </p:sp>
      <p:sp>
        <p:nvSpPr>
          <p:cNvPr id="3" name="Content Placeholder 2"/>
          <p:cNvSpPr>
            <a:spLocks noGrp="1"/>
          </p:cNvSpPr>
          <p:nvPr>
            <p:ph idx="1"/>
          </p:nvPr>
        </p:nvSpPr>
        <p:spPr>
          <a:xfrm>
            <a:off x="347579" y="1533440"/>
            <a:ext cx="8462210" cy="4818063"/>
          </a:xfrm>
        </p:spPr>
        <p:txBody>
          <a:bodyPr/>
          <a:lstStyle/>
          <a:p>
            <a:pPr>
              <a:lnSpc>
                <a:spcPct val="100000"/>
              </a:lnSpc>
              <a:spcBef>
                <a:spcPts val="600"/>
              </a:spcBef>
            </a:pPr>
            <a:r>
              <a:rPr lang="en-US" sz="2600" dirty="0"/>
              <a:t>Most comments </a:t>
            </a:r>
            <a:r>
              <a:rPr lang="en-US" sz="2600" dirty="0">
                <a:sym typeface="Wingdings" panose="05000000000000000000" pitchFamily="2" charset="2"/>
              </a:rPr>
              <a:t></a:t>
            </a:r>
            <a:r>
              <a:rPr lang="en-US" sz="2600" dirty="0"/>
              <a:t> </a:t>
            </a:r>
            <a:r>
              <a:rPr lang="en-US" sz="2600" b="1" dirty="0">
                <a:solidFill>
                  <a:schemeClr val="accent2">
                    <a:lumMod val="75000"/>
                  </a:schemeClr>
                </a:solidFill>
              </a:rPr>
              <a:t>Section 4 (Investigator) </a:t>
            </a:r>
            <a:r>
              <a:rPr lang="en-US" sz="2600" dirty="0"/>
              <a:t>and </a:t>
            </a:r>
            <a:r>
              <a:rPr lang="en-US" sz="2600" b="1" dirty="0">
                <a:solidFill>
                  <a:schemeClr val="accent2">
                    <a:lumMod val="75000"/>
                  </a:schemeClr>
                </a:solidFill>
              </a:rPr>
              <a:t>Section 5 (Sponsor) </a:t>
            </a:r>
          </a:p>
          <a:p>
            <a:pPr lvl="1">
              <a:lnSpc>
                <a:spcPct val="100000"/>
              </a:lnSpc>
              <a:spcBef>
                <a:spcPts val="600"/>
              </a:spcBef>
            </a:pPr>
            <a:r>
              <a:rPr lang="en-US" sz="2600" dirty="0"/>
              <a:t>Clarify description of responsibilities </a:t>
            </a:r>
          </a:p>
          <a:p>
            <a:pPr lvl="1">
              <a:lnSpc>
                <a:spcPct val="100000"/>
              </a:lnSpc>
              <a:spcBef>
                <a:spcPts val="600"/>
              </a:spcBef>
            </a:pPr>
            <a:r>
              <a:rPr lang="en-US" sz="2600" dirty="0"/>
              <a:t>Clarify terms and alignment with other regulations </a:t>
            </a:r>
          </a:p>
          <a:p>
            <a:pPr>
              <a:lnSpc>
                <a:spcPct val="100000"/>
              </a:lnSpc>
              <a:spcBef>
                <a:spcPts val="600"/>
              </a:spcBef>
            </a:pPr>
            <a:r>
              <a:rPr lang="en-US" sz="2600" dirty="0"/>
              <a:t>Expand guidance in </a:t>
            </a:r>
            <a:r>
              <a:rPr lang="en-US" sz="2600" b="1" dirty="0">
                <a:solidFill>
                  <a:schemeClr val="accent2">
                    <a:lumMod val="75000"/>
                  </a:schemeClr>
                </a:solidFill>
              </a:rPr>
              <a:t>Section 4 (Investigator) </a:t>
            </a:r>
          </a:p>
          <a:p>
            <a:pPr lvl="1">
              <a:lnSpc>
                <a:spcPct val="100000"/>
              </a:lnSpc>
              <a:spcBef>
                <a:spcPts val="600"/>
              </a:spcBef>
            </a:pPr>
            <a:r>
              <a:rPr lang="en-US" sz="2600" dirty="0"/>
              <a:t>Example: Description of adequate resources </a:t>
            </a:r>
            <a:r>
              <a:rPr lang="en-US" sz="2600" dirty="0">
                <a:sym typeface="Wingdings" panose="05000000000000000000" pitchFamily="2" charset="2"/>
              </a:rPr>
              <a:t></a:t>
            </a:r>
          </a:p>
          <a:p>
            <a:pPr lvl="2">
              <a:lnSpc>
                <a:spcPct val="100000"/>
              </a:lnSpc>
              <a:spcBef>
                <a:spcPts val="600"/>
              </a:spcBef>
            </a:pPr>
            <a:r>
              <a:rPr lang="en-US" sz="2600" dirty="0"/>
              <a:t>Incorporate more flexibility in staff member roles </a:t>
            </a:r>
          </a:p>
          <a:p>
            <a:pPr lvl="2">
              <a:lnSpc>
                <a:spcPct val="100000"/>
              </a:lnSpc>
              <a:spcBef>
                <a:spcPts val="600"/>
              </a:spcBef>
            </a:pPr>
            <a:r>
              <a:rPr lang="en-US" sz="2600" dirty="0"/>
              <a:t>Address consequences of having inadequate resources</a:t>
            </a:r>
          </a:p>
        </p:txBody>
      </p:sp>
    </p:spTree>
    <p:extLst>
      <p:ext uri="{BB962C8B-B14F-4D97-AF65-F5344CB8AC3E}">
        <p14:creationId xmlns:p14="http://schemas.microsoft.com/office/powerpoint/2010/main" val="2271641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856542"/>
            <a:ext cx="8462210" cy="770467"/>
          </a:xfrm>
        </p:spPr>
        <p:txBody>
          <a:bodyPr/>
          <a:lstStyle/>
          <a:p>
            <a:r>
              <a:rPr lang="en-US" dirty="0"/>
              <a:t>Unhelpful Sections </a:t>
            </a:r>
            <a:br>
              <a:rPr lang="en-US" dirty="0"/>
            </a:br>
            <a:endParaRPr lang="en-US" sz="3000" dirty="0"/>
          </a:p>
        </p:txBody>
      </p:sp>
      <p:sp>
        <p:nvSpPr>
          <p:cNvPr id="3" name="Content Placeholder 2"/>
          <p:cNvSpPr>
            <a:spLocks noGrp="1"/>
          </p:cNvSpPr>
          <p:nvPr>
            <p:ph idx="1"/>
          </p:nvPr>
        </p:nvSpPr>
        <p:spPr>
          <a:xfrm>
            <a:off x="347579" y="1576977"/>
            <a:ext cx="8462210" cy="4818063"/>
          </a:xfrm>
        </p:spPr>
        <p:txBody>
          <a:bodyPr/>
          <a:lstStyle/>
          <a:p>
            <a:pPr>
              <a:lnSpc>
                <a:spcPct val="100000"/>
              </a:lnSpc>
              <a:spcBef>
                <a:spcPts val="600"/>
              </a:spcBef>
            </a:pPr>
            <a:r>
              <a:rPr lang="en-US" sz="2600" dirty="0"/>
              <a:t>Clarify topics in </a:t>
            </a:r>
            <a:r>
              <a:rPr lang="en-US" sz="2600" b="1" dirty="0">
                <a:solidFill>
                  <a:schemeClr val="accent2">
                    <a:lumMod val="75000"/>
                  </a:schemeClr>
                </a:solidFill>
              </a:rPr>
              <a:t>Section 5 (Sponsor)</a:t>
            </a:r>
            <a:r>
              <a:rPr lang="en-US" sz="2600" dirty="0"/>
              <a:t>: </a:t>
            </a:r>
          </a:p>
          <a:p>
            <a:pPr lvl="1">
              <a:lnSpc>
                <a:spcPct val="100000"/>
              </a:lnSpc>
              <a:spcBef>
                <a:spcPts val="600"/>
              </a:spcBef>
            </a:pPr>
            <a:r>
              <a:rPr lang="en-US" sz="2600" dirty="0"/>
              <a:t>Monitoring</a:t>
            </a:r>
          </a:p>
          <a:p>
            <a:pPr lvl="1">
              <a:lnSpc>
                <a:spcPct val="100000"/>
              </a:lnSpc>
              <a:spcBef>
                <a:spcPts val="600"/>
              </a:spcBef>
            </a:pPr>
            <a:r>
              <a:rPr lang="en-US" sz="2600" dirty="0"/>
              <a:t>Quality management using a risk-based approach</a:t>
            </a:r>
          </a:p>
          <a:p>
            <a:pPr lvl="1">
              <a:lnSpc>
                <a:spcPct val="100000"/>
              </a:lnSpc>
              <a:spcBef>
                <a:spcPts val="600"/>
              </a:spcBef>
            </a:pPr>
            <a:r>
              <a:rPr lang="en-US" sz="2600" dirty="0"/>
              <a:t>Trial management, data handling, and record keeping</a:t>
            </a:r>
          </a:p>
          <a:p>
            <a:pPr>
              <a:lnSpc>
                <a:spcPct val="100000"/>
              </a:lnSpc>
              <a:spcBef>
                <a:spcPts val="600"/>
              </a:spcBef>
            </a:pPr>
            <a:r>
              <a:rPr lang="en-US" sz="2600" dirty="0"/>
              <a:t>Comments: </a:t>
            </a:r>
          </a:p>
          <a:p>
            <a:pPr lvl="1">
              <a:lnSpc>
                <a:spcPct val="100000"/>
              </a:lnSpc>
              <a:spcBef>
                <a:spcPts val="600"/>
              </a:spcBef>
            </a:pPr>
            <a:r>
              <a:rPr lang="en-US" sz="2600" dirty="0"/>
              <a:t>Some inspections are based on R1</a:t>
            </a:r>
          </a:p>
          <a:p>
            <a:pPr lvl="1">
              <a:lnSpc>
                <a:spcPct val="100000"/>
              </a:lnSpc>
              <a:spcBef>
                <a:spcPts val="600"/>
              </a:spcBef>
            </a:pPr>
            <a:r>
              <a:rPr lang="en-US" sz="2600" dirty="0"/>
              <a:t>Sponsors’ interpretation of ICH E6 GCP varies </a:t>
            </a:r>
            <a:r>
              <a:rPr lang="en-US" sz="2600" dirty="0">
                <a:sym typeface="Wingdings" panose="05000000000000000000" pitchFamily="2" charset="2"/>
              </a:rPr>
              <a:t> </a:t>
            </a:r>
            <a:r>
              <a:rPr lang="en-US" sz="2600" dirty="0"/>
              <a:t>over-resourcing risks</a:t>
            </a:r>
          </a:p>
        </p:txBody>
      </p:sp>
    </p:spTree>
    <p:extLst>
      <p:ext uri="{BB962C8B-B14F-4D97-AF65-F5344CB8AC3E}">
        <p14:creationId xmlns:p14="http://schemas.microsoft.com/office/powerpoint/2010/main" val="287694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9ACB-46F7-4599-9FD0-E36A73B75CDA}"/>
              </a:ext>
            </a:extLst>
          </p:cNvPr>
          <p:cNvSpPr>
            <a:spLocks noGrp="1"/>
          </p:cNvSpPr>
          <p:nvPr>
            <p:ph type="title"/>
          </p:nvPr>
        </p:nvSpPr>
        <p:spPr/>
        <p:txBody>
          <a:bodyPr/>
          <a:lstStyle/>
          <a:p>
            <a:r>
              <a:rPr lang="en-US" dirty="0"/>
              <a:t>Brief Agenda</a:t>
            </a:r>
          </a:p>
        </p:txBody>
      </p:sp>
      <p:graphicFrame>
        <p:nvGraphicFramePr>
          <p:cNvPr id="4" name="Table 4">
            <a:extLst>
              <a:ext uri="{FF2B5EF4-FFF2-40B4-BE49-F238E27FC236}">
                <a16:creationId xmlns:a16="http://schemas.microsoft.com/office/drawing/2014/main" id="{C8344440-8EC1-4540-9641-38B89F2C5F4E}"/>
              </a:ext>
            </a:extLst>
          </p:cNvPr>
          <p:cNvGraphicFramePr>
            <a:graphicFrameLocks noGrp="1"/>
          </p:cNvGraphicFramePr>
          <p:nvPr>
            <p:ph idx="1"/>
            <p:extLst/>
          </p:nvPr>
        </p:nvGraphicFramePr>
        <p:xfrm>
          <a:off x="347663" y="1452563"/>
          <a:ext cx="8461374" cy="3322320"/>
        </p:xfrm>
        <a:graphic>
          <a:graphicData uri="http://schemas.openxmlformats.org/drawingml/2006/table">
            <a:tbl>
              <a:tblPr firstRow="1" bandRow="1">
                <a:tableStyleId>{3B4B98B0-60AC-42C2-AFA5-B58CD77FA1E5}</a:tableStyleId>
              </a:tblPr>
              <a:tblGrid>
                <a:gridCol w="1481137">
                  <a:extLst>
                    <a:ext uri="{9D8B030D-6E8A-4147-A177-3AD203B41FA5}">
                      <a16:colId xmlns:a16="http://schemas.microsoft.com/office/drawing/2014/main" val="435412418"/>
                    </a:ext>
                  </a:extLst>
                </a:gridCol>
                <a:gridCol w="4724400">
                  <a:extLst>
                    <a:ext uri="{9D8B030D-6E8A-4147-A177-3AD203B41FA5}">
                      <a16:colId xmlns:a16="http://schemas.microsoft.com/office/drawing/2014/main" val="118026868"/>
                    </a:ext>
                  </a:extLst>
                </a:gridCol>
                <a:gridCol w="2255837">
                  <a:extLst>
                    <a:ext uri="{9D8B030D-6E8A-4147-A177-3AD203B41FA5}">
                      <a16:colId xmlns:a16="http://schemas.microsoft.com/office/drawing/2014/main" val="2432211843"/>
                    </a:ext>
                  </a:extLst>
                </a:gridCol>
              </a:tblGrid>
              <a:tr h="370840">
                <a:tc>
                  <a:txBody>
                    <a:bodyPr/>
                    <a:lstStyle/>
                    <a:p>
                      <a:r>
                        <a:rPr lang="en-US" sz="2000" dirty="0"/>
                        <a:t>Time</a:t>
                      </a:r>
                      <a:endParaRPr lang="en-US" sz="2000" b="1" dirty="0"/>
                    </a:p>
                  </a:txBody>
                  <a:tcPr/>
                </a:tc>
                <a:tc>
                  <a:txBody>
                    <a:bodyPr/>
                    <a:lstStyle/>
                    <a:p>
                      <a:r>
                        <a:rPr lang="en-US" sz="2000" dirty="0"/>
                        <a:t>Topic</a:t>
                      </a:r>
                      <a:endParaRPr lang="en-US" sz="2000" b="1" dirty="0"/>
                    </a:p>
                  </a:txBody>
                  <a:tcPr/>
                </a:tc>
                <a:tc>
                  <a:txBody>
                    <a:bodyPr/>
                    <a:lstStyle/>
                    <a:p>
                      <a:r>
                        <a:rPr lang="en-US" sz="2000" dirty="0"/>
                        <a:t>Presenter</a:t>
                      </a:r>
                      <a:endParaRPr lang="en-US" sz="2000" b="1" dirty="0"/>
                    </a:p>
                  </a:txBody>
                  <a:tcPr/>
                </a:tc>
                <a:extLst>
                  <a:ext uri="{0D108BD9-81ED-4DB2-BD59-A6C34878D82A}">
                    <a16:rowId xmlns:a16="http://schemas.microsoft.com/office/drawing/2014/main" val="4115785394"/>
                  </a:ext>
                </a:extLst>
              </a:tr>
              <a:tr h="731520">
                <a:tc>
                  <a:txBody>
                    <a:bodyPr/>
                    <a:lstStyle/>
                    <a:p>
                      <a:r>
                        <a:rPr lang="en-US" sz="2000" b="0" dirty="0"/>
                        <a:t>12:05 p.m.</a:t>
                      </a:r>
                    </a:p>
                  </a:txBody>
                  <a:tcPr anchor="ctr"/>
                </a:tc>
                <a:tc>
                  <a:txBody>
                    <a:bodyPr/>
                    <a:lstStyle/>
                    <a:p>
                      <a:r>
                        <a:rPr lang="en-US" sz="2000" dirty="0"/>
                        <a:t>Introduction: ICH and ICH E6 Renovation</a:t>
                      </a:r>
                      <a:endParaRPr lang="en-US" sz="2000" b="0" dirty="0"/>
                    </a:p>
                  </a:txBody>
                  <a:tcPr anchor="ctr"/>
                </a:tc>
                <a:tc>
                  <a:txBody>
                    <a:bodyPr/>
                    <a:lstStyle/>
                    <a:p>
                      <a:r>
                        <a:rPr lang="en-US" sz="2000" dirty="0"/>
                        <a:t>Fergus Sweeney</a:t>
                      </a:r>
                    </a:p>
                    <a:p>
                      <a:r>
                        <a:rPr lang="en-US" sz="2000" dirty="0"/>
                        <a:t>Celia Witten</a:t>
                      </a:r>
                    </a:p>
                  </a:txBody>
                  <a:tcPr anchor="ctr"/>
                </a:tc>
                <a:extLst>
                  <a:ext uri="{0D108BD9-81ED-4DB2-BD59-A6C34878D82A}">
                    <a16:rowId xmlns:a16="http://schemas.microsoft.com/office/drawing/2014/main" val="3747346381"/>
                  </a:ext>
                </a:extLst>
              </a:tr>
              <a:tr h="731520">
                <a:tc>
                  <a:txBody>
                    <a:bodyPr/>
                    <a:lstStyle/>
                    <a:p>
                      <a:r>
                        <a:rPr lang="en-US" sz="2000" b="0" dirty="0"/>
                        <a:t>12:20 p.m.</a:t>
                      </a:r>
                    </a:p>
                  </a:txBody>
                  <a:tcPr anchor="ctr"/>
                </a:tc>
                <a:tc>
                  <a:txBody>
                    <a:bodyPr/>
                    <a:lstStyle/>
                    <a:p>
                      <a:r>
                        <a:rPr lang="en-US" sz="2000" dirty="0"/>
                        <a:t>Review of CTTI Findings</a:t>
                      </a:r>
                      <a:endParaRPr lang="en-US" sz="2000" b="0" dirty="0"/>
                    </a:p>
                  </a:txBody>
                  <a:tcPr anchor="ctr"/>
                </a:tc>
                <a:tc>
                  <a:txBody>
                    <a:bodyPr/>
                    <a:lstStyle/>
                    <a:p>
                      <a:r>
                        <a:rPr lang="en-US" sz="2000" dirty="0"/>
                        <a:t>Amy </a:t>
                      </a:r>
                      <a:r>
                        <a:rPr lang="en-US" sz="2000" dirty="0" err="1"/>
                        <a:t>Corneli</a:t>
                      </a:r>
                      <a:endParaRPr lang="en-US" sz="2000" dirty="0"/>
                    </a:p>
                  </a:txBody>
                  <a:tcPr anchor="ctr"/>
                </a:tc>
                <a:extLst>
                  <a:ext uri="{0D108BD9-81ED-4DB2-BD59-A6C34878D82A}">
                    <a16:rowId xmlns:a16="http://schemas.microsoft.com/office/drawing/2014/main" val="2142219791"/>
                  </a:ext>
                </a:extLst>
              </a:tr>
              <a:tr h="731520">
                <a:tc>
                  <a:txBody>
                    <a:bodyPr/>
                    <a:lstStyle/>
                    <a:p>
                      <a:r>
                        <a:rPr lang="en-US" sz="2000" b="0" dirty="0"/>
                        <a:t>12:35 p.m.</a:t>
                      </a:r>
                    </a:p>
                  </a:txBody>
                  <a:tcPr anchor="ctr"/>
                </a:tc>
                <a:tc>
                  <a:txBody>
                    <a:bodyPr/>
                    <a:lstStyle/>
                    <a:p>
                      <a:r>
                        <a:rPr lang="en-US" sz="2000" dirty="0"/>
                        <a:t>Reflection on CTTI Findings</a:t>
                      </a:r>
                      <a:endParaRPr lang="en-US" sz="2000" b="0" dirty="0"/>
                    </a:p>
                  </a:txBody>
                  <a:tcPr anchor="ctr"/>
                </a:tc>
                <a:tc>
                  <a:txBody>
                    <a:bodyPr/>
                    <a:lstStyle/>
                    <a:p>
                      <a:r>
                        <a:rPr lang="en-US" sz="2000" dirty="0"/>
                        <a:t>Pamela Gonzalez</a:t>
                      </a:r>
                    </a:p>
                    <a:p>
                      <a:r>
                        <a:rPr lang="en-US" sz="2000" dirty="0"/>
                        <a:t>Dagmar </a:t>
                      </a:r>
                      <a:r>
                        <a:rPr lang="en-US" sz="2000" dirty="0" err="1"/>
                        <a:t>Gortz</a:t>
                      </a:r>
                      <a:endParaRPr lang="en-US" sz="2000" dirty="0"/>
                    </a:p>
                  </a:txBody>
                  <a:tcPr anchor="ctr"/>
                </a:tc>
                <a:extLst>
                  <a:ext uri="{0D108BD9-81ED-4DB2-BD59-A6C34878D82A}">
                    <a16:rowId xmlns:a16="http://schemas.microsoft.com/office/drawing/2014/main" val="1935465347"/>
                  </a:ext>
                </a:extLst>
              </a:tr>
              <a:tr h="731520">
                <a:tc>
                  <a:txBody>
                    <a:bodyPr/>
                    <a:lstStyle/>
                    <a:p>
                      <a:r>
                        <a:rPr lang="en-US" sz="2000" b="0" dirty="0"/>
                        <a:t>12:45 p.m.</a:t>
                      </a:r>
                    </a:p>
                  </a:txBody>
                  <a:tcPr anchor="ctr"/>
                </a:tc>
                <a:tc>
                  <a:txBody>
                    <a:bodyPr/>
                    <a:lstStyle/>
                    <a:p>
                      <a:r>
                        <a:rPr lang="en-US" sz="2000" dirty="0"/>
                        <a:t>Discussion and Q&amp;A</a:t>
                      </a:r>
                      <a:endParaRPr lang="en-US" sz="2000" b="0" dirty="0"/>
                    </a:p>
                  </a:txBody>
                  <a:tcPr anchor="ctr"/>
                </a:tc>
                <a:tc>
                  <a:txBody>
                    <a:bodyPr/>
                    <a:lstStyle/>
                    <a:p>
                      <a:r>
                        <a:rPr lang="en-US" sz="2000" dirty="0"/>
                        <a:t>Pamela </a:t>
                      </a:r>
                      <a:r>
                        <a:rPr lang="en-US" sz="2000" dirty="0" err="1"/>
                        <a:t>Tenaerts</a:t>
                      </a:r>
                      <a:endParaRPr lang="en-US" sz="2000" dirty="0"/>
                    </a:p>
                  </a:txBody>
                  <a:tcPr anchor="ctr"/>
                </a:tc>
                <a:extLst>
                  <a:ext uri="{0D108BD9-81ED-4DB2-BD59-A6C34878D82A}">
                    <a16:rowId xmlns:a16="http://schemas.microsoft.com/office/drawing/2014/main" val="3212972158"/>
                  </a:ext>
                </a:extLst>
              </a:tr>
            </a:tbl>
          </a:graphicData>
        </a:graphic>
      </p:graphicFrame>
      <p:sp>
        <p:nvSpPr>
          <p:cNvPr id="6" name="Rectangle 5">
            <a:extLst>
              <a:ext uri="{FF2B5EF4-FFF2-40B4-BE49-F238E27FC236}">
                <a16:creationId xmlns:a16="http://schemas.microsoft.com/office/drawing/2014/main" id="{585E6725-A1C0-425B-A026-5E8ACBDAA83D}"/>
              </a:ext>
            </a:extLst>
          </p:cNvPr>
          <p:cNvSpPr/>
          <p:nvPr/>
        </p:nvSpPr>
        <p:spPr>
          <a:xfrm>
            <a:off x="2115898" y="5069175"/>
            <a:ext cx="4912204" cy="830997"/>
          </a:xfrm>
          <a:prstGeom prst="rect">
            <a:avLst/>
          </a:prstGeom>
          <a:ln/>
        </p:spPr>
        <p:style>
          <a:lnRef idx="3">
            <a:schemeClr val="lt1"/>
          </a:lnRef>
          <a:fillRef idx="1">
            <a:schemeClr val="dk1"/>
          </a:fillRef>
          <a:effectRef idx="1">
            <a:schemeClr val="dk1"/>
          </a:effectRef>
          <a:fontRef idx="minor">
            <a:schemeClr val="lt1"/>
          </a:fontRef>
        </p:style>
        <p:txBody>
          <a:bodyPr wrap="square" tIns="137160" bIns="137160">
            <a:spAutoFit/>
          </a:bodyPr>
          <a:lstStyle/>
          <a:p>
            <a:pPr algn="ctr"/>
            <a:r>
              <a:rPr lang="en-US" dirty="0">
                <a:solidFill>
                  <a:schemeClr val="bg2"/>
                </a:solidFill>
              </a:rPr>
              <a:t>Please indicate that you have a question by typing in the chat box “To </a:t>
            </a:r>
            <a:r>
              <a:rPr lang="en-US" dirty="0" smtClean="0">
                <a:solidFill>
                  <a:schemeClr val="bg2"/>
                </a:solidFill>
              </a:rPr>
              <a:t>Host.”</a:t>
            </a:r>
            <a:endParaRPr lang="en-US" dirty="0">
              <a:solidFill>
                <a:schemeClr val="bg2"/>
              </a:solidFill>
            </a:endParaRPr>
          </a:p>
        </p:txBody>
      </p:sp>
    </p:spTree>
    <p:extLst>
      <p:ext uri="{BB962C8B-B14F-4D97-AF65-F5344CB8AC3E}">
        <p14:creationId xmlns:p14="http://schemas.microsoft.com/office/powerpoint/2010/main" val="1522834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522713"/>
            <a:ext cx="8462210" cy="770467"/>
          </a:xfrm>
        </p:spPr>
        <p:txBody>
          <a:bodyPr/>
          <a:lstStyle/>
          <a:p>
            <a:r>
              <a:rPr lang="en-US" dirty="0"/>
              <a:t>Unhelpful Sections</a:t>
            </a:r>
            <a:endParaRPr lang="en-US" sz="3000" dirty="0"/>
          </a:p>
        </p:txBody>
      </p:sp>
      <p:sp>
        <p:nvSpPr>
          <p:cNvPr id="3" name="Content Placeholder 2"/>
          <p:cNvSpPr>
            <a:spLocks noGrp="1"/>
          </p:cNvSpPr>
          <p:nvPr>
            <p:ph idx="1"/>
          </p:nvPr>
        </p:nvSpPr>
        <p:spPr>
          <a:xfrm>
            <a:off x="347579" y="1460862"/>
            <a:ext cx="8462210" cy="4818063"/>
          </a:xfrm>
        </p:spPr>
        <p:txBody>
          <a:bodyPr/>
          <a:lstStyle/>
          <a:p>
            <a:pPr>
              <a:lnSpc>
                <a:spcPct val="100000"/>
              </a:lnSpc>
              <a:spcBef>
                <a:spcPts val="600"/>
              </a:spcBef>
            </a:pPr>
            <a:r>
              <a:rPr lang="en-US" sz="2600" dirty="0"/>
              <a:t>Clarify topics in </a:t>
            </a:r>
            <a:r>
              <a:rPr lang="en-US" sz="2600" b="1" dirty="0">
                <a:solidFill>
                  <a:schemeClr val="accent2">
                    <a:lumMod val="75000"/>
                  </a:schemeClr>
                </a:solidFill>
              </a:rPr>
              <a:t>Section 6 (Clinical Trial Protocols) </a:t>
            </a:r>
            <a:r>
              <a:rPr lang="en-US" sz="2600" b="1" dirty="0">
                <a:sym typeface="Wingdings" panose="05000000000000000000" pitchFamily="2" charset="2"/>
              </a:rPr>
              <a:t></a:t>
            </a:r>
            <a:r>
              <a:rPr lang="en-US" sz="2600" b="1" dirty="0"/>
              <a:t> </a:t>
            </a:r>
            <a:endParaRPr lang="en-US" sz="2600" dirty="0"/>
          </a:p>
          <a:p>
            <a:pPr lvl="1">
              <a:lnSpc>
                <a:spcPct val="100000"/>
              </a:lnSpc>
              <a:spcBef>
                <a:spcPts val="600"/>
              </a:spcBef>
            </a:pPr>
            <a:r>
              <a:rPr lang="en-US" sz="2600" dirty="0"/>
              <a:t>Guidance on protocol development is too vague </a:t>
            </a:r>
          </a:p>
          <a:p>
            <a:pPr lvl="1">
              <a:lnSpc>
                <a:spcPct val="100000"/>
              </a:lnSpc>
              <a:spcBef>
                <a:spcPts val="600"/>
              </a:spcBef>
            </a:pPr>
            <a:r>
              <a:rPr lang="en-US" sz="2600" dirty="0"/>
              <a:t>Need direction on making protocols simpler and </a:t>
            </a:r>
            <a:br>
              <a:rPr lang="en-US" sz="2600" dirty="0"/>
            </a:br>
            <a:r>
              <a:rPr lang="en-US" sz="2600" dirty="0"/>
              <a:t>more feasible</a:t>
            </a:r>
          </a:p>
          <a:p>
            <a:pPr lvl="1">
              <a:lnSpc>
                <a:spcPct val="100000"/>
              </a:lnSpc>
              <a:spcBef>
                <a:spcPts val="600"/>
              </a:spcBef>
            </a:pPr>
            <a:r>
              <a:rPr lang="en-US" sz="2600" dirty="0"/>
              <a:t>Include templates, definitions, and guidance on version changes </a:t>
            </a:r>
          </a:p>
          <a:p>
            <a:pPr>
              <a:lnSpc>
                <a:spcPct val="100000"/>
              </a:lnSpc>
              <a:spcBef>
                <a:spcPts val="600"/>
              </a:spcBef>
            </a:pPr>
            <a:r>
              <a:rPr lang="en-US" sz="2600" dirty="0"/>
              <a:t>Specifics needed in </a:t>
            </a:r>
            <a:r>
              <a:rPr lang="en-US" sz="2600" b="1" dirty="0">
                <a:solidFill>
                  <a:schemeClr val="accent2">
                    <a:lumMod val="75000"/>
                  </a:schemeClr>
                </a:solidFill>
              </a:rPr>
              <a:t>Section 8 (Essential Documents) </a:t>
            </a:r>
            <a:r>
              <a:rPr lang="en-US" sz="2600" dirty="0">
                <a:sym typeface="Wingdings" panose="05000000000000000000" pitchFamily="2" charset="2"/>
              </a:rPr>
              <a:t></a:t>
            </a:r>
            <a:r>
              <a:rPr lang="en-US" sz="2600" dirty="0"/>
              <a:t> Interpretation of GCP affects the types of essential documents collected</a:t>
            </a:r>
          </a:p>
          <a:p>
            <a:pPr marL="0" indent="0">
              <a:buNone/>
            </a:pPr>
            <a:endParaRPr lang="en-US" sz="2600" dirty="0"/>
          </a:p>
        </p:txBody>
      </p:sp>
    </p:spTree>
    <p:extLst>
      <p:ext uri="{BB962C8B-B14F-4D97-AF65-F5344CB8AC3E}">
        <p14:creationId xmlns:p14="http://schemas.microsoft.com/office/powerpoint/2010/main" val="34073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Unhelpful—Quality Tolerance Limits</a:t>
            </a:r>
          </a:p>
        </p:txBody>
      </p:sp>
      <p:sp>
        <p:nvSpPr>
          <p:cNvPr id="4" name="Content Placeholder 2"/>
          <p:cNvSpPr txBox="1">
            <a:spLocks/>
          </p:cNvSpPr>
          <p:nvPr/>
        </p:nvSpPr>
        <p:spPr>
          <a:xfrm>
            <a:off x="538317" y="1410033"/>
            <a:ext cx="8080734" cy="4494848"/>
          </a:xfrm>
          <a:prstGeom prst="round2DiagRect">
            <a:avLst/>
          </a:prstGeom>
          <a:solidFill>
            <a:schemeClr val="accent2"/>
          </a:solidFill>
          <a:ln w="25400">
            <a:noFill/>
          </a:ln>
        </p:spPr>
        <p:txBody>
          <a:bodyPr vert="horz" wrap="square" lIns="91440" tIns="91440" rIns="91440" bIns="91440" rtlCol="0">
            <a:spAutoFit/>
          </a:bodyPr>
          <a:lstStyle>
            <a:lvl1pPr marL="227013" indent="-227013" algn="l" defTabSz="457200" rtl="0" eaLnBrk="1" latinLnBrk="0" hangingPunct="1">
              <a:lnSpc>
                <a:spcPct val="95000"/>
              </a:lnSpc>
              <a:spcBef>
                <a:spcPts val="1400"/>
              </a:spcBef>
              <a:buSzPct val="130000"/>
              <a:buFontTx/>
              <a:buBlip>
                <a:blip r:embed="rId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buSzTx/>
              <a:buNone/>
              <a:defRPr/>
            </a:pPr>
            <a:r>
              <a:rPr lang="en-US" sz="2800" i="1" dirty="0">
                <a:solidFill>
                  <a:schemeClr val="bg1"/>
                </a:solidFill>
              </a:rPr>
              <a:t>There is a still a huge uncertainty within the industry what is meant with that [quality tolerance limits]. Therefore, it’s difficult otherwise to see what’s working and what’s not working because not many trials have been inspected according to the new guidelines, so you don’t get any real feedback already on what’s working well, what’s not working well.</a:t>
            </a:r>
            <a:br>
              <a:rPr lang="en-US" sz="2800" i="1" dirty="0">
                <a:solidFill>
                  <a:schemeClr val="bg1"/>
                </a:solidFill>
              </a:rPr>
            </a:br>
            <a:r>
              <a:rPr lang="en-US" i="1" dirty="0">
                <a:solidFill>
                  <a:schemeClr val="bg1"/>
                </a:solidFill>
              </a:rPr>
              <a:t>—Pharma, QA/QC </a:t>
            </a:r>
          </a:p>
        </p:txBody>
      </p:sp>
    </p:spTree>
    <p:extLst>
      <p:ext uri="{BB962C8B-B14F-4D97-AF65-F5344CB8AC3E}">
        <p14:creationId xmlns:p14="http://schemas.microsoft.com/office/powerpoint/2010/main" val="787894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791D-4566-2742-AC96-5E9B36C51513}"/>
              </a:ext>
            </a:extLst>
          </p:cNvPr>
          <p:cNvSpPr>
            <a:spLocks noGrp="1"/>
          </p:cNvSpPr>
          <p:nvPr>
            <p:ph type="title"/>
          </p:nvPr>
        </p:nvSpPr>
        <p:spPr/>
        <p:txBody>
          <a:bodyPr/>
          <a:lstStyle/>
          <a:p>
            <a:r>
              <a:rPr lang="en-US" dirty="0"/>
              <a:t>Open Comment Opportunity</a:t>
            </a:r>
          </a:p>
        </p:txBody>
      </p:sp>
      <p:sp>
        <p:nvSpPr>
          <p:cNvPr id="3" name="Content Placeholder 2">
            <a:extLst>
              <a:ext uri="{FF2B5EF4-FFF2-40B4-BE49-F238E27FC236}">
                <a16:creationId xmlns:a16="http://schemas.microsoft.com/office/drawing/2014/main" id="{996C641C-19A5-7540-AB7C-B5B8A9A87DAE}"/>
              </a:ext>
            </a:extLst>
          </p:cNvPr>
          <p:cNvSpPr>
            <a:spLocks noGrp="1"/>
          </p:cNvSpPr>
          <p:nvPr>
            <p:ph idx="1"/>
          </p:nvPr>
        </p:nvSpPr>
        <p:spPr/>
        <p:txBody>
          <a:bodyPr/>
          <a:lstStyle/>
          <a:p>
            <a:r>
              <a:rPr lang="en-US" dirty="0"/>
              <a:t>Purpose – Allow respondents to suggest line-by-line edits to the current guideline version </a:t>
            </a:r>
          </a:p>
          <a:p>
            <a:r>
              <a:rPr lang="en-US" dirty="0"/>
              <a:t>Participants – 36 respondents from North America (n=7), Europe (n=26), and Asia (n=3) who self-reported that they conduct research for which the findings will be used for regulatory purposes.</a:t>
            </a:r>
          </a:p>
          <a:p>
            <a:r>
              <a:rPr lang="en-US" dirty="0"/>
              <a:t>No data analysis was conducted; responses are reported verbatim in the report</a:t>
            </a:r>
          </a:p>
          <a:p>
            <a:pPr marL="0" indent="0">
              <a:buNone/>
            </a:pPr>
            <a:endParaRPr lang="en-US" dirty="0"/>
          </a:p>
        </p:txBody>
      </p:sp>
    </p:spTree>
    <p:extLst>
      <p:ext uri="{BB962C8B-B14F-4D97-AF65-F5344CB8AC3E}">
        <p14:creationId xmlns:p14="http://schemas.microsoft.com/office/powerpoint/2010/main" val="3341545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22E3-ADFC-4F42-B121-3A2BC79F4B49}"/>
              </a:ext>
            </a:extLst>
          </p:cNvPr>
          <p:cNvSpPr>
            <a:spLocks noGrp="1"/>
          </p:cNvSpPr>
          <p:nvPr>
            <p:ph type="title"/>
          </p:nvPr>
        </p:nvSpPr>
        <p:spPr/>
        <p:txBody>
          <a:bodyPr/>
          <a:lstStyle/>
          <a:p>
            <a:r>
              <a:rPr lang="en-US" dirty="0"/>
              <a:t>Reflection on Findings</a:t>
            </a:r>
          </a:p>
        </p:txBody>
      </p:sp>
      <p:sp>
        <p:nvSpPr>
          <p:cNvPr id="3" name="Content Placeholder 2">
            <a:extLst>
              <a:ext uri="{FF2B5EF4-FFF2-40B4-BE49-F238E27FC236}">
                <a16:creationId xmlns:a16="http://schemas.microsoft.com/office/drawing/2014/main" id="{767C3795-B73F-504B-A54E-FD79F1AC8A12}"/>
              </a:ext>
            </a:extLst>
          </p:cNvPr>
          <p:cNvSpPr>
            <a:spLocks noGrp="1"/>
          </p:cNvSpPr>
          <p:nvPr>
            <p:ph sz="quarter" idx="11"/>
          </p:nvPr>
        </p:nvSpPr>
        <p:spPr/>
        <p:txBody>
          <a:bodyPr/>
          <a:lstStyle/>
          <a:p>
            <a:r>
              <a:rPr lang="en-US" b="1" dirty="0"/>
              <a:t>Pamela Gonzalez</a:t>
            </a:r>
            <a:r>
              <a:rPr lang="en-US" dirty="0"/>
              <a:t>, Director of Research Operations &amp; Conduct, Office of Clinical Research, University of Chicago Medicine</a:t>
            </a:r>
          </a:p>
          <a:p>
            <a:r>
              <a:rPr lang="en-US" b="1" dirty="0"/>
              <a:t>Dagmar </a:t>
            </a:r>
            <a:r>
              <a:rPr lang="en-US" b="1" dirty="0" err="1"/>
              <a:t>Gortz</a:t>
            </a:r>
            <a:r>
              <a:rPr lang="en-US" dirty="0"/>
              <a:t>, Director, External Engagement &amp; Business Insights, </a:t>
            </a:r>
            <a:r>
              <a:rPr lang="en-US" dirty="0" err="1"/>
              <a:t>BioResearch</a:t>
            </a:r>
            <a:r>
              <a:rPr lang="en-US" dirty="0"/>
              <a:t> Quality &amp; Compliance, Governance &amp; Operations Management, Janssen</a:t>
            </a:r>
          </a:p>
        </p:txBody>
      </p:sp>
    </p:spTree>
    <p:extLst>
      <p:ext uri="{BB962C8B-B14F-4D97-AF65-F5344CB8AC3E}">
        <p14:creationId xmlns:p14="http://schemas.microsoft.com/office/powerpoint/2010/main" val="3561199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0BD3-6A3D-DF43-8E72-62D024F9046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FA42EE33-8C0C-0D44-9C15-EACD1BB83FCE}"/>
              </a:ext>
            </a:extLst>
          </p:cNvPr>
          <p:cNvSpPr>
            <a:spLocks noGrp="1"/>
          </p:cNvSpPr>
          <p:nvPr>
            <p:ph sz="quarter" idx="11"/>
          </p:nvPr>
        </p:nvSpPr>
        <p:spPr/>
        <p:txBody>
          <a:bodyPr/>
          <a:lstStyle/>
          <a:p>
            <a:r>
              <a:rPr lang="en-US" dirty="0">
                <a:solidFill>
                  <a:schemeClr val="accent3">
                    <a:lumMod val="50000"/>
                  </a:schemeClr>
                </a:solidFill>
              </a:rPr>
              <a:t>Moderator: Pamela </a:t>
            </a:r>
            <a:r>
              <a:rPr lang="en-US" dirty="0" err="1">
                <a:solidFill>
                  <a:schemeClr val="accent3">
                    <a:lumMod val="50000"/>
                  </a:schemeClr>
                </a:solidFill>
              </a:rPr>
              <a:t>Tenaerts</a:t>
            </a:r>
            <a:endParaRPr lang="en-US" dirty="0">
              <a:solidFill>
                <a:schemeClr val="accent3">
                  <a:lumMod val="50000"/>
                </a:schemeClr>
              </a:solidFill>
            </a:endParaRPr>
          </a:p>
          <a:p>
            <a:r>
              <a:rPr lang="en-US" i="1" dirty="0">
                <a:solidFill>
                  <a:schemeClr val="accent3">
                    <a:lumMod val="50000"/>
                  </a:schemeClr>
                </a:solidFill>
              </a:rPr>
              <a:t>Please indicate that you have a question by typing in the chat box           “To Everyone.”</a:t>
            </a:r>
          </a:p>
          <a:p>
            <a:endParaRPr lang="en-US" dirty="0"/>
          </a:p>
        </p:txBody>
      </p:sp>
    </p:spTree>
    <p:extLst>
      <p:ext uri="{BB962C8B-B14F-4D97-AF65-F5344CB8AC3E}">
        <p14:creationId xmlns:p14="http://schemas.microsoft.com/office/powerpoint/2010/main" val="4178130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65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FCA5-92FD-A94B-BD07-E60F98A9A7E5}"/>
              </a:ext>
            </a:extLst>
          </p:cNvPr>
          <p:cNvSpPr>
            <a:spLocks noGrp="1"/>
          </p:cNvSpPr>
          <p:nvPr>
            <p:ph type="title"/>
          </p:nvPr>
        </p:nvSpPr>
        <p:spPr/>
        <p:txBody>
          <a:bodyPr/>
          <a:lstStyle/>
          <a:p>
            <a:r>
              <a:rPr lang="en-US" sz="2800" dirty="0"/>
              <a:t>Introduction to ICH</a:t>
            </a:r>
          </a:p>
        </p:txBody>
      </p:sp>
      <p:sp>
        <p:nvSpPr>
          <p:cNvPr id="3" name="Content Placeholder 2">
            <a:extLst>
              <a:ext uri="{FF2B5EF4-FFF2-40B4-BE49-F238E27FC236}">
                <a16:creationId xmlns:a16="http://schemas.microsoft.com/office/drawing/2014/main" id="{EE490AD4-FAE4-2649-B176-571CF8824123}"/>
              </a:ext>
            </a:extLst>
          </p:cNvPr>
          <p:cNvSpPr>
            <a:spLocks noGrp="1"/>
          </p:cNvSpPr>
          <p:nvPr>
            <p:ph sz="quarter" idx="11"/>
          </p:nvPr>
        </p:nvSpPr>
        <p:spPr/>
        <p:txBody>
          <a:bodyPr/>
          <a:lstStyle/>
          <a:p>
            <a:r>
              <a:rPr lang="en-US" b="1" dirty="0"/>
              <a:t>Fergus Sweeney</a:t>
            </a:r>
            <a:r>
              <a:rPr lang="en-US" dirty="0"/>
              <a:t>, Head, Inspections, Human Medicines </a:t>
            </a:r>
            <a:r>
              <a:rPr lang="en-US" dirty="0" err="1"/>
              <a:t>Pharmacovigilence</a:t>
            </a:r>
            <a:r>
              <a:rPr lang="en-US" dirty="0"/>
              <a:t> and Committees, European Medicines Agency</a:t>
            </a:r>
          </a:p>
          <a:p>
            <a:r>
              <a:rPr lang="en-US" b="1" dirty="0"/>
              <a:t>Celia Witten</a:t>
            </a:r>
            <a:r>
              <a:rPr lang="en-US" dirty="0"/>
              <a:t>, Deputy Director, Center for Biologics, US Food and Drug Administration</a:t>
            </a:r>
          </a:p>
          <a:p>
            <a:endParaRPr lang="en-US" dirty="0"/>
          </a:p>
        </p:txBody>
      </p:sp>
    </p:spTree>
    <p:extLst>
      <p:ext uri="{BB962C8B-B14F-4D97-AF65-F5344CB8AC3E}">
        <p14:creationId xmlns:p14="http://schemas.microsoft.com/office/powerpoint/2010/main" val="7226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626" y="2855419"/>
            <a:ext cx="4669870" cy="1696671"/>
          </a:xfrm>
        </p:spPr>
        <p:txBody>
          <a:bodyPr anchor="t"/>
          <a:lstStyle/>
          <a:p>
            <a:r>
              <a:rPr lang="en-GB" sz="4950" dirty="0">
                <a:latin typeface="Candara" pitchFamily="32" charset="0"/>
              </a:rPr>
              <a:t>ICH-E6(R3)</a:t>
            </a:r>
            <a:br>
              <a:rPr lang="en-GB" sz="4950" dirty="0">
                <a:latin typeface="Candara" pitchFamily="32" charset="0"/>
              </a:rPr>
            </a:br>
            <a:endParaRPr lang="en-GB" sz="4950" dirty="0"/>
          </a:p>
        </p:txBody>
      </p:sp>
      <p:sp>
        <p:nvSpPr>
          <p:cNvPr id="4" name="Text Box 2"/>
          <p:cNvSpPr txBox="1">
            <a:spLocks noChangeArrowheads="1"/>
          </p:cNvSpPr>
          <p:nvPr/>
        </p:nvSpPr>
        <p:spPr bwMode="auto">
          <a:xfrm>
            <a:off x="2512626" y="3617752"/>
            <a:ext cx="4615774" cy="1113874"/>
          </a:xfrm>
          <a:prstGeom prst="rect">
            <a:avLst/>
          </a:prstGeom>
          <a:noFill/>
          <a:ln w="9525">
            <a:noFill/>
            <a:round/>
            <a:headEnd/>
            <a:tailEnd/>
          </a:ln>
        </p:spPr>
        <p:txBody>
          <a:bodyPr lIns="0" tIns="124221" rIns="63281" bIns="31641"/>
          <a:lstStyle/>
          <a:p>
            <a:pPr marL="0" marR="0" lvl="0" indent="0" algn="l" defTabSz="315888" rtl="0" eaLnBrk="1" fontAlgn="base" latinLnBrk="0" hangingPunct="0">
              <a:lnSpc>
                <a:spcPct val="81000"/>
              </a:lnSpc>
              <a:spcBef>
                <a:spcPct val="0"/>
              </a:spcBef>
              <a:spcAft>
                <a:spcPct val="0"/>
              </a:spcAft>
              <a:buClr>
                <a:srgbClr val="000000"/>
              </a:buClr>
              <a:buSzPct val="100000"/>
              <a:buFontTx/>
              <a:buNone/>
              <a:tabLst>
                <a:tab pos="238869" algn="l"/>
                <a:tab pos="4580930" algn="l"/>
              </a:tabLst>
              <a:defRPr/>
            </a:pPr>
            <a:r>
              <a:rPr kumimoji="0" lang="en-GB" sz="2400" b="1" i="0" u="none" strike="noStrike" kern="1200" cap="none" spc="0" normalizeH="0" baseline="0" noProof="0" dirty="0">
                <a:ln>
                  <a:noFill/>
                </a:ln>
                <a:solidFill>
                  <a:srgbClr val="0093D0"/>
                </a:solidFill>
                <a:effectLst/>
                <a:uLnTx/>
                <a:uFillTx/>
                <a:latin typeface="Candara" pitchFamily="32" charset="0"/>
                <a:ea typeface="+mn-ea"/>
                <a:cs typeface="Lucida Sans Unicode" charset="0"/>
              </a:rPr>
              <a:t>Good Clinical Practice</a:t>
            </a:r>
          </a:p>
        </p:txBody>
      </p:sp>
    </p:spTree>
    <p:extLst>
      <p:ext uri="{BB962C8B-B14F-4D97-AF65-F5344CB8AC3E}">
        <p14:creationId xmlns:p14="http://schemas.microsoft.com/office/powerpoint/2010/main" val="43684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a:t>Outline</a:t>
            </a:r>
          </a:p>
        </p:txBody>
      </p:sp>
      <p:sp>
        <p:nvSpPr>
          <p:cNvPr id="7171" name="Content Placeholder 2"/>
          <p:cNvSpPr>
            <a:spLocks noGrp="1"/>
          </p:cNvSpPr>
          <p:nvPr>
            <p:ph idx="4294967295"/>
          </p:nvPr>
        </p:nvSpPr>
        <p:spPr>
          <a:xfrm>
            <a:off x="1453579" y="2549383"/>
            <a:ext cx="6445499" cy="2516519"/>
          </a:xfrm>
        </p:spPr>
        <p:txBody>
          <a:bodyPr/>
          <a:lstStyle/>
          <a:p>
            <a:r>
              <a:rPr lang="en-GB" sz="2100" dirty="0"/>
              <a:t>Background on ICH</a:t>
            </a:r>
          </a:p>
          <a:p>
            <a:r>
              <a:rPr lang="en-GB" sz="2100" dirty="0"/>
              <a:t>Overview of GCP renovation</a:t>
            </a:r>
          </a:p>
          <a:p>
            <a:pPr lvl="1"/>
            <a:r>
              <a:rPr lang="en-GB" sz="1800" dirty="0"/>
              <a:t>ICH E8 R1 revision</a:t>
            </a:r>
          </a:p>
          <a:p>
            <a:pPr lvl="1"/>
            <a:r>
              <a:rPr lang="en-GB" sz="1800" dirty="0"/>
              <a:t>ICH E6 R3 revision</a:t>
            </a:r>
          </a:p>
          <a:p>
            <a:pPr marL="0" indent="0">
              <a:buNone/>
            </a:pPr>
            <a:endParaRPr lang="en-GB" sz="2100" dirty="0"/>
          </a:p>
          <a:p>
            <a:pPr marL="318121" lvl="1" indent="0">
              <a:buNone/>
            </a:pPr>
            <a:r>
              <a:rPr lang="en-GB" sz="2100" dirty="0"/>
              <a:t>	</a:t>
            </a:r>
          </a:p>
        </p:txBody>
      </p:sp>
      <p:sp>
        <p:nvSpPr>
          <p:cNvPr id="2" name="Content Placeholder 1">
            <a:extLst>
              <a:ext uri="{FF2B5EF4-FFF2-40B4-BE49-F238E27FC236}">
                <a16:creationId xmlns:a16="http://schemas.microsoft.com/office/drawing/2014/main" id="{5C7E53B4-999D-44E0-B8C0-748211C5747C}"/>
              </a:ext>
            </a:extLst>
          </p:cNvPr>
          <p:cNvSpPr>
            <a:spLocks noGrp="1"/>
          </p:cNvSpPr>
          <p:nvPr>
            <p:ph sz="quarter" idx="13"/>
          </p:nvPr>
        </p:nvSpPr>
        <p:spPr/>
        <p:txBody>
          <a:bodyPr/>
          <a:lstStyle/>
          <a:p>
            <a:r>
              <a:rPr lang="en-US" sz="1500" dirty="0"/>
              <a:t> E6(R3) External Outreach</a:t>
            </a:r>
          </a:p>
        </p:txBody>
      </p:sp>
    </p:spTree>
    <p:extLst>
      <p:ext uri="{BB962C8B-B14F-4D97-AF65-F5344CB8AC3E}">
        <p14:creationId xmlns:p14="http://schemas.microsoft.com/office/powerpoint/2010/main" val="1885755261"/>
      </p:ext>
    </p:extLst>
  </p:cSld>
  <p:clrMapOvr>
    <a:masterClrMapping/>
  </p:clrMapOvr>
</p:sld>
</file>

<file path=ppt/theme/theme1.xml><?xml version="1.0" encoding="utf-8"?>
<a:theme xmlns:a="http://schemas.openxmlformats.org/drawingml/2006/main" name="Office Theme">
  <a:themeElements>
    <a:clrScheme name="CTTI 1">
      <a:dk1>
        <a:srgbClr val="006879"/>
      </a:dk1>
      <a:lt1>
        <a:sysClr val="window" lastClr="FFFFFF"/>
      </a:lt1>
      <a:dk2>
        <a:srgbClr val="006879"/>
      </a:dk2>
      <a:lt2>
        <a:srgbClr val="FFFFFF"/>
      </a:lt2>
      <a:accent1>
        <a:srgbClr val="00B7D5"/>
      </a:accent1>
      <a:accent2>
        <a:srgbClr val="008BA2"/>
      </a:accent2>
      <a:accent3>
        <a:srgbClr val="58595B"/>
      </a:accent3>
      <a:accent4>
        <a:srgbClr val="EE4036"/>
      </a:accent4>
      <a:accent5>
        <a:srgbClr val="B9131A"/>
      </a:accent5>
      <a:accent6>
        <a:srgbClr val="670001"/>
      </a:accent6>
      <a:hlink>
        <a:srgbClr val="008BA2"/>
      </a:hlink>
      <a:folHlink>
        <a:srgbClr val="008B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ster slide 1">
  <a:themeElements>
    <a:clrScheme name="Custom 5">
      <a:dk1>
        <a:srgbClr val="000000"/>
      </a:dk1>
      <a:lt1>
        <a:srgbClr val="FFFFFF"/>
      </a:lt1>
      <a:dk2>
        <a:srgbClr val="0093D0"/>
      </a:dk2>
      <a:lt2>
        <a:srgbClr val="666699"/>
      </a:lt2>
      <a:accent1>
        <a:srgbClr val="663399"/>
      </a:accent1>
      <a:accent2>
        <a:srgbClr val="3366CC"/>
      </a:accent2>
      <a:accent3>
        <a:srgbClr val="89DDFF"/>
      </a:accent3>
      <a:accent4>
        <a:srgbClr val="336699"/>
      </a:accent4>
      <a:accent5>
        <a:srgbClr val="0066CC"/>
      </a:accent5>
      <a:accent6>
        <a:srgbClr val="333399"/>
      </a:accent6>
      <a:hlink>
        <a:srgbClr val="CFB7E7"/>
      </a:hlink>
      <a:folHlink>
        <a:srgbClr val="B2B2B2"/>
      </a:folHlink>
    </a:clrScheme>
    <a:fontScheme name="ICH">
      <a:majorFont>
        <a:latin typeface="Candara"/>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lnDef>
    <a:txDef>
      <a:spPr bwMode="auto">
        <a:noFill/>
        <a:ln w="9525">
          <a:noFill/>
          <a:round/>
          <a:headEnd/>
          <a:tailEnd/>
        </a:ln>
      </a:spPr>
      <a:bodyPr lIns="90000" tIns="92880" rIns="90000" bIns="45000"/>
      <a:lstStyle>
        <a:defPPr>
          <a:lnSpc>
            <a:spcPct val="81000"/>
          </a:lnSpc>
          <a:tabLst>
            <a:tab pos="723900" algn="l"/>
            <a:tab pos="1447800" algn="l"/>
            <a:tab pos="2171700" algn="l"/>
            <a:tab pos="2895600" algn="l"/>
            <a:tab pos="3619500" algn="l"/>
            <a:tab pos="4343400" algn="l"/>
            <a:tab pos="5067300" algn="l"/>
            <a:tab pos="5791200" algn="l"/>
          </a:tabLst>
          <a:defRPr sz="2000" dirty="0">
            <a:solidFill>
              <a:srgbClr val="4C4C4C"/>
            </a:solidFill>
            <a:latin typeface="Candara" pitchFamily="32" charset="0"/>
          </a:defRPr>
        </a:defPPr>
      </a:lstStyle>
    </a:tx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CTTI 1">
      <a:dk1>
        <a:srgbClr val="006879"/>
      </a:dk1>
      <a:lt1>
        <a:sysClr val="window" lastClr="FFFFFF"/>
      </a:lt1>
      <a:dk2>
        <a:srgbClr val="006879"/>
      </a:dk2>
      <a:lt2>
        <a:srgbClr val="FFFFFF"/>
      </a:lt2>
      <a:accent1>
        <a:srgbClr val="00B7D5"/>
      </a:accent1>
      <a:accent2>
        <a:srgbClr val="008BA2"/>
      </a:accent2>
      <a:accent3>
        <a:srgbClr val="58595B"/>
      </a:accent3>
      <a:accent4>
        <a:srgbClr val="EE4036"/>
      </a:accent4>
      <a:accent5>
        <a:srgbClr val="B9131A"/>
      </a:accent5>
      <a:accent6>
        <a:srgbClr val="670001"/>
      </a:accent6>
      <a:hlink>
        <a:srgbClr val="008BA2"/>
      </a:hlink>
      <a:folHlink>
        <a:srgbClr val="008B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32154</TotalTime>
  <Words>3059</Words>
  <Application>Microsoft Office PowerPoint</Application>
  <PresentationFormat>On-screen Show (4:3)</PresentationFormat>
  <Paragraphs>403</Paragraphs>
  <Slides>65</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65</vt:i4>
      </vt:variant>
    </vt:vector>
  </HeadingPairs>
  <TitlesOfParts>
    <vt:vector size="77" baseType="lpstr">
      <vt:lpstr>ＭＳ Ｐゴシック</vt:lpstr>
      <vt:lpstr>Arial</vt:lpstr>
      <vt:lpstr>Calibri</vt:lpstr>
      <vt:lpstr>Candara</vt:lpstr>
      <vt:lpstr>Courier New</vt:lpstr>
      <vt:lpstr>Lucida Grande</vt:lpstr>
      <vt:lpstr>Lucida Sans Unicode</vt:lpstr>
      <vt:lpstr>Times New Roman</vt:lpstr>
      <vt:lpstr>Wingdings</vt:lpstr>
      <vt:lpstr>Office Theme</vt:lpstr>
      <vt:lpstr>1_Master slide 1</vt:lpstr>
      <vt:lpstr>1_Office Theme</vt:lpstr>
      <vt:lpstr>Welcome</vt:lpstr>
      <vt:lpstr>Findings &amp; Reflections from CTTI’s ICH E6 Renovation Work</vt:lpstr>
      <vt:lpstr>Disclaimer</vt:lpstr>
      <vt:lpstr>CTTI Strengths</vt:lpstr>
      <vt:lpstr>About CTTI’s Work on Informing ICH E6  Renovation</vt:lpstr>
      <vt:lpstr>Brief Agenda</vt:lpstr>
      <vt:lpstr>Introduction to ICH</vt:lpstr>
      <vt:lpstr>ICH-E6(R3) </vt:lpstr>
      <vt:lpstr>Outline</vt:lpstr>
      <vt:lpstr>PowerPoint Presentation</vt:lpstr>
      <vt:lpstr>ICH guideline development steps</vt:lpstr>
      <vt:lpstr>Background on ICH</vt:lpstr>
      <vt:lpstr>PowerPoint Presentation</vt:lpstr>
      <vt:lpstr>ICH E6 and E8 – A Brief History</vt:lpstr>
      <vt:lpstr>  ICH E8 &amp; E6 Connected Development </vt:lpstr>
      <vt:lpstr>ICH Reflection on GCP Renovation</vt:lpstr>
      <vt:lpstr>ICH E6 and E8 – A Brief History</vt:lpstr>
      <vt:lpstr>E8 Fundamental design elements</vt:lpstr>
      <vt:lpstr>E8 key aspects linking to E6</vt:lpstr>
      <vt:lpstr>Conclusion</vt:lpstr>
      <vt:lpstr>E6 R3</vt:lpstr>
      <vt:lpstr>Overview of E6(R3) Revision - Purpose </vt:lpstr>
      <vt:lpstr>Overview of E6(R3) Revision – Approach</vt:lpstr>
      <vt:lpstr>Preliminary Conceptual Representation of the Approach </vt:lpstr>
      <vt:lpstr>Overview of E6(R3) Revisions – Annex 1 and Annex 2  </vt:lpstr>
      <vt:lpstr>Why are observational studies not included?</vt:lpstr>
      <vt:lpstr>PowerPoint Presentation</vt:lpstr>
      <vt:lpstr>External Outreach</vt:lpstr>
      <vt:lpstr>Progress</vt:lpstr>
      <vt:lpstr>Thank You </vt:lpstr>
      <vt:lpstr>Review of CTTI Findings</vt:lpstr>
      <vt:lpstr>Evidence Gathering Activities</vt:lpstr>
      <vt:lpstr>Survey—Overview </vt:lpstr>
      <vt:lpstr>Purpose </vt:lpstr>
      <vt:lpstr>Participants (n=327) reside in 39 countries </vt:lpstr>
      <vt:lpstr>Participants conduct research in  153 countries</vt:lpstr>
      <vt:lpstr>Participants’ Organizations and Roles</vt:lpstr>
      <vt:lpstr>Survey—Results</vt:lpstr>
      <vt:lpstr>Top ICH E6 GCP principles needing renovation (25%—29%)</vt:lpstr>
      <vt:lpstr>Sections and Topic Renovations</vt:lpstr>
      <vt:lpstr>All Survey  Findings</vt:lpstr>
      <vt:lpstr>Qualitative Interviews—Overview </vt:lpstr>
      <vt:lpstr>Purpose </vt:lpstr>
      <vt:lpstr>Participants </vt:lpstr>
      <vt:lpstr>Interviews—Results</vt:lpstr>
      <vt:lpstr>Aspirations  </vt:lpstr>
      <vt:lpstr>Need Flexibility</vt:lpstr>
      <vt:lpstr>Need Flexibility </vt:lpstr>
      <vt:lpstr>Need Flexibility </vt:lpstr>
      <vt:lpstr>Simplify</vt:lpstr>
      <vt:lpstr>Make Updates</vt:lpstr>
      <vt:lpstr>Be Transparent and Inclusive</vt:lpstr>
      <vt:lpstr>Be Transparent and Inclusive</vt:lpstr>
      <vt:lpstr>Helpful Overall </vt:lpstr>
      <vt:lpstr>Helpful Overall</vt:lpstr>
      <vt:lpstr>Helpful Sections </vt:lpstr>
      <vt:lpstr>Unhelpful Overall </vt:lpstr>
      <vt:lpstr>Unhelpful Sections</vt:lpstr>
      <vt:lpstr>Unhelpful Sections  </vt:lpstr>
      <vt:lpstr>Unhelpful Sections</vt:lpstr>
      <vt:lpstr>Unhelpful—Quality Tolerance Limits</vt:lpstr>
      <vt:lpstr>Open Comment Opportunity</vt:lpstr>
      <vt:lpstr>Reflection on Findings</vt:lpstr>
      <vt:lpstr>Discussion</vt:lpstr>
      <vt:lpstr>PowerPoint Presentation</vt:lpstr>
    </vt:vector>
  </TitlesOfParts>
  <Company>CTTI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&amp; Reflections from CTTI's ICH E6 Renovation Work</dc:title>
  <dc:subject>ctti_ich_mar19_version13_final</dc:subject>
  <dc:creator>CTTI</dc:creator>
  <cp:keywords>ICH E6 Renovation Work</cp:keywords>
  <cp:lastModifiedBy>Cassandra Royal</cp:lastModifiedBy>
  <cp:revision>308</cp:revision>
  <dcterms:created xsi:type="dcterms:W3CDTF">2012-08-24T12:48:42Z</dcterms:created>
  <dcterms:modified xsi:type="dcterms:W3CDTF">2020-12-01T01:22:31Z</dcterms:modified>
</cp:coreProperties>
</file>