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84" r:id="rId2"/>
    <p:sldId id="879" r:id="rId3"/>
    <p:sldId id="880" r:id="rId4"/>
    <p:sldId id="870" r:id="rId5"/>
    <p:sldId id="881" r:id="rId6"/>
    <p:sldId id="866" r:id="rId7"/>
    <p:sldId id="867" r:id="rId8"/>
    <p:sldId id="884" r:id="rId9"/>
    <p:sldId id="878" r:id="rId10"/>
    <p:sldId id="882" r:id="rId11"/>
    <p:sldId id="883" r:id="rId12"/>
    <p:sldId id="877" r:id="rId13"/>
    <p:sldId id="88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berly Fisher" initials="KF" lastIdx="2" clrIdx="0"/>
  <p:cmAuthor id="2" name="Laura Shannon" initials="LS" lastIdx="6" clrIdx="1"/>
  <p:cmAuthor id="3" name="Pamela Tenaerts, M.D." initials="PTM" lastIdx="1" clrIdx="2"/>
  <p:cmAuthor id="4" name="Kathy Jooss" initials="KJ" lastIdx="23" clrIdx="3"/>
  <p:cmAuthor id="5" name="Mireille Holliday" initials="MH" lastIdx="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D61"/>
    <a:srgbClr val="000000"/>
    <a:srgbClr val="00AEEF"/>
    <a:srgbClr val="71C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4" autoAdjust="0"/>
    <p:restoredTop sz="87745" autoAdjust="0"/>
  </p:normalViewPr>
  <p:slideViewPr>
    <p:cSldViewPr snapToGrid="0" snapToObjects="1">
      <p:cViewPr varScale="1">
        <p:scale>
          <a:sx n="64" d="100"/>
          <a:sy n="64" d="100"/>
        </p:scale>
        <p:origin x="822" y="6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tty:Documents:CTTI%20nuevo:ACTIVE:slides:MP%20Summit:future:4:01_25_21%20Updated%20Copy%20of%20Survey%20MP%20Summit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tty:Documents:CTTI%20nuevo:ACTIVE:slides:MP%20Summit:future:4:01_25_21%20Updated%20Copy%20of%20Survey%20MP%20Summit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tty:Documents:CTTI%20nuevo:ACTIVE:slides:MP%20Summit:future:4:01_25_21%20Updated%20Copy%20of%20Survey%20MP%20Summit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tty:Documents:CTTI%20nuevo:ACTIVE:slides:MP%20Summit:future:4:01_25_21%20Updated%20Copy%20of%20Survey%20MP%20Summit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58595B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'challenges SSU'!$A$1:$A$7</c:f>
              <c:strCache>
                <c:ptCount val="7"/>
                <c:pt idx="0">
                  <c:v>Human Research Protection training</c:v>
                </c:pt>
                <c:pt idx="1">
                  <c:v>Trial budget not adequate</c:v>
                </c:pt>
                <c:pt idx="2">
                  <c:v>Other</c:v>
                </c:pt>
                <c:pt idx="3">
                  <c:v>Institutional Review Board (IRB)</c:v>
                </c:pt>
                <c:pt idx="4">
                  <c:v>Perceived feasibility</c:v>
                </c:pt>
                <c:pt idx="5">
                  <c:v>Contracting</c:v>
                </c:pt>
                <c:pt idx="6">
                  <c:v>Staffing</c:v>
                </c:pt>
              </c:strCache>
            </c:strRef>
          </c:cat>
          <c:val>
            <c:numRef>
              <c:f>'challenges SSU'!$B$1:$B$7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F-7942-88AB-8BAFC4328A8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89250408"/>
        <c:axId val="2089253912"/>
      </c:barChart>
      <c:catAx>
        <c:axId val="2089250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253912"/>
        <c:crosses val="autoZero"/>
        <c:auto val="1"/>
        <c:lblAlgn val="ctr"/>
        <c:lblOffset val="100"/>
        <c:noMultiLvlLbl val="0"/>
      </c:catAx>
      <c:valAx>
        <c:axId val="2089253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250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58595B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'IRB challenges'!$A$17:$A$18</c:f>
              <c:strCache>
                <c:ptCount val="2"/>
                <c:pt idx="0">
                  <c:v>First time sIRB </c:v>
                </c:pt>
                <c:pt idx="1">
                  <c:v>Timely review</c:v>
                </c:pt>
              </c:strCache>
            </c:strRef>
          </c:cat>
          <c:val>
            <c:numRef>
              <c:f>'IRB challenges'!$B$17:$B$18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F-7942-88AB-8BAFC4328A8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2078588312"/>
        <c:axId val="-2078909512"/>
      </c:barChart>
      <c:catAx>
        <c:axId val="-2078588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909512"/>
        <c:crosses val="autoZero"/>
        <c:auto val="1"/>
        <c:lblAlgn val="ctr"/>
        <c:lblOffset val="100"/>
        <c:noMultiLvlLbl val="0"/>
      </c:catAx>
      <c:valAx>
        <c:axId val="-2078909512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85883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58595B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'feasibility challenges'!$A$1:$A$3</c:f>
              <c:strCache>
                <c:ptCount val="3"/>
                <c:pt idx="0">
                  <c:v>Study Design</c:v>
                </c:pt>
                <c:pt idx="1">
                  <c:v>Competing trials</c:v>
                </c:pt>
                <c:pt idx="2">
                  <c:v>Abiliy to recruit patients</c:v>
                </c:pt>
              </c:strCache>
            </c:strRef>
          </c:cat>
          <c:val>
            <c:numRef>
              <c:f>'feasibility challenges'!$B$1:$B$3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F-7942-88AB-8BAFC4328A8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27630952"/>
        <c:axId val="-2079422632"/>
      </c:barChart>
      <c:catAx>
        <c:axId val="2127630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9422632"/>
        <c:crosses val="autoZero"/>
        <c:auto val="1"/>
        <c:lblAlgn val="ctr"/>
        <c:lblOffset val="100"/>
        <c:noMultiLvlLbl val="0"/>
      </c:catAx>
      <c:valAx>
        <c:axId val="-2079422632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630952"/>
        <c:crosses val="autoZero"/>
        <c:crossBetween val="between"/>
        <c:majorUnit val="2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8B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42434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'enrollment challenges'!$A$1:$A$6</c:f>
              <c:strCache>
                <c:ptCount val="6"/>
                <c:pt idx="0">
                  <c:v>Obtaining participant consent</c:v>
                </c:pt>
                <c:pt idx="1">
                  <c:v>Co-enrollment in multiple trials not allowed</c:v>
                </c:pt>
                <c:pt idx="2">
                  <c:v>Burden on patient too high</c:v>
                </c:pt>
                <c:pt idx="3">
                  <c:v>Other </c:v>
                </c:pt>
                <c:pt idx="4">
                  <c:v>Study activity burden on staff too high</c:v>
                </c:pt>
                <c:pt idx="5">
                  <c:v>Competition for same patients</c:v>
                </c:pt>
              </c:strCache>
            </c:strRef>
          </c:cat>
          <c:val>
            <c:numRef>
              <c:f>'enrollment challenges'!$B$1:$B$6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96-7141-9DBF-604FE37458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04400328"/>
        <c:axId val="-2076561176"/>
      </c:barChart>
      <c:catAx>
        <c:axId val="-2104400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6561176"/>
        <c:crosses val="autoZero"/>
        <c:auto val="1"/>
        <c:lblAlgn val="ctr"/>
        <c:lblOffset val="100"/>
        <c:noMultiLvlLbl val="0"/>
      </c:catAx>
      <c:valAx>
        <c:axId val="-207656117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  <c:crossAx val="-2104400328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C6BA4-6F62-0142-A058-244A6439A3A3}" type="datetimeFigureOut">
              <a:rPr lang="en-US" smtClean="0"/>
              <a:pPr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E7B2C-7CF5-B246-A93D-EE643629E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9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E7B2C-7CF5-B246-A93D-EE643629E7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6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7E7B2C-7CF5-B246-A93D-EE643629E7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7E7B2C-7CF5-B246-A93D-EE643629E7C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48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E7B2C-7CF5-B246-A93D-EE643629E7C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89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7E7B2C-7CF5-B246-A93D-EE643629E7C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89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7E7B2C-7CF5-B246-A93D-EE643629E7C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1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2016ARlandscape-4alt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764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72" y="397301"/>
            <a:ext cx="3348038" cy="12860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45442" y="3618663"/>
            <a:ext cx="7511568" cy="881872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5442" y="4704407"/>
            <a:ext cx="7511567" cy="67532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0" i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Info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040244" y="1598665"/>
            <a:ext cx="2416765" cy="419224"/>
          </a:xfrm>
        </p:spPr>
        <p:txBody>
          <a:bodyPr anchor="ctr"/>
          <a:lstStyle>
            <a:lvl1pPr marL="0" marR="0" indent="0" algn="l" defTabSz="4572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 sz="1400" i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lang="en-US" dirty="0">
                <a:solidFill>
                  <a:schemeClr val="accent2"/>
                </a:solidFill>
              </a:rPr>
              <a:t>Month Day, Year</a:t>
            </a:r>
          </a:p>
        </p:txBody>
      </p:sp>
      <p:pic>
        <p:nvPicPr>
          <p:cNvPr id="13" name="Picture 12" descr="2016ARlandscape-4alt3_Artboard 4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2" y="5922818"/>
            <a:ext cx="9166225" cy="9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3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9144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2"/>
            <a:ext cx="9144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1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417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1663" y="5851525"/>
            <a:ext cx="8208126" cy="510086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lvl1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lang="en-US" dirty="0"/>
              <a:t>Footnote/Disclaimer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5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79" y="471309"/>
            <a:ext cx="8462210" cy="7704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126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42925" y="1598699"/>
            <a:ext cx="7942048" cy="21083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42924" y="4063949"/>
            <a:ext cx="3699562" cy="19685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399005" y="4063949"/>
            <a:ext cx="4085967" cy="19685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553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 marL="690563" indent="-285750" defTabSz="454025">
              <a:defRPr sz="1800"/>
            </a:lvl2pPr>
            <a:lvl3pPr marL="969963" indent="-228600">
              <a:defRPr sz="1600"/>
            </a:lvl3pPr>
            <a:lvl4pPr marL="1254125" indent="-228600">
              <a:defRPr sz="1400"/>
            </a:lvl4pPr>
            <a:lvl5pPr marL="1482725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 marL="690563" indent="-285750">
              <a:defRPr sz="1800"/>
            </a:lvl2pPr>
            <a:lvl3pPr marL="969963" indent="-228600">
              <a:defRPr sz="1600"/>
            </a:lvl3pPr>
            <a:lvl4pPr marL="1254125" indent="-228600">
              <a:defRPr sz="1400"/>
            </a:lvl4pPr>
            <a:lvl5pPr marL="1482725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229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626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79" y="3945458"/>
            <a:ext cx="8462210" cy="48764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47663" y="4588933"/>
            <a:ext cx="8461375" cy="1608667"/>
          </a:xfrm>
        </p:spPr>
        <p:txBody>
          <a:bodyPr/>
          <a:lstStyle>
            <a:lvl1pPr marL="0" indent="0">
              <a:buFont typeface="Arial"/>
              <a:buNone/>
              <a:defRPr sz="2000"/>
            </a:lvl1pPr>
            <a:lvl2pPr marL="404812" indent="0">
              <a:buNone/>
              <a:defRPr sz="2000"/>
            </a:lvl2pPr>
            <a:lvl3pPr marL="847725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" y="6244178"/>
            <a:ext cx="9144000" cy="613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2" name="Picture 11" descr="CTTI_Final_abb_JUN1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744" y="6354455"/>
            <a:ext cx="735045" cy="42494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 bwMode="auto">
          <a:xfrm>
            <a:off x="4449" y="6261111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9" name="Picture 8" descr="2016ARlandscape-4alt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76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310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0267"/>
            <a:ext cx="5486400" cy="651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CTTI_Final_abb_JUN1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744" y="6354455"/>
            <a:ext cx="735045" cy="424948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 bwMode="auto">
          <a:xfrm>
            <a:off x="4449" y="6261111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8" name="Picture 7" descr="umbre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8449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0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-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2016ARlandscape-4alt3_Artboard 4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2" y="5922818"/>
            <a:ext cx="9166225" cy="9351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0" y="1806642"/>
            <a:ext cx="4521200" cy="1736658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311400" y="3839632"/>
            <a:ext cx="4521200" cy="817034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Presenter’s contact info goes here.</a:t>
            </a:r>
          </a:p>
        </p:txBody>
      </p:sp>
      <p:sp>
        <p:nvSpPr>
          <p:cNvPr id="17" name="Subtitle 7"/>
          <p:cNvSpPr txBox="1">
            <a:spLocks/>
          </p:cNvSpPr>
          <p:nvPr userDrawn="1"/>
        </p:nvSpPr>
        <p:spPr>
          <a:xfrm>
            <a:off x="2844800" y="5455735"/>
            <a:ext cx="3454400" cy="4531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ct val="95000"/>
              </a:lnSpc>
              <a:spcBef>
                <a:spcPts val="1000"/>
              </a:spcBef>
              <a:buSzPct val="130000"/>
              <a:buFontTx/>
              <a:buNone/>
              <a:defRPr sz="2000" b="0" i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2"/>
              </a:buClr>
              <a:buFont typeface="Wingdings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95000"/>
              </a:lnSpc>
              <a:spcBef>
                <a:spcPts val="3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95000"/>
              </a:lnSpc>
              <a:spcBef>
                <a:spcPts val="3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i="0" cap="none" spc="100" dirty="0" err="1">
                <a:solidFill>
                  <a:schemeClr val="accent1"/>
                </a:solidFill>
              </a:rPr>
              <a:t>www.ctti-clinicaltrials.org</a:t>
            </a:r>
            <a:endParaRPr lang="en-US" sz="1600" b="0" i="0" cap="none" spc="1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2311400" y="700142"/>
            <a:ext cx="452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chemeClr val="accent1"/>
                </a:solidFill>
              </a:rPr>
              <a:t>THANK YOU.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757336" y="4820363"/>
            <a:ext cx="1629329" cy="508000"/>
            <a:chOff x="3530598" y="4820363"/>
            <a:chExt cx="1629329" cy="508000"/>
          </a:xfrm>
        </p:grpSpPr>
        <p:pic>
          <p:nvPicPr>
            <p:cNvPr id="19" name="Picture 18" descr="linkedin.pn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0598" y="4820363"/>
              <a:ext cx="508000" cy="508000"/>
            </a:xfrm>
            <a:prstGeom prst="rect">
              <a:avLst/>
            </a:prstGeom>
          </p:spPr>
        </p:pic>
        <p:pic>
          <p:nvPicPr>
            <p:cNvPr id="21" name="Picture 20" descr="twitter.png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9397" y="4820363"/>
              <a:ext cx="508000" cy="508000"/>
            </a:xfrm>
            <a:prstGeom prst="rect">
              <a:avLst/>
            </a:prstGeom>
          </p:spPr>
        </p:pic>
        <p:pic>
          <p:nvPicPr>
            <p:cNvPr id="23" name="Picture 22" descr="vimeo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1927" y="4820363"/>
              <a:ext cx="508000" cy="508000"/>
            </a:xfrm>
            <a:prstGeom prst="rect">
              <a:avLst/>
            </a:prstGeom>
          </p:spPr>
        </p:pic>
      </p:grpSp>
      <p:pic>
        <p:nvPicPr>
          <p:cNvPr id="24" name="Picture 23" descr="umbre-0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8449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0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244178"/>
            <a:ext cx="9144000" cy="613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7579" y="454377"/>
            <a:ext cx="8462210" cy="7874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579" y="1452479"/>
            <a:ext cx="8462210" cy="45085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CTTI_Final_abb_JUN13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744" y="6354455"/>
            <a:ext cx="735045" cy="424948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 bwMode="auto">
          <a:xfrm>
            <a:off x="4449" y="6261111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9" name="Picture 8" descr="umbre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8449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75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2" r:id="rId4"/>
    <p:sldLayoutId id="2147483654" r:id="rId5"/>
    <p:sldLayoutId id="2147483662" r:id="rId6"/>
    <p:sldLayoutId id="2147483655" r:id="rId7"/>
    <p:sldLayoutId id="2147483657" r:id="rId8"/>
    <p:sldLayoutId id="2147483663" r:id="rId9"/>
    <p:sldLayoutId id="2147483666" r:id="rId10"/>
    <p:sldLayoutId id="214748366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7013" indent="-227013" algn="l" defTabSz="457200" rtl="0" eaLnBrk="1" latinLnBrk="0" hangingPunct="1">
        <a:lnSpc>
          <a:spcPct val="95000"/>
        </a:lnSpc>
        <a:spcBef>
          <a:spcPts val="1400"/>
        </a:spcBef>
        <a:buSzPct val="130000"/>
        <a:buFontTx/>
        <a:buBlip>
          <a:blip r:embed="rId15"/>
        </a:buBlip>
        <a:defRPr sz="2400" kern="1200">
          <a:solidFill>
            <a:srgbClr val="58595B"/>
          </a:solidFill>
          <a:latin typeface="+mn-lt"/>
          <a:ea typeface="+mn-ea"/>
          <a:cs typeface="+mn-cs"/>
        </a:defRPr>
      </a:lvl1pPr>
      <a:lvl2pPr marL="628650" indent="-223838" algn="l" defTabSz="457200" rtl="0" eaLnBrk="1" latinLnBrk="0" hangingPunct="1">
        <a:lnSpc>
          <a:spcPct val="95000"/>
        </a:lnSpc>
        <a:spcBef>
          <a:spcPts val="500"/>
        </a:spcBef>
        <a:buClr>
          <a:schemeClr val="accent2"/>
        </a:buClr>
        <a:buFont typeface="Wingdings" charset="2"/>
        <a:buChar char="§"/>
        <a:defRPr sz="2400" kern="1200">
          <a:solidFill>
            <a:srgbClr val="58595B"/>
          </a:solidFill>
          <a:latin typeface="+mn-lt"/>
          <a:ea typeface="+mn-ea"/>
          <a:cs typeface="+mn-cs"/>
        </a:defRPr>
      </a:lvl2pPr>
      <a:lvl3pPr marL="1082675" indent="-234950" algn="l" defTabSz="457200" rtl="0" eaLnBrk="1" latinLnBrk="0" hangingPunct="1">
        <a:lnSpc>
          <a:spcPct val="95000"/>
        </a:lnSpc>
        <a:spcBef>
          <a:spcPts val="300"/>
        </a:spcBef>
        <a:buClr>
          <a:schemeClr val="accent1"/>
        </a:buClr>
        <a:buFont typeface="Arial"/>
        <a:buChar char="•"/>
        <a:defRPr sz="2400" kern="1200">
          <a:solidFill>
            <a:srgbClr val="58595B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5000"/>
        </a:lnSpc>
        <a:spcBef>
          <a:spcPts val="300"/>
        </a:spcBef>
        <a:buFont typeface="Arial"/>
        <a:buChar char="–"/>
        <a:defRPr sz="2400" kern="1200">
          <a:solidFill>
            <a:srgbClr val="58595B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95000"/>
        </a:lnSpc>
        <a:spcBef>
          <a:spcPts val="300"/>
        </a:spcBef>
        <a:buFont typeface="Arial"/>
        <a:buChar char="»"/>
        <a:defRPr sz="2400" kern="1200">
          <a:solidFill>
            <a:srgbClr val="58595B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442" y="3544976"/>
            <a:ext cx="8198558" cy="1397571"/>
          </a:xfrm>
        </p:spPr>
        <p:txBody>
          <a:bodyPr/>
          <a:lstStyle/>
          <a:p>
            <a:r>
              <a:rPr lang="en-US" sz="2800" dirty="0"/>
              <a:t>Survey to inform:</a:t>
            </a:r>
            <a:br>
              <a:rPr lang="en-US" sz="2800" dirty="0"/>
            </a:br>
            <a:r>
              <a:rPr lang="en-US" sz="2800" b="0" dirty="0"/>
              <a:t>The Fastest Path to Effective COVID-19 Treatments: Using Master Protocol Studies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January 13, 2021</a:t>
            </a:r>
          </a:p>
        </p:txBody>
      </p:sp>
    </p:spTree>
    <p:extLst>
      <p:ext uri="{BB962C8B-B14F-4D97-AF65-F5344CB8AC3E}">
        <p14:creationId xmlns:p14="http://schemas.microsoft.com/office/powerpoint/2010/main" val="2021461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731473" y="1372266"/>
            <a:ext cx="1571372" cy="4183798"/>
            <a:chOff x="5361089" y="1832666"/>
            <a:chExt cx="1571372" cy="41837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B91BEF-D5A9-4700-9D8A-F406B0A1F71F}"/>
                </a:ext>
              </a:extLst>
            </p:cNvPr>
            <p:cNvSpPr/>
            <p:nvPr/>
          </p:nvSpPr>
          <p:spPr>
            <a:xfrm>
              <a:off x="6111880" y="1832666"/>
              <a:ext cx="54000" cy="891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0B3E2BC-2AD5-4313-9BB9-DEC812925831}"/>
                </a:ext>
              </a:extLst>
            </p:cNvPr>
            <p:cNvSpPr txBox="1"/>
            <p:nvPr/>
          </p:nvSpPr>
          <p:spPr>
            <a:xfrm>
              <a:off x="5361089" y="3769695"/>
              <a:ext cx="1571372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altLang="ko-KR" sz="1600" b="1" dirty="0">
                  <a:solidFill>
                    <a:srgbClr val="58595B"/>
                  </a:solidFill>
                  <a:cs typeface="Arial" pitchFamily="34" charset="0"/>
                </a:rPr>
                <a:t>FEASIBILITY</a:t>
              </a:r>
              <a:endParaRPr lang="en-US" altLang="ko-KR" sz="1600" u="sng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Streamline Protocol</a:t>
              </a: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Single point of contact site management</a:t>
              </a:r>
            </a:p>
            <a:p>
              <a:pPr algn="ctr">
                <a:spcAft>
                  <a:spcPts val="1200"/>
                </a:spcAft>
              </a:pPr>
              <a:endParaRPr lang="en-US" altLang="ko-KR" sz="1400" dirty="0">
                <a:solidFill>
                  <a:srgbClr val="58595B"/>
                </a:solidFill>
                <a:cs typeface="Arial" pitchFamily="34" charset="0"/>
              </a:endParaRPr>
            </a:p>
          </p:txBody>
        </p:sp>
        <p:sp>
          <p:nvSpPr>
            <p:cNvPr id="31" name="Rounded Rectangle 51">
              <a:extLst>
                <a:ext uri="{FF2B5EF4-FFF2-40B4-BE49-F238E27FC236}">
                  <a16:creationId xmlns:a16="http://schemas.microsoft.com/office/drawing/2014/main" id="{41AAA5CC-D15C-44C7-852C-64EA49F92005}"/>
                </a:ext>
              </a:extLst>
            </p:cNvPr>
            <p:cNvSpPr/>
            <p:nvPr/>
          </p:nvSpPr>
          <p:spPr>
            <a:xfrm rot="5400000" flipH="1">
              <a:off x="5648819" y="2747220"/>
              <a:ext cx="978426" cy="921444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554177" y="2019720"/>
            <a:ext cx="1395149" cy="4158216"/>
            <a:chOff x="7011829" y="1834500"/>
            <a:chExt cx="1395149" cy="415821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4F08F9-FC81-4A40-B22C-66118F5EBBD3}"/>
                </a:ext>
              </a:extLst>
            </p:cNvPr>
            <p:cNvSpPr/>
            <p:nvPr/>
          </p:nvSpPr>
          <p:spPr>
            <a:xfrm>
              <a:off x="7685594" y="1834500"/>
              <a:ext cx="54000" cy="1701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9757990-74E8-4A44-B86D-59F59D6FCFBF}"/>
                </a:ext>
              </a:extLst>
            </p:cNvPr>
            <p:cNvSpPr txBox="1"/>
            <p:nvPr/>
          </p:nvSpPr>
          <p:spPr>
            <a:xfrm>
              <a:off x="7011829" y="4761610"/>
              <a:ext cx="1395149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altLang="ko-KR" sz="1600" b="1" dirty="0">
                  <a:solidFill>
                    <a:srgbClr val="58595B"/>
                  </a:solidFill>
                  <a:cs typeface="Arial" pitchFamily="34" charset="0"/>
                </a:rPr>
                <a:t>TRIAL BUDGET</a:t>
              </a:r>
              <a:endParaRPr lang="en-US" altLang="ko-KR" sz="1600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Increase Budgets</a:t>
              </a:r>
            </a:p>
          </p:txBody>
        </p:sp>
        <p:sp>
          <p:nvSpPr>
            <p:cNvPr id="32" name="Rounded Rectangle 51">
              <a:extLst>
                <a:ext uri="{FF2B5EF4-FFF2-40B4-BE49-F238E27FC236}">
                  <a16:creationId xmlns:a16="http://schemas.microsoft.com/office/drawing/2014/main" id="{B553CEDC-DDFE-4D0D-8F2B-65780DC41C68}"/>
                </a:ext>
              </a:extLst>
            </p:cNvPr>
            <p:cNvSpPr/>
            <p:nvPr/>
          </p:nvSpPr>
          <p:spPr>
            <a:xfrm rot="5400000" flipH="1">
              <a:off x="7220190" y="3557397"/>
              <a:ext cx="978426" cy="921444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86314" y="1834500"/>
            <a:ext cx="1571372" cy="4319790"/>
            <a:chOff x="3776321" y="1834500"/>
            <a:chExt cx="1571372" cy="431979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3E6313-35C9-498F-BAB5-DCBBBF89D20F}"/>
                </a:ext>
              </a:extLst>
            </p:cNvPr>
            <p:cNvSpPr/>
            <p:nvPr/>
          </p:nvSpPr>
          <p:spPr>
            <a:xfrm>
              <a:off x="4538165" y="1834500"/>
              <a:ext cx="54000" cy="1701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35DF70D-3089-4FD9-A544-4F2DF8ACCC73}"/>
                </a:ext>
              </a:extLst>
            </p:cNvPr>
            <p:cNvSpPr txBox="1"/>
            <p:nvPr/>
          </p:nvSpPr>
          <p:spPr>
            <a:xfrm>
              <a:off x="3776321" y="4523074"/>
              <a:ext cx="157137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altLang="ko-KR" sz="1600" b="1" dirty="0">
                  <a:solidFill>
                    <a:srgbClr val="58595B"/>
                  </a:solidFill>
                  <a:cs typeface="Arial" pitchFamily="34" charset="0"/>
                </a:rPr>
                <a:t>IRB</a:t>
              </a:r>
              <a:endParaRPr lang="en-US" altLang="ko-KR" sz="1600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Expedited</a:t>
              </a: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Select sites based on timely review</a:t>
              </a:r>
            </a:p>
          </p:txBody>
        </p:sp>
        <p:sp>
          <p:nvSpPr>
            <p:cNvPr id="33" name="Rounded Rectangle 51">
              <a:extLst>
                <a:ext uri="{FF2B5EF4-FFF2-40B4-BE49-F238E27FC236}">
                  <a16:creationId xmlns:a16="http://schemas.microsoft.com/office/drawing/2014/main" id="{21857767-7958-4533-B7B0-1F64DFD3CF89}"/>
                </a:ext>
              </a:extLst>
            </p:cNvPr>
            <p:cNvSpPr/>
            <p:nvPr/>
          </p:nvSpPr>
          <p:spPr>
            <a:xfrm rot="5400000" flipH="1">
              <a:off x="4073303" y="3563991"/>
              <a:ext cx="978426" cy="921444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9643" y="1720200"/>
            <a:ext cx="1973281" cy="4473676"/>
            <a:chOff x="440343" y="1834500"/>
            <a:chExt cx="1973281" cy="447367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DCA50BE-116A-403F-B31E-2A8448E71BD0}"/>
                </a:ext>
              </a:extLst>
            </p:cNvPr>
            <p:cNvSpPr/>
            <p:nvPr/>
          </p:nvSpPr>
          <p:spPr>
            <a:xfrm>
              <a:off x="1390736" y="1834500"/>
              <a:ext cx="54000" cy="1701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8C229F-F8B7-4663-A3D2-9C2C4FD3AD8D}"/>
                </a:ext>
              </a:extLst>
            </p:cNvPr>
            <p:cNvSpPr txBox="1"/>
            <p:nvPr/>
          </p:nvSpPr>
          <p:spPr>
            <a:xfrm>
              <a:off x="440343" y="4523072"/>
              <a:ext cx="1973281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altLang="ko-KR" sz="1600" b="1" dirty="0">
                  <a:solidFill>
                    <a:srgbClr val="58595B"/>
                  </a:solidFill>
                  <a:cs typeface="Arial" pitchFamily="34" charset="0"/>
                </a:rPr>
                <a:t>CONTRACTING</a:t>
              </a:r>
              <a:endParaRPr lang="en-US" altLang="ko-KR" sz="1600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Being flexible</a:t>
              </a: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Take it or leave it</a:t>
              </a: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Leverage existing contracts</a:t>
              </a:r>
            </a:p>
          </p:txBody>
        </p:sp>
        <p:sp>
          <p:nvSpPr>
            <p:cNvPr id="34" name="Rounded Rectangle 51">
              <a:extLst>
                <a:ext uri="{FF2B5EF4-FFF2-40B4-BE49-F238E27FC236}">
                  <a16:creationId xmlns:a16="http://schemas.microsoft.com/office/drawing/2014/main" id="{84F0518C-A9D5-49FE-96A5-5E4A338118FC}"/>
                </a:ext>
              </a:extLst>
            </p:cNvPr>
            <p:cNvSpPr/>
            <p:nvPr/>
          </p:nvSpPr>
          <p:spPr>
            <a:xfrm rot="5400000" flipH="1">
              <a:off x="926415" y="3570585"/>
              <a:ext cx="978426" cy="921444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58029" y="1372266"/>
            <a:ext cx="1395149" cy="3502415"/>
            <a:chOff x="2297713" y="1832667"/>
            <a:chExt cx="1395149" cy="350241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6F344AF-4C98-4894-82F0-EB98DF7A7213}"/>
                </a:ext>
              </a:extLst>
            </p:cNvPr>
            <p:cNvSpPr/>
            <p:nvPr/>
          </p:nvSpPr>
          <p:spPr>
            <a:xfrm>
              <a:off x="2964451" y="1832667"/>
              <a:ext cx="54000" cy="89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ED60C7-0C1C-4B98-BFDC-16CF4EAB902E}"/>
                </a:ext>
              </a:extLst>
            </p:cNvPr>
            <p:cNvSpPr txBox="1"/>
            <p:nvPr/>
          </p:nvSpPr>
          <p:spPr>
            <a:xfrm>
              <a:off x="2297713" y="3796199"/>
              <a:ext cx="1395149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altLang="ko-KR" sz="1600" b="1" dirty="0">
                  <a:solidFill>
                    <a:srgbClr val="58595B"/>
                  </a:solidFill>
                  <a:cs typeface="Arial" pitchFamily="34" charset="0"/>
                </a:rPr>
                <a:t>STAFFING</a:t>
              </a:r>
              <a:endParaRPr lang="en-US" altLang="ko-KR" sz="1600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Reallocate</a:t>
              </a: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Supplement</a:t>
              </a:r>
            </a:p>
            <a:p>
              <a:pPr algn="ctr">
                <a:spcAft>
                  <a:spcPts val="1200"/>
                </a:spcAft>
              </a:pPr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Training</a:t>
              </a:r>
            </a:p>
          </p:txBody>
        </p:sp>
        <p:sp>
          <p:nvSpPr>
            <p:cNvPr id="35" name="Rounded Rectangle 51">
              <a:extLst>
                <a:ext uri="{FF2B5EF4-FFF2-40B4-BE49-F238E27FC236}">
                  <a16:creationId xmlns:a16="http://schemas.microsoft.com/office/drawing/2014/main" id="{1F653D75-B982-4CA2-9CEE-4D008EDE0B23}"/>
                </a:ext>
              </a:extLst>
            </p:cNvPr>
            <p:cNvSpPr/>
            <p:nvPr/>
          </p:nvSpPr>
          <p:spPr>
            <a:xfrm rot="5400000" flipH="1">
              <a:off x="2500236" y="2758137"/>
              <a:ext cx="978426" cy="921444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7579" y="577063"/>
            <a:ext cx="8462210" cy="770467"/>
          </a:xfrm>
        </p:spPr>
        <p:txBody>
          <a:bodyPr/>
          <a:lstStyle/>
          <a:p>
            <a:r>
              <a:rPr lang="en-US" sz="3200" dirty="0"/>
              <a:t>Strategies to Successfully Start Up </a:t>
            </a:r>
            <a:r>
              <a:rPr lang="en-US" sz="3200" dirty="0" smtClean="0"/>
              <a:t>Sites </a:t>
            </a:r>
            <a:br>
              <a:rPr lang="en-US" sz="3200" dirty="0" smtClean="0"/>
            </a:br>
            <a:r>
              <a:rPr lang="en-US" sz="3200" b="0" dirty="0" smtClean="0"/>
              <a:t>(n=16)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32499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54C726A-F714-4EF3-978E-B6D7C1FB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79" y="759174"/>
            <a:ext cx="8462210" cy="770467"/>
          </a:xfrm>
        </p:spPr>
        <p:txBody>
          <a:bodyPr/>
          <a:lstStyle/>
          <a:p>
            <a:r>
              <a:rPr lang="en-US" dirty="0"/>
              <a:t>What are your biggest challenges to enrolling participants into COVID treatment master protocol trials? </a:t>
            </a:r>
            <a:r>
              <a:rPr lang="en-US" b="0" dirty="0"/>
              <a:t>(</a:t>
            </a:r>
            <a:r>
              <a:rPr lang="en-US" b="0" dirty="0" smtClean="0"/>
              <a:t>n=10)</a:t>
            </a:r>
            <a:endParaRPr lang="en-US" b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5F6D3-B555-EC40-BCBF-277242C36CCA}"/>
              </a:ext>
            </a:extLst>
          </p:cNvPr>
          <p:cNvSpPr txBox="1"/>
          <p:nvPr/>
        </p:nvSpPr>
        <p:spPr>
          <a:xfrm>
            <a:off x="3418496" y="6373959"/>
            <a:ext cx="230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Allowed to choose 3</a:t>
            </a:r>
          </a:p>
        </p:txBody>
      </p:sp>
      <p:graphicFrame>
        <p:nvGraphicFramePr>
          <p:cNvPr id="6" name="Chart 5" descr="Table shows biggest challenges to enrolling participants into COVID treatment master protocol trials." title="table">
            <a:extLst>
              <a:ext uri="{FF2B5EF4-FFF2-40B4-BE49-F238E27FC236}">
                <a16:creationId xmlns:a16="http://schemas.microsoft.com/office/drawing/2014/main" id="{3964C722-9D55-2B40-A737-2D8A5470FD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668930"/>
              </p:ext>
            </p:extLst>
          </p:nvPr>
        </p:nvGraphicFramePr>
        <p:xfrm>
          <a:off x="107950" y="2082800"/>
          <a:ext cx="8928100" cy="408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467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76F5-7B14-A24C-A80A-0798904E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Additional detail: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49942-9502-0E42-9D82-F3D54A544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79" y="1452479"/>
            <a:ext cx="8462210" cy="1370234"/>
          </a:xfrm>
        </p:spPr>
        <p:txBody>
          <a:bodyPr/>
          <a:lstStyle/>
          <a:p>
            <a:r>
              <a:rPr lang="en-US" dirty="0"/>
              <a:t>Participant consent is challenging </a:t>
            </a:r>
          </a:p>
          <a:p>
            <a:pPr lvl="1"/>
            <a:r>
              <a:rPr lang="en-US" sz="2200" dirty="0"/>
              <a:t>E-consent logistics</a:t>
            </a:r>
          </a:p>
          <a:p>
            <a:pPr lvl="1"/>
            <a:r>
              <a:rPr lang="en-US" sz="2200" dirty="0"/>
              <a:t>VA cannot incorporate HIPAA into electronic consent</a:t>
            </a:r>
          </a:p>
          <a:p>
            <a:pPr lvl="1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Other Challenges</a:t>
            </a:r>
          </a:p>
          <a:p>
            <a:pPr lvl="1"/>
            <a:r>
              <a:rPr lang="en-US" sz="2200" dirty="0"/>
              <a:t>Testing to confirm COVID-19 infection in a timely manner. Patients were enrolling into our outpatient trial later in their disease/infection</a:t>
            </a:r>
          </a:p>
          <a:p>
            <a:pPr lvl="1"/>
            <a:r>
              <a:rPr lang="en-US" sz="2200" dirty="0"/>
              <a:t>Shortage of staff on the trial as they are involved with large vaccine trials</a:t>
            </a:r>
          </a:p>
          <a:p>
            <a:pPr lvl="1"/>
            <a:r>
              <a:rPr lang="en-US" sz="2200" dirty="0"/>
              <a:t>Inc/</a:t>
            </a:r>
            <a:r>
              <a:rPr lang="en-US" sz="2200" dirty="0" err="1"/>
              <a:t>Exc</a:t>
            </a:r>
            <a:r>
              <a:rPr lang="en-US" sz="2200" dirty="0"/>
              <a:t> criteria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4812" lvl="1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73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761881" y="1688385"/>
            <a:ext cx="2015026" cy="3331331"/>
            <a:chOff x="5329244" y="1832666"/>
            <a:chExt cx="1787835" cy="316524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B91BEF-D5A9-4700-9D8A-F406B0A1F71F}"/>
                </a:ext>
              </a:extLst>
            </p:cNvPr>
            <p:cNvSpPr/>
            <p:nvPr/>
          </p:nvSpPr>
          <p:spPr>
            <a:xfrm>
              <a:off x="6111880" y="1832666"/>
              <a:ext cx="54000" cy="891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0B3E2BC-2AD5-4313-9BB9-DEC812925831}"/>
                </a:ext>
              </a:extLst>
            </p:cNvPr>
            <p:cNvSpPr txBox="1"/>
            <p:nvPr/>
          </p:nvSpPr>
          <p:spPr>
            <a:xfrm>
              <a:off x="5329244" y="3769695"/>
              <a:ext cx="1787835" cy="122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58595B"/>
                  </a:solidFill>
                  <a:cs typeface="Arial" pitchFamily="34" charset="0"/>
                </a:rPr>
                <a:t>CO-ENROLLMENT</a:t>
              </a:r>
            </a:p>
            <a:p>
              <a:pPr algn="ctr"/>
              <a:endParaRPr lang="en-US" altLang="ko-KR" sz="1600" b="1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/>
              <a:endParaRPr lang="en-US" altLang="ko-KR" sz="1600" b="1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/>
              <a:endParaRPr lang="en-US" altLang="ko-KR" sz="1600" b="1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/>
              <a:endParaRPr lang="en-US" altLang="ko-KR" sz="1400" b="1" dirty="0">
                <a:solidFill>
                  <a:srgbClr val="58595B"/>
                </a:solidFill>
                <a:cs typeface="Arial" pitchFamily="34" charset="0"/>
              </a:endParaRPr>
            </a:p>
          </p:txBody>
        </p:sp>
        <p:sp>
          <p:nvSpPr>
            <p:cNvPr id="31" name="Rounded Rectangle 51">
              <a:extLst>
                <a:ext uri="{FF2B5EF4-FFF2-40B4-BE49-F238E27FC236}">
                  <a16:creationId xmlns:a16="http://schemas.microsoft.com/office/drawing/2014/main" id="{41AAA5CC-D15C-44C7-852C-64EA49F92005}"/>
                </a:ext>
              </a:extLst>
            </p:cNvPr>
            <p:cNvSpPr/>
            <p:nvPr/>
          </p:nvSpPr>
          <p:spPr>
            <a:xfrm rot="5400000" flipH="1">
              <a:off x="5652644" y="2796117"/>
              <a:ext cx="978426" cy="823650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60039" y="2376380"/>
            <a:ext cx="1571372" cy="3638436"/>
            <a:chOff x="3787155" y="1834500"/>
            <a:chExt cx="1571372" cy="363843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3E6313-35C9-498F-BAB5-DCBBBF89D20F}"/>
                </a:ext>
              </a:extLst>
            </p:cNvPr>
            <p:cNvSpPr/>
            <p:nvPr/>
          </p:nvSpPr>
          <p:spPr>
            <a:xfrm>
              <a:off x="4538165" y="1834500"/>
              <a:ext cx="54000" cy="1701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35DF70D-3089-4FD9-A544-4F2DF8ACCC73}"/>
                </a:ext>
              </a:extLst>
            </p:cNvPr>
            <p:cNvSpPr txBox="1"/>
            <p:nvPr/>
          </p:nvSpPr>
          <p:spPr>
            <a:xfrm>
              <a:off x="3787155" y="4641939"/>
              <a:ext cx="15713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58595B"/>
                  </a:solidFill>
                  <a:cs typeface="Arial" pitchFamily="34" charset="0"/>
                </a:rPr>
                <a:t>CONSENT</a:t>
              </a:r>
            </a:p>
            <a:p>
              <a:pPr algn="ctr"/>
              <a:endParaRPr lang="en-US" altLang="ko-KR" sz="1600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Simplify</a:t>
              </a:r>
            </a:p>
          </p:txBody>
        </p:sp>
        <p:sp>
          <p:nvSpPr>
            <p:cNvPr id="33" name="Rounded Rectangle 51">
              <a:extLst>
                <a:ext uri="{FF2B5EF4-FFF2-40B4-BE49-F238E27FC236}">
                  <a16:creationId xmlns:a16="http://schemas.microsoft.com/office/drawing/2014/main" id="{21857767-7958-4533-B7B0-1F64DFD3CF89}"/>
                </a:ext>
              </a:extLst>
            </p:cNvPr>
            <p:cNvSpPr/>
            <p:nvPr/>
          </p:nvSpPr>
          <p:spPr>
            <a:xfrm rot="5400000" flipH="1">
              <a:off x="4073303" y="3563991"/>
              <a:ext cx="978426" cy="921444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6613" y="1634450"/>
            <a:ext cx="2088384" cy="4707408"/>
            <a:chOff x="385723" y="1834500"/>
            <a:chExt cx="2088384" cy="470740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DCA50BE-116A-403F-B31E-2A8448E71BD0}"/>
                </a:ext>
              </a:extLst>
            </p:cNvPr>
            <p:cNvSpPr/>
            <p:nvPr/>
          </p:nvSpPr>
          <p:spPr>
            <a:xfrm>
              <a:off x="1390736" y="1834500"/>
              <a:ext cx="54000" cy="1701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8C229F-F8B7-4663-A3D2-9C2C4FD3AD8D}"/>
                </a:ext>
              </a:extLst>
            </p:cNvPr>
            <p:cNvSpPr txBox="1"/>
            <p:nvPr/>
          </p:nvSpPr>
          <p:spPr>
            <a:xfrm>
              <a:off x="385723" y="4587527"/>
              <a:ext cx="2088384" cy="1954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58595B"/>
                  </a:solidFill>
                  <a:cs typeface="Arial" pitchFamily="34" charset="0"/>
                </a:rPr>
                <a:t>SITES</a:t>
              </a:r>
            </a:p>
            <a:p>
              <a:pPr algn="ctr"/>
              <a:endParaRPr lang="en-US" altLang="ko-KR" sz="1600" b="1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Communication</a:t>
              </a:r>
            </a:p>
            <a:p>
              <a:pPr algn="ctr"/>
              <a:endParaRPr lang="en-US" altLang="ko-KR" sz="1600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/>
              <a:r>
                <a:rPr lang="en-US" sz="1600" dirty="0">
                  <a:solidFill>
                    <a:srgbClr val="58595B"/>
                  </a:solidFill>
                </a:rPr>
                <a:t>New sites </a:t>
              </a:r>
            </a:p>
            <a:p>
              <a:pPr algn="ctr"/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Domestically</a:t>
              </a:r>
            </a:p>
            <a:p>
              <a:pPr algn="ctr"/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Non-US</a:t>
              </a:r>
            </a:p>
            <a:p>
              <a:pPr algn="ctr"/>
              <a:endParaRPr lang="en-US" altLang="ko-KR" sz="900" dirty="0">
                <a:solidFill>
                  <a:srgbClr val="58595B"/>
                </a:solidFill>
                <a:cs typeface="Arial" pitchFamily="34" charset="0"/>
              </a:endParaRPr>
            </a:p>
          </p:txBody>
        </p:sp>
        <p:sp>
          <p:nvSpPr>
            <p:cNvPr id="34" name="Rounded Rectangle 51">
              <a:extLst>
                <a:ext uri="{FF2B5EF4-FFF2-40B4-BE49-F238E27FC236}">
                  <a16:creationId xmlns:a16="http://schemas.microsoft.com/office/drawing/2014/main" id="{84F0518C-A9D5-49FE-96A5-5E4A338118FC}"/>
                </a:ext>
              </a:extLst>
            </p:cNvPr>
            <p:cNvSpPr/>
            <p:nvPr/>
          </p:nvSpPr>
          <p:spPr>
            <a:xfrm rot="5400000" flipH="1">
              <a:off x="926415" y="3570585"/>
              <a:ext cx="978426" cy="921444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579" y="555828"/>
            <a:ext cx="8462210" cy="770467"/>
          </a:xfrm>
        </p:spPr>
        <p:txBody>
          <a:bodyPr/>
          <a:lstStyle/>
          <a:p>
            <a:r>
              <a:rPr lang="en-US" sz="3200" dirty="0"/>
              <a:t>Strategies to Successfully Enroll </a:t>
            </a:r>
            <a:r>
              <a:rPr lang="en-US" sz="3200" dirty="0" smtClean="0"/>
              <a:t>Participants </a:t>
            </a:r>
            <a:r>
              <a:rPr lang="en-US" sz="3200" b="0" dirty="0" smtClean="0"/>
              <a:t>(n=9)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nAllppt.com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87794" y="1607217"/>
            <a:ext cx="2088384" cy="3531340"/>
            <a:chOff x="2103594" y="1696117"/>
            <a:chExt cx="2088384" cy="3531340"/>
          </a:xfrm>
        </p:grpSpPr>
        <p:grpSp>
          <p:nvGrpSpPr>
            <p:cNvPr id="12" name="Group 11"/>
            <p:cNvGrpSpPr/>
            <p:nvPr/>
          </p:nvGrpSpPr>
          <p:grpSpPr>
            <a:xfrm>
              <a:off x="2403065" y="1696117"/>
              <a:ext cx="1489442" cy="2194364"/>
              <a:chOff x="2256748" y="1832667"/>
              <a:chExt cx="1489442" cy="2194364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6F344AF-4C98-4894-82F0-EB98DF7A7213}"/>
                  </a:ext>
                </a:extLst>
              </p:cNvPr>
              <p:cNvSpPr/>
              <p:nvPr/>
            </p:nvSpPr>
            <p:spPr>
              <a:xfrm>
                <a:off x="2964451" y="1832667"/>
                <a:ext cx="54000" cy="891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025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AED60C7-0C1C-4B98-BFDC-16CF4EAB902E}"/>
                  </a:ext>
                </a:extLst>
              </p:cNvPr>
              <p:cNvSpPr txBox="1"/>
              <p:nvPr/>
            </p:nvSpPr>
            <p:spPr>
              <a:xfrm>
                <a:off x="2256748" y="3796199"/>
                <a:ext cx="148944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altLang="ko-KR" sz="900" b="1" dirty="0">
                  <a:solidFill>
                    <a:srgbClr val="58595B"/>
                  </a:solidFill>
                  <a:cs typeface="Arial" pitchFamily="34" charset="0"/>
                </a:endParaRPr>
              </a:p>
            </p:txBody>
          </p:sp>
          <p:sp>
            <p:nvSpPr>
              <p:cNvPr id="35" name="Rounded Rectangle 51">
                <a:extLst>
                  <a:ext uri="{FF2B5EF4-FFF2-40B4-BE49-F238E27FC236}">
                    <a16:creationId xmlns:a16="http://schemas.microsoft.com/office/drawing/2014/main" id="{1F653D75-B982-4CA2-9CEE-4D008EDE0B23}"/>
                  </a:ext>
                </a:extLst>
              </p:cNvPr>
              <p:cNvSpPr/>
              <p:nvPr/>
            </p:nvSpPr>
            <p:spPr>
              <a:xfrm rot="5400000" flipH="1">
                <a:off x="2500236" y="2758137"/>
                <a:ext cx="978426" cy="921444"/>
              </a:xfrm>
              <a:custGeom>
                <a:avLst/>
                <a:gdLst/>
                <a:ahLst/>
                <a:cxnLst/>
                <a:rect l="l" t="t" r="r" b="b"/>
                <a:pathLst>
                  <a:path w="2928608" h="2758049">
                    <a:moveTo>
                      <a:pt x="2797052" y="1199936"/>
                    </a:moveTo>
                    <a:lnTo>
                      <a:pt x="2797052" y="1541978"/>
                    </a:lnTo>
                    <a:cubicBezTo>
                      <a:pt x="2797052" y="1578306"/>
                      <a:pt x="2826502" y="1607756"/>
                      <a:pt x="2862830" y="1607756"/>
                    </a:cubicBezTo>
                    <a:lnTo>
                      <a:pt x="2862830" y="1607755"/>
                    </a:lnTo>
                    <a:cubicBezTo>
                      <a:pt x="2899158" y="1607755"/>
                      <a:pt x="2928608" y="1578305"/>
                      <a:pt x="2928608" y="1541977"/>
                    </a:cubicBezTo>
                    <a:lnTo>
                      <a:pt x="2928607" y="1199936"/>
                    </a:lnTo>
                    <a:cubicBezTo>
                      <a:pt x="2928607" y="1163608"/>
                      <a:pt x="2899158" y="1134159"/>
                      <a:pt x="2862830" y="1134158"/>
                    </a:cubicBezTo>
                    <a:cubicBezTo>
                      <a:pt x="2826502" y="1134159"/>
                      <a:pt x="2797052" y="1163608"/>
                      <a:pt x="2797052" y="1199936"/>
                    </a:cubicBezTo>
                    <a:close/>
                    <a:moveTo>
                      <a:pt x="2593193" y="1147315"/>
                    </a:moveTo>
                    <a:lnTo>
                      <a:pt x="2593193" y="1594601"/>
                    </a:lnTo>
                    <a:cubicBezTo>
                      <a:pt x="2593193" y="1630929"/>
                      <a:pt x="2622643" y="1660379"/>
                      <a:pt x="2658971" y="1660379"/>
                    </a:cubicBezTo>
                    <a:lnTo>
                      <a:pt x="2658971" y="1660378"/>
                    </a:lnTo>
                    <a:cubicBezTo>
                      <a:pt x="2695299" y="1660378"/>
                      <a:pt x="2724749" y="1630928"/>
                      <a:pt x="2724749" y="1594600"/>
                    </a:cubicBezTo>
                    <a:lnTo>
                      <a:pt x="2724748" y="1147315"/>
                    </a:lnTo>
                    <a:cubicBezTo>
                      <a:pt x="2724748" y="1110987"/>
                      <a:pt x="2695299" y="1081538"/>
                      <a:pt x="2658971" y="1081537"/>
                    </a:cubicBezTo>
                    <a:cubicBezTo>
                      <a:pt x="2622643" y="1081538"/>
                      <a:pt x="2593193" y="1110987"/>
                      <a:pt x="2593193" y="1147315"/>
                    </a:cubicBezTo>
                    <a:close/>
                    <a:moveTo>
                      <a:pt x="2389334" y="1121004"/>
                    </a:moveTo>
                    <a:lnTo>
                      <a:pt x="2389334" y="1620912"/>
                    </a:lnTo>
                    <a:cubicBezTo>
                      <a:pt x="2389334" y="1657240"/>
                      <a:pt x="2418784" y="1686690"/>
                      <a:pt x="2455112" y="1686690"/>
                    </a:cubicBezTo>
                    <a:lnTo>
                      <a:pt x="2455112" y="1686689"/>
                    </a:lnTo>
                    <a:cubicBezTo>
                      <a:pt x="2491440" y="1686689"/>
                      <a:pt x="2520890" y="1657239"/>
                      <a:pt x="2520890" y="1620911"/>
                    </a:cubicBezTo>
                    <a:lnTo>
                      <a:pt x="2520889" y="1121004"/>
                    </a:lnTo>
                    <a:cubicBezTo>
                      <a:pt x="2520889" y="1084676"/>
                      <a:pt x="2491440" y="1055227"/>
                      <a:pt x="2455112" y="1055226"/>
                    </a:cubicBezTo>
                    <a:cubicBezTo>
                      <a:pt x="2418784" y="1055227"/>
                      <a:pt x="2389334" y="1084676"/>
                      <a:pt x="2389334" y="1121004"/>
                    </a:cubicBezTo>
                    <a:close/>
                    <a:moveTo>
                      <a:pt x="1314382" y="1247024"/>
                    </a:moveTo>
                    <a:cubicBezTo>
                      <a:pt x="1314381" y="1225915"/>
                      <a:pt x="1331494" y="1208803"/>
                      <a:pt x="1352603" y="1208803"/>
                    </a:cubicBezTo>
                    <a:lnTo>
                      <a:pt x="1410313" y="1208803"/>
                    </a:lnTo>
                    <a:lnTo>
                      <a:pt x="1410313" y="1146778"/>
                    </a:lnTo>
                    <a:cubicBezTo>
                      <a:pt x="1410313" y="1145599"/>
                      <a:pt x="1410393" y="1144438"/>
                      <a:pt x="1411688" y="1143457"/>
                    </a:cubicBezTo>
                    <a:lnTo>
                      <a:pt x="1408531" y="1133444"/>
                    </a:lnTo>
                    <a:cubicBezTo>
                      <a:pt x="1410371" y="1112415"/>
                      <a:pt x="1428909" y="1096860"/>
                      <a:pt x="1449938" y="1098699"/>
                    </a:cubicBezTo>
                    <a:lnTo>
                      <a:pt x="2236821" y="1167543"/>
                    </a:lnTo>
                    <a:cubicBezTo>
                      <a:pt x="2257849" y="1169383"/>
                      <a:pt x="2273405" y="1187920"/>
                      <a:pt x="2271565" y="1208950"/>
                    </a:cubicBezTo>
                    <a:cubicBezTo>
                      <a:pt x="2269725" y="1229978"/>
                      <a:pt x="2251187" y="1245533"/>
                      <a:pt x="2230159" y="1243693"/>
                    </a:cubicBezTo>
                    <a:cubicBezTo>
                      <a:pt x="1973864" y="1221271"/>
                      <a:pt x="1717570" y="1198849"/>
                      <a:pt x="1461275" y="1176426"/>
                    </a:cubicBezTo>
                    <a:lnTo>
                      <a:pt x="1461274" y="1208803"/>
                    </a:lnTo>
                    <a:lnTo>
                      <a:pt x="1518985" y="1208803"/>
                    </a:lnTo>
                    <a:cubicBezTo>
                      <a:pt x="1540095" y="1208802"/>
                      <a:pt x="1557205" y="1225915"/>
                      <a:pt x="1557206" y="1247025"/>
                    </a:cubicBezTo>
                    <a:lnTo>
                      <a:pt x="1557207" y="1247023"/>
                    </a:lnTo>
                    <a:cubicBezTo>
                      <a:pt x="1557207" y="1268132"/>
                      <a:pt x="1540095" y="1285244"/>
                      <a:pt x="1518986" y="1285244"/>
                    </a:cubicBezTo>
                    <a:cubicBezTo>
                      <a:pt x="1499749" y="1285244"/>
                      <a:pt x="1480511" y="1285243"/>
                      <a:pt x="1461275" y="1285244"/>
                    </a:cubicBezTo>
                    <a:lnTo>
                      <a:pt x="1461275" y="1337600"/>
                    </a:lnTo>
                    <a:lnTo>
                      <a:pt x="1518985" y="1337600"/>
                    </a:lnTo>
                    <a:cubicBezTo>
                      <a:pt x="1540095" y="1337600"/>
                      <a:pt x="1557206" y="1354713"/>
                      <a:pt x="1557206" y="1375821"/>
                    </a:cubicBezTo>
                    <a:lnTo>
                      <a:pt x="1557207" y="1375820"/>
                    </a:lnTo>
                    <a:cubicBezTo>
                      <a:pt x="1557206" y="1396928"/>
                      <a:pt x="1540095" y="1414041"/>
                      <a:pt x="1518986" y="1414041"/>
                    </a:cubicBezTo>
                    <a:cubicBezTo>
                      <a:pt x="1499750" y="1414041"/>
                      <a:pt x="1480511" y="1414041"/>
                      <a:pt x="1461275" y="1414042"/>
                    </a:cubicBezTo>
                    <a:lnTo>
                      <a:pt x="1461275" y="1466398"/>
                    </a:lnTo>
                    <a:lnTo>
                      <a:pt x="1518985" y="1466398"/>
                    </a:lnTo>
                    <a:cubicBezTo>
                      <a:pt x="1540095" y="1466398"/>
                      <a:pt x="1557206" y="1483509"/>
                      <a:pt x="1557206" y="1504618"/>
                    </a:cubicBezTo>
                    <a:lnTo>
                      <a:pt x="1557207" y="1504619"/>
                    </a:lnTo>
                    <a:cubicBezTo>
                      <a:pt x="1557207" y="1525727"/>
                      <a:pt x="1540094" y="1542838"/>
                      <a:pt x="1518986" y="1542839"/>
                    </a:cubicBezTo>
                    <a:cubicBezTo>
                      <a:pt x="1499749" y="1542839"/>
                      <a:pt x="1480511" y="1542838"/>
                      <a:pt x="1461275" y="1542839"/>
                    </a:cubicBezTo>
                    <a:lnTo>
                      <a:pt x="1461274" y="1575412"/>
                    </a:lnTo>
                    <a:lnTo>
                      <a:pt x="2226550" y="1494978"/>
                    </a:lnTo>
                    <a:cubicBezTo>
                      <a:pt x="2247542" y="1492772"/>
                      <a:pt x="2266350" y="1508001"/>
                      <a:pt x="2268556" y="1528995"/>
                    </a:cubicBezTo>
                    <a:cubicBezTo>
                      <a:pt x="2270763" y="1549988"/>
                      <a:pt x="2255534" y="1568794"/>
                      <a:pt x="2234542" y="1571000"/>
                    </a:cubicBezTo>
                    <a:cubicBezTo>
                      <a:pt x="1972686" y="1598522"/>
                      <a:pt x="1710833" y="1626046"/>
                      <a:pt x="1448978" y="1653567"/>
                    </a:cubicBezTo>
                    <a:cubicBezTo>
                      <a:pt x="1427984" y="1655774"/>
                      <a:pt x="1409178" y="1640544"/>
                      <a:pt x="1406971" y="1619551"/>
                    </a:cubicBezTo>
                    <a:cubicBezTo>
                      <a:pt x="1406474" y="1614827"/>
                      <a:pt x="1406862" y="1610214"/>
                      <a:pt x="1410805" y="1606610"/>
                    </a:cubicBezTo>
                    <a:lnTo>
                      <a:pt x="1410312" y="1605422"/>
                    </a:lnTo>
                    <a:lnTo>
                      <a:pt x="1410312" y="1542839"/>
                    </a:lnTo>
                    <a:lnTo>
                      <a:pt x="1352603" y="1542841"/>
                    </a:lnTo>
                    <a:cubicBezTo>
                      <a:pt x="1331494" y="1542841"/>
                      <a:pt x="1314382" y="1525729"/>
                      <a:pt x="1314382" y="1504619"/>
                    </a:cubicBezTo>
                    <a:cubicBezTo>
                      <a:pt x="1314382" y="1483510"/>
                      <a:pt x="1331493" y="1466397"/>
                      <a:pt x="1352603" y="1466398"/>
                    </a:cubicBezTo>
                    <a:lnTo>
                      <a:pt x="1410312" y="1466398"/>
                    </a:lnTo>
                    <a:lnTo>
                      <a:pt x="1410313" y="1414042"/>
                    </a:lnTo>
                    <a:lnTo>
                      <a:pt x="1352603" y="1414042"/>
                    </a:lnTo>
                    <a:cubicBezTo>
                      <a:pt x="1331494" y="1414041"/>
                      <a:pt x="1314383" y="1396930"/>
                      <a:pt x="1314382" y="1375820"/>
                    </a:cubicBezTo>
                    <a:cubicBezTo>
                      <a:pt x="1314383" y="1354713"/>
                      <a:pt x="1331494" y="1337600"/>
                      <a:pt x="1352603" y="1337601"/>
                    </a:cubicBezTo>
                    <a:lnTo>
                      <a:pt x="1410312" y="1337600"/>
                    </a:lnTo>
                    <a:lnTo>
                      <a:pt x="1410312" y="1285244"/>
                    </a:lnTo>
                    <a:lnTo>
                      <a:pt x="1352603" y="1285244"/>
                    </a:lnTo>
                    <a:cubicBezTo>
                      <a:pt x="1331494" y="1285244"/>
                      <a:pt x="1314381" y="1268133"/>
                      <a:pt x="1314382" y="1247024"/>
                    </a:cubicBezTo>
                    <a:close/>
                    <a:moveTo>
                      <a:pt x="1171967" y="72000"/>
                    </a:moveTo>
                    <a:lnTo>
                      <a:pt x="1171967" y="288000"/>
                    </a:lnTo>
                    <a:cubicBezTo>
                      <a:pt x="1171967" y="327765"/>
                      <a:pt x="1204202" y="360000"/>
                      <a:pt x="1243967" y="360000"/>
                    </a:cubicBezTo>
                    <a:cubicBezTo>
                      <a:pt x="1283732" y="360000"/>
                      <a:pt x="1315967" y="327765"/>
                      <a:pt x="1315967" y="288000"/>
                    </a:cubicBezTo>
                    <a:lnTo>
                      <a:pt x="1315967" y="72000"/>
                    </a:lnTo>
                    <a:cubicBezTo>
                      <a:pt x="1315967" y="32235"/>
                      <a:pt x="1283732" y="0"/>
                      <a:pt x="1243967" y="0"/>
                    </a:cubicBezTo>
                    <a:cubicBezTo>
                      <a:pt x="1204202" y="0"/>
                      <a:pt x="1171967" y="32235"/>
                      <a:pt x="1171967" y="72000"/>
                    </a:cubicBezTo>
                    <a:close/>
                    <a:moveTo>
                      <a:pt x="1171966" y="2470049"/>
                    </a:moveTo>
                    <a:lnTo>
                      <a:pt x="1171966" y="2686049"/>
                    </a:lnTo>
                    <a:cubicBezTo>
                      <a:pt x="1171966" y="2725814"/>
                      <a:pt x="1204201" y="2758049"/>
                      <a:pt x="1243966" y="2758049"/>
                    </a:cubicBezTo>
                    <a:cubicBezTo>
                      <a:pt x="1283731" y="2758049"/>
                      <a:pt x="1315966" y="2725814"/>
                      <a:pt x="1315966" y="2686049"/>
                    </a:cubicBezTo>
                    <a:lnTo>
                      <a:pt x="1315966" y="2470049"/>
                    </a:lnTo>
                    <a:cubicBezTo>
                      <a:pt x="1315966" y="2430284"/>
                      <a:pt x="1283731" y="2398049"/>
                      <a:pt x="1243966" y="2398049"/>
                    </a:cubicBezTo>
                    <a:cubicBezTo>
                      <a:pt x="1204201" y="2398049"/>
                      <a:pt x="1171966" y="2430284"/>
                      <a:pt x="1171966" y="2470049"/>
                    </a:cubicBezTo>
                    <a:close/>
                    <a:moveTo>
                      <a:pt x="515345" y="1370958"/>
                    </a:moveTo>
                    <a:cubicBezTo>
                      <a:pt x="515344" y="1558300"/>
                      <a:pt x="586814" y="1745642"/>
                      <a:pt x="729750" y="1888579"/>
                    </a:cubicBezTo>
                    <a:cubicBezTo>
                      <a:pt x="1015625" y="2174454"/>
                      <a:pt x="1479119" y="2174454"/>
                      <a:pt x="1764994" y="1888580"/>
                    </a:cubicBezTo>
                    <a:lnTo>
                      <a:pt x="1940572" y="1713001"/>
                    </a:lnTo>
                    <a:lnTo>
                      <a:pt x="2136413" y="1713002"/>
                    </a:lnTo>
                    <a:cubicBezTo>
                      <a:pt x="2215124" y="1713001"/>
                      <a:pt x="2278929" y="1649195"/>
                      <a:pt x="2278929" y="1570486"/>
                    </a:cubicBezTo>
                    <a:lnTo>
                      <a:pt x="2278929" y="1374645"/>
                    </a:lnTo>
                    <a:lnTo>
                      <a:pt x="2282614" y="1370959"/>
                    </a:lnTo>
                    <a:lnTo>
                      <a:pt x="2278929" y="1367272"/>
                    </a:lnTo>
                    <a:lnTo>
                      <a:pt x="2278929" y="1171432"/>
                    </a:lnTo>
                    <a:cubicBezTo>
                      <a:pt x="2278929" y="1092722"/>
                      <a:pt x="2215123" y="1028916"/>
                      <a:pt x="2136413" y="1028916"/>
                    </a:cubicBezTo>
                    <a:lnTo>
                      <a:pt x="1940571" y="1028916"/>
                    </a:lnTo>
                    <a:cubicBezTo>
                      <a:pt x="1882045" y="970390"/>
                      <a:pt x="1823519" y="911862"/>
                      <a:pt x="1764993" y="853336"/>
                    </a:cubicBezTo>
                    <a:cubicBezTo>
                      <a:pt x="1479118" y="567461"/>
                      <a:pt x="1015625" y="567462"/>
                      <a:pt x="729750" y="853336"/>
                    </a:cubicBezTo>
                    <a:cubicBezTo>
                      <a:pt x="586813" y="996273"/>
                      <a:pt x="515344" y="1183616"/>
                      <a:pt x="515345" y="1370958"/>
                    </a:cubicBezTo>
                    <a:close/>
                    <a:moveTo>
                      <a:pt x="388776" y="2386770"/>
                    </a:moveTo>
                    <a:cubicBezTo>
                      <a:pt x="388776" y="2405196"/>
                      <a:pt x="395805" y="2423622"/>
                      <a:pt x="409865" y="2437681"/>
                    </a:cubicBezTo>
                    <a:cubicBezTo>
                      <a:pt x="437983" y="2465800"/>
                      <a:pt x="483570" y="2465800"/>
                      <a:pt x="511688" y="2437681"/>
                    </a:cubicBezTo>
                    <a:lnTo>
                      <a:pt x="664423" y="2284946"/>
                    </a:lnTo>
                    <a:cubicBezTo>
                      <a:pt x="692541" y="2256828"/>
                      <a:pt x="692541" y="2211241"/>
                      <a:pt x="664423" y="2183123"/>
                    </a:cubicBezTo>
                    <a:cubicBezTo>
                      <a:pt x="636305" y="2155005"/>
                      <a:pt x="590718" y="2155005"/>
                      <a:pt x="562599" y="2183123"/>
                    </a:cubicBezTo>
                    <a:lnTo>
                      <a:pt x="409865" y="2335858"/>
                    </a:lnTo>
                    <a:cubicBezTo>
                      <a:pt x="395805" y="2349917"/>
                      <a:pt x="388776" y="2368343"/>
                      <a:pt x="388776" y="2386770"/>
                    </a:cubicBezTo>
                    <a:close/>
                    <a:moveTo>
                      <a:pt x="388776" y="365689"/>
                    </a:moveTo>
                    <a:cubicBezTo>
                      <a:pt x="388776" y="384115"/>
                      <a:pt x="395805" y="402541"/>
                      <a:pt x="409865" y="416600"/>
                    </a:cubicBezTo>
                    <a:lnTo>
                      <a:pt x="562599" y="569335"/>
                    </a:lnTo>
                    <a:cubicBezTo>
                      <a:pt x="590718" y="597454"/>
                      <a:pt x="636305" y="597454"/>
                      <a:pt x="664423" y="569335"/>
                    </a:cubicBezTo>
                    <a:cubicBezTo>
                      <a:pt x="692541" y="541217"/>
                      <a:pt x="692541" y="495630"/>
                      <a:pt x="664423" y="467512"/>
                    </a:cubicBezTo>
                    <a:lnTo>
                      <a:pt x="511688" y="314777"/>
                    </a:lnTo>
                    <a:cubicBezTo>
                      <a:pt x="483570" y="286659"/>
                      <a:pt x="437983" y="286659"/>
                      <a:pt x="409865" y="314777"/>
                    </a:cubicBezTo>
                    <a:cubicBezTo>
                      <a:pt x="395805" y="328836"/>
                      <a:pt x="388776" y="347262"/>
                      <a:pt x="388776" y="365689"/>
                    </a:cubicBezTo>
                    <a:close/>
                    <a:moveTo>
                      <a:pt x="0" y="1379024"/>
                    </a:moveTo>
                    <a:cubicBezTo>
                      <a:pt x="0" y="1418789"/>
                      <a:pt x="32235" y="1451024"/>
                      <a:pt x="72000" y="1451024"/>
                    </a:cubicBezTo>
                    <a:lnTo>
                      <a:pt x="288000" y="1451024"/>
                    </a:lnTo>
                    <a:cubicBezTo>
                      <a:pt x="327765" y="1451024"/>
                      <a:pt x="360000" y="1418789"/>
                      <a:pt x="360000" y="1379024"/>
                    </a:cubicBezTo>
                    <a:cubicBezTo>
                      <a:pt x="360000" y="1339259"/>
                      <a:pt x="327765" y="1307024"/>
                      <a:pt x="288000" y="1307024"/>
                    </a:cubicBezTo>
                    <a:lnTo>
                      <a:pt x="72000" y="1307024"/>
                    </a:lnTo>
                    <a:cubicBezTo>
                      <a:pt x="32235" y="1307024"/>
                      <a:pt x="0" y="1339259"/>
                      <a:pt x="0" y="137902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135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15C4A53-1A92-E646-B8F1-031F154454F5}"/>
                </a:ext>
              </a:extLst>
            </p:cNvPr>
            <p:cNvSpPr txBox="1"/>
            <p:nvPr/>
          </p:nvSpPr>
          <p:spPr>
            <a:xfrm>
              <a:off x="2103594" y="3765518"/>
              <a:ext cx="2088384" cy="1461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rgbClr val="58595B"/>
                  </a:solidFill>
                  <a:cs typeface="Arial" pitchFamily="34" charset="0"/>
                </a:rPr>
                <a:t>PROTOCOL DESIGN</a:t>
              </a:r>
            </a:p>
            <a:p>
              <a:pPr algn="ctr"/>
              <a:endParaRPr lang="en-US" altLang="ko-KR" sz="1600" b="1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Amendments</a:t>
              </a:r>
            </a:p>
            <a:p>
              <a:pPr algn="ctr"/>
              <a:endParaRPr lang="en-US" altLang="ko-KR" sz="900" dirty="0">
                <a:solidFill>
                  <a:srgbClr val="58595B"/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600" dirty="0">
                  <a:solidFill>
                    <a:srgbClr val="58595B"/>
                  </a:solidFill>
                  <a:cs typeface="Arial" pitchFamily="34" charset="0"/>
                </a:rPr>
                <a:t>Streamline protocol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057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1BA3-75F6-A747-90D5-191ADE75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CTTI Request for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4CB96-93DE-EB4F-9D1A-38E409B08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46" y="1416240"/>
            <a:ext cx="8462210" cy="4508584"/>
          </a:xfrm>
        </p:spPr>
        <p:txBody>
          <a:bodyPr vert="horz" lIns="0" tIns="0" rIns="0" bIns="0" rtlCol="0" anchor="t">
            <a:noAutofit/>
          </a:bodyPr>
          <a:lstStyle/>
          <a:p>
            <a:pPr marL="226695" indent="-226695"/>
            <a:r>
              <a:rPr lang="en-US" sz="2600" dirty="0"/>
              <a:t>Inform meeting topics</a:t>
            </a:r>
          </a:p>
          <a:p>
            <a:pPr marL="226695" indent="-226695"/>
            <a:r>
              <a:rPr lang="en-US" sz="2600" dirty="0"/>
              <a:t>CTTI collected feedback Dec. 28, 2020 to Jan. </a:t>
            </a:r>
            <a:r>
              <a:rPr lang="en-US" sz="2600" dirty="0" smtClean="0"/>
              <a:t>13, </a:t>
            </a:r>
            <a:r>
              <a:rPr lang="en-US" sz="2600" dirty="0"/>
              <a:t>2021</a:t>
            </a:r>
          </a:p>
          <a:p>
            <a:r>
              <a:rPr lang="en-US" sz="2600" dirty="0"/>
              <a:t>Survey distributed via:</a:t>
            </a:r>
          </a:p>
          <a:p>
            <a:pPr lvl="1"/>
            <a:r>
              <a:rPr lang="en-US" sz="2200" dirty="0"/>
              <a:t>Email to CTTI member organizations and public contacts</a:t>
            </a:r>
          </a:p>
          <a:p>
            <a:pPr lvl="1"/>
            <a:r>
              <a:rPr lang="en-US" sz="2200" dirty="0"/>
              <a:t>Posts on Twitter and LinkedIn</a:t>
            </a:r>
          </a:p>
          <a:p>
            <a:pPr lvl="1" indent="-223520"/>
            <a:r>
              <a:rPr lang="en-US" sz="2200" dirty="0"/>
              <a:t>Encouraged trade, media, and other organizations to share</a:t>
            </a:r>
            <a:endParaRPr lang="en-US" sz="2200" dirty="0">
              <a:cs typeface="Arial"/>
            </a:endParaRPr>
          </a:p>
          <a:p>
            <a:r>
              <a:rPr lang="en-US" sz="2600" b="1" dirty="0" smtClean="0"/>
              <a:t>25 </a:t>
            </a:r>
            <a:r>
              <a:rPr lang="en-US" sz="2600" b="1" dirty="0"/>
              <a:t>Target respondents </a:t>
            </a:r>
            <a:r>
              <a:rPr lang="en-US" sz="2600" dirty="0"/>
              <a:t>– individuals executing COVID-19 treatment master protocol trials in the U.S.</a:t>
            </a:r>
            <a:endParaRPr lang="en-US" sz="22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92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79" y="454377"/>
            <a:ext cx="8462210" cy="1138896"/>
          </a:xfrm>
        </p:spPr>
        <p:txBody>
          <a:bodyPr/>
          <a:lstStyle/>
          <a:p>
            <a:r>
              <a:rPr lang="en-US" dirty="0"/>
              <a:t>What best represents your stakeholder perspective? </a:t>
            </a:r>
            <a:r>
              <a:rPr lang="en-US" b="0" dirty="0"/>
              <a:t>(n=22)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86F30E-B683-F442-81A2-8C233A25D2F5}"/>
              </a:ext>
            </a:extLst>
          </p:cNvPr>
          <p:cNvSpPr txBox="1"/>
          <p:nvPr/>
        </p:nvSpPr>
        <p:spPr>
          <a:xfrm>
            <a:off x="960896" y="6402975"/>
            <a:ext cx="7222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accent3"/>
                </a:solidFill>
              </a:rPr>
              <a:t>Not represented: device/IRB/Legal/Patient/Healthcare Delivery</a:t>
            </a:r>
          </a:p>
        </p:txBody>
      </p:sp>
      <p:grpSp>
        <p:nvGrpSpPr>
          <p:cNvPr id="29" name="Group 28" descr="Graphic shows types of stakeholder perspectives. &#10;&#10;7 pharma, 5 CRO, 4 government, 2 academia, 2 clinical investigator/site, 1 biotech, 1 other." title="graphic"/>
          <p:cNvGrpSpPr/>
          <p:nvPr/>
        </p:nvGrpSpPr>
        <p:grpSpPr>
          <a:xfrm>
            <a:off x="80821" y="2210955"/>
            <a:ext cx="9132454" cy="2436091"/>
            <a:chOff x="150091" y="3423227"/>
            <a:chExt cx="9132454" cy="2436091"/>
          </a:xfrm>
        </p:grpSpPr>
        <p:grpSp>
          <p:nvGrpSpPr>
            <p:cNvPr id="21" name="Group 20"/>
            <p:cNvGrpSpPr/>
            <p:nvPr/>
          </p:nvGrpSpPr>
          <p:grpSpPr>
            <a:xfrm>
              <a:off x="150091" y="3423227"/>
              <a:ext cx="8993909" cy="2436091"/>
              <a:chOff x="150091" y="2205182"/>
              <a:chExt cx="8993909" cy="2436091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50091" y="2205182"/>
                <a:ext cx="2840182" cy="2436091"/>
              </a:xfrm>
              <a:prstGeom prst="rect">
                <a:avLst/>
              </a:prstGeom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990273" y="2205182"/>
                <a:ext cx="2043544" cy="243609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033817" y="2205182"/>
                <a:ext cx="1639456" cy="2436091"/>
              </a:xfrm>
              <a:prstGeom prst="rect">
                <a:avLst/>
              </a:prstGeom>
              <a:solidFill>
                <a:schemeClr val="accent5"/>
              </a:solidFill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673272" y="2205182"/>
                <a:ext cx="1246909" cy="1627909"/>
              </a:xfrm>
              <a:prstGeom prst="rect">
                <a:avLst/>
              </a:prstGeom>
              <a:solidFill>
                <a:schemeClr val="accent1"/>
              </a:solidFill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920182" y="2205182"/>
                <a:ext cx="1223818" cy="1627909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73272" y="3833091"/>
                <a:ext cx="1246909" cy="808182"/>
              </a:xfrm>
              <a:prstGeom prst="rect">
                <a:avLst/>
              </a:prstGeom>
              <a:solidFill>
                <a:schemeClr val="accent2"/>
              </a:solidFill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920182" y="3833091"/>
                <a:ext cx="1223818" cy="808182"/>
              </a:xfrm>
              <a:prstGeom prst="rect">
                <a:avLst/>
              </a:prstGeom>
              <a:solidFill>
                <a:schemeClr val="tx1"/>
              </a:solidFill>
              <a:effectLst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88570" y="5380180"/>
              <a:ext cx="17433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</a:rPr>
                <a:t>Pharma</a:t>
              </a:r>
              <a:r>
                <a:rPr lang="en-US" sz="1600" dirty="0" smtClean="0">
                  <a:solidFill>
                    <a:schemeClr val="bg1"/>
                  </a:solidFill>
                </a:rPr>
                <a:t> </a:t>
              </a:r>
              <a:r>
                <a:rPr lang="en-US" sz="1600" dirty="0">
                  <a:solidFill>
                    <a:schemeClr val="bg1"/>
                  </a:solidFill>
                </a:rPr>
                <a:t>7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8750" y="5428548"/>
              <a:ext cx="17433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</a:rPr>
                <a:t>CRO </a:t>
              </a:r>
              <a:r>
                <a:rPr lang="pt-BR" sz="1600" dirty="0">
                  <a:solidFill>
                    <a:schemeClr val="bg1"/>
                  </a:solidFill>
                </a:rPr>
                <a:t>5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63061" y="5419187"/>
              <a:ext cx="17433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err="1" smtClean="0">
                  <a:solidFill>
                    <a:schemeClr val="bg1"/>
                  </a:solidFill>
                </a:rPr>
                <a:t>Government</a:t>
              </a:r>
              <a:r>
                <a:rPr lang="pt-BR" sz="1600" dirty="0" smtClean="0">
                  <a:solidFill>
                    <a:schemeClr val="bg1"/>
                  </a:solidFill>
                </a:rPr>
                <a:t> </a:t>
              </a:r>
              <a:r>
                <a:rPr lang="pt-BR" sz="1600" dirty="0">
                  <a:solidFill>
                    <a:schemeClr val="bg1"/>
                  </a:solidFill>
                </a:rPr>
                <a:t>4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673272" y="4712582"/>
              <a:ext cx="133927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500" dirty="0">
                  <a:solidFill>
                    <a:schemeClr val="bg1"/>
                  </a:solidFill>
                </a:rPr>
                <a:t>Academia 2 </a:t>
              </a:r>
              <a:endParaRPr 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73274" y="5428548"/>
              <a:ext cx="106218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500" dirty="0" err="1">
                  <a:solidFill>
                    <a:schemeClr val="bg1"/>
                  </a:solidFill>
                </a:rPr>
                <a:t>Biotech</a:t>
              </a:r>
              <a:r>
                <a:rPr lang="pt-BR" sz="1500" dirty="0">
                  <a:solidFill>
                    <a:schemeClr val="bg1"/>
                  </a:solidFill>
                </a:rPr>
                <a:t> 1 </a:t>
              </a:r>
              <a:endParaRPr 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20182" y="5428548"/>
              <a:ext cx="106218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500" dirty="0" err="1" smtClean="0">
                  <a:solidFill>
                    <a:schemeClr val="bg1"/>
                  </a:solidFill>
                </a:rPr>
                <a:t>Other</a:t>
              </a:r>
              <a:r>
                <a:rPr lang="pt-BR" sz="1500" dirty="0" smtClean="0">
                  <a:solidFill>
                    <a:schemeClr val="bg1"/>
                  </a:solidFill>
                </a:rPr>
                <a:t> 1 </a:t>
              </a:r>
              <a:endParaRPr lang="en-US" sz="1500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943272" y="4250782"/>
              <a:ext cx="133927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500" dirty="0" err="1">
                  <a:solidFill>
                    <a:schemeClr val="bg1"/>
                  </a:solidFill>
                </a:rPr>
                <a:t>Clinical</a:t>
              </a:r>
              <a:r>
                <a:rPr lang="pt-BR" sz="1500" dirty="0">
                  <a:solidFill>
                    <a:schemeClr val="bg1"/>
                  </a:solidFill>
                </a:rPr>
                <a:t> </a:t>
              </a:r>
              <a:r>
                <a:rPr lang="pt-BR" sz="1500" dirty="0" err="1">
                  <a:solidFill>
                    <a:schemeClr val="bg1"/>
                  </a:solidFill>
                </a:rPr>
                <a:t>Investigator</a:t>
              </a:r>
              <a:r>
                <a:rPr lang="pt-BR" sz="1500" dirty="0">
                  <a:solidFill>
                    <a:schemeClr val="bg1"/>
                  </a:solidFill>
                </a:rPr>
                <a:t>/</a:t>
              </a:r>
              <a:r>
                <a:rPr lang="pt-BR" sz="1500" dirty="0" smtClean="0">
                  <a:solidFill>
                    <a:schemeClr val="bg1"/>
                  </a:solidFill>
                </a:rPr>
                <a:t>Site 2 </a:t>
              </a:r>
              <a:endParaRPr lang="en-US" sz="15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187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EBDF5B-FC03-074B-9AE3-DC85E2B8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79" y="3945458"/>
            <a:ext cx="8462210" cy="1639255"/>
          </a:xfrm>
        </p:spPr>
        <p:txBody>
          <a:bodyPr/>
          <a:lstStyle/>
          <a:p>
            <a:r>
              <a:rPr lang="en-US" sz="3200" dirty="0"/>
              <a:t>Challenges Setting Up COVID Treatment Study Sites</a:t>
            </a:r>
          </a:p>
        </p:txBody>
      </p:sp>
    </p:spTree>
    <p:extLst>
      <p:ext uri="{BB962C8B-B14F-4D97-AF65-F5344CB8AC3E}">
        <p14:creationId xmlns:p14="http://schemas.microsoft.com/office/powerpoint/2010/main" val="402324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85F6D3-B555-EC40-BCBF-277242C36CCA}"/>
              </a:ext>
            </a:extLst>
          </p:cNvPr>
          <p:cNvSpPr txBox="1"/>
          <p:nvPr/>
        </p:nvSpPr>
        <p:spPr>
          <a:xfrm>
            <a:off x="3418496" y="6373959"/>
            <a:ext cx="230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Allowed to choose 3</a:t>
            </a:r>
          </a:p>
        </p:txBody>
      </p:sp>
      <p:graphicFrame>
        <p:nvGraphicFramePr>
          <p:cNvPr id="6" name="Chart 5" descr="Chart shows biggest challenges to setting up new COVID treatment master protocol trial site." title="chart">
            <a:extLst>
              <a:ext uri="{FF2B5EF4-FFF2-40B4-BE49-F238E27FC236}">
                <a16:creationId xmlns:a16="http://schemas.microsoft.com/office/drawing/2014/main" id="{8F1015C1-F6A6-984C-B4BD-B253AD07D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141876"/>
              </p:ext>
            </p:extLst>
          </p:nvPr>
        </p:nvGraphicFramePr>
        <p:xfrm>
          <a:off x="298450" y="1905000"/>
          <a:ext cx="8547100" cy="427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EC41623E-85FB-4D3B-9323-2E23E4FEA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79" y="1013534"/>
            <a:ext cx="8462210" cy="770467"/>
          </a:xfrm>
        </p:spPr>
        <p:txBody>
          <a:bodyPr/>
          <a:lstStyle/>
          <a:p>
            <a:r>
              <a:rPr lang="en-US" dirty="0"/>
              <a:t>What are your biggest challenges to setting up new COVID treatment master protocol trial sites? </a:t>
            </a:r>
            <a:r>
              <a:rPr lang="en-US" b="0" dirty="0"/>
              <a:t>(</a:t>
            </a:r>
            <a:r>
              <a:rPr lang="en-US" b="0" dirty="0" smtClean="0"/>
              <a:t>n=18) 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0050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FD4A9-7AF7-F648-B943-B4A6CF2A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Contracting Challenges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B2889F-7775-3247-8AC8-187506A78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Indemnification, Indemnification, Indemnification</a:t>
            </a:r>
          </a:p>
          <a:p>
            <a:r>
              <a:rPr lang="en-US" dirty="0"/>
              <a:t>Other </a:t>
            </a:r>
            <a:r>
              <a:rPr lang="en-US" dirty="0" smtClean="0"/>
              <a:t>(7)</a:t>
            </a:r>
            <a:endParaRPr lang="en-US" dirty="0"/>
          </a:p>
          <a:p>
            <a:pPr lvl="1"/>
            <a:r>
              <a:rPr lang="en-US" dirty="0"/>
              <a:t>Review/negotiation timelines</a:t>
            </a:r>
          </a:p>
          <a:p>
            <a:pPr lvl="2"/>
            <a:r>
              <a:rPr lang="en-US" dirty="0"/>
              <a:t>U.S. longer than non-U.S. </a:t>
            </a:r>
          </a:p>
          <a:p>
            <a:pPr lvl="2"/>
            <a:r>
              <a:rPr lang="en-US" dirty="0"/>
              <a:t>Different and duplicative layers of approval at each site</a:t>
            </a:r>
          </a:p>
          <a:p>
            <a:pPr lvl="1"/>
            <a:r>
              <a:rPr lang="en-US" dirty="0"/>
              <a:t>Additional government specific steps that are not part of typical commercial subcontracts </a:t>
            </a:r>
          </a:p>
          <a:p>
            <a:pPr lvl="1"/>
            <a:r>
              <a:rPr lang="en-US" dirty="0"/>
              <a:t>Finding the correct contracting vehicle </a:t>
            </a:r>
          </a:p>
          <a:p>
            <a:pPr lvl="2"/>
            <a:r>
              <a:rPr lang="en-US" dirty="0"/>
              <a:t>Additional sites not network </a:t>
            </a:r>
          </a:p>
          <a:p>
            <a:pPr lvl="2"/>
            <a:r>
              <a:rPr lang="en-US" dirty="0"/>
              <a:t>If no master agreement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0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 descr="Chart shows IRB challenges - timely review and first time sIRB." title="Chart">
            <a:extLst>
              <a:ext uri="{FF2B5EF4-FFF2-40B4-BE49-F238E27FC236}">
                <a16:creationId xmlns:a16="http://schemas.microsoft.com/office/drawing/2014/main" id="{8F1015C1-F6A6-984C-B4BD-B253AD07D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325221"/>
              </p:ext>
            </p:extLst>
          </p:nvPr>
        </p:nvGraphicFramePr>
        <p:xfrm>
          <a:off x="298450" y="1130300"/>
          <a:ext cx="8547100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E2932CB-B04D-E343-AF64-EB3DD346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IRB Challenges</a:t>
            </a:r>
          </a:p>
        </p:txBody>
      </p:sp>
    </p:spTree>
    <p:extLst>
      <p:ext uri="{BB962C8B-B14F-4D97-AF65-F5344CB8AC3E}">
        <p14:creationId xmlns:p14="http://schemas.microsoft.com/office/powerpoint/2010/main" val="398989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7D0C2-6646-4841-AD1A-AF0802D83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Challenges</a:t>
            </a:r>
          </a:p>
        </p:txBody>
      </p:sp>
      <p:graphicFrame>
        <p:nvGraphicFramePr>
          <p:cNvPr id="7" name="Chart 6" descr="Chart shows feasibility challenges - ability to recruit patients, competing trials, and study design." title="chart">
            <a:extLst>
              <a:ext uri="{FF2B5EF4-FFF2-40B4-BE49-F238E27FC236}">
                <a16:creationId xmlns:a16="http://schemas.microsoft.com/office/drawing/2014/main" id="{8F1015C1-F6A6-984C-B4BD-B253AD07D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991437"/>
              </p:ext>
            </p:extLst>
          </p:nvPr>
        </p:nvGraphicFramePr>
        <p:xfrm>
          <a:off x="347579" y="1416050"/>
          <a:ext cx="854710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2670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E840-04B7-9647-B0B6-D6A50586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Start Up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93E88-910A-6F46-B0C3-76E87DCEC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51" y="1452479"/>
            <a:ext cx="8462210" cy="4508584"/>
          </a:xfrm>
        </p:spPr>
        <p:txBody>
          <a:bodyPr/>
          <a:lstStyle/>
          <a:p>
            <a:r>
              <a:rPr lang="en-US" sz="1800" dirty="0"/>
              <a:t>Supplies and resources are limited</a:t>
            </a:r>
          </a:p>
          <a:p>
            <a:r>
              <a:rPr lang="en-US" sz="1800" dirty="0"/>
              <a:t>Evolving environment and Standard of Care</a:t>
            </a:r>
          </a:p>
          <a:p>
            <a:r>
              <a:rPr lang="en-US" sz="1800" dirty="0"/>
              <a:t>We are a VA site. There is often inadequate understanding of VA procedures for conduct of non-VA protocols. An adequately staffed office able to handle all aspects of integration of VA and non-VA agencies for master protocol implementation is needed.</a:t>
            </a:r>
          </a:p>
          <a:p>
            <a:r>
              <a:rPr lang="en-US" sz="1800" dirty="0"/>
              <a:t>There is an over reliance on networks of sites assumed to be self directed and self managed with little to no direction.</a:t>
            </a:r>
          </a:p>
          <a:p>
            <a:r>
              <a:rPr lang="en-US" sz="1800" dirty="0" smtClean="0"/>
              <a:t>Central </a:t>
            </a:r>
            <a:r>
              <a:rPr lang="en-US" sz="1800" dirty="0"/>
              <a:t>IRBs should be recommended but NOT mandated. It is not faster when all of the paperwork to cede to a central IRB is required for academic </a:t>
            </a:r>
            <a:r>
              <a:rPr lang="en-US" sz="1800" dirty="0" smtClean="0"/>
              <a:t>site</a:t>
            </a:r>
          </a:p>
          <a:p>
            <a:r>
              <a:rPr lang="en-US" sz="1800" dirty="0"/>
              <a:t>Patients are declining participation because one of the three agents being tested is not yet approved for use. Drugs could be grouped to avoid having one drug impede trial progress.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309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TTI 1">
      <a:dk1>
        <a:srgbClr val="006879"/>
      </a:dk1>
      <a:lt1>
        <a:sysClr val="window" lastClr="FFFFFF"/>
      </a:lt1>
      <a:dk2>
        <a:srgbClr val="006879"/>
      </a:dk2>
      <a:lt2>
        <a:srgbClr val="FFFFFF"/>
      </a:lt2>
      <a:accent1>
        <a:srgbClr val="00B7D5"/>
      </a:accent1>
      <a:accent2>
        <a:srgbClr val="008BA2"/>
      </a:accent2>
      <a:accent3>
        <a:srgbClr val="58595B"/>
      </a:accent3>
      <a:accent4>
        <a:srgbClr val="EE4036"/>
      </a:accent4>
      <a:accent5>
        <a:srgbClr val="B9131A"/>
      </a:accent5>
      <a:accent6>
        <a:srgbClr val="670001"/>
      </a:accent6>
      <a:hlink>
        <a:srgbClr val="008BA2"/>
      </a:hlink>
      <a:folHlink>
        <a:srgbClr val="008BA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500</Words>
  <Application>Microsoft Office PowerPoint</Application>
  <PresentationFormat>On-screen Show (4:3)</PresentationFormat>
  <Paragraphs>97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굴림</vt:lpstr>
      <vt:lpstr>Wingdings</vt:lpstr>
      <vt:lpstr>Office Theme</vt:lpstr>
      <vt:lpstr>Survey to inform: The Fastest Path to Effective COVID-19 Treatments: Using Master Protocol Studies</vt:lpstr>
      <vt:lpstr>CTTI Request for Experiences</vt:lpstr>
      <vt:lpstr>What best represents your stakeholder perspective? (n=22)</vt:lpstr>
      <vt:lpstr>Challenges Setting Up COVID Treatment Study Sites</vt:lpstr>
      <vt:lpstr>What are your biggest challenges to setting up new COVID treatment master protocol trial sites? (n=18)  </vt:lpstr>
      <vt:lpstr>Contracting Challenges</vt:lpstr>
      <vt:lpstr>IRB Challenges</vt:lpstr>
      <vt:lpstr>Feasibility Challenges</vt:lpstr>
      <vt:lpstr>Additional Start Up Challenges</vt:lpstr>
      <vt:lpstr>Strategies to Successfully Start Up Sites  (n=16)</vt:lpstr>
      <vt:lpstr>What are your biggest challenges to enrolling participants into COVID treatment master protocol trials? (n=10)</vt:lpstr>
      <vt:lpstr> Additional detail: </vt:lpstr>
      <vt:lpstr>Strategies to Successfully Enroll Participants (n=9) nAllppt.com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to inform: The Fastest Path to Effective COVID-19 Treatments: Using Master Protocol Studies</dc:title>
  <dc:creator>Pamela Tenaerts, M.D.</dc:creator>
  <cp:lastModifiedBy>Kristi Geercken</cp:lastModifiedBy>
  <cp:revision>58</cp:revision>
  <dcterms:created xsi:type="dcterms:W3CDTF">2021-01-10T01:21:17Z</dcterms:created>
  <dcterms:modified xsi:type="dcterms:W3CDTF">2021-06-22T04:32:17Z</dcterms:modified>
</cp:coreProperties>
</file>