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media/image26.jpg" ContentType="image/jpeg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9" r:id="rId2"/>
  </p:sldMasterIdLst>
  <p:notesMasterIdLst>
    <p:notesMasterId r:id="rId39"/>
  </p:notesMasterIdLst>
  <p:sldIdLst>
    <p:sldId id="295" r:id="rId3"/>
    <p:sldId id="293" r:id="rId4"/>
    <p:sldId id="288" r:id="rId5"/>
    <p:sldId id="294" r:id="rId6"/>
    <p:sldId id="321" r:id="rId7"/>
    <p:sldId id="333" r:id="rId8"/>
    <p:sldId id="289" r:id="rId9"/>
    <p:sldId id="290" r:id="rId10"/>
    <p:sldId id="298" r:id="rId11"/>
    <p:sldId id="299" r:id="rId12"/>
    <p:sldId id="300" r:id="rId13"/>
    <p:sldId id="328" r:id="rId14"/>
    <p:sldId id="302" r:id="rId15"/>
    <p:sldId id="303" r:id="rId16"/>
    <p:sldId id="304" r:id="rId17"/>
    <p:sldId id="305" r:id="rId18"/>
    <p:sldId id="306" r:id="rId19"/>
    <p:sldId id="307" r:id="rId20"/>
    <p:sldId id="331" r:id="rId21"/>
    <p:sldId id="332" r:id="rId22"/>
    <p:sldId id="310" r:id="rId23"/>
    <p:sldId id="311" r:id="rId24"/>
    <p:sldId id="312" r:id="rId25"/>
    <p:sldId id="335" r:id="rId26"/>
    <p:sldId id="336" r:id="rId27"/>
    <p:sldId id="342" r:id="rId28"/>
    <p:sldId id="338" r:id="rId29"/>
    <p:sldId id="339" r:id="rId30"/>
    <p:sldId id="340" r:id="rId31"/>
    <p:sldId id="341" r:id="rId32"/>
    <p:sldId id="286" r:id="rId33"/>
    <p:sldId id="291" r:id="rId34"/>
    <p:sldId id="292" r:id="rId35"/>
    <p:sldId id="296" r:id="rId36"/>
    <p:sldId id="334" r:id="rId37"/>
    <p:sldId id="31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Calvert" initials="SC" lastIdx="4" clrIdx="0"/>
  <p:cmAuthor id="2" name="Mireille Holliday" initials="MH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D61"/>
    <a:srgbClr val="58595B"/>
    <a:srgbClr val="B9B9B9"/>
    <a:srgbClr val="00AEEF"/>
    <a:srgbClr val="71C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5"/>
    <p:restoredTop sz="95522" autoAdjust="0"/>
  </p:normalViewPr>
  <p:slideViewPr>
    <p:cSldViewPr snapToGrid="0" snapToObjects="1">
      <p:cViewPr varScale="1">
        <p:scale>
          <a:sx n="69" d="100"/>
          <a:sy n="69" d="100"/>
        </p:scale>
        <p:origin x="8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alve002\Box\StateOfClinicalTrialsReport\COVID_Trials\Webinar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etty:Documents:CTTI%20nuevo:ACTIVE:slides:MP%20Summit:future:01_15_21%20Updated%20Copy%20of%20Survey%20MP%20Summit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etty:Documents:CTTI%20nuevo:ACTIVE:slides:MP%20Summit:future:01_15_21%20Updated%20Copy%20of%20Survey%20MP%20Summit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58595B"/>
                </a:solidFill>
              </a:rPr>
              <a:t>All Studies N=558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58595B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70472364649048"/>
          <c:w val="1"/>
          <c:h val="0.76034512887386596"/>
        </c:manualLayout>
      </c:layout>
      <c:pieChart>
        <c:varyColors val="1"/>
        <c:ser>
          <c:idx val="0"/>
          <c:order val="0"/>
          <c:tx>
            <c:strRef>
              <c:f>Sheet1!$J$1</c:f>
              <c:strCache>
                <c:ptCount val="1"/>
                <c:pt idx="0">
                  <c:v>All Studies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DB-1144-8FDC-AA18E0F2DF9C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DB-1144-8FDC-AA18E0F2DF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DB-1144-8FDC-AA18E0F2DF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7DB-1144-8FDC-AA18E0F2DF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Sheet1!$I$4:$I$7</c:f>
              <c:strCache>
                <c:ptCount val="4"/>
                <c:pt idx="0">
                  <c:v>Not yet recruiting</c:v>
                </c:pt>
                <c:pt idx="1">
                  <c:v>Recruiting &amp; Invite Enrolling </c:v>
                </c:pt>
                <c:pt idx="2">
                  <c:v>Active, not recruiting</c:v>
                </c:pt>
                <c:pt idx="3">
                  <c:v>Completed/Suspended/Terminated</c:v>
                </c:pt>
              </c:strCache>
            </c:strRef>
          </c:cat>
          <c:val>
            <c:numRef>
              <c:f>Sheet1!$J$4:$J$7</c:f>
              <c:numCache>
                <c:formatCode>General</c:formatCode>
                <c:ptCount val="4"/>
                <c:pt idx="0">
                  <c:v>75</c:v>
                </c:pt>
                <c:pt idx="1">
                  <c:v>379</c:v>
                </c:pt>
                <c:pt idx="2">
                  <c:v>61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DB-1144-8FDC-AA18E0F2DF9C}"/>
            </c:ext>
          </c:extLst>
        </c:ser>
        <c:ser>
          <c:idx val="1"/>
          <c:order val="1"/>
          <c:tx>
            <c:strRef>
              <c:f>Sheet1!$K$1</c:f>
              <c:strCache>
                <c:ptCount val="1"/>
                <c:pt idx="0">
                  <c:v>Industry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7DB-1144-8FDC-AA18E0F2DF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7DB-1144-8FDC-AA18E0F2DF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7DB-1144-8FDC-AA18E0F2DF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7DB-1144-8FDC-AA18E0F2DF9C}"/>
              </c:ext>
            </c:extLst>
          </c:dPt>
          <c:cat>
            <c:strRef>
              <c:f>Sheet1!$I$4:$I$7</c:f>
              <c:strCache>
                <c:ptCount val="4"/>
                <c:pt idx="0">
                  <c:v>Not yet recruiting</c:v>
                </c:pt>
                <c:pt idx="1">
                  <c:v>Recruiting &amp; Invite Enrolling </c:v>
                </c:pt>
                <c:pt idx="2">
                  <c:v>Active, not recruiting</c:v>
                </c:pt>
                <c:pt idx="3">
                  <c:v>Completed/Suspended/Terminated</c:v>
                </c:pt>
              </c:strCache>
            </c:strRef>
          </c:cat>
          <c:val>
            <c:numRef>
              <c:f>Sheet1!$K$4:$K$7</c:f>
              <c:numCache>
                <c:formatCode>General</c:formatCode>
                <c:ptCount val="4"/>
                <c:pt idx="0">
                  <c:v>28</c:v>
                </c:pt>
                <c:pt idx="1">
                  <c:v>172</c:v>
                </c:pt>
                <c:pt idx="2">
                  <c:v>28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7DB-1144-8FDC-AA18E0F2DF9C}"/>
            </c:ext>
          </c:extLst>
        </c:ser>
        <c:ser>
          <c:idx val="2"/>
          <c:order val="2"/>
          <c:tx>
            <c:strRef>
              <c:f>Sheet1!$L$1</c:f>
              <c:strCache>
                <c:ptCount val="1"/>
                <c:pt idx="0">
                  <c:v>NIH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7DB-1144-8FDC-AA18E0F2DF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7DB-1144-8FDC-AA18E0F2DF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7DB-1144-8FDC-AA18E0F2DF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7DB-1144-8FDC-AA18E0F2DF9C}"/>
              </c:ext>
            </c:extLst>
          </c:dPt>
          <c:cat>
            <c:strRef>
              <c:f>Sheet1!$I$4:$I$7</c:f>
              <c:strCache>
                <c:ptCount val="4"/>
                <c:pt idx="0">
                  <c:v>Not yet recruiting</c:v>
                </c:pt>
                <c:pt idx="1">
                  <c:v>Recruiting &amp; Invite Enrolling </c:v>
                </c:pt>
                <c:pt idx="2">
                  <c:v>Active, not recruiting</c:v>
                </c:pt>
                <c:pt idx="3">
                  <c:v>Completed/Suspended/Terminated</c:v>
                </c:pt>
              </c:strCache>
            </c:strRef>
          </c:cat>
          <c:val>
            <c:numRef>
              <c:f>Sheet1!$L$4:$L$7</c:f>
              <c:numCache>
                <c:formatCode>General</c:formatCode>
                <c:ptCount val="4"/>
                <c:pt idx="0">
                  <c:v>3</c:v>
                </c:pt>
                <c:pt idx="1">
                  <c:v>24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A7DB-1144-8FDC-AA18E0F2DF9C}"/>
            </c:ext>
          </c:extLst>
        </c:ser>
        <c:ser>
          <c:idx val="3"/>
          <c:order val="3"/>
          <c:tx>
            <c:strRef>
              <c:f>Sheet1!$M$1</c:f>
              <c:strCache>
                <c:ptCount val="1"/>
                <c:pt idx="0">
                  <c:v>No external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A7DB-1144-8FDC-AA18E0F2DF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A7DB-1144-8FDC-AA18E0F2DF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A7DB-1144-8FDC-AA18E0F2DF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A7DB-1144-8FDC-AA18E0F2DF9C}"/>
              </c:ext>
            </c:extLst>
          </c:dPt>
          <c:cat>
            <c:strRef>
              <c:f>Sheet1!$I$4:$I$7</c:f>
              <c:strCache>
                <c:ptCount val="4"/>
                <c:pt idx="0">
                  <c:v>Not yet recruiting</c:v>
                </c:pt>
                <c:pt idx="1">
                  <c:v>Recruiting &amp; Invite Enrolling </c:v>
                </c:pt>
                <c:pt idx="2">
                  <c:v>Active, not recruiting</c:v>
                </c:pt>
                <c:pt idx="3">
                  <c:v>Completed/Suspended/Terminated</c:v>
                </c:pt>
              </c:strCache>
            </c:strRef>
          </c:cat>
          <c:val>
            <c:numRef>
              <c:f>Sheet1!$M$4:$M$7</c:f>
              <c:numCache>
                <c:formatCode>General</c:formatCode>
                <c:ptCount val="4"/>
                <c:pt idx="0">
                  <c:v>35</c:v>
                </c:pt>
                <c:pt idx="1">
                  <c:v>149</c:v>
                </c:pt>
                <c:pt idx="2">
                  <c:v>23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A7DB-1144-8FDC-AA18E0F2DF9C}"/>
            </c:ext>
          </c:extLst>
        </c:ser>
        <c:ser>
          <c:idx val="4"/>
          <c:order val="4"/>
          <c:tx>
            <c:strRef>
              <c:f>Sheet1!$N$1</c:f>
              <c:strCache>
                <c:ptCount val="1"/>
                <c:pt idx="0">
                  <c:v>Other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A7DB-1144-8FDC-AA18E0F2DF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A7DB-1144-8FDC-AA18E0F2DF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A7DB-1144-8FDC-AA18E0F2DF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A7DB-1144-8FDC-AA18E0F2DF9C}"/>
              </c:ext>
            </c:extLst>
          </c:dPt>
          <c:cat>
            <c:strRef>
              <c:f>Sheet1!$I$4:$I$7</c:f>
              <c:strCache>
                <c:ptCount val="4"/>
                <c:pt idx="0">
                  <c:v>Not yet recruiting</c:v>
                </c:pt>
                <c:pt idx="1">
                  <c:v>Recruiting &amp; Invite Enrolling </c:v>
                </c:pt>
                <c:pt idx="2">
                  <c:v>Active, not recruiting</c:v>
                </c:pt>
                <c:pt idx="3">
                  <c:v>Completed/Suspended/Terminated</c:v>
                </c:pt>
              </c:strCache>
            </c:strRef>
          </c:cat>
          <c:val>
            <c:numRef>
              <c:f>Sheet1!$N$4:$N$7</c:f>
              <c:numCache>
                <c:formatCode>General</c:formatCode>
                <c:ptCount val="4"/>
                <c:pt idx="0">
                  <c:v>9</c:v>
                </c:pt>
                <c:pt idx="1">
                  <c:v>34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A7DB-1144-8FDC-AA18E0F2D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8B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42434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'challenges SSU'!$C$4:$C$10</c:f>
              <c:strCache>
                <c:ptCount val="7"/>
                <c:pt idx="0">
                  <c:v>Human Research Protection training</c:v>
                </c:pt>
                <c:pt idx="1">
                  <c:v>Trial budget not adequate</c:v>
                </c:pt>
                <c:pt idx="2">
                  <c:v>Other</c:v>
                </c:pt>
                <c:pt idx="3">
                  <c:v>Institutional Review Board (IRB)</c:v>
                </c:pt>
                <c:pt idx="4">
                  <c:v>Perceived feasibility</c:v>
                </c:pt>
                <c:pt idx="5">
                  <c:v>Contracting</c:v>
                </c:pt>
                <c:pt idx="6">
                  <c:v>Staffing</c:v>
                </c:pt>
              </c:strCache>
            </c:strRef>
          </c:cat>
          <c:val>
            <c:numRef>
              <c:f>'challenges SSU'!$D$4:$D$10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8F-7942-88AB-8BAFC4328A8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2138571528"/>
        <c:axId val="2143431432"/>
      </c:barChart>
      <c:catAx>
        <c:axId val="-2138571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431432"/>
        <c:crosses val="autoZero"/>
        <c:auto val="1"/>
        <c:lblAlgn val="ctr"/>
        <c:lblOffset val="100"/>
        <c:noMultiLvlLbl val="0"/>
      </c:catAx>
      <c:valAx>
        <c:axId val="2143431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8571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8BA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42434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'enrollment challenges'!$A$3:$A$8</c:f>
              <c:strCache>
                <c:ptCount val="6"/>
                <c:pt idx="0">
                  <c:v>Obtaining participant consent</c:v>
                </c:pt>
                <c:pt idx="1">
                  <c:v> Co-enrollment in multiple trials not allowed</c:v>
                </c:pt>
                <c:pt idx="2">
                  <c:v>Burden on patient too high</c:v>
                </c:pt>
                <c:pt idx="3">
                  <c:v>Other </c:v>
                </c:pt>
                <c:pt idx="4">
                  <c:v> Study activity burden on staff too high</c:v>
                </c:pt>
                <c:pt idx="5">
                  <c:v>Competition for same patients</c:v>
                </c:pt>
              </c:strCache>
            </c:strRef>
          </c:cat>
          <c:val>
            <c:numRef>
              <c:f>'enrollment challenges'!$B$3:$B$8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96-7141-9DBF-604FE3745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43372888"/>
        <c:axId val="2143369448"/>
      </c:barChart>
      <c:catAx>
        <c:axId val="2143372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2434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3369448"/>
        <c:crosses val="autoZero"/>
        <c:auto val="1"/>
        <c:lblAlgn val="ctr"/>
        <c:lblOffset val="100"/>
        <c:noMultiLvlLbl val="0"/>
      </c:catAx>
      <c:valAx>
        <c:axId val="214336944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2143372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6946AB-92DB-44CB-9813-86058C074300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FECB314-2A1B-4E96-97E9-109EE190F698}">
      <dgm:prSet phldrT="[Text]"/>
      <dgm:spPr/>
      <dgm:t>
        <a:bodyPr/>
        <a:lstStyle/>
        <a:p>
          <a:r>
            <a:rPr lang="en-US" dirty="0"/>
            <a:t>Resources Created</a:t>
          </a:r>
        </a:p>
      </dgm:t>
    </dgm:pt>
    <dgm:pt modelId="{175E56C6-33EE-43AD-BEA6-A8AAB74C03B0}" type="parTrans" cxnId="{A4C8DEF4-5E10-4C0C-831C-C40BAA945F80}">
      <dgm:prSet/>
      <dgm:spPr/>
      <dgm:t>
        <a:bodyPr/>
        <a:lstStyle/>
        <a:p>
          <a:endParaRPr lang="en-US"/>
        </a:p>
      </dgm:t>
    </dgm:pt>
    <dgm:pt modelId="{EE78EC99-672D-4D8C-A5CB-35A0B9F377D3}" type="sibTrans" cxnId="{A4C8DEF4-5E10-4C0C-831C-C40BAA945F80}">
      <dgm:prSet/>
      <dgm:spPr/>
      <dgm:t>
        <a:bodyPr/>
        <a:lstStyle/>
        <a:p>
          <a:endParaRPr lang="en-US"/>
        </a:p>
      </dgm:t>
    </dgm:pt>
    <dgm:pt modelId="{3E64300C-296F-44E7-B6EC-CC556F203D42}">
      <dgm:prSet phldrT="[Text]"/>
      <dgm:spPr/>
      <dgm:t>
        <a:bodyPr/>
        <a:lstStyle/>
        <a:p>
          <a:r>
            <a:rPr lang="en-US" dirty="0">
              <a:solidFill>
                <a:schemeClr val="accent3">
                  <a:lumMod val="75000"/>
                </a:schemeClr>
              </a:solidFill>
            </a:rPr>
            <a:t>Work Underway</a:t>
          </a:r>
        </a:p>
      </dgm:t>
    </dgm:pt>
    <dgm:pt modelId="{EA7A80C1-E53E-4A5C-BE64-0BC18576A236}" type="parTrans" cxnId="{C7E23974-DB69-48F3-81D5-176569D18626}">
      <dgm:prSet/>
      <dgm:spPr/>
      <dgm:t>
        <a:bodyPr/>
        <a:lstStyle/>
        <a:p>
          <a:endParaRPr lang="en-US"/>
        </a:p>
      </dgm:t>
    </dgm:pt>
    <dgm:pt modelId="{E2C38C07-BC20-4327-8BC5-2B42B16E588B}" type="sibTrans" cxnId="{C7E23974-DB69-48F3-81D5-176569D18626}">
      <dgm:prSet/>
      <dgm:spPr/>
      <dgm:t>
        <a:bodyPr/>
        <a:lstStyle/>
        <a:p>
          <a:endParaRPr lang="en-US"/>
        </a:p>
      </dgm:t>
    </dgm:pt>
    <dgm:pt modelId="{70B4A15B-3A0D-462B-A719-EC4C1F867E87}">
      <dgm:prSet phldrT="[Text]"/>
      <dgm:spPr/>
      <dgm:t>
        <a:bodyPr/>
        <a:lstStyle/>
        <a:p>
          <a:r>
            <a:rPr lang="en-US" dirty="0">
              <a:solidFill>
                <a:srgbClr val="EE4036"/>
              </a:solidFill>
            </a:rPr>
            <a:t>After the Pandemic</a:t>
          </a:r>
        </a:p>
      </dgm:t>
    </dgm:pt>
    <dgm:pt modelId="{272304A7-2ABF-4EB5-AF62-0847859AD8DE}" type="parTrans" cxnId="{61CC7654-2A69-4009-BAFE-510F99F8823C}">
      <dgm:prSet/>
      <dgm:spPr/>
      <dgm:t>
        <a:bodyPr/>
        <a:lstStyle/>
        <a:p>
          <a:endParaRPr lang="en-US"/>
        </a:p>
      </dgm:t>
    </dgm:pt>
    <dgm:pt modelId="{13A129E1-3F58-44E3-B6BF-DED6D85C4E51}" type="sibTrans" cxnId="{61CC7654-2A69-4009-BAFE-510F99F8823C}">
      <dgm:prSet/>
      <dgm:spPr/>
      <dgm:t>
        <a:bodyPr/>
        <a:lstStyle/>
        <a:p>
          <a:endParaRPr lang="en-US"/>
        </a:p>
      </dgm:t>
    </dgm:pt>
    <dgm:pt modelId="{609000DC-338B-47FE-870E-011C3DB77868}">
      <dgm:prSet/>
      <dgm:spPr/>
      <dgm:t>
        <a:bodyPr/>
        <a:lstStyle/>
        <a:p>
          <a:endParaRPr lang="en-US" dirty="0"/>
        </a:p>
      </dgm:t>
    </dgm:pt>
    <dgm:pt modelId="{190EDF1B-B6D8-40C2-B3CB-FEF1C91584D1}" type="sibTrans" cxnId="{158C873C-64A5-4F54-A33D-1421C0895A5A}">
      <dgm:prSet/>
      <dgm:spPr/>
      <dgm:t>
        <a:bodyPr/>
        <a:lstStyle/>
        <a:p>
          <a:endParaRPr lang="en-US"/>
        </a:p>
      </dgm:t>
    </dgm:pt>
    <dgm:pt modelId="{C0DAB802-82BD-49BB-8D02-1BCEF0CBBEEA}" type="parTrans" cxnId="{158C873C-64A5-4F54-A33D-1421C0895A5A}">
      <dgm:prSet/>
      <dgm:spPr/>
      <dgm:t>
        <a:bodyPr/>
        <a:lstStyle/>
        <a:p>
          <a:endParaRPr lang="en-US"/>
        </a:p>
      </dgm:t>
    </dgm:pt>
    <dgm:pt modelId="{9FFF1D98-FD75-4A71-AAA9-FA274393EADC}">
      <dgm:prSet/>
      <dgm:spPr/>
      <dgm:t>
        <a:bodyPr/>
        <a:lstStyle/>
        <a:p>
          <a:endParaRPr lang="en-US" dirty="0"/>
        </a:p>
      </dgm:t>
    </dgm:pt>
    <dgm:pt modelId="{9E357EDE-D1BD-4443-9279-AEA4CEFAE649}" type="sibTrans" cxnId="{773DF3B9-CB15-4184-BD86-C4CF9459DEB7}">
      <dgm:prSet/>
      <dgm:spPr/>
      <dgm:t>
        <a:bodyPr/>
        <a:lstStyle/>
        <a:p>
          <a:endParaRPr lang="en-US"/>
        </a:p>
      </dgm:t>
    </dgm:pt>
    <dgm:pt modelId="{CE7C07C7-275A-44A4-9E7C-BEF4A98F319A}" type="parTrans" cxnId="{773DF3B9-CB15-4184-BD86-C4CF9459DEB7}">
      <dgm:prSet/>
      <dgm:spPr/>
      <dgm:t>
        <a:bodyPr/>
        <a:lstStyle/>
        <a:p>
          <a:endParaRPr lang="en-US"/>
        </a:p>
      </dgm:t>
    </dgm:pt>
    <dgm:pt modelId="{B746D95A-69CE-46BD-A5BE-75F8FC6AAED1}">
      <dgm:prSet/>
      <dgm:spPr/>
      <dgm:t>
        <a:bodyPr/>
        <a:lstStyle/>
        <a:p>
          <a:endParaRPr lang="en-US" dirty="0">
            <a:solidFill>
              <a:schemeClr val="accent2"/>
            </a:solidFill>
          </a:endParaRPr>
        </a:p>
      </dgm:t>
    </dgm:pt>
    <dgm:pt modelId="{6B72D11E-CBF8-4FA0-BE0B-DFCFBB5E6835}" type="sibTrans" cxnId="{196DC279-18E7-4812-BD9A-F739122BEA5E}">
      <dgm:prSet/>
      <dgm:spPr/>
      <dgm:t>
        <a:bodyPr/>
        <a:lstStyle/>
        <a:p>
          <a:endParaRPr lang="en-US"/>
        </a:p>
      </dgm:t>
    </dgm:pt>
    <dgm:pt modelId="{5EC0DA8D-50B0-4194-8C7D-9DFF4552C912}" type="parTrans" cxnId="{196DC279-18E7-4812-BD9A-F739122BEA5E}">
      <dgm:prSet/>
      <dgm:spPr/>
      <dgm:t>
        <a:bodyPr/>
        <a:lstStyle/>
        <a:p>
          <a:endParaRPr lang="en-US"/>
        </a:p>
      </dgm:t>
    </dgm:pt>
    <dgm:pt modelId="{382C0DB0-6BDA-4613-AE58-E8430BC8498D}" type="pres">
      <dgm:prSet presAssocID="{826946AB-92DB-44CB-9813-86058C07430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93ECD22-A0F4-4C5B-8B00-2B3EE235ED8E}" type="pres">
      <dgm:prSet presAssocID="{9FECB314-2A1B-4E96-97E9-109EE190F698}" presName="Accent1" presStyleCnt="0"/>
      <dgm:spPr/>
    </dgm:pt>
    <dgm:pt modelId="{44791FD5-1406-4C30-B07C-7B40E344BA9E}" type="pres">
      <dgm:prSet presAssocID="{9FECB314-2A1B-4E96-97E9-109EE190F698}" presName="Accent" presStyleLbl="node1" presStyleIdx="0" presStyleCnt="3" custLinFactNeighborX="333" custLinFactNeighborY="322"/>
      <dgm:spPr/>
      <dgm:extLst>
        <a:ext uri="{E40237B7-FDA0-4F09-8148-C483321AD2D9}">
          <dgm14:cNvPr xmlns:dgm14="http://schemas.microsoft.com/office/drawing/2010/diagram" id="0" name="" descr="Resources Created" title="Resources Created"/>
        </a:ext>
      </dgm:extLst>
    </dgm:pt>
    <dgm:pt modelId="{29DA08D5-5D82-45E1-8C4A-B6E7758C3D22}" type="pres">
      <dgm:prSet presAssocID="{9FECB314-2A1B-4E96-97E9-109EE190F698}" presName="Child1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0F89F-F6B0-4154-BA27-B2E5604297A3}" type="pres">
      <dgm:prSet presAssocID="{9FECB314-2A1B-4E96-97E9-109EE190F698}" presName="Parent1" presStyleLbl="revTx" presStyleIdx="1" presStyleCnt="6" custLinFactNeighborY="-134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71900-766A-4083-BFED-51D8A549A12F}" type="pres">
      <dgm:prSet presAssocID="{3E64300C-296F-44E7-B6EC-CC556F203D42}" presName="Accent2" presStyleCnt="0"/>
      <dgm:spPr/>
    </dgm:pt>
    <dgm:pt modelId="{14CBA874-B76C-40B0-B5C5-BCBBA82833CA}" type="pres">
      <dgm:prSet presAssocID="{3E64300C-296F-44E7-B6EC-CC556F203D42}" presName="Accent" presStyleLbl="node1" presStyleIdx="1" presStyleCnt="3"/>
      <dgm:spPr/>
      <dgm:extLst>
        <a:ext uri="{E40237B7-FDA0-4F09-8148-C483321AD2D9}">
          <dgm14:cNvPr xmlns:dgm14="http://schemas.microsoft.com/office/drawing/2010/diagram" id="0" name="" descr="Work Underway" title="Work Underway"/>
        </a:ext>
      </dgm:extLst>
    </dgm:pt>
    <dgm:pt modelId="{6F2263D1-9E52-4023-8205-FAC6714E234E}" type="pres">
      <dgm:prSet presAssocID="{3E64300C-296F-44E7-B6EC-CC556F203D42}" presName="Child2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8D98C-3C3A-416B-9E3E-2C72F4605312}" type="pres">
      <dgm:prSet presAssocID="{3E64300C-296F-44E7-B6EC-CC556F203D42}" presName="Parent2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1D20F-51B1-4B9E-B4E4-4F0707846FEB}" type="pres">
      <dgm:prSet presAssocID="{70B4A15B-3A0D-462B-A719-EC4C1F867E87}" presName="Accent3" presStyleCnt="0"/>
      <dgm:spPr/>
    </dgm:pt>
    <dgm:pt modelId="{D7CF5F4C-6354-49E1-9196-CAD1DD447704}" type="pres">
      <dgm:prSet presAssocID="{70B4A15B-3A0D-462B-A719-EC4C1F867E87}" presName="Accent" presStyleLbl="node1" presStyleIdx="2" presStyleCnt="3" custLinFactNeighborY="1738"/>
      <dgm:spPr/>
      <dgm:extLst>
        <a:ext uri="{E40237B7-FDA0-4F09-8148-C483321AD2D9}">
          <dgm14:cNvPr xmlns:dgm14="http://schemas.microsoft.com/office/drawing/2010/diagram" id="0" name="" descr="After the Pandemic" title="After the Pandemic"/>
        </a:ext>
      </dgm:extLst>
    </dgm:pt>
    <dgm:pt modelId="{B870B0D3-1544-4A61-9FD7-9C52CDE9EFF7}" type="pres">
      <dgm:prSet presAssocID="{70B4A15B-3A0D-462B-A719-EC4C1F867E87}" presName="Child3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2BC01-E31E-4CC5-BD1B-9753ABDEC569}" type="pres">
      <dgm:prSet presAssocID="{70B4A15B-3A0D-462B-A719-EC4C1F867E87}" presName="Parent3" presStyleLbl="revTx" presStyleIdx="5" presStyleCnt="6" custLinFactNeighborY="53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C6B377-3AB1-44AC-9901-EE18C08019C7}" type="presOf" srcId="{609000DC-338B-47FE-870E-011C3DB77868}" destId="{B870B0D3-1544-4A61-9FD7-9C52CDE9EFF7}" srcOrd="0" destOrd="0" presId="urn:microsoft.com/office/officeart/2009/layout/CircleArrowProcess"/>
    <dgm:cxn modelId="{C7E23974-DB69-48F3-81D5-176569D18626}" srcId="{826946AB-92DB-44CB-9813-86058C074300}" destId="{3E64300C-296F-44E7-B6EC-CC556F203D42}" srcOrd="1" destOrd="0" parTransId="{EA7A80C1-E53E-4A5C-BE64-0BC18576A236}" sibTransId="{E2C38C07-BC20-4327-8BC5-2B42B16E588B}"/>
    <dgm:cxn modelId="{D3D3B152-694D-47DB-8625-674B4C9B9817}" type="presOf" srcId="{826946AB-92DB-44CB-9813-86058C074300}" destId="{382C0DB0-6BDA-4613-AE58-E8430BC8498D}" srcOrd="0" destOrd="0" presId="urn:microsoft.com/office/officeart/2009/layout/CircleArrowProcess"/>
    <dgm:cxn modelId="{F34F7B22-B43A-404B-922A-BCF945217D97}" type="presOf" srcId="{70B4A15B-3A0D-462B-A719-EC4C1F867E87}" destId="{D562BC01-E31E-4CC5-BD1B-9753ABDEC569}" srcOrd="0" destOrd="0" presId="urn:microsoft.com/office/officeart/2009/layout/CircleArrowProcess"/>
    <dgm:cxn modelId="{158C873C-64A5-4F54-A33D-1421C0895A5A}" srcId="{70B4A15B-3A0D-462B-A719-EC4C1F867E87}" destId="{609000DC-338B-47FE-870E-011C3DB77868}" srcOrd="0" destOrd="0" parTransId="{C0DAB802-82BD-49BB-8D02-1BCEF0CBBEEA}" sibTransId="{190EDF1B-B6D8-40C2-B3CB-FEF1C91584D1}"/>
    <dgm:cxn modelId="{196DC279-18E7-4812-BD9A-F739122BEA5E}" srcId="{9FECB314-2A1B-4E96-97E9-109EE190F698}" destId="{B746D95A-69CE-46BD-A5BE-75F8FC6AAED1}" srcOrd="0" destOrd="0" parTransId="{5EC0DA8D-50B0-4194-8C7D-9DFF4552C912}" sibTransId="{6B72D11E-CBF8-4FA0-BE0B-DFCFBB5E6835}"/>
    <dgm:cxn modelId="{61CC7654-2A69-4009-BAFE-510F99F8823C}" srcId="{826946AB-92DB-44CB-9813-86058C074300}" destId="{70B4A15B-3A0D-462B-A719-EC4C1F867E87}" srcOrd="2" destOrd="0" parTransId="{272304A7-2ABF-4EB5-AF62-0847859AD8DE}" sibTransId="{13A129E1-3F58-44E3-B6BF-DED6D85C4E51}"/>
    <dgm:cxn modelId="{12749985-EA7D-483B-B73A-95D65E5C0344}" type="presOf" srcId="{9FECB314-2A1B-4E96-97E9-109EE190F698}" destId="{9CD0F89F-F6B0-4154-BA27-B2E5604297A3}" srcOrd="0" destOrd="0" presId="urn:microsoft.com/office/officeart/2009/layout/CircleArrowProcess"/>
    <dgm:cxn modelId="{A4C8DEF4-5E10-4C0C-831C-C40BAA945F80}" srcId="{826946AB-92DB-44CB-9813-86058C074300}" destId="{9FECB314-2A1B-4E96-97E9-109EE190F698}" srcOrd="0" destOrd="0" parTransId="{175E56C6-33EE-43AD-BEA6-A8AAB74C03B0}" sibTransId="{EE78EC99-672D-4D8C-A5CB-35A0B9F377D3}"/>
    <dgm:cxn modelId="{773DF3B9-CB15-4184-BD86-C4CF9459DEB7}" srcId="{3E64300C-296F-44E7-B6EC-CC556F203D42}" destId="{9FFF1D98-FD75-4A71-AAA9-FA274393EADC}" srcOrd="0" destOrd="0" parTransId="{CE7C07C7-275A-44A4-9E7C-BEF4A98F319A}" sibTransId="{9E357EDE-D1BD-4443-9279-AEA4CEFAE649}"/>
    <dgm:cxn modelId="{89CE832C-BCE3-430C-9DA8-E87798DB7890}" type="presOf" srcId="{B746D95A-69CE-46BD-A5BE-75F8FC6AAED1}" destId="{29DA08D5-5D82-45E1-8C4A-B6E7758C3D22}" srcOrd="0" destOrd="0" presId="urn:microsoft.com/office/officeart/2009/layout/CircleArrowProcess"/>
    <dgm:cxn modelId="{4C50CB22-6CAB-49B1-840E-30092D12280E}" type="presOf" srcId="{3E64300C-296F-44E7-B6EC-CC556F203D42}" destId="{3E88D98C-3C3A-416B-9E3E-2C72F4605312}" srcOrd="0" destOrd="0" presId="urn:microsoft.com/office/officeart/2009/layout/CircleArrowProcess"/>
    <dgm:cxn modelId="{7B2A7AF1-54F3-418E-B7D2-28404A283171}" type="presOf" srcId="{9FFF1D98-FD75-4A71-AAA9-FA274393EADC}" destId="{6F2263D1-9E52-4023-8205-FAC6714E234E}" srcOrd="0" destOrd="0" presId="urn:microsoft.com/office/officeart/2009/layout/CircleArrowProcess"/>
    <dgm:cxn modelId="{29E8BD7C-1A1A-4C62-9FD0-029C6A9EF689}" type="presParOf" srcId="{382C0DB0-6BDA-4613-AE58-E8430BC8498D}" destId="{B93ECD22-A0F4-4C5B-8B00-2B3EE235ED8E}" srcOrd="0" destOrd="0" presId="urn:microsoft.com/office/officeart/2009/layout/CircleArrowProcess"/>
    <dgm:cxn modelId="{153A3287-2D12-4517-A6EA-57B74AA52A02}" type="presParOf" srcId="{B93ECD22-A0F4-4C5B-8B00-2B3EE235ED8E}" destId="{44791FD5-1406-4C30-B07C-7B40E344BA9E}" srcOrd="0" destOrd="0" presId="urn:microsoft.com/office/officeart/2009/layout/CircleArrowProcess"/>
    <dgm:cxn modelId="{066ECDEB-9A5A-4431-A446-664A0CCCAA6E}" type="presParOf" srcId="{382C0DB0-6BDA-4613-AE58-E8430BC8498D}" destId="{29DA08D5-5D82-45E1-8C4A-B6E7758C3D22}" srcOrd="1" destOrd="0" presId="urn:microsoft.com/office/officeart/2009/layout/CircleArrowProcess"/>
    <dgm:cxn modelId="{326E0899-C2D0-48AA-9B25-BDC0FEE37F2A}" type="presParOf" srcId="{382C0DB0-6BDA-4613-AE58-E8430BC8498D}" destId="{9CD0F89F-F6B0-4154-BA27-B2E5604297A3}" srcOrd="2" destOrd="0" presId="urn:microsoft.com/office/officeart/2009/layout/CircleArrowProcess"/>
    <dgm:cxn modelId="{EB15924E-B6D9-41ED-8B7C-FED12C1E9793}" type="presParOf" srcId="{382C0DB0-6BDA-4613-AE58-E8430BC8498D}" destId="{49971900-766A-4083-BFED-51D8A549A12F}" srcOrd="3" destOrd="0" presId="urn:microsoft.com/office/officeart/2009/layout/CircleArrowProcess"/>
    <dgm:cxn modelId="{ADCFCDC3-C644-47D8-ACCA-FBFE97B1CBE3}" type="presParOf" srcId="{49971900-766A-4083-BFED-51D8A549A12F}" destId="{14CBA874-B76C-40B0-B5C5-BCBBA82833CA}" srcOrd="0" destOrd="0" presId="urn:microsoft.com/office/officeart/2009/layout/CircleArrowProcess"/>
    <dgm:cxn modelId="{C4A584EA-7970-48BD-9E1A-9B24F53A9AF6}" type="presParOf" srcId="{382C0DB0-6BDA-4613-AE58-E8430BC8498D}" destId="{6F2263D1-9E52-4023-8205-FAC6714E234E}" srcOrd="4" destOrd="0" presId="urn:microsoft.com/office/officeart/2009/layout/CircleArrowProcess"/>
    <dgm:cxn modelId="{FBEF8FF7-75F5-4E52-BF39-4A9E2D0B7E19}" type="presParOf" srcId="{382C0DB0-6BDA-4613-AE58-E8430BC8498D}" destId="{3E88D98C-3C3A-416B-9E3E-2C72F4605312}" srcOrd="5" destOrd="0" presId="urn:microsoft.com/office/officeart/2009/layout/CircleArrowProcess"/>
    <dgm:cxn modelId="{F6142940-DE90-41A9-BCF3-3FD3B3753EFF}" type="presParOf" srcId="{382C0DB0-6BDA-4613-AE58-E8430BC8498D}" destId="{4E91D20F-51B1-4B9E-B4E4-4F0707846FEB}" srcOrd="6" destOrd="0" presId="urn:microsoft.com/office/officeart/2009/layout/CircleArrowProcess"/>
    <dgm:cxn modelId="{496433A7-D8BF-4ED2-BB04-1EB3104D94A1}" type="presParOf" srcId="{4E91D20F-51B1-4B9E-B4E4-4F0707846FEB}" destId="{D7CF5F4C-6354-49E1-9196-CAD1DD447704}" srcOrd="0" destOrd="0" presId="urn:microsoft.com/office/officeart/2009/layout/CircleArrowProcess"/>
    <dgm:cxn modelId="{B430518D-E9D8-49EE-91C8-F333997521A4}" type="presParOf" srcId="{382C0DB0-6BDA-4613-AE58-E8430BC8498D}" destId="{B870B0D3-1544-4A61-9FD7-9C52CDE9EFF7}" srcOrd="7" destOrd="0" presId="urn:microsoft.com/office/officeart/2009/layout/CircleArrowProcess"/>
    <dgm:cxn modelId="{F127CAC8-0EE6-471A-8C49-830A4BA1A2F8}" type="presParOf" srcId="{382C0DB0-6BDA-4613-AE58-E8430BC8498D}" destId="{D562BC01-E31E-4CC5-BD1B-9753ABDEC569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6A6D36-BBFE-CA4F-AE0F-593BD1634159}" type="doc">
      <dgm:prSet loTypeId="urn:microsoft.com/office/officeart/2005/8/layout/pyramid3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7471581-6476-6E4A-9499-97DF9B0B11AF}">
      <dgm:prSet/>
      <dgm:spPr/>
      <dgm:t>
        <a:bodyPr/>
        <a:lstStyle/>
        <a:p>
          <a:pPr rtl="0"/>
          <a:r>
            <a:rPr lang="en-US" dirty="0"/>
            <a:t> </a:t>
          </a:r>
        </a:p>
      </dgm:t>
      <dgm:extLst>
        <a:ext uri="{E40237B7-FDA0-4F09-8148-C483321AD2D9}">
          <dgm14:cNvPr xmlns:dgm14="http://schemas.microsoft.com/office/drawing/2010/diagram" id="0" name="" descr="Funnel graphic show COVID-19 clinical trials from ClinicalTrials.gov." title="image"/>
        </a:ext>
      </dgm:extLst>
    </dgm:pt>
    <dgm:pt modelId="{B05F1530-DFF6-D245-82BA-FD1CEAC1402A}" type="parTrans" cxnId="{166B661A-07EF-2245-AF74-C250D8846E17}">
      <dgm:prSet/>
      <dgm:spPr/>
      <dgm:t>
        <a:bodyPr/>
        <a:lstStyle/>
        <a:p>
          <a:endParaRPr lang="en-US"/>
        </a:p>
      </dgm:t>
    </dgm:pt>
    <dgm:pt modelId="{AF8228D8-8AA4-7C4F-BB0E-FD5FE8028242}" type="sibTrans" cxnId="{166B661A-07EF-2245-AF74-C250D8846E17}">
      <dgm:prSet/>
      <dgm:spPr/>
      <dgm:t>
        <a:bodyPr/>
        <a:lstStyle/>
        <a:p>
          <a:endParaRPr lang="en-US"/>
        </a:p>
      </dgm:t>
    </dgm:pt>
    <dgm:pt modelId="{C80ED8A1-A2FA-954A-83B9-5B6A67710FA2}">
      <dgm:prSet/>
      <dgm:spPr/>
      <dgm:t>
        <a:bodyPr/>
        <a:lstStyle/>
        <a:p>
          <a:pPr rtl="0"/>
          <a:r>
            <a:rPr lang="en-US" dirty="0"/>
            <a:t> </a:t>
          </a:r>
        </a:p>
      </dgm:t>
    </dgm:pt>
    <dgm:pt modelId="{A4B1A50C-79B4-F84D-835D-418108025324}" type="parTrans" cxnId="{EB0E6514-6C32-9642-9533-93F6CB4161BA}">
      <dgm:prSet/>
      <dgm:spPr/>
      <dgm:t>
        <a:bodyPr/>
        <a:lstStyle/>
        <a:p>
          <a:endParaRPr lang="en-US"/>
        </a:p>
      </dgm:t>
    </dgm:pt>
    <dgm:pt modelId="{335F8C1E-4B56-5040-9C34-45C4C47D0DED}" type="sibTrans" cxnId="{EB0E6514-6C32-9642-9533-93F6CB4161BA}">
      <dgm:prSet/>
      <dgm:spPr/>
      <dgm:t>
        <a:bodyPr/>
        <a:lstStyle/>
        <a:p>
          <a:endParaRPr lang="en-US"/>
        </a:p>
      </dgm:t>
    </dgm:pt>
    <dgm:pt modelId="{75F40909-424E-2442-86C0-A509AED2D2BA}">
      <dgm:prSet/>
      <dgm:spPr/>
      <dgm:t>
        <a:bodyPr/>
        <a:lstStyle/>
        <a:p>
          <a:pPr rtl="0"/>
          <a:r>
            <a:rPr lang="en-US" dirty="0"/>
            <a:t> </a:t>
          </a:r>
        </a:p>
      </dgm:t>
    </dgm:pt>
    <dgm:pt modelId="{0FBBA927-5FAA-F74D-B8EE-F35E1E61535D}" type="parTrans" cxnId="{77F8C8E5-BDBC-DF4A-A4B7-FDE530920594}">
      <dgm:prSet/>
      <dgm:spPr/>
      <dgm:t>
        <a:bodyPr/>
        <a:lstStyle/>
        <a:p>
          <a:endParaRPr lang="en-US"/>
        </a:p>
      </dgm:t>
    </dgm:pt>
    <dgm:pt modelId="{F61D7E25-2163-644D-A24E-143314244489}" type="sibTrans" cxnId="{77F8C8E5-BDBC-DF4A-A4B7-FDE530920594}">
      <dgm:prSet/>
      <dgm:spPr/>
      <dgm:t>
        <a:bodyPr/>
        <a:lstStyle/>
        <a:p>
          <a:endParaRPr lang="en-US"/>
        </a:p>
      </dgm:t>
    </dgm:pt>
    <dgm:pt modelId="{B3D641CD-CA9D-654A-9960-CE5CADC968AB}">
      <dgm:prSet/>
      <dgm:spPr/>
      <dgm:t>
        <a:bodyPr/>
        <a:lstStyle/>
        <a:p>
          <a:pPr rtl="0"/>
          <a:r>
            <a:rPr lang="en-US" dirty="0"/>
            <a:t> </a:t>
          </a:r>
        </a:p>
      </dgm:t>
    </dgm:pt>
    <dgm:pt modelId="{C503F094-21BF-7E40-AA69-05F3C029F3A6}" type="parTrans" cxnId="{E0E4CE23-F8EB-6945-9092-1C03BE5F6070}">
      <dgm:prSet/>
      <dgm:spPr/>
      <dgm:t>
        <a:bodyPr/>
        <a:lstStyle/>
        <a:p>
          <a:endParaRPr lang="en-US"/>
        </a:p>
      </dgm:t>
    </dgm:pt>
    <dgm:pt modelId="{A9D64FD7-F141-D443-B118-FB981108D9F7}" type="sibTrans" cxnId="{E0E4CE23-F8EB-6945-9092-1C03BE5F6070}">
      <dgm:prSet/>
      <dgm:spPr/>
      <dgm:t>
        <a:bodyPr/>
        <a:lstStyle/>
        <a:p>
          <a:endParaRPr lang="en-US"/>
        </a:p>
      </dgm:t>
    </dgm:pt>
    <dgm:pt modelId="{9CEB465A-607F-ED45-BCA7-6F1457D4366B}" type="pres">
      <dgm:prSet presAssocID="{336A6D36-BBFE-CA4F-AE0F-593BD16341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C6384F-7323-8B46-89F0-899CA350EFD5}" type="pres">
      <dgm:prSet presAssocID="{27471581-6476-6E4A-9499-97DF9B0B11AF}" presName="Name8" presStyleCnt="0"/>
      <dgm:spPr/>
    </dgm:pt>
    <dgm:pt modelId="{A4573C8C-D85A-DF4C-BEDE-AE8856CD6E4E}" type="pres">
      <dgm:prSet presAssocID="{27471581-6476-6E4A-9499-97DF9B0B11AF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12B21-CDD6-2646-83D3-2D34297CFB19}" type="pres">
      <dgm:prSet presAssocID="{27471581-6476-6E4A-9499-97DF9B0B11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DEF52-42D6-D144-B539-30D3F9936969}" type="pres">
      <dgm:prSet presAssocID="{C80ED8A1-A2FA-954A-83B9-5B6A67710FA2}" presName="Name8" presStyleCnt="0"/>
      <dgm:spPr/>
    </dgm:pt>
    <dgm:pt modelId="{E90BFA6E-F274-4C47-B104-ED48860F7B00}" type="pres">
      <dgm:prSet presAssocID="{C80ED8A1-A2FA-954A-83B9-5B6A67710FA2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8F92E-D704-E646-B83A-A503A370996F}" type="pres">
      <dgm:prSet presAssocID="{C80ED8A1-A2FA-954A-83B9-5B6A67710FA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B70EE-22BC-9847-A67B-49C8CF31392F}" type="pres">
      <dgm:prSet presAssocID="{75F40909-424E-2442-86C0-A509AED2D2BA}" presName="Name8" presStyleCnt="0"/>
      <dgm:spPr/>
    </dgm:pt>
    <dgm:pt modelId="{7CD0374F-364D-9546-9408-669715AD0A80}" type="pres">
      <dgm:prSet presAssocID="{75F40909-424E-2442-86C0-A509AED2D2BA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53F10-04BC-9A49-9654-A87FC2673AB3}" type="pres">
      <dgm:prSet presAssocID="{75F40909-424E-2442-86C0-A509AED2D2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A703A-4E15-C148-A609-57949842C12A}" type="pres">
      <dgm:prSet presAssocID="{B3D641CD-CA9D-654A-9960-CE5CADC968AB}" presName="Name8" presStyleCnt="0"/>
      <dgm:spPr/>
    </dgm:pt>
    <dgm:pt modelId="{4AE08F6F-B840-8C46-8674-F9449C24ACA5}" type="pres">
      <dgm:prSet presAssocID="{B3D641CD-CA9D-654A-9960-CE5CADC968AB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64671-14EF-E840-BE58-BF23C96F2C34}" type="pres">
      <dgm:prSet presAssocID="{B3D641CD-CA9D-654A-9960-CE5CADC968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A5F026-B294-BE45-AE18-0AF668549F55}" type="presOf" srcId="{27471581-6476-6E4A-9499-97DF9B0B11AF}" destId="{79D12B21-CDD6-2646-83D3-2D34297CFB19}" srcOrd="1" destOrd="0" presId="urn:microsoft.com/office/officeart/2005/8/layout/pyramid3"/>
    <dgm:cxn modelId="{A28867EA-954F-C844-82D6-5E950E7C5D5F}" type="presOf" srcId="{B3D641CD-CA9D-654A-9960-CE5CADC968AB}" destId="{4AE08F6F-B840-8C46-8674-F9449C24ACA5}" srcOrd="0" destOrd="0" presId="urn:microsoft.com/office/officeart/2005/8/layout/pyramid3"/>
    <dgm:cxn modelId="{77ADF297-B1D9-A844-A744-6847AD544C2D}" type="presOf" srcId="{B3D641CD-CA9D-654A-9960-CE5CADC968AB}" destId="{C3464671-14EF-E840-BE58-BF23C96F2C34}" srcOrd="1" destOrd="0" presId="urn:microsoft.com/office/officeart/2005/8/layout/pyramid3"/>
    <dgm:cxn modelId="{EB0E6514-6C32-9642-9533-93F6CB4161BA}" srcId="{336A6D36-BBFE-CA4F-AE0F-593BD1634159}" destId="{C80ED8A1-A2FA-954A-83B9-5B6A67710FA2}" srcOrd="1" destOrd="0" parTransId="{A4B1A50C-79B4-F84D-835D-418108025324}" sibTransId="{335F8C1E-4B56-5040-9C34-45C4C47D0DED}"/>
    <dgm:cxn modelId="{262DF346-CE08-7645-96DC-2427D628654A}" type="presOf" srcId="{C80ED8A1-A2FA-954A-83B9-5B6A67710FA2}" destId="{E90BFA6E-F274-4C47-B104-ED48860F7B00}" srcOrd="0" destOrd="0" presId="urn:microsoft.com/office/officeart/2005/8/layout/pyramid3"/>
    <dgm:cxn modelId="{910B3F91-F216-8749-ADDE-72531D658346}" type="presOf" srcId="{75F40909-424E-2442-86C0-A509AED2D2BA}" destId="{7CD0374F-364D-9546-9408-669715AD0A80}" srcOrd="0" destOrd="0" presId="urn:microsoft.com/office/officeart/2005/8/layout/pyramid3"/>
    <dgm:cxn modelId="{166B661A-07EF-2245-AF74-C250D8846E17}" srcId="{336A6D36-BBFE-CA4F-AE0F-593BD1634159}" destId="{27471581-6476-6E4A-9499-97DF9B0B11AF}" srcOrd="0" destOrd="0" parTransId="{B05F1530-DFF6-D245-82BA-FD1CEAC1402A}" sibTransId="{AF8228D8-8AA4-7C4F-BB0E-FD5FE8028242}"/>
    <dgm:cxn modelId="{642A68E4-CCAB-EF4C-AEB7-2233A9B67FF3}" type="presOf" srcId="{75F40909-424E-2442-86C0-A509AED2D2BA}" destId="{BC653F10-04BC-9A49-9654-A87FC2673AB3}" srcOrd="1" destOrd="0" presId="urn:microsoft.com/office/officeart/2005/8/layout/pyramid3"/>
    <dgm:cxn modelId="{E0E4CE23-F8EB-6945-9092-1C03BE5F6070}" srcId="{336A6D36-BBFE-CA4F-AE0F-593BD1634159}" destId="{B3D641CD-CA9D-654A-9960-CE5CADC968AB}" srcOrd="3" destOrd="0" parTransId="{C503F094-21BF-7E40-AA69-05F3C029F3A6}" sibTransId="{A9D64FD7-F141-D443-B118-FB981108D9F7}"/>
    <dgm:cxn modelId="{B4EC22D4-C54D-E240-B4AE-E5583474BA56}" type="presOf" srcId="{336A6D36-BBFE-CA4F-AE0F-593BD1634159}" destId="{9CEB465A-607F-ED45-BCA7-6F1457D4366B}" srcOrd="0" destOrd="0" presId="urn:microsoft.com/office/officeart/2005/8/layout/pyramid3"/>
    <dgm:cxn modelId="{77F8C8E5-BDBC-DF4A-A4B7-FDE530920594}" srcId="{336A6D36-BBFE-CA4F-AE0F-593BD1634159}" destId="{75F40909-424E-2442-86C0-A509AED2D2BA}" srcOrd="2" destOrd="0" parTransId="{0FBBA927-5FAA-F74D-B8EE-F35E1E61535D}" sibTransId="{F61D7E25-2163-644D-A24E-143314244489}"/>
    <dgm:cxn modelId="{7F342F7E-64AA-2B42-B4E3-0F8B83BDA177}" type="presOf" srcId="{27471581-6476-6E4A-9499-97DF9B0B11AF}" destId="{A4573C8C-D85A-DF4C-BEDE-AE8856CD6E4E}" srcOrd="0" destOrd="0" presId="urn:microsoft.com/office/officeart/2005/8/layout/pyramid3"/>
    <dgm:cxn modelId="{2DE33345-B907-7546-9CB3-F5BA6C3CE240}" type="presOf" srcId="{C80ED8A1-A2FA-954A-83B9-5B6A67710FA2}" destId="{2E58F92E-D704-E646-B83A-A503A370996F}" srcOrd="1" destOrd="0" presId="urn:microsoft.com/office/officeart/2005/8/layout/pyramid3"/>
    <dgm:cxn modelId="{0280097F-CC13-2149-86C9-60E1FC6E3CA5}" type="presParOf" srcId="{9CEB465A-607F-ED45-BCA7-6F1457D4366B}" destId="{F4C6384F-7323-8B46-89F0-899CA350EFD5}" srcOrd="0" destOrd="0" presId="urn:microsoft.com/office/officeart/2005/8/layout/pyramid3"/>
    <dgm:cxn modelId="{F6777D28-BBDB-3E4F-A411-2357E70A0BA9}" type="presParOf" srcId="{F4C6384F-7323-8B46-89F0-899CA350EFD5}" destId="{A4573C8C-D85A-DF4C-BEDE-AE8856CD6E4E}" srcOrd="0" destOrd="0" presId="urn:microsoft.com/office/officeart/2005/8/layout/pyramid3"/>
    <dgm:cxn modelId="{7E17B76D-2006-284F-93B2-5F94381F674D}" type="presParOf" srcId="{F4C6384F-7323-8B46-89F0-899CA350EFD5}" destId="{79D12B21-CDD6-2646-83D3-2D34297CFB19}" srcOrd="1" destOrd="0" presId="urn:microsoft.com/office/officeart/2005/8/layout/pyramid3"/>
    <dgm:cxn modelId="{64F0A70B-B00B-E946-A4EA-A04E13F4A5B6}" type="presParOf" srcId="{9CEB465A-607F-ED45-BCA7-6F1457D4366B}" destId="{DFEDEF52-42D6-D144-B539-30D3F9936969}" srcOrd="1" destOrd="0" presId="urn:microsoft.com/office/officeart/2005/8/layout/pyramid3"/>
    <dgm:cxn modelId="{E6F26BCD-4C5B-7243-8068-0B35543E86A4}" type="presParOf" srcId="{DFEDEF52-42D6-D144-B539-30D3F9936969}" destId="{E90BFA6E-F274-4C47-B104-ED48860F7B00}" srcOrd="0" destOrd="0" presId="urn:microsoft.com/office/officeart/2005/8/layout/pyramid3"/>
    <dgm:cxn modelId="{1C2BB3F6-8B40-F440-9C50-C7C608C323E2}" type="presParOf" srcId="{DFEDEF52-42D6-D144-B539-30D3F9936969}" destId="{2E58F92E-D704-E646-B83A-A503A370996F}" srcOrd="1" destOrd="0" presId="urn:microsoft.com/office/officeart/2005/8/layout/pyramid3"/>
    <dgm:cxn modelId="{5C4C64F5-3584-E643-83CB-29D86DEB3FA2}" type="presParOf" srcId="{9CEB465A-607F-ED45-BCA7-6F1457D4366B}" destId="{6C1B70EE-22BC-9847-A67B-49C8CF31392F}" srcOrd="2" destOrd="0" presId="urn:microsoft.com/office/officeart/2005/8/layout/pyramid3"/>
    <dgm:cxn modelId="{7161C27C-6EB8-3A46-A3F9-EBE65D8FB4C8}" type="presParOf" srcId="{6C1B70EE-22BC-9847-A67B-49C8CF31392F}" destId="{7CD0374F-364D-9546-9408-669715AD0A80}" srcOrd="0" destOrd="0" presId="urn:microsoft.com/office/officeart/2005/8/layout/pyramid3"/>
    <dgm:cxn modelId="{D32B7D7C-DB01-FB48-AA61-E1348423A6CB}" type="presParOf" srcId="{6C1B70EE-22BC-9847-A67B-49C8CF31392F}" destId="{BC653F10-04BC-9A49-9654-A87FC2673AB3}" srcOrd="1" destOrd="0" presId="urn:microsoft.com/office/officeart/2005/8/layout/pyramid3"/>
    <dgm:cxn modelId="{EECA6C59-6F12-974E-B8FB-C858C0E3065F}" type="presParOf" srcId="{9CEB465A-607F-ED45-BCA7-6F1457D4366B}" destId="{16BA703A-4E15-C148-A609-57949842C12A}" srcOrd="3" destOrd="0" presId="urn:microsoft.com/office/officeart/2005/8/layout/pyramid3"/>
    <dgm:cxn modelId="{6F24D600-EC6C-C248-A1FD-F0DED11DBC6E}" type="presParOf" srcId="{16BA703A-4E15-C148-A609-57949842C12A}" destId="{4AE08F6F-B840-8C46-8674-F9449C24ACA5}" srcOrd="0" destOrd="0" presId="urn:microsoft.com/office/officeart/2005/8/layout/pyramid3"/>
    <dgm:cxn modelId="{C4E5DD4B-BB93-344D-A571-C4D25A393CFF}" type="presParOf" srcId="{16BA703A-4E15-C148-A609-57949842C12A}" destId="{C3464671-14EF-E840-BE58-BF23C96F2C3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91FD5-1406-4C30-B07C-7B40E344BA9E}">
      <dsp:nvSpPr>
        <dsp:cNvPr id="0" name=""/>
        <dsp:cNvSpPr/>
      </dsp:nvSpPr>
      <dsp:spPr>
        <a:xfrm>
          <a:off x="637752" y="1729260"/>
          <a:ext cx="2268962" cy="226930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A08D5-5D82-45E1-8C4A-B6E7758C3D22}">
      <dsp:nvSpPr>
        <dsp:cNvPr id="0" name=""/>
        <dsp:cNvSpPr/>
      </dsp:nvSpPr>
      <dsp:spPr>
        <a:xfrm>
          <a:off x="2899585" y="2398408"/>
          <a:ext cx="1361377" cy="90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accent2"/>
            </a:solidFill>
          </a:endParaRPr>
        </a:p>
      </dsp:txBody>
      <dsp:txXfrm>
        <a:off x="2899585" y="2398408"/>
        <a:ext cx="1361377" cy="907911"/>
      </dsp:txXfrm>
    </dsp:sp>
    <dsp:sp modelId="{9CD0F89F-F6B0-4154-BA27-B2E5604297A3}">
      <dsp:nvSpPr>
        <dsp:cNvPr id="0" name=""/>
        <dsp:cNvSpPr/>
      </dsp:nvSpPr>
      <dsp:spPr>
        <a:xfrm>
          <a:off x="1131711" y="2456560"/>
          <a:ext cx="1260818" cy="630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Resources Created</a:t>
          </a:r>
        </a:p>
      </dsp:txBody>
      <dsp:txXfrm>
        <a:off x="1131711" y="2456560"/>
        <a:ext cx="1260818" cy="630258"/>
      </dsp:txXfrm>
    </dsp:sp>
    <dsp:sp modelId="{14CBA874-B76C-40B0-B5C5-BCBBA82833CA}">
      <dsp:nvSpPr>
        <dsp:cNvPr id="0" name=""/>
        <dsp:cNvSpPr/>
      </dsp:nvSpPr>
      <dsp:spPr>
        <a:xfrm>
          <a:off x="0" y="3025838"/>
          <a:ext cx="2268962" cy="226930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263D1-9E52-4023-8205-FAC6714E234E}">
      <dsp:nvSpPr>
        <dsp:cNvPr id="0" name=""/>
        <dsp:cNvSpPr/>
      </dsp:nvSpPr>
      <dsp:spPr>
        <a:xfrm>
          <a:off x="2268962" y="3709836"/>
          <a:ext cx="1361377" cy="90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2268962" y="3709836"/>
        <a:ext cx="1361377" cy="907911"/>
      </dsp:txXfrm>
    </dsp:sp>
    <dsp:sp modelId="{3E88D98C-3C3A-416B-9E3E-2C72F4605312}">
      <dsp:nvSpPr>
        <dsp:cNvPr id="0" name=""/>
        <dsp:cNvSpPr/>
      </dsp:nvSpPr>
      <dsp:spPr>
        <a:xfrm>
          <a:off x="504071" y="3852670"/>
          <a:ext cx="1260818" cy="630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3">
                  <a:lumMod val="75000"/>
                </a:schemeClr>
              </a:solidFill>
            </a:rPr>
            <a:t>Work Underway</a:t>
          </a:r>
        </a:p>
      </dsp:txBody>
      <dsp:txXfrm>
        <a:off x="504071" y="3852670"/>
        <a:ext cx="1260818" cy="630258"/>
      </dsp:txXfrm>
    </dsp:sp>
    <dsp:sp modelId="{D7CF5F4C-6354-49E1-9196-CAD1DD447704}">
      <dsp:nvSpPr>
        <dsp:cNvPr id="0" name=""/>
        <dsp:cNvSpPr/>
      </dsp:nvSpPr>
      <dsp:spPr>
        <a:xfrm>
          <a:off x="791686" y="4519651"/>
          <a:ext cx="1949390" cy="195017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0B0D3-1544-4A61-9FD7-9C52CDE9EFF7}">
      <dsp:nvSpPr>
        <dsp:cNvPr id="0" name=""/>
        <dsp:cNvSpPr/>
      </dsp:nvSpPr>
      <dsp:spPr>
        <a:xfrm>
          <a:off x="2899585" y="5020793"/>
          <a:ext cx="1361377" cy="90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2899585" y="5020793"/>
        <a:ext cx="1361377" cy="907911"/>
      </dsp:txXfrm>
    </dsp:sp>
    <dsp:sp modelId="{D562BC01-E31E-4CC5-BD1B-9753ABDEC569}">
      <dsp:nvSpPr>
        <dsp:cNvPr id="0" name=""/>
        <dsp:cNvSpPr/>
      </dsp:nvSpPr>
      <dsp:spPr>
        <a:xfrm>
          <a:off x="1134694" y="5199841"/>
          <a:ext cx="1260818" cy="630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EE4036"/>
              </a:solidFill>
            </a:rPr>
            <a:t>After the Pandemic</a:t>
          </a:r>
        </a:p>
      </dsp:txBody>
      <dsp:txXfrm>
        <a:off x="1134694" y="5199841"/>
        <a:ext cx="1260818" cy="630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73C8C-D85A-DF4C-BEDE-AE8856CD6E4E}">
      <dsp:nvSpPr>
        <dsp:cNvPr id="0" name=""/>
        <dsp:cNvSpPr/>
      </dsp:nvSpPr>
      <dsp:spPr>
        <a:xfrm rot="10800000">
          <a:off x="0" y="0"/>
          <a:ext cx="4178239" cy="1145633"/>
        </a:xfrm>
        <a:prstGeom prst="trapezoid">
          <a:avLst>
            <a:gd name="adj" fmla="val 4558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 rot="-10800000">
        <a:off x="731191" y="0"/>
        <a:ext cx="2715855" cy="1145633"/>
      </dsp:txXfrm>
    </dsp:sp>
    <dsp:sp modelId="{E90BFA6E-F274-4C47-B104-ED48860F7B00}">
      <dsp:nvSpPr>
        <dsp:cNvPr id="0" name=""/>
        <dsp:cNvSpPr/>
      </dsp:nvSpPr>
      <dsp:spPr>
        <a:xfrm rot="10800000">
          <a:off x="522279" y="1145633"/>
          <a:ext cx="3133679" cy="1145633"/>
        </a:xfrm>
        <a:prstGeom prst="trapezoid">
          <a:avLst>
            <a:gd name="adj" fmla="val 4558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 rot="-10800000">
        <a:off x="1070673" y="1145633"/>
        <a:ext cx="2036891" cy="1145633"/>
      </dsp:txXfrm>
    </dsp:sp>
    <dsp:sp modelId="{7CD0374F-364D-9546-9408-669715AD0A80}">
      <dsp:nvSpPr>
        <dsp:cNvPr id="0" name=""/>
        <dsp:cNvSpPr/>
      </dsp:nvSpPr>
      <dsp:spPr>
        <a:xfrm rot="10800000">
          <a:off x="1044559" y="2291266"/>
          <a:ext cx="2089119" cy="1145633"/>
        </a:xfrm>
        <a:prstGeom prst="trapezoid">
          <a:avLst>
            <a:gd name="adj" fmla="val 4558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 rot="-10800000">
        <a:off x="1410155" y="2291266"/>
        <a:ext cx="1357927" cy="1145633"/>
      </dsp:txXfrm>
    </dsp:sp>
    <dsp:sp modelId="{4AE08F6F-B840-8C46-8674-F9449C24ACA5}">
      <dsp:nvSpPr>
        <dsp:cNvPr id="0" name=""/>
        <dsp:cNvSpPr/>
      </dsp:nvSpPr>
      <dsp:spPr>
        <a:xfrm rot="10800000">
          <a:off x="1566839" y="3436899"/>
          <a:ext cx="1044559" cy="1145633"/>
        </a:xfrm>
        <a:prstGeom prst="trapezoid">
          <a:avLst>
            <a:gd name="adj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 </a:t>
          </a:r>
        </a:p>
      </dsp:txBody>
      <dsp:txXfrm rot="-10800000">
        <a:off x="1566839" y="3436899"/>
        <a:ext cx="1044559" cy="1145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3:48:4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3:50:51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3:51:03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3:51:13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24575,'0'5'0,"0"-1"0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3:50:30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3:50:30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3:50:51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3:51:03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3:51:13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24575,'0'5'0,"0"-1"0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3:48:4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3:50:30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9T23:50:30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6BA4-6F62-0142-A058-244A6439A3A3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E7B2C-7CF5-B246-A93D-EE643629E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86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10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66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62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88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66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20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0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81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26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42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92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60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3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1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2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4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3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1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E7B2C-7CF5-B246-A93D-EE643629E7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1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2016ARlandscape-4alt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72" y="397301"/>
            <a:ext cx="3348038" cy="1286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5442" y="3618663"/>
            <a:ext cx="7511568" cy="881872"/>
          </a:xfrm>
        </p:spPr>
        <p:txBody>
          <a:bodyPr anchor="ctr"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5442" y="4704407"/>
            <a:ext cx="7511567" cy="6753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0" i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Info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40244" y="1598665"/>
            <a:ext cx="2416765" cy="419224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 sz="1400" i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Month Day, Year</a:t>
            </a:r>
          </a:p>
        </p:txBody>
      </p:sp>
      <p:pic>
        <p:nvPicPr>
          <p:cNvPr id="13" name="Picture 12" descr="2016ARlandscape-4alt3_Artboard 4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3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71309"/>
            <a:ext cx="8462210" cy="7704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061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5185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5200" y="513074"/>
            <a:ext cx="7886700" cy="439200"/>
          </a:xfrm>
        </p:spPr>
        <p:txBody>
          <a:bodyPr>
            <a:noAutofit/>
          </a:bodyPr>
          <a:lstStyle>
            <a:lvl1pPr>
              <a:defRPr sz="3400" b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3953" y="1177488"/>
            <a:ext cx="5046663" cy="5832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7741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5ACFE-DB61-4B21-9611-D195F5A26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5C078-011E-4D88-B0AE-914F28370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C8030-217B-4854-935E-BB4FAF9F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744-5734-4D03-ABDB-B8DE7CDD513B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28477-5D73-4DAF-A7DE-33B41D82B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E00AD-78D3-43BD-873C-72262396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F2EC-EE63-4539-A741-5D76C5004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77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BAD50-5338-4266-AAD4-670A51B2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95946-C2D6-4630-9D29-2EA02231B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27347-598E-4368-9B5F-3B8A7711A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744-5734-4D03-ABDB-B8DE7CDD513B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41D62-E6DB-485A-9CB6-E117F4813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FBDE7-6155-407D-845A-B81CF919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F2EC-EE63-4539-A741-5D76C5004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77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CEED1-BC5A-4816-BD66-16CB28EF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4BECC-2A3D-434C-9432-7BE056DEC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AE58A-492E-4276-ACE4-C801A4F3D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744-5734-4D03-ABDB-B8DE7CDD513B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1CD7F-2E19-4026-AA6D-99154D04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B0930-BE09-4E20-8BD9-6A169718B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F2EC-EE63-4539-A741-5D76C5004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1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215B-5B3F-4CF3-A431-D70ED5AD7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20A80-7AE1-4B52-BDA4-9851FF18A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38988-906A-441F-A6BF-33C1C4A28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41A8C-7829-44F1-AA79-1A451CA9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744-5734-4D03-ABDB-B8DE7CDD513B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E6CB7-FF51-4A6B-A25C-C35146DA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7788B-6579-4B0E-8ED4-1D6E70B0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F2EC-EE63-4539-A741-5D76C5004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2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63500-1B4C-42A4-A151-15409E4D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8F5A9-0D3A-476D-A400-2D3EEA4D1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7BFBE-D9E0-4F58-A7A6-C61BB50D9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38F47-6FBF-4DAD-8FBD-5919A38D5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33B8E1-5A13-4802-B836-4B8D5E443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6D3D1-C4DD-43EB-9F04-212FD489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744-5734-4D03-ABDB-B8DE7CDD513B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E9A8A9-D2C2-4DAB-A17C-EC798995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1F9A39-23F8-4F44-8B6A-0ED7F5E9C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F2EC-EE63-4539-A741-5D76C5004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12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98C41-9418-49FC-AA35-368ED82F4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DD7E6-96BD-4FC0-973B-74DB0BDB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744-5734-4D03-ABDB-B8DE7CDD513B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3F646E-8473-44DD-B33B-B802BB82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0A076-82D9-48F0-A8FE-CC1EB1B9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F2EC-EE63-4539-A741-5D76C5004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5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D3177D-0529-49EA-8577-B4C762886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744-5734-4D03-ABDB-B8DE7CDD513B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632CC8-9F64-477D-BC8A-D1F375FB0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7674A-2680-4E86-99F7-899A9A83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F2EC-EE63-4539-A741-5D76C5004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71309"/>
            <a:ext cx="8462210" cy="7704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452479"/>
            <a:ext cx="8462210" cy="4046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47579" y="5499463"/>
            <a:ext cx="8462126" cy="63930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/>
              <a:t>Footnote/Disclaimer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D0743-F0C1-410C-AD5F-CECB438D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36AAE-D226-4255-9E21-43D2E993A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007F9-CB17-4D72-9A45-83EEC6C46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CB4C9-4E63-488F-8DA8-1710A1770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744-5734-4D03-ABDB-B8DE7CDD513B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F863B-36F8-43CE-BC74-9F2677399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CE48F-8693-486C-9543-7EC93941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F2EC-EE63-4539-A741-5D76C5004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30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F39FB-849A-4CDB-B054-AEAAF24BF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29AA9E-EFC2-4BD7-82AE-A11F0A1D8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63F59-7764-4ACE-9012-00D55ED43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90838-34EB-4D9B-B385-85745A011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744-5734-4D03-ABDB-B8DE7CDD513B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8EC2F-078C-499D-9209-5FF66903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E91E6-8A8B-4AF0-A02B-0D5305DD0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F2EC-EE63-4539-A741-5D76C5004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09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C7A2-01EF-4579-97E0-3AD97B8F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872FC-D221-41CD-B66A-355B41E95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8C6E8-E8CC-492F-9C8A-B587AB0A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744-5734-4D03-ABDB-B8DE7CDD513B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EF3AB-2201-44B4-90CA-03654ED3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D5CB7-7602-4CF2-BAF3-EF879E53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F2EC-EE63-4539-A741-5D76C5004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17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32A563-0AA4-4A63-B1F3-0F559E5FA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957E6-B2AB-4D2C-B55B-B0B119CE6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A314F-7A3A-40A9-BE02-3F7C3BC9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8744-5734-4D03-ABDB-B8DE7CDD513B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F8DBD-FAA7-4556-8E1B-99CC13095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EEB8F-D990-4CDF-8FFC-5D9DC806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F2EC-EE63-4539-A741-5D76C5004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2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3" y="1473100"/>
            <a:ext cx="7942048" cy="21083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2924" y="3748412"/>
            <a:ext cx="3699562" cy="19685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399005" y="3748412"/>
            <a:ext cx="4085967" cy="19685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2924" y="5730788"/>
            <a:ext cx="7942047" cy="53480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  <a:lvl2pPr marL="404812" indent="0">
              <a:buNone/>
              <a:defRPr/>
            </a:lvl2pPr>
            <a:lvl3pPr marL="84772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/>
              <a:t>Footnote/Disclaimer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3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4258"/>
            <a:ext cx="4038600" cy="4499678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 defTabSz="454025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3851"/>
            <a:ext cx="4038600" cy="4480085"/>
          </a:xfrm>
        </p:spPr>
        <p:txBody>
          <a:bodyPr>
            <a:normAutofit/>
          </a:bodyPr>
          <a:lstStyle>
            <a:lvl1pPr>
              <a:defRPr sz="2000"/>
            </a:lvl1pPr>
            <a:lvl2pPr marL="690563" indent="-285750">
              <a:defRPr sz="1800"/>
            </a:lvl2pPr>
            <a:lvl3pPr marL="969963" indent="-228600">
              <a:defRPr sz="1600"/>
            </a:lvl3pPr>
            <a:lvl4pPr marL="1254125" indent="-228600">
              <a:defRPr sz="1400"/>
            </a:lvl4pPr>
            <a:lvl5pPr marL="1482725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903936"/>
            <a:ext cx="8229600" cy="44445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Footnote/Disclaimer text</a:t>
            </a:r>
          </a:p>
        </p:txBody>
      </p:sp>
    </p:spTree>
    <p:extLst>
      <p:ext uri="{BB962C8B-B14F-4D97-AF65-F5344CB8AC3E}">
        <p14:creationId xmlns:p14="http://schemas.microsoft.com/office/powerpoint/2010/main" val="248229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1663" y="5851525"/>
            <a:ext cx="8208126" cy="51008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lvl1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lang="en-US" dirty="0"/>
              <a:t>Footnote/Disclaimer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6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3945458"/>
            <a:ext cx="8462210" cy="48764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4588933"/>
            <a:ext cx="8461375" cy="1608667"/>
          </a:xfrm>
        </p:spPr>
        <p:txBody>
          <a:bodyPr/>
          <a:lstStyle>
            <a:lvl1pPr marL="0" indent="0">
              <a:buFont typeface="Arial"/>
              <a:buNone/>
              <a:defRPr sz="2000"/>
            </a:lvl1pPr>
            <a:lvl2pPr marL="404812" indent="0">
              <a:buNone/>
              <a:defRPr sz="2000"/>
            </a:lvl2pPr>
            <a:lvl3pPr marL="847725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CTTI_Final_abb_JUN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2016ARlandscape-4alt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0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10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520267"/>
            <a:ext cx="5486400" cy="651933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 (insert footnote/disclaimer text here)</a:t>
            </a:r>
          </a:p>
        </p:txBody>
      </p:sp>
      <p:pic>
        <p:nvPicPr>
          <p:cNvPr id="6" name="Picture 5" descr="CTTI_Final_abb_JUN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" name="Picture 7" descr="umbr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0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-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2016ARlandscape-4alt3_Artboard 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2" y="5922818"/>
            <a:ext cx="9166225" cy="935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806642"/>
            <a:ext cx="4521200" cy="173665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311400" y="3839632"/>
            <a:ext cx="4521200" cy="817034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Presenter’s contact info goes here.</a:t>
            </a:r>
          </a:p>
        </p:txBody>
      </p:sp>
      <p:sp>
        <p:nvSpPr>
          <p:cNvPr id="17" name="Subtitle 7"/>
          <p:cNvSpPr txBox="1">
            <a:spLocks/>
          </p:cNvSpPr>
          <p:nvPr userDrawn="1"/>
        </p:nvSpPr>
        <p:spPr>
          <a:xfrm>
            <a:off x="2844800" y="5455735"/>
            <a:ext cx="3454400" cy="4531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95000"/>
              </a:lnSpc>
              <a:spcBef>
                <a:spcPts val="1000"/>
              </a:spcBef>
              <a:buSzPct val="130000"/>
              <a:buFontTx/>
              <a:buNone/>
              <a:defRPr sz="2000" b="0" i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ct val="95000"/>
              </a:lnSpc>
              <a:spcBef>
                <a:spcPts val="3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0" i="0" cap="none" spc="100" dirty="0" err="1">
                <a:solidFill>
                  <a:schemeClr val="accent1"/>
                </a:solidFill>
              </a:rPr>
              <a:t>www.ctti-clinicaltrials.org</a:t>
            </a:r>
            <a:endParaRPr lang="en-US" sz="1600" b="0" i="0" cap="none" spc="1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311400" y="700142"/>
            <a:ext cx="452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chemeClr val="accent1"/>
                </a:solidFill>
              </a:rPr>
              <a:t>THANK YOU.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757336" y="4820363"/>
            <a:ext cx="1629329" cy="508000"/>
            <a:chOff x="3530598" y="4820363"/>
            <a:chExt cx="1629329" cy="508000"/>
          </a:xfrm>
        </p:grpSpPr>
        <p:pic>
          <p:nvPicPr>
            <p:cNvPr id="19" name="Picture 18" descr="linkedin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98" y="4820363"/>
              <a:ext cx="508000" cy="508000"/>
            </a:xfrm>
            <a:prstGeom prst="rect">
              <a:avLst/>
            </a:prstGeom>
          </p:spPr>
        </p:pic>
        <p:pic>
          <p:nvPicPr>
            <p:cNvPr id="21" name="Picture 20" descr="twitter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397" y="4820363"/>
              <a:ext cx="508000" cy="508000"/>
            </a:xfrm>
            <a:prstGeom prst="rect">
              <a:avLst/>
            </a:prstGeom>
          </p:spPr>
        </p:pic>
        <p:pic>
          <p:nvPicPr>
            <p:cNvPr id="23" name="Picture 22" descr="vimeo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927" y="4820363"/>
              <a:ext cx="508000" cy="508000"/>
            </a:xfrm>
            <a:prstGeom prst="rect">
              <a:avLst/>
            </a:prstGeom>
          </p:spPr>
        </p:pic>
      </p:grpSp>
      <p:pic>
        <p:nvPicPr>
          <p:cNvPr id="24" name="Picture 23" descr="umbre-0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0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244178"/>
            <a:ext cx="9144000" cy="613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579" y="454377"/>
            <a:ext cx="8462210" cy="787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79" y="1452478"/>
            <a:ext cx="8462210" cy="43735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CTTI_Final_abb_JUN13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44" y="6354455"/>
            <a:ext cx="735045" cy="424948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 bwMode="auto">
          <a:xfrm>
            <a:off x="4449" y="6261111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umbre-01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8449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5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2" r:id="rId4"/>
    <p:sldLayoutId id="2147483654" r:id="rId5"/>
    <p:sldLayoutId id="2147483662" r:id="rId6"/>
    <p:sldLayoutId id="2147483655" r:id="rId7"/>
    <p:sldLayoutId id="2147483657" r:id="rId8"/>
    <p:sldLayoutId id="2147483663" r:id="rId9"/>
    <p:sldLayoutId id="2147483665" r:id="rId10"/>
    <p:sldLayoutId id="2147483666" r:id="rId11"/>
    <p:sldLayoutId id="2147483668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lnSpc>
          <a:spcPct val="95000"/>
        </a:lnSpc>
        <a:spcBef>
          <a:spcPts val="1400"/>
        </a:spcBef>
        <a:buSzPct val="130000"/>
        <a:buFontTx/>
        <a:buBlip>
          <a:blip r:embed="rId16"/>
        </a:buBlip>
        <a:defRPr sz="2400" kern="1200">
          <a:solidFill>
            <a:srgbClr val="58595B"/>
          </a:solidFill>
          <a:latin typeface="+mn-lt"/>
          <a:ea typeface="+mn-ea"/>
          <a:cs typeface="+mn-cs"/>
        </a:defRPr>
      </a:lvl1pPr>
      <a:lvl2pPr marL="628650" indent="-223838" algn="l" defTabSz="4572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Wingdings" charset="2"/>
        <a:buChar char="§"/>
        <a:defRPr sz="2400" kern="1200">
          <a:solidFill>
            <a:srgbClr val="58595B"/>
          </a:solidFill>
          <a:latin typeface="+mn-lt"/>
          <a:ea typeface="+mn-ea"/>
          <a:cs typeface="+mn-cs"/>
        </a:defRPr>
      </a:lvl2pPr>
      <a:lvl3pPr marL="1082675" indent="-234950" algn="l" defTabSz="457200" rtl="0" eaLnBrk="1" latinLnBrk="0" hangingPunct="1">
        <a:lnSpc>
          <a:spcPct val="95000"/>
        </a:lnSpc>
        <a:spcBef>
          <a:spcPts val="300"/>
        </a:spcBef>
        <a:buClr>
          <a:schemeClr val="accent1"/>
        </a:buClr>
        <a:buFont typeface="Arial"/>
        <a:buChar char="•"/>
        <a:defRPr sz="2400" kern="1200">
          <a:solidFill>
            <a:srgbClr val="58595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–"/>
        <a:defRPr sz="2400" kern="1200">
          <a:solidFill>
            <a:srgbClr val="58595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5000"/>
        </a:lnSpc>
        <a:spcBef>
          <a:spcPts val="300"/>
        </a:spcBef>
        <a:buFont typeface="Arial"/>
        <a:buChar char="»"/>
        <a:defRPr sz="2400"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5EBA38-B4D5-45B9-B8BA-5127616C1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00A91-E638-437A-9192-91FC67968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0BC63-9A72-4748-B201-D9CBDCB0C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68744-5734-4D03-ABDB-B8DE7CDD513B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0251B-2FFE-40E3-8F91-089DB2002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9B069-0A50-4323-B2D4-3326534A1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1F2EC-EE63-4539-A741-5D76C5004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6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aact.ctti-clinicaltrials.org/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0.png"/><Relationship Id="rId5" Type="http://schemas.openxmlformats.org/officeDocument/2006/relationships/customXml" Target="../ink/ink2.xml"/><Relationship Id="rId10" Type="http://schemas.openxmlformats.org/officeDocument/2006/relationships/customXml" Target="../ink/ink6.xml"/><Relationship Id="rId4" Type="http://schemas.openxmlformats.org/officeDocument/2006/relationships/image" Target="../media/image130.png"/><Relationship Id="rId9" Type="http://schemas.openxmlformats.org/officeDocument/2006/relationships/customXml" Target="../ink/ink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0.png"/><Relationship Id="rId5" Type="http://schemas.openxmlformats.org/officeDocument/2006/relationships/customXml" Target="../ink/ink8.xml"/><Relationship Id="rId10" Type="http://schemas.openxmlformats.org/officeDocument/2006/relationships/customXml" Target="../ink/ink12.xml"/><Relationship Id="rId4" Type="http://schemas.openxmlformats.org/officeDocument/2006/relationships/image" Target="../media/image130.png"/><Relationship Id="rId9" Type="http://schemas.openxmlformats.org/officeDocument/2006/relationships/customXml" Target="../ink/ink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califf001.medium.com/complete-rapid-reporting-of-clinical-trials-a-necessary-component-of-the-pandemic-response-aa158eb1a1cb" TargetMode="External"/><Relationship Id="rId3" Type="http://schemas.openxmlformats.org/officeDocument/2006/relationships/hyperlink" Target="https://www.ctti-clinicaltrials.org/briefing-room/webinars/designing-high-quality-covid-19-treatment-trials" TargetMode="External"/><Relationship Id="rId7" Type="http://schemas.openxmlformats.org/officeDocument/2006/relationships/hyperlink" Target="https://www.nejm.org/doi/full/10.1056/nejmra1510062" TargetMode="External"/><Relationship Id="rId12" Type="http://schemas.openxmlformats.org/officeDocument/2006/relationships/hyperlink" Target="https://www.remapcap.org/" TargetMode="External"/><Relationship Id="rId2" Type="http://schemas.openxmlformats.org/officeDocument/2006/relationships/hyperlink" Target="https://aact.ctti-clinicaltrials.org/covid_19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dcri.org/margolis-coronavirus/" TargetMode="External"/><Relationship Id="rId11" Type="http://schemas.openxmlformats.org/officeDocument/2006/relationships/hyperlink" Target="https://www.recoverytrial.net/" TargetMode="External"/><Relationship Id="rId5" Type="http://schemas.openxmlformats.org/officeDocument/2006/relationships/hyperlink" Target="https://www.ctti-clinicaltrials.org/briefing-room/meetings/fastest-path-effective-covid-19-treatments-using-master-protocol-studies" TargetMode="External"/><Relationship Id="rId10" Type="http://schemas.openxmlformats.org/officeDocument/2006/relationships/hyperlink" Target="https://www.quantumleaphealth.org/portfolio/i-spy-covid" TargetMode="External"/><Relationship Id="rId4" Type="http://schemas.openxmlformats.org/officeDocument/2006/relationships/hyperlink" Target="https://www.ctti-clinicaltrials.org/briefing-room/webinars/engaging-racial-and-ethnic-minority-patient-populations-covid-19-clinical" TargetMode="External"/><Relationship Id="rId9" Type="http://schemas.openxmlformats.org/officeDocument/2006/relationships/hyperlink" Target="https://www.nih.gov/research-training/medical-research-initiatives/activ/covid-19-therapeutics-prioritized-testing-clinical-trial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ignup.e2ma.net/signup/1921466/1912499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linkedin.com/company/3800977" TargetMode="External"/><Relationship Id="rId4" Type="http://schemas.openxmlformats.org/officeDocument/2006/relationships/hyperlink" Target="https://twitter.com/CTTI_trial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hyperlink" Target="https://www.ctti-clinicaltrials.org/briefing-room/webinars/identifying-best-practices-conducting-clinical-trials-new-fda-guidance-during" TargetMode="External"/><Relationship Id="rId3" Type="http://schemas.openxmlformats.org/officeDocument/2006/relationships/hyperlink" Target="https://www.ctti-clinicaltrials.org/projects/clinical-trials-issues-related-covid-19" TargetMode="External"/><Relationship Id="rId7" Type="http://schemas.openxmlformats.org/officeDocument/2006/relationships/diagramColors" Target="../diagrams/colors1.xml"/><Relationship Id="rId12" Type="http://schemas.openxmlformats.org/officeDocument/2006/relationships/hyperlink" Target="https://www.ctti-clinicaltrials.org/sites/www.ctti-clinicaltrials.org/files/best_practices_for_conducting_trials_during_covid_final_00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hyperlink" Target="https://www.ctti-clinicaltrials.org/briefing-room/webinars/engaging-racial-and-ethnic-minority-patient-populations-covid-19-clinical" TargetMode="External"/><Relationship Id="rId5" Type="http://schemas.openxmlformats.org/officeDocument/2006/relationships/diagramLayout" Target="../diagrams/layout1.xml"/><Relationship Id="rId10" Type="http://schemas.openxmlformats.org/officeDocument/2006/relationships/hyperlink" Target="https://www.ctti-clinicaltrials.org/briefing-room/webinars/designing-high-quality-covid-19-treatment-trials" TargetMode="External"/><Relationship Id="rId4" Type="http://schemas.openxmlformats.org/officeDocument/2006/relationships/diagramData" Target="../diagrams/data1.xml"/><Relationship Id="rId9" Type="http://schemas.openxmlformats.org/officeDocument/2006/relationships/hyperlink" Target="https://aact.ctti-clinicaltrials.org/covid_19" TargetMode="External"/><Relationship Id="rId14" Type="http://schemas.openxmlformats.org/officeDocument/2006/relationships/hyperlink" Target="https://www.ctti-clinicaltrials.org/briefing-room/webinars/adapting-clinical-trials-during-covid-19-solutions-switching-remote-an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442" y="3946909"/>
            <a:ext cx="7511568" cy="881872"/>
          </a:xfrm>
        </p:spPr>
        <p:txBody>
          <a:bodyPr/>
          <a:lstStyle/>
          <a:p>
            <a:r>
              <a:rPr lang="en-US" dirty="0"/>
              <a:t>The Fastest Path to </a:t>
            </a:r>
            <a:br>
              <a:rPr lang="en-US" dirty="0"/>
            </a:br>
            <a:r>
              <a:rPr lang="en-US" dirty="0"/>
              <a:t>Effective COVID-19 Treatments: Using Master Protocol Studies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January 13, 2021</a:t>
            </a:r>
          </a:p>
        </p:txBody>
      </p:sp>
    </p:spTree>
    <p:extLst>
      <p:ext uri="{BB962C8B-B14F-4D97-AF65-F5344CB8AC3E}">
        <p14:creationId xmlns:p14="http://schemas.microsoft.com/office/powerpoint/2010/main" val="23799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20C80-AFE0-E746-8FF9-93FA36D380F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Image shows details for Recovery Randomised Evaluation of COVID-19 Therapy." title="recovery ">
            <a:extLst>
              <a:ext uri="{FF2B5EF4-FFF2-40B4-BE49-F238E27FC236}">
                <a16:creationId xmlns:a16="http://schemas.microsoft.com/office/drawing/2014/main" id="{4C3567CA-A37A-9145-8939-02D1EF8C7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90" r="1567" b="2915"/>
          <a:stretch/>
        </p:blipFill>
        <p:spPr>
          <a:xfrm>
            <a:off x="287981" y="450274"/>
            <a:ext cx="7251201" cy="34174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660428-D5E3-E346-BDE7-5150502D1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81" y="4274641"/>
            <a:ext cx="6145818" cy="197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0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of ClinicalTrials.ov website, showing where to click for list of clinical studies related to COVID-19." title="screen shot">
            <a:extLst>
              <a:ext uri="{FF2B5EF4-FFF2-40B4-BE49-F238E27FC236}">
                <a16:creationId xmlns:a16="http://schemas.microsoft.com/office/drawing/2014/main" id="{01FD5478-4538-2144-9C18-E04EA8FBED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83"/>
          <a:stretch/>
        </p:blipFill>
        <p:spPr>
          <a:xfrm>
            <a:off x="296765" y="1201994"/>
            <a:ext cx="8550469" cy="4836275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D7D5017B-EA29-D94E-B6F0-AE7DA18443F5}"/>
              </a:ext>
            </a:extLst>
          </p:cNvPr>
          <p:cNvSpPr/>
          <p:nvPr/>
        </p:nvSpPr>
        <p:spPr>
          <a:xfrm rot="9325768" flipH="1" flipV="1">
            <a:off x="221545" y="3450824"/>
            <a:ext cx="700646" cy="58931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21292-967A-944D-83EA-0EE217C8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94" y="348509"/>
            <a:ext cx="8462210" cy="787400"/>
          </a:xfrm>
        </p:spPr>
        <p:txBody>
          <a:bodyPr/>
          <a:lstStyle/>
          <a:p>
            <a:r>
              <a:rPr lang="en-US" dirty="0"/>
              <a:t>State of COVID-19 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480864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A181F-3EC5-0B44-9398-FAE6780C9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ClinicalTrials.gov</a:t>
            </a:r>
            <a:r>
              <a:rPr lang="en-US" sz="3200" dirty="0"/>
              <a:t>: COVID-19 Clinical Trials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68DABC-4002-1C40-BB89-7B6227AEFA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36372" y="6035011"/>
            <a:ext cx="3817784" cy="158371"/>
          </a:xfrm>
        </p:spPr>
        <p:txBody>
          <a:bodyPr/>
          <a:lstStyle/>
          <a:p>
            <a:pPr algn="r">
              <a:spcBef>
                <a:spcPts val="800"/>
              </a:spcBef>
            </a:pPr>
            <a:r>
              <a:rPr lang="en-US" sz="1400" i="1" dirty="0">
                <a:solidFill>
                  <a:schemeClr val="accent3"/>
                </a:solidFill>
              </a:rPr>
              <a:t>*excluding 12 withdrawn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66D84-7A27-7F41-8550-8608E7CF50FD}"/>
              </a:ext>
            </a:extLst>
          </p:cNvPr>
          <p:cNvSpPr txBox="1"/>
          <p:nvPr/>
        </p:nvSpPr>
        <p:spPr>
          <a:xfrm>
            <a:off x="347579" y="1498227"/>
            <a:ext cx="846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0859D6-DAE8-414D-B8E5-E746D6940A8B}"/>
              </a:ext>
            </a:extLst>
          </p:cNvPr>
          <p:cNvSpPr txBox="1"/>
          <p:nvPr/>
        </p:nvSpPr>
        <p:spPr>
          <a:xfrm>
            <a:off x="1035033" y="269144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rgbClr val="101D6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C9C5E-90E0-0543-B995-A35279F9AF94}"/>
              </a:ext>
            </a:extLst>
          </p:cNvPr>
          <p:cNvSpPr txBox="1"/>
          <p:nvPr/>
        </p:nvSpPr>
        <p:spPr>
          <a:xfrm>
            <a:off x="265545" y="6277588"/>
            <a:ext cx="5611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 source: CTTI’s database for Aggregate Analysis of </a:t>
            </a:r>
            <a:r>
              <a:rPr lang="en-US" sz="1400" dirty="0" err="1"/>
              <a:t>ClinicalTrials,gov</a:t>
            </a:r>
            <a:r>
              <a:rPr lang="en-US" sz="1400" dirty="0"/>
              <a:t> (AACT) (</a:t>
            </a:r>
            <a:r>
              <a:rPr lang="en-US" sz="1400" u="sng" dirty="0">
                <a:hlinkClick r:id="rId3"/>
              </a:rPr>
              <a:t>https://aact.ctti-clinicaltrials.org/</a:t>
            </a:r>
            <a:r>
              <a:rPr lang="en-US" sz="1400" dirty="0"/>
              <a:t>).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522161"/>
              </p:ext>
            </p:extLst>
          </p:nvPr>
        </p:nvGraphicFramePr>
        <p:xfrm>
          <a:off x="347579" y="1452478"/>
          <a:ext cx="4178239" cy="4582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/>
          <p:cNvSpPr/>
          <p:nvPr/>
        </p:nvSpPr>
        <p:spPr>
          <a:xfrm>
            <a:off x="4616370" y="1628021"/>
            <a:ext cx="4156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58595B"/>
                </a:solidFill>
              </a:rPr>
              <a:t>4039</a:t>
            </a:r>
            <a:r>
              <a:rPr lang="en-US" sz="2400" dirty="0">
                <a:solidFill>
                  <a:srgbClr val="58595B"/>
                </a:solidFill>
              </a:rPr>
              <a:t> COVID-19 Studies registered as of Dec. 1, 2020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2957" y="3036546"/>
            <a:ext cx="3914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58595B"/>
                </a:solidFill>
              </a:rPr>
              <a:t>2300</a:t>
            </a:r>
            <a:r>
              <a:rPr lang="en-US" sz="2400" dirty="0">
                <a:solidFill>
                  <a:srgbClr val="58595B"/>
                </a:solidFill>
              </a:rPr>
              <a:t> Interventional Studies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30318" y="4177341"/>
            <a:ext cx="3124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58595B"/>
                </a:solidFill>
              </a:rPr>
              <a:t>658</a:t>
            </a:r>
            <a:r>
              <a:rPr lang="en-US" sz="2400" dirty="0">
                <a:solidFill>
                  <a:srgbClr val="58595B"/>
                </a:solidFill>
              </a:rPr>
              <a:t> </a:t>
            </a:r>
            <a:r>
              <a:rPr lang="en-US" sz="2400">
                <a:solidFill>
                  <a:srgbClr val="58595B"/>
                </a:solidFill>
              </a:rPr>
              <a:t>&gt; </a:t>
            </a:r>
            <a:r>
              <a:rPr lang="en-US" sz="2400" smtClean="0">
                <a:solidFill>
                  <a:srgbClr val="58595B"/>
                </a:solidFill>
              </a:rPr>
              <a:t>= to 1 </a:t>
            </a:r>
            <a:r>
              <a:rPr lang="en-US" sz="2400" dirty="0">
                <a:solidFill>
                  <a:srgbClr val="58595B"/>
                </a:solidFill>
              </a:rPr>
              <a:t>U.S. Site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93682" y="5264789"/>
            <a:ext cx="5317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58595B"/>
                </a:solidFill>
              </a:rPr>
              <a:t>558</a:t>
            </a:r>
            <a:r>
              <a:rPr lang="en-US" sz="2400" dirty="0">
                <a:solidFill>
                  <a:srgbClr val="58595B"/>
                </a:solidFill>
              </a:rPr>
              <a:t> Purpose Treatment or Prevention</a:t>
            </a:r>
          </a:p>
        </p:txBody>
      </p:sp>
    </p:spTree>
    <p:extLst>
      <p:ext uri="{BB962C8B-B14F-4D97-AF65-F5344CB8AC3E}">
        <p14:creationId xmlns:p14="http://schemas.microsoft.com/office/powerpoint/2010/main" val="228787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 shows number of studies and month and year posted for U.S. COVID-19 prevention or treatment trials on ClinicalTrials.gov website." title="tabl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" r="14214" b="16099"/>
          <a:stretch/>
        </p:blipFill>
        <p:spPr>
          <a:xfrm>
            <a:off x="1338478" y="1466270"/>
            <a:ext cx="6467044" cy="4780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95" y="486488"/>
            <a:ext cx="8462210" cy="770467"/>
          </a:xfrm>
        </p:spPr>
        <p:txBody>
          <a:bodyPr/>
          <a:lstStyle/>
          <a:p>
            <a:r>
              <a:rPr lang="en-US" sz="3200" dirty="0"/>
              <a:t>U.S. COVID-19 Prevention or Treatment Trials on </a:t>
            </a:r>
            <a:r>
              <a:rPr lang="en-US" sz="3200" dirty="0" err="1"/>
              <a:t>ClinicalTrials.gov</a:t>
            </a:r>
            <a:r>
              <a:rPr lang="en-US" sz="3200" dirty="0"/>
              <a:t>, by Funder Type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DB4B6A-EF74-1C41-AAD0-7AE52FF06B19}"/>
              </a:ext>
            </a:extLst>
          </p:cNvPr>
          <p:cNvSpPr/>
          <p:nvPr/>
        </p:nvSpPr>
        <p:spPr>
          <a:xfrm>
            <a:off x="208372" y="6317858"/>
            <a:ext cx="7615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58595B"/>
                </a:solidFill>
              </a:rPr>
              <a:t>Adapted from graph originally reported at https://califf001.medium.com/complete-rapid-reporting-of-clinical-trials-a-necessary-component-of-the-pandemic-response-aa158eb1a1cb</a:t>
            </a:r>
          </a:p>
        </p:txBody>
      </p:sp>
    </p:spTree>
    <p:extLst>
      <p:ext uri="{BB962C8B-B14F-4D97-AF65-F5344CB8AC3E}">
        <p14:creationId xmlns:p14="http://schemas.microsoft.com/office/powerpoint/2010/main" val="901364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EEBB5-4980-5B44-8919-029867936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Recruitment Status</a:t>
            </a:r>
          </a:p>
        </p:txBody>
      </p:sp>
      <p:graphicFrame>
        <p:nvGraphicFramePr>
          <p:cNvPr id="5" name="Content Placeholder 4" descr="Table shows study recruitment status and funder type. " title="table">
            <a:extLst>
              <a:ext uri="{FF2B5EF4-FFF2-40B4-BE49-F238E27FC236}">
                <a16:creationId xmlns:a16="http://schemas.microsoft.com/office/drawing/2014/main" id="{CAC10CC3-C3A6-474C-84C0-A7B015A12E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131833"/>
              </p:ext>
            </p:extLst>
          </p:nvPr>
        </p:nvGraphicFramePr>
        <p:xfrm>
          <a:off x="3322708" y="1373384"/>
          <a:ext cx="5487081" cy="4804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0073">
                  <a:extLst>
                    <a:ext uri="{9D8B030D-6E8A-4147-A177-3AD203B41FA5}">
                      <a16:colId xmlns:a16="http://schemas.microsoft.com/office/drawing/2014/main" val="4224362088"/>
                    </a:ext>
                  </a:extLst>
                </a:gridCol>
                <a:gridCol w="989252">
                  <a:extLst>
                    <a:ext uri="{9D8B030D-6E8A-4147-A177-3AD203B41FA5}">
                      <a16:colId xmlns:a16="http://schemas.microsoft.com/office/drawing/2014/main" val="263609086"/>
                    </a:ext>
                  </a:extLst>
                </a:gridCol>
                <a:gridCol w="989252">
                  <a:extLst>
                    <a:ext uri="{9D8B030D-6E8A-4147-A177-3AD203B41FA5}">
                      <a16:colId xmlns:a16="http://schemas.microsoft.com/office/drawing/2014/main" val="1135519580"/>
                    </a:ext>
                  </a:extLst>
                </a:gridCol>
                <a:gridCol w="989252">
                  <a:extLst>
                    <a:ext uri="{9D8B030D-6E8A-4147-A177-3AD203B41FA5}">
                      <a16:colId xmlns:a16="http://schemas.microsoft.com/office/drawing/2014/main" val="623771773"/>
                    </a:ext>
                  </a:extLst>
                </a:gridCol>
                <a:gridCol w="989252">
                  <a:extLst>
                    <a:ext uri="{9D8B030D-6E8A-4147-A177-3AD203B41FA5}">
                      <a16:colId xmlns:a16="http://schemas.microsoft.com/office/drawing/2014/main" val="2945387200"/>
                    </a:ext>
                  </a:extLst>
                </a:gridCol>
              </a:tblGrid>
              <a:tr h="244124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dirty="0"/>
                    </a:p>
                  </a:txBody>
                  <a:tcPr marL="11764" marR="117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Funder Type</a:t>
                      </a:r>
                    </a:p>
                  </a:txBody>
                  <a:tcPr marL="12700" marR="12700" marT="0" marB="0" anchor="b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dirty="0"/>
                    </a:p>
                  </a:txBody>
                  <a:tcPr marL="12700" marR="127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dirty="0"/>
                    </a:p>
                  </a:txBody>
                  <a:tcPr marL="12700" marR="127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dirty="0"/>
                    </a:p>
                  </a:txBody>
                  <a:tcPr marL="12700" marR="127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870878"/>
                  </a:ext>
                </a:extLst>
              </a:tr>
              <a:tr h="790608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dirty="0"/>
                    </a:p>
                  </a:txBody>
                  <a:tcPr marL="11764" marR="117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Industry</a:t>
                      </a:r>
                      <a:br>
                        <a:rPr lang="en-US" dirty="0">
                          <a:solidFill>
                            <a:srgbClr val="58595B"/>
                          </a:solidFill>
                        </a:rPr>
                      </a:b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N=242</a:t>
                      </a:r>
                    </a:p>
                  </a:txBody>
                  <a:tcPr marL="12700" marR="12700" marT="0" marB="0" anchor="b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NIH</a:t>
                      </a:r>
                      <a:br>
                        <a:rPr lang="en-US" dirty="0">
                          <a:solidFill>
                            <a:srgbClr val="58595B"/>
                          </a:solidFill>
                        </a:rPr>
                      </a:b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N=35</a:t>
                      </a:r>
                    </a:p>
                  </a:txBody>
                  <a:tcPr marL="12700" marR="12700" marT="0" marB="0" anchor="b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No external</a:t>
                      </a:r>
                      <a:br>
                        <a:rPr lang="en-US" dirty="0">
                          <a:solidFill>
                            <a:srgbClr val="58595B"/>
                          </a:solidFill>
                        </a:rPr>
                      </a:b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N=228</a:t>
                      </a:r>
                    </a:p>
                  </a:txBody>
                  <a:tcPr marL="12700" marR="12700" marT="0" marB="0" anchor="b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Other</a:t>
                      </a:r>
                      <a:br>
                        <a:rPr lang="en-US" dirty="0">
                          <a:solidFill>
                            <a:srgbClr val="58595B"/>
                          </a:solidFill>
                        </a:rPr>
                      </a:b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N=53</a:t>
                      </a:r>
                    </a:p>
                  </a:txBody>
                  <a:tcPr marL="12700" marR="12700" marT="0" marB="0" anchor="b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119323"/>
                  </a:ext>
                </a:extLst>
              </a:tr>
              <a:tr h="194022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11764" marR="117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n/N (%)  </a:t>
                      </a:r>
                    </a:p>
                  </a:txBody>
                  <a:tcPr marL="11764" marR="11764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11764" marR="117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/>
                        <a:t> </a:t>
                      </a:r>
                    </a:p>
                  </a:txBody>
                  <a:tcPr marL="11764" marR="117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11764" marR="117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399632"/>
                  </a:ext>
                </a:extLst>
              </a:tr>
              <a:tr h="718652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Not yet recruiting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28/242 (11.6%)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3/35 (8.6%)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35/228 (15.4%)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9/53 (17.0%)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299267"/>
                  </a:ext>
                </a:extLst>
              </a:tr>
              <a:tr h="850595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Recruiting &amp; Enrolling by Invitation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172/242 (71.1%)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24/35 (68.6%)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149/228 (65.4%)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34/53 (64.2%)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97166"/>
                  </a:ext>
                </a:extLst>
              </a:tr>
              <a:tr h="800405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Active, not recruiting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29/242 (12.0%)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4/35 (11.4%)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23/228 (10.1%)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5/53 (9.4%)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739590"/>
                  </a:ext>
                </a:extLst>
              </a:tr>
              <a:tr h="1063294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Completed, Suspended, or Terminated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13/242 (5.3%)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4/35 (11.4%)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21/228 (9.2%)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5/53 (9.4%)</a:t>
                      </a:r>
                    </a:p>
                  </a:txBody>
                  <a:tcPr marL="9525" marT="9525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781318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E6119DF-07EB-364E-89BD-AE63524046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836389"/>
              </p:ext>
            </p:extLst>
          </p:nvPr>
        </p:nvGraphicFramePr>
        <p:xfrm>
          <a:off x="347579" y="1913867"/>
          <a:ext cx="2781385" cy="3885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0103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0231C-A735-2D43-B691-25D83D969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and Location of Study Sites</a:t>
            </a:r>
          </a:p>
        </p:txBody>
      </p:sp>
      <p:graphicFrame>
        <p:nvGraphicFramePr>
          <p:cNvPr id="5" name="Content Placeholder 4" descr="Table shows number of sites and locations of study sites." title="table">
            <a:extLst>
              <a:ext uri="{FF2B5EF4-FFF2-40B4-BE49-F238E27FC236}">
                <a16:creationId xmlns:a16="http://schemas.microsoft.com/office/drawing/2014/main" id="{8DEBAA98-88B0-284A-855F-0643B4A61D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730337"/>
              </p:ext>
            </p:extLst>
          </p:nvPr>
        </p:nvGraphicFramePr>
        <p:xfrm>
          <a:off x="223001" y="1241776"/>
          <a:ext cx="8378074" cy="4413962"/>
        </p:xfrm>
        <a:graphic>
          <a:graphicData uri="http://schemas.openxmlformats.org/drawingml/2006/table">
            <a:tbl>
              <a:tblPr bandCol="1">
                <a:tableStyleId>{9D7B26C5-4107-4FEC-AEDC-1716B250A1EF}</a:tableStyleId>
              </a:tblPr>
              <a:tblGrid>
                <a:gridCol w="1798580">
                  <a:extLst>
                    <a:ext uri="{9D8B030D-6E8A-4147-A177-3AD203B41FA5}">
                      <a16:colId xmlns:a16="http://schemas.microsoft.com/office/drawing/2014/main" val="3927775425"/>
                    </a:ext>
                  </a:extLst>
                </a:gridCol>
                <a:gridCol w="1406311">
                  <a:extLst>
                    <a:ext uri="{9D8B030D-6E8A-4147-A177-3AD203B41FA5}">
                      <a16:colId xmlns:a16="http://schemas.microsoft.com/office/drawing/2014/main" val="1572811714"/>
                    </a:ext>
                  </a:extLst>
                </a:gridCol>
                <a:gridCol w="1237621">
                  <a:extLst>
                    <a:ext uri="{9D8B030D-6E8A-4147-A177-3AD203B41FA5}">
                      <a16:colId xmlns:a16="http://schemas.microsoft.com/office/drawing/2014/main" val="929144165"/>
                    </a:ext>
                  </a:extLst>
                </a:gridCol>
                <a:gridCol w="1237621">
                  <a:extLst>
                    <a:ext uri="{9D8B030D-6E8A-4147-A177-3AD203B41FA5}">
                      <a16:colId xmlns:a16="http://schemas.microsoft.com/office/drawing/2014/main" val="2978926808"/>
                    </a:ext>
                  </a:extLst>
                </a:gridCol>
                <a:gridCol w="1312053">
                  <a:extLst>
                    <a:ext uri="{9D8B030D-6E8A-4147-A177-3AD203B41FA5}">
                      <a16:colId xmlns:a16="http://schemas.microsoft.com/office/drawing/2014/main" val="4178475543"/>
                    </a:ext>
                  </a:extLst>
                </a:gridCol>
                <a:gridCol w="1385888">
                  <a:extLst>
                    <a:ext uri="{9D8B030D-6E8A-4147-A177-3AD203B41FA5}">
                      <a16:colId xmlns:a16="http://schemas.microsoft.com/office/drawing/2014/main" val="1964696487"/>
                    </a:ext>
                  </a:extLst>
                </a:gridCol>
              </a:tblGrid>
              <a:tr h="636026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dirty="0"/>
                    </a:p>
                  </a:txBody>
                  <a:tcPr marL="11764" marR="117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All studies</a:t>
                      </a:r>
                      <a:br>
                        <a:rPr lang="en-US" dirty="0"/>
                      </a:br>
                      <a:r>
                        <a:rPr lang="en-US" dirty="0"/>
                        <a:t>N=558</a:t>
                      </a:r>
                    </a:p>
                  </a:txBody>
                  <a:tcPr marL="12700" marR="127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Industry</a:t>
                      </a:r>
                      <a:br>
                        <a:rPr lang="en-US" dirty="0"/>
                      </a:br>
                      <a:r>
                        <a:rPr lang="en-US" dirty="0"/>
                        <a:t>N=242</a:t>
                      </a:r>
                    </a:p>
                  </a:txBody>
                  <a:tcPr marL="12700" marR="127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NIH</a:t>
                      </a:r>
                      <a:br>
                        <a:rPr lang="en-US" dirty="0"/>
                      </a:br>
                      <a:r>
                        <a:rPr lang="en-US" dirty="0"/>
                        <a:t>N=35</a:t>
                      </a:r>
                    </a:p>
                  </a:txBody>
                  <a:tcPr marL="12700" marR="127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No external</a:t>
                      </a:r>
                      <a:br>
                        <a:rPr lang="en-US" dirty="0"/>
                      </a:br>
                      <a:r>
                        <a:rPr lang="en-US" dirty="0"/>
                        <a:t>N=228</a:t>
                      </a:r>
                    </a:p>
                  </a:txBody>
                  <a:tcPr marL="12700" marR="127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Other</a:t>
                      </a:r>
                      <a:br>
                        <a:rPr lang="en-US" dirty="0"/>
                      </a:br>
                      <a:r>
                        <a:rPr lang="en-US" dirty="0"/>
                        <a:t>N=53</a:t>
                      </a:r>
                    </a:p>
                  </a:txBody>
                  <a:tcPr marL="12700" marR="127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13797"/>
                  </a:ext>
                </a:extLst>
              </a:tr>
              <a:tr h="426192">
                <a:tc gridSpan="6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Number of sites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dirty="0"/>
                    </a:p>
                  </a:txBody>
                  <a:tcPr marL="12700" marR="127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/>
                    </a:p>
                  </a:txBody>
                  <a:tcPr marL="12700" marR="127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/>
                    </a:p>
                  </a:txBody>
                  <a:tcPr marL="12700" marR="127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/>
                    </a:p>
                  </a:txBody>
                  <a:tcPr marL="12700" marR="127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348434"/>
                  </a:ext>
                </a:extLst>
              </a:tr>
              <a:tr h="426192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Mean +/- SD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9.86 +/- 25.30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17.15 +/- 34.91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17.34 +/- 23.08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1.53 +/- 2.30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7.49 +/- 15.49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221968"/>
                  </a:ext>
                </a:extLst>
              </a:tr>
              <a:tr h="426192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Median (Q1,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Q3)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1.00 (1.00, 6.00)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4.00 (1.00, 13.00)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5.00 (1.00, 22.00)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1.00 (1.00, 1.00)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1.00 (1.00, 6.00)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684288"/>
                  </a:ext>
                </a:extLst>
              </a:tr>
              <a:tr h="230048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722114"/>
                  </a:ext>
                </a:extLst>
              </a:tr>
              <a:tr h="426192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Multi-site study, n(%)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247(44.3%)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158(65.3%)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23(65.7%)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43(18.9%)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23(43.4%)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29893"/>
                  </a:ext>
                </a:extLst>
              </a:tr>
              <a:tr h="230048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829046"/>
                  </a:ext>
                </a:extLst>
              </a:tr>
              <a:tr h="426192"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b="1" dirty="0"/>
                        <a:t>Locations of study sites, n (%)  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11764" marR="117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11764" marR="117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11764" marR="117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11764" marR="117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415553"/>
                  </a:ext>
                </a:extLst>
              </a:tr>
              <a:tr h="426192"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US only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492 (88.2)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190 (78.5%)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29 (82.9%)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226 (99.1%)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47 (88.7%)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018192"/>
                  </a:ext>
                </a:extLst>
              </a:tr>
              <a:tr h="426192"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/>
                        <a:t>US and Non-US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66 (11.8%)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52 (21.5%)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6 (17.1%)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2 (0.9%)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6 (11.3%)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7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981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7" y="6076277"/>
            <a:ext cx="9139743" cy="719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22569-0FB3-5D43-9FB4-05D4D6B01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471309"/>
            <a:ext cx="8942698" cy="770467"/>
          </a:xfrm>
        </p:spPr>
        <p:txBody>
          <a:bodyPr/>
          <a:lstStyle/>
          <a:p>
            <a:r>
              <a:rPr lang="en-US" sz="3200" dirty="0"/>
              <a:t>U.S. Sites: Selected COVID Treatment Master Protocols</a:t>
            </a:r>
          </a:p>
        </p:txBody>
      </p:sp>
      <p:graphicFrame>
        <p:nvGraphicFramePr>
          <p:cNvPr id="5" name="Table 5" descr="Table shows selected COVID treatment master protocols for U.S. sites." title="table">
            <a:extLst>
              <a:ext uri="{FF2B5EF4-FFF2-40B4-BE49-F238E27FC236}">
                <a16:creationId xmlns:a16="http://schemas.microsoft.com/office/drawing/2014/main" id="{7F893FC3-F9D6-7942-993F-1A1287C93C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665446"/>
              </p:ext>
            </p:extLst>
          </p:nvPr>
        </p:nvGraphicFramePr>
        <p:xfrm>
          <a:off x="68780" y="1447307"/>
          <a:ext cx="9006440" cy="5090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490">
                  <a:extLst>
                    <a:ext uri="{9D8B030D-6E8A-4147-A177-3AD203B41FA5}">
                      <a16:colId xmlns:a16="http://schemas.microsoft.com/office/drawing/2014/main" val="2068043820"/>
                    </a:ext>
                  </a:extLst>
                </a:gridCol>
                <a:gridCol w="798995">
                  <a:extLst>
                    <a:ext uri="{9D8B030D-6E8A-4147-A177-3AD203B41FA5}">
                      <a16:colId xmlns:a16="http://schemas.microsoft.com/office/drawing/2014/main" val="2065034491"/>
                    </a:ext>
                  </a:extLst>
                </a:gridCol>
                <a:gridCol w="798995">
                  <a:extLst>
                    <a:ext uri="{9D8B030D-6E8A-4147-A177-3AD203B41FA5}">
                      <a16:colId xmlns:a16="http://schemas.microsoft.com/office/drawing/2014/main" val="1831280022"/>
                    </a:ext>
                  </a:extLst>
                </a:gridCol>
                <a:gridCol w="798995">
                  <a:extLst>
                    <a:ext uri="{9D8B030D-6E8A-4147-A177-3AD203B41FA5}">
                      <a16:colId xmlns:a16="http://schemas.microsoft.com/office/drawing/2014/main" val="3259238272"/>
                    </a:ext>
                  </a:extLst>
                </a:gridCol>
                <a:gridCol w="798995">
                  <a:extLst>
                    <a:ext uri="{9D8B030D-6E8A-4147-A177-3AD203B41FA5}">
                      <a16:colId xmlns:a16="http://schemas.microsoft.com/office/drawing/2014/main" val="1801557469"/>
                    </a:ext>
                  </a:extLst>
                </a:gridCol>
                <a:gridCol w="798995">
                  <a:extLst>
                    <a:ext uri="{9D8B030D-6E8A-4147-A177-3AD203B41FA5}">
                      <a16:colId xmlns:a16="http://schemas.microsoft.com/office/drawing/2014/main" val="3484370291"/>
                    </a:ext>
                  </a:extLst>
                </a:gridCol>
                <a:gridCol w="798995">
                  <a:extLst>
                    <a:ext uri="{9D8B030D-6E8A-4147-A177-3AD203B41FA5}">
                      <a16:colId xmlns:a16="http://schemas.microsoft.com/office/drawing/2014/main" val="3699124940"/>
                    </a:ext>
                  </a:extLst>
                </a:gridCol>
                <a:gridCol w="798995">
                  <a:extLst>
                    <a:ext uri="{9D8B030D-6E8A-4147-A177-3AD203B41FA5}">
                      <a16:colId xmlns:a16="http://schemas.microsoft.com/office/drawing/2014/main" val="3643183283"/>
                    </a:ext>
                  </a:extLst>
                </a:gridCol>
                <a:gridCol w="798995">
                  <a:extLst>
                    <a:ext uri="{9D8B030D-6E8A-4147-A177-3AD203B41FA5}">
                      <a16:colId xmlns:a16="http://schemas.microsoft.com/office/drawing/2014/main" val="4086698673"/>
                    </a:ext>
                  </a:extLst>
                </a:gridCol>
                <a:gridCol w="798995">
                  <a:extLst>
                    <a:ext uri="{9D8B030D-6E8A-4147-A177-3AD203B41FA5}">
                      <a16:colId xmlns:a16="http://schemas.microsoft.com/office/drawing/2014/main" val="1511549546"/>
                    </a:ext>
                  </a:extLst>
                </a:gridCol>
                <a:gridCol w="798995">
                  <a:extLst>
                    <a:ext uri="{9D8B030D-6E8A-4147-A177-3AD203B41FA5}">
                      <a16:colId xmlns:a16="http://schemas.microsoft.com/office/drawing/2014/main" val="175889932"/>
                    </a:ext>
                  </a:extLst>
                </a:gridCol>
              </a:tblGrid>
              <a:tr h="3473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APR</a:t>
                      </a:r>
                    </a:p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9525" marR="9525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MAY</a:t>
                      </a:r>
                    </a:p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9525" marR="9525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JUN</a:t>
                      </a:r>
                    </a:p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9525" marR="9525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JUL</a:t>
                      </a:r>
                    </a:p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9525" marR="9525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AUG</a:t>
                      </a:r>
                    </a:p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9525" marR="9525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SEP</a:t>
                      </a:r>
                    </a:p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9525" marR="9525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OCT</a:t>
                      </a:r>
                    </a:p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9525" marR="9525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463924"/>
                  </a:ext>
                </a:extLst>
              </a:tr>
              <a:tr h="454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REMAP-COVID</a:t>
                      </a:r>
                    </a:p>
                  </a:txBody>
                  <a:tcPr marL="9525" marR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30</a:t>
                      </a:r>
                    </a:p>
                  </a:txBody>
                  <a:tcPr marL="9525" marR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9525" marR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44</a:t>
                      </a:r>
                    </a:p>
                  </a:txBody>
                  <a:tcPr marL="9525" marR="9525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82466"/>
                  </a:ext>
                </a:extLst>
              </a:tr>
              <a:tr h="454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I-SPY COVID</a:t>
                      </a:r>
                    </a:p>
                  </a:txBody>
                  <a:tcPr marL="9525" marR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9525" marR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30*</a:t>
                      </a:r>
                    </a:p>
                  </a:txBody>
                  <a:tcPr marL="9525" marR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50-100</a:t>
                      </a:r>
                    </a:p>
                  </a:txBody>
                  <a:tcPr marL="9525" marR="9525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239617"/>
                  </a:ext>
                </a:extLst>
              </a:tr>
              <a:tr h="454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ACTIV-2</a:t>
                      </a:r>
                    </a:p>
                  </a:txBody>
                  <a:tcPr marL="9525" marR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90</a:t>
                      </a:r>
                    </a:p>
                  </a:txBody>
                  <a:tcPr marL="9525" marR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107</a:t>
                      </a:r>
                    </a:p>
                  </a:txBody>
                  <a:tcPr marL="9525" marR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160</a:t>
                      </a:r>
                    </a:p>
                  </a:txBody>
                  <a:tcPr marL="9525" marR="9525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056511"/>
                  </a:ext>
                </a:extLst>
              </a:tr>
              <a:tr h="454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ACTIV-3</a:t>
                      </a:r>
                    </a:p>
                  </a:txBody>
                  <a:tcPr marL="9525" marR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30</a:t>
                      </a:r>
                    </a:p>
                  </a:txBody>
                  <a:tcPr marL="9525" marR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9525" marR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118</a:t>
                      </a:r>
                    </a:p>
                  </a:txBody>
                  <a:tcPr marL="9525" marR="9525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315417"/>
                  </a:ext>
                </a:extLst>
              </a:tr>
              <a:tr h="454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ACTIV-4A</a:t>
                      </a:r>
                    </a:p>
                  </a:txBody>
                  <a:tcPr marL="9525" marR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45</a:t>
                      </a:r>
                    </a:p>
                  </a:txBody>
                  <a:tcPr marL="9525" marR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111</a:t>
                      </a:r>
                    </a:p>
                  </a:txBody>
                  <a:tcPr marL="9525" marR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155</a:t>
                      </a:r>
                    </a:p>
                  </a:txBody>
                  <a:tcPr marL="9525" marR="9525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968994"/>
                  </a:ext>
                </a:extLst>
              </a:tr>
              <a:tr h="454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ACTIV-4B</a:t>
                      </a:r>
                    </a:p>
                  </a:txBody>
                  <a:tcPr marL="9525" marR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9525" marR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~50</a:t>
                      </a:r>
                    </a:p>
                  </a:txBody>
                  <a:tcPr marL="9525" marR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200</a:t>
                      </a:r>
                    </a:p>
                  </a:txBody>
                  <a:tcPr marL="9525" marR="9525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353889"/>
                  </a:ext>
                </a:extLst>
              </a:tr>
              <a:tr h="454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ACTIV-5</a:t>
                      </a:r>
                    </a:p>
                  </a:txBody>
                  <a:tcPr marL="9525" marR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9525" marR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9525" marR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200</a:t>
                      </a:r>
                    </a:p>
                  </a:txBody>
                  <a:tcPr marL="9525" marR="9525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72940"/>
                  </a:ext>
                </a:extLst>
              </a:tr>
              <a:tr h="454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ACTIV-1</a:t>
                      </a:r>
                    </a:p>
                  </a:txBody>
                  <a:tcPr marL="9525" marR="952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9525" marR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16</a:t>
                      </a:r>
                    </a:p>
                  </a:txBody>
                  <a:tcPr marL="9525" marR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L="9525" marR="9525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790965"/>
                  </a:ext>
                </a:extLst>
              </a:tr>
              <a:tr h="7614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Month MP started</a:t>
                      </a:r>
                    </a:p>
                  </a:txBody>
                  <a:tcPr marL="9525" marR="9525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Active sites</a:t>
                      </a:r>
                    </a:p>
                  </a:txBody>
                  <a:tcPr marL="9525" marR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 In process sites</a:t>
                      </a:r>
                    </a:p>
                  </a:txBody>
                  <a:tcPr marL="9525" marR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Total planned</a:t>
                      </a:r>
                    </a:p>
                  </a:txBody>
                  <a:tcPr marL="9525" marR="9525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1119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39B340-1EDC-C842-AE84-2B77A296E1C5}"/>
              </a:ext>
            </a:extLst>
          </p:cNvPr>
          <p:cNvSpPr txBox="1"/>
          <p:nvPr/>
        </p:nvSpPr>
        <p:spPr>
          <a:xfrm>
            <a:off x="996847" y="6470412"/>
            <a:ext cx="4451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58595B"/>
                </a:solidFill>
              </a:rPr>
              <a:t>Site numbers as of first week in Jan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AAF74AC-5080-5144-91D3-6AC57159440A}"/>
                  </a:ext>
                </a:extLst>
              </p14:cNvPr>
              <p14:cNvContentPartPr/>
              <p14:nvPr/>
            </p14:nvContentPartPr>
            <p14:xfrm>
              <a:off x="1617616" y="255324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AAF74AC-5080-5144-91D3-6AC5715944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8616" y="25442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69F2526-534C-E543-8F90-0710CB660A8E}"/>
                  </a:ext>
                </a:extLst>
              </p14:cNvPr>
              <p14:cNvContentPartPr/>
              <p14:nvPr/>
            </p14:nvContentPartPr>
            <p14:xfrm>
              <a:off x="851896" y="147180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69F2526-534C-E543-8F90-0710CB660A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2896" y="14628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C9CDD82-148A-F449-9BB6-FFE7FC387EDA}"/>
                  </a:ext>
                </a:extLst>
              </p14:cNvPr>
              <p14:cNvContentPartPr/>
              <p14:nvPr/>
            </p14:nvContentPartPr>
            <p14:xfrm>
              <a:off x="321616" y="1256520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C9CDD82-148A-F449-9BB6-FFE7FC387E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2616" y="12475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4F57076-CC17-D243-84CF-F144BB25A25C}"/>
                  </a:ext>
                </a:extLst>
              </p14:cNvPr>
              <p14:cNvContentPartPr/>
              <p14:nvPr/>
            </p14:nvContentPartPr>
            <p14:xfrm>
              <a:off x="547696" y="103044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4F57076-CC17-D243-84CF-F144BB25A2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696" y="10218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823701-FCEC-3E4E-A8BF-C613DBB020A2}"/>
                  </a:ext>
                </a:extLst>
              </p14:cNvPr>
              <p14:cNvContentPartPr/>
              <p14:nvPr/>
            </p14:nvContentPartPr>
            <p14:xfrm>
              <a:off x="3897" y="689016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823701-FCEC-3E4E-A8BF-C613DBB020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103" y="6881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365E343-1A7E-1841-AC93-282369BDF46B}"/>
                  </a:ext>
                </a:extLst>
              </p14:cNvPr>
              <p14:cNvContentPartPr/>
              <p14:nvPr/>
            </p14:nvContentPartPr>
            <p14:xfrm>
              <a:off x="-1598823" y="-13200"/>
              <a:ext cx="360" cy="3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365E343-1A7E-1841-AC93-282369BDF4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607823" y="-21840"/>
                <a:ext cx="18000" cy="2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4228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1FDFB-54FD-B048-8F2E-85D6F79E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by Funder</a:t>
            </a:r>
          </a:p>
        </p:txBody>
      </p:sp>
      <p:graphicFrame>
        <p:nvGraphicFramePr>
          <p:cNvPr id="8" name="Content Placeholder 7" descr="Table shows enrollment by funder." title="table">
            <a:extLst>
              <a:ext uri="{FF2B5EF4-FFF2-40B4-BE49-F238E27FC236}">
                <a16:creationId xmlns:a16="http://schemas.microsoft.com/office/drawing/2014/main" id="{46909F3C-D245-7241-BC4D-D97D0B1950F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38965680"/>
              </p:ext>
            </p:extLst>
          </p:nvPr>
        </p:nvGraphicFramePr>
        <p:xfrm>
          <a:off x="340895" y="1398355"/>
          <a:ext cx="8462209" cy="3904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1284">
                  <a:extLst>
                    <a:ext uri="{9D8B030D-6E8A-4147-A177-3AD203B41FA5}">
                      <a16:colId xmlns:a16="http://schemas.microsoft.com/office/drawing/2014/main" val="1130575976"/>
                    </a:ext>
                  </a:extLst>
                </a:gridCol>
                <a:gridCol w="1284185">
                  <a:extLst>
                    <a:ext uri="{9D8B030D-6E8A-4147-A177-3AD203B41FA5}">
                      <a16:colId xmlns:a16="http://schemas.microsoft.com/office/drawing/2014/main" val="2924581846"/>
                    </a:ext>
                  </a:extLst>
                </a:gridCol>
                <a:gridCol w="1284185">
                  <a:extLst>
                    <a:ext uri="{9D8B030D-6E8A-4147-A177-3AD203B41FA5}">
                      <a16:colId xmlns:a16="http://schemas.microsoft.com/office/drawing/2014/main" val="3541834415"/>
                    </a:ext>
                  </a:extLst>
                </a:gridCol>
                <a:gridCol w="1284185">
                  <a:extLst>
                    <a:ext uri="{9D8B030D-6E8A-4147-A177-3AD203B41FA5}">
                      <a16:colId xmlns:a16="http://schemas.microsoft.com/office/drawing/2014/main" val="573219687"/>
                    </a:ext>
                  </a:extLst>
                </a:gridCol>
                <a:gridCol w="1284185">
                  <a:extLst>
                    <a:ext uri="{9D8B030D-6E8A-4147-A177-3AD203B41FA5}">
                      <a16:colId xmlns:a16="http://schemas.microsoft.com/office/drawing/2014/main" val="3152792011"/>
                    </a:ext>
                  </a:extLst>
                </a:gridCol>
                <a:gridCol w="1284185">
                  <a:extLst>
                    <a:ext uri="{9D8B030D-6E8A-4147-A177-3AD203B41FA5}">
                      <a16:colId xmlns:a16="http://schemas.microsoft.com/office/drawing/2014/main" val="2490036523"/>
                    </a:ext>
                  </a:extLst>
                </a:gridCol>
              </a:tblGrid>
              <a:tr h="77177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6128" marR="612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All studies</a:t>
                      </a:r>
                      <a:br>
                        <a:rPr lang="en-US" dirty="0"/>
                      </a:br>
                      <a:r>
                        <a:rPr lang="en-US" dirty="0"/>
                        <a:t>N=558</a:t>
                      </a:r>
                    </a:p>
                  </a:txBody>
                  <a:tcPr marL="6128" marR="612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Industry</a:t>
                      </a:r>
                      <a:br>
                        <a:rPr lang="en-US" dirty="0"/>
                      </a:br>
                      <a:r>
                        <a:rPr lang="en-US" dirty="0"/>
                        <a:t>N=242</a:t>
                      </a:r>
                    </a:p>
                  </a:txBody>
                  <a:tcPr marL="6128" marR="612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NIH</a:t>
                      </a:r>
                      <a:br>
                        <a:rPr lang="en-US" dirty="0"/>
                      </a:br>
                      <a:r>
                        <a:rPr lang="en-US" dirty="0"/>
                        <a:t>N=35</a:t>
                      </a:r>
                    </a:p>
                  </a:txBody>
                  <a:tcPr marL="6128" marR="612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No external</a:t>
                      </a:r>
                      <a:br>
                        <a:rPr lang="en-US" dirty="0"/>
                      </a:br>
                      <a:r>
                        <a:rPr lang="en-US" dirty="0"/>
                        <a:t>N=228</a:t>
                      </a:r>
                    </a:p>
                  </a:txBody>
                  <a:tcPr marL="12700" marR="127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Other</a:t>
                      </a:r>
                      <a:br>
                        <a:rPr lang="en-US" dirty="0"/>
                      </a:br>
                      <a:r>
                        <a:rPr lang="en-US" dirty="0"/>
                        <a:t>N=53</a:t>
                      </a:r>
                    </a:p>
                  </a:txBody>
                  <a:tcPr marL="12700" marR="127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8995572"/>
                  </a:ext>
                </a:extLst>
              </a:tr>
              <a:tr h="401625"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Enrollment, n (%) 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/>
                        <a:t> 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/>
                        <a:t> 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/>
                        <a:t> 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/>
                        <a:t> 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 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378833"/>
                  </a:ext>
                </a:extLst>
              </a:tr>
              <a:tr h="546319"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/>
                        <a:t>0-49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155 (27.8%)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70 (28.9%)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4 (11.4%)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71 (31.1%)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10 (18.9%)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50639"/>
                  </a:ext>
                </a:extLst>
              </a:tr>
              <a:tr h="546319"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/>
                        <a:t>50-99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100 (17.9%)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45 (18.6%)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5 (14.3%)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47 (20.6%)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3 (5.7%)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68495"/>
                  </a:ext>
                </a:extLst>
              </a:tr>
              <a:tr h="546319"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/>
                        <a:t>100-249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125 (22.4%)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47 (19.4%)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8 (22.9%)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59 (25.9%)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11 (20.8%)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166974"/>
                  </a:ext>
                </a:extLst>
              </a:tr>
              <a:tr h="546319"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/>
                        <a:t>250-499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60 (10.8%)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32 (13.2%)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4 (11.4%)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17 (7.5%)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7 (13.2%)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925259"/>
                  </a:ext>
                </a:extLst>
              </a:tr>
              <a:tr h="546319"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/>
                        <a:t>500+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118 (21.1%)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48 (19.8%)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14 (40.0%)</a:t>
                      </a:r>
                    </a:p>
                  </a:txBody>
                  <a:tcPr marL="6128" marR="61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34 (14.9%)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22 (41.5%)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978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756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57" y="6076277"/>
            <a:ext cx="9139743" cy="719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22569-0FB3-5D43-9FB4-05D4D6B0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Enrollment: Selected COVID Treatment Master Protocols</a:t>
            </a:r>
          </a:p>
        </p:txBody>
      </p:sp>
      <p:graphicFrame>
        <p:nvGraphicFramePr>
          <p:cNvPr id="5" name="Table 5" descr="Table shows selected COVID treatment master protocols for U.S. enrollment." title="table">
            <a:extLst>
              <a:ext uri="{FF2B5EF4-FFF2-40B4-BE49-F238E27FC236}">
                <a16:creationId xmlns:a16="http://schemas.microsoft.com/office/drawing/2014/main" id="{7F893FC3-F9D6-7942-993F-1A1287C93C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555012"/>
              </p:ext>
            </p:extLst>
          </p:nvPr>
        </p:nvGraphicFramePr>
        <p:xfrm>
          <a:off x="132522" y="1488272"/>
          <a:ext cx="8905464" cy="4983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094">
                  <a:extLst>
                    <a:ext uri="{9D8B030D-6E8A-4147-A177-3AD203B41FA5}">
                      <a16:colId xmlns:a16="http://schemas.microsoft.com/office/drawing/2014/main" val="2068043820"/>
                    </a:ext>
                  </a:extLst>
                </a:gridCol>
                <a:gridCol w="790037">
                  <a:extLst>
                    <a:ext uri="{9D8B030D-6E8A-4147-A177-3AD203B41FA5}">
                      <a16:colId xmlns:a16="http://schemas.microsoft.com/office/drawing/2014/main" val="2065034491"/>
                    </a:ext>
                  </a:extLst>
                </a:gridCol>
                <a:gridCol w="790037">
                  <a:extLst>
                    <a:ext uri="{9D8B030D-6E8A-4147-A177-3AD203B41FA5}">
                      <a16:colId xmlns:a16="http://schemas.microsoft.com/office/drawing/2014/main" val="1831280022"/>
                    </a:ext>
                  </a:extLst>
                </a:gridCol>
                <a:gridCol w="790037">
                  <a:extLst>
                    <a:ext uri="{9D8B030D-6E8A-4147-A177-3AD203B41FA5}">
                      <a16:colId xmlns:a16="http://schemas.microsoft.com/office/drawing/2014/main" val="3259238272"/>
                    </a:ext>
                  </a:extLst>
                </a:gridCol>
                <a:gridCol w="790037">
                  <a:extLst>
                    <a:ext uri="{9D8B030D-6E8A-4147-A177-3AD203B41FA5}">
                      <a16:colId xmlns:a16="http://schemas.microsoft.com/office/drawing/2014/main" val="1801557469"/>
                    </a:ext>
                  </a:extLst>
                </a:gridCol>
                <a:gridCol w="790037">
                  <a:extLst>
                    <a:ext uri="{9D8B030D-6E8A-4147-A177-3AD203B41FA5}">
                      <a16:colId xmlns:a16="http://schemas.microsoft.com/office/drawing/2014/main" val="3484370291"/>
                    </a:ext>
                  </a:extLst>
                </a:gridCol>
                <a:gridCol w="790037">
                  <a:extLst>
                    <a:ext uri="{9D8B030D-6E8A-4147-A177-3AD203B41FA5}">
                      <a16:colId xmlns:a16="http://schemas.microsoft.com/office/drawing/2014/main" val="3699124940"/>
                    </a:ext>
                  </a:extLst>
                </a:gridCol>
                <a:gridCol w="790037">
                  <a:extLst>
                    <a:ext uri="{9D8B030D-6E8A-4147-A177-3AD203B41FA5}">
                      <a16:colId xmlns:a16="http://schemas.microsoft.com/office/drawing/2014/main" val="3643183283"/>
                    </a:ext>
                  </a:extLst>
                </a:gridCol>
                <a:gridCol w="790037">
                  <a:extLst>
                    <a:ext uri="{9D8B030D-6E8A-4147-A177-3AD203B41FA5}">
                      <a16:colId xmlns:a16="http://schemas.microsoft.com/office/drawing/2014/main" val="4086698673"/>
                    </a:ext>
                  </a:extLst>
                </a:gridCol>
                <a:gridCol w="790037">
                  <a:extLst>
                    <a:ext uri="{9D8B030D-6E8A-4147-A177-3AD203B41FA5}">
                      <a16:colId xmlns:a16="http://schemas.microsoft.com/office/drawing/2014/main" val="1511549546"/>
                    </a:ext>
                  </a:extLst>
                </a:gridCol>
                <a:gridCol w="790037">
                  <a:extLst>
                    <a:ext uri="{9D8B030D-6E8A-4147-A177-3AD203B41FA5}">
                      <a16:colId xmlns:a16="http://schemas.microsoft.com/office/drawing/2014/main" val="175889932"/>
                    </a:ext>
                  </a:extLst>
                </a:gridCol>
              </a:tblGrid>
              <a:tr h="3798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APR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MAY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JUN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JUL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AUG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SEP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OCT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NOV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DEC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JAN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463924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REMAP-COVID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340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1660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82466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I-SPY COVID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580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420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239617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ACTIV-2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1003*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4247*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056511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ACTIV-3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441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1809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315417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ACTIV-4A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*613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*2387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968994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ACTIV-4B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74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6926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353889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ACTIV-5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41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259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72940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ACTIV-1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161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1351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790965"/>
                  </a:ext>
                </a:extLst>
              </a:tr>
              <a:tr h="62653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Month MP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started</a:t>
                      </a: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 2020</a:t>
                      </a:r>
                    </a:p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enrolled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bg2"/>
                          </a:solidFill>
                          <a:effectLst/>
                          <a:latin typeface="Arial"/>
                          <a:cs typeface="Arial"/>
                        </a:rPr>
                        <a:t>Still planned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1119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39B340-1EDC-C842-AE84-2B77A296E1C5}"/>
              </a:ext>
            </a:extLst>
          </p:cNvPr>
          <p:cNvSpPr txBox="1"/>
          <p:nvPr/>
        </p:nvSpPr>
        <p:spPr>
          <a:xfrm>
            <a:off x="1065124" y="6212049"/>
            <a:ext cx="6308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3"/>
                </a:solidFill>
              </a:rPr>
              <a:t>Enrollment numbers as of first week in Jan</a:t>
            </a:r>
          </a:p>
          <a:p>
            <a:r>
              <a:rPr lang="en-US" sz="1600" i="1" dirty="0">
                <a:solidFill>
                  <a:schemeClr val="accent3"/>
                </a:solidFill>
              </a:rPr>
              <a:t>*ACTIV 2 and ACTIV 4A = US + non-US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AAF74AC-5080-5144-91D3-6AC57159440A}"/>
                  </a:ext>
                </a:extLst>
              </p14:cNvPr>
              <p14:cNvContentPartPr/>
              <p14:nvPr/>
            </p14:nvContentPartPr>
            <p14:xfrm>
              <a:off x="1617616" y="255324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AAF74AC-5080-5144-91D3-6AC5715944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8616" y="25442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69F2526-534C-E543-8F90-0710CB660A8E}"/>
                  </a:ext>
                </a:extLst>
              </p14:cNvPr>
              <p14:cNvContentPartPr/>
              <p14:nvPr/>
            </p14:nvContentPartPr>
            <p14:xfrm>
              <a:off x="851896" y="147180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69F2526-534C-E543-8F90-0710CB660A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2896" y="14628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C9CDD82-148A-F449-9BB6-FFE7FC387EDA}"/>
                  </a:ext>
                </a:extLst>
              </p14:cNvPr>
              <p14:cNvContentPartPr/>
              <p14:nvPr/>
            </p14:nvContentPartPr>
            <p14:xfrm>
              <a:off x="321616" y="1256520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C9CDD82-148A-F449-9BB6-FFE7FC387E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2616" y="12475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4F57076-CC17-D243-84CF-F144BB25A25C}"/>
                  </a:ext>
                </a:extLst>
              </p14:cNvPr>
              <p14:cNvContentPartPr/>
              <p14:nvPr/>
            </p14:nvContentPartPr>
            <p14:xfrm>
              <a:off x="547696" y="103044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4F57076-CC17-D243-84CF-F144BB25A2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696" y="10218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6823701-FCEC-3E4E-A8BF-C613DBB020A2}"/>
                  </a:ext>
                </a:extLst>
              </p14:cNvPr>
              <p14:cNvContentPartPr/>
              <p14:nvPr/>
            </p14:nvContentPartPr>
            <p14:xfrm>
              <a:off x="3897" y="689016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6823701-FCEC-3E4E-A8BF-C613DBB020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103" y="6881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365E343-1A7E-1841-AC93-282369BDF46B}"/>
                  </a:ext>
                </a:extLst>
              </p14:cNvPr>
              <p14:cNvContentPartPr/>
              <p14:nvPr/>
            </p14:nvContentPartPr>
            <p14:xfrm>
              <a:off x="-1598823" y="-13200"/>
              <a:ext cx="360" cy="3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365E343-1A7E-1841-AC93-282369BDF4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607823" y="-21840"/>
                <a:ext cx="18000" cy="2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0672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EB1C-30D6-4CD2-BFBB-40722FE5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Repurposed Therapeutics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94028-4518-444A-B3E2-1A8192903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at FDA constructed a data lake with all registered therapeutic trials globally excluding traditional medicines</a:t>
            </a:r>
          </a:p>
          <a:p>
            <a:r>
              <a:rPr lang="en-US" dirty="0"/>
              <a:t>2610 trials of repurposed agents as of 12/20 registered globally</a:t>
            </a:r>
          </a:p>
          <a:p>
            <a:r>
              <a:rPr lang="en-US" dirty="0"/>
              <a:t>We evaluated if they had a randomized design and if the planned study power met arbitrary but highly reasonable and conservative estimates for adequate power</a:t>
            </a:r>
          </a:p>
          <a:p>
            <a:r>
              <a:rPr lang="en-US" dirty="0"/>
              <a:t>Only 5% of experimental trial arms met these criteria; same with trials conducted at least in part in US</a:t>
            </a:r>
          </a:p>
          <a:p>
            <a:r>
              <a:rPr lang="en-US" dirty="0"/>
              <a:t>Situation is actually worse as many trials had poor enrollment</a:t>
            </a:r>
          </a:p>
          <a:p>
            <a:r>
              <a:rPr lang="en-US" dirty="0"/>
              <a:t>Almost all definitive data have come from platform trials or company-sponsored trials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1355E9-49B3-C646-A832-F1439390E6A1}"/>
              </a:ext>
            </a:extLst>
          </p:cNvPr>
          <p:cNvSpPr txBox="1"/>
          <p:nvPr/>
        </p:nvSpPr>
        <p:spPr>
          <a:xfrm>
            <a:off x="5139160" y="5942567"/>
            <a:ext cx="329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Janet Woodcock, FDA/OWS</a:t>
            </a:r>
          </a:p>
        </p:txBody>
      </p:sp>
    </p:spTree>
    <p:extLst>
      <p:ext uri="{BB962C8B-B14F-4D97-AF65-F5344CB8AC3E}">
        <p14:creationId xmlns:p14="http://schemas.microsoft.com/office/powerpoint/2010/main" val="100862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197770"/>
            <a:ext cx="8462210" cy="1323201"/>
          </a:xfrm>
        </p:spPr>
        <p:txBody>
          <a:bodyPr/>
          <a:lstStyle/>
          <a:p>
            <a:r>
              <a:rPr lang="en-US" sz="2800" dirty="0"/>
              <a:t>Housekeeping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47579" y="1382532"/>
            <a:ext cx="8462210" cy="4508584"/>
          </a:xfrm>
        </p:spPr>
        <p:txBody>
          <a:bodyPr/>
          <a:lstStyle/>
          <a:p>
            <a:r>
              <a:rPr lang="en-US" dirty="0"/>
              <a:t>This webinar is being recorded and will be posted to the CTTI website</a:t>
            </a:r>
          </a:p>
          <a:p>
            <a:r>
              <a:rPr lang="en-US" dirty="0"/>
              <a:t>All participants are muted upon entry</a:t>
            </a:r>
          </a:p>
          <a:p>
            <a:r>
              <a:rPr lang="en-US" dirty="0"/>
              <a:t>Questions can be entered in the chat box during the webinar </a:t>
            </a:r>
          </a:p>
          <a:p>
            <a:r>
              <a:rPr lang="en-US" dirty="0"/>
              <a:t>There will be a discussion that includes audience questions,  at the end of each session</a:t>
            </a:r>
          </a:p>
        </p:txBody>
      </p:sp>
    </p:spTree>
    <p:extLst>
      <p:ext uri="{BB962C8B-B14F-4D97-AF65-F5344CB8AC3E}">
        <p14:creationId xmlns:p14="http://schemas.microsoft.com/office/powerpoint/2010/main" val="2365182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EB46E-C876-428C-91C1-FA983C360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Repurposed Therapeutics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EB2F2-B0A2-4A61-868E-A102E8078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Few trials designed to </a:t>
            </a:r>
            <a:r>
              <a:rPr lang="en-US" b="1" dirty="0"/>
              <a:t>change standard of care </a:t>
            </a:r>
            <a:r>
              <a:rPr lang="en-US" dirty="0"/>
              <a:t>in pandemic</a:t>
            </a:r>
          </a:p>
          <a:p>
            <a:r>
              <a:rPr lang="en-US" dirty="0"/>
              <a:t>Screening platform trials are a reasonable approach—look for big effects, get to answer quickly</a:t>
            </a:r>
          </a:p>
          <a:p>
            <a:r>
              <a:rPr lang="en-US" dirty="0"/>
              <a:t>But most trials duplicative (snapshot, numbers change over time)</a:t>
            </a:r>
          </a:p>
          <a:p>
            <a:pPr lvl="1"/>
            <a:r>
              <a:rPr lang="en-US" dirty="0"/>
              <a:t>Agent		Number of adequate trial arms	Other trial arms</a:t>
            </a:r>
          </a:p>
          <a:p>
            <a:pPr lvl="1"/>
            <a:r>
              <a:rPr lang="en-US" dirty="0"/>
              <a:t>Conv plasma	7					194</a:t>
            </a:r>
          </a:p>
          <a:p>
            <a:pPr lvl="1"/>
            <a:r>
              <a:rPr lang="en-US" dirty="0"/>
              <a:t>HIG		0					37</a:t>
            </a:r>
          </a:p>
          <a:p>
            <a:pPr lvl="1"/>
            <a:r>
              <a:rPr lang="en-US" dirty="0" err="1"/>
              <a:t>Immunomod</a:t>
            </a:r>
            <a:r>
              <a:rPr lang="en-US" dirty="0"/>
              <a:t>	27					679</a:t>
            </a:r>
          </a:p>
          <a:p>
            <a:pPr lvl="1"/>
            <a:r>
              <a:rPr lang="en-US" dirty="0"/>
              <a:t>HCQ/CQ </a:t>
            </a:r>
            <a:r>
              <a:rPr lang="en-US" dirty="0" err="1"/>
              <a:t>etc</a:t>
            </a:r>
            <a:r>
              <a:rPr lang="en-US" dirty="0"/>
              <a:t>	9					213</a:t>
            </a:r>
          </a:p>
          <a:p>
            <a:pPr lvl="1"/>
            <a:r>
              <a:rPr lang="en-US" dirty="0"/>
              <a:t>Direct antiviral	24					232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88C78A-57AD-D64E-B35B-1083711EEC24}"/>
              </a:ext>
            </a:extLst>
          </p:cNvPr>
          <p:cNvSpPr txBox="1"/>
          <p:nvPr/>
        </p:nvSpPr>
        <p:spPr>
          <a:xfrm>
            <a:off x="4838218" y="5807631"/>
            <a:ext cx="323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Janet Woodcock FDA/OWS</a:t>
            </a:r>
          </a:p>
        </p:txBody>
      </p:sp>
    </p:spTree>
    <p:extLst>
      <p:ext uri="{BB962C8B-B14F-4D97-AF65-F5344CB8AC3E}">
        <p14:creationId xmlns:p14="http://schemas.microsoft.com/office/powerpoint/2010/main" val="1158206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06DB9-5C33-BD4E-A89D-0D16A265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40" y="351848"/>
            <a:ext cx="8462210" cy="770467"/>
          </a:xfrm>
        </p:spPr>
        <p:txBody>
          <a:bodyPr anchor="t"/>
          <a:lstStyle/>
          <a:p>
            <a:r>
              <a:rPr lang="en-US" dirty="0"/>
              <a:t>Intervention Sub-Types</a:t>
            </a:r>
          </a:p>
        </p:txBody>
      </p:sp>
      <p:graphicFrame>
        <p:nvGraphicFramePr>
          <p:cNvPr id="5" name="Content Placeholder 4" descr="Table shows intervention sub-types." title="table">
            <a:extLst>
              <a:ext uri="{FF2B5EF4-FFF2-40B4-BE49-F238E27FC236}">
                <a16:creationId xmlns:a16="http://schemas.microsoft.com/office/drawing/2014/main" id="{7287C0E9-C269-BB45-80C8-3D398AE03D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253246"/>
              </p:ext>
            </p:extLst>
          </p:nvPr>
        </p:nvGraphicFramePr>
        <p:xfrm>
          <a:off x="243777" y="959332"/>
          <a:ext cx="8571040" cy="52222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3636">
                  <a:extLst>
                    <a:ext uri="{9D8B030D-6E8A-4147-A177-3AD203B41FA5}">
                      <a16:colId xmlns:a16="http://schemas.microsoft.com/office/drawing/2014/main" val="343740661"/>
                    </a:ext>
                  </a:extLst>
                </a:gridCol>
                <a:gridCol w="1385887">
                  <a:extLst>
                    <a:ext uri="{9D8B030D-6E8A-4147-A177-3AD203B41FA5}">
                      <a16:colId xmlns:a16="http://schemas.microsoft.com/office/drawing/2014/main" val="2284968707"/>
                    </a:ext>
                  </a:extLst>
                </a:gridCol>
                <a:gridCol w="1252879">
                  <a:extLst>
                    <a:ext uri="{9D8B030D-6E8A-4147-A177-3AD203B41FA5}">
                      <a16:colId xmlns:a16="http://schemas.microsoft.com/office/drawing/2014/main" val="2690267399"/>
                    </a:ext>
                  </a:extLst>
                </a:gridCol>
                <a:gridCol w="1339546">
                  <a:extLst>
                    <a:ext uri="{9D8B030D-6E8A-4147-A177-3AD203B41FA5}">
                      <a16:colId xmlns:a16="http://schemas.microsoft.com/office/drawing/2014/main" val="2428724204"/>
                    </a:ext>
                  </a:extLst>
                </a:gridCol>
                <a:gridCol w="1569619">
                  <a:extLst>
                    <a:ext uri="{9D8B030D-6E8A-4147-A177-3AD203B41FA5}">
                      <a16:colId xmlns:a16="http://schemas.microsoft.com/office/drawing/2014/main" val="488329324"/>
                    </a:ext>
                  </a:extLst>
                </a:gridCol>
                <a:gridCol w="1109473">
                  <a:extLst>
                    <a:ext uri="{9D8B030D-6E8A-4147-A177-3AD203B41FA5}">
                      <a16:colId xmlns:a16="http://schemas.microsoft.com/office/drawing/2014/main" val="807719367"/>
                    </a:ext>
                  </a:extLst>
                </a:gridCol>
              </a:tblGrid>
              <a:tr h="503939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dirty="0"/>
                    </a:p>
                  </a:txBody>
                  <a:tcPr marL="11764" marR="117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All studies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N=558</a:t>
                      </a:r>
                    </a:p>
                  </a:txBody>
                  <a:tcPr marL="12700" marR="127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Industry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N=242</a:t>
                      </a:r>
                    </a:p>
                  </a:txBody>
                  <a:tcPr marL="12700" marR="127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NIH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N=35</a:t>
                      </a:r>
                    </a:p>
                  </a:txBody>
                  <a:tcPr marL="12700" marR="127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/>
                        <a:t>No external</a:t>
                      </a:r>
                      <a:br>
                        <a:rPr lang="en-US" sz="1600"/>
                      </a:br>
                      <a:r>
                        <a:rPr lang="en-US" sz="1600"/>
                        <a:t>N=228</a:t>
                      </a:r>
                    </a:p>
                  </a:txBody>
                  <a:tcPr marL="12700" marR="127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Other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N=53</a:t>
                      </a:r>
                    </a:p>
                  </a:txBody>
                  <a:tcPr marL="12700" marR="127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231185"/>
                  </a:ext>
                </a:extLst>
              </a:tr>
              <a:tr h="251969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600" dirty="0"/>
                    </a:p>
                  </a:txBody>
                  <a:tcPr marL="11764" marR="117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n (%) </a:t>
                      </a:r>
                    </a:p>
                  </a:txBody>
                  <a:tcPr marL="11764" marR="117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n/N (%) </a:t>
                      </a:r>
                    </a:p>
                  </a:txBody>
                  <a:tcPr marL="11764" marR="117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n/N (%) </a:t>
                      </a:r>
                    </a:p>
                  </a:txBody>
                  <a:tcPr marL="11764" marR="117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n/N (%) </a:t>
                      </a:r>
                    </a:p>
                  </a:txBody>
                  <a:tcPr marL="11764" marR="117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85242"/>
                  </a:ext>
                </a:extLst>
              </a:tr>
              <a:tr h="385784"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Antivirals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95 (17.0%)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26 (10.7%)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13 (37.1%)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41 (18.0%)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15 (28.3%)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997952"/>
                  </a:ext>
                </a:extLst>
              </a:tr>
              <a:tr h="379846"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Immunomodulators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146 (26.2%)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92 (38.0%)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15 (42.9%)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33 (14.5%)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6 (11.3%)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446388"/>
                  </a:ext>
                </a:extLst>
              </a:tr>
              <a:tr h="367975"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/>
                        <a:t>Steroids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5 (0.9%)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0 (0.0%)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1 (2.9%)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3 (1.3%)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1 (1.9%)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982384"/>
                  </a:ext>
                </a:extLst>
              </a:tr>
              <a:tr h="751751"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SARS-CoV-2 Neutralizing Antibodies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14 (2.5%)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12 (5.0%)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2 (5.7%)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0 (0.0%)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0 (0.0%)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179501"/>
                  </a:ext>
                </a:extLst>
              </a:tr>
              <a:tr h="497168"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Other neutralizing antibody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51 (9.1%)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5 (2.1%)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5 (14.3%)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37 (16.2%)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4 (7.5%)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214704"/>
                  </a:ext>
                </a:extLst>
              </a:tr>
              <a:tr h="430917"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Cell/gene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27 (4.8%)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18 (7.4%)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2 (5.7%)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7 (3.1%)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0 (0.0%)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372088"/>
                  </a:ext>
                </a:extLst>
              </a:tr>
              <a:tr h="430917"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Antithrombotic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30 (5.4%)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9 (3.7%)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2 (5.7%)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16 (7.0%)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3 (5.7%)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041112"/>
                  </a:ext>
                </a:extLst>
              </a:tr>
              <a:tr h="430917"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/>
                        <a:t>Vaccine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17 (3.0%)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15 (6.2%)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2 (5.7%)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0 (0.0%)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0 (0.0%)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116946"/>
                  </a:ext>
                </a:extLst>
              </a:tr>
              <a:tr h="414007"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Other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180 (32.3%)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43 (17.8%)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3 (8.6%)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100 (43.9%)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34 (64.2%)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809111"/>
                  </a:ext>
                </a:extLst>
              </a:tr>
              <a:tr h="377079">
                <a:tc>
                  <a:txBody>
                    <a:bodyPr/>
                    <a:lstStyle/>
                    <a:p>
                      <a:pPr marL="12700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/>
                        <a:t>Combination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6 (1.1%)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3 (1.2%)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0 (0.0%)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3 (1.3%)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/>
                        <a:t>0 (0.0%)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380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733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DF1B-A6D5-DC45-B0BB-F5FFCD94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Duplication – Five Most Common Interventions</a:t>
            </a:r>
          </a:p>
        </p:txBody>
      </p:sp>
      <p:graphicFrame>
        <p:nvGraphicFramePr>
          <p:cNvPr id="5" name="Content Placeholder 4" descr="Table shows duplication and the five most common interventions." title="table">
            <a:extLst>
              <a:ext uri="{FF2B5EF4-FFF2-40B4-BE49-F238E27FC236}">
                <a16:creationId xmlns:a16="http://schemas.microsoft.com/office/drawing/2014/main" id="{FDE9720E-05E5-5B4E-9FBD-BD1D95DE70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385364"/>
              </p:ext>
            </p:extLst>
          </p:nvPr>
        </p:nvGraphicFramePr>
        <p:xfrm>
          <a:off x="347579" y="1491254"/>
          <a:ext cx="8462211" cy="4077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5503">
                  <a:extLst>
                    <a:ext uri="{9D8B030D-6E8A-4147-A177-3AD203B41FA5}">
                      <a16:colId xmlns:a16="http://schemas.microsoft.com/office/drawing/2014/main" val="744123722"/>
                    </a:ext>
                  </a:extLst>
                </a:gridCol>
                <a:gridCol w="1686967">
                  <a:extLst>
                    <a:ext uri="{9D8B030D-6E8A-4147-A177-3AD203B41FA5}">
                      <a16:colId xmlns:a16="http://schemas.microsoft.com/office/drawing/2014/main" val="2357284481"/>
                    </a:ext>
                  </a:extLst>
                </a:gridCol>
                <a:gridCol w="1393391">
                  <a:extLst>
                    <a:ext uri="{9D8B030D-6E8A-4147-A177-3AD203B41FA5}">
                      <a16:colId xmlns:a16="http://schemas.microsoft.com/office/drawing/2014/main" val="959877008"/>
                    </a:ext>
                  </a:extLst>
                </a:gridCol>
                <a:gridCol w="1582533">
                  <a:extLst>
                    <a:ext uri="{9D8B030D-6E8A-4147-A177-3AD203B41FA5}">
                      <a16:colId xmlns:a16="http://schemas.microsoft.com/office/drawing/2014/main" val="635258082"/>
                    </a:ext>
                  </a:extLst>
                </a:gridCol>
                <a:gridCol w="1333817">
                  <a:extLst>
                    <a:ext uri="{9D8B030D-6E8A-4147-A177-3AD203B41FA5}">
                      <a16:colId xmlns:a16="http://schemas.microsoft.com/office/drawing/2014/main" val="1640793838"/>
                    </a:ext>
                  </a:extLst>
                </a:gridCol>
              </a:tblGrid>
              <a:tr h="1084576">
                <a:tc>
                  <a:txBody>
                    <a:bodyPr/>
                    <a:lstStyle/>
                    <a:p>
                      <a:pPr algn="ctr" fontAlgn="b"/>
                      <a:r>
                        <a:rPr lang="en-US" b="1" dirty="0"/>
                        <a:t>Intervention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b="1" dirty="0"/>
                        <a:t># of Studies, </a:t>
                      </a:r>
                    </a:p>
                    <a:p>
                      <a:pPr algn="ctr" fontAlgn="b"/>
                      <a:r>
                        <a:rPr lang="en-US" b="1" dirty="0"/>
                        <a:t>% US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1" dirty="0"/>
                        <a:t>studies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b="1" dirty="0"/>
                        <a:t>% Multisite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b="1" dirty="0"/>
                        <a:t>Median (Q1, Q3) # of sites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b="1" dirty="0"/>
                        <a:t>No external funder, n(%)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824314"/>
                  </a:ext>
                </a:extLst>
              </a:tr>
              <a:tr h="609491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 err="1"/>
                        <a:t>Hydroxychloroquine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50 (9%)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22/50 (44.0%)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1 (1, 4)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31/50</a:t>
                      </a:r>
                    </a:p>
                    <a:p>
                      <a:pPr algn="r" fontAlgn="b"/>
                      <a:r>
                        <a:rPr lang="en-US" dirty="0"/>
                        <a:t>(62.0%)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875302"/>
                  </a:ext>
                </a:extLst>
              </a:tr>
              <a:tr h="599090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Convalescent plasma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43 (7.7%)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18/43 (41.9%)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1 (1, 4)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34/43 (79.1%)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798539"/>
                  </a:ext>
                </a:extLst>
              </a:tr>
              <a:tr h="609491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 err="1"/>
                        <a:t>Remdesivir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19 (3.4%)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17/19 (89.5%)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15 (10, 64)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1/19 (5.3%)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147815"/>
                  </a:ext>
                </a:extLst>
              </a:tr>
              <a:tr h="609491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/>
                        <a:t>Azithromycin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19 (3.4%)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9/19 (47.4%)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1 (1, 4)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11/19</a:t>
                      </a:r>
                    </a:p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(57.9%)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840506"/>
                  </a:ext>
                </a:extLst>
              </a:tr>
              <a:tr h="565717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 err="1"/>
                        <a:t>Tocilizumab</a:t>
                      </a:r>
                      <a:endParaRPr 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12 (2.2%)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7/12 (58.3%)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4 (1, 64)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/>
                        <a:t>5/12 (41.7%)</a:t>
                      </a:r>
                    </a:p>
                  </a:txBody>
                  <a:tcPr marL="12700" marR="127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732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119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271BE-EADE-EA46-A4F4-3F19C8515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Protocols in U.S.</a:t>
            </a:r>
          </a:p>
        </p:txBody>
      </p:sp>
      <p:graphicFrame>
        <p:nvGraphicFramePr>
          <p:cNvPr id="5" name="Content Placeholder 4" descr="Table shows master protocols in the U.S." title="table">
            <a:extLst>
              <a:ext uri="{FF2B5EF4-FFF2-40B4-BE49-F238E27FC236}">
                <a16:creationId xmlns:a16="http://schemas.microsoft.com/office/drawing/2014/main" id="{0FED21C7-859B-744D-A82F-D4F1006C3D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750583"/>
              </p:ext>
            </p:extLst>
          </p:nvPr>
        </p:nvGraphicFramePr>
        <p:xfrm>
          <a:off x="384238" y="2032882"/>
          <a:ext cx="8461377" cy="2608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0325">
                  <a:extLst>
                    <a:ext uri="{9D8B030D-6E8A-4147-A177-3AD203B41FA5}">
                      <a16:colId xmlns:a16="http://schemas.microsoft.com/office/drawing/2014/main" val="251212338"/>
                    </a:ext>
                  </a:extLst>
                </a:gridCol>
                <a:gridCol w="1494816">
                  <a:extLst>
                    <a:ext uri="{9D8B030D-6E8A-4147-A177-3AD203B41FA5}">
                      <a16:colId xmlns:a16="http://schemas.microsoft.com/office/drawing/2014/main" val="2349392789"/>
                    </a:ext>
                  </a:extLst>
                </a:gridCol>
                <a:gridCol w="1284059">
                  <a:extLst>
                    <a:ext uri="{9D8B030D-6E8A-4147-A177-3AD203B41FA5}">
                      <a16:colId xmlns:a16="http://schemas.microsoft.com/office/drawing/2014/main" val="3599616576"/>
                    </a:ext>
                  </a:extLst>
                </a:gridCol>
                <a:gridCol w="1284059">
                  <a:extLst>
                    <a:ext uri="{9D8B030D-6E8A-4147-A177-3AD203B41FA5}">
                      <a16:colId xmlns:a16="http://schemas.microsoft.com/office/drawing/2014/main" val="2629093816"/>
                    </a:ext>
                  </a:extLst>
                </a:gridCol>
                <a:gridCol w="1284059">
                  <a:extLst>
                    <a:ext uri="{9D8B030D-6E8A-4147-A177-3AD203B41FA5}">
                      <a16:colId xmlns:a16="http://schemas.microsoft.com/office/drawing/2014/main" val="1686426404"/>
                    </a:ext>
                  </a:extLst>
                </a:gridCol>
                <a:gridCol w="1284059">
                  <a:extLst>
                    <a:ext uri="{9D8B030D-6E8A-4147-A177-3AD203B41FA5}">
                      <a16:colId xmlns:a16="http://schemas.microsoft.com/office/drawing/2014/main" val="742134001"/>
                    </a:ext>
                  </a:extLst>
                </a:gridCol>
              </a:tblGrid>
              <a:tr h="596622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dirty="0">
                        <a:solidFill>
                          <a:srgbClr val="58595B"/>
                        </a:solidFill>
                      </a:endParaRPr>
                    </a:p>
                  </a:txBody>
                  <a:tcPr marL="11764" marR="1176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dirty="0">
                        <a:solidFill>
                          <a:srgbClr val="58595B"/>
                        </a:solidFill>
                      </a:endParaRPr>
                    </a:p>
                  </a:txBody>
                  <a:tcPr marL="12700" marR="12700" marT="0" marB="0" anchor="b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b="1" dirty="0">
                          <a:solidFill>
                            <a:srgbClr val="58595B"/>
                          </a:solidFill>
                        </a:rPr>
                        <a:t>Funder Type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dirty="0"/>
                    </a:p>
                  </a:txBody>
                  <a:tcPr marL="12700" marR="127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dirty="0"/>
                    </a:p>
                  </a:txBody>
                  <a:tcPr marL="12700" marR="127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dirty="0"/>
                    </a:p>
                  </a:txBody>
                  <a:tcPr marL="12700" marR="127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084982"/>
                  </a:ext>
                </a:extLst>
              </a:tr>
              <a:tr h="69390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dirty="0"/>
                    </a:p>
                  </a:txBody>
                  <a:tcPr marL="11764" marR="117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b="1" dirty="0">
                          <a:solidFill>
                            <a:srgbClr val="58595B"/>
                          </a:solidFill>
                        </a:rPr>
                        <a:t>All studies</a:t>
                      </a:r>
                      <a:br>
                        <a:rPr lang="en-US" b="1" dirty="0">
                          <a:solidFill>
                            <a:srgbClr val="58595B"/>
                          </a:solidFill>
                        </a:rPr>
                      </a:b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N=558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b="1" dirty="0">
                          <a:solidFill>
                            <a:srgbClr val="58595B"/>
                          </a:solidFill>
                        </a:rPr>
                        <a:t>Industry</a:t>
                      </a: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/>
                      </a:r>
                      <a:br>
                        <a:rPr lang="en-US" dirty="0">
                          <a:solidFill>
                            <a:srgbClr val="58595B"/>
                          </a:solidFill>
                        </a:rPr>
                      </a:b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N=242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b="1" dirty="0">
                          <a:solidFill>
                            <a:srgbClr val="58595B"/>
                          </a:solidFill>
                        </a:rPr>
                        <a:t>NIH</a:t>
                      </a: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/>
                      </a:r>
                      <a:br>
                        <a:rPr lang="en-US" dirty="0">
                          <a:solidFill>
                            <a:srgbClr val="58595B"/>
                          </a:solidFill>
                        </a:rPr>
                      </a:b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N=35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b="1" dirty="0">
                          <a:solidFill>
                            <a:srgbClr val="58595B"/>
                          </a:solidFill>
                        </a:rPr>
                        <a:t>No external</a:t>
                      </a:r>
                      <a:br>
                        <a:rPr lang="en-US" b="1" dirty="0">
                          <a:solidFill>
                            <a:srgbClr val="58595B"/>
                          </a:solidFill>
                        </a:rPr>
                      </a:b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N=228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b="1" dirty="0">
                          <a:solidFill>
                            <a:srgbClr val="58595B"/>
                          </a:solidFill>
                        </a:rPr>
                        <a:t>Other</a:t>
                      </a: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/>
                      </a:r>
                      <a:br>
                        <a:rPr lang="en-US" dirty="0">
                          <a:solidFill>
                            <a:srgbClr val="58595B"/>
                          </a:solidFill>
                        </a:rPr>
                      </a:b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N=53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430471"/>
                  </a:ext>
                </a:extLst>
              </a:tr>
              <a:tr h="13178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Master protocol, n/N 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(%)</a:t>
                      </a:r>
                    </a:p>
                  </a:txBody>
                  <a:tcPr marL="11764" marR="11764" marT="0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14/558 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(2.5%)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3/242 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(1.2%)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6/35 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(17.1%)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0/228 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(0.0%)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5/53 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dirty="0">
                          <a:solidFill>
                            <a:srgbClr val="58595B"/>
                          </a:solidFill>
                        </a:rPr>
                        <a:t>(9.4%)</a:t>
                      </a:r>
                    </a:p>
                  </a:txBody>
                  <a:tcPr marL="12700" marR="12700" marT="0" marB="0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468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201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442" y="3544976"/>
            <a:ext cx="8198558" cy="1397571"/>
          </a:xfrm>
        </p:spPr>
        <p:txBody>
          <a:bodyPr/>
          <a:lstStyle/>
          <a:p>
            <a:r>
              <a:rPr lang="en-US" sz="2800" dirty="0"/>
              <a:t>Survey to inform:</a:t>
            </a:r>
            <a:br>
              <a:rPr lang="en-US" sz="2800" dirty="0"/>
            </a:br>
            <a:r>
              <a:rPr lang="en-US" sz="2800" b="0" dirty="0"/>
              <a:t>The Fastest Path to Effective COVID-19 Treatments: Using Master Protocol Studies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January 13, 2021</a:t>
            </a:r>
          </a:p>
        </p:txBody>
      </p:sp>
    </p:spTree>
    <p:extLst>
      <p:ext uri="{BB962C8B-B14F-4D97-AF65-F5344CB8AC3E}">
        <p14:creationId xmlns:p14="http://schemas.microsoft.com/office/powerpoint/2010/main" val="3812761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BA3-75F6-A747-90D5-191ADE750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CTTI Request for 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4CB96-93DE-EB4F-9D1A-38E409B08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46" y="1416240"/>
            <a:ext cx="8462210" cy="4508584"/>
          </a:xfrm>
        </p:spPr>
        <p:txBody>
          <a:bodyPr vert="horz" lIns="0" tIns="0" rIns="0" bIns="0" rtlCol="0" anchor="t">
            <a:noAutofit/>
          </a:bodyPr>
          <a:lstStyle/>
          <a:p>
            <a:pPr marL="226695" indent="-226695"/>
            <a:r>
              <a:rPr lang="en-US" sz="2600" dirty="0"/>
              <a:t>Inform meeting topics</a:t>
            </a:r>
          </a:p>
          <a:p>
            <a:pPr marL="226695" indent="-226695"/>
            <a:r>
              <a:rPr lang="en-US" sz="2600" dirty="0"/>
              <a:t>CTTI collected feedback Dec. 28, 2020 to Jan. </a:t>
            </a:r>
            <a:r>
              <a:rPr lang="en-US" sz="2600" dirty="0" smtClean="0"/>
              <a:t>13, </a:t>
            </a:r>
            <a:r>
              <a:rPr lang="en-US" sz="2600" dirty="0"/>
              <a:t>2021</a:t>
            </a:r>
          </a:p>
          <a:p>
            <a:r>
              <a:rPr lang="en-US" sz="2600" dirty="0"/>
              <a:t>Survey distributed via:</a:t>
            </a:r>
          </a:p>
          <a:p>
            <a:pPr lvl="1"/>
            <a:r>
              <a:rPr lang="en-US" sz="2200" dirty="0"/>
              <a:t>Email to CTTI member organizations and public contacts</a:t>
            </a:r>
          </a:p>
          <a:p>
            <a:pPr lvl="1"/>
            <a:r>
              <a:rPr lang="en-US" sz="2200" dirty="0"/>
              <a:t>Posts on Twitter and LinkedIn</a:t>
            </a:r>
          </a:p>
          <a:p>
            <a:pPr lvl="1" indent="-223520"/>
            <a:r>
              <a:rPr lang="en-US" sz="2200" dirty="0"/>
              <a:t>Encouraged trade, media, and other organizations to share</a:t>
            </a:r>
            <a:endParaRPr lang="en-US" sz="2200" dirty="0">
              <a:cs typeface="Arial"/>
            </a:endParaRPr>
          </a:p>
          <a:p>
            <a:r>
              <a:rPr lang="en-US" sz="2600" b="1" dirty="0" smtClean="0"/>
              <a:t>25 </a:t>
            </a:r>
            <a:r>
              <a:rPr lang="en-US" sz="2600" b="1" dirty="0"/>
              <a:t>Target respondents </a:t>
            </a:r>
            <a:r>
              <a:rPr lang="en-US" sz="2600" dirty="0"/>
              <a:t>– individuals executing COVID-19 treatment master protocol trials in the U.S.</a:t>
            </a:r>
            <a:endParaRPr lang="en-US" sz="22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9405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54377"/>
            <a:ext cx="8462210" cy="1138896"/>
          </a:xfrm>
        </p:spPr>
        <p:txBody>
          <a:bodyPr/>
          <a:lstStyle/>
          <a:p>
            <a:r>
              <a:rPr lang="en-US" dirty="0"/>
              <a:t>What best represents your stakeholder perspective? </a:t>
            </a:r>
            <a:r>
              <a:rPr lang="en-US" b="0" dirty="0"/>
              <a:t>(n=22)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6F30E-B683-F442-81A2-8C233A25D2F5}"/>
              </a:ext>
            </a:extLst>
          </p:cNvPr>
          <p:cNvSpPr txBox="1"/>
          <p:nvPr/>
        </p:nvSpPr>
        <p:spPr>
          <a:xfrm>
            <a:off x="960896" y="6402975"/>
            <a:ext cx="7222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3"/>
                </a:solidFill>
              </a:rPr>
              <a:t>Not represented: device/IRB/Legal/Patient/Healthcare Delivery</a:t>
            </a:r>
          </a:p>
        </p:txBody>
      </p:sp>
      <p:grpSp>
        <p:nvGrpSpPr>
          <p:cNvPr id="29" name="Group 28" descr="Graphics shows the number of each type of stakeholder perspective. &#10;&#10;7 pharma, 5 CRO, 4 government, 2 academia, 2 clinical investigator/site, 1 biotech, 1 other." title="graphic"/>
          <p:cNvGrpSpPr/>
          <p:nvPr/>
        </p:nvGrpSpPr>
        <p:grpSpPr>
          <a:xfrm>
            <a:off x="80821" y="2210955"/>
            <a:ext cx="9132454" cy="2436091"/>
            <a:chOff x="150091" y="3423227"/>
            <a:chExt cx="9132454" cy="2436091"/>
          </a:xfrm>
        </p:grpSpPr>
        <p:grpSp>
          <p:nvGrpSpPr>
            <p:cNvPr id="21" name="Group 20"/>
            <p:cNvGrpSpPr/>
            <p:nvPr/>
          </p:nvGrpSpPr>
          <p:grpSpPr>
            <a:xfrm>
              <a:off x="150091" y="3423227"/>
              <a:ext cx="8993909" cy="2436091"/>
              <a:chOff x="150091" y="2205182"/>
              <a:chExt cx="8993909" cy="2436091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50091" y="2205182"/>
                <a:ext cx="2840182" cy="2436091"/>
              </a:xfrm>
              <a:prstGeom prst="rect">
                <a:avLst/>
              </a:prstGeom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990273" y="2205182"/>
                <a:ext cx="2043544" cy="2436091"/>
              </a:xfrm>
              <a:prstGeom prst="rect">
                <a:avLst/>
              </a:prstGeom>
              <a:solidFill>
                <a:schemeClr val="accent4"/>
              </a:solidFill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033817" y="2205182"/>
                <a:ext cx="1639456" cy="2436091"/>
              </a:xfrm>
              <a:prstGeom prst="rect">
                <a:avLst/>
              </a:prstGeom>
              <a:solidFill>
                <a:schemeClr val="accent5"/>
              </a:solidFill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673272" y="2205182"/>
                <a:ext cx="1246909" cy="1627909"/>
              </a:xfrm>
              <a:prstGeom prst="rect">
                <a:avLst/>
              </a:prstGeom>
              <a:solidFill>
                <a:schemeClr val="accent1"/>
              </a:solidFill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920182" y="2205182"/>
                <a:ext cx="1223818" cy="162790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673272" y="3833091"/>
                <a:ext cx="1246909" cy="808182"/>
              </a:xfrm>
              <a:prstGeom prst="rect">
                <a:avLst/>
              </a:prstGeom>
              <a:solidFill>
                <a:schemeClr val="accent2"/>
              </a:solidFill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920182" y="3833091"/>
                <a:ext cx="1223818" cy="808182"/>
              </a:xfrm>
              <a:prstGeom prst="rect">
                <a:avLst/>
              </a:prstGeom>
              <a:solidFill>
                <a:schemeClr val="tx1"/>
              </a:solidFill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88570" y="5380180"/>
              <a:ext cx="17433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bg1"/>
                  </a:solidFill>
                </a:rPr>
                <a:t>Pharma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>
                  <a:solidFill>
                    <a:schemeClr val="bg1"/>
                  </a:solidFill>
                </a:rPr>
                <a:t>7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8750" y="5428548"/>
              <a:ext cx="17433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smtClean="0">
                  <a:solidFill>
                    <a:schemeClr val="bg1"/>
                  </a:solidFill>
                </a:rPr>
                <a:t>CRO </a:t>
              </a:r>
              <a:r>
                <a:rPr lang="pt-BR" sz="1600" dirty="0">
                  <a:solidFill>
                    <a:schemeClr val="bg1"/>
                  </a:solidFill>
                </a:rPr>
                <a:t>5 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63061" y="5419187"/>
              <a:ext cx="17433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 err="1" smtClean="0">
                  <a:solidFill>
                    <a:schemeClr val="bg1"/>
                  </a:solidFill>
                </a:rPr>
                <a:t>Government</a:t>
              </a:r>
              <a:r>
                <a:rPr lang="pt-BR" sz="1600" dirty="0" smtClean="0">
                  <a:solidFill>
                    <a:schemeClr val="bg1"/>
                  </a:solidFill>
                </a:rPr>
                <a:t> </a:t>
              </a:r>
              <a:r>
                <a:rPr lang="pt-BR" sz="1600" dirty="0">
                  <a:solidFill>
                    <a:schemeClr val="bg1"/>
                  </a:solidFill>
                </a:rPr>
                <a:t>4 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73272" y="4712582"/>
              <a:ext cx="13392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dirty="0">
                  <a:solidFill>
                    <a:schemeClr val="bg1"/>
                  </a:solidFill>
                </a:rPr>
                <a:t>Academia 2 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73274" y="5428548"/>
              <a:ext cx="106218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dirty="0" err="1">
                  <a:solidFill>
                    <a:schemeClr val="bg1"/>
                  </a:solidFill>
                </a:rPr>
                <a:t>Biotech</a:t>
              </a:r>
              <a:r>
                <a:rPr lang="pt-BR" sz="1500" dirty="0">
                  <a:solidFill>
                    <a:schemeClr val="bg1"/>
                  </a:solidFill>
                </a:rPr>
                <a:t> 1 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20182" y="5428548"/>
              <a:ext cx="106218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dirty="0" err="1" smtClean="0">
                  <a:solidFill>
                    <a:schemeClr val="bg1"/>
                  </a:solidFill>
                </a:rPr>
                <a:t>Other</a:t>
              </a:r>
              <a:r>
                <a:rPr lang="pt-BR" sz="1500" dirty="0" smtClean="0">
                  <a:solidFill>
                    <a:schemeClr val="bg1"/>
                  </a:solidFill>
                </a:rPr>
                <a:t> 1 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943272" y="4250782"/>
              <a:ext cx="133927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500" dirty="0" err="1">
                  <a:solidFill>
                    <a:schemeClr val="bg1"/>
                  </a:solidFill>
                </a:rPr>
                <a:t>Clinical</a:t>
              </a:r>
              <a:r>
                <a:rPr lang="pt-BR" sz="1500" dirty="0">
                  <a:solidFill>
                    <a:schemeClr val="bg1"/>
                  </a:solidFill>
                </a:rPr>
                <a:t> </a:t>
              </a:r>
              <a:r>
                <a:rPr lang="pt-BR" sz="1500" dirty="0" err="1">
                  <a:solidFill>
                    <a:schemeClr val="bg1"/>
                  </a:solidFill>
                </a:rPr>
                <a:t>Investigator</a:t>
              </a:r>
              <a:r>
                <a:rPr lang="pt-BR" sz="1500" dirty="0">
                  <a:solidFill>
                    <a:schemeClr val="bg1"/>
                  </a:solidFill>
                </a:rPr>
                <a:t>/</a:t>
              </a:r>
              <a:r>
                <a:rPr lang="pt-BR" sz="1500" dirty="0" smtClean="0">
                  <a:solidFill>
                    <a:schemeClr val="bg1"/>
                  </a:solidFill>
                </a:rPr>
                <a:t>Site 2 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6416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41623E-85FB-4D3B-9323-2E23E4FEA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79" y="1077034"/>
            <a:ext cx="8462210" cy="770467"/>
          </a:xfrm>
        </p:spPr>
        <p:txBody>
          <a:bodyPr/>
          <a:lstStyle/>
          <a:p>
            <a:r>
              <a:rPr lang="en-US" dirty="0"/>
              <a:t>What are your biggest challenges to setting up new COVID treatment master protocol trial sites? </a:t>
            </a:r>
            <a:r>
              <a:rPr lang="en-US" b="0" dirty="0"/>
              <a:t>(</a:t>
            </a:r>
            <a:r>
              <a:rPr lang="en-US" b="0" dirty="0" smtClean="0"/>
              <a:t>n=18) </a:t>
            </a: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85F6D3-B555-EC40-BCBF-277242C36CCA}"/>
              </a:ext>
            </a:extLst>
          </p:cNvPr>
          <p:cNvSpPr txBox="1"/>
          <p:nvPr/>
        </p:nvSpPr>
        <p:spPr>
          <a:xfrm>
            <a:off x="3418496" y="6373959"/>
            <a:ext cx="230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Allowed to choose 3</a:t>
            </a:r>
          </a:p>
        </p:txBody>
      </p:sp>
      <p:graphicFrame>
        <p:nvGraphicFramePr>
          <p:cNvPr id="5" name="Chart 4" descr="Chart shows biggest challenges to setting up new coVid treatment master protocol trial sites." title="chart">
            <a:extLst>
              <a:ext uri="{FF2B5EF4-FFF2-40B4-BE49-F238E27FC236}">
                <a16:creationId xmlns:a16="http://schemas.microsoft.com/office/drawing/2014/main" id="{8F1015C1-F6A6-984C-B4BD-B253AD07DE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571470"/>
              </p:ext>
            </p:extLst>
          </p:nvPr>
        </p:nvGraphicFramePr>
        <p:xfrm>
          <a:off x="347579" y="2063747"/>
          <a:ext cx="8462210" cy="405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3395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731473" y="1372266"/>
            <a:ext cx="1571372" cy="4183798"/>
            <a:chOff x="5361089" y="1832666"/>
            <a:chExt cx="1571372" cy="418379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B91BEF-D5A9-4700-9D8A-F406B0A1F71F}"/>
                </a:ext>
              </a:extLst>
            </p:cNvPr>
            <p:cNvSpPr/>
            <p:nvPr/>
          </p:nvSpPr>
          <p:spPr>
            <a:xfrm>
              <a:off x="6111880" y="1832666"/>
              <a:ext cx="54000" cy="891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B3E2BC-2AD5-4313-9BB9-DEC812925831}"/>
                </a:ext>
              </a:extLst>
            </p:cNvPr>
            <p:cNvSpPr txBox="1"/>
            <p:nvPr/>
          </p:nvSpPr>
          <p:spPr>
            <a:xfrm>
              <a:off x="5361089" y="3769695"/>
              <a:ext cx="157137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ko-KR" sz="1600" b="1" dirty="0">
                  <a:solidFill>
                    <a:srgbClr val="58595B"/>
                  </a:solidFill>
                  <a:cs typeface="Arial" pitchFamily="34" charset="0"/>
                </a:rPr>
                <a:t>FEASIBILITY</a:t>
              </a:r>
              <a:endParaRPr lang="en-US" altLang="ko-KR" sz="1600" u="sng" dirty="0">
                <a:solidFill>
                  <a:srgbClr val="58595B"/>
                </a:solidFill>
                <a:cs typeface="Arial" pitchFamily="34" charset="0"/>
              </a:endParaRPr>
            </a:p>
            <a:p>
              <a:pPr algn="ctr">
                <a:spcAft>
                  <a:spcPts val="1200"/>
                </a:spcAft>
              </a:pPr>
              <a:r>
                <a:rPr lang="en-US" altLang="ko-KR" sz="1600" dirty="0">
                  <a:solidFill>
                    <a:srgbClr val="58595B"/>
                  </a:solidFill>
                  <a:cs typeface="Arial" pitchFamily="34" charset="0"/>
                </a:rPr>
                <a:t>Streamline Protocol</a:t>
              </a:r>
            </a:p>
            <a:p>
              <a:pPr algn="ctr">
                <a:spcAft>
                  <a:spcPts val="1200"/>
                </a:spcAft>
              </a:pPr>
              <a:r>
                <a:rPr lang="en-US" altLang="ko-KR" sz="1600" dirty="0">
                  <a:solidFill>
                    <a:srgbClr val="58595B"/>
                  </a:solidFill>
                  <a:cs typeface="Arial" pitchFamily="34" charset="0"/>
                </a:rPr>
                <a:t>Single point of contact site management</a:t>
              </a:r>
            </a:p>
            <a:p>
              <a:pPr algn="ctr">
                <a:spcAft>
                  <a:spcPts val="1200"/>
                </a:spcAft>
              </a:pPr>
              <a:endParaRPr lang="en-US" altLang="ko-KR" sz="1400" dirty="0">
                <a:solidFill>
                  <a:srgbClr val="58595B"/>
                </a:solidFill>
                <a:cs typeface="Arial" pitchFamily="34" charset="0"/>
              </a:endParaRPr>
            </a:p>
          </p:txBody>
        </p:sp>
        <p:sp>
          <p:nvSpPr>
            <p:cNvPr id="31" name="Rounded Rectangle 51">
              <a:extLst>
                <a:ext uri="{FF2B5EF4-FFF2-40B4-BE49-F238E27FC236}">
                  <a16:creationId xmlns:a16="http://schemas.microsoft.com/office/drawing/2014/main" id="{41AAA5CC-D15C-44C7-852C-64EA49F92005}"/>
                </a:ext>
              </a:extLst>
            </p:cNvPr>
            <p:cNvSpPr/>
            <p:nvPr/>
          </p:nvSpPr>
          <p:spPr>
            <a:xfrm rot="5400000" flipH="1">
              <a:off x="5648819" y="2747220"/>
              <a:ext cx="978426" cy="921444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554177" y="2019720"/>
            <a:ext cx="1395149" cy="4158216"/>
            <a:chOff x="7011829" y="1834500"/>
            <a:chExt cx="1395149" cy="41582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4F08F9-FC81-4A40-B22C-66118F5EBBD3}"/>
                </a:ext>
              </a:extLst>
            </p:cNvPr>
            <p:cNvSpPr/>
            <p:nvPr/>
          </p:nvSpPr>
          <p:spPr>
            <a:xfrm>
              <a:off x="7685594" y="1834500"/>
              <a:ext cx="54000" cy="1701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757990-74E8-4A44-B86D-59F59D6FCFBF}"/>
                </a:ext>
              </a:extLst>
            </p:cNvPr>
            <p:cNvSpPr txBox="1"/>
            <p:nvPr/>
          </p:nvSpPr>
          <p:spPr>
            <a:xfrm>
              <a:off x="7011829" y="4761610"/>
              <a:ext cx="1395149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ko-KR" sz="1600" b="1" dirty="0">
                  <a:solidFill>
                    <a:srgbClr val="58595B"/>
                  </a:solidFill>
                  <a:cs typeface="Arial" pitchFamily="34" charset="0"/>
                </a:rPr>
                <a:t>TRIAL BUDGET</a:t>
              </a:r>
              <a:endParaRPr lang="en-US" altLang="ko-KR" sz="1600" dirty="0">
                <a:solidFill>
                  <a:srgbClr val="58595B"/>
                </a:solidFill>
                <a:cs typeface="Arial" pitchFamily="34" charset="0"/>
              </a:endParaRPr>
            </a:p>
            <a:p>
              <a:pPr algn="ctr">
                <a:spcAft>
                  <a:spcPts val="1200"/>
                </a:spcAft>
              </a:pPr>
              <a:r>
                <a:rPr lang="en-US" altLang="ko-KR" sz="1600" dirty="0">
                  <a:solidFill>
                    <a:srgbClr val="58595B"/>
                  </a:solidFill>
                  <a:cs typeface="Arial" pitchFamily="34" charset="0"/>
                </a:rPr>
                <a:t>Increase Budgets</a:t>
              </a:r>
            </a:p>
          </p:txBody>
        </p:sp>
        <p:sp>
          <p:nvSpPr>
            <p:cNvPr id="32" name="Rounded Rectangle 51">
              <a:extLst>
                <a:ext uri="{FF2B5EF4-FFF2-40B4-BE49-F238E27FC236}">
                  <a16:creationId xmlns:a16="http://schemas.microsoft.com/office/drawing/2014/main" id="{B553CEDC-DDFE-4D0D-8F2B-65780DC41C68}"/>
                </a:ext>
              </a:extLst>
            </p:cNvPr>
            <p:cNvSpPr/>
            <p:nvPr/>
          </p:nvSpPr>
          <p:spPr>
            <a:xfrm rot="5400000" flipH="1">
              <a:off x="7220190" y="3557397"/>
              <a:ext cx="978426" cy="921444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786314" y="1834500"/>
            <a:ext cx="1571372" cy="4319790"/>
            <a:chOff x="3776321" y="1834500"/>
            <a:chExt cx="1571372" cy="43197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3E6313-35C9-498F-BAB5-DCBBBF89D20F}"/>
                </a:ext>
              </a:extLst>
            </p:cNvPr>
            <p:cNvSpPr/>
            <p:nvPr/>
          </p:nvSpPr>
          <p:spPr>
            <a:xfrm>
              <a:off x="4538165" y="1834500"/>
              <a:ext cx="54000" cy="170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5DF70D-3089-4FD9-A544-4F2DF8ACCC73}"/>
                </a:ext>
              </a:extLst>
            </p:cNvPr>
            <p:cNvSpPr txBox="1"/>
            <p:nvPr/>
          </p:nvSpPr>
          <p:spPr>
            <a:xfrm>
              <a:off x="3776321" y="4523074"/>
              <a:ext cx="157137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ko-KR" sz="1600" b="1" dirty="0">
                  <a:solidFill>
                    <a:srgbClr val="58595B"/>
                  </a:solidFill>
                  <a:cs typeface="Arial" pitchFamily="34" charset="0"/>
                </a:rPr>
                <a:t>IRB</a:t>
              </a:r>
              <a:endParaRPr lang="en-US" altLang="ko-KR" sz="1600" dirty="0">
                <a:solidFill>
                  <a:srgbClr val="58595B"/>
                </a:solidFill>
                <a:cs typeface="Arial" pitchFamily="34" charset="0"/>
              </a:endParaRPr>
            </a:p>
            <a:p>
              <a:pPr algn="ctr">
                <a:spcAft>
                  <a:spcPts val="1200"/>
                </a:spcAft>
              </a:pPr>
              <a:r>
                <a:rPr lang="en-US" altLang="ko-KR" sz="1600" dirty="0">
                  <a:solidFill>
                    <a:srgbClr val="58595B"/>
                  </a:solidFill>
                  <a:cs typeface="Arial" pitchFamily="34" charset="0"/>
                </a:rPr>
                <a:t>Expedited</a:t>
              </a:r>
            </a:p>
            <a:p>
              <a:pPr algn="ctr">
                <a:spcAft>
                  <a:spcPts val="1200"/>
                </a:spcAft>
              </a:pPr>
              <a:r>
                <a:rPr lang="en-US" altLang="ko-KR" sz="1600" dirty="0">
                  <a:solidFill>
                    <a:srgbClr val="58595B"/>
                  </a:solidFill>
                  <a:cs typeface="Arial" pitchFamily="34" charset="0"/>
                </a:rPr>
                <a:t>Select sites based on timely review</a:t>
              </a:r>
            </a:p>
          </p:txBody>
        </p:sp>
        <p:sp>
          <p:nvSpPr>
            <p:cNvPr id="33" name="Rounded Rectangle 51">
              <a:extLst>
                <a:ext uri="{FF2B5EF4-FFF2-40B4-BE49-F238E27FC236}">
                  <a16:creationId xmlns:a16="http://schemas.microsoft.com/office/drawing/2014/main" id="{21857767-7958-4533-B7B0-1F64DFD3CF89}"/>
                </a:ext>
              </a:extLst>
            </p:cNvPr>
            <p:cNvSpPr/>
            <p:nvPr/>
          </p:nvSpPr>
          <p:spPr>
            <a:xfrm rot="5400000" flipH="1">
              <a:off x="4073303" y="3563991"/>
              <a:ext cx="978426" cy="921444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9643" y="1720200"/>
            <a:ext cx="1973281" cy="4473676"/>
            <a:chOff x="440343" y="1834500"/>
            <a:chExt cx="1973281" cy="447367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CA50BE-116A-403F-B31E-2A8448E71BD0}"/>
                </a:ext>
              </a:extLst>
            </p:cNvPr>
            <p:cNvSpPr/>
            <p:nvPr/>
          </p:nvSpPr>
          <p:spPr>
            <a:xfrm>
              <a:off x="1390736" y="1834500"/>
              <a:ext cx="54000" cy="1701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8C229F-F8B7-4663-A3D2-9C2C4FD3AD8D}"/>
                </a:ext>
              </a:extLst>
            </p:cNvPr>
            <p:cNvSpPr txBox="1"/>
            <p:nvPr/>
          </p:nvSpPr>
          <p:spPr>
            <a:xfrm>
              <a:off x="440343" y="4523072"/>
              <a:ext cx="1973281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ko-KR" sz="1600" b="1" dirty="0">
                  <a:solidFill>
                    <a:srgbClr val="58595B"/>
                  </a:solidFill>
                  <a:cs typeface="Arial" pitchFamily="34" charset="0"/>
                </a:rPr>
                <a:t>CONTRACTING</a:t>
              </a:r>
              <a:endParaRPr lang="en-US" altLang="ko-KR" sz="1600" dirty="0">
                <a:solidFill>
                  <a:srgbClr val="58595B"/>
                </a:solidFill>
                <a:cs typeface="Arial" pitchFamily="34" charset="0"/>
              </a:endParaRPr>
            </a:p>
            <a:p>
              <a:pPr algn="ctr">
                <a:spcAft>
                  <a:spcPts val="1200"/>
                </a:spcAft>
              </a:pPr>
              <a:r>
                <a:rPr lang="en-US" altLang="ko-KR" sz="1600" dirty="0">
                  <a:solidFill>
                    <a:srgbClr val="58595B"/>
                  </a:solidFill>
                  <a:cs typeface="Arial" pitchFamily="34" charset="0"/>
                </a:rPr>
                <a:t>Being flexible</a:t>
              </a:r>
            </a:p>
            <a:p>
              <a:pPr algn="ctr">
                <a:spcAft>
                  <a:spcPts val="1200"/>
                </a:spcAft>
              </a:pPr>
              <a:r>
                <a:rPr lang="en-US" altLang="ko-KR" sz="1600" dirty="0">
                  <a:solidFill>
                    <a:srgbClr val="58595B"/>
                  </a:solidFill>
                  <a:cs typeface="Arial" pitchFamily="34" charset="0"/>
                </a:rPr>
                <a:t>Take it or leave it</a:t>
              </a:r>
            </a:p>
            <a:p>
              <a:pPr algn="ctr">
                <a:spcAft>
                  <a:spcPts val="1200"/>
                </a:spcAft>
              </a:pPr>
              <a:r>
                <a:rPr lang="en-US" altLang="ko-KR" sz="1600" dirty="0">
                  <a:solidFill>
                    <a:srgbClr val="58595B"/>
                  </a:solidFill>
                  <a:cs typeface="Arial" pitchFamily="34" charset="0"/>
                </a:rPr>
                <a:t>Leverage existing contracts</a:t>
              </a:r>
            </a:p>
          </p:txBody>
        </p:sp>
        <p:sp>
          <p:nvSpPr>
            <p:cNvPr id="34" name="Rounded Rectangle 51">
              <a:extLst>
                <a:ext uri="{FF2B5EF4-FFF2-40B4-BE49-F238E27FC236}">
                  <a16:creationId xmlns:a16="http://schemas.microsoft.com/office/drawing/2014/main" id="{84F0518C-A9D5-49FE-96A5-5E4A338118FC}"/>
                </a:ext>
              </a:extLst>
            </p:cNvPr>
            <p:cNvSpPr/>
            <p:nvPr/>
          </p:nvSpPr>
          <p:spPr>
            <a:xfrm rot="5400000" flipH="1">
              <a:off x="926415" y="3570585"/>
              <a:ext cx="978426" cy="921444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58029" y="1372266"/>
            <a:ext cx="1395149" cy="3502415"/>
            <a:chOff x="2297713" y="1832667"/>
            <a:chExt cx="1395149" cy="350241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F344AF-4C98-4894-82F0-EB98DF7A7213}"/>
                </a:ext>
              </a:extLst>
            </p:cNvPr>
            <p:cNvSpPr/>
            <p:nvPr/>
          </p:nvSpPr>
          <p:spPr>
            <a:xfrm>
              <a:off x="2964451" y="1832667"/>
              <a:ext cx="54000" cy="891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ED60C7-0C1C-4B98-BFDC-16CF4EAB902E}"/>
                </a:ext>
              </a:extLst>
            </p:cNvPr>
            <p:cNvSpPr txBox="1"/>
            <p:nvPr/>
          </p:nvSpPr>
          <p:spPr>
            <a:xfrm>
              <a:off x="2297713" y="3796199"/>
              <a:ext cx="1395149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altLang="ko-KR" sz="1600" b="1" dirty="0">
                  <a:solidFill>
                    <a:srgbClr val="58595B"/>
                  </a:solidFill>
                  <a:cs typeface="Arial" pitchFamily="34" charset="0"/>
                </a:rPr>
                <a:t>STAFFING</a:t>
              </a:r>
              <a:endParaRPr lang="en-US" altLang="ko-KR" sz="1600" dirty="0">
                <a:solidFill>
                  <a:srgbClr val="58595B"/>
                </a:solidFill>
                <a:cs typeface="Arial" pitchFamily="34" charset="0"/>
              </a:endParaRPr>
            </a:p>
            <a:p>
              <a:pPr algn="ctr">
                <a:spcAft>
                  <a:spcPts val="1200"/>
                </a:spcAft>
              </a:pPr>
              <a:r>
                <a:rPr lang="en-US" altLang="ko-KR" sz="1600" dirty="0">
                  <a:solidFill>
                    <a:srgbClr val="58595B"/>
                  </a:solidFill>
                  <a:cs typeface="Arial" pitchFamily="34" charset="0"/>
                </a:rPr>
                <a:t>Reallocate</a:t>
              </a:r>
            </a:p>
            <a:p>
              <a:pPr algn="ctr">
                <a:spcAft>
                  <a:spcPts val="1200"/>
                </a:spcAft>
              </a:pPr>
              <a:r>
                <a:rPr lang="en-US" altLang="ko-KR" sz="1600" dirty="0">
                  <a:solidFill>
                    <a:srgbClr val="58595B"/>
                  </a:solidFill>
                  <a:cs typeface="Arial" pitchFamily="34" charset="0"/>
                </a:rPr>
                <a:t>Supplement</a:t>
              </a:r>
            </a:p>
            <a:p>
              <a:pPr algn="ctr">
                <a:spcAft>
                  <a:spcPts val="1200"/>
                </a:spcAft>
              </a:pPr>
              <a:r>
                <a:rPr lang="en-US" altLang="ko-KR" sz="1600" dirty="0">
                  <a:solidFill>
                    <a:srgbClr val="58595B"/>
                  </a:solidFill>
                  <a:cs typeface="Arial" pitchFamily="34" charset="0"/>
                </a:rPr>
                <a:t>Training</a:t>
              </a:r>
            </a:p>
          </p:txBody>
        </p:sp>
        <p:sp>
          <p:nvSpPr>
            <p:cNvPr id="35" name="Rounded Rectangle 51">
              <a:extLst>
                <a:ext uri="{FF2B5EF4-FFF2-40B4-BE49-F238E27FC236}">
                  <a16:creationId xmlns:a16="http://schemas.microsoft.com/office/drawing/2014/main" id="{1F653D75-B982-4CA2-9CEE-4D008EDE0B23}"/>
                </a:ext>
              </a:extLst>
            </p:cNvPr>
            <p:cNvSpPr/>
            <p:nvPr/>
          </p:nvSpPr>
          <p:spPr>
            <a:xfrm rot="5400000" flipH="1">
              <a:off x="2500236" y="2758137"/>
              <a:ext cx="978426" cy="921444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579" y="577063"/>
            <a:ext cx="8462210" cy="770467"/>
          </a:xfrm>
        </p:spPr>
        <p:txBody>
          <a:bodyPr/>
          <a:lstStyle/>
          <a:p>
            <a:r>
              <a:rPr lang="en-US" sz="3200" dirty="0"/>
              <a:t>Strategies to Successfully Start Up </a:t>
            </a:r>
            <a:r>
              <a:rPr lang="en-US" sz="3200" dirty="0" smtClean="0"/>
              <a:t>Sites </a:t>
            </a:r>
            <a:br>
              <a:rPr lang="en-US" sz="3200" dirty="0" smtClean="0"/>
            </a:br>
            <a:r>
              <a:rPr lang="en-US" sz="3200" b="0" dirty="0" smtClean="0"/>
              <a:t>(n=16)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36477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54C726A-F714-4EF3-978E-B6D7C1FBB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79" y="759174"/>
            <a:ext cx="8462210" cy="770467"/>
          </a:xfrm>
        </p:spPr>
        <p:txBody>
          <a:bodyPr/>
          <a:lstStyle/>
          <a:p>
            <a:r>
              <a:rPr lang="en-US" dirty="0"/>
              <a:t>What are your biggest challenges to enrolling participants into COVID treatment master protocol trials? </a:t>
            </a:r>
            <a:r>
              <a:rPr lang="en-US" b="0" dirty="0"/>
              <a:t>(</a:t>
            </a:r>
            <a:r>
              <a:rPr lang="en-US" b="0" dirty="0" smtClean="0"/>
              <a:t>n=10)</a:t>
            </a:r>
            <a:endParaRPr lang="en-US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5F6D3-B555-EC40-BCBF-277242C36CCA}"/>
              </a:ext>
            </a:extLst>
          </p:cNvPr>
          <p:cNvSpPr txBox="1"/>
          <p:nvPr/>
        </p:nvSpPr>
        <p:spPr>
          <a:xfrm>
            <a:off x="3418496" y="6373959"/>
            <a:ext cx="230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Allowed to choose 3</a:t>
            </a:r>
          </a:p>
        </p:txBody>
      </p:sp>
      <p:graphicFrame>
        <p:nvGraphicFramePr>
          <p:cNvPr id="8" name="Chart 7" descr="Chart shows biggest challenges to enrolling patients into COVID treatment master protocol trials." title="chart">
            <a:extLst>
              <a:ext uri="{FF2B5EF4-FFF2-40B4-BE49-F238E27FC236}">
                <a16:creationId xmlns:a16="http://schemas.microsoft.com/office/drawing/2014/main" id="{3964C722-9D55-2B40-A737-2D8A5470FD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908235"/>
              </p:ext>
            </p:extLst>
          </p:nvPr>
        </p:nvGraphicFramePr>
        <p:xfrm>
          <a:off x="347579" y="2089726"/>
          <a:ext cx="8462210" cy="379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421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90" y="3509892"/>
            <a:ext cx="8462210" cy="487645"/>
          </a:xfrm>
        </p:spPr>
        <p:txBody>
          <a:bodyPr/>
          <a:lstStyle/>
          <a:p>
            <a:r>
              <a:rPr lang="en-US" sz="3200" dirty="0"/>
              <a:t>Welcome &amp; Agenda</a:t>
            </a:r>
          </a:p>
        </p:txBody>
      </p:sp>
      <p:pic>
        <p:nvPicPr>
          <p:cNvPr id="4" name="Content Placeholder 3" descr="Photo of Pamela Tenaerts" title="Pamela Tenaerts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231731" y="3997536"/>
            <a:ext cx="1828800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1790" y="4685984"/>
            <a:ext cx="44767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8595B"/>
                </a:solidFill>
              </a:rPr>
              <a:t>Pamela Tenaerts, CTTI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18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761881" y="1688385"/>
            <a:ext cx="2015026" cy="3331331"/>
            <a:chOff x="5329244" y="1832666"/>
            <a:chExt cx="1787835" cy="316524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B91BEF-D5A9-4700-9D8A-F406B0A1F71F}"/>
                </a:ext>
              </a:extLst>
            </p:cNvPr>
            <p:cNvSpPr/>
            <p:nvPr/>
          </p:nvSpPr>
          <p:spPr>
            <a:xfrm>
              <a:off x="6111880" y="1832666"/>
              <a:ext cx="54000" cy="891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B3E2BC-2AD5-4313-9BB9-DEC812925831}"/>
                </a:ext>
              </a:extLst>
            </p:cNvPr>
            <p:cNvSpPr txBox="1"/>
            <p:nvPr/>
          </p:nvSpPr>
          <p:spPr>
            <a:xfrm>
              <a:off x="5329244" y="3769695"/>
              <a:ext cx="1787835" cy="12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58595B"/>
                  </a:solidFill>
                  <a:cs typeface="Arial" pitchFamily="34" charset="0"/>
                </a:rPr>
                <a:t>CO-ENROLLMENT</a:t>
              </a:r>
            </a:p>
            <a:p>
              <a:pPr algn="ctr"/>
              <a:endParaRPr lang="en-US" altLang="ko-KR" sz="1600" b="1" dirty="0">
                <a:solidFill>
                  <a:srgbClr val="58595B"/>
                </a:solidFill>
                <a:cs typeface="Arial" pitchFamily="34" charset="0"/>
              </a:endParaRPr>
            </a:p>
            <a:p>
              <a:pPr algn="ctr"/>
              <a:endParaRPr lang="en-US" altLang="ko-KR" sz="1600" b="1" dirty="0">
                <a:solidFill>
                  <a:srgbClr val="58595B"/>
                </a:solidFill>
                <a:cs typeface="Arial" pitchFamily="34" charset="0"/>
              </a:endParaRPr>
            </a:p>
            <a:p>
              <a:pPr algn="ctr"/>
              <a:endParaRPr lang="en-US" altLang="ko-KR" sz="1600" b="1" dirty="0">
                <a:solidFill>
                  <a:srgbClr val="58595B"/>
                </a:solidFill>
                <a:cs typeface="Arial" pitchFamily="34" charset="0"/>
              </a:endParaRPr>
            </a:p>
            <a:p>
              <a:pPr algn="ctr"/>
              <a:endParaRPr lang="en-US" altLang="ko-KR" sz="1400" b="1" dirty="0">
                <a:solidFill>
                  <a:srgbClr val="58595B"/>
                </a:solidFill>
                <a:cs typeface="Arial" pitchFamily="34" charset="0"/>
              </a:endParaRPr>
            </a:p>
          </p:txBody>
        </p:sp>
        <p:sp>
          <p:nvSpPr>
            <p:cNvPr id="31" name="Rounded Rectangle 51">
              <a:extLst>
                <a:ext uri="{FF2B5EF4-FFF2-40B4-BE49-F238E27FC236}">
                  <a16:creationId xmlns:a16="http://schemas.microsoft.com/office/drawing/2014/main" id="{41AAA5CC-D15C-44C7-852C-64EA49F92005}"/>
                </a:ext>
              </a:extLst>
            </p:cNvPr>
            <p:cNvSpPr/>
            <p:nvPr/>
          </p:nvSpPr>
          <p:spPr>
            <a:xfrm rot="5400000" flipH="1">
              <a:off x="5652644" y="2796117"/>
              <a:ext cx="978426" cy="823650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60039" y="2376380"/>
            <a:ext cx="1571372" cy="3638436"/>
            <a:chOff x="3787155" y="1834500"/>
            <a:chExt cx="1571372" cy="36384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3E6313-35C9-498F-BAB5-DCBBBF89D20F}"/>
                </a:ext>
              </a:extLst>
            </p:cNvPr>
            <p:cNvSpPr/>
            <p:nvPr/>
          </p:nvSpPr>
          <p:spPr>
            <a:xfrm>
              <a:off x="4538165" y="1834500"/>
              <a:ext cx="54000" cy="170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35DF70D-3089-4FD9-A544-4F2DF8ACCC73}"/>
                </a:ext>
              </a:extLst>
            </p:cNvPr>
            <p:cNvSpPr txBox="1"/>
            <p:nvPr/>
          </p:nvSpPr>
          <p:spPr>
            <a:xfrm>
              <a:off x="3787155" y="4641939"/>
              <a:ext cx="1571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58595B"/>
                  </a:solidFill>
                  <a:cs typeface="Arial" pitchFamily="34" charset="0"/>
                </a:rPr>
                <a:t>CONSENT</a:t>
              </a:r>
            </a:p>
            <a:p>
              <a:pPr algn="ctr"/>
              <a:endParaRPr lang="en-US" altLang="ko-KR" sz="1600" dirty="0">
                <a:solidFill>
                  <a:srgbClr val="58595B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600" dirty="0">
                  <a:solidFill>
                    <a:srgbClr val="58595B"/>
                  </a:solidFill>
                  <a:cs typeface="Arial" pitchFamily="34" charset="0"/>
                </a:rPr>
                <a:t>Simplify</a:t>
              </a:r>
            </a:p>
          </p:txBody>
        </p:sp>
        <p:sp>
          <p:nvSpPr>
            <p:cNvPr id="33" name="Rounded Rectangle 51">
              <a:extLst>
                <a:ext uri="{FF2B5EF4-FFF2-40B4-BE49-F238E27FC236}">
                  <a16:creationId xmlns:a16="http://schemas.microsoft.com/office/drawing/2014/main" id="{21857767-7958-4533-B7B0-1F64DFD3CF89}"/>
                </a:ext>
              </a:extLst>
            </p:cNvPr>
            <p:cNvSpPr/>
            <p:nvPr/>
          </p:nvSpPr>
          <p:spPr>
            <a:xfrm rot="5400000" flipH="1">
              <a:off x="4073303" y="3563991"/>
              <a:ext cx="978426" cy="921444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3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6613" y="1634450"/>
            <a:ext cx="2088384" cy="4707408"/>
            <a:chOff x="385723" y="1834500"/>
            <a:chExt cx="2088384" cy="470740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CA50BE-116A-403F-B31E-2A8448E71BD0}"/>
                </a:ext>
              </a:extLst>
            </p:cNvPr>
            <p:cNvSpPr/>
            <p:nvPr/>
          </p:nvSpPr>
          <p:spPr>
            <a:xfrm>
              <a:off x="1390736" y="1834500"/>
              <a:ext cx="54000" cy="1701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8C229F-F8B7-4663-A3D2-9C2C4FD3AD8D}"/>
                </a:ext>
              </a:extLst>
            </p:cNvPr>
            <p:cNvSpPr txBox="1"/>
            <p:nvPr/>
          </p:nvSpPr>
          <p:spPr>
            <a:xfrm>
              <a:off x="385723" y="4587527"/>
              <a:ext cx="2088384" cy="1954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58595B"/>
                  </a:solidFill>
                  <a:cs typeface="Arial" pitchFamily="34" charset="0"/>
                </a:rPr>
                <a:t>SITES</a:t>
              </a:r>
            </a:p>
            <a:p>
              <a:pPr algn="ctr"/>
              <a:endParaRPr lang="en-US" altLang="ko-KR" sz="1600" b="1" dirty="0">
                <a:solidFill>
                  <a:srgbClr val="58595B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600" dirty="0">
                  <a:solidFill>
                    <a:srgbClr val="58595B"/>
                  </a:solidFill>
                  <a:cs typeface="Arial" pitchFamily="34" charset="0"/>
                </a:rPr>
                <a:t>Communication</a:t>
              </a:r>
            </a:p>
            <a:p>
              <a:pPr algn="ctr"/>
              <a:endParaRPr lang="en-US" altLang="ko-KR" sz="1600" dirty="0">
                <a:solidFill>
                  <a:srgbClr val="58595B"/>
                </a:solidFill>
                <a:cs typeface="Arial" pitchFamily="34" charset="0"/>
              </a:endParaRPr>
            </a:p>
            <a:p>
              <a:pPr algn="ctr"/>
              <a:r>
                <a:rPr lang="en-US" sz="1600" dirty="0">
                  <a:solidFill>
                    <a:srgbClr val="58595B"/>
                  </a:solidFill>
                </a:rPr>
                <a:t>New sites </a:t>
              </a:r>
            </a:p>
            <a:p>
              <a:pPr algn="ctr"/>
              <a:r>
                <a:rPr lang="en-US" altLang="ko-KR" sz="1600" dirty="0">
                  <a:solidFill>
                    <a:srgbClr val="58595B"/>
                  </a:solidFill>
                  <a:cs typeface="Arial" pitchFamily="34" charset="0"/>
                </a:rPr>
                <a:t>Domestically</a:t>
              </a:r>
            </a:p>
            <a:p>
              <a:pPr algn="ctr"/>
              <a:r>
                <a:rPr lang="en-US" altLang="ko-KR" sz="1600" dirty="0">
                  <a:solidFill>
                    <a:srgbClr val="58595B"/>
                  </a:solidFill>
                  <a:cs typeface="Arial" pitchFamily="34" charset="0"/>
                </a:rPr>
                <a:t>Non-US</a:t>
              </a:r>
            </a:p>
            <a:p>
              <a:pPr algn="ctr"/>
              <a:endParaRPr lang="en-US" altLang="ko-KR" sz="900" dirty="0">
                <a:solidFill>
                  <a:srgbClr val="58595B"/>
                </a:solidFill>
                <a:cs typeface="Arial" pitchFamily="34" charset="0"/>
              </a:endParaRPr>
            </a:p>
          </p:txBody>
        </p:sp>
        <p:sp>
          <p:nvSpPr>
            <p:cNvPr id="34" name="Rounded Rectangle 51">
              <a:extLst>
                <a:ext uri="{FF2B5EF4-FFF2-40B4-BE49-F238E27FC236}">
                  <a16:creationId xmlns:a16="http://schemas.microsoft.com/office/drawing/2014/main" id="{84F0518C-A9D5-49FE-96A5-5E4A338118FC}"/>
                </a:ext>
              </a:extLst>
            </p:cNvPr>
            <p:cNvSpPr/>
            <p:nvPr/>
          </p:nvSpPr>
          <p:spPr>
            <a:xfrm rot="5400000" flipH="1">
              <a:off x="926415" y="3570585"/>
              <a:ext cx="978426" cy="921444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579" y="555828"/>
            <a:ext cx="8462210" cy="770467"/>
          </a:xfrm>
        </p:spPr>
        <p:txBody>
          <a:bodyPr/>
          <a:lstStyle/>
          <a:p>
            <a:r>
              <a:rPr lang="en-US" sz="3200" dirty="0"/>
              <a:t>Strategies to Successfully Enroll </a:t>
            </a:r>
            <a:r>
              <a:rPr lang="en-US" sz="3200" dirty="0" smtClean="0"/>
              <a:t>Participants </a:t>
            </a:r>
            <a:r>
              <a:rPr lang="en-US" sz="3200" b="0" dirty="0" smtClean="0"/>
              <a:t>(n=9)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nAllppt.com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87794" y="1607217"/>
            <a:ext cx="2088384" cy="3531340"/>
            <a:chOff x="2103594" y="1696117"/>
            <a:chExt cx="2088384" cy="3531340"/>
          </a:xfrm>
        </p:grpSpPr>
        <p:grpSp>
          <p:nvGrpSpPr>
            <p:cNvPr id="12" name="Group 11"/>
            <p:cNvGrpSpPr/>
            <p:nvPr/>
          </p:nvGrpSpPr>
          <p:grpSpPr>
            <a:xfrm>
              <a:off x="2403065" y="1696117"/>
              <a:ext cx="1489442" cy="2194364"/>
              <a:chOff x="2256748" y="1832667"/>
              <a:chExt cx="1489442" cy="219436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F344AF-4C98-4894-82F0-EB98DF7A7213}"/>
                  </a:ext>
                </a:extLst>
              </p:cNvPr>
              <p:cNvSpPr/>
              <p:nvPr/>
            </p:nvSpPr>
            <p:spPr>
              <a:xfrm>
                <a:off x="2964451" y="1832667"/>
                <a:ext cx="54000" cy="891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025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ED60C7-0C1C-4B98-BFDC-16CF4EAB902E}"/>
                  </a:ext>
                </a:extLst>
              </p:cNvPr>
              <p:cNvSpPr txBox="1"/>
              <p:nvPr/>
            </p:nvSpPr>
            <p:spPr>
              <a:xfrm>
                <a:off x="2256748" y="3796199"/>
                <a:ext cx="148944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900" b="1" dirty="0">
                  <a:solidFill>
                    <a:srgbClr val="58595B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Rounded Rectangle 51">
                <a:extLst>
                  <a:ext uri="{FF2B5EF4-FFF2-40B4-BE49-F238E27FC236}">
                    <a16:creationId xmlns:a16="http://schemas.microsoft.com/office/drawing/2014/main" id="{1F653D75-B982-4CA2-9CEE-4D008EDE0B23}"/>
                  </a:ext>
                </a:extLst>
              </p:cNvPr>
              <p:cNvSpPr/>
              <p:nvPr/>
            </p:nvSpPr>
            <p:spPr>
              <a:xfrm rot="5400000" flipH="1">
                <a:off x="2500236" y="2758137"/>
                <a:ext cx="978426" cy="921444"/>
              </a:xfrm>
              <a:custGeom>
                <a:avLst/>
                <a:gdLst/>
                <a:ahLst/>
                <a:cxnLst/>
                <a:rect l="l" t="t" r="r" b="b"/>
                <a:pathLst>
                  <a:path w="2928608" h="2758049">
                    <a:moveTo>
                      <a:pt x="2797052" y="1199936"/>
                    </a:moveTo>
                    <a:lnTo>
                      <a:pt x="2797052" y="1541978"/>
                    </a:lnTo>
                    <a:cubicBezTo>
                      <a:pt x="2797052" y="1578306"/>
                      <a:pt x="2826502" y="1607756"/>
                      <a:pt x="2862830" y="1607756"/>
                    </a:cubicBezTo>
                    <a:lnTo>
                      <a:pt x="2862830" y="1607755"/>
                    </a:lnTo>
                    <a:cubicBezTo>
                      <a:pt x="2899158" y="1607755"/>
                      <a:pt x="2928608" y="1578305"/>
                      <a:pt x="2928608" y="1541977"/>
                    </a:cubicBezTo>
                    <a:lnTo>
                      <a:pt x="2928607" y="1199936"/>
                    </a:lnTo>
                    <a:cubicBezTo>
                      <a:pt x="2928607" y="1163608"/>
                      <a:pt x="2899158" y="1134159"/>
                      <a:pt x="2862830" y="1134158"/>
                    </a:cubicBezTo>
                    <a:cubicBezTo>
                      <a:pt x="2826502" y="1134159"/>
                      <a:pt x="2797052" y="1163608"/>
                      <a:pt x="2797052" y="1199936"/>
                    </a:cubicBezTo>
                    <a:close/>
                    <a:moveTo>
                      <a:pt x="2593193" y="1147315"/>
                    </a:moveTo>
                    <a:lnTo>
                      <a:pt x="2593193" y="1594601"/>
                    </a:lnTo>
                    <a:cubicBezTo>
                      <a:pt x="2593193" y="1630929"/>
                      <a:pt x="2622643" y="1660379"/>
                      <a:pt x="2658971" y="1660379"/>
                    </a:cubicBezTo>
                    <a:lnTo>
                      <a:pt x="2658971" y="1660378"/>
                    </a:lnTo>
                    <a:cubicBezTo>
                      <a:pt x="2695299" y="1660378"/>
                      <a:pt x="2724749" y="1630928"/>
                      <a:pt x="2724749" y="1594600"/>
                    </a:cubicBezTo>
                    <a:lnTo>
                      <a:pt x="2724748" y="1147315"/>
                    </a:lnTo>
                    <a:cubicBezTo>
                      <a:pt x="2724748" y="1110987"/>
                      <a:pt x="2695299" y="1081538"/>
                      <a:pt x="2658971" y="1081537"/>
                    </a:cubicBezTo>
                    <a:cubicBezTo>
                      <a:pt x="2622643" y="1081538"/>
                      <a:pt x="2593193" y="1110987"/>
                      <a:pt x="2593193" y="1147315"/>
                    </a:cubicBezTo>
                    <a:close/>
                    <a:moveTo>
                      <a:pt x="2389334" y="1121004"/>
                    </a:moveTo>
                    <a:lnTo>
                      <a:pt x="2389334" y="1620912"/>
                    </a:lnTo>
                    <a:cubicBezTo>
                      <a:pt x="2389334" y="1657240"/>
                      <a:pt x="2418784" y="1686690"/>
                      <a:pt x="2455112" y="1686690"/>
                    </a:cubicBezTo>
                    <a:lnTo>
                      <a:pt x="2455112" y="1686689"/>
                    </a:lnTo>
                    <a:cubicBezTo>
                      <a:pt x="2491440" y="1686689"/>
                      <a:pt x="2520890" y="1657239"/>
                      <a:pt x="2520890" y="1620911"/>
                    </a:cubicBezTo>
                    <a:lnTo>
                      <a:pt x="2520889" y="1121004"/>
                    </a:lnTo>
                    <a:cubicBezTo>
                      <a:pt x="2520889" y="1084676"/>
                      <a:pt x="2491440" y="1055227"/>
                      <a:pt x="2455112" y="1055226"/>
                    </a:cubicBezTo>
                    <a:cubicBezTo>
                      <a:pt x="2418784" y="1055227"/>
                      <a:pt x="2389334" y="1084676"/>
                      <a:pt x="2389334" y="1121004"/>
                    </a:cubicBezTo>
                    <a:close/>
                    <a:moveTo>
                      <a:pt x="1314382" y="1247024"/>
                    </a:moveTo>
                    <a:cubicBezTo>
                      <a:pt x="1314381" y="1225915"/>
                      <a:pt x="1331494" y="1208803"/>
                      <a:pt x="1352603" y="1208803"/>
                    </a:cubicBezTo>
                    <a:lnTo>
                      <a:pt x="1410313" y="1208803"/>
                    </a:lnTo>
                    <a:lnTo>
                      <a:pt x="1410313" y="1146778"/>
                    </a:lnTo>
                    <a:cubicBezTo>
                      <a:pt x="1410313" y="1145599"/>
                      <a:pt x="1410393" y="1144438"/>
                      <a:pt x="1411688" y="1143457"/>
                    </a:cubicBezTo>
                    <a:lnTo>
                      <a:pt x="1408531" y="1133444"/>
                    </a:lnTo>
                    <a:cubicBezTo>
                      <a:pt x="1410371" y="1112415"/>
                      <a:pt x="1428909" y="1096860"/>
                      <a:pt x="1449938" y="1098699"/>
                    </a:cubicBezTo>
                    <a:lnTo>
                      <a:pt x="2236821" y="1167543"/>
                    </a:lnTo>
                    <a:cubicBezTo>
                      <a:pt x="2257849" y="1169383"/>
                      <a:pt x="2273405" y="1187920"/>
                      <a:pt x="2271565" y="1208950"/>
                    </a:cubicBezTo>
                    <a:cubicBezTo>
                      <a:pt x="2269725" y="1229978"/>
                      <a:pt x="2251187" y="1245533"/>
                      <a:pt x="2230159" y="1243693"/>
                    </a:cubicBezTo>
                    <a:cubicBezTo>
                      <a:pt x="1973864" y="1221271"/>
                      <a:pt x="1717570" y="1198849"/>
                      <a:pt x="1461275" y="1176426"/>
                    </a:cubicBezTo>
                    <a:lnTo>
                      <a:pt x="1461274" y="1208803"/>
                    </a:lnTo>
                    <a:lnTo>
                      <a:pt x="1518985" y="1208803"/>
                    </a:lnTo>
                    <a:cubicBezTo>
                      <a:pt x="1540095" y="1208802"/>
                      <a:pt x="1557205" y="1225915"/>
                      <a:pt x="1557206" y="1247025"/>
                    </a:cubicBezTo>
                    <a:lnTo>
                      <a:pt x="1557207" y="1247023"/>
                    </a:lnTo>
                    <a:cubicBezTo>
                      <a:pt x="1557207" y="1268132"/>
                      <a:pt x="1540095" y="1285244"/>
                      <a:pt x="1518986" y="1285244"/>
                    </a:cubicBezTo>
                    <a:cubicBezTo>
                      <a:pt x="1499749" y="1285244"/>
                      <a:pt x="1480511" y="1285243"/>
                      <a:pt x="1461275" y="1285244"/>
                    </a:cubicBezTo>
                    <a:lnTo>
                      <a:pt x="1461275" y="1337600"/>
                    </a:lnTo>
                    <a:lnTo>
                      <a:pt x="1518985" y="1337600"/>
                    </a:lnTo>
                    <a:cubicBezTo>
                      <a:pt x="1540095" y="1337600"/>
                      <a:pt x="1557206" y="1354713"/>
                      <a:pt x="1557206" y="1375821"/>
                    </a:cubicBezTo>
                    <a:lnTo>
                      <a:pt x="1557207" y="1375820"/>
                    </a:lnTo>
                    <a:cubicBezTo>
                      <a:pt x="1557206" y="1396928"/>
                      <a:pt x="1540095" y="1414041"/>
                      <a:pt x="1518986" y="1414041"/>
                    </a:cubicBezTo>
                    <a:cubicBezTo>
                      <a:pt x="1499750" y="1414041"/>
                      <a:pt x="1480511" y="1414041"/>
                      <a:pt x="1461275" y="1414042"/>
                    </a:cubicBezTo>
                    <a:lnTo>
                      <a:pt x="1461275" y="1466398"/>
                    </a:lnTo>
                    <a:lnTo>
                      <a:pt x="1518985" y="1466398"/>
                    </a:lnTo>
                    <a:cubicBezTo>
                      <a:pt x="1540095" y="1466398"/>
                      <a:pt x="1557206" y="1483509"/>
                      <a:pt x="1557206" y="1504618"/>
                    </a:cubicBezTo>
                    <a:lnTo>
                      <a:pt x="1557207" y="1504619"/>
                    </a:lnTo>
                    <a:cubicBezTo>
                      <a:pt x="1557207" y="1525727"/>
                      <a:pt x="1540094" y="1542838"/>
                      <a:pt x="1518986" y="1542839"/>
                    </a:cubicBezTo>
                    <a:cubicBezTo>
                      <a:pt x="1499749" y="1542839"/>
                      <a:pt x="1480511" y="1542838"/>
                      <a:pt x="1461275" y="1542839"/>
                    </a:cubicBezTo>
                    <a:lnTo>
                      <a:pt x="1461274" y="1575412"/>
                    </a:lnTo>
                    <a:lnTo>
                      <a:pt x="2226550" y="1494978"/>
                    </a:lnTo>
                    <a:cubicBezTo>
                      <a:pt x="2247542" y="1492772"/>
                      <a:pt x="2266350" y="1508001"/>
                      <a:pt x="2268556" y="1528995"/>
                    </a:cubicBezTo>
                    <a:cubicBezTo>
                      <a:pt x="2270763" y="1549988"/>
                      <a:pt x="2255534" y="1568794"/>
                      <a:pt x="2234542" y="1571000"/>
                    </a:cubicBezTo>
                    <a:cubicBezTo>
                      <a:pt x="1972686" y="1598522"/>
                      <a:pt x="1710833" y="1626046"/>
                      <a:pt x="1448978" y="1653567"/>
                    </a:cubicBezTo>
                    <a:cubicBezTo>
                      <a:pt x="1427984" y="1655774"/>
                      <a:pt x="1409178" y="1640544"/>
                      <a:pt x="1406971" y="1619551"/>
                    </a:cubicBezTo>
                    <a:cubicBezTo>
                      <a:pt x="1406474" y="1614827"/>
                      <a:pt x="1406862" y="1610214"/>
                      <a:pt x="1410805" y="1606610"/>
                    </a:cubicBezTo>
                    <a:lnTo>
                      <a:pt x="1410312" y="1605422"/>
                    </a:lnTo>
                    <a:lnTo>
                      <a:pt x="1410312" y="1542839"/>
                    </a:lnTo>
                    <a:lnTo>
                      <a:pt x="1352603" y="1542841"/>
                    </a:lnTo>
                    <a:cubicBezTo>
                      <a:pt x="1331494" y="1542841"/>
                      <a:pt x="1314382" y="1525729"/>
                      <a:pt x="1314382" y="1504619"/>
                    </a:cubicBezTo>
                    <a:cubicBezTo>
                      <a:pt x="1314382" y="1483510"/>
                      <a:pt x="1331493" y="1466397"/>
                      <a:pt x="1352603" y="1466398"/>
                    </a:cubicBezTo>
                    <a:lnTo>
                      <a:pt x="1410312" y="1466398"/>
                    </a:lnTo>
                    <a:lnTo>
                      <a:pt x="1410313" y="1414042"/>
                    </a:lnTo>
                    <a:lnTo>
                      <a:pt x="1352603" y="1414042"/>
                    </a:lnTo>
                    <a:cubicBezTo>
                      <a:pt x="1331494" y="1414041"/>
                      <a:pt x="1314383" y="1396930"/>
                      <a:pt x="1314382" y="1375820"/>
                    </a:cubicBezTo>
                    <a:cubicBezTo>
                      <a:pt x="1314383" y="1354713"/>
                      <a:pt x="1331494" y="1337600"/>
                      <a:pt x="1352603" y="1337601"/>
                    </a:cubicBezTo>
                    <a:lnTo>
                      <a:pt x="1410312" y="1337600"/>
                    </a:lnTo>
                    <a:lnTo>
                      <a:pt x="1410312" y="1285244"/>
                    </a:lnTo>
                    <a:lnTo>
                      <a:pt x="1352603" y="1285244"/>
                    </a:lnTo>
                    <a:cubicBezTo>
                      <a:pt x="1331494" y="1285244"/>
                      <a:pt x="1314381" y="1268133"/>
                      <a:pt x="1314382" y="1247024"/>
                    </a:cubicBezTo>
                    <a:close/>
                    <a:moveTo>
                      <a:pt x="1171967" y="72000"/>
                    </a:moveTo>
                    <a:lnTo>
                      <a:pt x="1171967" y="288000"/>
                    </a:lnTo>
                    <a:cubicBezTo>
                      <a:pt x="1171967" y="327765"/>
                      <a:pt x="1204202" y="360000"/>
                      <a:pt x="1243967" y="360000"/>
                    </a:cubicBezTo>
                    <a:cubicBezTo>
                      <a:pt x="1283732" y="360000"/>
                      <a:pt x="1315967" y="327765"/>
                      <a:pt x="1315967" y="288000"/>
                    </a:cubicBezTo>
                    <a:lnTo>
                      <a:pt x="1315967" y="72000"/>
                    </a:lnTo>
                    <a:cubicBezTo>
                      <a:pt x="1315967" y="32235"/>
                      <a:pt x="1283732" y="0"/>
                      <a:pt x="1243967" y="0"/>
                    </a:cubicBezTo>
                    <a:cubicBezTo>
                      <a:pt x="1204202" y="0"/>
                      <a:pt x="1171967" y="32235"/>
                      <a:pt x="1171967" y="72000"/>
                    </a:cubicBezTo>
                    <a:close/>
                    <a:moveTo>
                      <a:pt x="1171966" y="2470049"/>
                    </a:moveTo>
                    <a:lnTo>
                      <a:pt x="1171966" y="2686049"/>
                    </a:lnTo>
                    <a:cubicBezTo>
                      <a:pt x="1171966" y="2725814"/>
                      <a:pt x="1204201" y="2758049"/>
                      <a:pt x="1243966" y="2758049"/>
                    </a:cubicBezTo>
                    <a:cubicBezTo>
                      <a:pt x="1283731" y="2758049"/>
                      <a:pt x="1315966" y="2725814"/>
                      <a:pt x="1315966" y="2686049"/>
                    </a:cubicBezTo>
                    <a:lnTo>
                      <a:pt x="1315966" y="2470049"/>
                    </a:lnTo>
                    <a:cubicBezTo>
                      <a:pt x="1315966" y="2430284"/>
                      <a:pt x="1283731" y="2398049"/>
                      <a:pt x="1243966" y="2398049"/>
                    </a:cubicBezTo>
                    <a:cubicBezTo>
                      <a:pt x="1204201" y="2398049"/>
                      <a:pt x="1171966" y="2430284"/>
                      <a:pt x="1171966" y="2470049"/>
                    </a:cubicBezTo>
                    <a:close/>
                    <a:moveTo>
                      <a:pt x="515345" y="1370958"/>
                    </a:moveTo>
                    <a:cubicBezTo>
                      <a:pt x="515344" y="1558300"/>
                      <a:pt x="586814" y="1745642"/>
                      <a:pt x="729750" y="1888579"/>
                    </a:cubicBezTo>
                    <a:cubicBezTo>
                      <a:pt x="1015625" y="2174454"/>
                      <a:pt x="1479119" y="2174454"/>
                      <a:pt x="1764994" y="1888580"/>
                    </a:cubicBezTo>
                    <a:lnTo>
                      <a:pt x="1940572" y="1713001"/>
                    </a:lnTo>
                    <a:lnTo>
                      <a:pt x="2136413" y="1713002"/>
                    </a:lnTo>
                    <a:cubicBezTo>
                      <a:pt x="2215124" y="1713001"/>
                      <a:pt x="2278929" y="1649195"/>
                      <a:pt x="2278929" y="1570486"/>
                    </a:cubicBezTo>
                    <a:lnTo>
                      <a:pt x="2278929" y="1374645"/>
                    </a:lnTo>
                    <a:lnTo>
                      <a:pt x="2282614" y="1370959"/>
                    </a:lnTo>
                    <a:lnTo>
                      <a:pt x="2278929" y="1367272"/>
                    </a:lnTo>
                    <a:lnTo>
                      <a:pt x="2278929" y="1171432"/>
                    </a:lnTo>
                    <a:cubicBezTo>
                      <a:pt x="2278929" y="1092722"/>
                      <a:pt x="2215123" y="1028916"/>
                      <a:pt x="2136413" y="1028916"/>
                    </a:cubicBezTo>
                    <a:lnTo>
                      <a:pt x="1940571" y="1028916"/>
                    </a:lnTo>
                    <a:cubicBezTo>
                      <a:pt x="1882045" y="970390"/>
                      <a:pt x="1823519" y="911862"/>
                      <a:pt x="1764993" y="853336"/>
                    </a:cubicBezTo>
                    <a:cubicBezTo>
                      <a:pt x="1479118" y="567461"/>
                      <a:pt x="1015625" y="567462"/>
                      <a:pt x="729750" y="853336"/>
                    </a:cubicBezTo>
                    <a:cubicBezTo>
                      <a:pt x="586813" y="996273"/>
                      <a:pt x="515344" y="1183616"/>
                      <a:pt x="515345" y="1370958"/>
                    </a:cubicBezTo>
                    <a:close/>
                    <a:moveTo>
                      <a:pt x="388776" y="2386770"/>
                    </a:moveTo>
                    <a:cubicBezTo>
                      <a:pt x="388776" y="2405196"/>
                      <a:pt x="395805" y="2423622"/>
                      <a:pt x="409865" y="2437681"/>
                    </a:cubicBezTo>
                    <a:cubicBezTo>
                      <a:pt x="437983" y="2465800"/>
                      <a:pt x="483570" y="2465800"/>
                      <a:pt x="511688" y="2437681"/>
                    </a:cubicBezTo>
                    <a:lnTo>
                      <a:pt x="664423" y="2284946"/>
                    </a:lnTo>
                    <a:cubicBezTo>
                      <a:pt x="692541" y="2256828"/>
                      <a:pt x="692541" y="2211241"/>
                      <a:pt x="664423" y="2183123"/>
                    </a:cubicBezTo>
                    <a:cubicBezTo>
                      <a:pt x="636305" y="2155005"/>
                      <a:pt x="590718" y="2155005"/>
                      <a:pt x="562599" y="2183123"/>
                    </a:cubicBezTo>
                    <a:lnTo>
                      <a:pt x="409865" y="2335858"/>
                    </a:lnTo>
                    <a:cubicBezTo>
                      <a:pt x="395805" y="2349917"/>
                      <a:pt x="388776" y="2368343"/>
                      <a:pt x="388776" y="2386770"/>
                    </a:cubicBezTo>
                    <a:close/>
                    <a:moveTo>
                      <a:pt x="388776" y="365689"/>
                    </a:moveTo>
                    <a:cubicBezTo>
                      <a:pt x="388776" y="384115"/>
                      <a:pt x="395805" y="402541"/>
                      <a:pt x="409865" y="416600"/>
                    </a:cubicBezTo>
                    <a:lnTo>
                      <a:pt x="562599" y="569335"/>
                    </a:lnTo>
                    <a:cubicBezTo>
                      <a:pt x="590718" y="597454"/>
                      <a:pt x="636305" y="597454"/>
                      <a:pt x="664423" y="569335"/>
                    </a:cubicBezTo>
                    <a:cubicBezTo>
                      <a:pt x="692541" y="541217"/>
                      <a:pt x="692541" y="495630"/>
                      <a:pt x="664423" y="467512"/>
                    </a:cubicBezTo>
                    <a:lnTo>
                      <a:pt x="511688" y="314777"/>
                    </a:lnTo>
                    <a:cubicBezTo>
                      <a:pt x="483570" y="286659"/>
                      <a:pt x="437983" y="286659"/>
                      <a:pt x="409865" y="314777"/>
                    </a:cubicBezTo>
                    <a:cubicBezTo>
                      <a:pt x="395805" y="328836"/>
                      <a:pt x="388776" y="347262"/>
                      <a:pt x="388776" y="365689"/>
                    </a:cubicBezTo>
                    <a:close/>
                    <a:moveTo>
                      <a:pt x="0" y="1379024"/>
                    </a:moveTo>
                    <a:cubicBezTo>
                      <a:pt x="0" y="1418789"/>
                      <a:pt x="32235" y="1451024"/>
                      <a:pt x="72000" y="1451024"/>
                    </a:cubicBezTo>
                    <a:lnTo>
                      <a:pt x="288000" y="1451024"/>
                    </a:lnTo>
                    <a:cubicBezTo>
                      <a:pt x="327765" y="1451024"/>
                      <a:pt x="360000" y="1418789"/>
                      <a:pt x="360000" y="1379024"/>
                    </a:cubicBezTo>
                    <a:cubicBezTo>
                      <a:pt x="360000" y="1339259"/>
                      <a:pt x="327765" y="1307024"/>
                      <a:pt x="288000" y="1307024"/>
                    </a:cubicBezTo>
                    <a:lnTo>
                      <a:pt x="72000" y="1307024"/>
                    </a:lnTo>
                    <a:cubicBezTo>
                      <a:pt x="32235" y="1307024"/>
                      <a:pt x="0" y="1339259"/>
                      <a:pt x="0" y="137902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35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5C4A53-1A92-E646-B8F1-031F154454F5}"/>
                </a:ext>
              </a:extLst>
            </p:cNvPr>
            <p:cNvSpPr txBox="1"/>
            <p:nvPr/>
          </p:nvSpPr>
          <p:spPr>
            <a:xfrm>
              <a:off x="2103594" y="3765518"/>
              <a:ext cx="2088384" cy="1461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rgbClr val="58595B"/>
                  </a:solidFill>
                  <a:cs typeface="Arial" pitchFamily="34" charset="0"/>
                </a:rPr>
                <a:t>PROTOCOL DESIGN</a:t>
              </a:r>
            </a:p>
            <a:p>
              <a:pPr algn="ctr"/>
              <a:endParaRPr lang="en-US" altLang="ko-KR" sz="1600" b="1" dirty="0">
                <a:solidFill>
                  <a:srgbClr val="58595B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600" dirty="0">
                  <a:solidFill>
                    <a:srgbClr val="58595B"/>
                  </a:solidFill>
                  <a:cs typeface="Arial" pitchFamily="34" charset="0"/>
                </a:rPr>
                <a:t>Amendments</a:t>
              </a:r>
            </a:p>
            <a:p>
              <a:pPr algn="ctr"/>
              <a:endParaRPr lang="en-US" altLang="ko-KR" sz="900" dirty="0">
                <a:solidFill>
                  <a:srgbClr val="58595B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600" dirty="0">
                  <a:solidFill>
                    <a:srgbClr val="58595B"/>
                  </a:solidFill>
                  <a:cs typeface="Arial" pitchFamily="34" charset="0"/>
                </a:rPr>
                <a:t>Streamline protocol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138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42" y="992707"/>
            <a:ext cx="8462210" cy="487645"/>
          </a:xfrm>
        </p:spPr>
        <p:txBody>
          <a:bodyPr/>
          <a:lstStyle/>
          <a:p>
            <a:pPr algn="ctr"/>
            <a:r>
              <a:rPr lang="en-US" sz="3200" dirty="0"/>
              <a:t>Practical Solutions to Setting Up </a:t>
            </a:r>
            <a:br>
              <a:rPr lang="en-US" sz="3200" dirty="0"/>
            </a:br>
            <a:r>
              <a:rPr lang="en-US" sz="3200" dirty="0"/>
              <a:t>Master Protocol Sites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87" y="3609582"/>
            <a:ext cx="1600200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838" y="3609582"/>
            <a:ext cx="1600200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579" y="3609582"/>
            <a:ext cx="1600200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4916" y="3609582"/>
            <a:ext cx="1600200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7987" y="5309600"/>
            <a:ext cx="1786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Derek Angus: REMAP-COVID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1044" y="5322983"/>
            <a:ext cx="1747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Laura </a:t>
            </a:r>
            <a:r>
              <a:rPr lang="en-US" sz="1600" dirty="0" err="1"/>
              <a:t>Esserman</a:t>
            </a:r>
            <a:r>
              <a:rPr lang="en-US" sz="1600" dirty="0"/>
              <a:t>: I-SPY-COVID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1579" y="5298583"/>
            <a:ext cx="1738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Manizhe</a:t>
            </a:r>
            <a:r>
              <a:rPr lang="en-US" sz="1600" dirty="0"/>
              <a:t> Payton: ACTIV-2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7207" y="5298582"/>
            <a:ext cx="1896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Pamela Tenaerts: Moderator, CTTI</a:t>
            </a:r>
          </a:p>
        </p:txBody>
      </p:sp>
    </p:spTree>
    <p:extLst>
      <p:ext uri="{BB962C8B-B14F-4D97-AF65-F5344CB8AC3E}">
        <p14:creationId xmlns:p14="http://schemas.microsoft.com/office/powerpoint/2010/main" val="2333983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52" y="1040824"/>
            <a:ext cx="8462210" cy="487645"/>
          </a:xfrm>
        </p:spPr>
        <p:txBody>
          <a:bodyPr/>
          <a:lstStyle/>
          <a:p>
            <a:pPr algn="ctr"/>
            <a:r>
              <a:rPr lang="en-US" sz="3200" dirty="0"/>
              <a:t>Increasing Participant Enrollment in</a:t>
            </a:r>
            <a:br>
              <a:rPr lang="en-US" sz="3200" dirty="0"/>
            </a:br>
            <a:r>
              <a:rPr lang="en-US" sz="3200" dirty="0"/>
              <a:t> Master Protocols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54" t="1082" r="-310" b="19609"/>
          <a:stretch/>
        </p:blipFill>
        <p:spPr>
          <a:xfrm>
            <a:off x="2663000" y="3534448"/>
            <a:ext cx="1500473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52" y="3534448"/>
            <a:ext cx="1610491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787" y="3534448"/>
            <a:ext cx="1600200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9530" y="3534448"/>
            <a:ext cx="1600200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87987" y="5200630"/>
            <a:ext cx="1786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Kousick</a:t>
            </a:r>
            <a:r>
              <a:rPr lang="en-US" sz="1600" dirty="0"/>
              <a:t> Biswas: Veterans Health Administration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3000" y="5200629"/>
            <a:ext cx="1786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Dan Cooper: </a:t>
            </a:r>
          </a:p>
          <a:p>
            <a:r>
              <a:rPr lang="en-US" sz="1600" dirty="0"/>
              <a:t>UC Irvine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9530" y="5200630"/>
            <a:ext cx="1786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Martin </a:t>
            </a:r>
            <a:r>
              <a:rPr lang="en-US" sz="1600" dirty="0" err="1"/>
              <a:t>Landray</a:t>
            </a:r>
            <a:r>
              <a:rPr lang="en-US" sz="1600" dirty="0"/>
              <a:t>:</a:t>
            </a:r>
          </a:p>
          <a:p>
            <a:r>
              <a:rPr lang="en-US" sz="1600" dirty="0"/>
              <a:t>RECOVERY Trial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2546" y="5177490"/>
            <a:ext cx="19114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Esther </a:t>
            </a:r>
            <a:r>
              <a:rPr lang="en-US" sz="1400" dirty="0" err="1"/>
              <a:t>Krofah</a:t>
            </a:r>
            <a:r>
              <a:rPr lang="en-US" sz="1400" dirty="0"/>
              <a:t>: Moderator, </a:t>
            </a:r>
            <a:r>
              <a:rPr lang="en-US" sz="1400" dirty="0" err="1"/>
              <a:t>FasterCures</a:t>
            </a:r>
            <a:r>
              <a:rPr lang="en-US" sz="1400" dirty="0"/>
              <a:t>, </a:t>
            </a:r>
          </a:p>
          <a:p>
            <a:r>
              <a:rPr lang="en-US" sz="1400" dirty="0"/>
              <a:t>a Center of the Milken Institute</a:t>
            </a:r>
          </a:p>
        </p:txBody>
      </p:sp>
    </p:spTree>
    <p:extLst>
      <p:ext uri="{BB962C8B-B14F-4D97-AF65-F5344CB8AC3E}">
        <p14:creationId xmlns:p14="http://schemas.microsoft.com/office/powerpoint/2010/main" val="2607208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801" y="1044722"/>
            <a:ext cx="8462210" cy="492443"/>
          </a:xfrm>
        </p:spPr>
        <p:txBody>
          <a:bodyPr>
            <a:spAutoFit/>
          </a:bodyPr>
          <a:lstStyle/>
          <a:p>
            <a:r>
              <a:rPr lang="en-US" sz="3200" dirty="0"/>
              <a:t>Lessons for the Future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10" y="3600430"/>
            <a:ext cx="16002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801" y="3600430"/>
            <a:ext cx="16002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482" y="3600430"/>
            <a:ext cx="16002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163" y="3600430"/>
            <a:ext cx="160020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210" y="5252629"/>
            <a:ext cx="1786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Samuel Brown: Intermountain Health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1811" y="5252629"/>
            <a:ext cx="1888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Adrian Hernandez: </a:t>
            </a:r>
            <a:r>
              <a:rPr lang="en-US" sz="1600" dirty="0" err="1"/>
              <a:t>PCORnet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955572" y="5209787"/>
            <a:ext cx="1786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Saye</a:t>
            </a:r>
            <a:r>
              <a:rPr lang="en-US" sz="1600" dirty="0"/>
              <a:t> </a:t>
            </a:r>
            <a:r>
              <a:rPr lang="en-US" sz="1600" dirty="0" err="1"/>
              <a:t>Khoo</a:t>
            </a:r>
            <a:r>
              <a:rPr lang="en-US" sz="1600" dirty="0"/>
              <a:t>:</a:t>
            </a:r>
          </a:p>
          <a:p>
            <a:r>
              <a:rPr lang="en-US" sz="1600" dirty="0"/>
              <a:t>AGILE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9163" y="5209787"/>
            <a:ext cx="1786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Mark McClellan: Moderator, Margolis Center for Health Policy</a:t>
            </a:r>
          </a:p>
        </p:txBody>
      </p:sp>
    </p:spTree>
    <p:extLst>
      <p:ext uri="{BB962C8B-B14F-4D97-AF65-F5344CB8AC3E}">
        <p14:creationId xmlns:p14="http://schemas.microsoft.com/office/powerpoint/2010/main" val="2897836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90" y="3509892"/>
            <a:ext cx="8462210" cy="487645"/>
          </a:xfrm>
        </p:spPr>
        <p:txBody>
          <a:bodyPr/>
          <a:lstStyle/>
          <a:p>
            <a:r>
              <a:rPr lang="en-US" sz="3200" dirty="0"/>
              <a:t>Closing Comments</a:t>
            </a:r>
          </a:p>
        </p:txBody>
      </p:sp>
    </p:spTree>
    <p:extLst>
      <p:ext uri="{BB962C8B-B14F-4D97-AF65-F5344CB8AC3E}">
        <p14:creationId xmlns:p14="http://schemas.microsoft.com/office/powerpoint/2010/main" val="129174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333084"/>
            <a:ext cx="8462210" cy="770467"/>
          </a:xfrm>
        </p:spPr>
        <p:txBody>
          <a:bodyPr/>
          <a:lstStyle/>
          <a:p>
            <a:r>
              <a:rPr lang="en-US" dirty="0"/>
              <a:t>Additional COVID-19 Resources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9" y="1114181"/>
            <a:ext cx="8462210" cy="4038147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Daily </a:t>
            </a:r>
            <a:r>
              <a:rPr lang="en-US" sz="2000" dirty="0" smtClean="0">
                <a:hlinkClick r:id="rId2"/>
              </a:rPr>
              <a:t>ClinicalTrials.gov </a:t>
            </a:r>
            <a:r>
              <a:rPr lang="en-US" sz="2000" dirty="0">
                <a:hlinkClick r:id="rId2"/>
              </a:rPr>
              <a:t>COVID trials download</a:t>
            </a:r>
            <a:endParaRPr lang="en-US" sz="2000" dirty="0"/>
          </a:p>
          <a:p>
            <a:r>
              <a:rPr lang="en-US" sz="2000" dirty="0"/>
              <a:t>Webinars: </a:t>
            </a:r>
            <a:r>
              <a:rPr lang="en-US" sz="2000" dirty="0">
                <a:hlinkClick r:id="rId3"/>
              </a:rPr>
              <a:t>Designing High-Quality Trials</a:t>
            </a:r>
            <a:r>
              <a:rPr lang="en-US" sz="2000" dirty="0"/>
              <a:t>, </a:t>
            </a:r>
            <a:r>
              <a:rPr lang="en-US" sz="2000" dirty="0">
                <a:hlinkClick r:id="rId4"/>
              </a:rPr>
              <a:t>Engaging Minority Patients</a:t>
            </a:r>
            <a:endParaRPr lang="en-US" sz="2000" dirty="0"/>
          </a:p>
          <a:p>
            <a:r>
              <a:rPr lang="en-US" sz="2000" dirty="0">
                <a:hlinkClick r:id="rId5"/>
              </a:rPr>
              <a:t>Master Protocol Summit</a:t>
            </a:r>
            <a:endParaRPr lang="en-US" sz="2000" dirty="0"/>
          </a:p>
          <a:p>
            <a:pPr marL="404812" lvl="1" indent="0">
              <a:buNone/>
            </a:pPr>
            <a:endParaRPr lang="en-US" sz="1000" b="1" dirty="0"/>
          </a:p>
          <a:p>
            <a:pPr marL="404812" lvl="1" indent="0">
              <a:buNone/>
            </a:pPr>
            <a:r>
              <a:rPr lang="en-US" sz="2000" b="1" dirty="0"/>
              <a:t>Articles of Interest</a:t>
            </a:r>
            <a:endParaRPr lang="en-US" sz="2000" dirty="0"/>
          </a:p>
          <a:p>
            <a:pPr lvl="1"/>
            <a:r>
              <a:rPr lang="en-US" sz="1600" u="sng" dirty="0">
                <a:hlinkClick r:id="rId6"/>
              </a:rPr>
              <a:t>Duke-Margolis Paper Details Strategies to Treat COVID-19</a:t>
            </a:r>
            <a:endParaRPr lang="en-US" sz="1600" dirty="0"/>
          </a:p>
          <a:p>
            <a:pPr lvl="1"/>
            <a:r>
              <a:rPr lang="en-US" sz="1600" u="sng" dirty="0">
                <a:hlinkClick r:id="rId7" tooltip="https://www.nejm.org/doi/full/10.1056/nejmra1510062"/>
              </a:rPr>
              <a:t>Master Protocols to Study Multiple Therapies, Multiple Diseases, or Both (</a:t>
            </a:r>
            <a:r>
              <a:rPr lang="en-US" sz="1600" i="1" u="sng" dirty="0">
                <a:hlinkClick r:id="rId7" tooltip="https://www.nejm.org/doi/full/10.1056/nejmra1510062"/>
              </a:rPr>
              <a:t>The New England Journal of Medicine</a:t>
            </a:r>
            <a:r>
              <a:rPr lang="en-US" sz="1600" u="sng" dirty="0">
                <a:hlinkClick r:id="rId7" tooltip="https://www.nejm.org/doi/full/10.1056/nejmra1510062"/>
              </a:rPr>
              <a:t>)</a:t>
            </a:r>
            <a:endParaRPr lang="en-US" sz="1600" dirty="0"/>
          </a:p>
          <a:p>
            <a:pPr lvl="1"/>
            <a:r>
              <a:rPr lang="en-US" sz="1600" u="sng" dirty="0">
                <a:hlinkClick r:id="rId8" tooltip="https://califf001.medium.com/complete-rapid-reporting-of-clinical-trials-a-necessary-component-of-the-pandemic-response-aa158eb1a1cb"/>
              </a:rPr>
              <a:t>Complete, Rapid Reporting of Clinical Trials: A Necessary Component of the Pandemic Response (</a:t>
            </a:r>
            <a:r>
              <a:rPr lang="en-US" sz="1600" i="1" u="sng" dirty="0">
                <a:hlinkClick r:id="rId8" tooltip="https://califf001.medium.com/complete-rapid-reporting-of-clinical-trials-a-necessary-component-of-the-pandemic-response-aa158eb1a1cb"/>
              </a:rPr>
              <a:t>Medium)</a:t>
            </a:r>
            <a:endParaRPr lang="en-US" sz="1600" dirty="0"/>
          </a:p>
          <a:p>
            <a:pPr marL="404812" lvl="1" indent="0">
              <a:buNone/>
            </a:pPr>
            <a:endParaRPr lang="en-US" sz="1000" b="1" dirty="0"/>
          </a:p>
          <a:p>
            <a:pPr marL="404812" lvl="1" indent="0">
              <a:buNone/>
            </a:pPr>
            <a:r>
              <a:rPr lang="en-US" sz="2000" b="1" dirty="0"/>
              <a:t>Master Protocol COVID Treatment Resources</a:t>
            </a:r>
            <a:endParaRPr lang="en-US" sz="2000" dirty="0"/>
          </a:p>
          <a:p>
            <a:pPr lvl="1"/>
            <a:r>
              <a:rPr lang="en-US" sz="1600" u="sng" dirty="0">
                <a:hlinkClick r:id="rId9" tooltip="https://www.nih.gov/research-training/medical-research-initiatives/activ/covid-19-therapeutics-prioritized-testing-clinical-trials"/>
              </a:rPr>
              <a:t>Accelerating COVID-19 Therapeutic Interventions and Vaccines (ACTIV)</a:t>
            </a:r>
            <a:endParaRPr lang="en-US" sz="1600" dirty="0"/>
          </a:p>
          <a:p>
            <a:pPr lvl="1"/>
            <a:r>
              <a:rPr lang="en-US" sz="1600" u="sng" dirty="0">
                <a:hlinkClick r:id="rId10" tooltip="https://www.quantumleaphealth.org/portfolio/i-spy-covid"/>
              </a:rPr>
              <a:t>I-SPY COVID Trial</a:t>
            </a:r>
            <a:endParaRPr lang="en-US" sz="1600" dirty="0"/>
          </a:p>
          <a:p>
            <a:pPr lvl="1"/>
            <a:r>
              <a:rPr lang="en-US" sz="1600" b="1" dirty="0">
                <a:hlinkClick r:id="rId11" tooltip="https://www.recoverytrial.net/"/>
              </a:rPr>
              <a:t>​​​​​</a:t>
            </a:r>
            <a:r>
              <a:rPr lang="en-US" sz="1600" u="sng" dirty="0">
                <a:hlinkClick r:id="rId11" tooltip="https://www.recoverytrial.net/"/>
              </a:rPr>
              <a:t>RECOVERY - Randomised Evaluation of COVID-19 Therapy</a:t>
            </a:r>
            <a:endParaRPr lang="en-US" sz="1600" dirty="0"/>
          </a:p>
          <a:p>
            <a:pPr lvl="1"/>
            <a:r>
              <a:rPr lang="en-US" sz="1600" u="sng" dirty="0">
                <a:hlinkClick r:id="rId12" tooltip="https://www.remapcap.org/"/>
              </a:rPr>
              <a:t>REMAP-CAP: A Randomised, Embedded, Multi-factorial, Adaptive Platform Trial for Community-Acquired Pneumonia</a:t>
            </a:r>
            <a:endParaRPr lang="en-US" sz="1600" dirty="0"/>
          </a:p>
          <a:p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0425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23034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58595B"/>
                </a:solidFill>
                <a:hlinkClick r:id="rId3"/>
              </a:rPr>
              <a:t>Sign up </a:t>
            </a:r>
            <a:r>
              <a:rPr lang="en-US" i="1" dirty="0">
                <a:solidFill>
                  <a:srgbClr val="58595B"/>
                </a:solidFill>
              </a:rPr>
              <a:t>for CTTI’s e-newsletter and follow us on </a:t>
            </a:r>
            <a:r>
              <a:rPr lang="en-US" i="1" dirty="0">
                <a:solidFill>
                  <a:srgbClr val="58595B"/>
                </a:solidFill>
                <a:hlinkClick r:id="rId4"/>
              </a:rPr>
              <a:t>Twitter</a:t>
            </a:r>
            <a:r>
              <a:rPr lang="en-US" i="1" dirty="0">
                <a:solidFill>
                  <a:srgbClr val="58595B"/>
                </a:solidFill>
              </a:rPr>
              <a:t> or </a:t>
            </a:r>
            <a:r>
              <a:rPr lang="en-US" i="1" dirty="0">
                <a:solidFill>
                  <a:srgbClr val="58595B"/>
                </a:solidFill>
                <a:hlinkClick r:id="rId5"/>
              </a:rPr>
              <a:t>LinkedIn</a:t>
            </a:r>
            <a:r>
              <a:rPr lang="en-US" i="1" dirty="0">
                <a:solidFill>
                  <a:srgbClr val="58595B"/>
                </a:solidFill>
              </a:rPr>
              <a:t> </a:t>
            </a:r>
          </a:p>
          <a:p>
            <a:pPr algn="ctr"/>
            <a:r>
              <a:rPr lang="en-US" i="1" dirty="0">
                <a:solidFill>
                  <a:srgbClr val="58595B"/>
                </a:solidFill>
              </a:rPr>
              <a:t>to hear more about our ongoing COVID-19 efforts, </a:t>
            </a:r>
          </a:p>
          <a:p>
            <a:pPr algn="ctr"/>
            <a:r>
              <a:rPr lang="en-US" i="1" dirty="0">
                <a:solidFill>
                  <a:srgbClr val="58595B"/>
                </a:solidFill>
              </a:rPr>
              <a:t>as well as our Transforming Trials 2030 initiative.</a:t>
            </a:r>
          </a:p>
        </p:txBody>
      </p:sp>
    </p:spTree>
    <p:extLst>
      <p:ext uri="{BB962C8B-B14F-4D97-AF65-F5344CB8AC3E}">
        <p14:creationId xmlns:p14="http://schemas.microsoft.com/office/powerpoint/2010/main" val="84108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471309"/>
            <a:ext cx="8462210" cy="785991"/>
          </a:xfrm>
        </p:spPr>
        <p:txBody>
          <a:bodyPr/>
          <a:lstStyle/>
          <a:p>
            <a:r>
              <a:rPr lang="en-US" sz="3200" dirty="0"/>
              <a:t>Agenda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47579" y="1380089"/>
            <a:ext cx="8462210" cy="4508584"/>
          </a:xfrm>
        </p:spPr>
        <p:txBody>
          <a:bodyPr/>
          <a:lstStyle/>
          <a:p>
            <a:r>
              <a:rPr lang="en-US" dirty="0"/>
              <a:t>Welcoming Remarks</a:t>
            </a:r>
          </a:p>
          <a:p>
            <a:r>
              <a:rPr lang="en-US" dirty="0"/>
              <a:t>Opening Comments</a:t>
            </a:r>
          </a:p>
          <a:p>
            <a:r>
              <a:rPr lang="en-US" dirty="0"/>
              <a:t>Current State of COVID Clinical Trials: A Call to Action</a:t>
            </a:r>
          </a:p>
          <a:p>
            <a:r>
              <a:rPr lang="en-US" dirty="0"/>
              <a:t>Practical Solutions to Setting Up Master Protocol Sites</a:t>
            </a:r>
          </a:p>
          <a:p>
            <a:r>
              <a:rPr lang="en-US" dirty="0"/>
              <a:t>Increasing Participant Enrollment in Master Protocols</a:t>
            </a:r>
          </a:p>
          <a:p>
            <a:r>
              <a:rPr lang="en-US" dirty="0"/>
              <a:t>Lessons for the Future</a:t>
            </a:r>
          </a:p>
          <a:p>
            <a:r>
              <a:rPr lang="en-US" dirty="0"/>
              <a:t>Closing Comments</a:t>
            </a:r>
          </a:p>
        </p:txBody>
      </p:sp>
    </p:spTree>
    <p:extLst>
      <p:ext uri="{BB962C8B-B14F-4D97-AF65-F5344CB8AC3E}">
        <p14:creationId xmlns:p14="http://schemas.microsoft.com/office/powerpoint/2010/main" val="215757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470" y="2379896"/>
            <a:ext cx="4137090" cy="361219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2"/>
                </a:solidFill>
              </a:rPr>
              <a:t>Multi-stakeholder,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2"/>
                </a:solidFill>
              </a:rPr>
              <a:t>public-private partnership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2"/>
                </a:solidFill>
              </a:rPr>
              <a:t>co-founded by Duke University &amp; FDA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2"/>
                </a:solidFill>
              </a:rPr>
              <a:t>Participation of 500+ more orgs and </a:t>
            </a:r>
            <a:r>
              <a:rPr lang="en-US" sz="2000" u="sng" dirty="0">
                <a:solidFill>
                  <a:schemeClr val="accent2"/>
                </a:solidFill>
              </a:rPr>
              <a:t>+</a:t>
            </a:r>
            <a:r>
              <a:rPr lang="en-US" sz="2000" dirty="0">
                <a:solidFill>
                  <a:schemeClr val="accent2"/>
                </a:solidFill>
              </a:rPr>
              <a:t> 80 member organizations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i="1" dirty="0">
              <a:solidFill>
                <a:srgbClr val="00B7D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333333"/>
                </a:solidFill>
              </a:rPr>
              <a:t>MISSION: To develop and drive adoption of practices that will increase the quality and efficiency of clinical trials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70" y="597148"/>
            <a:ext cx="3362256" cy="1292935"/>
          </a:xfrm>
          <a:prstGeom prst="rect">
            <a:avLst/>
          </a:prstGeom>
        </p:spPr>
      </p:pic>
      <p:pic>
        <p:nvPicPr>
          <p:cNvPr id="5" name="Picture 4" descr="CTTI works to transform clinical trials through 3 key strengths: multi-stakeholder, evidence-based, and impact. " title="3 Key Strength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75" y="1127772"/>
            <a:ext cx="4102046" cy="408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3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00" y="519695"/>
            <a:ext cx="9028800" cy="439200"/>
          </a:xfrm>
        </p:spPr>
        <p:txBody>
          <a:bodyPr/>
          <a:lstStyle/>
          <a:p>
            <a:r>
              <a:rPr lang="en-US" sz="3400" dirty="0"/>
              <a:t>Overview of COVID-19 Efforts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6AC30-B17D-B542-B365-73A74E69D8AD}"/>
              </a:ext>
            </a:extLst>
          </p:cNvPr>
          <p:cNvSpPr txBox="1"/>
          <p:nvPr/>
        </p:nvSpPr>
        <p:spPr>
          <a:xfrm>
            <a:off x="470263" y="6370321"/>
            <a:ext cx="6275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https://www.ctti-clinicaltrials.org/projects/clinical-trials-issues-related-covid-19</a:t>
            </a:r>
            <a:r>
              <a:rPr lang="en-US" sz="1400" dirty="0"/>
              <a:t>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10119853"/>
              </p:ext>
            </p:extLst>
          </p:nvPr>
        </p:nvGraphicFramePr>
        <p:xfrm>
          <a:off x="8228" y="-282420"/>
          <a:ext cx="4260963" cy="8157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5825190" y="1178601"/>
            <a:ext cx="34783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accent2"/>
                </a:solidFill>
                <a:cs typeface="Arial" pitchFamily="34" charset="0"/>
              </a:rPr>
              <a:t>For COVID-19 Trials</a:t>
            </a:r>
          </a:p>
          <a:p>
            <a:pPr lvl="1"/>
            <a:r>
              <a:rPr lang="en-US" dirty="0">
                <a:solidFill>
                  <a:schemeClr val="accent2"/>
                </a:solidFill>
                <a:cs typeface="Arial" pitchFamily="34" charset="0"/>
                <a:hlinkClick r:id="rId9"/>
              </a:rPr>
              <a:t>Daily </a:t>
            </a:r>
            <a:r>
              <a:rPr lang="en-US" dirty="0" smtClean="0">
                <a:solidFill>
                  <a:schemeClr val="accent2"/>
                </a:solidFill>
                <a:cs typeface="Arial" pitchFamily="34" charset="0"/>
                <a:hlinkClick r:id="rId9"/>
              </a:rPr>
              <a:t>ClinicalTrials.gov </a:t>
            </a:r>
            <a:r>
              <a:rPr lang="en-US" dirty="0">
                <a:solidFill>
                  <a:schemeClr val="accent2"/>
                </a:solidFill>
                <a:cs typeface="Arial" pitchFamily="34" charset="0"/>
                <a:hlinkClick r:id="rId9"/>
              </a:rPr>
              <a:t>download</a:t>
            </a: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pPr lvl="1"/>
            <a:r>
              <a:rPr lang="en-US" i="1" dirty="0">
                <a:solidFill>
                  <a:schemeClr val="accent2"/>
                </a:solidFill>
                <a:cs typeface="Arial" pitchFamily="34" charset="0"/>
              </a:rPr>
              <a:t>Webinars: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cs typeface="Arial" pitchFamily="34" charset="0"/>
                <a:hlinkClick r:id="rId10"/>
              </a:rPr>
              <a:t>Designing High-Quality Trials</a:t>
            </a: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hlinkClick r:id="rId11"/>
              </a:rPr>
              <a:t>Engaging Minority Patients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7239" y="1167972"/>
            <a:ext cx="34693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accent2"/>
                </a:solidFill>
                <a:cs typeface="Arial" pitchFamily="34" charset="0"/>
              </a:rPr>
              <a:t>For Ongoing Trials</a:t>
            </a:r>
            <a:endParaRPr lang="en-US" b="1" dirty="0">
              <a:solidFill>
                <a:schemeClr val="accent2"/>
              </a:solidFill>
            </a:endParaRPr>
          </a:p>
          <a:p>
            <a:pPr marL="180975" lvl="1"/>
            <a:r>
              <a:rPr lang="en-US" dirty="0">
                <a:solidFill>
                  <a:schemeClr val="accent2"/>
                </a:solidFill>
                <a:cs typeface="Arial" pitchFamily="34" charset="0"/>
                <a:hlinkClick r:id="rId12"/>
              </a:rPr>
              <a:t>Playbook of Best </a:t>
            </a:r>
            <a:br>
              <a:rPr lang="en-US" dirty="0">
                <a:solidFill>
                  <a:schemeClr val="accent2"/>
                </a:solidFill>
                <a:cs typeface="Arial" pitchFamily="34" charset="0"/>
                <a:hlinkClick r:id="rId12"/>
              </a:rPr>
            </a:br>
            <a:r>
              <a:rPr lang="en-US" dirty="0">
                <a:solidFill>
                  <a:schemeClr val="accent2"/>
                </a:solidFill>
                <a:cs typeface="Arial" pitchFamily="34" charset="0"/>
                <a:hlinkClick r:id="rId12"/>
              </a:rPr>
              <a:t>Practices</a:t>
            </a: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pPr marL="180975" lvl="1"/>
            <a:r>
              <a:rPr lang="en-US" i="1" dirty="0">
                <a:solidFill>
                  <a:schemeClr val="accent2"/>
                </a:solidFill>
                <a:cs typeface="Arial" pitchFamily="34" charset="0"/>
              </a:rPr>
              <a:t>Webinars</a:t>
            </a:r>
            <a:r>
              <a:rPr lang="en-US" dirty="0">
                <a:solidFill>
                  <a:schemeClr val="accent2"/>
                </a:solidFill>
                <a:cs typeface="Arial" pitchFamily="34" charset="0"/>
              </a:rPr>
              <a:t>: </a:t>
            </a: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cs typeface="Arial" pitchFamily="34" charset="0"/>
                <a:hlinkClick r:id="rId13"/>
              </a:rPr>
              <a:t>Conduct of Ongoing Trials in COVID</a:t>
            </a:r>
            <a:endParaRPr lang="en-US" dirty="0">
              <a:solidFill>
                <a:schemeClr val="accent2"/>
              </a:solidFill>
              <a:cs typeface="Arial" pitchFamily="34" charset="0"/>
            </a:endParaRP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cs typeface="Arial" pitchFamily="34" charset="0"/>
                <a:hlinkClick r:id="rId14"/>
              </a:rPr>
              <a:t>Switching to Remote &amp; Virtual Visits</a:t>
            </a:r>
            <a:endParaRPr lang="en-US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8819" y="3622575"/>
            <a:ext cx="59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24344"/>
                </a:solidFill>
                <a:cs typeface="Arial" pitchFamily="34" charset="0"/>
              </a:rPr>
              <a:t>Master Protocol Summit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24344"/>
                </a:solidFill>
                <a:cs typeface="Arial" pitchFamily="34" charset="0"/>
              </a:rPr>
              <a:t>Lessons learned relative to transforming trials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24344"/>
                </a:solidFill>
                <a:cs typeface="Arial" pitchFamily="34" charset="0"/>
              </a:rPr>
              <a:t>COVID-19 treatment trial report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2948819" y="4906908"/>
            <a:ext cx="59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E4036"/>
                </a:solidFill>
                <a:cs typeface="Arial" pitchFamily="34" charset="0"/>
              </a:rPr>
              <a:t>Maintaining the transformation</a:t>
            </a:r>
            <a:endParaRPr lang="en-US" dirty="0">
              <a:solidFill>
                <a:srgbClr val="EE403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E4036"/>
                </a:solidFill>
              </a:rPr>
              <a:t>Analysis of clinical trial ecosystem changes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E4036"/>
                </a:solidFill>
              </a:rPr>
              <a:t>Transforming Trials 2030</a:t>
            </a:r>
          </a:p>
        </p:txBody>
      </p:sp>
    </p:spTree>
    <p:extLst>
      <p:ext uri="{BB962C8B-B14F-4D97-AF65-F5344CB8AC3E}">
        <p14:creationId xmlns:p14="http://schemas.microsoft.com/office/powerpoint/2010/main" val="419178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28" y="3654459"/>
            <a:ext cx="8462210" cy="487645"/>
          </a:xfrm>
        </p:spPr>
        <p:txBody>
          <a:bodyPr/>
          <a:lstStyle/>
          <a:p>
            <a:r>
              <a:rPr lang="en-US" sz="3200" dirty="0"/>
              <a:t>Opening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7663" y="4578157"/>
            <a:ext cx="8461375" cy="1608667"/>
          </a:xfrm>
        </p:spPr>
        <p:txBody>
          <a:bodyPr/>
          <a:lstStyle/>
          <a:p>
            <a:r>
              <a:rPr lang="en-US" dirty="0"/>
              <a:t>Janet Woodcock, Operation Warp Speed</a:t>
            </a:r>
          </a:p>
        </p:txBody>
      </p:sp>
      <p:pic>
        <p:nvPicPr>
          <p:cNvPr id="4" name="Picture 3" descr="Photo of Janet Woodcock" title="Janet Woodcoc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483926" y="3696959"/>
            <a:ext cx="1774707" cy="2097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479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28" y="3723028"/>
            <a:ext cx="8462210" cy="487645"/>
          </a:xfrm>
        </p:spPr>
        <p:txBody>
          <a:bodyPr/>
          <a:lstStyle/>
          <a:p>
            <a:r>
              <a:rPr lang="en-US" sz="3200" dirty="0"/>
              <a:t>Current State of COVID Clinical Trials: </a:t>
            </a:r>
            <a:br>
              <a:rPr lang="en-US" sz="3200" dirty="0"/>
            </a:br>
            <a:r>
              <a:rPr lang="en-US" sz="3200" dirty="0"/>
              <a:t>A Call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46828" y="4796751"/>
            <a:ext cx="8461375" cy="292388"/>
          </a:xfrm>
        </p:spPr>
        <p:txBody>
          <a:bodyPr>
            <a:spAutoFit/>
          </a:bodyPr>
          <a:lstStyle/>
          <a:p>
            <a:r>
              <a:rPr lang="en-US" dirty="0"/>
              <a:t>Robert </a:t>
            </a:r>
            <a:r>
              <a:rPr lang="en-US" dirty="0" err="1"/>
              <a:t>Califf</a:t>
            </a:r>
            <a:r>
              <a:rPr lang="en-US" dirty="0"/>
              <a:t>, Verily and Google Health</a:t>
            </a:r>
          </a:p>
        </p:txBody>
      </p:sp>
      <p:pic>
        <p:nvPicPr>
          <p:cNvPr id="4" name="Picture 3" descr="Photo of Robert Califf" title="Robert Cal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825" y="4205151"/>
            <a:ext cx="1908213" cy="1908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986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2588" y="529594"/>
            <a:ext cx="5166886" cy="533319"/>
          </a:xfrm>
          <a:prstGeom prst="rect">
            <a:avLst/>
          </a:prstGeom>
        </p:spPr>
        <p:txBody>
          <a:bodyPr vert="horz" wrap="square" lIns="0" tIns="10001" rIns="0" bIns="0" rtlCol="0" anchor="ctr" anchorCtr="0">
            <a:spAutoFit/>
          </a:bodyPr>
          <a:lstStyle/>
          <a:p>
            <a:pPr marL="9525" algn="ctr">
              <a:spcBef>
                <a:spcPts val="79"/>
              </a:spcBef>
            </a:pPr>
            <a:r>
              <a:rPr lang="en-US" sz="3400" dirty="0">
                <a:solidFill>
                  <a:schemeClr val="accent2"/>
                </a:solidFill>
              </a:rPr>
              <a:t>Power of Coordination</a:t>
            </a:r>
            <a:endParaRPr sz="3400" dirty="0">
              <a:solidFill>
                <a:schemeClr val="accent2"/>
              </a:solidFill>
            </a:endParaRPr>
          </a:p>
        </p:txBody>
      </p:sp>
      <p:sp>
        <p:nvSpPr>
          <p:cNvPr id="3" name="object 3" title="graphic"/>
          <p:cNvSpPr/>
          <p:nvPr/>
        </p:nvSpPr>
        <p:spPr>
          <a:xfrm>
            <a:off x="519934" y="1296788"/>
            <a:ext cx="2701636" cy="399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4" name="object 4" descr="Recruitment table shows daily recruitment and 7-day average daily recruitment" title="Table"/>
          <p:cNvGrpSpPr/>
          <p:nvPr/>
        </p:nvGrpSpPr>
        <p:grpSpPr>
          <a:xfrm>
            <a:off x="3568708" y="1354229"/>
            <a:ext cx="5171123" cy="3941921"/>
            <a:chOff x="4220319" y="1500096"/>
            <a:chExt cx="6894830" cy="5255895"/>
          </a:xfrm>
        </p:grpSpPr>
        <p:sp>
          <p:nvSpPr>
            <p:cNvPr id="5" name="object 5"/>
            <p:cNvSpPr/>
            <p:nvPr/>
          </p:nvSpPr>
          <p:spPr>
            <a:xfrm>
              <a:off x="4220478" y="1500096"/>
              <a:ext cx="6894195" cy="5255895"/>
            </a:xfrm>
            <a:custGeom>
              <a:avLst/>
              <a:gdLst/>
              <a:ahLst/>
              <a:cxnLst/>
              <a:rect l="l" t="t" r="r" b="b"/>
              <a:pathLst>
                <a:path w="6894195" h="5255895">
                  <a:moveTo>
                    <a:pt x="6894182" y="0"/>
                  </a:moveTo>
                  <a:lnTo>
                    <a:pt x="0" y="0"/>
                  </a:lnTo>
                  <a:lnTo>
                    <a:pt x="0" y="5255781"/>
                  </a:lnTo>
                  <a:lnTo>
                    <a:pt x="6894183" y="5255781"/>
                  </a:lnTo>
                  <a:lnTo>
                    <a:pt x="6894182" y="0"/>
                  </a:lnTo>
                  <a:close/>
                </a:path>
              </a:pathLst>
            </a:custGeom>
            <a:solidFill>
              <a:srgbClr val="EAF1F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4225492" y="1505426"/>
              <a:ext cx="6884670" cy="5245735"/>
            </a:xfrm>
            <a:custGeom>
              <a:avLst/>
              <a:gdLst/>
              <a:ahLst/>
              <a:cxnLst/>
              <a:rect l="l" t="t" r="r" b="b"/>
              <a:pathLst>
                <a:path w="6884670" h="5245734">
                  <a:moveTo>
                    <a:pt x="0" y="5245194"/>
                  </a:moveTo>
                  <a:lnTo>
                    <a:pt x="6884083" y="5245194"/>
                  </a:lnTo>
                  <a:lnTo>
                    <a:pt x="6884083" y="0"/>
                  </a:lnTo>
                  <a:lnTo>
                    <a:pt x="0" y="0"/>
                  </a:lnTo>
                  <a:lnTo>
                    <a:pt x="0" y="5245194"/>
                  </a:lnTo>
                  <a:close/>
                </a:path>
              </a:pathLst>
            </a:custGeom>
            <a:ln w="10333">
              <a:solidFill>
                <a:srgbClr val="EAF1F3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5081201" y="2002560"/>
              <a:ext cx="5857875" cy="3683635"/>
            </a:xfrm>
            <a:custGeom>
              <a:avLst/>
              <a:gdLst/>
              <a:ahLst/>
              <a:cxnLst/>
              <a:rect l="l" t="t" r="r" b="b"/>
              <a:pathLst>
                <a:path w="5857875" h="3683635">
                  <a:moveTo>
                    <a:pt x="5857782" y="0"/>
                  </a:moveTo>
                  <a:lnTo>
                    <a:pt x="0" y="0"/>
                  </a:lnTo>
                  <a:lnTo>
                    <a:pt x="0" y="3683281"/>
                  </a:lnTo>
                  <a:lnTo>
                    <a:pt x="5857783" y="3683281"/>
                  </a:lnTo>
                  <a:lnTo>
                    <a:pt x="5857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5086216" y="2007890"/>
              <a:ext cx="5848350" cy="3672840"/>
            </a:xfrm>
            <a:custGeom>
              <a:avLst/>
              <a:gdLst/>
              <a:ahLst/>
              <a:cxnLst/>
              <a:rect l="l" t="t" r="r" b="b"/>
              <a:pathLst>
                <a:path w="5848350" h="3672840">
                  <a:moveTo>
                    <a:pt x="0" y="3672694"/>
                  </a:moveTo>
                  <a:lnTo>
                    <a:pt x="5847857" y="3672694"/>
                  </a:lnTo>
                  <a:lnTo>
                    <a:pt x="5847857" y="0"/>
                  </a:lnTo>
                  <a:lnTo>
                    <a:pt x="0" y="0"/>
                  </a:lnTo>
                  <a:lnTo>
                    <a:pt x="0" y="3672694"/>
                  </a:lnTo>
                  <a:close/>
                </a:path>
              </a:pathLst>
            </a:custGeom>
            <a:ln w="10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5081202" y="5681781"/>
              <a:ext cx="5857875" cy="0"/>
            </a:xfrm>
            <a:custGeom>
              <a:avLst/>
              <a:gdLst/>
              <a:ahLst/>
              <a:cxnLst/>
              <a:rect l="l" t="t" r="r" b="b"/>
              <a:pathLst>
                <a:path w="5857875">
                  <a:moveTo>
                    <a:pt x="0" y="0"/>
                  </a:moveTo>
                  <a:lnTo>
                    <a:pt x="1617817" y="0"/>
                  </a:lnTo>
                </a:path>
                <a:path w="5857875">
                  <a:moveTo>
                    <a:pt x="1637870" y="0"/>
                  </a:moveTo>
                  <a:lnTo>
                    <a:pt x="1738135" y="0"/>
                  </a:lnTo>
                </a:path>
                <a:path w="5857875">
                  <a:moveTo>
                    <a:pt x="1778567" y="0"/>
                  </a:moveTo>
                  <a:lnTo>
                    <a:pt x="1878834" y="0"/>
                  </a:lnTo>
                </a:path>
                <a:path w="5857875">
                  <a:moveTo>
                    <a:pt x="1899100" y="0"/>
                  </a:moveTo>
                  <a:lnTo>
                    <a:pt x="2019526" y="0"/>
                  </a:lnTo>
                </a:path>
                <a:path w="5857875">
                  <a:moveTo>
                    <a:pt x="2039795" y="0"/>
                  </a:moveTo>
                  <a:lnTo>
                    <a:pt x="2059927" y="0"/>
                  </a:lnTo>
                </a:path>
                <a:path w="5857875">
                  <a:moveTo>
                    <a:pt x="2079974" y="0"/>
                  </a:moveTo>
                  <a:lnTo>
                    <a:pt x="2200618" y="0"/>
                  </a:lnTo>
                </a:path>
                <a:path w="5857875">
                  <a:moveTo>
                    <a:pt x="2220671" y="0"/>
                  </a:moveTo>
                  <a:lnTo>
                    <a:pt x="2240664" y="0"/>
                  </a:lnTo>
                </a:path>
                <a:path w="5857875">
                  <a:moveTo>
                    <a:pt x="2260939" y="0"/>
                  </a:moveTo>
                  <a:lnTo>
                    <a:pt x="2280892" y="0"/>
                  </a:lnTo>
                </a:path>
                <a:path w="5857875">
                  <a:moveTo>
                    <a:pt x="2300942" y="0"/>
                  </a:moveTo>
                  <a:lnTo>
                    <a:pt x="2341315" y="0"/>
                  </a:lnTo>
                </a:path>
                <a:path w="5857875">
                  <a:moveTo>
                    <a:pt x="2361362" y="0"/>
                  </a:moveTo>
                  <a:lnTo>
                    <a:pt x="2401382" y="0"/>
                  </a:lnTo>
                </a:path>
                <a:path w="5857875">
                  <a:moveTo>
                    <a:pt x="2441634" y="0"/>
                  </a:moveTo>
                  <a:lnTo>
                    <a:pt x="2482008" y="0"/>
                  </a:lnTo>
                </a:path>
                <a:path w="5857875">
                  <a:moveTo>
                    <a:pt x="2582338" y="0"/>
                  </a:moveTo>
                  <a:lnTo>
                    <a:pt x="2642724" y="0"/>
                  </a:lnTo>
                </a:path>
                <a:path w="5857875">
                  <a:moveTo>
                    <a:pt x="2662778" y="0"/>
                  </a:moveTo>
                  <a:lnTo>
                    <a:pt x="2843489" y="0"/>
                  </a:lnTo>
                </a:path>
                <a:path w="5857875">
                  <a:moveTo>
                    <a:pt x="2863764" y="0"/>
                  </a:moveTo>
                  <a:lnTo>
                    <a:pt x="2903733" y="0"/>
                  </a:lnTo>
                </a:path>
                <a:path w="5857875">
                  <a:moveTo>
                    <a:pt x="2924016" y="0"/>
                  </a:moveTo>
                  <a:lnTo>
                    <a:pt x="2984179" y="0"/>
                  </a:lnTo>
                </a:path>
                <a:path w="5857875">
                  <a:moveTo>
                    <a:pt x="3004462" y="0"/>
                  </a:moveTo>
                  <a:lnTo>
                    <a:pt x="3064451" y="0"/>
                  </a:lnTo>
                </a:path>
                <a:path w="5857875">
                  <a:moveTo>
                    <a:pt x="3104885" y="0"/>
                  </a:moveTo>
                  <a:lnTo>
                    <a:pt x="3225519" y="0"/>
                  </a:lnTo>
                </a:path>
                <a:path w="5857875">
                  <a:moveTo>
                    <a:pt x="3245585" y="0"/>
                  </a:moveTo>
                  <a:lnTo>
                    <a:pt x="3265568" y="0"/>
                  </a:lnTo>
                </a:path>
                <a:path w="5857875">
                  <a:moveTo>
                    <a:pt x="3285634" y="0"/>
                  </a:moveTo>
                  <a:lnTo>
                    <a:pt x="3406262" y="0"/>
                  </a:lnTo>
                </a:path>
                <a:path w="5857875">
                  <a:moveTo>
                    <a:pt x="3426328" y="0"/>
                  </a:moveTo>
                  <a:lnTo>
                    <a:pt x="3486541" y="0"/>
                  </a:lnTo>
                </a:path>
                <a:path w="5857875">
                  <a:moveTo>
                    <a:pt x="3506593" y="0"/>
                  </a:moveTo>
                  <a:lnTo>
                    <a:pt x="3848377" y="0"/>
                  </a:lnTo>
                </a:path>
                <a:path w="5857875">
                  <a:moveTo>
                    <a:pt x="3868426" y="0"/>
                  </a:moveTo>
                  <a:lnTo>
                    <a:pt x="5857765" y="0"/>
                  </a:lnTo>
                </a:path>
              </a:pathLst>
            </a:custGeom>
            <a:ln w="7646">
              <a:solidFill>
                <a:srgbClr val="EAF1F3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081202" y="5689665"/>
              <a:ext cx="5857875" cy="0"/>
            </a:xfrm>
            <a:custGeom>
              <a:avLst/>
              <a:gdLst/>
              <a:ahLst/>
              <a:cxnLst/>
              <a:rect l="l" t="t" r="r" b="b"/>
              <a:pathLst>
                <a:path w="5857875">
                  <a:moveTo>
                    <a:pt x="0" y="0"/>
                  </a:moveTo>
                  <a:lnTo>
                    <a:pt x="5857765" y="0"/>
                  </a:lnTo>
                </a:path>
              </a:pathLst>
            </a:custGeom>
            <a:ln w="7646">
              <a:solidFill>
                <a:srgbClr val="EAF1F3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081194" y="2731426"/>
              <a:ext cx="5857875" cy="2225675"/>
            </a:xfrm>
            <a:custGeom>
              <a:avLst/>
              <a:gdLst/>
              <a:ahLst/>
              <a:cxnLst/>
              <a:rect l="l" t="t" r="r" b="b"/>
              <a:pathLst>
                <a:path w="5857875" h="2225675">
                  <a:moveTo>
                    <a:pt x="5857773" y="2209850"/>
                  </a:moveTo>
                  <a:lnTo>
                    <a:pt x="0" y="2209850"/>
                  </a:lnTo>
                  <a:lnTo>
                    <a:pt x="0" y="2225611"/>
                  </a:lnTo>
                  <a:lnTo>
                    <a:pt x="5857773" y="2225611"/>
                  </a:lnTo>
                  <a:lnTo>
                    <a:pt x="5857773" y="2209850"/>
                  </a:lnTo>
                  <a:close/>
                </a:path>
                <a:path w="5857875" h="2225675">
                  <a:moveTo>
                    <a:pt x="5857773" y="1473390"/>
                  </a:moveTo>
                  <a:lnTo>
                    <a:pt x="0" y="1473390"/>
                  </a:lnTo>
                  <a:lnTo>
                    <a:pt x="0" y="1489151"/>
                  </a:lnTo>
                  <a:lnTo>
                    <a:pt x="5857773" y="1489151"/>
                  </a:lnTo>
                  <a:lnTo>
                    <a:pt x="5857773" y="1473390"/>
                  </a:lnTo>
                  <a:close/>
                </a:path>
                <a:path w="5857875" h="2225675">
                  <a:moveTo>
                    <a:pt x="5857773" y="736701"/>
                  </a:moveTo>
                  <a:lnTo>
                    <a:pt x="0" y="736701"/>
                  </a:lnTo>
                  <a:lnTo>
                    <a:pt x="0" y="752462"/>
                  </a:lnTo>
                  <a:lnTo>
                    <a:pt x="5857773" y="752462"/>
                  </a:lnTo>
                  <a:lnTo>
                    <a:pt x="5857773" y="736701"/>
                  </a:lnTo>
                  <a:close/>
                </a:path>
                <a:path w="5857875" h="2225675">
                  <a:moveTo>
                    <a:pt x="5857773" y="0"/>
                  </a:moveTo>
                  <a:lnTo>
                    <a:pt x="0" y="0"/>
                  </a:lnTo>
                  <a:lnTo>
                    <a:pt x="0" y="15773"/>
                  </a:lnTo>
                  <a:lnTo>
                    <a:pt x="5857773" y="15773"/>
                  </a:lnTo>
                  <a:lnTo>
                    <a:pt x="5857773" y="0"/>
                  </a:lnTo>
                  <a:close/>
                </a:path>
              </a:pathLst>
            </a:custGeom>
            <a:solidFill>
              <a:srgbClr val="EAF1F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5081201" y="2002615"/>
              <a:ext cx="5857875" cy="0"/>
            </a:xfrm>
            <a:custGeom>
              <a:avLst/>
              <a:gdLst/>
              <a:ahLst/>
              <a:cxnLst/>
              <a:rect l="l" t="t" r="r" b="b"/>
              <a:pathLst>
                <a:path w="5857875">
                  <a:moveTo>
                    <a:pt x="0" y="0"/>
                  </a:moveTo>
                  <a:lnTo>
                    <a:pt x="5857765" y="0"/>
                  </a:lnTo>
                </a:path>
              </a:pathLst>
            </a:custGeom>
            <a:ln w="15767">
              <a:solidFill>
                <a:srgbClr val="EAF1F3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091316" y="5671172"/>
              <a:ext cx="40640" cy="15240"/>
            </a:xfrm>
            <a:custGeom>
              <a:avLst/>
              <a:gdLst/>
              <a:ahLst/>
              <a:cxnLst/>
              <a:rect l="l" t="t" r="r" b="b"/>
              <a:pathLst>
                <a:path w="40639" h="15239">
                  <a:moveTo>
                    <a:pt x="20027" y="7454"/>
                  </a:moveTo>
                  <a:lnTo>
                    <a:pt x="0" y="7454"/>
                  </a:lnTo>
                  <a:lnTo>
                    <a:pt x="0" y="14681"/>
                  </a:lnTo>
                  <a:lnTo>
                    <a:pt x="20027" y="14681"/>
                  </a:lnTo>
                  <a:lnTo>
                    <a:pt x="20027" y="7454"/>
                  </a:lnTo>
                  <a:close/>
                </a:path>
                <a:path w="40639" h="15239">
                  <a:moveTo>
                    <a:pt x="40081" y="0"/>
                  </a:moveTo>
                  <a:lnTo>
                    <a:pt x="20040" y="0"/>
                  </a:lnTo>
                  <a:lnTo>
                    <a:pt x="20040" y="14681"/>
                  </a:lnTo>
                  <a:lnTo>
                    <a:pt x="40081" y="14681"/>
                  </a:lnTo>
                  <a:lnTo>
                    <a:pt x="40081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5116375" y="5676418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5">
                  <a:moveTo>
                    <a:pt x="0" y="4167"/>
                  </a:moveTo>
                  <a:lnTo>
                    <a:pt x="10008" y="4167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4167"/>
                  </a:lnTo>
                  <a:close/>
                </a:path>
              </a:pathLst>
            </a:custGeom>
            <a:ln w="10440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131402" y="5656482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252" y="0"/>
                  </a:moveTo>
                  <a:lnTo>
                    <a:pt x="0" y="0"/>
                  </a:lnTo>
                  <a:lnTo>
                    <a:pt x="0" y="29360"/>
                  </a:lnTo>
                  <a:lnTo>
                    <a:pt x="20252" y="29360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136417" y="5661737"/>
              <a:ext cx="10795" cy="19050"/>
            </a:xfrm>
            <a:custGeom>
              <a:avLst/>
              <a:gdLst/>
              <a:ahLst/>
              <a:cxnLst/>
              <a:rect l="l" t="t" r="r" b="b"/>
              <a:pathLst>
                <a:path w="10795" h="19050">
                  <a:moveTo>
                    <a:pt x="0" y="18848"/>
                  </a:moveTo>
                  <a:lnTo>
                    <a:pt x="10224" y="18848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18848"/>
                  </a:lnTo>
                  <a:close/>
                </a:path>
              </a:pathLst>
            </a:custGeom>
            <a:ln w="1013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171669" y="5575414"/>
              <a:ext cx="40640" cy="110489"/>
            </a:xfrm>
            <a:custGeom>
              <a:avLst/>
              <a:gdLst/>
              <a:ahLst/>
              <a:cxnLst/>
              <a:rect l="l" t="t" r="r" b="b"/>
              <a:pathLst>
                <a:path w="40639" h="110489">
                  <a:moveTo>
                    <a:pt x="40297" y="0"/>
                  </a:moveTo>
                  <a:lnTo>
                    <a:pt x="20040" y="0"/>
                  </a:lnTo>
                  <a:lnTo>
                    <a:pt x="20040" y="103212"/>
                  </a:lnTo>
                  <a:lnTo>
                    <a:pt x="0" y="103212"/>
                  </a:lnTo>
                  <a:lnTo>
                    <a:pt x="0" y="110439"/>
                  </a:lnTo>
                  <a:lnTo>
                    <a:pt x="20040" y="110439"/>
                  </a:lnTo>
                  <a:lnTo>
                    <a:pt x="40297" y="110439"/>
                  </a:lnTo>
                  <a:lnTo>
                    <a:pt x="40297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196734" y="5580661"/>
              <a:ext cx="30480" cy="100330"/>
            </a:xfrm>
            <a:custGeom>
              <a:avLst/>
              <a:gdLst/>
              <a:ahLst/>
              <a:cxnLst/>
              <a:rect l="l" t="t" r="r" b="b"/>
              <a:pathLst>
                <a:path w="30479" h="100329">
                  <a:moveTo>
                    <a:pt x="0" y="99924"/>
                  </a:moveTo>
                  <a:lnTo>
                    <a:pt x="10224" y="99924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99924"/>
                  </a:lnTo>
                  <a:close/>
                </a:path>
                <a:path w="30479" h="100329">
                  <a:moveTo>
                    <a:pt x="20250" y="99924"/>
                  </a:moveTo>
                  <a:lnTo>
                    <a:pt x="30259" y="99924"/>
                  </a:lnTo>
                  <a:lnTo>
                    <a:pt x="30259" y="29360"/>
                  </a:lnTo>
                  <a:lnTo>
                    <a:pt x="20250" y="29360"/>
                  </a:lnTo>
                  <a:lnTo>
                    <a:pt x="20250" y="99924"/>
                  </a:lnTo>
                  <a:close/>
                </a:path>
              </a:pathLst>
            </a:custGeom>
            <a:ln w="1026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232012" y="5523914"/>
              <a:ext cx="20320" cy="161925"/>
            </a:xfrm>
            <a:custGeom>
              <a:avLst/>
              <a:gdLst/>
              <a:ahLst/>
              <a:cxnLst/>
              <a:rect l="l" t="t" r="r" b="b"/>
              <a:pathLst>
                <a:path w="20320" h="161925">
                  <a:moveTo>
                    <a:pt x="20036" y="0"/>
                  </a:moveTo>
                  <a:lnTo>
                    <a:pt x="0" y="0"/>
                  </a:lnTo>
                  <a:lnTo>
                    <a:pt x="0" y="161928"/>
                  </a:lnTo>
                  <a:lnTo>
                    <a:pt x="20036" y="161928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5237027" y="5529169"/>
              <a:ext cx="10160" cy="151765"/>
            </a:xfrm>
            <a:custGeom>
              <a:avLst/>
              <a:gdLst/>
              <a:ahLst/>
              <a:cxnLst/>
              <a:rect l="l" t="t" r="r" b="b"/>
              <a:pathLst>
                <a:path w="10160" h="151764">
                  <a:moveTo>
                    <a:pt x="0" y="151416"/>
                  </a:moveTo>
                  <a:lnTo>
                    <a:pt x="10008" y="151416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51416"/>
                  </a:lnTo>
                  <a:close/>
                </a:path>
              </a:pathLst>
            </a:custGeom>
            <a:ln w="1002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252054" y="5317496"/>
              <a:ext cx="20320" cy="368935"/>
            </a:xfrm>
            <a:custGeom>
              <a:avLst/>
              <a:gdLst/>
              <a:ahLst/>
              <a:cxnLst/>
              <a:rect l="l" t="t" r="r" b="b"/>
              <a:pathLst>
                <a:path w="20320" h="368935">
                  <a:moveTo>
                    <a:pt x="20036" y="0"/>
                  </a:moveTo>
                  <a:lnTo>
                    <a:pt x="0" y="0"/>
                  </a:lnTo>
                  <a:lnTo>
                    <a:pt x="0" y="368346"/>
                  </a:lnTo>
                  <a:lnTo>
                    <a:pt x="20036" y="368346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5257052" y="5322753"/>
              <a:ext cx="10160" cy="358140"/>
            </a:xfrm>
            <a:custGeom>
              <a:avLst/>
              <a:gdLst/>
              <a:ahLst/>
              <a:cxnLst/>
              <a:rect l="l" t="t" r="r" b="b"/>
              <a:pathLst>
                <a:path w="10160" h="358139">
                  <a:moveTo>
                    <a:pt x="0" y="357832"/>
                  </a:moveTo>
                  <a:lnTo>
                    <a:pt x="10008" y="357832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357832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272079" y="5516461"/>
              <a:ext cx="20320" cy="169545"/>
            </a:xfrm>
            <a:custGeom>
              <a:avLst/>
              <a:gdLst/>
              <a:ahLst/>
              <a:cxnLst/>
              <a:rect l="l" t="t" r="r" b="b"/>
              <a:pathLst>
                <a:path w="20320" h="169545">
                  <a:moveTo>
                    <a:pt x="20252" y="0"/>
                  </a:moveTo>
                  <a:lnTo>
                    <a:pt x="0" y="0"/>
                  </a:lnTo>
                  <a:lnTo>
                    <a:pt x="0" y="169380"/>
                  </a:lnTo>
                  <a:lnTo>
                    <a:pt x="20252" y="169380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5277094" y="5521716"/>
              <a:ext cx="10795" cy="159385"/>
            </a:xfrm>
            <a:custGeom>
              <a:avLst/>
              <a:gdLst/>
              <a:ahLst/>
              <a:cxnLst/>
              <a:rect l="l" t="t" r="r" b="b"/>
              <a:pathLst>
                <a:path w="10795" h="159385">
                  <a:moveTo>
                    <a:pt x="0" y="158869"/>
                  </a:moveTo>
                  <a:lnTo>
                    <a:pt x="10224" y="158869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158869"/>
                  </a:lnTo>
                  <a:close/>
                </a:path>
              </a:pathLst>
            </a:custGeom>
            <a:ln w="1002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5292330" y="5523914"/>
              <a:ext cx="20320" cy="161925"/>
            </a:xfrm>
            <a:custGeom>
              <a:avLst/>
              <a:gdLst/>
              <a:ahLst/>
              <a:cxnLst/>
              <a:rect l="l" t="t" r="r" b="b"/>
              <a:pathLst>
                <a:path w="20320" h="161925">
                  <a:moveTo>
                    <a:pt x="20036" y="0"/>
                  </a:moveTo>
                  <a:lnTo>
                    <a:pt x="0" y="0"/>
                  </a:lnTo>
                  <a:lnTo>
                    <a:pt x="0" y="161928"/>
                  </a:lnTo>
                  <a:lnTo>
                    <a:pt x="20036" y="161928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5297345" y="5529169"/>
              <a:ext cx="10160" cy="151765"/>
            </a:xfrm>
            <a:custGeom>
              <a:avLst/>
              <a:gdLst/>
              <a:ahLst/>
              <a:cxnLst/>
              <a:rect l="l" t="t" r="r" b="b"/>
              <a:pathLst>
                <a:path w="10160" h="151764">
                  <a:moveTo>
                    <a:pt x="0" y="151416"/>
                  </a:moveTo>
                  <a:lnTo>
                    <a:pt x="10008" y="151416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51416"/>
                  </a:lnTo>
                  <a:close/>
                </a:path>
              </a:pathLst>
            </a:custGeom>
            <a:ln w="1002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5312372" y="4993413"/>
              <a:ext cx="20320" cy="692785"/>
            </a:xfrm>
            <a:custGeom>
              <a:avLst/>
              <a:gdLst/>
              <a:ahLst/>
              <a:cxnLst/>
              <a:rect l="l" t="t" r="r" b="b"/>
              <a:pathLst>
                <a:path w="20320" h="692785">
                  <a:moveTo>
                    <a:pt x="20036" y="0"/>
                  </a:moveTo>
                  <a:lnTo>
                    <a:pt x="0" y="0"/>
                  </a:lnTo>
                  <a:lnTo>
                    <a:pt x="0" y="692429"/>
                  </a:lnTo>
                  <a:lnTo>
                    <a:pt x="20036" y="692429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5317387" y="4998670"/>
              <a:ext cx="10160" cy="681990"/>
            </a:xfrm>
            <a:custGeom>
              <a:avLst/>
              <a:gdLst/>
              <a:ahLst/>
              <a:cxnLst/>
              <a:rect l="l" t="t" r="r" b="b"/>
              <a:pathLst>
                <a:path w="10160" h="681989">
                  <a:moveTo>
                    <a:pt x="0" y="681915"/>
                  </a:moveTo>
                  <a:lnTo>
                    <a:pt x="10009" y="681915"/>
                  </a:lnTo>
                  <a:lnTo>
                    <a:pt x="10009" y="0"/>
                  </a:lnTo>
                  <a:lnTo>
                    <a:pt x="0" y="0"/>
                  </a:lnTo>
                  <a:lnTo>
                    <a:pt x="0" y="681915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5332414" y="4971272"/>
              <a:ext cx="20320" cy="715010"/>
            </a:xfrm>
            <a:custGeom>
              <a:avLst/>
              <a:gdLst/>
              <a:ahLst/>
              <a:cxnLst/>
              <a:rect l="l" t="t" r="r" b="b"/>
              <a:pathLst>
                <a:path w="20320" h="715010">
                  <a:moveTo>
                    <a:pt x="20036" y="0"/>
                  </a:moveTo>
                  <a:lnTo>
                    <a:pt x="0" y="0"/>
                  </a:lnTo>
                  <a:lnTo>
                    <a:pt x="0" y="714570"/>
                  </a:lnTo>
                  <a:lnTo>
                    <a:pt x="20036" y="714570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5337428" y="4976529"/>
              <a:ext cx="10160" cy="704215"/>
            </a:xfrm>
            <a:custGeom>
              <a:avLst/>
              <a:gdLst/>
              <a:ahLst/>
              <a:cxnLst/>
              <a:rect l="l" t="t" r="r" b="b"/>
              <a:pathLst>
                <a:path w="10160" h="704214">
                  <a:moveTo>
                    <a:pt x="0" y="704056"/>
                  </a:moveTo>
                  <a:lnTo>
                    <a:pt x="10009" y="704056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704056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5352438" y="4499942"/>
              <a:ext cx="20320" cy="1186180"/>
            </a:xfrm>
            <a:custGeom>
              <a:avLst/>
              <a:gdLst/>
              <a:ahLst/>
              <a:cxnLst/>
              <a:rect l="l" t="t" r="r" b="b"/>
              <a:pathLst>
                <a:path w="20320" h="1186179">
                  <a:moveTo>
                    <a:pt x="20252" y="0"/>
                  </a:moveTo>
                  <a:lnTo>
                    <a:pt x="0" y="0"/>
                  </a:lnTo>
                  <a:lnTo>
                    <a:pt x="0" y="1185900"/>
                  </a:lnTo>
                  <a:lnTo>
                    <a:pt x="20252" y="1185900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5357453" y="4505199"/>
              <a:ext cx="10795" cy="1175385"/>
            </a:xfrm>
            <a:custGeom>
              <a:avLst/>
              <a:gdLst/>
              <a:ahLst/>
              <a:cxnLst/>
              <a:rect l="l" t="t" r="r" b="b"/>
              <a:pathLst>
                <a:path w="10795" h="1175385">
                  <a:moveTo>
                    <a:pt x="0" y="1175386"/>
                  </a:moveTo>
                  <a:lnTo>
                    <a:pt x="10224" y="1175386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1175386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5372689" y="3940085"/>
              <a:ext cx="20320" cy="1746250"/>
            </a:xfrm>
            <a:custGeom>
              <a:avLst/>
              <a:gdLst/>
              <a:ahLst/>
              <a:cxnLst/>
              <a:rect l="l" t="t" r="r" b="b"/>
              <a:pathLst>
                <a:path w="20320" h="1746250">
                  <a:moveTo>
                    <a:pt x="20036" y="0"/>
                  </a:moveTo>
                  <a:lnTo>
                    <a:pt x="0" y="0"/>
                  </a:lnTo>
                  <a:lnTo>
                    <a:pt x="0" y="1745757"/>
                  </a:lnTo>
                  <a:lnTo>
                    <a:pt x="20036" y="1745757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5377704" y="3945341"/>
              <a:ext cx="10160" cy="1735455"/>
            </a:xfrm>
            <a:custGeom>
              <a:avLst/>
              <a:gdLst/>
              <a:ahLst/>
              <a:cxnLst/>
              <a:rect l="l" t="t" r="r" b="b"/>
              <a:pathLst>
                <a:path w="10160" h="1735454">
                  <a:moveTo>
                    <a:pt x="0" y="1735243"/>
                  </a:moveTo>
                  <a:lnTo>
                    <a:pt x="10009" y="1735243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735243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5392731" y="3755765"/>
              <a:ext cx="20320" cy="1930400"/>
            </a:xfrm>
            <a:custGeom>
              <a:avLst/>
              <a:gdLst/>
              <a:ahLst/>
              <a:cxnLst/>
              <a:rect l="l" t="t" r="r" b="b"/>
              <a:pathLst>
                <a:path w="20320" h="1930400">
                  <a:moveTo>
                    <a:pt x="20036" y="0"/>
                  </a:moveTo>
                  <a:lnTo>
                    <a:pt x="0" y="0"/>
                  </a:lnTo>
                  <a:lnTo>
                    <a:pt x="0" y="1930076"/>
                  </a:lnTo>
                  <a:lnTo>
                    <a:pt x="20036" y="1930076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5397746" y="3761095"/>
              <a:ext cx="10160" cy="1919605"/>
            </a:xfrm>
            <a:custGeom>
              <a:avLst/>
              <a:gdLst/>
              <a:ahLst/>
              <a:cxnLst/>
              <a:rect l="l" t="t" r="r" b="b"/>
              <a:pathLst>
                <a:path w="10160" h="1919604">
                  <a:moveTo>
                    <a:pt x="0" y="1919490"/>
                  </a:moveTo>
                  <a:lnTo>
                    <a:pt x="10008" y="1919490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919490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5412773" y="4625066"/>
              <a:ext cx="20320" cy="1061085"/>
            </a:xfrm>
            <a:custGeom>
              <a:avLst/>
              <a:gdLst/>
              <a:ahLst/>
              <a:cxnLst/>
              <a:rect l="l" t="t" r="r" b="b"/>
              <a:pathLst>
                <a:path w="20320" h="1061085">
                  <a:moveTo>
                    <a:pt x="20252" y="0"/>
                  </a:moveTo>
                  <a:lnTo>
                    <a:pt x="0" y="0"/>
                  </a:lnTo>
                  <a:lnTo>
                    <a:pt x="0" y="1060775"/>
                  </a:lnTo>
                  <a:lnTo>
                    <a:pt x="20252" y="1060775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" name="object 38"/>
            <p:cNvSpPr/>
            <p:nvPr/>
          </p:nvSpPr>
          <p:spPr>
            <a:xfrm>
              <a:off x="5417788" y="4630323"/>
              <a:ext cx="10795" cy="1050290"/>
            </a:xfrm>
            <a:custGeom>
              <a:avLst/>
              <a:gdLst/>
              <a:ahLst/>
              <a:cxnLst/>
              <a:rect l="l" t="t" r="r" b="b"/>
              <a:pathLst>
                <a:path w="10795" h="1050289">
                  <a:moveTo>
                    <a:pt x="0" y="1050261"/>
                  </a:moveTo>
                  <a:lnTo>
                    <a:pt x="10224" y="1050261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1050261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5433024" y="4514636"/>
              <a:ext cx="20320" cy="1171575"/>
            </a:xfrm>
            <a:custGeom>
              <a:avLst/>
              <a:gdLst/>
              <a:ahLst/>
              <a:cxnLst/>
              <a:rect l="l" t="t" r="r" b="b"/>
              <a:pathLst>
                <a:path w="20320" h="1171575">
                  <a:moveTo>
                    <a:pt x="20036" y="0"/>
                  </a:moveTo>
                  <a:lnTo>
                    <a:pt x="0" y="0"/>
                  </a:lnTo>
                  <a:lnTo>
                    <a:pt x="0" y="1171206"/>
                  </a:lnTo>
                  <a:lnTo>
                    <a:pt x="20036" y="1171206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5438039" y="4519892"/>
              <a:ext cx="10160" cy="1160780"/>
            </a:xfrm>
            <a:custGeom>
              <a:avLst/>
              <a:gdLst/>
              <a:ahLst/>
              <a:cxnLst/>
              <a:rect l="l" t="t" r="r" b="b"/>
              <a:pathLst>
                <a:path w="10160" h="1160779">
                  <a:moveTo>
                    <a:pt x="0" y="1160692"/>
                  </a:moveTo>
                  <a:lnTo>
                    <a:pt x="10009" y="1160692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160692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5453066" y="3358032"/>
              <a:ext cx="20320" cy="2327910"/>
            </a:xfrm>
            <a:custGeom>
              <a:avLst/>
              <a:gdLst/>
              <a:ahLst/>
              <a:cxnLst/>
              <a:rect l="l" t="t" r="r" b="b"/>
              <a:pathLst>
                <a:path w="20320" h="2327910">
                  <a:moveTo>
                    <a:pt x="20036" y="0"/>
                  </a:moveTo>
                  <a:lnTo>
                    <a:pt x="0" y="0"/>
                  </a:lnTo>
                  <a:lnTo>
                    <a:pt x="0" y="2327810"/>
                  </a:lnTo>
                  <a:lnTo>
                    <a:pt x="20036" y="2327810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5458080" y="3363361"/>
              <a:ext cx="10160" cy="2317750"/>
            </a:xfrm>
            <a:custGeom>
              <a:avLst/>
              <a:gdLst/>
              <a:ahLst/>
              <a:cxnLst/>
              <a:rect l="l" t="t" r="r" b="b"/>
              <a:pathLst>
                <a:path w="10160" h="2317750">
                  <a:moveTo>
                    <a:pt x="0" y="2317223"/>
                  </a:moveTo>
                  <a:lnTo>
                    <a:pt x="10009" y="2317223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317223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5473090" y="2879254"/>
              <a:ext cx="20320" cy="2806700"/>
            </a:xfrm>
            <a:custGeom>
              <a:avLst/>
              <a:gdLst/>
              <a:ahLst/>
              <a:cxnLst/>
              <a:rect l="l" t="t" r="r" b="b"/>
              <a:pathLst>
                <a:path w="20320" h="2806700">
                  <a:moveTo>
                    <a:pt x="20036" y="0"/>
                  </a:moveTo>
                  <a:lnTo>
                    <a:pt x="0" y="0"/>
                  </a:lnTo>
                  <a:lnTo>
                    <a:pt x="0" y="2806587"/>
                  </a:lnTo>
                  <a:lnTo>
                    <a:pt x="20036" y="2806587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" name="object 44"/>
            <p:cNvSpPr/>
            <p:nvPr/>
          </p:nvSpPr>
          <p:spPr>
            <a:xfrm>
              <a:off x="5478105" y="2884584"/>
              <a:ext cx="10160" cy="2796540"/>
            </a:xfrm>
            <a:custGeom>
              <a:avLst/>
              <a:gdLst/>
              <a:ahLst/>
              <a:cxnLst/>
              <a:rect l="l" t="t" r="r" b="b"/>
              <a:pathLst>
                <a:path w="10160" h="2796540">
                  <a:moveTo>
                    <a:pt x="0" y="2796001"/>
                  </a:moveTo>
                  <a:lnTo>
                    <a:pt x="10009" y="2796001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796001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" name="object 45"/>
            <p:cNvSpPr/>
            <p:nvPr/>
          </p:nvSpPr>
          <p:spPr>
            <a:xfrm>
              <a:off x="5493132" y="2466735"/>
              <a:ext cx="20320" cy="3219450"/>
            </a:xfrm>
            <a:custGeom>
              <a:avLst/>
              <a:gdLst/>
              <a:ahLst/>
              <a:cxnLst/>
              <a:rect l="l" t="t" r="r" b="b"/>
              <a:pathLst>
                <a:path w="20320" h="3219450">
                  <a:moveTo>
                    <a:pt x="20252" y="0"/>
                  </a:moveTo>
                  <a:lnTo>
                    <a:pt x="0" y="0"/>
                  </a:lnTo>
                  <a:lnTo>
                    <a:pt x="0" y="3219106"/>
                  </a:lnTo>
                  <a:lnTo>
                    <a:pt x="20252" y="3219106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" name="object 46"/>
            <p:cNvSpPr/>
            <p:nvPr/>
          </p:nvSpPr>
          <p:spPr>
            <a:xfrm>
              <a:off x="5498147" y="2471883"/>
              <a:ext cx="10795" cy="3209290"/>
            </a:xfrm>
            <a:custGeom>
              <a:avLst/>
              <a:gdLst/>
              <a:ahLst/>
              <a:cxnLst/>
              <a:rect l="l" t="t" r="r" b="b"/>
              <a:pathLst>
                <a:path w="10795" h="3209290">
                  <a:moveTo>
                    <a:pt x="0" y="3208702"/>
                  </a:moveTo>
                  <a:lnTo>
                    <a:pt x="10224" y="3208702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3208702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" name="object 47"/>
            <p:cNvSpPr/>
            <p:nvPr/>
          </p:nvSpPr>
          <p:spPr>
            <a:xfrm>
              <a:off x="5513383" y="2319433"/>
              <a:ext cx="20320" cy="3366770"/>
            </a:xfrm>
            <a:custGeom>
              <a:avLst/>
              <a:gdLst/>
              <a:ahLst/>
              <a:cxnLst/>
              <a:rect l="l" t="t" r="r" b="b"/>
              <a:pathLst>
                <a:path w="20320" h="3366770">
                  <a:moveTo>
                    <a:pt x="20036" y="0"/>
                  </a:moveTo>
                  <a:lnTo>
                    <a:pt x="0" y="0"/>
                  </a:lnTo>
                  <a:lnTo>
                    <a:pt x="0" y="3366408"/>
                  </a:lnTo>
                  <a:lnTo>
                    <a:pt x="20036" y="3366408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48"/>
            <p:cNvSpPr/>
            <p:nvPr/>
          </p:nvSpPr>
          <p:spPr>
            <a:xfrm>
              <a:off x="5518398" y="2324763"/>
              <a:ext cx="10160" cy="3355975"/>
            </a:xfrm>
            <a:custGeom>
              <a:avLst/>
              <a:gdLst/>
              <a:ahLst/>
              <a:cxnLst/>
              <a:rect l="l" t="t" r="r" b="b"/>
              <a:pathLst>
                <a:path w="10160" h="3355975">
                  <a:moveTo>
                    <a:pt x="0" y="3355822"/>
                  </a:moveTo>
                  <a:lnTo>
                    <a:pt x="10009" y="3355822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3355822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" name="object 49"/>
            <p:cNvSpPr/>
            <p:nvPr/>
          </p:nvSpPr>
          <p:spPr>
            <a:xfrm>
              <a:off x="5533425" y="2599252"/>
              <a:ext cx="20320" cy="3086735"/>
            </a:xfrm>
            <a:custGeom>
              <a:avLst/>
              <a:gdLst/>
              <a:ahLst/>
              <a:cxnLst/>
              <a:rect l="l" t="t" r="r" b="b"/>
              <a:pathLst>
                <a:path w="20320" h="3086735">
                  <a:moveTo>
                    <a:pt x="20036" y="0"/>
                  </a:moveTo>
                  <a:lnTo>
                    <a:pt x="0" y="0"/>
                  </a:lnTo>
                  <a:lnTo>
                    <a:pt x="0" y="3086589"/>
                  </a:lnTo>
                  <a:lnTo>
                    <a:pt x="20036" y="3086589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" name="object 50"/>
            <p:cNvSpPr/>
            <p:nvPr/>
          </p:nvSpPr>
          <p:spPr>
            <a:xfrm>
              <a:off x="5538440" y="2604582"/>
              <a:ext cx="10160" cy="3076575"/>
            </a:xfrm>
            <a:custGeom>
              <a:avLst/>
              <a:gdLst/>
              <a:ahLst/>
              <a:cxnLst/>
              <a:rect l="l" t="t" r="r" b="b"/>
              <a:pathLst>
                <a:path w="10160" h="3076575">
                  <a:moveTo>
                    <a:pt x="0" y="3076002"/>
                  </a:moveTo>
                  <a:lnTo>
                    <a:pt x="10009" y="3076002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3076002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" name="object 51"/>
            <p:cNvSpPr/>
            <p:nvPr/>
          </p:nvSpPr>
          <p:spPr>
            <a:xfrm>
              <a:off x="5553467" y="3527420"/>
              <a:ext cx="20320" cy="2159000"/>
            </a:xfrm>
            <a:custGeom>
              <a:avLst/>
              <a:gdLst/>
              <a:ahLst/>
              <a:cxnLst/>
              <a:rect l="l" t="t" r="r" b="b"/>
              <a:pathLst>
                <a:path w="20320" h="2159000">
                  <a:moveTo>
                    <a:pt x="20036" y="0"/>
                  </a:moveTo>
                  <a:lnTo>
                    <a:pt x="0" y="0"/>
                  </a:lnTo>
                  <a:lnTo>
                    <a:pt x="0" y="2158422"/>
                  </a:lnTo>
                  <a:lnTo>
                    <a:pt x="20036" y="2158422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" name="object 52"/>
            <p:cNvSpPr/>
            <p:nvPr/>
          </p:nvSpPr>
          <p:spPr>
            <a:xfrm>
              <a:off x="5558464" y="3532750"/>
              <a:ext cx="10160" cy="2148205"/>
            </a:xfrm>
            <a:custGeom>
              <a:avLst/>
              <a:gdLst/>
              <a:ahLst/>
              <a:cxnLst/>
              <a:rect l="l" t="t" r="r" b="b"/>
              <a:pathLst>
                <a:path w="10160" h="2148204">
                  <a:moveTo>
                    <a:pt x="0" y="2147835"/>
                  </a:moveTo>
                  <a:lnTo>
                    <a:pt x="10009" y="2147835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147835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" name="object 53"/>
            <p:cNvSpPr/>
            <p:nvPr/>
          </p:nvSpPr>
          <p:spPr>
            <a:xfrm>
              <a:off x="5573491" y="3976901"/>
              <a:ext cx="20320" cy="1709420"/>
            </a:xfrm>
            <a:custGeom>
              <a:avLst/>
              <a:gdLst/>
              <a:ahLst/>
              <a:cxnLst/>
              <a:rect l="l" t="t" r="r" b="b"/>
              <a:pathLst>
                <a:path w="20320" h="1709420">
                  <a:moveTo>
                    <a:pt x="20252" y="0"/>
                  </a:moveTo>
                  <a:lnTo>
                    <a:pt x="0" y="0"/>
                  </a:lnTo>
                  <a:lnTo>
                    <a:pt x="0" y="1708941"/>
                  </a:lnTo>
                  <a:lnTo>
                    <a:pt x="20252" y="1708941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" name="object 54"/>
            <p:cNvSpPr/>
            <p:nvPr/>
          </p:nvSpPr>
          <p:spPr>
            <a:xfrm>
              <a:off x="5578506" y="3982158"/>
              <a:ext cx="10795" cy="1698625"/>
            </a:xfrm>
            <a:custGeom>
              <a:avLst/>
              <a:gdLst/>
              <a:ahLst/>
              <a:cxnLst/>
              <a:rect l="l" t="t" r="r" b="b"/>
              <a:pathLst>
                <a:path w="10795" h="1698625">
                  <a:moveTo>
                    <a:pt x="0" y="1698427"/>
                  </a:moveTo>
                  <a:lnTo>
                    <a:pt x="10224" y="1698427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1698427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5" name="object 55"/>
            <p:cNvSpPr/>
            <p:nvPr/>
          </p:nvSpPr>
          <p:spPr>
            <a:xfrm>
              <a:off x="5593742" y="3505334"/>
              <a:ext cx="20320" cy="2180590"/>
            </a:xfrm>
            <a:custGeom>
              <a:avLst/>
              <a:gdLst/>
              <a:ahLst/>
              <a:cxnLst/>
              <a:rect l="l" t="t" r="r" b="b"/>
              <a:pathLst>
                <a:path w="20320" h="2180590">
                  <a:moveTo>
                    <a:pt x="20036" y="0"/>
                  </a:moveTo>
                  <a:lnTo>
                    <a:pt x="0" y="0"/>
                  </a:lnTo>
                  <a:lnTo>
                    <a:pt x="0" y="2180508"/>
                  </a:lnTo>
                  <a:lnTo>
                    <a:pt x="20036" y="2180508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6" name="object 56"/>
            <p:cNvSpPr/>
            <p:nvPr/>
          </p:nvSpPr>
          <p:spPr>
            <a:xfrm>
              <a:off x="5598757" y="3510663"/>
              <a:ext cx="10160" cy="2170430"/>
            </a:xfrm>
            <a:custGeom>
              <a:avLst/>
              <a:gdLst/>
              <a:ahLst/>
              <a:cxnLst/>
              <a:rect l="l" t="t" r="r" b="b"/>
              <a:pathLst>
                <a:path w="10160" h="2170429">
                  <a:moveTo>
                    <a:pt x="0" y="2169921"/>
                  </a:moveTo>
                  <a:lnTo>
                    <a:pt x="10009" y="2169921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169921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7" name="object 57"/>
            <p:cNvSpPr/>
            <p:nvPr/>
          </p:nvSpPr>
          <p:spPr>
            <a:xfrm>
              <a:off x="5613784" y="2768641"/>
              <a:ext cx="20320" cy="2917825"/>
            </a:xfrm>
            <a:custGeom>
              <a:avLst/>
              <a:gdLst/>
              <a:ahLst/>
              <a:cxnLst/>
              <a:rect l="l" t="t" r="r" b="b"/>
              <a:pathLst>
                <a:path w="20320" h="2917825">
                  <a:moveTo>
                    <a:pt x="20036" y="0"/>
                  </a:moveTo>
                  <a:lnTo>
                    <a:pt x="0" y="0"/>
                  </a:lnTo>
                  <a:lnTo>
                    <a:pt x="0" y="2917201"/>
                  </a:lnTo>
                  <a:lnTo>
                    <a:pt x="20036" y="2917201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8" name="object 58"/>
            <p:cNvSpPr/>
            <p:nvPr/>
          </p:nvSpPr>
          <p:spPr>
            <a:xfrm>
              <a:off x="5618799" y="2773971"/>
              <a:ext cx="10160" cy="2907030"/>
            </a:xfrm>
            <a:custGeom>
              <a:avLst/>
              <a:gdLst/>
              <a:ahLst/>
              <a:cxnLst/>
              <a:rect l="l" t="t" r="r" b="b"/>
              <a:pathLst>
                <a:path w="10160" h="2907029">
                  <a:moveTo>
                    <a:pt x="0" y="2906614"/>
                  </a:moveTo>
                  <a:lnTo>
                    <a:pt x="10009" y="2906614"/>
                  </a:lnTo>
                  <a:lnTo>
                    <a:pt x="10009" y="0"/>
                  </a:lnTo>
                  <a:lnTo>
                    <a:pt x="0" y="0"/>
                  </a:lnTo>
                  <a:lnTo>
                    <a:pt x="0" y="2906614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" name="object 59"/>
            <p:cNvSpPr/>
            <p:nvPr/>
          </p:nvSpPr>
          <p:spPr>
            <a:xfrm>
              <a:off x="5633826" y="3004470"/>
              <a:ext cx="20320" cy="2681605"/>
            </a:xfrm>
            <a:custGeom>
              <a:avLst/>
              <a:gdLst/>
              <a:ahLst/>
              <a:cxnLst/>
              <a:rect l="l" t="t" r="r" b="b"/>
              <a:pathLst>
                <a:path w="20320" h="2681604">
                  <a:moveTo>
                    <a:pt x="20252" y="0"/>
                  </a:moveTo>
                  <a:lnTo>
                    <a:pt x="0" y="0"/>
                  </a:lnTo>
                  <a:lnTo>
                    <a:pt x="0" y="2681372"/>
                  </a:lnTo>
                  <a:lnTo>
                    <a:pt x="20252" y="2681372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" name="object 60"/>
            <p:cNvSpPr/>
            <p:nvPr/>
          </p:nvSpPr>
          <p:spPr>
            <a:xfrm>
              <a:off x="5638841" y="3009617"/>
              <a:ext cx="10795" cy="2671445"/>
            </a:xfrm>
            <a:custGeom>
              <a:avLst/>
              <a:gdLst/>
              <a:ahLst/>
              <a:cxnLst/>
              <a:rect l="l" t="t" r="r" b="b"/>
              <a:pathLst>
                <a:path w="10795" h="2671445">
                  <a:moveTo>
                    <a:pt x="0" y="2670967"/>
                  </a:moveTo>
                  <a:lnTo>
                    <a:pt x="10224" y="2670967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2670967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1" name="object 61"/>
            <p:cNvSpPr/>
            <p:nvPr/>
          </p:nvSpPr>
          <p:spPr>
            <a:xfrm>
              <a:off x="5654077" y="2982384"/>
              <a:ext cx="20320" cy="2703830"/>
            </a:xfrm>
            <a:custGeom>
              <a:avLst/>
              <a:gdLst/>
              <a:ahLst/>
              <a:cxnLst/>
              <a:rect l="l" t="t" r="r" b="b"/>
              <a:pathLst>
                <a:path w="20320" h="2703829">
                  <a:moveTo>
                    <a:pt x="20036" y="0"/>
                  </a:moveTo>
                  <a:lnTo>
                    <a:pt x="0" y="0"/>
                  </a:lnTo>
                  <a:lnTo>
                    <a:pt x="0" y="2703458"/>
                  </a:lnTo>
                  <a:lnTo>
                    <a:pt x="20036" y="2703458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2" name="object 62"/>
            <p:cNvSpPr/>
            <p:nvPr/>
          </p:nvSpPr>
          <p:spPr>
            <a:xfrm>
              <a:off x="5659092" y="2987531"/>
              <a:ext cx="10160" cy="2693670"/>
            </a:xfrm>
            <a:custGeom>
              <a:avLst/>
              <a:gdLst/>
              <a:ahLst/>
              <a:cxnLst/>
              <a:rect l="l" t="t" r="r" b="b"/>
              <a:pathLst>
                <a:path w="10160" h="2693670">
                  <a:moveTo>
                    <a:pt x="0" y="2693054"/>
                  </a:moveTo>
                  <a:lnTo>
                    <a:pt x="10009" y="2693054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693054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3" name="object 63"/>
            <p:cNvSpPr/>
            <p:nvPr/>
          </p:nvSpPr>
          <p:spPr>
            <a:xfrm>
              <a:off x="5674102" y="3276988"/>
              <a:ext cx="20320" cy="2409190"/>
            </a:xfrm>
            <a:custGeom>
              <a:avLst/>
              <a:gdLst/>
              <a:ahLst/>
              <a:cxnLst/>
              <a:rect l="l" t="t" r="r" b="b"/>
              <a:pathLst>
                <a:path w="20320" h="2409190">
                  <a:moveTo>
                    <a:pt x="20036" y="0"/>
                  </a:moveTo>
                  <a:lnTo>
                    <a:pt x="0" y="0"/>
                  </a:lnTo>
                  <a:lnTo>
                    <a:pt x="0" y="2408854"/>
                  </a:lnTo>
                  <a:lnTo>
                    <a:pt x="20036" y="2408854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4" name="object 64"/>
            <p:cNvSpPr/>
            <p:nvPr/>
          </p:nvSpPr>
          <p:spPr>
            <a:xfrm>
              <a:off x="5679116" y="3282318"/>
              <a:ext cx="10160" cy="2398395"/>
            </a:xfrm>
            <a:custGeom>
              <a:avLst/>
              <a:gdLst/>
              <a:ahLst/>
              <a:cxnLst/>
              <a:rect l="l" t="t" r="r" b="b"/>
              <a:pathLst>
                <a:path w="10160" h="2398395">
                  <a:moveTo>
                    <a:pt x="0" y="2398267"/>
                  </a:moveTo>
                  <a:lnTo>
                    <a:pt x="10009" y="2398267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398267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5" name="object 65"/>
            <p:cNvSpPr/>
            <p:nvPr/>
          </p:nvSpPr>
          <p:spPr>
            <a:xfrm>
              <a:off x="5694144" y="4684005"/>
              <a:ext cx="20320" cy="1002030"/>
            </a:xfrm>
            <a:custGeom>
              <a:avLst/>
              <a:gdLst/>
              <a:ahLst/>
              <a:cxnLst/>
              <a:rect l="l" t="t" r="r" b="b"/>
              <a:pathLst>
                <a:path w="20320" h="1002029">
                  <a:moveTo>
                    <a:pt x="20036" y="0"/>
                  </a:moveTo>
                  <a:lnTo>
                    <a:pt x="0" y="0"/>
                  </a:lnTo>
                  <a:lnTo>
                    <a:pt x="0" y="1001836"/>
                  </a:lnTo>
                  <a:lnTo>
                    <a:pt x="20036" y="1001836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6" name="object 66"/>
            <p:cNvSpPr/>
            <p:nvPr/>
          </p:nvSpPr>
          <p:spPr>
            <a:xfrm>
              <a:off x="5699158" y="4689262"/>
              <a:ext cx="10160" cy="991869"/>
            </a:xfrm>
            <a:custGeom>
              <a:avLst/>
              <a:gdLst/>
              <a:ahLst/>
              <a:cxnLst/>
              <a:rect l="l" t="t" r="r" b="b"/>
              <a:pathLst>
                <a:path w="10160" h="991870">
                  <a:moveTo>
                    <a:pt x="0" y="991322"/>
                  </a:moveTo>
                  <a:lnTo>
                    <a:pt x="10009" y="991322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991322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7" name="object 67"/>
            <p:cNvSpPr/>
            <p:nvPr/>
          </p:nvSpPr>
          <p:spPr>
            <a:xfrm>
              <a:off x="5714185" y="4308431"/>
              <a:ext cx="20320" cy="1377950"/>
            </a:xfrm>
            <a:custGeom>
              <a:avLst/>
              <a:gdLst/>
              <a:ahLst/>
              <a:cxnLst/>
              <a:rect l="l" t="t" r="r" b="b"/>
              <a:pathLst>
                <a:path w="20320" h="1377950">
                  <a:moveTo>
                    <a:pt x="20252" y="0"/>
                  </a:moveTo>
                  <a:lnTo>
                    <a:pt x="0" y="0"/>
                  </a:lnTo>
                  <a:lnTo>
                    <a:pt x="0" y="1377411"/>
                  </a:lnTo>
                  <a:lnTo>
                    <a:pt x="20252" y="1377411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8" name="object 68"/>
            <p:cNvSpPr/>
            <p:nvPr/>
          </p:nvSpPr>
          <p:spPr>
            <a:xfrm>
              <a:off x="5719200" y="4313688"/>
              <a:ext cx="10795" cy="1367155"/>
            </a:xfrm>
            <a:custGeom>
              <a:avLst/>
              <a:gdLst/>
              <a:ahLst/>
              <a:cxnLst/>
              <a:rect l="l" t="t" r="r" b="b"/>
              <a:pathLst>
                <a:path w="10795" h="1367154">
                  <a:moveTo>
                    <a:pt x="0" y="1366897"/>
                  </a:moveTo>
                  <a:lnTo>
                    <a:pt x="10224" y="1366897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1366897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9" name="object 69"/>
            <p:cNvSpPr/>
            <p:nvPr/>
          </p:nvSpPr>
          <p:spPr>
            <a:xfrm>
              <a:off x="5734436" y="3291773"/>
              <a:ext cx="20320" cy="2394585"/>
            </a:xfrm>
            <a:custGeom>
              <a:avLst/>
              <a:gdLst/>
              <a:ahLst/>
              <a:cxnLst/>
              <a:rect l="l" t="t" r="r" b="b"/>
              <a:pathLst>
                <a:path w="20320" h="2394585">
                  <a:moveTo>
                    <a:pt x="20036" y="0"/>
                  </a:moveTo>
                  <a:lnTo>
                    <a:pt x="0" y="0"/>
                  </a:lnTo>
                  <a:lnTo>
                    <a:pt x="0" y="2394069"/>
                  </a:lnTo>
                  <a:lnTo>
                    <a:pt x="20036" y="2394069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0" name="object 70"/>
            <p:cNvSpPr/>
            <p:nvPr/>
          </p:nvSpPr>
          <p:spPr>
            <a:xfrm>
              <a:off x="5739451" y="3296920"/>
              <a:ext cx="10160" cy="2383790"/>
            </a:xfrm>
            <a:custGeom>
              <a:avLst/>
              <a:gdLst/>
              <a:ahLst/>
              <a:cxnLst/>
              <a:rect l="l" t="t" r="r" b="b"/>
              <a:pathLst>
                <a:path w="10160" h="2383790">
                  <a:moveTo>
                    <a:pt x="0" y="2383664"/>
                  </a:moveTo>
                  <a:lnTo>
                    <a:pt x="10009" y="2383664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383664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1" name="object 71"/>
            <p:cNvSpPr/>
            <p:nvPr/>
          </p:nvSpPr>
          <p:spPr>
            <a:xfrm>
              <a:off x="5754478" y="3475946"/>
              <a:ext cx="20320" cy="2210435"/>
            </a:xfrm>
            <a:custGeom>
              <a:avLst/>
              <a:gdLst/>
              <a:ahLst/>
              <a:cxnLst/>
              <a:rect l="l" t="t" r="r" b="b"/>
              <a:pathLst>
                <a:path w="20320" h="2210435">
                  <a:moveTo>
                    <a:pt x="20036" y="0"/>
                  </a:moveTo>
                  <a:lnTo>
                    <a:pt x="0" y="0"/>
                  </a:lnTo>
                  <a:lnTo>
                    <a:pt x="0" y="2209895"/>
                  </a:lnTo>
                  <a:lnTo>
                    <a:pt x="20036" y="2209895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2" name="object 72"/>
            <p:cNvSpPr/>
            <p:nvPr/>
          </p:nvSpPr>
          <p:spPr>
            <a:xfrm>
              <a:off x="5759493" y="3481276"/>
              <a:ext cx="10160" cy="2199640"/>
            </a:xfrm>
            <a:custGeom>
              <a:avLst/>
              <a:gdLst/>
              <a:ahLst/>
              <a:cxnLst/>
              <a:rect l="l" t="t" r="r" b="b"/>
              <a:pathLst>
                <a:path w="10160" h="2199640">
                  <a:moveTo>
                    <a:pt x="0" y="2199309"/>
                  </a:moveTo>
                  <a:lnTo>
                    <a:pt x="10009" y="2199309"/>
                  </a:lnTo>
                  <a:lnTo>
                    <a:pt x="10009" y="0"/>
                  </a:lnTo>
                  <a:lnTo>
                    <a:pt x="0" y="0"/>
                  </a:lnTo>
                  <a:lnTo>
                    <a:pt x="0" y="2199309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3" name="object 73"/>
            <p:cNvSpPr/>
            <p:nvPr/>
          </p:nvSpPr>
          <p:spPr>
            <a:xfrm>
              <a:off x="5774503" y="3512817"/>
              <a:ext cx="20320" cy="2173605"/>
            </a:xfrm>
            <a:custGeom>
              <a:avLst/>
              <a:gdLst/>
              <a:ahLst/>
              <a:cxnLst/>
              <a:rect l="l" t="t" r="r" b="b"/>
              <a:pathLst>
                <a:path w="20320" h="2173604">
                  <a:moveTo>
                    <a:pt x="20036" y="0"/>
                  </a:moveTo>
                  <a:lnTo>
                    <a:pt x="0" y="0"/>
                  </a:lnTo>
                  <a:lnTo>
                    <a:pt x="0" y="2173024"/>
                  </a:lnTo>
                  <a:lnTo>
                    <a:pt x="20036" y="2173024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4" name="object 74"/>
            <p:cNvSpPr/>
            <p:nvPr/>
          </p:nvSpPr>
          <p:spPr>
            <a:xfrm>
              <a:off x="5779518" y="3517965"/>
              <a:ext cx="10160" cy="2162810"/>
            </a:xfrm>
            <a:custGeom>
              <a:avLst/>
              <a:gdLst/>
              <a:ahLst/>
              <a:cxnLst/>
              <a:rect l="l" t="t" r="r" b="b"/>
              <a:pathLst>
                <a:path w="10160" h="2162810">
                  <a:moveTo>
                    <a:pt x="0" y="2162620"/>
                  </a:moveTo>
                  <a:lnTo>
                    <a:pt x="10009" y="2162620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162620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5" name="object 75"/>
            <p:cNvSpPr/>
            <p:nvPr/>
          </p:nvSpPr>
          <p:spPr>
            <a:xfrm>
              <a:off x="5794545" y="3711775"/>
              <a:ext cx="20320" cy="1974214"/>
            </a:xfrm>
            <a:custGeom>
              <a:avLst/>
              <a:gdLst/>
              <a:ahLst/>
              <a:cxnLst/>
              <a:rect l="l" t="t" r="r" b="b"/>
              <a:pathLst>
                <a:path w="20320" h="1974214">
                  <a:moveTo>
                    <a:pt x="20252" y="0"/>
                  </a:moveTo>
                  <a:lnTo>
                    <a:pt x="0" y="0"/>
                  </a:lnTo>
                  <a:lnTo>
                    <a:pt x="0" y="1974066"/>
                  </a:lnTo>
                  <a:lnTo>
                    <a:pt x="20252" y="1974066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6" name="object 76"/>
            <p:cNvSpPr/>
            <p:nvPr/>
          </p:nvSpPr>
          <p:spPr>
            <a:xfrm>
              <a:off x="5799560" y="3717105"/>
              <a:ext cx="10795" cy="1964055"/>
            </a:xfrm>
            <a:custGeom>
              <a:avLst/>
              <a:gdLst/>
              <a:ahLst/>
              <a:cxnLst/>
              <a:rect l="l" t="t" r="r" b="b"/>
              <a:pathLst>
                <a:path w="10795" h="1964054">
                  <a:moveTo>
                    <a:pt x="0" y="1963479"/>
                  </a:moveTo>
                  <a:lnTo>
                    <a:pt x="10224" y="1963479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1963479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7" name="object 77"/>
            <p:cNvSpPr/>
            <p:nvPr/>
          </p:nvSpPr>
          <p:spPr>
            <a:xfrm>
              <a:off x="5814796" y="3844293"/>
              <a:ext cx="20320" cy="1842135"/>
            </a:xfrm>
            <a:custGeom>
              <a:avLst/>
              <a:gdLst/>
              <a:ahLst/>
              <a:cxnLst/>
              <a:rect l="l" t="t" r="r" b="b"/>
              <a:pathLst>
                <a:path w="20320" h="1842135">
                  <a:moveTo>
                    <a:pt x="20036" y="0"/>
                  </a:moveTo>
                  <a:lnTo>
                    <a:pt x="0" y="0"/>
                  </a:lnTo>
                  <a:lnTo>
                    <a:pt x="0" y="1841549"/>
                  </a:lnTo>
                  <a:lnTo>
                    <a:pt x="20036" y="1841549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8" name="object 78"/>
            <p:cNvSpPr/>
            <p:nvPr/>
          </p:nvSpPr>
          <p:spPr>
            <a:xfrm>
              <a:off x="5819811" y="3849622"/>
              <a:ext cx="10160" cy="1831339"/>
            </a:xfrm>
            <a:custGeom>
              <a:avLst/>
              <a:gdLst/>
              <a:ahLst/>
              <a:cxnLst/>
              <a:rect l="l" t="t" r="r" b="b"/>
              <a:pathLst>
                <a:path w="10160" h="1831339">
                  <a:moveTo>
                    <a:pt x="0" y="1830962"/>
                  </a:moveTo>
                  <a:lnTo>
                    <a:pt x="10009" y="1830962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830962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9" name="object 79"/>
            <p:cNvSpPr/>
            <p:nvPr/>
          </p:nvSpPr>
          <p:spPr>
            <a:xfrm>
              <a:off x="5834838" y="4772533"/>
              <a:ext cx="20320" cy="913765"/>
            </a:xfrm>
            <a:custGeom>
              <a:avLst/>
              <a:gdLst/>
              <a:ahLst/>
              <a:cxnLst/>
              <a:rect l="l" t="t" r="r" b="b"/>
              <a:pathLst>
                <a:path w="20320" h="913764">
                  <a:moveTo>
                    <a:pt x="20036" y="0"/>
                  </a:moveTo>
                  <a:lnTo>
                    <a:pt x="0" y="0"/>
                  </a:lnTo>
                  <a:lnTo>
                    <a:pt x="0" y="913309"/>
                  </a:lnTo>
                  <a:lnTo>
                    <a:pt x="20036" y="913309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0" name="object 80"/>
            <p:cNvSpPr/>
            <p:nvPr/>
          </p:nvSpPr>
          <p:spPr>
            <a:xfrm>
              <a:off x="5839853" y="4777790"/>
              <a:ext cx="10160" cy="902969"/>
            </a:xfrm>
            <a:custGeom>
              <a:avLst/>
              <a:gdLst/>
              <a:ahLst/>
              <a:cxnLst/>
              <a:rect l="l" t="t" r="r" b="b"/>
              <a:pathLst>
                <a:path w="10160" h="902970">
                  <a:moveTo>
                    <a:pt x="0" y="902795"/>
                  </a:moveTo>
                  <a:lnTo>
                    <a:pt x="10009" y="902795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902795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1" name="object 81"/>
            <p:cNvSpPr/>
            <p:nvPr/>
          </p:nvSpPr>
          <p:spPr>
            <a:xfrm>
              <a:off x="5854880" y="5008088"/>
              <a:ext cx="20320" cy="678180"/>
            </a:xfrm>
            <a:custGeom>
              <a:avLst/>
              <a:gdLst/>
              <a:ahLst/>
              <a:cxnLst/>
              <a:rect l="l" t="t" r="r" b="b"/>
              <a:pathLst>
                <a:path w="20320" h="678179">
                  <a:moveTo>
                    <a:pt x="20252" y="0"/>
                  </a:moveTo>
                  <a:lnTo>
                    <a:pt x="0" y="0"/>
                  </a:lnTo>
                  <a:lnTo>
                    <a:pt x="0" y="677753"/>
                  </a:lnTo>
                  <a:lnTo>
                    <a:pt x="20252" y="677753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2" name="object 82"/>
            <p:cNvSpPr/>
            <p:nvPr/>
          </p:nvSpPr>
          <p:spPr>
            <a:xfrm>
              <a:off x="5859877" y="5013345"/>
              <a:ext cx="10795" cy="667385"/>
            </a:xfrm>
            <a:custGeom>
              <a:avLst/>
              <a:gdLst/>
              <a:ahLst/>
              <a:cxnLst/>
              <a:rect l="l" t="t" r="r" b="b"/>
              <a:pathLst>
                <a:path w="10795" h="667385">
                  <a:moveTo>
                    <a:pt x="0" y="667240"/>
                  </a:moveTo>
                  <a:lnTo>
                    <a:pt x="10224" y="667240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667240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3" name="object 83"/>
            <p:cNvSpPr/>
            <p:nvPr/>
          </p:nvSpPr>
          <p:spPr>
            <a:xfrm>
              <a:off x="5875130" y="4087332"/>
              <a:ext cx="20320" cy="1598930"/>
            </a:xfrm>
            <a:custGeom>
              <a:avLst/>
              <a:gdLst/>
              <a:ahLst/>
              <a:cxnLst/>
              <a:rect l="l" t="t" r="r" b="b"/>
              <a:pathLst>
                <a:path w="20320" h="1598929">
                  <a:moveTo>
                    <a:pt x="20036" y="0"/>
                  </a:moveTo>
                  <a:lnTo>
                    <a:pt x="0" y="0"/>
                  </a:lnTo>
                  <a:lnTo>
                    <a:pt x="0" y="1598510"/>
                  </a:lnTo>
                  <a:lnTo>
                    <a:pt x="20036" y="1598510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4" name="object 84"/>
            <p:cNvSpPr/>
            <p:nvPr/>
          </p:nvSpPr>
          <p:spPr>
            <a:xfrm>
              <a:off x="5880145" y="4092589"/>
              <a:ext cx="10160" cy="1588135"/>
            </a:xfrm>
            <a:custGeom>
              <a:avLst/>
              <a:gdLst/>
              <a:ahLst/>
              <a:cxnLst/>
              <a:rect l="l" t="t" r="r" b="b"/>
              <a:pathLst>
                <a:path w="10160" h="1588135">
                  <a:moveTo>
                    <a:pt x="0" y="1587996"/>
                  </a:moveTo>
                  <a:lnTo>
                    <a:pt x="10009" y="1587996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587996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5" name="object 85"/>
            <p:cNvSpPr/>
            <p:nvPr/>
          </p:nvSpPr>
          <p:spPr>
            <a:xfrm>
              <a:off x="5895155" y="4249492"/>
              <a:ext cx="20320" cy="1436370"/>
            </a:xfrm>
            <a:custGeom>
              <a:avLst/>
              <a:gdLst/>
              <a:ahLst/>
              <a:cxnLst/>
              <a:rect l="l" t="t" r="r" b="b"/>
              <a:pathLst>
                <a:path w="20320" h="1436370">
                  <a:moveTo>
                    <a:pt x="20036" y="0"/>
                  </a:moveTo>
                  <a:lnTo>
                    <a:pt x="0" y="0"/>
                  </a:lnTo>
                  <a:lnTo>
                    <a:pt x="0" y="1436350"/>
                  </a:lnTo>
                  <a:lnTo>
                    <a:pt x="20036" y="1436350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6" name="object 86"/>
            <p:cNvSpPr/>
            <p:nvPr/>
          </p:nvSpPr>
          <p:spPr>
            <a:xfrm>
              <a:off x="5900170" y="4254749"/>
              <a:ext cx="10160" cy="1426210"/>
            </a:xfrm>
            <a:custGeom>
              <a:avLst/>
              <a:gdLst/>
              <a:ahLst/>
              <a:cxnLst/>
              <a:rect l="l" t="t" r="r" b="b"/>
              <a:pathLst>
                <a:path w="10160" h="1426210">
                  <a:moveTo>
                    <a:pt x="0" y="1425836"/>
                  </a:moveTo>
                  <a:lnTo>
                    <a:pt x="10009" y="1425836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425836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7" name="object 87"/>
            <p:cNvSpPr/>
            <p:nvPr/>
          </p:nvSpPr>
          <p:spPr>
            <a:xfrm>
              <a:off x="5915197" y="4256720"/>
              <a:ext cx="20320" cy="1429385"/>
            </a:xfrm>
            <a:custGeom>
              <a:avLst/>
              <a:gdLst/>
              <a:ahLst/>
              <a:cxnLst/>
              <a:rect l="l" t="t" r="r" b="b"/>
              <a:pathLst>
                <a:path w="20320" h="1429385">
                  <a:moveTo>
                    <a:pt x="20036" y="0"/>
                  </a:moveTo>
                  <a:lnTo>
                    <a:pt x="0" y="0"/>
                  </a:lnTo>
                  <a:lnTo>
                    <a:pt x="0" y="1429122"/>
                  </a:lnTo>
                  <a:lnTo>
                    <a:pt x="20036" y="1429122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8" name="object 88"/>
            <p:cNvSpPr/>
            <p:nvPr/>
          </p:nvSpPr>
          <p:spPr>
            <a:xfrm>
              <a:off x="5920212" y="4261977"/>
              <a:ext cx="10160" cy="1419225"/>
            </a:xfrm>
            <a:custGeom>
              <a:avLst/>
              <a:gdLst/>
              <a:ahLst/>
              <a:cxnLst/>
              <a:rect l="l" t="t" r="r" b="b"/>
              <a:pathLst>
                <a:path w="10160" h="1419225">
                  <a:moveTo>
                    <a:pt x="0" y="1418608"/>
                  </a:moveTo>
                  <a:lnTo>
                    <a:pt x="10009" y="1418608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418608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9" name="object 89"/>
            <p:cNvSpPr/>
            <p:nvPr/>
          </p:nvSpPr>
          <p:spPr>
            <a:xfrm>
              <a:off x="5935239" y="4124148"/>
              <a:ext cx="20320" cy="1562100"/>
            </a:xfrm>
            <a:custGeom>
              <a:avLst/>
              <a:gdLst/>
              <a:ahLst/>
              <a:cxnLst/>
              <a:rect l="l" t="t" r="r" b="b"/>
              <a:pathLst>
                <a:path w="20320" h="1562100">
                  <a:moveTo>
                    <a:pt x="20252" y="0"/>
                  </a:moveTo>
                  <a:lnTo>
                    <a:pt x="0" y="0"/>
                  </a:lnTo>
                  <a:lnTo>
                    <a:pt x="0" y="1561693"/>
                  </a:lnTo>
                  <a:lnTo>
                    <a:pt x="20252" y="1561693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0" name="object 90"/>
            <p:cNvSpPr/>
            <p:nvPr/>
          </p:nvSpPr>
          <p:spPr>
            <a:xfrm>
              <a:off x="5940254" y="4129405"/>
              <a:ext cx="10795" cy="1551305"/>
            </a:xfrm>
            <a:custGeom>
              <a:avLst/>
              <a:gdLst/>
              <a:ahLst/>
              <a:cxnLst/>
              <a:rect l="l" t="t" r="r" b="b"/>
              <a:pathLst>
                <a:path w="10795" h="1551304">
                  <a:moveTo>
                    <a:pt x="0" y="1551180"/>
                  </a:moveTo>
                  <a:lnTo>
                    <a:pt x="10224" y="1551180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1551180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1" name="object 91"/>
            <p:cNvSpPr/>
            <p:nvPr/>
          </p:nvSpPr>
          <p:spPr>
            <a:xfrm>
              <a:off x="5955490" y="4146289"/>
              <a:ext cx="20320" cy="1539875"/>
            </a:xfrm>
            <a:custGeom>
              <a:avLst/>
              <a:gdLst/>
              <a:ahLst/>
              <a:cxnLst/>
              <a:rect l="l" t="t" r="r" b="b"/>
              <a:pathLst>
                <a:path w="20320" h="1539875">
                  <a:moveTo>
                    <a:pt x="20036" y="0"/>
                  </a:moveTo>
                  <a:lnTo>
                    <a:pt x="0" y="0"/>
                  </a:lnTo>
                  <a:lnTo>
                    <a:pt x="0" y="1539552"/>
                  </a:lnTo>
                  <a:lnTo>
                    <a:pt x="20036" y="1539552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2" name="object 92"/>
            <p:cNvSpPr/>
            <p:nvPr/>
          </p:nvSpPr>
          <p:spPr>
            <a:xfrm>
              <a:off x="5960504" y="4151528"/>
              <a:ext cx="10160" cy="1529080"/>
            </a:xfrm>
            <a:custGeom>
              <a:avLst/>
              <a:gdLst/>
              <a:ahLst/>
              <a:cxnLst/>
              <a:rect l="l" t="t" r="r" b="b"/>
              <a:pathLst>
                <a:path w="10160" h="1529079">
                  <a:moveTo>
                    <a:pt x="0" y="1529057"/>
                  </a:moveTo>
                  <a:lnTo>
                    <a:pt x="10009" y="1529057"/>
                  </a:lnTo>
                  <a:lnTo>
                    <a:pt x="10009" y="0"/>
                  </a:lnTo>
                  <a:lnTo>
                    <a:pt x="0" y="0"/>
                  </a:lnTo>
                  <a:lnTo>
                    <a:pt x="0" y="1529057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3" name="object 93"/>
            <p:cNvSpPr/>
            <p:nvPr/>
          </p:nvSpPr>
          <p:spPr>
            <a:xfrm>
              <a:off x="5975497" y="5030229"/>
              <a:ext cx="20320" cy="655955"/>
            </a:xfrm>
            <a:custGeom>
              <a:avLst/>
              <a:gdLst/>
              <a:ahLst/>
              <a:cxnLst/>
              <a:rect l="l" t="t" r="r" b="b"/>
              <a:pathLst>
                <a:path w="20320" h="655954">
                  <a:moveTo>
                    <a:pt x="20036" y="0"/>
                  </a:moveTo>
                  <a:lnTo>
                    <a:pt x="0" y="0"/>
                  </a:lnTo>
                  <a:lnTo>
                    <a:pt x="0" y="655612"/>
                  </a:lnTo>
                  <a:lnTo>
                    <a:pt x="20036" y="655612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4" name="object 94"/>
            <p:cNvSpPr/>
            <p:nvPr/>
          </p:nvSpPr>
          <p:spPr>
            <a:xfrm>
              <a:off x="5980546" y="5035486"/>
              <a:ext cx="10160" cy="645160"/>
            </a:xfrm>
            <a:custGeom>
              <a:avLst/>
              <a:gdLst/>
              <a:ahLst/>
              <a:cxnLst/>
              <a:rect l="l" t="t" r="r" b="b"/>
              <a:pathLst>
                <a:path w="10160" h="645160">
                  <a:moveTo>
                    <a:pt x="0" y="645099"/>
                  </a:moveTo>
                  <a:lnTo>
                    <a:pt x="10008" y="645099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645099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5" name="object 95"/>
            <p:cNvSpPr/>
            <p:nvPr/>
          </p:nvSpPr>
          <p:spPr>
            <a:xfrm>
              <a:off x="5995521" y="5037677"/>
              <a:ext cx="20320" cy="648335"/>
            </a:xfrm>
            <a:custGeom>
              <a:avLst/>
              <a:gdLst/>
              <a:ahLst/>
              <a:cxnLst/>
              <a:rect l="l" t="t" r="r" b="b"/>
              <a:pathLst>
                <a:path w="20320" h="648335">
                  <a:moveTo>
                    <a:pt x="20036" y="0"/>
                  </a:moveTo>
                  <a:lnTo>
                    <a:pt x="0" y="0"/>
                  </a:lnTo>
                  <a:lnTo>
                    <a:pt x="0" y="648165"/>
                  </a:lnTo>
                  <a:lnTo>
                    <a:pt x="20036" y="648165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6" name="object 96"/>
            <p:cNvSpPr/>
            <p:nvPr/>
          </p:nvSpPr>
          <p:spPr>
            <a:xfrm>
              <a:off x="6000571" y="5042933"/>
              <a:ext cx="10160" cy="638175"/>
            </a:xfrm>
            <a:custGeom>
              <a:avLst/>
              <a:gdLst/>
              <a:ahLst/>
              <a:cxnLst/>
              <a:rect l="l" t="t" r="r" b="b"/>
              <a:pathLst>
                <a:path w="10160" h="638175">
                  <a:moveTo>
                    <a:pt x="0" y="637651"/>
                  </a:moveTo>
                  <a:lnTo>
                    <a:pt x="10008" y="637651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637651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7" name="object 97"/>
            <p:cNvSpPr/>
            <p:nvPr/>
          </p:nvSpPr>
          <p:spPr>
            <a:xfrm>
              <a:off x="6015546" y="4374598"/>
              <a:ext cx="20320" cy="1311275"/>
            </a:xfrm>
            <a:custGeom>
              <a:avLst/>
              <a:gdLst/>
              <a:ahLst/>
              <a:cxnLst/>
              <a:rect l="l" t="t" r="r" b="b"/>
              <a:pathLst>
                <a:path w="20320" h="1311275">
                  <a:moveTo>
                    <a:pt x="20252" y="0"/>
                  </a:moveTo>
                  <a:lnTo>
                    <a:pt x="0" y="0"/>
                  </a:lnTo>
                  <a:lnTo>
                    <a:pt x="0" y="1311243"/>
                  </a:lnTo>
                  <a:lnTo>
                    <a:pt x="20252" y="1311243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8" name="object 98"/>
            <p:cNvSpPr/>
            <p:nvPr/>
          </p:nvSpPr>
          <p:spPr>
            <a:xfrm>
              <a:off x="6020596" y="4379855"/>
              <a:ext cx="10795" cy="1301115"/>
            </a:xfrm>
            <a:custGeom>
              <a:avLst/>
              <a:gdLst/>
              <a:ahLst/>
              <a:cxnLst/>
              <a:rect l="l" t="t" r="r" b="b"/>
              <a:pathLst>
                <a:path w="10795" h="1301114">
                  <a:moveTo>
                    <a:pt x="0" y="1300730"/>
                  </a:moveTo>
                  <a:lnTo>
                    <a:pt x="10224" y="1300730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1300730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9" name="object 99"/>
            <p:cNvSpPr/>
            <p:nvPr/>
          </p:nvSpPr>
          <p:spPr>
            <a:xfrm>
              <a:off x="6035919" y="4654655"/>
              <a:ext cx="20320" cy="1031240"/>
            </a:xfrm>
            <a:custGeom>
              <a:avLst/>
              <a:gdLst/>
              <a:ahLst/>
              <a:cxnLst/>
              <a:rect l="l" t="t" r="r" b="b"/>
              <a:pathLst>
                <a:path w="20320" h="1031239">
                  <a:moveTo>
                    <a:pt x="20036" y="0"/>
                  </a:moveTo>
                  <a:lnTo>
                    <a:pt x="0" y="0"/>
                  </a:lnTo>
                  <a:lnTo>
                    <a:pt x="0" y="1031187"/>
                  </a:lnTo>
                  <a:lnTo>
                    <a:pt x="20036" y="1031187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040794" y="4659912"/>
              <a:ext cx="10160" cy="1021080"/>
            </a:xfrm>
            <a:custGeom>
              <a:avLst/>
              <a:gdLst/>
              <a:ahLst/>
              <a:cxnLst/>
              <a:rect l="l" t="t" r="r" b="b"/>
              <a:pathLst>
                <a:path w="10160" h="1021079">
                  <a:moveTo>
                    <a:pt x="0" y="1020673"/>
                  </a:moveTo>
                  <a:lnTo>
                    <a:pt x="10009" y="1020673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020673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055943" y="4617838"/>
              <a:ext cx="20320" cy="1068070"/>
            </a:xfrm>
            <a:custGeom>
              <a:avLst/>
              <a:gdLst/>
              <a:ahLst/>
              <a:cxnLst/>
              <a:rect l="l" t="t" r="r" b="b"/>
              <a:pathLst>
                <a:path w="20320" h="1068070">
                  <a:moveTo>
                    <a:pt x="20036" y="0"/>
                  </a:moveTo>
                  <a:lnTo>
                    <a:pt x="0" y="0"/>
                  </a:lnTo>
                  <a:lnTo>
                    <a:pt x="0" y="1068003"/>
                  </a:lnTo>
                  <a:lnTo>
                    <a:pt x="20036" y="1068003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060819" y="4623095"/>
              <a:ext cx="10160" cy="1057910"/>
            </a:xfrm>
            <a:custGeom>
              <a:avLst/>
              <a:gdLst/>
              <a:ahLst/>
              <a:cxnLst/>
              <a:rect l="l" t="t" r="r" b="b"/>
              <a:pathLst>
                <a:path w="10160" h="1057910">
                  <a:moveTo>
                    <a:pt x="0" y="1057490"/>
                  </a:moveTo>
                  <a:lnTo>
                    <a:pt x="10009" y="1057490"/>
                  </a:lnTo>
                  <a:lnTo>
                    <a:pt x="10009" y="0"/>
                  </a:lnTo>
                  <a:lnTo>
                    <a:pt x="0" y="0"/>
                  </a:lnTo>
                  <a:lnTo>
                    <a:pt x="0" y="1057490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075968" y="4654655"/>
              <a:ext cx="20320" cy="1031240"/>
            </a:xfrm>
            <a:custGeom>
              <a:avLst/>
              <a:gdLst/>
              <a:ahLst/>
              <a:cxnLst/>
              <a:rect l="l" t="t" r="r" b="b"/>
              <a:pathLst>
                <a:path w="20320" h="1031239">
                  <a:moveTo>
                    <a:pt x="20252" y="0"/>
                  </a:moveTo>
                  <a:lnTo>
                    <a:pt x="0" y="0"/>
                  </a:lnTo>
                  <a:lnTo>
                    <a:pt x="0" y="1031187"/>
                  </a:lnTo>
                  <a:lnTo>
                    <a:pt x="20252" y="1031187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081017" y="4659912"/>
              <a:ext cx="10795" cy="1021080"/>
            </a:xfrm>
            <a:custGeom>
              <a:avLst/>
              <a:gdLst/>
              <a:ahLst/>
              <a:cxnLst/>
              <a:rect l="l" t="t" r="r" b="b"/>
              <a:pathLst>
                <a:path w="10795" h="1021079">
                  <a:moveTo>
                    <a:pt x="0" y="1020673"/>
                  </a:moveTo>
                  <a:lnTo>
                    <a:pt x="10224" y="1020673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1020673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096166" y="5192371"/>
              <a:ext cx="20320" cy="494030"/>
            </a:xfrm>
            <a:custGeom>
              <a:avLst/>
              <a:gdLst/>
              <a:ahLst/>
              <a:cxnLst/>
              <a:rect l="l" t="t" r="r" b="b"/>
              <a:pathLst>
                <a:path w="20320" h="494029">
                  <a:moveTo>
                    <a:pt x="20036" y="0"/>
                  </a:moveTo>
                  <a:lnTo>
                    <a:pt x="0" y="0"/>
                  </a:lnTo>
                  <a:lnTo>
                    <a:pt x="0" y="493471"/>
                  </a:lnTo>
                  <a:lnTo>
                    <a:pt x="20036" y="493471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101216" y="5197628"/>
              <a:ext cx="10160" cy="483234"/>
            </a:xfrm>
            <a:custGeom>
              <a:avLst/>
              <a:gdLst/>
              <a:ahLst/>
              <a:cxnLst/>
              <a:rect l="l" t="t" r="r" b="b"/>
              <a:pathLst>
                <a:path w="10160" h="483235">
                  <a:moveTo>
                    <a:pt x="0" y="482957"/>
                  </a:moveTo>
                  <a:lnTo>
                    <a:pt x="10008" y="482957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482957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116191" y="5288145"/>
              <a:ext cx="20320" cy="398145"/>
            </a:xfrm>
            <a:custGeom>
              <a:avLst/>
              <a:gdLst/>
              <a:ahLst/>
              <a:cxnLst/>
              <a:rect l="l" t="t" r="r" b="b"/>
              <a:pathLst>
                <a:path w="20320" h="398145">
                  <a:moveTo>
                    <a:pt x="20036" y="0"/>
                  </a:moveTo>
                  <a:lnTo>
                    <a:pt x="0" y="0"/>
                  </a:lnTo>
                  <a:lnTo>
                    <a:pt x="0" y="397697"/>
                  </a:lnTo>
                  <a:lnTo>
                    <a:pt x="20036" y="397697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121241" y="5293384"/>
              <a:ext cx="10160" cy="387350"/>
            </a:xfrm>
            <a:custGeom>
              <a:avLst/>
              <a:gdLst/>
              <a:ahLst/>
              <a:cxnLst/>
              <a:rect l="l" t="t" r="r" b="b"/>
              <a:pathLst>
                <a:path w="10160" h="387350">
                  <a:moveTo>
                    <a:pt x="0" y="387201"/>
                  </a:moveTo>
                  <a:lnTo>
                    <a:pt x="10008" y="387201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387201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136215" y="5280679"/>
              <a:ext cx="20320" cy="405765"/>
            </a:xfrm>
            <a:custGeom>
              <a:avLst/>
              <a:gdLst/>
              <a:ahLst/>
              <a:cxnLst/>
              <a:rect l="l" t="t" r="r" b="b"/>
              <a:pathLst>
                <a:path w="20320" h="405764">
                  <a:moveTo>
                    <a:pt x="20036" y="0"/>
                  </a:moveTo>
                  <a:lnTo>
                    <a:pt x="0" y="0"/>
                  </a:lnTo>
                  <a:lnTo>
                    <a:pt x="0" y="405162"/>
                  </a:lnTo>
                  <a:lnTo>
                    <a:pt x="20036" y="405162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141265" y="5285936"/>
              <a:ext cx="10160" cy="394970"/>
            </a:xfrm>
            <a:custGeom>
              <a:avLst/>
              <a:gdLst/>
              <a:ahLst/>
              <a:cxnLst/>
              <a:rect l="l" t="t" r="r" b="b"/>
              <a:pathLst>
                <a:path w="10160" h="394970">
                  <a:moveTo>
                    <a:pt x="0" y="394649"/>
                  </a:moveTo>
                  <a:lnTo>
                    <a:pt x="10008" y="394649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394649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156240" y="4809349"/>
              <a:ext cx="20320" cy="876935"/>
            </a:xfrm>
            <a:custGeom>
              <a:avLst/>
              <a:gdLst/>
              <a:ahLst/>
              <a:cxnLst/>
              <a:rect l="l" t="t" r="r" b="b"/>
              <a:pathLst>
                <a:path w="20320" h="876935">
                  <a:moveTo>
                    <a:pt x="20252" y="0"/>
                  </a:moveTo>
                  <a:lnTo>
                    <a:pt x="0" y="0"/>
                  </a:lnTo>
                  <a:lnTo>
                    <a:pt x="0" y="876492"/>
                  </a:lnTo>
                  <a:lnTo>
                    <a:pt x="20252" y="876492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161290" y="4814606"/>
              <a:ext cx="10795" cy="866140"/>
            </a:xfrm>
            <a:custGeom>
              <a:avLst/>
              <a:gdLst/>
              <a:ahLst/>
              <a:cxnLst/>
              <a:rect l="l" t="t" r="r" b="b"/>
              <a:pathLst>
                <a:path w="10795" h="866139">
                  <a:moveTo>
                    <a:pt x="0" y="865979"/>
                  </a:moveTo>
                  <a:lnTo>
                    <a:pt x="10224" y="865979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865979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176613" y="4735735"/>
              <a:ext cx="20320" cy="950594"/>
            </a:xfrm>
            <a:custGeom>
              <a:avLst/>
              <a:gdLst/>
              <a:ahLst/>
              <a:cxnLst/>
              <a:rect l="l" t="t" r="r" b="b"/>
              <a:pathLst>
                <a:path w="20320" h="950595">
                  <a:moveTo>
                    <a:pt x="20036" y="0"/>
                  </a:moveTo>
                  <a:lnTo>
                    <a:pt x="0" y="0"/>
                  </a:lnTo>
                  <a:lnTo>
                    <a:pt x="0" y="950107"/>
                  </a:lnTo>
                  <a:lnTo>
                    <a:pt x="20036" y="950107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181488" y="4740973"/>
              <a:ext cx="10160" cy="939800"/>
            </a:xfrm>
            <a:custGeom>
              <a:avLst/>
              <a:gdLst/>
              <a:ahLst/>
              <a:cxnLst/>
              <a:rect l="l" t="t" r="r" b="b"/>
              <a:pathLst>
                <a:path w="10160" h="939800">
                  <a:moveTo>
                    <a:pt x="0" y="939611"/>
                  </a:moveTo>
                  <a:lnTo>
                    <a:pt x="10009" y="939611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939611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196637" y="4787226"/>
              <a:ext cx="20320" cy="899160"/>
            </a:xfrm>
            <a:custGeom>
              <a:avLst/>
              <a:gdLst/>
              <a:ahLst/>
              <a:cxnLst/>
              <a:rect l="l" t="t" r="r" b="b"/>
              <a:pathLst>
                <a:path w="20320" h="899160">
                  <a:moveTo>
                    <a:pt x="20036" y="0"/>
                  </a:moveTo>
                  <a:lnTo>
                    <a:pt x="0" y="0"/>
                  </a:lnTo>
                  <a:lnTo>
                    <a:pt x="0" y="898615"/>
                  </a:lnTo>
                  <a:lnTo>
                    <a:pt x="20036" y="898615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201513" y="4792465"/>
              <a:ext cx="10160" cy="888365"/>
            </a:xfrm>
            <a:custGeom>
              <a:avLst/>
              <a:gdLst/>
              <a:ahLst/>
              <a:cxnLst/>
              <a:rect l="l" t="t" r="r" b="b"/>
              <a:pathLst>
                <a:path w="10160" h="888364">
                  <a:moveTo>
                    <a:pt x="0" y="888120"/>
                  </a:moveTo>
                  <a:lnTo>
                    <a:pt x="10009" y="888120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888120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216662" y="4897657"/>
              <a:ext cx="20320" cy="788670"/>
            </a:xfrm>
            <a:custGeom>
              <a:avLst/>
              <a:gdLst/>
              <a:ahLst/>
              <a:cxnLst/>
              <a:rect l="l" t="t" r="r" b="b"/>
              <a:pathLst>
                <a:path w="20320" h="788670">
                  <a:moveTo>
                    <a:pt x="20036" y="0"/>
                  </a:moveTo>
                  <a:lnTo>
                    <a:pt x="0" y="0"/>
                  </a:lnTo>
                  <a:lnTo>
                    <a:pt x="0" y="788184"/>
                  </a:lnTo>
                  <a:lnTo>
                    <a:pt x="20036" y="788184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221537" y="4902914"/>
              <a:ext cx="10160" cy="777875"/>
            </a:xfrm>
            <a:custGeom>
              <a:avLst/>
              <a:gdLst/>
              <a:ahLst/>
              <a:cxnLst/>
              <a:rect l="l" t="t" r="r" b="b"/>
              <a:pathLst>
                <a:path w="10160" h="777875">
                  <a:moveTo>
                    <a:pt x="0" y="777670"/>
                  </a:moveTo>
                  <a:lnTo>
                    <a:pt x="10009" y="777670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777670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236686" y="4905105"/>
              <a:ext cx="20320" cy="781050"/>
            </a:xfrm>
            <a:custGeom>
              <a:avLst/>
              <a:gdLst/>
              <a:ahLst/>
              <a:cxnLst/>
              <a:rect l="l" t="t" r="r" b="b"/>
              <a:pathLst>
                <a:path w="20320" h="781050">
                  <a:moveTo>
                    <a:pt x="20252" y="0"/>
                  </a:moveTo>
                  <a:lnTo>
                    <a:pt x="0" y="0"/>
                  </a:lnTo>
                  <a:lnTo>
                    <a:pt x="0" y="780737"/>
                  </a:lnTo>
                  <a:lnTo>
                    <a:pt x="20252" y="780737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241736" y="4910362"/>
              <a:ext cx="10795" cy="770255"/>
            </a:xfrm>
            <a:custGeom>
              <a:avLst/>
              <a:gdLst/>
              <a:ahLst/>
              <a:cxnLst/>
              <a:rect l="l" t="t" r="r" b="b"/>
              <a:pathLst>
                <a:path w="10795" h="770254">
                  <a:moveTo>
                    <a:pt x="0" y="770223"/>
                  </a:moveTo>
                  <a:lnTo>
                    <a:pt x="10224" y="770223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770223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256885" y="5383900"/>
              <a:ext cx="20320" cy="302260"/>
            </a:xfrm>
            <a:custGeom>
              <a:avLst/>
              <a:gdLst/>
              <a:ahLst/>
              <a:cxnLst/>
              <a:rect l="l" t="t" r="r" b="b"/>
              <a:pathLst>
                <a:path w="20320" h="302260">
                  <a:moveTo>
                    <a:pt x="20036" y="0"/>
                  </a:moveTo>
                  <a:lnTo>
                    <a:pt x="0" y="0"/>
                  </a:lnTo>
                  <a:lnTo>
                    <a:pt x="0" y="301941"/>
                  </a:lnTo>
                  <a:lnTo>
                    <a:pt x="20036" y="301941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261935" y="5389139"/>
              <a:ext cx="10160" cy="291465"/>
            </a:xfrm>
            <a:custGeom>
              <a:avLst/>
              <a:gdLst/>
              <a:ahLst/>
              <a:cxnLst/>
              <a:rect l="l" t="t" r="r" b="b"/>
              <a:pathLst>
                <a:path w="10160" h="291464">
                  <a:moveTo>
                    <a:pt x="0" y="291446"/>
                  </a:moveTo>
                  <a:lnTo>
                    <a:pt x="10009" y="291446"/>
                  </a:lnTo>
                  <a:lnTo>
                    <a:pt x="10009" y="0"/>
                  </a:lnTo>
                  <a:lnTo>
                    <a:pt x="0" y="0"/>
                  </a:lnTo>
                  <a:lnTo>
                    <a:pt x="0" y="291446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276910" y="5413251"/>
              <a:ext cx="20320" cy="273050"/>
            </a:xfrm>
            <a:custGeom>
              <a:avLst/>
              <a:gdLst/>
              <a:ahLst/>
              <a:cxnLst/>
              <a:rect l="l" t="t" r="r" b="b"/>
              <a:pathLst>
                <a:path w="20320" h="273050">
                  <a:moveTo>
                    <a:pt x="20036" y="0"/>
                  </a:moveTo>
                  <a:lnTo>
                    <a:pt x="0" y="0"/>
                  </a:lnTo>
                  <a:lnTo>
                    <a:pt x="0" y="272590"/>
                  </a:lnTo>
                  <a:lnTo>
                    <a:pt x="20036" y="272590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281959" y="5418508"/>
              <a:ext cx="10160" cy="262255"/>
            </a:xfrm>
            <a:custGeom>
              <a:avLst/>
              <a:gdLst/>
              <a:ahLst/>
              <a:cxnLst/>
              <a:rect l="l" t="t" r="r" b="b"/>
              <a:pathLst>
                <a:path w="10160" h="262254">
                  <a:moveTo>
                    <a:pt x="0" y="262077"/>
                  </a:moveTo>
                  <a:lnTo>
                    <a:pt x="10008" y="262077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62077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296934" y="4801902"/>
              <a:ext cx="20320" cy="884555"/>
            </a:xfrm>
            <a:custGeom>
              <a:avLst/>
              <a:gdLst/>
              <a:ahLst/>
              <a:cxnLst/>
              <a:rect l="l" t="t" r="r" b="b"/>
              <a:pathLst>
                <a:path w="20320" h="884554">
                  <a:moveTo>
                    <a:pt x="20252" y="0"/>
                  </a:moveTo>
                  <a:lnTo>
                    <a:pt x="0" y="0"/>
                  </a:lnTo>
                  <a:lnTo>
                    <a:pt x="0" y="883940"/>
                  </a:lnTo>
                  <a:lnTo>
                    <a:pt x="20252" y="883940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301984" y="4807159"/>
              <a:ext cx="10795" cy="873760"/>
            </a:xfrm>
            <a:custGeom>
              <a:avLst/>
              <a:gdLst/>
              <a:ahLst/>
              <a:cxnLst/>
              <a:rect l="l" t="t" r="r" b="b"/>
              <a:pathLst>
                <a:path w="10795" h="873760">
                  <a:moveTo>
                    <a:pt x="0" y="873426"/>
                  </a:moveTo>
                  <a:lnTo>
                    <a:pt x="10224" y="873426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873426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317307" y="5030229"/>
              <a:ext cx="20320" cy="655955"/>
            </a:xfrm>
            <a:custGeom>
              <a:avLst/>
              <a:gdLst/>
              <a:ahLst/>
              <a:cxnLst/>
              <a:rect l="l" t="t" r="r" b="b"/>
              <a:pathLst>
                <a:path w="20320" h="655954">
                  <a:moveTo>
                    <a:pt x="20036" y="0"/>
                  </a:moveTo>
                  <a:lnTo>
                    <a:pt x="0" y="0"/>
                  </a:lnTo>
                  <a:lnTo>
                    <a:pt x="0" y="655612"/>
                  </a:lnTo>
                  <a:lnTo>
                    <a:pt x="20036" y="655612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322182" y="5035486"/>
              <a:ext cx="10160" cy="645160"/>
            </a:xfrm>
            <a:custGeom>
              <a:avLst/>
              <a:gdLst/>
              <a:ahLst/>
              <a:cxnLst/>
              <a:rect l="l" t="t" r="r" b="b"/>
              <a:pathLst>
                <a:path w="10160" h="645160">
                  <a:moveTo>
                    <a:pt x="0" y="645099"/>
                  </a:moveTo>
                  <a:lnTo>
                    <a:pt x="10008" y="645099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645099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337331" y="4949149"/>
              <a:ext cx="20320" cy="737235"/>
            </a:xfrm>
            <a:custGeom>
              <a:avLst/>
              <a:gdLst/>
              <a:ahLst/>
              <a:cxnLst/>
              <a:rect l="l" t="t" r="r" b="b"/>
              <a:pathLst>
                <a:path w="20320" h="737235">
                  <a:moveTo>
                    <a:pt x="20036" y="0"/>
                  </a:moveTo>
                  <a:lnTo>
                    <a:pt x="0" y="0"/>
                  </a:lnTo>
                  <a:lnTo>
                    <a:pt x="0" y="736692"/>
                  </a:lnTo>
                  <a:lnTo>
                    <a:pt x="20036" y="736692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342207" y="4954406"/>
              <a:ext cx="10160" cy="726440"/>
            </a:xfrm>
            <a:custGeom>
              <a:avLst/>
              <a:gdLst/>
              <a:ahLst/>
              <a:cxnLst/>
              <a:rect l="l" t="t" r="r" b="b"/>
              <a:pathLst>
                <a:path w="10160" h="726439">
                  <a:moveTo>
                    <a:pt x="0" y="726179"/>
                  </a:moveTo>
                  <a:lnTo>
                    <a:pt x="10009" y="726179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726179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357356" y="5074493"/>
              <a:ext cx="20320" cy="611505"/>
            </a:xfrm>
            <a:custGeom>
              <a:avLst/>
              <a:gdLst/>
              <a:ahLst/>
              <a:cxnLst/>
              <a:rect l="l" t="t" r="r" b="b"/>
              <a:pathLst>
                <a:path w="20320" h="611504">
                  <a:moveTo>
                    <a:pt x="20036" y="0"/>
                  </a:moveTo>
                  <a:lnTo>
                    <a:pt x="0" y="0"/>
                  </a:lnTo>
                  <a:lnTo>
                    <a:pt x="0" y="611349"/>
                  </a:lnTo>
                  <a:lnTo>
                    <a:pt x="20036" y="611349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362232" y="5079750"/>
              <a:ext cx="10160" cy="601345"/>
            </a:xfrm>
            <a:custGeom>
              <a:avLst/>
              <a:gdLst/>
              <a:ahLst/>
              <a:cxnLst/>
              <a:rect l="l" t="t" r="r" b="b"/>
              <a:pathLst>
                <a:path w="10160" h="601345">
                  <a:moveTo>
                    <a:pt x="0" y="600835"/>
                  </a:moveTo>
                  <a:lnTo>
                    <a:pt x="10008" y="600835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600835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377380" y="5089169"/>
              <a:ext cx="20320" cy="596900"/>
            </a:xfrm>
            <a:custGeom>
              <a:avLst/>
              <a:gdLst/>
              <a:ahLst/>
              <a:cxnLst/>
              <a:rect l="l" t="t" r="r" b="b"/>
              <a:pathLst>
                <a:path w="20320" h="596900">
                  <a:moveTo>
                    <a:pt x="20252" y="0"/>
                  </a:moveTo>
                  <a:lnTo>
                    <a:pt x="0" y="0"/>
                  </a:lnTo>
                  <a:lnTo>
                    <a:pt x="0" y="596673"/>
                  </a:lnTo>
                  <a:lnTo>
                    <a:pt x="20252" y="596673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382430" y="5094425"/>
              <a:ext cx="10795" cy="586740"/>
            </a:xfrm>
            <a:custGeom>
              <a:avLst/>
              <a:gdLst/>
              <a:ahLst/>
              <a:cxnLst/>
              <a:rect l="l" t="t" r="r" b="b"/>
              <a:pathLst>
                <a:path w="10795" h="586739">
                  <a:moveTo>
                    <a:pt x="0" y="586159"/>
                  </a:moveTo>
                  <a:lnTo>
                    <a:pt x="10224" y="586159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586159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397579" y="5479656"/>
              <a:ext cx="20320" cy="206375"/>
            </a:xfrm>
            <a:custGeom>
              <a:avLst/>
              <a:gdLst/>
              <a:ahLst/>
              <a:cxnLst/>
              <a:rect l="l" t="t" r="r" b="b"/>
              <a:pathLst>
                <a:path w="20320" h="206375">
                  <a:moveTo>
                    <a:pt x="20036" y="0"/>
                  </a:moveTo>
                  <a:lnTo>
                    <a:pt x="0" y="0"/>
                  </a:lnTo>
                  <a:lnTo>
                    <a:pt x="0" y="206186"/>
                  </a:lnTo>
                  <a:lnTo>
                    <a:pt x="20036" y="206186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402629" y="5484913"/>
              <a:ext cx="10160" cy="196215"/>
            </a:xfrm>
            <a:custGeom>
              <a:avLst/>
              <a:gdLst/>
              <a:ahLst/>
              <a:cxnLst/>
              <a:rect l="l" t="t" r="r" b="b"/>
              <a:pathLst>
                <a:path w="10160" h="196214">
                  <a:moveTo>
                    <a:pt x="0" y="195672"/>
                  </a:moveTo>
                  <a:lnTo>
                    <a:pt x="10008" y="195672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95672"/>
                  </a:lnTo>
                  <a:close/>
                </a:path>
              </a:pathLst>
            </a:custGeom>
            <a:ln w="1002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417604" y="5546046"/>
              <a:ext cx="20320" cy="140335"/>
            </a:xfrm>
            <a:custGeom>
              <a:avLst/>
              <a:gdLst/>
              <a:ahLst/>
              <a:cxnLst/>
              <a:rect l="l" t="t" r="r" b="b"/>
              <a:pathLst>
                <a:path w="20320" h="140335">
                  <a:moveTo>
                    <a:pt x="20036" y="0"/>
                  </a:moveTo>
                  <a:lnTo>
                    <a:pt x="0" y="0"/>
                  </a:lnTo>
                  <a:lnTo>
                    <a:pt x="0" y="139796"/>
                  </a:lnTo>
                  <a:lnTo>
                    <a:pt x="20036" y="139796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422653" y="5551301"/>
              <a:ext cx="10160" cy="129539"/>
            </a:xfrm>
            <a:custGeom>
              <a:avLst/>
              <a:gdLst/>
              <a:ahLst/>
              <a:cxnLst/>
              <a:rect l="l" t="t" r="r" b="b"/>
              <a:pathLst>
                <a:path w="10160" h="129539">
                  <a:moveTo>
                    <a:pt x="0" y="129284"/>
                  </a:moveTo>
                  <a:lnTo>
                    <a:pt x="10009" y="129284"/>
                  </a:lnTo>
                  <a:lnTo>
                    <a:pt x="10009" y="0"/>
                  </a:lnTo>
                  <a:lnTo>
                    <a:pt x="0" y="0"/>
                  </a:lnTo>
                  <a:lnTo>
                    <a:pt x="0" y="129284"/>
                  </a:lnTo>
                  <a:close/>
                </a:path>
              </a:pathLst>
            </a:custGeom>
            <a:ln w="10030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437628" y="5479656"/>
              <a:ext cx="20320" cy="206375"/>
            </a:xfrm>
            <a:custGeom>
              <a:avLst/>
              <a:gdLst/>
              <a:ahLst/>
              <a:cxnLst/>
              <a:rect l="l" t="t" r="r" b="b"/>
              <a:pathLst>
                <a:path w="20320" h="206375">
                  <a:moveTo>
                    <a:pt x="20036" y="0"/>
                  </a:moveTo>
                  <a:lnTo>
                    <a:pt x="0" y="0"/>
                  </a:lnTo>
                  <a:lnTo>
                    <a:pt x="0" y="206186"/>
                  </a:lnTo>
                  <a:lnTo>
                    <a:pt x="20036" y="206186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6442678" y="5484913"/>
              <a:ext cx="10160" cy="196215"/>
            </a:xfrm>
            <a:custGeom>
              <a:avLst/>
              <a:gdLst/>
              <a:ahLst/>
              <a:cxnLst/>
              <a:rect l="l" t="t" r="r" b="b"/>
              <a:pathLst>
                <a:path w="10160" h="196214">
                  <a:moveTo>
                    <a:pt x="0" y="195672"/>
                  </a:moveTo>
                  <a:lnTo>
                    <a:pt x="10008" y="195672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95672"/>
                  </a:lnTo>
                  <a:close/>
                </a:path>
              </a:pathLst>
            </a:custGeom>
            <a:ln w="1002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457653" y="5133432"/>
              <a:ext cx="20320" cy="552450"/>
            </a:xfrm>
            <a:custGeom>
              <a:avLst/>
              <a:gdLst/>
              <a:ahLst/>
              <a:cxnLst/>
              <a:rect l="l" t="t" r="r" b="b"/>
              <a:pathLst>
                <a:path w="20320" h="552450">
                  <a:moveTo>
                    <a:pt x="20252" y="0"/>
                  </a:moveTo>
                  <a:lnTo>
                    <a:pt x="0" y="0"/>
                  </a:lnTo>
                  <a:lnTo>
                    <a:pt x="0" y="552410"/>
                  </a:lnTo>
                  <a:lnTo>
                    <a:pt x="20252" y="552410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462702" y="5138689"/>
              <a:ext cx="10795" cy="542290"/>
            </a:xfrm>
            <a:custGeom>
              <a:avLst/>
              <a:gdLst/>
              <a:ahLst/>
              <a:cxnLst/>
              <a:rect l="l" t="t" r="r" b="b"/>
              <a:pathLst>
                <a:path w="10795" h="542289">
                  <a:moveTo>
                    <a:pt x="0" y="541896"/>
                  </a:moveTo>
                  <a:lnTo>
                    <a:pt x="10224" y="541896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541896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478025" y="5236635"/>
              <a:ext cx="20320" cy="449580"/>
            </a:xfrm>
            <a:custGeom>
              <a:avLst/>
              <a:gdLst/>
              <a:ahLst/>
              <a:cxnLst/>
              <a:rect l="l" t="t" r="r" b="b"/>
              <a:pathLst>
                <a:path w="20320" h="449579">
                  <a:moveTo>
                    <a:pt x="20036" y="0"/>
                  </a:moveTo>
                  <a:lnTo>
                    <a:pt x="0" y="0"/>
                  </a:lnTo>
                  <a:lnTo>
                    <a:pt x="0" y="449207"/>
                  </a:lnTo>
                  <a:lnTo>
                    <a:pt x="20036" y="449207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482901" y="5241892"/>
              <a:ext cx="10160" cy="438784"/>
            </a:xfrm>
            <a:custGeom>
              <a:avLst/>
              <a:gdLst/>
              <a:ahLst/>
              <a:cxnLst/>
              <a:rect l="l" t="t" r="r" b="b"/>
              <a:pathLst>
                <a:path w="10160" h="438785">
                  <a:moveTo>
                    <a:pt x="0" y="438693"/>
                  </a:moveTo>
                  <a:lnTo>
                    <a:pt x="10008" y="438693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438693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498050" y="5428164"/>
              <a:ext cx="20320" cy="257810"/>
            </a:xfrm>
            <a:custGeom>
              <a:avLst/>
              <a:gdLst/>
              <a:ahLst/>
              <a:cxnLst/>
              <a:rect l="l" t="t" r="r" b="b"/>
              <a:pathLst>
                <a:path w="20320" h="257810">
                  <a:moveTo>
                    <a:pt x="20036" y="0"/>
                  </a:moveTo>
                  <a:lnTo>
                    <a:pt x="0" y="0"/>
                  </a:lnTo>
                  <a:lnTo>
                    <a:pt x="0" y="257678"/>
                  </a:lnTo>
                  <a:lnTo>
                    <a:pt x="20036" y="257678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502925" y="5433421"/>
              <a:ext cx="10160" cy="247650"/>
            </a:xfrm>
            <a:custGeom>
              <a:avLst/>
              <a:gdLst/>
              <a:ahLst/>
              <a:cxnLst/>
              <a:rect l="l" t="t" r="r" b="b"/>
              <a:pathLst>
                <a:path w="10159" h="247650">
                  <a:moveTo>
                    <a:pt x="0" y="247164"/>
                  </a:moveTo>
                  <a:lnTo>
                    <a:pt x="10008" y="247164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47164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518075" y="5273451"/>
              <a:ext cx="20320" cy="412750"/>
            </a:xfrm>
            <a:custGeom>
              <a:avLst/>
              <a:gdLst/>
              <a:ahLst/>
              <a:cxnLst/>
              <a:rect l="l" t="t" r="r" b="b"/>
              <a:pathLst>
                <a:path w="20320" h="412750">
                  <a:moveTo>
                    <a:pt x="20252" y="0"/>
                  </a:moveTo>
                  <a:lnTo>
                    <a:pt x="0" y="0"/>
                  </a:lnTo>
                  <a:lnTo>
                    <a:pt x="0" y="412391"/>
                  </a:lnTo>
                  <a:lnTo>
                    <a:pt x="20252" y="412391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522950" y="5278708"/>
              <a:ext cx="10795" cy="401955"/>
            </a:xfrm>
            <a:custGeom>
              <a:avLst/>
              <a:gdLst/>
              <a:ahLst/>
              <a:cxnLst/>
              <a:rect l="l" t="t" r="r" b="b"/>
              <a:pathLst>
                <a:path w="10795" h="401954">
                  <a:moveTo>
                    <a:pt x="0" y="401877"/>
                  </a:moveTo>
                  <a:lnTo>
                    <a:pt x="10224" y="401877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401877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538273" y="5597537"/>
              <a:ext cx="20320" cy="88900"/>
            </a:xfrm>
            <a:custGeom>
              <a:avLst/>
              <a:gdLst/>
              <a:ahLst/>
              <a:cxnLst/>
              <a:rect l="l" t="t" r="r" b="b"/>
              <a:pathLst>
                <a:path w="20320" h="88900">
                  <a:moveTo>
                    <a:pt x="20036" y="0"/>
                  </a:moveTo>
                  <a:lnTo>
                    <a:pt x="0" y="0"/>
                  </a:lnTo>
                  <a:lnTo>
                    <a:pt x="0" y="88304"/>
                  </a:lnTo>
                  <a:lnTo>
                    <a:pt x="20036" y="88304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543323" y="5602793"/>
              <a:ext cx="10160" cy="78105"/>
            </a:xfrm>
            <a:custGeom>
              <a:avLst/>
              <a:gdLst/>
              <a:ahLst/>
              <a:cxnLst/>
              <a:rect l="l" t="t" r="r" b="b"/>
              <a:pathLst>
                <a:path w="10159" h="78104">
                  <a:moveTo>
                    <a:pt x="0" y="77792"/>
                  </a:moveTo>
                  <a:lnTo>
                    <a:pt x="10009" y="77792"/>
                  </a:lnTo>
                  <a:lnTo>
                    <a:pt x="10009" y="0"/>
                  </a:lnTo>
                  <a:lnTo>
                    <a:pt x="0" y="0"/>
                  </a:lnTo>
                  <a:lnTo>
                    <a:pt x="0" y="77792"/>
                  </a:lnTo>
                  <a:close/>
                </a:path>
              </a:pathLst>
            </a:custGeom>
            <a:ln w="10035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558298" y="5494331"/>
              <a:ext cx="20320" cy="191770"/>
            </a:xfrm>
            <a:custGeom>
              <a:avLst/>
              <a:gdLst/>
              <a:ahLst/>
              <a:cxnLst/>
              <a:rect l="l" t="t" r="r" b="b"/>
              <a:pathLst>
                <a:path w="20320" h="191770">
                  <a:moveTo>
                    <a:pt x="20036" y="0"/>
                  </a:moveTo>
                  <a:lnTo>
                    <a:pt x="0" y="0"/>
                  </a:lnTo>
                  <a:lnTo>
                    <a:pt x="0" y="191510"/>
                  </a:lnTo>
                  <a:lnTo>
                    <a:pt x="20036" y="191510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563347" y="5499585"/>
              <a:ext cx="10160" cy="181610"/>
            </a:xfrm>
            <a:custGeom>
              <a:avLst/>
              <a:gdLst/>
              <a:ahLst/>
              <a:cxnLst/>
              <a:rect l="l" t="t" r="r" b="b"/>
              <a:pathLst>
                <a:path w="10159" h="181610">
                  <a:moveTo>
                    <a:pt x="0" y="181000"/>
                  </a:moveTo>
                  <a:lnTo>
                    <a:pt x="10008" y="181000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81000"/>
                  </a:lnTo>
                  <a:close/>
                </a:path>
              </a:pathLst>
            </a:custGeom>
            <a:ln w="1002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578322" y="5295592"/>
              <a:ext cx="20320" cy="390525"/>
            </a:xfrm>
            <a:custGeom>
              <a:avLst/>
              <a:gdLst/>
              <a:ahLst/>
              <a:cxnLst/>
              <a:rect l="l" t="t" r="r" b="b"/>
              <a:pathLst>
                <a:path w="20320" h="390525">
                  <a:moveTo>
                    <a:pt x="20036" y="0"/>
                  </a:moveTo>
                  <a:lnTo>
                    <a:pt x="0" y="0"/>
                  </a:lnTo>
                  <a:lnTo>
                    <a:pt x="0" y="390250"/>
                  </a:lnTo>
                  <a:lnTo>
                    <a:pt x="20036" y="390250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583372" y="5300849"/>
              <a:ext cx="10160" cy="379730"/>
            </a:xfrm>
            <a:custGeom>
              <a:avLst/>
              <a:gdLst/>
              <a:ahLst/>
              <a:cxnLst/>
              <a:rect l="l" t="t" r="r" b="b"/>
              <a:pathLst>
                <a:path w="10159" h="379729">
                  <a:moveTo>
                    <a:pt x="0" y="379736"/>
                  </a:moveTo>
                  <a:lnTo>
                    <a:pt x="10008" y="379736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379736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598347" y="5317496"/>
              <a:ext cx="20320" cy="368935"/>
            </a:xfrm>
            <a:custGeom>
              <a:avLst/>
              <a:gdLst/>
              <a:ahLst/>
              <a:cxnLst/>
              <a:rect l="l" t="t" r="r" b="b"/>
              <a:pathLst>
                <a:path w="20320" h="368935">
                  <a:moveTo>
                    <a:pt x="20252" y="0"/>
                  </a:moveTo>
                  <a:lnTo>
                    <a:pt x="0" y="0"/>
                  </a:lnTo>
                  <a:lnTo>
                    <a:pt x="0" y="368346"/>
                  </a:lnTo>
                  <a:lnTo>
                    <a:pt x="20252" y="368346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603396" y="5322753"/>
              <a:ext cx="10795" cy="358140"/>
            </a:xfrm>
            <a:custGeom>
              <a:avLst/>
              <a:gdLst/>
              <a:ahLst/>
              <a:cxnLst/>
              <a:rect l="l" t="t" r="r" b="b"/>
              <a:pathLst>
                <a:path w="10795" h="358139">
                  <a:moveTo>
                    <a:pt x="0" y="357832"/>
                  </a:moveTo>
                  <a:lnTo>
                    <a:pt x="10224" y="357832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357832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618720" y="5258557"/>
              <a:ext cx="20320" cy="427355"/>
            </a:xfrm>
            <a:custGeom>
              <a:avLst/>
              <a:gdLst/>
              <a:ahLst/>
              <a:cxnLst/>
              <a:rect l="l" t="t" r="r" b="b"/>
              <a:pathLst>
                <a:path w="20320" h="427354">
                  <a:moveTo>
                    <a:pt x="20036" y="0"/>
                  </a:moveTo>
                  <a:lnTo>
                    <a:pt x="0" y="0"/>
                  </a:lnTo>
                  <a:lnTo>
                    <a:pt x="0" y="427285"/>
                  </a:lnTo>
                  <a:lnTo>
                    <a:pt x="20036" y="427285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623595" y="5263813"/>
              <a:ext cx="10160" cy="417195"/>
            </a:xfrm>
            <a:custGeom>
              <a:avLst/>
              <a:gdLst/>
              <a:ahLst/>
              <a:cxnLst/>
              <a:rect l="l" t="t" r="r" b="b"/>
              <a:pathLst>
                <a:path w="10159" h="417195">
                  <a:moveTo>
                    <a:pt x="0" y="416771"/>
                  </a:moveTo>
                  <a:lnTo>
                    <a:pt x="10008" y="416771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416771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638744" y="5266004"/>
              <a:ext cx="20320" cy="420370"/>
            </a:xfrm>
            <a:custGeom>
              <a:avLst/>
              <a:gdLst/>
              <a:ahLst/>
              <a:cxnLst/>
              <a:rect l="l" t="t" r="r" b="b"/>
              <a:pathLst>
                <a:path w="20320" h="420370">
                  <a:moveTo>
                    <a:pt x="20036" y="0"/>
                  </a:moveTo>
                  <a:lnTo>
                    <a:pt x="0" y="0"/>
                  </a:lnTo>
                  <a:lnTo>
                    <a:pt x="0" y="419838"/>
                  </a:lnTo>
                  <a:lnTo>
                    <a:pt x="20036" y="419838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643620" y="5271261"/>
              <a:ext cx="10160" cy="409575"/>
            </a:xfrm>
            <a:custGeom>
              <a:avLst/>
              <a:gdLst/>
              <a:ahLst/>
              <a:cxnLst/>
              <a:rect l="l" t="t" r="r" b="b"/>
              <a:pathLst>
                <a:path w="10159" h="409575">
                  <a:moveTo>
                    <a:pt x="0" y="409324"/>
                  </a:moveTo>
                  <a:lnTo>
                    <a:pt x="10008" y="409324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409324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658768" y="5324943"/>
              <a:ext cx="20320" cy="361315"/>
            </a:xfrm>
            <a:custGeom>
              <a:avLst/>
              <a:gdLst/>
              <a:ahLst/>
              <a:cxnLst/>
              <a:rect l="l" t="t" r="r" b="b"/>
              <a:pathLst>
                <a:path w="20320" h="361314">
                  <a:moveTo>
                    <a:pt x="20036" y="0"/>
                  </a:moveTo>
                  <a:lnTo>
                    <a:pt x="0" y="0"/>
                  </a:lnTo>
                  <a:lnTo>
                    <a:pt x="0" y="360899"/>
                  </a:lnTo>
                  <a:lnTo>
                    <a:pt x="20036" y="360899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663644" y="5330200"/>
              <a:ext cx="10160" cy="350520"/>
            </a:xfrm>
            <a:custGeom>
              <a:avLst/>
              <a:gdLst/>
              <a:ahLst/>
              <a:cxnLst/>
              <a:rect l="l" t="t" r="r" b="b"/>
              <a:pathLst>
                <a:path w="10159" h="350520">
                  <a:moveTo>
                    <a:pt x="0" y="350385"/>
                  </a:moveTo>
                  <a:lnTo>
                    <a:pt x="10009" y="350385"/>
                  </a:lnTo>
                  <a:lnTo>
                    <a:pt x="10009" y="0"/>
                  </a:lnTo>
                  <a:lnTo>
                    <a:pt x="0" y="0"/>
                  </a:lnTo>
                  <a:lnTo>
                    <a:pt x="0" y="350385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678793" y="5560727"/>
              <a:ext cx="20320" cy="125730"/>
            </a:xfrm>
            <a:custGeom>
              <a:avLst/>
              <a:gdLst/>
              <a:ahLst/>
              <a:cxnLst/>
              <a:rect l="l" t="t" r="r" b="b"/>
              <a:pathLst>
                <a:path w="20320" h="125729">
                  <a:moveTo>
                    <a:pt x="20252" y="0"/>
                  </a:moveTo>
                  <a:lnTo>
                    <a:pt x="0" y="0"/>
                  </a:lnTo>
                  <a:lnTo>
                    <a:pt x="0" y="125115"/>
                  </a:lnTo>
                  <a:lnTo>
                    <a:pt x="20252" y="125115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683843" y="5565982"/>
              <a:ext cx="30480" cy="114935"/>
            </a:xfrm>
            <a:custGeom>
              <a:avLst/>
              <a:gdLst/>
              <a:ahLst/>
              <a:cxnLst/>
              <a:rect l="l" t="t" r="r" b="b"/>
              <a:pathLst>
                <a:path w="30479" h="114935">
                  <a:moveTo>
                    <a:pt x="0" y="114603"/>
                  </a:moveTo>
                  <a:lnTo>
                    <a:pt x="10224" y="114603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114603"/>
                  </a:lnTo>
                  <a:close/>
                </a:path>
                <a:path w="30479" h="114935">
                  <a:moveTo>
                    <a:pt x="20198" y="114603"/>
                  </a:moveTo>
                  <a:lnTo>
                    <a:pt x="30207" y="114603"/>
                  </a:lnTo>
                  <a:lnTo>
                    <a:pt x="30207" y="58944"/>
                  </a:lnTo>
                  <a:lnTo>
                    <a:pt x="20198" y="58944"/>
                  </a:lnTo>
                  <a:lnTo>
                    <a:pt x="20198" y="114603"/>
                  </a:lnTo>
                  <a:close/>
                </a:path>
              </a:pathLst>
            </a:custGeom>
            <a:ln w="1026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719016" y="5442839"/>
              <a:ext cx="20320" cy="243204"/>
            </a:xfrm>
            <a:custGeom>
              <a:avLst/>
              <a:gdLst/>
              <a:ahLst/>
              <a:cxnLst/>
              <a:rect l="l" t="t" r="r" b="b"/>
              <a:pathLst>
                <a:path w="20320" h="243204">
                  <a:moveTo>
                    <a:pt x="20036" y="0"/>
                  </a:moveTo>
                  <a:lnTo>
                    <a:pt x="0" y="0"/>
                  </a:lnTo>
                  <a:lnTo>
                    <a:pt x="0" y="243002"/>
                  </a:lnTo>
                  <a:lnTo>
                    <a:pt x="20036" y="243002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724066" y="5448096"/>
              <a:ext cx="10160" cy="233045"/>
            </a:xfrm>
            <a:custGeom>
              <a:avLst/>
              <a:gdLst/>
              <a:ahLst/>
              <a:cxnLst/>
              <a:rect l="l" t="t" r="r" b="b"/>
              <a:pathLst>
                <a:path w="10159" h="233045">
                  <a:moveTo>
                    <a:pt x="0" y="232489"/>
                  </a:moveTo>
                  <a:lnTo>
                    <a:pt x="10009" y="232489"/>
                  </a:lnTo>
                  <a:lnTo>
                    <a:pt x="10009" y="0"/>
                  </a:lnTo>
                  <a:lnTo>
                    <a:pt x="0" y="0"/>
                  </a:lnTo>
                  <a:lnTo>
                    <a:pt x="0" y="232489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739041" y="5435392"/>
              <a:ext cx="20320" cy="250825"/>
            </a:xfrm>
            <a:custGeom>
              <a:avLst/>
              <a:gdLst/>
              <a:ahLst/>
              <a:cxnLst/>
              <a:rect l="l" t="t" r="r" b="b"/>
              <a:pathLst>
                <a:path w="20320" h="250825">
                  <a:moveTo>
                    <a:pt x="20252" y="0"/>
                  </a:moveTo>
                  <a:lnTo>
                    <a:pt x="0" y="0"/>
                  </a:lnTo>
                  <a:lnTo>
                    <a:pt x="0" y="250450"/>
                  </a:lnTo>
                  <a:lnTo>
                    <a:pt x="20252" y="250450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744090" y="5440631"/>
              <a:ext cx="10795" cy="240029"/>
            </a:xfrm>
            <a:custGeom>
              <a:avLst/>
              <a:gdLst/>
              <a:ahLst/>
              <a:cxnLst/>
              <a:rect l="l" t="t" r="r" b="b"/>
              <a:pathLst>
                <a:path w="10795" h="240029">
                  <a:moveTo>
                    <a:pt x="0" y="239954"/>
                  </a:moveTo>
                  <a:lnTo>
                    <a:pt x="10224" y="239954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239954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759239" y="5450067"/>
              <a:ext cx="20320" cy="236220"/>
            </a:xfrm>
            <a:custGeom>
              <a:avLst/>
              <a:gdLst/>
              <a:ahLst/>
              <a:cxnLst/>
              <a:rect l="l" t="t" r="r" b="b"/>
              <a:pathLst>
                <a:path w="20320" h="236220">
                  <a:moveTo>
                    <a:pt x="20036" y="0"/>
                  </a:moveTo>
                  <a:lnTo>
                    <a:pt x="0" y="0"/>
                  </a:lnTo>
                  <a:lnTo>
                    <a:pt x="0" y="235774"/>
                  </a:lnTo>
                  <a:lnTo>
                    <a:pt x="20036" y="235774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764289" y="5455324"/>
              <a:ext cx="10160" cy="225425"/>
            </a:xfrm>
            <a:custGeom>
              <a:avLst/>
              <a:gdLst/>
              <a:ahLst/>
              <a:cxnLst/>
              <a:rect l="l" t="t" r="r" b="b"/>
              <a:pathLst>
                <a:path w="10159" h="225425">
                  <a:moveTo>
                    <a:pt x="0" y="225260"/>
                  </a:moveTo>
                  <a:lnTo>
                    <a:pt x="10008" y="225260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25260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779438" y="5398576"/>
              <a:ext cx="20320" cy="287655"/>
            </a:xfrm>
            <a:custGeom>
              <a:avLst/>
              <a:gdLst/>
              <a:ahLst/>
              <a:cxnLst/>
              <a:rect l="l" t="t" r="r" b="b"/>
              <a:pathLst>
                <a:path w="20320" h="287654">
                  <a:moveTo>
                    <a:pt x="20036" y="0"/>
                  </a:moveTo>
                  <a:lnTo>
                    <a:pt x="0" y="0"/>
                  </a:lnTo>
                  <a:lnTo>
                    <a:pt x="0" y="287266"/>
                  </a:lnTo>
                  <a:lnTo>
                    <a:pt x="20036" y="287266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784314" y="5403833"/>
              <a:ext cx="10160" cy="276860"/>
            </a:xfrm>
            <a:custGeom>
              <a:avLst/>
              <a:gdLst/>
              <a:ahLst/>
              <a:cxnLst/>
              <a:rect l="l" t="t" r="r" b="b"/>
              <a:pathLst>
                <a:path w="10159" h="276860">
                  <a:moveTo>
                    <a:pt x="0" y="276752"/>
                  </a:moveTo>
                  <a:lnTo>
                    <a:pt x="10008" y="276752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76752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799463" y="5479656"/>
              <a:ext cx="20320" cy="206375"/>
            </a:xfrm>
            <a:custGeom>
              <a:avLst/>
              <a:gdLst/>
              <a:ahLst/>
              <a:cxnLst/>
              <a:rect l="l" t="t" r="r" b="b"/>
              <a:pathLst>
                <a:path w="20320" h="206375">
                  <a:moveTo>
                    <a:pt x="20036" y="0"/>
                  </a:moveTo>
                  <a:lnTo>
                    <a:pt x="0" y="0"/>
                  </a:lnTo>
                  <a:lnTo>
                    <a:pt x="0" y="206186"/>
                  </a:lnTo>
                  <a:lnTo>
                    <a:pt x="20036" y="206186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804338" y="5484913"/>
              <a:ext cx="50800" cy="196215"/>
            </a:xfrm>
            <a:custGeom>
              <a:avLst/>
              <a:gdLst/>
              <a:ahLst/>
              <a:cxnLst/>
              <a:rect l="l" t="t" r="r" b="b"/>
              <a:pathLst>
                <a:path w="50800" h="196214">
                  <a:moveTo>
                    <a:pt x="0" y="195672"/>
                  </a:moveTo>
                  <a:lnTo>
                    <a:pt x="10008" y="195672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95672"/>
                  </a:lnTo>
                  <a:close/>
                </a:path>
                <a:path w="50800" h="196214">
                  <a:moveTo>
                    <a:pt x="20024" y="195672"/>
                  </a:moveTo>
                  <a:lnTo>
                    <a:pt x="30249" y="195672"/>
                  </a:lnTo>
                  <a:lnTo>
                    <a:pt x="30249" y="147240"/>
                  </a:lnTo>
                  <a:lnTo>
                    <a:pt x="20024" y="147240"/>
                  </a:lnTo>
                  <a:lnTo>
                    <a:pt x="20024" y="195672"/>
                  </a:lnTo>
                  <a:close/>
                </a:path>
                <a:path w="50800" h="196214">
                  <a:moveTo>
                    <a:pt x="40397" y="195672"/>
                  </a:moveTo>
                  <a:lnTo>
                    <a:pt x="50406" y="195672"/>
                  </a:lnTo>
                  <a:lnTo>
                    <a:pt x="50406" y="147240"/>
                  </a:lnTo>
                  <a:lnTo>
                    <a:pt x="40397" y="147240"/>
                  </a:lnTo>
                  <a:lnTo>
                    <a:pt x="40397" y="195672"/>
                  </a:lnTo>
                  <a:close/>
                </a:path>
              </a:pathLst>
            </a:custGeom>
            <a:ln w="1026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859710" y="5420698"/>
              <a:ext cx="20320" cy="265430"/>
            </a:xfrm>
            <a:custGeom>
              <a:avLst/>
              <a:gdLst/>
              <a:ahLst/>
              <a:cxnLst/>
              <a:rect l="l" t="t" r="r" b="b"/>
              <a:pathLst>
                <a:path w="20320" h="265429">
                  <a:moveTo>
                    <a:pt x="20036" y="0"/>
                  </a:moveTo>
                  <a:lnTo>
                    <a:pt x="0" y="0"/>
                  </a:lnTo>
                  <a:lnTo>
                    <a:pt x="0" y="265143"/>
                  </a:lnTo>
                  <a:lnTo>
                    <a:pt x="20036" y="265143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864760" y="5425955"/>
              <a:ext cx="10160" cy="254635"/>
            </a:xfrm>
            <a:custGeom>
              <a:avLst/>
              <a:gdLst/>
              <a:ahLst/>
              <a:cxnLst/>
              <a:rect l="l" t="t" r="r" b="b"/>
              <a:pathLst>
                <a:path w="10159" h="254635">
                  <a:moveTo>
                    <a:pt x="0" y="254629"/>
                  </a:moveTo>
                  <a:lnTo>
                    <a:pt x="10008" y="254629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54629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879735" y="5361759"/>
              <a:ext cx="20320" cy="324485"/>
            </a:xfrm>
            <a:custGeom>
              <a:avLst/>
              <a:gdLst/>
              <a:ahLst/>
              <a:cxnLst/>
              <a:rect l="l" t="t" r="r" b="b"/>
              <a:pathLst>
                <a:path w="20320" h="324485">
                  <a:moveTo>
                    <a:pt x="20252" y="0"/>
                  </a:moveTo>
                  <a:lnTo>
                    <a:pt x="0" y="0"/>
                  </a:lnTo>
                  <a:lnTo>
                    <a:pt x="0" y="324082"/>
                  </a:lnTo>
                  <a:lnTo>
                    <a:pt x="20252" y="324082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884784" y="5367016"/>
              <a:ext cx="10795" cy="313690"/>
            </a:xfrm>
            <a:custGeom>
              <a:avLst/>
              <a:gdLst/>
              <a:ahLst/>
              <a:cxnLst/>
              <a:rect l="l" t="t" r="r" b="b"/>
              <a:pathLst>
                <a:path w="10795" h="313689">
                  <a:moveTo>
                    <a:pt x="0" y="313569"/>
                  </a:moveTo>
                  <a:lnTo>
                    <a:pt x="10224" y="313569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313569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899933" y="5413251"/>
              <a:ext cx="20320" cy="273050"/>
            </a:xfrm>
            <a:custGeom>
              <a:avLst/>
              <a:gdLst/>
              <a:ahLst/>
              <a:cxnLst/>
              <a:rect l="l" t="t" r="r" b="b"/>
              <a:pathLst>
                <a:path w="20320" h="273050">
                  <a:moveTo>
                    <a:pt x="20036" y="0"/>
                  </a:moveTo>
                  <a:lnTo>
                    <a:pt x="0" y="0"/>
                  </a:lnTo>
                  <a:lnTo>
                    <a:pt x="0" y="272590"/>
                  </a:lnTo>
                  <a:lnTo>
                    <a:pt x="20036" y="272590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904983" y="5418508"/>
              <a:ext cx="10160" cy="262255"/>
            </a:xfrm>
            <a:custGeom>
              <a:avLst/>
              <a:gdLst/>
              <a:ahLst/>
              <a:cxnLst/>
              <a:rect l="l" t="t" r="r" b="b"/>
              <a:pathLst>
                <a:path w="10159" h="262254">
                  <a:moveTo>
                    <a:pt x="0" y="262077"/>
                  </a:moveTo>
                  <a:lnTo>
                    <a:pt x="10009" y="262077"/>
                  </a:lnTo>
                  <a:lnTo>
                    <a:pt x="10009" y="0"/>
                  </a:lnTo>
                  <a:lnTo>
                    <a:pt x="0" y="0"/>
                  </a:lnTo>
                  <a:lnTo>
                    <a:pt x="0" y="262077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920132" y="5420698"/>
              <a:ext cx="20320" cy="265430"/>
            </a:xfrm>
            <a:custGeom>
              <a:avLst/>
              <a:gdLst/>
              <a:ahLst/>
              <a:cxnLst/>
              <a:rect l="l" t="t" r="r" b="b"/>
              <a:pathLst>
                <a:path w="20320" h="265429">
                  <a:moveTo>
                    <a:pt x="20036" y="0"/>
                  </a:moveTo>
                  <a:lnTo>
                    <a:pt x="0" y="0"/>
                  </a:lnTo>
                  <a:lnTo>
                    <a:pt x="0" y="265143"/>
                  </a:lnTo>
                  <a:lnTo>
                    <a:pt x="20036" y="265143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25008" y="5425955"/>
              <a:ext cx="10160" cy="254635"/>
            </a:xfrm>
            <a:custGeom>
              <a:avLst/>
              <a:gdLst/>
              <a:ahLst/>
              <a:cxnLst/>
              <a:rect l="l" t="t" r="r" b="b"/>
              <a:pathLst>
                <a:path w="10159" h="254635">
                  <a:moveTo>
                    <a:pt x="0" y="254629"/>
                  </a:moveTo>
                  <a:lnTo>
                    <a:pt x="10008" y="254629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54629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940157" y="5428164"/>
              <a:ext cx="20320" cy="257810"/>
            </a:xfrm>
            <a:custGeom>
              <a:avLst/>
              <a:gdLst/>
              <a:ahLst/>
              <a:cxnLst/>
              <a:rect l="l" t="t" r="r" b="b"/>
              <a:pathLst>
                <a:path w="20320" h="257810">
                  <a:moveTo>
                    <a:pt x="20036" y="0"/>
                  </a:moveTo>
                  <a:lnTo>
                    <a:pt x="0" y="0"/>
                  </a:lnTo>
                  <a:lnTo>
                    <a:pt x="0" y="257678"/>
                  </a:lnTo>
                  <a:lnTo>
                    <a:pt x="20036" y="257678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945032" y="5433421"/>
              <a:ext cx="30480" cy="247650"/>
            </a:xfrm>
            <a:custGeom>
              <a:avLst/>
              <a:gdLst/>
              <a:ahLst/>
              <a:cxnLst/>
              <a:rect l="l" t="t" r="r" b="b"/>
              <a:pathLst>
                <a:path w="30479" h="247650">
                  <a:moveTo>
                    <a:pt x="0" y="247164"/>
                  </a:moveTo>
                  <a:lnTo>
                    <a:pt x="10008" y="247164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47164"/>
                  </a:lnTo>
                  <a:close/>
                </a:path>
                <a:path w="30479" h="247650">
                  <a:moveTo>
                    <a:pt x="20024" y="247164"/>
                  </a:moveTo>
                  <a:lnTo>
                    <a:pt x="30249" y="247164"/>
                  </a:lnTo>
                  <a:lnTo>
                    <a:pt x="30249" y="184052"/>
                  </a:lnTo>
                  <a:lnTo>
                    <a:pt x="20024" y="184052"/>
                  </a:lnTo>
                  <a:lnTo>
                    <a:pt x="20024" y="247164"/>
                  </a:lnTo>
                  <a:close/>
                </a:path>
              </a:pathLst>
            </a:custGeom>
            <a:ln w="1026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980380" y="5575406"/>
              <a:ext cx="20320" cy="110489"/>
            </a:xfrm>
            <a:custGeom>
              <a:avLst/>
              <a:gdLst/>
              <a:ahLst/>
              <a:cxnLst/>
              <a:rect l="l" t="t" r="r" b="b"/>
              <a:pathLst>
                <a:path w="20320" h="110489">
                  <a:moveTo>
                    <a:pt x="20036" y="0"/>
                  </a:moveTo>
                  <a:lnTo>
                    <a:pt x="0" y="0"/>
                  </a:lnTo>
                  <a:lnTo>
                    <a:pt x="0" y="110436"/>
                  </a:lnTo>
                  <a:lnTo>
                    <a:pt x="20036" y="110436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985430" y="5580661"/>
              <a:ext cx="10160" cy="100330"/>
            </a:xfrm>
            <a:custGeom>
              <a:avLst/>
              <a:gdLst/>
              <a:ahLst/>
              <a:cxnLst/>
              <a:rect l="l" t="t" r="r" b="b"/>
              <a:pathLst>
                <a:path w="10159" h="100329">
                  <a:moveTo>
                    <a:pt x="0" y="99924"/>
                  </a:moveTo>
                  <a:lnTo>
                    <a:pt x="10008" y="99924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99924"/>
                  </a:lnTo>
                  <a:close/>
                </a:path>
              </a:pathLst>
            </a:custGeom>
            <a:ln w="10032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000404" y="5420698"/>
              <a:ext cx="20320" cy="265430"/>
            </a:xfrm>
            <a:custGeom>
              <a:avLst/>
              <a:gdLst/>
              <a:ahLst/>
              <a:cxnLst/>
              <a:rect l="l" t="t" r="r" b="b"/>
              <a:pathLst>
                <a:path w="20320" h="265429">
                  <a:moveTo>
                    <a:pt x="20036" y="0"/>
                  </a:moveTo>
                  <a:lnTo>
                    <a:pt x="0" y="0"/>
                  </a:lnTo>
                  <a:lnTo>
                    <a:pt x="0" y="265143"/>
                  </a:lnTo>
                  <a:lnTo>
                    <a:pt x="20036" y="265143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005454" y="5425955"/>
              <a:ext cx="10160" cy="254635"/>
            </a:xfrm>
            <a:custGeom>
              <a:avLst/>
              <a:gdLst/>
              <a:ahLst/>
              <a:cxnLst/>
              <a:rect l="l" t="t" r="r" b="b"/>
              <a:pathLst>
                <a:path w="10159" h="254635">
                  <a:moveTo>
                    <a:pt x="0" y="254629"/>
                  </a:moveTo>
                  <a:lnTo>
                    <a:pt x="10009" y="254629"/>
                  </a:lnTo>
                  <a:lnTo>
                    <a:pt x="10009" y="0"/>
                  </a:lnTo>
                  <a:lnTo>
                    <a:pt x="0" y="0"/>
                  </a:lnTo>
                  <a:lnTo>
                    <a:pt x="0" y="254629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020429" y="5391347"/>
              <a:ext cx="20320" cy="294640"/>
            </a:xfrm>
            <a:custGeom>
              <a:avLst/>
              <a:gdLst/>
              <a:ahLst/>
              <a:cxnLst/>
              <a:rect l="l" t="t" r="r" b="b"/>
              <a:pathLst>
                <a:path w="20320" h="294639">
                  <a:moveTo>
                    <a:pt x="20036" y="0"/>
                  </a:moveTo>
                  <a:lnTo>
                    <a:pt x="0" y="0"/>
                  </a:lnTo>
                  <a:lnTo>
                    <a:pt x="0" y="294494"/>
                  </a:lnTo>
                  <a:lnTo>
                    <a:pt x="20036" y="294494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025479" y="5396604"/>
              <a:ext cx="10160" cy="284480"/>
            </a:xfrm>
            <a:custGeom>
              <a:avLst/>
              <a:gdLst/>
              <a:ahLst/>
              <a:cxnLst/>
              <a:rect l="l" t="t" r="r" b="b"/>
              <a:pathLst>
                <a:path w="10159" h="284479">
                  <a:moveTo>
                    <a:pt x="0" y="283980"/>
                  </a:moveTo>
                  <a:lnTo>
                    <a:pt x="10008" y="283980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83980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040453" y="5442839"/>
              <a:ext cx="20320" cy="243204"/>
            </a:xfrm>
            <a:custGeom>
              <a:avLst/>
              <a:gdLst/>
              <a:ahLst/>
              <a:cxnLst/>
              <a:rect l="l" t="t" r="r" b="b"/>
              <a:pathLst>
                <a:path w="20320" h="243204">
                  <a:moveTo>
                    <a:pt x="20252" y="0"/>
                  </a:moveTo>
                  <a:lnTo>
                    <a:pt x="0" y="0"/>
                  </a:lnTo>
                  <a:lnTo>
                    <a:pt x="0" y="243002"/>
                  </a:lnTo>
                  <a:lnTo>
                    <a:pt x="20252" y="243002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045503" y="5448096"/>
              <a:ext cx="10795" cy="233045"/>
            </a:xfrm>
            <a:custGeom>
              <a:avLst/>
              <a:gdLst/>
              <a:ahLst/>
              <a:cxnLst/>
              <a:rect l="l" t="t" r="r" b="b"/>
              <a:pathLst>
                <a:path w="10795" h="233045">
                  <a:moveTo>
                    <a:pt x="0" y="232489"/>
                  </a:moveTo>
                  <a:lnTo>
                    <a:pt x="10224" y="232489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232489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060652" y="5538593"/>
              <a:ext cx="20320" cy="147320"/>
            </a:xfrm>
            <a:custGeom>
              <a:avLst/>
              <a:gdLst/>
              <a:ahLst/>
              <a:cxnLst/>
              <a:rect l="l" t="t" r="r" b="b"/>
              <a:pathLst>
                <a:path w="20320" h="147320">
                  <a:moveTo>
                    <a:pt x="20036" y="0"/>
                  </a:moveTo>
                  <a:lnTo>
                    <a:pt x="0" y="0"/>
                  </a:lnTo>
                  <a:lnTo>
                    <a:pt x="0" y="147249"/>
                  </a:lnTo>
                  <a:lnTo>
                    <a:pt x="20036" y="147249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065702" y="5543848"/>
              <a:ext cx="10160" cy="137160"/>
            </a:xfrm>
            <a:custGeom>
              <a:avLst/>
              <a:gdLst/>
              <a:ahLst/>
              <a:cxnLst/>
              <a:rect l="l" t="t" r="r" b="b"/>
              <a:pathLst>
                <a:path w="10159" h="137160">
                  <a:moveTo>
                    <a:pt x="0" y="136737"/>
                  </a:moveTo>
                  <a:lnTo>
                    <a:pt x="10008" y="136737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36737"/>
                  </a:lnTo>
                  <a:close/>
                </a:path>
              </a:pathLst>
            </a:custGeom>
            <a:ln w="10030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080851" y="5531140"/>
              <a:ext cx="20320" cy="154940"/>
            </a:xfrm>
            <a:custGeom>
              <a:avLst/>
              <a:gdLst/>
              <a:ahLst/>
              <a:cxnLst/>
              <a:rect l="l" t="t" r="r" b="b"/>
              <a:pathLst>
                <a:path w="20320" h="154939">
                  <a:moveTo>
                    <a:pt x="20036" y="0"/>
                  </a:moveTo>
                  <a:lnTo>
                    <a:pt x="0" y="0"/>
                  </a:lnTo>
                  <a:lnTo>
                    <a:pt x="0" y="154701"/>
                  </a:lnTo>
                  <a:lnTo>
                    <a:pt x="20036" y="154701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085726" y="5536395"/>
              <a:ext cx="30480" cy="144780"/>
            </a:xfrm>
            <a:custGeom>
              <a:avLst/>
              <a:gdLst/>
              <a:ahLst/>
              <a:cxnLst/>
              <a:rect l="l" t="t" r="r" b="b"/>
              <a:pathLst>
                <a:path w="30479" h="144779">
                  <a:moveTo>
                    <a:pt x="0" y="144189"/>
                  </a:moveTo>
                  <a:lnTo>
                    <a:pt x="10008" y="144189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44189"/>
                  </a:lnTo>
                  <a:close/>
                </a:path>
                <a:path w="30479" h="144779">
                  <a:moveTo>
                    <a:pt x="20024" y="144189"/>
                  </a:moveTo>
                  <a:lnTo>
                    <a:pt x="30248" y="144189"/>
                  </a:lnTo>
                  <a:lnTo>
                    <a:pt x="30248" y="88530"/>
                  </a:lnTo>
                  <a:lnTo>
                    <a:pt x="20024" y="88530"/>
                  </a:lnTo>
                  <a:lnTo>
                    <a:pt x="20024" y="144189"/>
                  </a:lnTo>
                  <a:close/>
                </a:path>
              </a:pathLst>
            </a:custGeom>
            <a:ln w="1026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121074" y="5663710"/>
              <a:ext cx="20320" cy="22225"/>
            </a:xfrm>
            <a:custGeom>
              <a:avLst/>
              <a:gdLst/>
              <a:ahLst/>
              <a:cxnLst/>
              <a:rect l="l" t="t" r="r" b="b"/>
              <a:pathLst>
                <a:path w="20320" h="22225">
                  <a:moveTo>
                    <a:pt x="20036" y="0"/>
                  </a:moveTo>
                  <a:lnTo>
                    <a:pt x="0" y="0"/>
                  </a:lnTo>
                  <a:lnTo>
                    <a:pt x="0" y="22131"/>
                  </a:lnTo>
                  <a:lnTo>
                    <a:pt x="20036" y="22131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126124" y="5610021"/>
              <a:ext cx="30480" cy="71120"/>
            </a:xfrm>
            <a:custGeom>
              <a:avLst/>
              <a:gdLst/>
              <a:ahLst/>
              <a:cxnLst/>
              <a:rect l="l" t="t" r="r" b="b"/>
              <a:pathLst>
                <a:path w="30479" h="71120">
                  <a:moveTo>
                    <a:pt x="0" y="70564"/>
                  </a:moveTo>
                  <a:lnTo>
                    <a:pt x="10008" y="70564"/>
                  </a:lnTo>
                  <a:lnTo>
                    <a:pt x="10008" y="58943"/>
                  </a:lnTo>
                  <a:lnTo>
                    <a:pt x="0" y="58943"/>
                  </a:lnTo>
                  <a:lnTo>
                    <a:pt x="0" y="70564"/>
                  </a:lnTo>
                  <a:close/>
                </a:path>
                <a:path w="30479" h="71120">
                  <a:moveTo>
                    <a:pt x="20024" y="70564"/>
                  </a:moveTo>
                  <a:lnTo>
                    <a:pt x="30033" y="70564"/>
                  </a:lnTo>
                  <a:lnTo>
                    <a:pt x="30033" y="0"/>
                  </a:lnTo>
                  <a:lnTo>
                    <a:pt x="20024" y="0"/>
                  </a:lnTo>
                  <a:lnTo>
                    <a:pt x="20024" y="70564"/>
                  </a:lnTo>
                  <a:close/>
                </a:path>
              </a:pathLst>
            </a:custGeom>
            <a:ln w="1026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161123" y="5553274"/>
              <a:ext cx="20320" cy="132715"/>
            </a:xfrm>
            <a:custGeom>
              <a:avLst/>
              <a:gdLst/>
              <a:ahLst/>
              <a:cxnLst/>
              <a:rect l="l" t="t" r="r" b="b"/>
              <a:pathLst>
                <a:path w="20320" h="132714">
                  <a:moveTo>
                    <a:pt x="20036" y="0"/>
                  </a:moveTo>
                  <a:lnTo>
                    <a:pt x="0" y="0"/>
                  </a:lnTo>
                  <a:lnTo>
                    <a:pt x="0" y="132568"/>
                  </a:lnTo>
                  <a:lnTo>
                    <a:pt x="20036" y="132568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7166173" y="5558527"/>
              <a:ext cx="10160" cy="122555"/>
            </a:xfrm>
            <a:custGeom>
              <a:avLst/>
              <a:gdLst/>
              <a:ahLst/>
              <a:cxnLst/>
              <a:rect l="l" t="t" r="r" b="b"/>
              <a:pathLst>
                <a:path w="10159" h="122554">
                  <a:moveTo>
                    <a:pt x="0" y="122058"/>
                  </a:moveTo>
                  <a:lnTo>
                    <a:pt x="10008" y="122058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22058"/>
                  </a:lnTo>
                  <a:close/>
                </a:path>
              </a:pathLst>
            </a:custGeom>
            <a:ln w="10030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7181147" y="5479656"/>
              <a:ext cx="20320" cy="206375"/>
            </a:xfrm>
            <a:custGeom>
              <a:avLst/>
              <a:gdLst/>
              <a:ahLst/>
              <a:cxnLst/>
              <a:rect l="l" t="t" r="r" b="b"/>
              <a:pathLst>
                <a:path w="20320" h="206375">
                  <a:moveTo>
                    <a:pt x="20252" y="0"/>
                  </a:moveTo>
                  <a:lnTo>
                    <a:pt x="0" y="0"/>
                  </a:lnTo>
                  <a:lnTo>
                    <a:pt x="0" y="206186"/>
                  </a:lnTo>
                  <a:lnTo>
                    <a:pt x="20252" y="206186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2" name="object 202"/>
            <p:cNvSpPr/>
            <p:nvPr/>
          </p:nvSpPr>
          <p:spPr>
            <a:xfrm>
              <a:off x="7186197" y="5484913"/>
              <a:ext cx="10795" cy="196215"/>
            </a:xfrm>
            <a:custGeom>
              <a:avLst/>
              <a:gdLst/>
              <a:ahLst/>
              <a:cxnLst/>
              <a:rect l="l" t="t" r="r" b="b"/>
              <a:pathLst>
                <a:path w="10795" h="196214">
                  <a:moveTo>
                    <a:pt x="0" y="195672"/>
                  </a:moveTo>
                  <a:lnTo>
                    <a:pt x="10224" y="195672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195672"/>
                  </a:lnTo>
                  <a:close/>
                </a:path>
              </a:pathLst>
            </a:custGeom>
            <a:ln w="1002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201346" y="5553274"/>
              <a:ext cx="20320" cy="132715"/>
            </a:xfrm>
            <a:custGeom>
              <a:avLst/>
              <a:gdLst/>
              <a:ahLst/>
              <a:cxnLst/>
              <a:rect l="l" t="t" r="r" b="b"/>
              <a:pathLst>
                <a:path w="20320" h="132714">
                  <a:moveTo>
                    <a:pt x="20036" y="0"/>
                  </a:moveTo>
                  <a:lnTo>
                    <a:pt x="0" y="0"/>
                  </a:lnTo>
                  <a:lnTo>
                    <a:pt x="0" y="132568"/>
                  </a:lnTo>
                  <a:lnTo>
                    <a:pt x="20036" y="132568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206396" y="5558527"/>
              <a:ext cx="10160" cy="122555"/>
            </a:xfrm>
            <a:custGeom>
              <a:avLst/>
              <a:gdLst/>
              <a:ahLst/>
              <a:cxnLst/>
              <a:rect l="l" t="t" r="r" b="b"/>
              <a:pathLst>
                <a:path w="10159" h="122554">
                  <a:moveTo>
                    <a:pt x="0" y="122058"/>
                  </a:moveTo>
                  <a:lnTo>
                    <a:pt x="10009" y="122058"/>
                  </a:lnTo>
                  <a:lnTo>
                    <a:pt x="10009" y="0"/>
                  </a:lnTo>
                  <a:lnTo>
                    <a:pt x="0" y="0"/>
                  </a:lnTo>
                  <a:lnTo>
                    <a:pt x="0" y="122058"/>
                  </a:lnTo>
                  <a:close/>
                </a:path>
              </a:pathLst>
            </a:custGeom>
            <a:ln w="10030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5" name="object 205"/>
            <p:cNvSpPr/>
            <p:nvPr/>
          </p:nvSpPr>
          <p:spPr>
            <a:xfrm>
              <a:off x="7221545" y="5516461"/>
              <a:ext cx="20320" cy="169545"/>
            </a:xfrm>
            <a:custGeom>
              <a:avLst/>
              <a:gdLst/>
              <a:ahLst/>
              <a:cxnLst/>
              <a:rect l="l" t="t" r="r" b="b"/>
              <a:pathLst>
                <a:path w="20320" h="169545">
                  <a:moveTo>
                    <a:pt x="20036" y="0"/>
                  </a:moveTo>
                  <a:lnTo>
                    <a:pt x="0" y="0"/>
                  </a:lnTo>
                  <a:lnTo>
                    <a:pt x="0" y="169380"/>
                  </a:lnTo>
                  <a:lnTo>
                    <a:pt x="20036" y="169380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6" name="object 206"/>
            <p:cNvSpPr/>
            <p:nvPr/>
          </p:nvSpPr>
          <p:spPr>
            <a:xfrm>
              <a:off x="7226420" y="5521716"/>
              <a:ext cx="10160" cy="159385"/>
            </a:xfrm>
            <a:custGeom>
              <a:avLst/>
              <a:gdLst/>
              <a:ahLst/>
              <a:cxnLst/>
              <a:rect l="l" t="t" r="r" b="b"/>
              <a:pathLst>
                <a:path w="10159" h="159385">
                  <a:moveTo>
                    <a:pt x="0" y="158869"/>
                  </a:moveTo>
                  <a:lnTo>
                    <a:pt x="10008" y="158869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58869"/>
                  </a:lnTo>
                  <a:close/>
                </a:path>
              </a:pathLst>
            </a:custGeom>
            <a:ln w="1002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7" name="object 207"/>
            <p:cNvSpPr/>
            <p:nvPr/>
          </p:nvSpPr>
          <p:spPr>
            <a:xfrm>
              <a:off x="7241569" y="5656482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036" y="0"/>
                  </a:moveTo>
                  <a:lnTo>
                    <a:pt x="0" y="0"/>
                  </a:lnTo>
                  <a:lnTo>
                    <a:pt x="0" y="29360"/>
                  </a:lnTo>
                  <a:lnTo>
                    <a:pt x="20036" y="29360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8" name="object 208"/>
            <p:cNvSpPr/>
            <p:nvPr/>
          </p:nvSpPr>
          <p:spPr>
            <a:xfrm>
              <a:off x="7246445" y="5661737"/>
              <a:ext cx="10160" cy="19050"/>
            </a:xfrm>
            <a:custGeom>
              <a:avLst/>
              <a:gdLst/>
              <a:ahLst/>
              <a:cxnLst/>
              <a:rect l="l" t="t" r="r" b="b"/>
              <a:pathLst>
                <a:path w="10159" h="19050">
                  <a:moveTo>
                    <a:pt x="0" y="18848"/>
                  </a:moveTo>
                  <a:lnTo>
                    <a:pt x="10008" y="18848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8848"/>
                  </a:lnTo>
                  <a:close/>
                </a:path>
              </a:pathLst>
            </a:custGeom>
            <a:ln w="10134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9" name="object 209"/>
            <p:cNvSpPr/>
            <p:nvPr/>
          </p:nvSpPr>
          <p:spPr>
            <a:xfrm>
              <a:off x="7261594" y="5678615"/>
              <a:ext cx="20320" cy="7620"/>
            </a:xfrm>
            <a:custGeom>
              <a:avLst/>
              <a:gdLst/>
              <a:ahLst/>
              <a:cxnLst/>
              <a:rect l="l" t="t" r="r" b="b"/>
              <a:pathLst>
                <a:path w="20320" h="7620">
                  <a:moveTo>
                    <a:pt x="20252" y="0"/>
                  </a:moveTo>
                  <a:lnTo>
                    <a:pt x="0" y="0"/>
                  </a:lnTo>
                  <a:lnTo>
                    <a:pt x="0" y="7226"/>
                  </a:lnTo>
                  <a:lnTo>
                    <a:pt x="20252" y="7226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0" name="object 210"/>
            <p:cNvSpPr/>
            <p:nvPr/>
          </p:nvSpPr>
          <p:spPr>
            <a:xfrm>
              <a:off x="7286842" y="5624926"/>
              <a:ext cx="10160" cy="55880"/>
            </a:xfrm>
            <a:custGeom>
              <a:avLst/>
              <a:gdLst/>
              <a:ahLst/>
              <a:cxnLst/>
              <a:rect l="l" t="t" r="r" b="b"/>
              <a:pathLst>
                <a:path w="10159" h="55879">
                  <a:moveTo>
                    <a:pt x="0" y="55659"/>
                  </a:moveTo>
                  <a:lnTo>
                    <a:pt x="10008" y="55659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55659"/>
                  </a:lnTo>
                  <a:close/>
                </a:path>
              </a:pathLst>
            </a:custGeom>
            <a:ln w="10042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1" name="object 211"/>
            <p:cNvSpPr/>
            <p:nvPr/>
          </p:nvSpPr>
          <p:spPr>
            <a:xfrm>
              <a:off x="7301817" y="5597537"/>
              <a:ext cx="20320" cy="88900"/>
            </a:xfrm>
            <a:custGeom>
              <a:avLst/>
              <a:gdLst/>
              <a:ahLst/>
              <a:cxnLst/>
              <a:rect l="l" t="t" r="r" b="b"/>
              <a:pathLst>
                <a:path w="20320" h="88900">
                  <a:moveTo>
                    <a:pt x="20036" y="0"/>
                  </a:moveTo>
                  <a:lnTo>
                    <a:pt x="0" y="0"/>
                  </a:lnTo>
                  <a:lnTo>
                    <a:pt x="0" y="88304"/>
                  </a:lnTo>
                  <a:lnTo>
                    <a:pt x="20036" y="88304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2" name="object 212"/>
            <p:cNvSpPr/>
            <p:nvPr/>
          </p:nvSpPr>
          <p:spPr>
            <a:xfrm>
              <a:off x="7306867" y="5602793"/>
              <a:ext cx="30480" cy="78105"/>
            </a:xfrm>
            <a:custGeom>
              <a:avLst/>
              <a:gdLst/>
              <a:ahLst/>
              <a:cxnLst/>
              <a:rect l="l" t="t" r="r" b="b"/>
              <a:pathLst>
                <a:path w="30479" h="78104">
                  <a:moveTo>
                    <a:pt x="0" y="77792"/>
                  </a:moveTo>
                  <a:lnTo>
                    <a:pt x="10008" y="77792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77792"/>
                  </a:lnTo>
                  <a:close/>
                </a:path>
                <a:path w="30479" h="78104">
                  <a:moveTo>
                    <a:pt x="20024" y="77792"/>
                  </a:moveTo>
                  <a:lnTo>
                    <a:pt x="30249" y="77792"/>
                  </a:lnTo>
                  <a:lnTo>
                    <a:pt x="30249" y="29360"/>
                  </a:lnTo>
                  <a:lnTo>
                    <a:pt x="20024" y="29360"/>
                  </a:lnTo>
                  <a:lnTo>
                    <a:pt x="20024" y="77792"/>
                  </a:lnTo>
                  <a:close/>
                </a:path>
              </a:pathLst>
            </a:custGeom>
            <a:ln w="1026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3" name="object 213"/>
            <p:cNvSpPr/>
            <p:nvPr/>
          </p:nvSpPr>
          <p:spPr>
            <a:xfrm>
              <a:off x="7342040" y="5567953"/>
              <a:ext cx="20320" cy="118110"/>
            </a:xfrm>
            <a:custGeom>
              <a:avLst/>
              <a:gdLst/>
              <a:ahLst/>
              <a:cxnLst/>
              <a:rect l="l" t="t" r="r" b="b"/>
              <a:pathLst>
                <a:path w="20320" h="118110">
                  <a:moveTo>
                    <a:pt x="20036" y="0"/>
                  </a:moveTo>
                  <a:lnTo>
                    <a:pt x="0" y="0"/>
                  </a:lnTo>
                  <a:lnTo>
                    <a:pt x="0" y="117889"/>
                  </a:lnTo>
                  <a:lnTo>
                    <a:pt x="20036" y="117889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347090" y="5573208"/>
              <a:ext cx="30480" cy="107950"/>
            </a:xfrm>
            <a:custGeom>
              <a:avLst/>
              <a:gdLst/>
              <a:ahLst/>
              <a:cxnLst/>
              <a:rect l="l" t="t" r="r" b="b"/>
              <a:pathLst>
                <a:path w="30479" h="107950">
                  <a:moveTo>
                    <a:pt x="0" y="107377"/>
                  </a:moveTo>
                  <a:lnTo>
                    <a:pt x="10008" y="107377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07377"/>
                  </a:lnTo>
                  <a:close/>
                </a:path>
                <a:path w="30479" h="107950">
                  <a:moveTo>
                    <a:pt x="20024" y="107377"/>
                  </a:moveTo>
                  <a:lnTo>
                    <a:pt x="30033" y="107377"/>
                  </a:lnTo>
                  <a:lnTo>
                    <a:pt x="30033" y="44265"/>
                  </a:lnTo>
                  <a:lnTo>
                    <a:pt x="20024" y="44265"/>
                  </a:lnTo>
                  <a:lnTo>
                    <a:pt x="20024" y="107377"/>
                  </a:lnTo>
                  <a:close/>
                </a:path>
              </a:pathLst>
            </a:custGeom>
            <a:ln w="1026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382263" y="5641803"/>
              <a:ext cx="20320" cy="44450"/>
            </a:xfrm>
            <a:custGeom>
              <a:avLst/>
              <a:gdLst/>
              <a:ahLst/>
              <a:cxnLst/>
              <a:rect l="l" t="t" r="r" b="b"/>
              <a:pathLst>
                <a:path w="20320" h="44450">
                  <a:moveTo>
                    <a:pt x="20036" y="0"/>
                  </a:moveTo>
                  <a:lnTo>
                    <a:pt x="0" y="0"/>
                  </a:lnTo>
                  <a:lnTo>
                    <a:pt x="0" y="44039"/>
                  </a:lnTo>
                  <a:lnTo>
                    <a:pt x="20036" y="44039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6" name="object 216"/>
            <p:cNvSpPr/>
            <p:nvPr/>
          </p:nvSpPr>
          <p:spPr>
            <a:xfrm>
              <a:off x="7387139" y="5647058"/>
              <a:ext cx="10160" cy="33655"/>
            </a:xfrm>
            <a:custGeom>
              <a:avLst/>
              <a:gdLst/>
              <a:ahLst/>
              <a:cxnLst/>
              <a:rect l="l" t="t" r="r" b="b"/>
              <a:pathLst>
                <a:path w="10159" h="33654">
                  <a:moveTo>
                    <a:pt x="0" y="33527"/>
                  </a:moveTo>
                  <a:lnTo>
                    <a:pt x="10008" y="33527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33527"/>
                  </a:lnTo>
                  <a:close/>
                </a:path>
              </a:pathLst>
            </a:custGeom>
            <a:ln w="1006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402288" y="5663710"/>
              <a:ext cx="20320" cy="22225"/>
            </a:xfrm>
            <a:custGeom>
              <a:avLst/>
              <a:gdLst/>
              <a:ahLst/>
              <a:cxnLst/>
              <a:rect l="l" t="t" r="r" b="b"/>
              <a:pathLst>
                <a:path w="20320" h="22225">
                  <a:moveTo>
                    <a:pt x="20252" y="0"/>
                  </a:moveTo>
                  <a:lnTo>
                    <a:pt x="0" y="0"/>
                  </a:lnTo>
                  <a:lnTo>
                    <a:pt x="0" y="22131"/>
                  </a:lnTo>
                  <a:lnTo>
                    <a:pt x="20252" y="22131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407163" y="5610021"/>
              <a:ext cx="30480" cy="71120"/>
            </a:xfrm>
            <a:custGeom>
              <a:avLst/>
              <a:gdLst/>
              <a:ahLst/>
              <a:cxnLst/>
              <a:rect l="l" t="t" r="r" b="b"/>
              <a:pathLst>
                <a:path w="30479" h="71120">
                  <a:moveTo>
                    <a:pt x="0" y="70564"/>
                  </a:moveTo>
                  <a:lnTo>
                    <a:pt x="10224" y="70564"/>
                  </a:lnTo>
                  <a:lnTo>
                    <a:pt x="10224" y="58943"/>
                  </a:lnTo>
                  <a:lnTo>
                    <a:pt x="0" y="58943"/>
                  </a:lnTo>
                  <a:lnTo>
                    <a:pt x="0" y="70564"/>
                  </a:lnTo>
                  <a:close/>
                </a:path>
                <a:path w="30479" h="71120">
                  <a:moveTo>
                    <a:pt x="20372" y="70564"/>
                  </a:moveTo>
                  <a:lnTo>
                    <a:pt x="30381" y="70564"/>
                  </a:lnTo>
                  <a:lnTo>
                    <a:pt x="30381" y="0"/>
                  </a:lnTo>
                  <a:lnTo>
                    <a:pt x="20372" y="0"/>
                  </a:lnTo>
                  <a:lnTo>
                    <a:pt x="20372" y="70564"/>
                  </a:lnTo>
                  <a:close/>
                </a:path>
              </a:pathLst>
            </a:custGeom>
            <a:ln w="1026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442511" y="5641803"/>
              <a:ext cx="20320" cy="44450"/>
            </a:xfrm>
            <a:custGeom>
              <a:avLst/>
              <a:gdLst/>
              <a:ahLst/>
              <a:cxnLst/>
              <a:rect l="l" t="t" r="r" b="b"/>
              <a:pathLst>
                <a:path w="20320" h="44450">
                  <a:moveTo>
                    <a:pt x="20036" y="0"/>
                  </a:moveTo>
                  <a:lnTo>
                    <a:pt x="0" y="0"/>
                  </a:lnTo>
                  <a:lnTo>
                    <a:pt x="0" y="44039"/>
                  </a:lnTo>
                  <a:lnTo>
                    <a:pt x="20036" y="44039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447561" y="5647058"/>
              <a:ext cx="10160" cy="33655"/>
            </a:xfrm>
            <a:custGeom>
              <a:avLst/>
              <a:gdLst/>
              <a:ahLst/>
              <a:cxnLst/>
              <a:rect l="l" t="t" r="r" b="b"/>
              <a:pathLst>
                <a:path w="10159" h="33654">
                  <a:moveTo>
                    <a:pt x="0" y="33527"/>
                  </a:moveTo>
                  <a:lnTo>
                    <a:pt x="10008" y="33527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33527"/>
                  </a:lnTo>
                  <a:close/>
                </a:path>
              </a:pathLst>
            </a:custGeom>
            <a:ln w="1006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462535" y="5649029"/>
              <a:ext cx="20320" cy="36830"/>
            </a:xfrm>
            <a:custGeom>
              <a:avLst/>
              <a:gdLst/>
              <a:ahLst/>
              <a:cxnLst/>
              <a:rect l="l" t="t" r="r" b="b"/>
              <a:pathLst>
                <a:path w="20320" h="36829">
                  <a:moveTo>
                    <a:pt x="20036" y="0"/>
                  </a:moveTo>
                  <a:lnTo>
                    <a:pt x="0" y="0"/>
                  </a:lnTo>
                  <a:lnTo>
                    <a:pt x="0" y="36812"/>
                  </a:lnTo>
                  <a:lnTo>
                    <a:pt x="20036" y="36812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467585" y="5610021"/>
              <a:ext cx="50800" cy="71120"/>
            </a:xfrm>
            <a:custGeom>
              <a:avLst/>
              <a:gdLst/>
              <a:ahLst/>
              <a:cxnLst/>
              <a:rect l="l" t="t" r="r" b="b"/>
              <a:pathLst>
                <a:path w="50800" h="71120">
                  <a:moveTo>
                    <a:pt x="0" y="70564"/>
                  </a:moveTo>
                  <a:lnTo>
                    <a:pt x="10008" y="70564"/>
                  </a:lnTo>
                  <a:lnTo>
                    <a:pt x="10008" y="44263"/>
                  </a:lnTo>
                  <a:lnTo>
                    <a:pt x="0" y="44263"/>
                  </a:lnTo>
                  <a:lnTo>
                    <a:pt x="0" y="70564"/>
                  </a:lnTo>
                  <a:close/>
                </a:path>
                <a:path w="50800" h="71120">
                  <a:moveTo>
                    <a:pt x="20024" y="70564"/>
                  </a:moveTo>
                  <a:lnTo>
                    <a:pt x="30249" y="70564"/>
                  </a:lnTo>
                  <a:lnTo>
                    <a:pt x="30249" y="22131"/>
                  </a:lnTo>
                  <a:lnTo>
                    <a:pt x="20024" y="22131"/>
                  </a:lnTo>
                  <a:lnTo>
                    <a:pt x="20024" y="70564"/>
                  </a:lnTo>
                  <a:close/>
                </a:path>
                <a:path w="50800" h="71120">
                  <a:moveTo>
                    <a:pt x="40223" y="70564"/>
                  </a:moveTo>
                  <a:lnTo>
                    <a:pt x="50232" y="70564"/>
                  </a:lnTo>
                  <a:lnTo>
                    <a:pt x="50232" y="0"/>
                  </a:lnTo>
                  <a:lnTo>
                    <a:pt x="40223" y="0"/>
                  </a:lnTo>
                  <a:lnTo>
                    <a:pt x="40223" y="70564"/>
                  </a:lnTo>
                  <a:close/>
                </a:path>
              </a:pathLst>
            </a:custGeom>
            <a:ln w="1026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522957" y="5671162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39">
                  <a:moveTo>
                    <a:pt x="20036" y="0"/>
                  </a:moveTo>
                  <a:lnTo>
                    <a:pt x="0" y="0"/>
                  </a:lnTo>
                  <a:lnTo>
                    <a:pt x="0" y="14679"/>
                  </a:lnTo>
                  <a:lnTo>
                    <a:pt x="20036" y="14679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527833" y="5617473"/>
              <a:ext cx="130810" cy="63500"/>
            </a:xfrm>
            <a:custGeom>
              <a:avLst/>
              <a:gdLst/>
              <a:ahLst/>
              <a:cxnLst/>
              <a:rect l="l" t="t" r="r" b="b"/>
              <a:pathLst>
                <a:path w="130809" h="63500">
                  <a:moveTo>
                    <a:pt x="0" y="63111"/>
                  </a:moveTo>
                  <a:lnTo>
                    <a:pt x="10009" y="63111"/>
                  </a:lnTo>
                  <a:lnTo>
                    <a:pt x="10009" y="58944"/>
                  </a:lnTo>
                  <a:lnTo>
                    <a:pt x="0" y="58944"/>
                  </a:lnTo>
                  <a:lnTo>
                    <a:pt x="0" y="63111"/>
                  </a:lnTo>
                  <a:close/>
                </a:path>
                <a:path w="130809" h="63500">
                  <a:moveTo>
                    <a:pt x="40397" y="63111"/>
                  </a:moveTo>
                  <a:lnTo>
                    <a:pt x="50406" y="63111"/>
                  </a:lnTo>
                  <a:lnTo>
                    <a:pt x="50406" y="0"/>
                  </a:lnTo>
                  <a:lnTo>
                    <a:pt x="40397" y="0"/>
                  </a:lnTo>
                  <a:lnTo>
                    <a:pt x="40397" y="63111"/>
                  </a:lnTo>
                  <a:close/>
                </a:path>
                <a:path w="130809" h="63500">
                  <a:moveTo>
                    <a:pt x="60421" y="63111"/>
                  </a:moveTo>
                  <a:lnTo>
                    <a:pt x="70430" y="63111"/>
                  </a:lnTo>
                  <a:lnTo>
                    <a:pt x="70430" y="0"/>
                  </a:lnTo>
                  <a:lnTo>
                    <a:pt x="60421" y="0"/>
                  </a:lnTo>
                  <a:lnTo>
                    <a:pt x="60421" y="63111"/>
                  </a:lnTo>
                  <a:close/>
                </a:path>
                <a:path w="130809" h="63500">
                  <a:moveTo>
                    <a:pt x="80446" y="63111"/>
                  </a:moveTo>
                  <a:lnTo>
                    <a:pt x="90455" y="63111"/>
                  </a:lnTo>
                  <a:lnTo>
                    <a:pt x="90455" y="22131"/>
                  </a:lnTo>
                  <a:lnTo>
                    <a:pt x="80446" y="22131"/>
                  </a:lnTo>
                  <a:lnTo>
                    <a:pt x="80446" y="63111"/>
                  </a:lnTo>
                  <a:close/>
                </a:path>
                <a:path w="130809" h="63500">
                  <a:moveTo>
                    <a:pt x="100470" y="63111"/>
                  </a:moveTo>
                  <a:lnTo>
                    <a:pt x="110695" y="63111"/>
                  </a:lnTo>
                  <a:lnTo>
                    <a:pt x="110695" y="22131"/>
                  </a:lnTo>
                  <a:lnTo>
                    <a:pt x="100470" y="22131"/>
                  </a:lnTo>
                  <a:lnTo>
                    <a:pt x="100470" y="63111"/>
                  </a:lnTo>
                  <a:close/>
                </a:path>
                <a:path w="130809" h="63500">
                  <a:moveTo>
                    <a:pt x="120669" y="63111"/>
                  </a:moveTo>
                  <a:lnTo>
                    <a:pt x="130678" y="63111"/>
                  </a:lnTo>
                  <a:lnTo>
                    <a:pt x="130678" y="22131"/>
                  </a:lnTo>
                  <a:lnTo>
                    <a:pt x="120669" y="22131"/>
                  </a:lnTo>
                  <a:lnTo>
                    <a:pt x="120669" y="63111"/>
                  </a:lnTo>
                  <a:close/>
                </a:path>
              </a:pathLst>
            </a:custGeom>
            <a:ln w="1026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703701" y="5649029"/>
              <a:ext cx="20320" cy="36830"/>
            </a:xfrm>
            <a:custGeom>
              <a:avLst/>
              <a:gdLst/>
              <a:ahLst/>
              <a:cxnLst/>
              <a:rect l="l" t="t" r="r" b="b"/>
              <a:pathLst>
                <a:path w="20320" h="36829">
                  <a:moveTo>
                    <a:pt x="20252" y="0"/>
                  </a:moveTo>
                  <a:lnTo>
                    <a:pt x="0" y="0"/>
                  </a:lnTo>
                  <a:lnTo>
                    <a:pt x="0" y="36812"/>
                  </a:lnTo>
                  <a:lnTo>
                    <a:pt x="20252" y="36812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708576" y="5624926"/>
              <a:ext cx="30480" cy="55880"/>
            </a:xfrm>
            <a:custGeom>
              <a:avLst/>
              <a:gdLst/>
              <a:ahLst/>
              <a:cxnLst/>
              <a:rect l="l" t="t" r="r" b="b"/>
              <a:pathLst>
                <a:path w="30479" h="55879">
                  <a:moveTo>
                    <a:pt x="0" y="55659"/>
                  </a:moveTo>
                  <a:lnTo>
                    <a:pt x="10224" y="55659"/>
                  </a:lnTo>
                  <a:lnTo>
                    <a:pt x="10224" y="29358"/>
                  </a:lnTo>
                  <a:lnTo>
                    <a:pt x="0" y="29358"/>
                  </a:lnTo>
                  <a:lnTo>
                    <a:pt x="0" y="55659"/>
                  </a:lnTo>
                  <a:close/>
                </a:path>
                <a:path w="30479" h="55879">
                  <a:moveTo>
                    <a:pt x="20372" y="55659"/>
                  </a:moveTo>
                  <a:lnTo>
                    <a:pt x="30381" y="55659"/>
                  </a:lnTo>
                  <a:lnTo>
                    <a:pt x="30381" y="0"/>
                  </a:lnTo>
                  <a:lnTo>
                    <a:pt x="20372" y="0"/>
                  </a:lnTo>
                  <a:lnTo>
                    <a:pt x="20372" y="55659"/>
                  </a:lnTo>
                  <a:close/>
                </a:path>
              </a:pathLst>
            </a:custGeom>
            <a:ln w="1026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743914" y="5641809"/>
              <a:ext cx="40640" cy="44450"/>
            </a:xfrm>
            <a:custGeom>
              <a:avLst/>
              <a:gdLst/>
              <a:ahLst/>
              <a:cxnLst/>
              <a:rect l="l" t="t" r="r" b="b"/>
              <a:pathLst>
                <a:path w="40640" h="44450">
                  <a:moveTo>
                    <a:pt x="40284" y="0"/>
                  </a:moveTo>
                  <a:lnTo>
                    <a:pt x="20027" y="0"/>
                  </a:lnTo>
                  <a:lnTo>
                    <a:pt x="20027" y="36817"/>
                  </a:lnTo>
                  <a:lnTo>
                    <a:pt x="0" y="36817"/>
                  </a:lnTo>
                  <a:lnTo>
                    <a:pt x="0" y="44043"/>
                  </a:lnTo>
                  <a:lnTo>
                    <a:pt x="20027" y="44043"/>
                  </a:lnTo>
                  <a:lnTo>
                    <a:pt x="40284" y="44043"/>
                  </a:lnTo>
                  <a:lnTo>
                    <a:pt x="40284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768998" y="5647058"/>
              <a:ext cx="10795" cy="33655"/>
            </a:xfrm>
            <a:custGeom>
              <a:avLst/>
              <a:gdLst/>
              <a:ahLst/>
              <a:cxnLst/>
              <a:rect l="l" t="t" r="r" b="b"/>
              <a:pathLst>
                <a:path w="10795" h="33654">
                  <a:moveTo>
                    <a:pt x="0" y="33527"/>
                  </a:moveTo>
                  <a:lnTo>
                    <a:pt x="10224" y="33527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33527"/>
                  </a:lnTo>
                  <a:close/>
                </a:path>
              </a:pathLst>
            </a:custGeom>
            <a:ln w="1006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784147" y="5649029"/>
              <a:ext cx="20320" cy="36830"/>
            </a:xfrm>
            <a:custGeom>
              <a:avLst/>
              <a:gdLst/>
              <a:ahLst/>
              <a:cxnLst/>
              <a:rect l="l" t="t" r="r" b="b"/>
              <a:pathLst>
                <a:path w="20320" h="36829">
                  <a:moveTo>
                    <a:pt x="20036" y="0"/>
                  </a:moveTo>
                  <a:lnTo>
                    <a:pt x="0" y="0"/>
                  </a:lnTo>
                  <a:lnTo>
                    <a:pt x="0" y="36812"/>
                  </a:lnTo>
                  <a:lnTo>
                    <a:pt x="20036" y="36812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789197" y="5654284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0" y="26300"/>
                  </a:moveTo>
                  <a:lnTo>
                    <a:pt x="10008" y="26300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6300"/>
                  </a:lnTo>
                  <a:close/>
                </a:path>
              </a:pathLst>
            </a:custGeom>
            <a:ln w="1008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804163" y="5656490"/>
              <a:ext cx="60960" cy="29845"/>
            </a:xfrm>
            <a:custGeom>
              <a:avLst/>
              <a:gdLst/>
              <a:ahLst/>
              <a:cxnLst/>
              <a:rect l="l" t="t" r="r" b="b"/>
              <a:pathLst>
                <a:path w="60959" h="29845">
                  <a:moveTo>
                    <a:pt x="20040" y="22136"/>
                  </a:moveTo>
                  <a:lnTo>
                    <a:pt x="0" y="22136"/>
                  </a:lnTo>
                  <a:lnTo>
                    <a:pt x="0" y="29362"/>
                  </a:lnTo>
                  <a:lnTo>
                    <a:pt x="20040" y="29362"/>
                  </a:lnTo>
                  <a:lnTo>
                    <a:pt x="20040" y="22136"/>
                  </a:lnTo>
                  <a:close/>
                </a:path>
                <a:path w="60959" h="29845">
                  <a:moveTo>
                    <a:pt x="60477" y="0"/>
                  </a:moveTo>
                  <a:lnTo>
                    <a:pt x="40220" y="0"/>
                  </a:lnTo>
                  <a:lnTo>
                    <a:pt x="40220" y="29362"/>
                  </a:lnTo>
                  <a:lnTo>
                    <a:pt x="60477" y="29362"/>
                  </a:lnTo>
                  <a:lnTo>
                    <a:pt x="60477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849270" y="5661737"/>
              <a:ext cx="10795" cy="19050"/>
            </a:xfrm>
            <a:custGeom>
              <a:avLst/>
              <a:gdLst/>
              <a:ahLst/>
              <a:cxnLst/>
              <a:rect l="l" t="t" r="r" b="b"/>
              <a:pathLst>
                <a:path w="10795" h="19050">
                  <a:moveTo>
                    <a:pt x="0" y="18848"/>
                  </a:moveTo>
                  <a:lnTo>
                    <a:pt x="10224" y="18848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18848"/>
                  </a:lnTo>
                  <a:close/>
                </a:path>
              </a:pathLst>
            </a:custGeom>
            <a:ln w="1013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864593" y="5597537"/>
              <a:ext cx="20320" cy="88900"/>
            </a:xfrm>
            <a:custGeom>
              <a:avLst/>
              <a:gdLst/>
              <a:ahLst/>
              <a:cxnLst/>
              <a:rect l="l" t="t" r="r" b="b"/>
              <a:pathLst>
                <a:path w="20320" h="88900">
                  <a:moveTo>
                    <a:pt x="20036" y="0"/>
                  </a:moveTo>
                  <a:lnTo>
                    <a:pt x="0" y="0"/>
                  </a:lnTo>
                  <a:lnTo>
                    <a:pt x="0" y="88304"/>
                  </a:lnTo>
                  <a:lnTo>
                    <a:pt x="20036" y="88304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869643" y="5602793"/>
              <a:ext cx="10160" cy="78105"/>
            </a:xfrm>
            <a:custGeom>
              <a:avLst/>
              <a:gdLst/>
              <a:ahLst/>
              <a:cxnLst/>
              <a:rect l="l" t="t" r="r" b="b"/>
              <a:pathLst>
                <a:path w="10159" h="78104">
                  <a:moveTo>
                    <a:pt x="0" y="77792"/>
                  </a:moveTo>
                  <a:lnTo>
                    <a:pt x="10009" y="77792"/>
                  </a:lnTo>
                  <a:lnTo>
                    <a:pt x="10009" y="0"/>
                  </a:lnTo>
                  <a:lnTo>
                    <a:pt x="0" y="0"/>
                  </a:lnTo>
                  <a:lnTo>
                    <a:pt x="0" y="77792"/>
                  </a:lnTo>
                  <a:close/>
                </a:path>
              </a:pathLst>
            </a:custGeom>
            <a:ln w="10035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884618" y="5649029"/>
              <a:ext cx="20320" cy="36830"/>
            </a:xfrm>
            <a:custGeom>
              <a:avLst/>
              <a:gdLst/>
              <a:ahLst/>
              <a:cxnLst/>
              <a:rect l="l" t="t" r="r" b="b"/>
              <a:pathLst>
                <a:path w="20320" h="36829">
                  <a:moveTo>
                    <a:pt x="20036" y="0"/>
                  </a:moveTo>
                  <a:lnTo>
                    <a:pt x="0" y="0"/>
                  </a:lnTo>
                  <a:lnTo>
                    <a:pt x="0" y="36812"/>
                  </a:lnTo>
                  <a:lnTo>
                    <a:pt x="20036" y="36812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889668" y="5654284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0" y="26300"/>
                  </a:moveTo>
                  <a:lnTo>
                    <a:pt x="10008" y="26300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6300"/>
                  </a:lnTo>
                  <a:close/>
                </a:path>
              </a:pathLst>
            </a:custGeom>
            <a:ln w="1008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904642" y="5656482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036" y="0"/>
                  </a:moveTo>
                  <a:lnTo>
                    <a:pt x="0" y="0"/>
                  </a:lnTo>
                  <a:lnTo>
                    <a:pt x="0" y="29360"/>
                  </a:lnTo>
                  <a:lnTo>
                    <a:pt x="20036" y="29360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909692" y="5632152"/>
              <a:ext cx="30480" cy="48895"/>
            </a:xfrm>
            <a:custGeom>
              <a:avLst/>
              <a:gdLst/>
              <a:ahLst/>
              <a:cxnLst/>
              <a:rect l="l" t="t" r="r" b="b"/>
              <a:pathLst>
                <a:path w="30479" h="48895">
                  <a:moveTo>
                    <a:pt x="0" y="48432"/>
                  </a:moveTo>
                  <a:lnTo>
                    <a:pt x="10008" y="48432"/>
                  </a:lnTo>
                  <a:lnTo>
                    <a:pt x="10008" y="29584"/>
                  </a:lnTo>
                  <a:lnTo>
                    <a:pt x="0" y="29584"/>
                  </a:lnTo>
                  <a:lnTo>
                    <a:pt x="0" y="48432"/>
                  </a:lnTo>
                  <a:close/>
                </a:path>
                <a:path w="30479" h="48895">
                  <a:moveTo>
                    <a:pt x="20024" y="48432"/>
                  </a:moveTo>
                  <a:lnTo>
                    <a:pt x="30248" y="48432"/>
                  </a:lnTo>
                  <a:lnTo>
                    <a:pt x="30248" y="0"/>
                  </a:lnTo>
                  <a:lnTo>
                    <a:pt x="20024" y="0"/>
                  </a:lnTo>
                  <a:lnTo>
                    <a:pt x="20024" y="48432"/>
                  </a:lnTo>
                  <a:close/>
                </a:path>
              </a:pathLst>
            </a:custGeom>
            <a:ln w="1026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944853" y="5649036"/>
              <a:ext cx="40640" cy="36830"/>
            </a:xfrm>
            <a:custGeom>
              <a:avLst/>
              <a:gdLst/>
              <a:ahLst/>
              <a:cxnLst/>
              <a:rect l="l" t="t" r="r" b="b"/>
              <a:pathLst>
                <a:path w="40640" h="36829">
                  <a:moveTo>
                    <a:pt x="40068" y="0"/>
                  </a:moveTo>
                  <a:lnTo>
                    <a:pt x="20027" y="0"/>
                  </a:lnTo>
                  <a:lnTo>
                    <a:pt x="20027" y="29591"/>
                  </a:lnTo>
                  <a:lnTo>
                    <a:pt x="0" y="29591"/>
                  </a:lnTo>
                  <a:lnTo>
                    <a:pt x="0" y="36817"/>
                  </a:lnTo>
                  <a:lnTo>
                    <a:pt x="20027" y="36817"/>
                  </a:lnTo>
                  <a:lnTo>
                    <a:pt x="40068" y="36817"/>
                  </a:lnTo>
                  <a:lnTo>
                    <a:pt x="40068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969940" y="5639605"/>
              <a:ext cx="30480" cy="41275"/>
            </a:xfrm>
            <a:custGeom>
              <a:avLst/>
              <a:gdLst/>
              <a:ahLst/>
              <a:cxnLst/>
              <a:rect l="l" t="t" r="r" b="b"/>
              <a:pathLst>
                <a:path w="30479" h="41275">
                  <a:moveTo>
                    <a:pt x="0" y="40979"/>
                  </a:moveTo>
                  <a:lnTo>
                    <a:pt x="10008" y="40979"/>
                  </a:lnTo>
                  <a:lnTo>
                    <a:pt x="10008" y="14679"/>
                  </a:lnTo>
                  <a:lnTo>
                    <a:pt x="0" y="14679"/>
                  </a:lnTo>
                  <a:lnTo>
                    <a:pt x="0" y="40979"/>
                  </a:lnTo>
                  <a:close/>
                </a:path>
                <a:path w="30479" h="41275">
                  <a:moveTo>
                    <a:pt x="20024" y="40979"/>
                  </a:moveTo>
                  <a:lnTo>
                    <a:pt x="30249" y="40979"/>
                  </a:lnTo>
                  <a:lnTo>
                    <a:pt x="30249" y="0"/>
                  </a:lnTo>
                  <a:lnTo>
                    <a:pt x="20024" y="0"/>
                  </a:lnTo>
                  <a:lnTo>
                    <a:pt x="20024" y="40979"/>
                  </a:lnTo>
                  <a:close/>
                </a:path>
              </a:pathLst>
            </a:custGeom>
            <a:ln w="1026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005287" y="5649029"/>
              <a:ext cx="20320" cy="36830"/>
            </a:xfrm>
            <a:custGeom>
              <a:avLst/>
              <a:gdLst/>
              <a:ahLst/>
              <a:cxnLst/>
              <a:rect l="l" t="t" r="r" b="b"/>
              <a:pathLst>
                <a:path w="20320" h="36829">
                  <a:moveTo>
                    <a:pt x="20036" y="0"/>
                  </a:moveTo>
                  <a:lnTo>
                    <a:pt x="0" y="0"/>
                  </a:lnTo>
                  <a:lnTo>
                    <a:pt x="0" y="36812"/>
                  </a:lnTo>
                  <a:lnTo>
                    <a:pt x="20036" y="36812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010337" y="5654284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59" h="26670">
                  <a:moveTo>
                    <a:pt x="0" y="26300"/>
                  </a:moveTo>
                  <a:lnTo>
                    <a:pt x="10008" y="26300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6300"/>
                  </a:lnTo>
                  <a:close/>
                </a:path>
              </a:pathLst>
            </a:custGeom>
            <a:ln w="1008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025312" y="5663710"/>
              <a:ext cx="20320" cy="22225"/>
            </a:xfrm>
            <a:custGeom>
              <a:avLst/>
              <a:gdLst/>
              <a:ahLst/>
              <a:cxnLst/>
              <a:rect l="l" t="t" r="r" b="b"/>
              <a:pathLst>
                <a:path w="20320" h="22225">
                  <a:moveTo>
                    <a:pt x="20036" y="0"/>
                  </a:moveTo>
                  <a:lnTo>
                    <a:pt x="0" y="0"/>
                  </a:lnTo>
                  <a:lnTo>
                    <a:pt x="0" y="22131"/>
                  </a:lnTo>
                  <a:lnTo>
                    <a:pt x="20036" y="22131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030361" y="5668965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4">
                  <a:moveTo>
                    <a:pt x="0" y="11620"/>
                  </a:moveTo>
                  <a:lnTo>
                    <a:pt x="10009" y="11620"/>
                  </a:lnTo>
                  <a:lnTo>
                    <a:pt x="10009" y="0"/>
                  </a:lnTo>
                  <a:lnTo>
                    <a:pt x="0" y="0"/>
                  </a:lnTo>
                  <a:lnTo>
                    <a:pt x="0" y="11620"/>
                  </a:lnTo>
                  <a:close/>
                </a:path>
              </a:pathLst>
            </a:custGeom>
            <a:ln w="10233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045336" y="5641803"/>
              <a:ext cx="20320" cy="44450"/>
            </a:xfrm>
            <a:custGeom>
              <a:avLst/>
              <a:gdLst/>
              <a:ahLst/>
              <a:cxnLst/>
              <a:rect l="l" t="t" r="r" b="b"/>
              <a:pathLst>
                <a:path w="20320" h="44450">
                  <a:moveTo>
                    <a:pt x="20036" y="0"/>
                  </a:moveTo>
                  <a:lnTo>
                    <a:pt x="0" y="0"/>
                  </a:lnTo>
                  <a:lnTo>
                    <a:pt x="0" y="44039"/>
                  </a:lnTo>
                  <a:lnTo>
                    <a:pt x="20036" y="44039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050386" y="5639605"/>
              <a:ext cx="30480" cy="41275"/>
            </a:xfrm>
            <a:custGeom>
              <a:avLst/>
              <a:gdLst/>
              <a:ahLst/>
              <a:cxnLst/>
              <a:rect l="l" t="t" r="r" b="b"/>
              <a:pathLst>
                <a:path w="30479" h="41275">
                  <a:moveTo>
                    <a:pt x="0" y="40979"/>
                  </a:moveTo>
                  <a:lnTo>
                    <a:pt x="10008" y="40979"/>
                  </a:lnTo>
                  <a:lnTo>
                    <a:pt x="10008" y="7452"/>
                  </a:lnTo>
                  <a:lnTo>
                    <a:pt x="0" y="7452"/>
                  </a:lnTo>
                  <a:lnTo>
                    <a:pt x="0" y="40979"/>
                  </a:lnTo>
                  <a:close/>
                </a:path>
                <a:path w="30479" h="41275">
                  <a:moveTo>
                    <a:pt x="20024" y="40979"/>
                  </a:moveTo>
                  <a:lnTo>
                    <a:pt x="30249" y="40979"/>
                  </a:lnTo>
                  <a:lnTo>
                    <a:pt x="30249" y="0"/>
                  </a:lnTo>
                  <a:lnTo>
                    <a:pt x="20024" y="0"/>
                  </a:lnTo>
                  <a:lnTo>
                    <a:pt x="20024" y="40979"/>
                  </a:lnTo>
                  <a:close/>
                </a:path>
              </a:pathLst>
            </a:custGeom>
            <a:ln w="1026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125783" y="5649029"/>
              <a:ext cx="20320" cy="36830"/>
            </a:xfrm>
            <a:custGeom>
              <a:avLst/>
              <a:gdLst/>
              <a:ahLst/>
              <a:cxnLst/>
              <a:rect l="l" t="t" r="r" b="b"/>
              <a:pathLst>
                <a:path w="20320" h="36829">
                  <a:moveTo>
                    <a:pt x="20036" y="0"/>
                  </a:moveTo>
                  <a:lnTo>
                    <a:pt x="0" y="0"/>
                  </a:lnTo>
                  <a:lnTo>
                    <a:pt x="0" y="36812"/>
                  </a:lnTo>
                  <a:lnTo>
                    <a:pt x="20036" y="36812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130658" y="5624926"/>
              <a:ext cx="50800" cy="55880"/>
            </a:xfrm>
            <a:custGeom>
              <a:avLst/>
              <a:gdLst/>
              <a:ahLst/>
              <a:cxnLst/>
              <a:rect l="l" t="t" r="r" b="b"/>
              <a:pathLst>
                <a:path w="50800" h="55879">
                  <a:moveTo>
                    <a:pt x="0" y="55659"/>
                  </a:moveTo>
                  <a:lnTo>
                    <a:pt x="10009" y="55659"/>
                  </a:lnTo>
                  <a:lnTo>
                    <a:pt x="10009" y="29358"/>
                  </a:lnTo>
                  <a:lnTo>
                    <a:pt x="0" y="29358"/>
                  </a:lnTo>
                  <a:lnTo>
                    <a:pt x="0" y="55659"/>
                  </a:lnTo>
                  <a:close/>
                </a:path>
                <a:path w="50800" h="55879">
                  <a:moveTo>
                    <a:pt x="20024" y="55659"/>
                  </a:moveTo>
                  <a:lnTo>
                    <a:pt x="30248" y="55659"/>
                  </a:lnTo>
                  <a:lnTo>
                    <a:pt x="30248" y="14679"/>
                  </a:lnTo>
                  <a:lnTo>
                    <a:pt x="20024" y="14679"/>
                  </a:lnTo>
                  <a:lnTo>
                    <a:pt x="20024" y="55659"/>
                  </a:lnTo>
                  <a:close/>
                </a:path>
                <a:path w="50800" h="55879">
                  <a:moveTo>
                    <a:pt x="40397" y="55659"/>
                  </a:moveTo>
                  <a:lnTo>
                    <a:pt x="50406" y="55659"/>
                  </a:lnTo>
                  <a:lnTo>
                    <a:pt x="50406" y="0"/>
                  </a:lnTo>
                  <a:lnTo>
                    <a:pt x="40397" y="0"/>
                  </a:lnTo>
                  <a:lnTo>
                    <a:pt x="40397" y="55659"/>
                  </a:lnTo>
                  <a:close/>
                </a:path>
              </a:pathLst>
            </a:custGeom>
            <a:ln w="1026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186030" y="5656482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036" y="0"/>
                  </a:moveTo>
                  <a:lnTo>
                    <a:pt x="0" y="0"/>
                  </a:lnTo>
                  <a:lnTo>
                    <a:pt x="0" y="29360"/>
                  </a:lnTo>
                  <a:lnTo>
                    <a:pt x="20036" y="29360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191080" y="5661737"/>
              <a:ext cx="10160" cy="19050"/>
            </a:xfrm>
            <a:custGeom>
              <a:avLst/>
              <a:gdLst/>
              <a:ahLst/>
              <a:cxnLst/>
              <a:rect l="l" t="t" r="r" b="b"/>
              <a:pathLst>
                <a:path w="10159" h="19050">
                  <a:moveTo>
                    <a:pt x="0" y="18848"/>
                  </a:moveTo>
                  <a:lnTo>
                    <a:pt x="10009" y="18848"/>
                  </a:lnTo>
                  <a:lnTo>
                    <a:pt x="10009" y="0"/>
                  </a:lnTo>
                  <a:lnTo>
                    <a:pt x="0" y="0"/>
                  </a:lnTo>
                  <a:lnTo>
                    <a:pt x="0" y="18848"/>
                  </a:lnTo>
                  <a:close/>
                </a:path>
              </a:pathLst>
            </a:custGeom>
            <a:ln w="10134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206055" y="5656482"/>
              <a:ext cx="20320" cy="29845"/>
            </a:xfrm>
            <a:custGeom>
              <a:avLst/>
              <a:gdLst/>
              <a:ahLst/>
              <a:cxnLst/>
              <a:rect l="l" t="t" r="r" b="b"/>
              <a:pathLst>
                <a:path w="20320" h="29845">
                  <a:moveTo>
                    <a:pt x="20252" y="0"/>
                  </a:moveTo>
                  <a:lnTo>
                    <a:pt x="0" y="0"/>
                  </a:lnTo>
                  <a:lnTo>
                    <a:pt x="0" y="29360"/>
                  </a:lnTo>
                  <a:lnTo>
                    <a:pt x="20252" y="29360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211105" y="5661737"/>
              <a:ext cx="10795" cy="19050"/>
            </a:xfrm>
            <a:custGeom>
              <a:avLst/>
              <a:gdLst/>
              <a:ahLst/>
              <a:cxnLst/>
              <a:rect l="l" t="t" r="r" b="b"/>
              <a:pathLst>
                <a:path w="10795" h="19050">
                  <a:moveTo>
                    <a:pt x="0" y="18848"/>
                  </a:moveTo>
                  <a:lnTo>
                    <a:pt x="10224" y="18848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18848"/>
                  </a:lnTo>
                  <a:close/>
                </a:path>
              </a:pathLst>
            </a:custGeom>
            <a:ln w="1013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246278" y="5663710"/>
              <a:ext cx="20320" cy="22225"/>
            </a:xfrm>
            <a:custGeom>
              <a:avLst/>
              <a:gdLst/>
              <a:ahLst/>
              <a:cxnLst/>
              <a:rect l="l" t="t" r="r" b="b"/>
              <a:pathLst>
                <a:path w="20320" h="22225">
                  <a:moveTo>
                    <a:pt x="20036" y="0"/>
                  </a:moveTo>
                  <a:lnTo>
                    <a:pt x="0" y="0"/>
                  </a:lnTo>
                  <a:lnTo>
                    <a:pt x="0" y="22131"/>
                  </a:lnTo>
                  <a:lnTo>
                    <a:pt x="20036" y="22131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251328" y="5668965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4">
                  <a:moveTo>
                    <a:pt x="0" y="11620"/>
                  </a:moveTo>
                  <a:lnTo>
                    <a:pt x="10008" y="11620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1620"/>
                  </a:lnTo>
                  <a:close/>
                </a:path>
              </a:pathLst>
            </a:custGeom>
            <a:ln w="10233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266303" y="5641803"/>
              <a:ext cx="20320" cy="44450"/>
            </a:xfrm>
            <a:custGeom>
              <a:avLst/>
              <a:gdLst/>
              <a:ahLst/>
              <a:cxnLst/>
              <a:rect l="l" t="t" r="r" b="b"/>
              <a:pathLst>
                <a:path w="20320" h="44450">
                  <a:moveTo>
                    <a:pt x="20036" y="0"/>
                  </a:moveTo>
                  <a:lnTo>
                    <a:pt x="0" y="0"/>
                  </a:lnTo>
                  <a:lnTo>
                    <a:pt x="0" y="44039"/>
                  </a:lnTo>
                  <a:lnTo>
                    <a:pt x="20036" y="44039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271352" y="5647058"/>
              <a:ext cx="10160" cy="33655"/>
            </a:xfrm>
            <a:custGeom>
              <a:avLst/>
              <a:gdLst/>
              <a:ahLst/>
              <a:cxnLst/>
              <a:rect l="l" t="t" r="r" b="b"/>
              <a:pathLst>
                <a:path w="10159" h="33654">
                  <a:moveTo>
                    <a:pt x="0" y="33527"/>
                  </a:moveTo>
                  <a:lnTo>
                    <a:pt x="10008" y="33527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33527"/>
                  </a:lnTo>
                  <a:close/>
                </a:path>
              </a:pathLst>
            </a:custGeom>
            <a:ln w="1006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286501" y="5641803"/>
              <a:ext cx="20320" cy="44450"/>
            </a:xfrm>
            <a:custGeom>
              <a:avLst/>
              <a:gdLst/>
              <a:ahLst/>
              <a:cxnLst/>
              <a:rect l="l" t="t" r="r" b="b"/>
              <a:pathLst>
                <a:path w="20320" h="44450">
                  <a:moveTo>
                    <a:pt x="20252" y="0"/>
                  </a:moveTo>
                  <a:lnTo>
                    <a:pt x="0" y="0"/>
                  </a:lnTo>
                  <a:lnTo>
                    <a:pt x="0" y="44039"/>
                  </a:lnTo>
                  <a:lnTo>
                    <a:pt x="20252" y="44039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291377" y="5639605"/>
              <a:ext cx="30480" cy="41275"/>
            </a:xfrm>
            <a:custGeom>
              <a:avLst/>
              <a:gdLst/>
              <a:ahLst/>
              <a:cxnLst/>
              <a:rect l="l" t="t" r="r" b="b"/>
              <a:pathLst>
                <a:path w="30479" h="41275">
                  <a:moveTo>
                    <a:pt x="0" y="40979"/>
                  </a:moveTo>
                  <a:lnTo>
                    <a:pt x="10224" y="40979"/>
                  </a:lnTo>
                  <a:lnTo>
                    <a:pt x="10224" y="7452"/>
                  </a:lnTo>
                  <a:lnTo>
                    <a:pt x="0" y="7452"/>
                  </a:lnTo>
                  <a:lnTo>
                    <a:pt x="0" y="40979"/>
                  </a:lnTo>
                  <a:close/>
                </a:path>
                <a:path w="30479" h="41275">
                  <a:moveTo>
                    <a:pt x="20372" y="40979"/>
                  </a:moveTo>
                  <a:lnTo>
                    <a:pt x="30382" y="40979"/>
                  </a:lnTo>
                  <a:lnTo>
                    <a:pt x="30382" y="0"/>
                  </a:lnTo>
                  <a:lnTo>
                    <a:pt x="20372" y="0"/>
                  </a:lnTo>
                  <a:lnTo>
                    <a:pt x="20372" y="40979"/>
                  </a:lnTo>
                  <a:close/>
                </a:path>
              </a:pathLst>
            </a:custGeom>
            <a:ln w="1026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326725" y="5649029"/>
              <a:ext cx="20320" cy="36830"/>
            </a:xfrm>
            <a:custGeom>
              <a:avLst/>
              <a:gdLst/>
              <a:ahLst/>
              <a:cxnLst/>
              <a:rect l="l" t="t" r="r" b="b"/>
              <a:pathLst>
                <a:path w="20320" h="36829">
                  <a:moveTo>
                    <a:pt x="20036" y="0"/>
                  </a:moveTo>
                  <a:lnTo>
                    <a:pt x="0" y="0"/>
                  </a:lnTo>
                  <a:lnTo>
                    <a:pt x="0" y="36812"/>
                  </a:lnTo>
                  <a:lnTo>
                    <a:pt x="20036" y="36812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331774" y="5639605"/>
              <a:ext cx="30480" cy="41275"/>
            </a:xfrm>
            <a:custGeom>
              <a:avLst/>
              <a:gdLst/>
              <a:ahLst/>
              <a:cxnLst/>
              <a:rect l="l" t="t" r="r" b="b"/>
              <a:pathLst>
                <a:path w="30479" h="41275">
                  <a:moveTo>
                    <a:pt x="0" y="40979"/>
                  </a:moveTo>
                  <a:lnTo>
                    <a:pt x="10008" y="40979"/>
                  </a:lnTo>
                  <a:lnTo>
                    <a:pt x="10008" y="14679"/>
                  </a:lnTo>
                  <a:lnTo>
                    <a:pt x="0" y="14679"/>
                  </a:lnTo>
                  <a:lnTo>
                    <a:pt x="0" y="40979"/>
                  </a:lnTo>
                  <a:close/>
                </a:path>
                <a:path w="30479" h="41275">
                  <a:moveTo>
                    <a:pt x="20024" y="40979"/>
                  </a:moveTo>
                  <a:lnTo>
                    <a:pt x="30033" y="40979"/>
                  </a:lnTo>
                  <a:lnTo>
                    <a:pt x="30033" y="0"/>
                  </a:lnTo>
                  <a:lnTo>
                    <a:pt x="20024" y="0"/>
                  </a:lnTo>
                  <a:lnTo>
                    <a:pt x="20024" y="40979"/>
                  </a:lnTo>
                  <a:close/>
                </a:path>
              </a:pathLst>
            </a:custGeom>
            <a:ln w="1026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366773" y="5641809"/>
              <a:ext cx="81280" cy="44450"/>
            </a:xfrm>
            <a:custGeom>
              <a:avLst/>
              <a:gdLst/>
              <a:ahLst/>
              <a:cxnLst/>
              <a:rect l="l" t="t" r="r" b="b"/>
              <a:pathLst>
                <a:path w="81279" h="44450">
                  <a:moveTo>
                    <a:pt x="20243" y="36817"/>
                  </a:moveTo>
                  <a:lnTo>
                    <a:pt x="0" y="36817"/>
                  </a:lnTo>
                  <a:lnTo>
                    <a:pt x="0" y="44043"/>
                  </a:lnTo>
                  <a:lnTo>
                    <a:pt x="20243" y="44043"/>
                  </a:lnTo>
                  <a:lnTo>
                    <a:pt x="20243" y="36817"/>
                  </a:lnTo>
                  <a:close/>
                </a:path>
                <a:path w="81279" h="44450">
                  <a:moveTo>
                    <a:pt x="60248" y="36817"/>
                  </a:moveTo>
                  <a:lnTo>
                    <a:pt x="40220" y="36817"/>
                  </a:lnTo>
                  <a:lnTo>
                    <a:pt x="40220" y="44043"/>
                  </a:lnTo>
                  <a:lnTo>
                    <a:pt x="60248" y="44043"/>
                  </a:lnTo>
                  <a:lnTo>
                    <a:pt x="60248" y="36817"/>
                  </a:lnTo>
                  <a:close/>
                </a:path>
                <a:path w="81279" h="44450">
                  <a:moveTo>
                    <a:pt x="80670" y="0"/>
                  </a:moveTo>
                  <a:lnTo>
                    <a:pt x="60413" y="0"/>
                  </a:lnTo>
                  <a:lnTo>
                    <a:pt x="60413" y="44043"/>
                  </a:lnTo>
                  <a:lnTo>
                    <a:pt x="80670" y="44043"/>
                  </a:lnTo>
                  <a:lnTo>
                    <a:pt x="80670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432071" y="5647058"/>
              <a:ext cx="10795" cy="33655"/>
            </a:xfrm>
            <a:custGeom>
              <a:avLst/>
              <a:gdLst/>
              <a:ahLst/>
              <a:cxnLst/>
              <a:rect l="l" t="t" r="r" b="b"/>
              <a:pathLst>
                <a:path w="10795" h="33654">
                  <a:moveTo>
                    <a:pt x="0" y="33527"/>
                  </a:moveTo>
                  <a:lnTo>
                    <a:pt x="10224" y="33527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33527"/>
                  </a:lnTo>
                  <a:close/>
                </a:path>
              </a:pathLst>
            </a:custGeom>
            <a:ln w="1006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447394" y="5597537"/>
              <a:ext cx="20320" cy="88900"/>
            </a:xfrm>
            <a:custGeom>
              <a:avLst/>
              <a:gdLst/>
              <a:ahLst/>
              <a:cxnLst/>
              <a:rect l="l" t="t" r="r" b="b"/>
              <a:pathLst>
                <a:path w="20320" h="88900">
                  <a:moveTo>
                    <a:pt x="20036" y="0"/>
                  </a:moveTo>
                  <a:lnTo>
                    <a:pt x="0" y="0"/>
                  </a:lnTo>
                  <a:lnTo>
                    <a:pt x="0" y="88304"/>
                  </a:lnTo>
                  <a:lnTo>
                    <a:pt x="20036" y="88304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452444" y="5602793"/>
              <a:ext cx="10160" cy="78105"/>
            </a:xfrm>
            <a:custGeom>
              <a:avLst/>
              <a:gdLst/>
              <a:ahLst/>
              <a:cxnLst/>
              <a:rect l="l" t="t" r="r" b="b"/>
              <a:pathLst>
                <a:path w="10159" h="78104">
                  <a:moveTo>
                    <a:pt x="0" y="77792"/>
                  </a:moveTo>
                  <a:lnTo>
                    <a:pt x="10008" y="77792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77792"/>
                  </a:lnTo>
                  <a:close/>
                </a:path>
              </a:pathLst>
            </a:custGeom>
            <a:ln w="10035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467418" y="5649029"/>
              <a:ext cx="20320" cy="36830"/>
            </a:xfrm>
            <a:custGeom>
              <a:avLst/>
              <a:gdLst/>
              <a:ahLst/>
              <a:cxnLst/>
              <a:rect l="l" t="t" r="r" b="b"/>
              <a:pathLst>
                <a:path w="20320" h="36829">
                  <a:moveTo>
                    <a:pt x="20036" y="0"/>
                  </a:moveTo>
                  <a:lnTo>
                    <a:pt x="0" y="0"/>
                  </a:lnTo>
                  <a:lnTo>
                    <a:pt x="0" y="36812"/>
                  </a:lnTo>
                  <a:lnTo>
                    <a:pt x="20036" y="36812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472468" y="5639605"/>
              <a:ext cx="30480" cy="41275"/>
            </a:xfrm>
            <a:custGeom>
              <a:avLst/>
              <a:gdLst/>
              <a:ahLst/>
              <a:cxnLst/>
              <a:rect l="l" t="t" r="r" b="b"/>
              <a:pathLst>
                <a:path w="30479" h="41275">
                  <a:moveTo>
                    <a:pt x="0" y="40979"/>
                  </a:moveTo>
                  <a:lnTo>
                    <a:pt x="10009" y="40979"/>
                  </a:lnTo>
                  <a:lnTo>
                    <a:pt x="10009" y="14679"/>
                  </a:lnTo>
                  <a:lnTo>
                    <a:pt x="0" y="14679"/>
                  </a:lnTo>
                  <a:lnTo>
                    <a:pt x="0" y="40979"/>
                  </a:lnTo>
                  <a:close/>
                </a:path>
                <a:path w="30479" h="41275">
                  <a:moveTo>
                    <a:pt x="20024" y="40979"/>
                  </a:moveTo>
                  <a:lnTo>
                    <a:pt x="30033" y="40979"/>
                  </a:lnTo>
                  <a:lnTo>
                    <a:pt x="30033" y="0"/>
                  </a:lnTo>
                  <a:lnTo>
                    <a:pt x="20024" y="0"/>
                  </a:lnTo>
                  <a:lnTo>
                    <a:pt x="20024" y="40979"/>
                  </a:lnTo>
                  <a:close/>
                </a:path>
              </a:pathLst>
            </a:custGeom>
            <a:ln w="1026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527666" y="5663710"/>
              <a:ext cx="20320" cy="22225"/>
            </a:xfrm>
            <a:custGeom>
              <a:avLst/>
              <a:gdLst/>
              <a:ahLst/>
              <a:cxnLst/>
              <a:rect l="l" t="t" r="r" b="b"/>
              <a:pathLst>
                <a:path w="20320" h="22225">
                  <a:moveTo>
                    <a:pt x="20036" y="0"/>
                  </a:moveTo>
                  <a:lnTo>
                    <a:pt x="0" y="0"/>
                  </a:lnTo>
                  <a:lnTo>
                    <a:pt x="0" y="22131"/>
                  </a:lnTo>
                  <a:lnTo>
                    <a:pt x="20036" y="22131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532716" y="5668965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59" h="12064">
                  <a:moveTo>
                    <a:pt x="0" y="11620"/>
                  </a:moveTo>
                  <a:lnTo>
                    <a:pt x="10008" y="11620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1620"/>
                  </a:lnTo>
                  <a:close/>
                </a:path>
              </a:pathLst>
            </a:custGeom>
            <a:ln w="10233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547691" y="5567953"/>
              <a:ext cx="20320" cy="118110"/>
            </a:xfrm>
            <a:custGeom>
              <a:avLst/>
              <a:gdLst/>
              <a:ahLst/>
              <a:cxnLst/>
              <a:rect l="l" t="t" r="r" b="b"/>
              <a:pathLst>
                <a:path w="20320" h="118110">
                  <a:moveTo>
                    <a:pt x="20036" y="0"/>
                  </a:moveTo>
                  <a:lnTo>
                    <a:pt x="0" y="0"/>
                  </a:lnTo>
                  <a:lnTo>
                    <a:pt x="0" y="117889"/>
                  </a:lnTo>
                  <a:lnTo>
                    <a:pt x="20036" y="117889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552740" y="5573208"/>
              <a:ext cx="30480" cy="107950"/>
            </a:xfrm>
            <a:custGeom>
              <a:avLst/>
              <a:gdLst/>
              <a:ahLst/>
              <a:cxnLst/>
              <a:rect l="l" t="t" r="r" b="b"/>
              <a:pathLst>
                <a:path w="30479" h="107950">
                  <a:moveTo>
                    <a:pt x="0" y="107377"/>
                  </a:moveTo>
                  <a:lnTo>
                    <a:pt x="10008" y="107377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07377"/>
                  </a:lnTo>
                  <a:close/>
                </a:path>
                <a:path w="30479" h="107950">
                  <a:moveTo>
                    <a:pt x="20024" y="107377"/>
                  </a:moveTo>
                  <a:lnTo>
                    <a:pt x="30032" y="107377"/>
                  </a:lnTo>
                  <a:lnTo>
                    <a:pt x="30032" y="51718"/>
                  </a:lnTo>
                  <a:lnTo>
                    <a:pt x="20024" y="51718"/>
                  </a:lnTo>
                  <a:lnTo>
                    <a:pt x="20024" y="107377"/>
                  </a:lnTo>
                  <a:close/>
                </a:path>
              </a:pathLst>
            </a:custGeom>
            <a:ln w="1026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587914" y="5575406"/>
              <a:ext cx="20320" cy="110489"/>
            </a:xfrm>
            <a:custGeom>
              <a:avLst/>
              <a:gdLst/>
              <a:ahLst/>
              <a:cxnLst/>
              <a:rect l="l" t="t" r="r" b="b"/>
              <a:pathLst>
                <a:path w="20320" h="110489">
                  <a:moveTo>
                    <a:pt x="20252" y="0"/>
                  </a:moveTo>
                  <a:lnTo>
                    <a:pt x="0" y="0"/>
                  </a:lnTo>
                  <a:lnTo>
                    <a:pt x="0" y="110436"/>
                  </a:lnTo>
                  <a:lnTo>
                    <a:pt x="20252" y="110436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592789" y="5580661"/>
              <a:ext cx="10795" cy="100330"/>
            </a:xfrm>
            <a:custGeom>
              <a:avLst/>
              <a:gdLst/>
              <a:ahLst/>
              <a:cxnLst/>
              <a:rect l="l" t="t" r="r" b="b"/>
              <a:pathLst>
                <a:path w="10795" h="100329">
                  <a:moveTo>
                    <a:pt x="0" y="99924"/>
                  </a:moveTo>
                  <a:lnTo>
                    <a:pt x="10224" y="99924"/>
                  </a:lnTo>
                  <a:lnTo>
                    <a:pt x="10223" y="0"/>
                  </a:lnTo>
                  <a:lnTo>
                    <a:pt x="0" y="0"/>
                  </a:lnTo>
                  <a:lnTo>
                    <a:pt x="0" y="99924"/>
                  </a:lnTo>
                  <a:close/>
                </a:path>
              </a:pathLst>
            </a:custGeom>
            <a:ln w="10032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608112" y="5553274"/>
              <a:ext cx="20320" cy="132715"/>
            </a:xfrm>
            <a:custGeom>
              <a:avLst/>
              <a:gdLst/>
              <a:ahLst/>
              <a:cxnLst/>
              <a:rect l="l" t="t" r="r" b="b"/>
              <a:pathLst>
                <a:path w="20320" h="132714">
                  <a:moveTo>
                    <a:pt x="20036" y="0"/>
                  </a:moveTo>
                  <a:lnTo>
                    <a:pt x="0" y="0"/>
                  </a:lnTo>
                  <a:lnTo>
                    <a:pt x="0" y="132568"/>
                  </a:lnTo>
                  <a:lnTo>
                    <a:pt x="20036" y="132568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613162" y="5558527"/>
              <a:ext cx="10160" cy="122555"/>
            </a:xfrm>
            <a:custGeom>
              <a:avLst/>
              <a:gdLst/>
              <a:ahLst/>
              <a:cxnLst/>
              <a:rect l="l" t="t" r="r" b="b"/>
              <a:pathLst>
                <a:path w="10159" h="122554">
                  <a:moveTo>
                    <a:pt x="0" y="122058"/>
                  </a:moveTo>
                  <a:lnTo>
                    <a:pt x="10008" y="122058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22058"/>
                  </a:lnTo>
                  <a:close/>
                </a:path>
              </a:pathLst>
            </a:custGeom>
            <a:ln w="10030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628137" y="5567953"/>
              <a:ext cx="20320" cy="118110"/>
            </a:xfrm>
            <a:custGeom>
              <a:avLst/>
              <a:gdLst/>
              <a:ahLst/>
              <a:cxnLst/>
              <a:rect l="l" t="t" r="r" b="b"/>
              <a:pathLst>
                <a:path w="20320" h="118110">
                  <a:moveTo>
                    <a:pt x="20036" y="0"/>
                  </a:moveTo>
                  <a:lnTo>
                    <a:pt x="0" y="0"/>
                  </a:lnTo>
                  <a:lnTo>
                    <a:pt x="0" y="117889"/>
                  </a:lnTo>
                  <a:lnTo>
                    <a:pt x="20036" y="117889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633186" y="5573208"/>
              <a:ext cx="10160" cy="107950"/>
            </a:xfrm>
            <a:custGeom>
              <a:avLst/>
              <a:gdLst/>
              <a:ahLst/>
              <a:cxnLst/>
              <a:rect l="l" t="t" r="r" b="b"/>
              <a:pathLst>
                <a:path w="10159" h="107950">
                  <a:moveTo>
                    <a:pt x="0" y="107377"/>
                  </a:moveTo>
                  <a:lnTo>
                    <a:pt x="10008" y="107377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07377"/>
                  </a:lnTo>
                  <a:close/>
                </a:path>
              </a:pathLst>
            </a:custGeom>
            <a:ln w="10031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648154" y="5479656"/>
              <a:ext cx="60325" cy="206375"/>
            </a:xfrm>
            <a:custGeom>
              <a:avLst/>
              <a:gdLst/>
              <a:ahLst/>
              <a:cxnLst/>
              <a:rect l="l" t="t" r="r" b="b"/>
              <a:pathLst>
                <a:path w="60325" h="206375">
                  <a:moveTo>
                    <a:pt x="20256" y="198970"/>
                  </a:moveTo>
                  <a:lnTo>
                    <a:pt x="0" y="198970"/>
                  </a:lnTo>
                  <a:lnTo>
                    <a:pt x="0" y="206197"/>
                  </a:lnTo>
                  <a:lnTo>
                    <a:pt x="20256" y="206197"/>
                  </a:lnTo>
                  <a:lnTo>
                    <a:pt x="20256" y="198970"/>
                  </a:lnTo>
                  <a:close/>
                </a:path>
                <a:path w="60325" h="206375">
                  <a:moveTo>
                    <a:pt x="60261" y="0"/>
                  </a:moveTo>
                  <a:lnTo>
                    <a:pt x="40220" y="0"/>
                  </a:lnTo>
                  <a:lnTo>
                    <a:pt x="40220" y="206197"/>
                  </a:lnTo>
                  <a:lnTo>
                    <a:pt x="60261" y="206197"/>
                  </a:lnTo>
                  <a:lnTo>
                    <a:pt x="60261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693434" y="5484913"/>
              <a:ext cx="10160" cy="196215"/>
            </a:xfrm>
            <a:custGeom>
              <a:avLst/>
              <a:gdLst/>
              <a:ahLst/>
              <a:cxnLst/>
              <a:rect l="l" t="t" r="r" b="b"/>
              <a:pathLst>
                <a:path w="10159" h="196214">
                  <a:moveTo>
                    <a:pt x="0" y="195672"/>
                  </a:moveTo>
                  <a:lnTo>
                    <a:pt x="10008" y="195672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95672"/>
                  </a:lnTo>
                  <a:close/>
                </a:path>
              </a:pathLst>
            </a:custGeom>
            <a:ln w="1002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708409" y="5494331"/>
              <a:ext cx="20320" cy="191770"/>
            </a:xfrm>
            <a:custGeom>
              <a:avLst/>
              <a:gdLst/>
              <a:ahLst/>
              <a:cxnLst/>
              <a:rect l="l" t="t" r="r" b="b"/>
              <a:pathLst>
                <a:path w="20320" h="191770">
                  <a:moveTo>
                    <a:pt x="20036" y="0"/>
                  </a:moveTo>
                  <a:lnTo>
                    <a:pt x="0" y="0"/>
                  </a:lnTo>
                  <a:lnTo>
                    <a:pt x="0" y="191510"/>
                  </a:lnTo>
                  <a:lnTo>
                    <a:pt x="20036" y="191510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713459" y="5499585"/>
              <a:ext cx="10160" cy="181610"/>
            </a:xfrm>
            <a:custGeom>
              <a:avLst/>
              <a:gdLst/>
              <a:ahLst/>
              <a:cxnLst/>
              <a:rect l="l" t="t" r="r" b="b"/>
              <a:pathLst>
                <a:path w="10159" h="181610">
                  <a:moveTo>
                    <a:pt x="0" y="181000"/>
                  </a:moveTo>
                  <a:lnTo>
                    <a:pt x="10008" y="181000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81000"/>
                  </a:lnTo>
                  <a:close/>
                </a:path>
              </a:pathLst>
            </a:custGeom>
            <a:ln w="1002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728608" y="5479656"/>
              <a:ext cx="20320" cy="206375"/>
            </a:xfrm>
            <a:custGeom>
              <a:avLst/>
              <a:gdLst/>
              <a:ahLst/>
              <a:cxnLst/>
              <a:rect l="l" t="t" r="r" b="b"/>
              <a:pathLst>
                <a:path w="20320" h="206375">
                  <a:moveTo>
                    <a:pt x="20252" y="0"/>
                  </a:moveTo>
                  <a:lnTo>
                    <a:pt x="0" y="0"/>
                  </a:lnTo>
                  <a:lnTo>
                    <a:pt x="0" y="206186"/>
                  </a:lnTo>
                  <a:lnTo>
                    <a:pt x="20252" y="206186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733483" y="5484913"/>
              <a:ext cx="10795" cy="196215"/>
            </a:xfrm>
            <a:custGeom>
              <a:avLst/>
              <a:gdLst/>
              <a:ahLst/>
              <a:cxnLst/>
              <a:rect l="l" t="t" r="r" b="b"/>
              <a:pathLst>
                <a:path w="10795" h="196214">
                  <a:moveTo>
                    <a:pt x="0" y="195672"/>
                  </a:moveTo>
                  <a:lnTo>
                    <a:pt x="10224" y="195672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195672"/>
                  </a:lnTo>
                  <a:close/>
                </a:path>
              </a:pathLst>
            </a:custGeom>
            <a:ln w="1002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748807" y="5479656"/>
              <a:ext cx="20320" cy="206375"/>
            </a:xfrm>
            <a:custGeom>
              <a:avLst/>
              <a:gdLst/>
              <a:ahLst/>
              <a:cxnLst/>
              <a:rect l="l" t="t" r="r" b="b"/>
              <a:pathLst>
                <a:path w="20320" h="206375">
                  <a:moveTo>
                    <a:pt x="20036" y="0"/>
                  </a:moveTo>
                  <a:lnTo>
                    <a:pt x="0" y="0"/>
                  </a:lnTo>
                  <a:lnTo>
                    <a:pt x="0" y="206186"/>
                  </a:lnTo>
                  <a:lnTo>
                    <a:pt x="20036" y="206186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753856" y="5484913"/>
              <a:ext cx="10160" cy="196215"/>
            </a:xfrm>
            <a:custGeom>
              <a:avLst/>
              <a:gdLst/>
              <a:ahLst/>
              <a:cxnLst/>
              <a:rect l="l" t="t" r="r" b="b"/>
              <a:pathLst>
                <a:path w="10159" h="196214">
                  <a:moveTo>
                    <a:pt x="0" y="195672"/>
                  </a:moveTo>
                  <a:lnTo>
                    <a:pt x="10008" y="195672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95672"/>
                  </a:lnTo>
                  <a:close/>
                </a:path>
              </a:pathLst>
            </a:custGeom>
            <a:ln w="1002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768831" y="5435392"/>
              <a:ext cx="20320" cy="250825"/>
            </a:xfrm>
            <a:custGeom>
              <a:avLst/>
              <a:gdLst/>
              <a:ahLst/>
              <a:cxnLst/>
              <a:rect l="l" t="t" r="r" b="b"/>
              <a:pathLst>
                <a:path w="20320" h="250825">
                  <a:moveTo>
                    <a:pt x="20036" y="0"/>
                  </a:moveTo>
                  <a:lnTo>
                    <a:pt x="0" y="0"/>
                  </a:lnTo>
                  <a:lnTo>
                    <a:pt x="0" y="250450"/>
                  </a:lnTo>
                  <a:lnTo>
                    <a:pt x="20036" y="250450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773881" y="5440631"/>
              <a:ext cx="10160" cy="240029"/>
            </a:xfrm>
            <a:custGeom>
              <a:avLst/>
              <a:gdLst/>
              <a:ahLst/>
              <a:cxnLst/>
              <a:rect l="l" t="t" r="r" b="b"/>
              <a:pathLst>
                <a:path w="10159" h="240029">
                  <a:moveTo>
                    <a:pt x="0" y="239954"/>
                  </a:moveTo>
                  <a:lnTo>
                    <a:pt x="10008" y="239954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39954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788856" y="5641803"/>
              <a:ext cx="20320" cy="44450"/>
            </a:xfrm>
            <a:custGeom>
              <a:avLst/>
              <a:gdLst/>
              <a:ahLst/>
              <a:cxnLst/>
              <a:rect l="l" t="t" r="r" b="b"/>
              <a:pathLst>
                <a:path w="20320" h="44450">
                  <a:moveTo>
                    <a:pt x="20036" y="0"/>
                  </a:moveTo>
                  <a:lnTo>
                    <a:pt x="0" y="0"/>
                  </a:lnTo>
                  <a:lnTo>
                    <a:pt x="0" y="44039"/>
                  </a:lnTo>
                  <a:lnTo>
                    <a:pt x="20036" y="44039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793905" y="5647058"/>
              <a:ext cx="10160" cy="33655"/>
            </a:xfrm>
            <a:custGeom>
              <a:avLst/>
              <a:gdLst/>
              <a:ahLst/>
              <a:cxnLst/>
              <a:rect l="l" t="t" r="r" b="b"/>
              <a:pathLst>
                <a:path w="10159" h="33654">
                  <a:moveTo>
                    <a:pt x="0" y="33527"/>
                  </a:moveTo>
                  <a:lnTo>
                    <a:pt x="10007" y="33527"/>
                  </a:lnTo>
                  <a:lnTo>
                    <a:pt x="10007" y="0"/>
                  </a:lnTo>
                  <a:lnTo>
                    <a:pt x="0" y="0"/>
                  </a:lnTo>
                  <a:lnTo>
                    <a:pt x="0" y="33527"/>
                  </a:lnTo>
                  <a:close/>
                </a:path>
              </a:pathLst>
            </a:custGeom>
            <a:ln w="1006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808880" y="5590085"/>
              <a:ext cx="20320" cy="95885"/>
            </a:xfrm>
            <a:custGeom>
              <a:avLst/>
              <a:gdLst/>
              <a:ahLst/>
              <a:cxnLst/>
              <a:rect l="l" t="t" r="r" b="b"/>
              <a:pathLst>
                <a:path w="20320" h="95885">
                  <a:moveTo>
                    <a:pt x="20252" y="0"/>
                  </a:moveTo>
                  <a:lnTo>
                    <a:pt x="0" y="0"/>
                  </a:lnTo>
                  <a:lnTo>
                    <a:pt x="0" y="95757"/>
                  </a:lnTo>
                  <a:lnTo>
                    <a:pt x="20252" y="95757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813930" y="5595340"/>
              <a:ext cx="10795" cy="85725"/>
            </a:xfrm>
            <a:custGeom>
              <a:avLst/>
              <a:gdLst/>
              <a:ahLst/>
              <a:cxnLst/>
              <a:rect l="l" t="t" r="r" b="b"/>
              <a:pathLst>
                <a:path w="10795" h="85725">
                  <a:moveTo>
                    <a:pt x="0" y="85245"/>
                  </a:moveTo>
                  <a:lnTo>
                    <a:pt x="10224" y="85245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85245"/>
                  </a:lnTo>
                  <a:close/>
                </a:path>
              </a:pathLst>
            </a:custGeom>
            <a:ln w="10034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829079" y="5413251"/>
              <a:ext cx="20320" cy="273050"/>
            </a:xfrm>
            <a:custGeom>
              <a:avLst/>
              <a:gdLst/>
              <a:ahLst/>
              <a:cxnLst/>
              <a:rect l="l" t="t" r="r" b="b"/>
              <a:pathLst>
                <a:path w="20320" h="273050">
                  <a:moveTo>
                    <a:pt x="20036" y="0"/>
                  </a:moveTo>
                  <a:lnTo>
                    <a:pt x="0" y="0"/>
                  </a:lnTo>
                  <a:lnTo>
                    <a:pt x="0" y="272590"/>
                  </a:lnTo>
                  <a:lnTo>
                    <a:pt x="20036" y="272590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834128" y="5418508"/>
              <a:ext cx="10160" cy="262255"/>
            </a:xfrm>
            <a:custGeom>
              <a:avLst/>
              <a:gdLst/>
              <a:ahLst/>
              <a:cxnLst/>
              <a:rect l="l" t="t" r="r" b="b"/>
              <a:pathLst>
                <a:path w="10159" h="262254">
                  <a:moveTo>
                    <a:pt x="0" y="262077"/>
                  </a:moveTo>
                  <a:lnTo>
                    <a:pt x="10007" y="262077"/>
                  </a:lnTo>
                  <a:lnTo>
                    <a:pt x="10007" y="0"/>
                  </a:lnTo>
                  <a:lnTo>
                    <a:pt x="0" y="0"/>
                  </a:lnTo>
                  <a:lnTo>
                    <a:pt x="0" y="262077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849103" y="5391347"/>
              <a:ext cx="20320" cy="294640"/>
            </a:xfrm>
            <a:custGeom>
              <a:avLst/>
              <a:gdLst/>
              <a:ahLst/>
              <a:cxnLst/>
              <a:rect l="l" t="t" r="r" b="b"/>
              <a:pathLst>
                <a:path w="20320" h="294639">
                  <a:moveTo>
                    <a:pt x="20036" y="0"/>
                  </a:moveTo>
                  <a:lnTo>
                    <a:pt x="0" y="0"/>
                  </a:lnTo>
                  <a:lnTo>
                    <a:pt x="0" y="294494"/>
                  </a:lnTo>
                  <a:lnTo>
                    <a:pt x="20036" y="294494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854153" y="5396604"/>
              <a:ext cx="10160" cy="284480"/>
            </a:xfrm>
            <a:custGeom>
              <a:avLst/>
              <a:gdLst/>
              <a:ahLst/>
              <a:cxnLst/>
              <a:rect l="l" t="t" r="r" b="b"/>
              <a:pathLst>
                <a:path w="10159" h="284479">
                  <a:moveTo>
                    <a:pt x="0" y="283980"/>
                  </a:moveTo>
                  <a:lnTo>
                    <a:pt x="10008" y="283980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83980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869128" y="5310267"/>
              <a:ext cx="20320" cy="375920"/>
            </a:xfrm>
            <a:custGeom>
              <a:avLst/>
              <a:gdLst/>
              <a:ahLst/>
              <a:cxnLst/>
              <a:rect l="l" t="t" r="r" b="b"/>
              <a:pathLst>
                <a:path w="20320" h="375920">
                  <a:moveTo>
                    <a:pt x="20252" y="0"/>
                  </a:moveTo>
                  <a:lnTo>
                    <a:pt x="0" y="0"/>
                  </a:lnTo>
                  <a:lnTo>
                    <a:pt x="0" y="375574"/>
                  </a:lnTo>
                  <a:lnTo>
                    <a:pt x="20252" y="375574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874178" y="5315524"/>
              <a:ext cx="10795" cy="365125"/>
            </a:xfrm>
            <a:custGeom>
              <a:avLst/>
              <a:gdLst/>
              <a:ahLst/>
              <a:cxnLst/>
              <a:rect l="l" t="t" r="r" b="b"/>
              <a:pathLst>
                <a:path w="10795" h="365125">
                  <a:moveTo>
                    <a:pt x="0" y="365060"/>
                  </a:moveTo>
                  <a:lnTo>
                    <a:pt x="10223" y="365060"/>
                  </a:lnTo>
                  <a:lnTo>
                    <a:pt x="10223" y="0"/>
                  </a:lnTo>
                  <a:lnTo>
                    <a:pt x="0" y="0"/>
                  </a:lnTo>
                  <a:lnTo>
                    <a:pt x="0" y="365060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889501" y="5310267"/>
              <a:ext cx="20320" cy="375920"/>
            </a:xfrm>
            <a:custGeom>
              <a:avLst/>
              <a:gdLst/>
              <a:ahLst/>
              <a:cxnLst/>
              <a:rect l="l" t="t" r="r" b="b"/>
              <a:pathLst>
                <a:path w="20320" h="375920">
                  <a:moveTo>
                    <a:pt x="20036" y="0"/>
                  </a:moveTo>
                  <a:lnTo>
                    <a:pt x="0" y="0"/>
                  </a:lnTo>
                  <a:lnTo>
                    <a:pt x="0" y="375574"/>
                  </a:lnTo>
                  <a:lnTo>
                    <a:pt x="20036" y="375574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894550" y="5315524"/>
              <a:ext cx="10160" cy="365125"/>
            </a:xfrm>
            <a:custGeom>
              <a:avLst/>
              <a:gdLst/>
              <a:ahLst/>
              <a:cxnLst/>
              <a:rect l="l" t="t" r="r" b="b"/>
              <a:pathLst>
                <a:path w="10159" h="365125">
                  <a:moveTo>
                    <a:pt x="0" y="365060"/>
                  </a:moveTo>
                  <a:lnTo>
                    <a:pt x="10008" y="365060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365060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909525" y="5369206"/>
              <a:ext cx="20320" cy="316865"/>
            </a:xfrm>
            <a:custGeom>
              <a:avLst/>
              <a:gdLst/>
              <a:ahLst/>
              <a:cxnLst/>
              <a:rect l="l" t="t" r="r" b="b"/>
              <a:pathLst>
                <a:path w="20320" h="316864">
                  <a:moveTo>
                    <a:pt x="20036" y="0"/>
                  </a:moveTo>
                  <a:lnTo>
                    <a:pt x="0" y="0"/>
                  </a:lnTo>
                  <a:lnTo>
                    <a:pt x="0" y="316635"/>
                  </a:lnTo>
                  <a:lnTo>
                    <a:pt x="20036" y="316635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914575" y="5374464"/>
              <a:ext cx="30480" cy="306705"/>
            </a:xfrm>
            <a:custGeom>
              <a:avLst/>
              <a:gdLst/>
              <a:ahLst/>
              <a:cxnLst/>
              <a:rect l="l" t="t" r="r" b="b"/>
              <a:pathLst>
                <a:path w="30479" h="306704">
                  <a:moveTo>
                    <a:pt x="0" y="306121"/>
                  </a:moveTo>
                  <a:lnTo>
                    <a:pt x="10008" y="306121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306121"/>
                  </a:lnTo>
                  <a:close/>
                </a:path>
                <a:path w="30479" h="306704">
                  <a:moveTo>
                    <a:pt x="20024" y="306121"/>
                  </a:moveTo>
                  <a:lnTo>
                    <a:pt x="30032" y="306121"/>
                  </a:lnTo>
                  <a:lnTo>
                    <a:pt x="30032" y="243010"/>
                  </a:lnTo>
                  <a:lnTo>
                    <a:pt x="20024" y="243010"/>
                  </a:lnTo>
                  <a:lnTo>
                    <a:pt x="20024" y="306121"/>
                  </a:lnTo>
                  <a:close/>
                </a:path>
              </a:pathLst>
            </a:custGeom>
            <a:ln w="1026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949574" y="5553274"/>
              <a:ext cx="20320" cy="132715"/>
            </a:xfrm>
            <a:custGeom>
              <a:avLst/>
              <a:gdLst/>
              <a:ahLst/>
              <a:cxnLst/>
              <a:rect l="l" t="t" r="r" b="b"/>
              <a:pathLst>
                <a:path w="20320" h="132714">
                  <a:moveTo>
                    <a:pt x="20252" y="0"/>
                  </a:moveTo>
                  <a:lnTo>
                    <a:pt x="0" y="0"/>
                  </a:lnTo>
                  <a:lnTo>
                    <a:pt x="0" y="132568"/>
                  </a:lnTo>
                  <a:lnTo>
                    <a:pt x="20252" y="132568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954624" y="5558527"/>
              <a:ext cx="10795" cy="122555"/>
            </a:xfrm>
            <a:custGeom>
              <a:avLst/>
              <a:gdLst/>
              <a:ahLst/>
              <a:cxnLst/>
              <a:rect l="l" t="t" r="r" b="b"/>
              <a:pathLst>
                <a:path w="10795" h="122554">
                  <a:moveTo>
                    <a:pt x="0" y="122058"/>
                  </a:moveTo>
                  <a:lnTo>
                    <a:pt x="10224" y="122058"/>
                  </a:lnTo>
                  <a:lnTo>
                    <a:pt x="10223" y="0"/>
                  </a:lnTo>
                  <a:lnTo>
                    <a:pt x="0" y="0"/>
                  </a:lnTo>
                  <a:lnTo>
                    <a:pt x="0" y="122058"/>
                  </a:lnTo>
                  <a:close/>
                </a:path>
              </a:pathLst>
            </a:custGeom>
            <a:ln w="10031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969773" y="5280679"/>
              <a:ext cx="20320" cy="405765"/>
            </a:xfrm>
            <a:custGeom>
              <a:avLst/>
              <a:gdLst/>
              <a:ahLst/>
              <a:cxnLst/>
              <a:rect l="l" t="t" r="r" b="b"/>
              <a:pathLst>
                <a:path w="20320" h="405764">
                  <a:moveTo>
                    <a:pt x="20036" y="0"/>
                  </a:moveTo>
                  <a:lnTo>
                    <a:pt x="0" y="0"/>
                  </a:lnTo>
                  <a:lnTo>
                    <a:pt x="0" y="405162"/>
                  </a:lnTo>
                  <a:lnTo>
                    <a:pt x="20036" y="405162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974823" y="5285936"/>
              <a:ext cx="10160" cy="394970"/>
            </a:xfrm>
            <a:custGeom>
              <a:avLst/>
              <a:gdLst/>
              <a:ahLst/>
              <a:cxnLst/>
              <a:rect l="l" t="t" r="r" b="b"/>
              <a:pathLst>
                <a:path w="10159" h="394970">
                  <a:moveTo>
                    <a:pt x="0" y="394649"/>
                  </a:moveTo>
                  <a:lnTo>
                    <a:pt x="10008" y="394649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394649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989797" y="5266004"/>
              <a:ext cx="20320" cy="420370"/>
            </a:xfrm>
            <a:custGeom>
              <a:avLst/>
              <a:gdLst/>
              <a:ahLst/>
              <a:cxnLst/>
              <a:rect l="l" t="t" r="r" b="b"/>
              <a:pathLst>
                <a:path w="20320" h="420370">
                  <a:moveTo>
                    <a:pt x="20036" y="0"/>
                  </a:moveTo>
                  <a:lnTo>
                    <a:pt x="0" y="0"/>
                  </a:lnTo>
                  <a:lnTo>
                    <a:pt x="0" y="419838"/>
                  </a:lnTo>
                  <a:lnTo>
                    <a:pt x="20036" y="419838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994847" y="5271261"/>
              <a:ext cx="10160" cy="409575"/>
            </a:xfrm>
            <a:custGeom>
              <a:avLst/>
              <a:gdLst/>
              <a:ahLst/>
              <a:cxnLst/>
              <a:rect l="l" t="t" r="r" b="b"/>
              <a:pathLst>
                <a:path w="10159" h="409575">
                  <a:moveTo>
                    <a:pt x="0" y="409324"/>
                  </a:moveTo>
                  <a:lnTo>
                    <a:pt x="10008" y="409324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409324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7" name="object 307"/>
            <p:cNvSpPr/>
            <p:nvPr/>
          </p:nvSpPr>
          <p:spPr>
            <a:xfrm>
              <a:off x="9009822" y="5420698"/>
              <a:ext cx="20320" cy="265430"/>
            </a:xfrm>
            <a:custGeom>
              <a:avLst/>
              <a:gdLst/>
              <a:ahLst/>
              <a:cxnLst/>
              <a:rect l="l" t="t" r="r" b="b"/>
              <a:pathLst>
                <a:path w="20320" h="265429">
                  <a:moveTo>
                    <a:pt x="20036" y="0"/>
                  </a:moveTo>
                  <a:lnTo>
                    <a:pt x="0" y="0"/>
                  </a:lnTo>
                  <a:lnTo>
                    <a:pt x="0" y="265143"/>
                  </a:lnTo>
                  <a:lnTo>
                    <a:pt x="20036" y="265143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8" name="object 308"/>
            <p:cNvSpPr/>
            <p:nvPr/>
          </p:nvSpPr>
          <p:spPr>
            <a:xfrm>
              <a:off x="9014872" y="5425955"/>
              <a:ext cx="10160" cy="254635"/>
            </a:xfrm>
            <a:custGeom>
              <a:avLst/>
              <a:gdLst/>
              <a:ahLst/>
              <a:cxnLst/>
              <a:rect l="l" t="t" r="r" b="b"/>
              <a:pathLst>
                <a:path w="10159" h="254635">
                  <a:moveTo>
                    <a:pt x="0" y="254629"/>
                  </a:moveTo>
                  <a:lnTo>
                    <a:pt x="10008" y="254629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54629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9" name="object 309"/>
            <p:cNvSpPr/>
            <p:nvPr/>
          </p:nvSpPr>
          <p:spPr>
            <a:xfrm>
              <a:off x="9030020" y="5288145"/>
              <a:ext cx="20320" cy="398145"/>
            </a:xfrm>
            <a:custGeom>
              <a:avLst/>
              <a:gdLst/>
              <a:ahLst/>
              <a:cxnLst/>
              <a:rect l="l" t="t" r="r" b="b"/>
              <a:pathLst>
                <a:path w="20320" h="398145">
                  <a:moveTo>
                    <a:pt x="20252" y="0"/>
                  </a:moveTo>
                  <a:lnTo>
                    <a:pt x="0" y="0"/>
                  </a:lnTo>
                  <a:lnTo>
                    <a:pt x="0" y="397697"/>
                  </a:lnTo>
                  <a:lnTo>
                    <a:pt x="20252" y="397697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0" name="object 310"/>
            <p:cNvSpPr/>
            <p:nvPr/>
          </p:nvSpPr>
          <p:spPr>
            <a:xfrm>
              <a:off x="9034896" y="5293384"/>
              <a:ext cx="10795" cy="387350"/>
            </a:xfrm>
            <a:custGeom>
              <a:avLst/>
              <a:gdLst/>
              <a:ahLst/>
              <a:cxnLst/>
              <a:rect l="l" t="t" r="r" b="b"/>
              <a:pathLst>
                <a:path w="10795" h="387350">
                  <a:moveTo>
                    <a:pt x="0" y="387201"/>
                  </a:moveTo>
                  <a:lnTo>
                    <a:pt x="10224" y="387201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387201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1" name="object 311"/>
            <p:cNvSpPr/>
            <p:nvPr/>
          </p:nvSpPr>
          <p:spPr>
            <a:xfrm>
              <a:off x="9050219" y="5251328"/>
              <a:ext cx="20320" cy="434975"/>
            </a:xfrm>
            <a:custGeom>
              <a:avLst/>
              <a:gdLst/>
              <a:ahLst/>
              <a:cxnLst/>
              <a:rect l="l" t="t" r="r" b="b"/>
              <a:pathLst>
                <a:path w="20320" h="434975">
                  <a:moveTo>
                    <a:pt x="20036" y="0"/>
                  </a:moveTo>
                  <a:lnTo>
                    <a:pt x="0" y="0"/>
                  </a:lnTo>
                  <a:lnTo>
                    <a:pt x="0" y="434513"/>
                  </a:lnTo>
                  <a:lnTo>
                    <a:pt x="20036" y="434513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2" name="object 312"/>
            <p:cNvSpPr/>
            <p:nvPr/>
          </p:nvSpPr>
          <p:spPr>
            <a:xfrm>
              <a:off x="9055269" y="5256585"/>
              <a:ext cx="10160" cy="424180"/>
            </a:xfrm>
            <a:custGeom>
              <a:avLst/>
              <a:gdLst/>
              <a:ahLst/>
              <a:cxnLst/>
              <a:rect l="l" t="t" r="r" b="b"/>
              <a:pathLst>
                <a:path w="10159" h="424179">
                  <a:moveTo>
                    <a:pt x="0" y="423999"/>
                  </a:moveTo>
                  <a:lnTo>
                    <a:pt x="10008" y="423999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423999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3" name="object 313"/>
            <p:cNvSpPr/>
            <p:nvPr/>
          </p:nvSpPr>
          <p:spPr>
            <a:xfrm>
              <a:off x="9070244" y="5575406"/>
              <a:ext cx="20320" cy="110489"/>
            </a:xfrm>
            <a:custGeom>
              <a:avLst/>
              <a:gdLst/>
              <a:ahLst/>
              <a:cxnLst/>
              <a:rect l="l" t="t" r="r" b="b"/>
              <a:pathLst>
                <a:path w="20320" h="110489">
                  <a:moveTo>
                    <a:pt x="20036" y="0"/>
                  </a:moveTo>
                  <a:lnTo>
                    <a:pt x="0" y="0"/>
                  </a:lnTo>
                  <a:lnTo>
                    <a:pt x="0" y="110436"/>
                  </a:lnTo>
                  <a:lnTo>
                    <a:pt x="20036" y="110436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4" name="object 314"/>
            <p:cNvSpPr/>
            <p:nvPr/>
          </p:nvSpPr>
          <p:spPr>
            <a:xfrm>
              <a:off x="9075293" y="5580661"/>
              <a:ext cx="10160" cy="100330"/>
            </a:xfrm>
            <a:custGeom>
              <a:avLst/>
              <a:gdLst/>
              <a:ahLst/>
              <a:cxnLst/>
              <a:rect l="l" t="t" r="r" b="b"/>
              <a:pathLst>
                <a:path w="10159" h="100329">
                  <a:moveTo>
                    <a:pt x="0" y="99924"/>
                  </a:moveTo>
                  <a:lnTo>
                    <a:pt x="10009" y="99924"/>
                  </a:lnTo>
                  <a:lnTo>
                    <a:pt x="10009" y="0"/>
                  </a:lnTo>
                  <a:lnTo>
                    <a:pt x="0" y="0"/>
                  </a:lnTo>
                  <a:lnTo>
                    <a:pt x="0" y="99924"/>
                  </a:lnTo>
                  <a:close/>
                </a:path>
              </a:pathLst>
            </a:custGeom>
            <a:ln w="10032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5" name="object 315"/>
            <p:cNvSpPr/>
            <p:nvPr/>
          </p:nvSpPr>
          <p:spPr>
            <a:xfrm>
              <a:off x="9090268" y="5538593"/>
              <a:ext cx="20320" cy="147320"/>
            </a:xfrm>
            <a:custGeom>
              <a:avLst/>
              <a:gdLst/>
              <a:ahLst/>
              <a:cxnLst/>
              <a:rect l="l" t="t" r="r" b="b"/>
              <a:pathLst>
                <a:path w="20320" h="147320">
                  <a:moveTo>
                    <a:pt x="20252" y="0"/>
                  </a:moveTo>
                  <a:lnTo>
                    <a:pt x="0" y="0"/>
                  </a:lnTo>
                  <a:lnTo>
                    <a:pt x="0" y="147249"/>
                  </a:lnTo>
                  <a:lnTo>
                    <a:pt x="20252" y="147249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6" name="object 316"/>
            <p:cNvSpPr/>
            <p:nvPr/>
          </p:nvSpPr>
          <p:spPr>
            <a:xfrm>
              <a:off x="9095318" y="5543848"/>
              <a:ext cx="10795" cy="137160"/>
            </a:xfrm>
            <a:custGeom>
              <a:avLst/>
              <a:gdLst/>
              <a:ahLst/>
              <a:cxnLst/>
              <a:rect l="l" t="t" r="r" b="b"/>
              <a:pathLst>
                <a:path w="10795" h="137160">
                  <a:moveTo>
                    <a:pt x="0" y="136737"/>
                  </a:moveTo>
                  <a:lnTo>
                    <a:pt x="10224" y="136737"/>
                  </a:lnTo>
                  <a:lnTo>
                    <a:pt x="10223" y="0"/>
                  </a:lnTo>
                  <a:lnTo>
                    <a:pt x="0" y="0"/>
                  </a:lnTo>
                  <a:lnTo>
                    <a:pt x="0" y="136737"/>
                  </a:lnTo>
                  <a:close/>
                </a:path>
              </a:pathLst>
            </a:custGeom>
            <a:ln w="10030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7" name="object 317"/>
            <p:cNvSpPr/>
            <p:nvPr/>
          </p:nvSpPr>
          <p:spPr>
            <a:xfrm>
              <a:off x="9110467" y="5236635"/>
              <a:ext cx="20320" cy="449580"/>
            </a:xfrm>
            <a:custGeom>
              <a:avLst/>
              <a:gdLst/>
              <a:ahLst/>
              <a:cxnLst/>
              <a:rect l="l" t="t" r="r" b="b"/>
              <a:pathLst>
                <a:path w="20320" h="449579">
                  <a:moveTo>
                    <a:pt x="20036" y="0"/>
                  </a:moveTo>
                  <a:lnTo>
                    <a:pt x="0" y="0"/>
                  </a:lnTo>
                  <a:lnTo>
                    <a:pt x="0" y="449207"/>
                  </a:lnTo>
                  <a:lnTo>
                    <a:pt x="20036" y="449207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8" name="object 318"/>
            <p:cNvSpPr/>
            <p:nvPr/>
          </p:nvSpPr>
          <p:spPr>
            <a:xfrm>
              <a:off x="9115516" y="5241892"/>
              <a:ext cx="10160" cy="438784"/>
            </a:xfrm>
            <a:custGeom>
              <a:avLst/>
              <a:gdLst/>
              <a:ahLst/>
              <a:cxnLst/>
              <a:rect l="l" t="t" r="r" b="b"/>
              <a:pathLst>
                <a:path w="10159" h="438785">
                  <a:moveTo>
                    <a:pt x="0" y="438693"/>
                  </a:moveTo>
                  <a:lnTo>
                    <a:pt x="10008" y="438693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438693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9" name="object 319"/>
            <p:cNvSpPr/>
            <p:nvPr/>
          </p:nvSpPr>
          <p:spPr>
            <a:xfrm>
              <a:off x="9130491" y="5103844"/>
              <a:ext cx="20320" cy="582295"/>
            </a:xfrm>
            <a:custGeom>
              <a:avLst/>
              <a:gdLst/>
              <a:ahLst/>
              <a:cxnLst/>
              <a:rect l="l" t="t" r="r" b="b"/>
              <a:pathLst>
                <a:path w="20320" h="582295">
                  <a:moveTo>
                    <a:pt x="20036" y="0"/>
                  </a:moveTo>
                  <a:lnTo>
                    <a:pt x="0" y="0"/>
                  </a:lnTo>
                  <a:lnTo>
                    <a:pt x="0" y="581998"/>
                  </a:lnTo>
                  <a:lnTo>
                    <a:pt x="20036" y="581998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0" name="object 320"/>
            <p:cNvSpPr/>
            <p:nvPr/>
          </p:nvSpPr>
          <p:spPr>
            <a:xfrm>
              <a:off x="9135541" y="5109101"/>
              <a:ext cx="10160" cy="571500"/>
            </a:xfrm>
            <a:custGeom>
              <a:avLst/>
              <a:gdLst/>
              <a:ahLst/>
              <a:cxnLst/>
              <a:rect l="l" t="t" r="r" b="b"/>
              <a:pathLst>
                <a:path w="10159" h="571500">
                  <a:moveTo>
                    <a:pt x="0" y="571484"/>
                  </a:moveTo>
                  <a:lnTo>
                    <a:pt x="10007" y="571484"/>
                  </a:lnTo>
                  <a:lnTo>
                    <a:pt x="10007" y="0"/>
                  </a:lnTo>
                  <a:lnTo>
                    <a:pt x="0" y="0"/>
                  </a:lnTo>
                  <a:lnTo>
                    <a:pt x="0" y="571484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1" name="object 321"/>
            <p:cNvSpPr/>
            <p:nvPr/>
          </p:nvSpPr>
          <p:spPr>
            <a:xfrm>
              <a:off x="9150516" y="5133432"/>
              <a:ext cx="20320" cy="552450"/>
            </a:xfrm>
            <a:custGeom>
              <a:avLst/>
              <a:gdLst/>
              <a:ahLst/>
              <a:cxnLst/>
              <a:rect l="l" t="t" r="r" b="b"/>
              <a:pathLst>
                <a:path w="20320" h="552450">
                  <a:moveTo>
                    <a:pt x="20036" y="0"/>
                  </a:moveTo>
                  <a:lnTo>
                    <a:pt x="0" y="0"/>
                  </a:lnTo>
                  <a:lnTo>
                    <a:pt x="0" y="552410"/>
                  </a:lnTo>
                  <a:lnTo>
                    <a:pt x="20036" y="552410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2" name="object 322"/>
            <p:cNvSpPr/>
            <p:nvPr/>
          </p:nvSpPr>
          <p:spPr>
            <a:xfrm>
              <a:off x="9155565" y="5138689"/>
              <a:ext cx="10160" cy="542290"/>
            </a:xfrm>
            <a:custGeom>
              <a:avLst/>
              <a:gdLst/>
              <a:ahLst/>
              <a:cxnLst/>
              <a:rect l="l" t="t" r="r" b="b"/>
              <a:pathLst>
                <a:path w="10159" h="542289">
                  <a:moveTo>
                    <a:pt x="0" y="541896"/>
                  </a:moveTo>
                  <a:lnTo>
                    <a:pt x="10008" y="541896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541896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3" name="object 323"/>
            <p:cNvSpPr/>
            <p:nvPr/>
          </p:nvSpPr>
          <p:spPr>
            <a:xfrm>
              <a:off x="9170541" y="5148108"/>
              <a:ext cx="20320" cy="537845"/>
            </a:xfrm>
            <a:custGeom>
              <a:avLst/>
              <a:gdLst/>
              <a:ahLst/>
              <a:cxnLst/>
              <a:rect l="l" t="t" r="r" b="b"/>
              <a:pathLst>
                <a:path w="20320" h="537845">
                  <a:moveTo>
                    <a:pt x="20252" y="0"/>
                  </a:moveTo>
                  <a:lnTo>
                    <a:pt x="0" y="0"/>
                  </a:lnTo>
                  <a:lnTo>
                    <a:pt x="0" y="537734"/>
                  </a:lnTo>
                  <a:lnTo>
                    <a:pt x="20252" y="537734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4" name="object 324"/>
            <p:cNvSpPr/>
            <p:nvPr/>
          </p:nvSpPr>
          <p:spPr>
            <a:xfrm>
              <a:off x="9175590" y="5153364"/>
              <a:ext cx="10795" cy="527685"/>
            </a:xfrm>
            <a:custGeom>
              <a:avLst/>
              <a:gdLst/>
              <a:ahLst/>
              <a:cxnLst/>
              <a:rect l="l" t="t" r="r" b="b"/>
              <a:pathLst>
                <a:path w="10795" h="527685">
                  <a:moveTo>
                    <a:pt x="0" y="527220"/>
                  </a:moveTo>
                  <a:lnTo>
                    <a:pt x="10223" y="527220"/>
                  </a:lnTo>
                  <a:lnTo>
                    <a:pt x="10223" y="0"/>
                  </a:lnTo>
                  <a:lnTo>
                    <a:pt x="0" y="0"/>
                  </a:lnTo>
                  <a:lnTo>
                    <a:pt x="0" y="527220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5" name="object 325"/>
            <p:cNvSpPr/>
            <p:nvPr/>
          </p:nvSpPr>
          <p:spPr>
            <a:xfrm>
              <a:off x="9190913" y="5266004"/>
              <a:ext cx="20320" cy="420370"/>
            </a:xfrm>
            <a:custGeom>
              <a:avLst/>
              <a:gdLst/>
              <a:ahLst/>
              <a:cxnLst/>
              <a:rect l="l" t="t" r="r" b="b"/>
              <a:pathLst>
                <a:path w="20320" h="420370">
                  <a:moveTo>
                    <a:pt x="20036" y="0"/>
                  </a:moveTo>
                  <a:lnTo>
                    <a:pt x="0" y="0"/>
                  </a:lnTo>
                  <a:lnTo>
                    <a:pt x="0" y="419838"/>
                  </a:lnTo>
                  <a:lnTo>
                    <a:pt x="20036" y="419838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6" name="object 326"/>
            <p:cNvSpPr/>
            <p:nvPr/>
          </p:nvSpPr>
          <p:spPr>
            <a:xfrm>
              <a:off x="9195963" y="5271261"/>
              <a:ext cx="10160" cy="409575"/>
            </a:xfrm>
            <a:custGeom>
              <a:avLst/>
              <a:gdLst/>
              <a:ahLst/>
              <a:cxnLst/>
              <a:rect l="l" t="t" r="r" b="b"/>
              <a:pathLst>
                <a:path w="10159" h="409575">
                  <a:moveTo>
                    <a:pt x="0" y="409324"/>
                  </a:moveTo>
                  <a:lnTo>
                    <a:pt x="10008" y="409324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409324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7" name="object 327"/>
            <p:cNvSpPr/>
            <p:nvPr/>
          </p:nvSpPr>
          <p:spPr>
            <a:xfrm>
              <a:off x="9210938" y="5575406"/>
              <a:ext cx="20320" cy="110489"/>
            </a:xfrm>
            <a:custGeom>
              <a:avLst/>
              <a:gdLst/>
              <a:ahLst/>
              <a:cxnLst/>
              <a:rect l="l" t="t" r="r" b="b"/>
              <a:pathLst>
                <a:path w="20320" h="110489">
                  <a:moveTo>
                    <a:pt x="20036" y="0"/>
                  </a:moveTo>
                  <a:lnTo>
                    <a:pt x="0" y="0"/>
                  </a:lnTo>
                  <a:lnTo>
                    <a:pt x="0" y="110436"/>
                  </a:lnTo>
                  <a:lnTo>
                    <a:pt x="20036" y="110436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8" name="object 328"/>
            <p:cNvSpPr/>
            <p:nvPr/>
          </p:nvSpPr>
          <p:spPr>
            <a:xfrm>
              <a:off x="9215987" y="5580661"/>
              <a:ext cx="10160" cy="100330"/>
            </a:xfrm>
            <a:custGeom>
              <a:avLst/>
              <a:gdLst/>
              <a:ahLst/>
              <a:cxnLst/>
              <a:rect l="l" t="t" r="r" b="b"/>
              <a:pathLst>
                <a:path w="10159" h="100329">
                  <a:moveTo>
                    <a:pt x="0" y="99924"/>
                  </a:moveTo>
                  <a:lnTo>
                    <a:pt x="10008" y="99924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99924"/>
                  </a:lnTo>
                  <a:close/>
                </a:path>
              </a:pathLst>
            </a:custGeom>
            <a:ln w="10032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9" name="object 329"/>
            <p:cNvSpPr/>
            <p:nvPr/>
          </p:nvSpPr>
          <p:spPr>
            <a:xfrm>
              <a:off x="9230962" y="5457515"/>
              <a:ext cx="20320" cy="228600"/>
            </a:xfrm>
            <a:custGeom>
              <a:avLst/>
              <a:gdLst/>
              <a:ahLst/>
              <a:cxnLst/>
              <a:rect l="l" t="t" r="r" b="b"/>
              <a:pathLst>
                <a:path w="20320" h="228600">
                  <a:moveTo>
                    <a:pt x="20252" y="0"/>
                  </a:moveTo>
                  <a:lnTo>
                    <a:pt x="0" y="0"/>
                  </a:lnTo>
                  <a:lnTo>
                    <a:pt x="0" y="228327"/>
                  </a:lnTo>
                  <a:lnTo>
                    <a:pt x="20252" y="228327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0" name="object 330"/>
            <p:cNvSpPr/>
            <p:nvPr/>
          </p:nvSpPr>
          <p:spPr>
            <a:xfrm>
              <a:off x="9236012" y="5462772"/>
              <a:ext cx="10795" cy="218440"/>
            </a:xfrm>
            <a:custGeom>
              <a:avLst/>
              <a:gdLst/>
              <a:ahLst/>
              <a:cxnLst/>
              <a:rect l="l" t="t" r="r" b="b"/>
              <a:pathLst>
                <a:path w="10795" h="218439">
                  <a:moveTo>
                    <a:pt x="0" y="217813"/>
                  </a:moveTo>
                  <a:lnTo>
                    <a:pt x="10224" y="217813"/>
                  </a:lnTo>
                  <a:lnTo>
                    <a:pt x="10223" y="0"/>
                  </a:lnTo>
                  <a:lnTo>
                    <a:pt x="0" y="0"/>
                  </a:lnTo>
                  <a:lnTo>
                    <a:pt x="0" y="217813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1" name="object 331"/>
            <p:cNvSpPr/>
            <p:nvPr/>
          </p:nvSpPr>
          <p:spPr>
            <a:xfrm>
              <a:off x="9251161" y="5118757"/>
              <a:ext cx="20320" cy="567690"/>
            </a:xfrm>
            <a:custGeom>
              <a:avLst/>
              <a:gdLst/>
              <a:ahLst/>
              <a:cxnLst/>
              <a:rect l="l" t="t" r="r" b="b"/>
              <a:pathLst>
                <a:path w="20320" h="567689">
                  <a:moveTo>
                    <a:pt x="20036" y="0"/>
                  </a:moveTo>
                  <a:lnTo>
                    <a:pt x="0" y="0"/>
                  </a:lnTo>
                  <a:lnTo>
                    <a:pt x="0" y="567085"/>
                  </a:lnTo>
                  <a:lnTo>
                    <a:pt x="20036" y="567085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2" name="object 332"/>
            <p:cNvSpPr/>
            <p:nvPr/>
          </p:nvSpPr>
          <p:spPr>
            <a:xfrm>
              <a:off x="9256210" y="5124013"/>
              <a:ext cx="10160" cy="556895"/>
            </a:xfrm>
            <a:custGeom>
              <a:avLst/>
              <a:gdLst/>
              <a:ahLst/>
              <a:cxnLst/>
              <a:rect l="l" t="t" r="r" b="b"/>
              <a:pathLst>
                <a:path w="10159" h="556895">
                  <a:moveTo>
                    <a:pt x="0" y="556571"/>
                  </a:moveTo>
                  <a:lnTo>
                    <a:pt x="10008" y="556571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556571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3" name="object 333"/>
            <p:cNvSpPr/>
            <p:nvPr/>
          </p:nvSpPr>
          <p:spPr>
            <a:xfrm>
              <a:off x="9271186" y="4949149"/>
              <a:ext cx="20320" cy="737235"/>
            </a:xfrm>
            <a:custGeom>
              <a:avLst/>
              <a:gdLst/>
              <a:ahLst/>
              <a:cxnLst/>
              <a:rect l="l" t="t" r="r" b="b"/>
              <a:pathLst>
                <a:path w="20320" h="737235">
                  <a:moveTo>
                    <a:pt x="20036" y="0"/>
                  </a:moveTo>
                  <a:lnTo>
                    <a:pt x="0" y="0"/>
                  </a:lnTo>
                  <a:lnTo>
                    <a:pt x="0" y="736692"/>
                  </a:lnTo>
                  <a:lnTo>
                    <a:pt x="20036" y="736692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4" name="object 334"/>
            <p:cNvSpPr/>
            <p:nvPr/>
          </p:nvSpPr>
          <p:spPr>
            <a:xfrm>
              <a:off x="9276235" y="4954406"/>
              <a:ext cx="10160" cy="726440"/>
            </a:xfrm>
            <a:custGeom>
              <a:avLst/>
              <a:gdLst/>
              <a:ahLst/>
              <a:cxnLst/>
              <a:rect l="l" t="t" r="r" b="b"/>
              <a:pathLst>
                <a:path w="10159" h="726439">
                  <a:moveTo>
                    <a:pt x="0" y="726179"/>
                  </a:moveTo>
                  <a:lnTo>
                    <a:pt x="10008" y="726179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726179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5" name="object 335"/>
            <p:cNvSpPr/>
            <p:nvPr/>
          </p:nvSpPr>
          <p:spPr>
            <a:xfrm>
              <a:off x="9291210" y="4993413"/>
              <a:ext cx="20320" cy="692785"/>
            </a:xfrm>
            <a:custGeom>
              <a:avLst/>
              <a:gdLst/>
              <a:ahLst/>
              <a:cxnLst/>
              <a:rect l="l" t="t" r="r" b="b"/>
              <a:pathLst>
                <a:path w="20320" h="692785">
                  <a:moveTo>
                    <a:pt x="20036" y="0"/>
                  </a:moveTo>
                  <a:lnTo>
                    <a:pt x="0" y="0"/>
                  </a:lnTo>
                  <a:lnTo>
                    <a:pt x="0" y="692429"/>
                  </a:lnTo>
                  <a:lnTo>
                    <a:pt x="20036" y="692429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6" name="object 336"/>
            <p:cNvSpPr/>
            <p:nvPr/>
          </p:nvSpPr>
          <p:spPr>
            <a:xfrm>
              <a:off x="9296260" y="4998670"/>
              <a:ext cx="10160" cy="681990"/>
            </a:xfrm>
            <a:custGeom>
              <a:avLst/>
              <a:gdLst/>
              <a:ahLst/>
              <a:cxnLst/>
              <a:rect l="l" t="t" r="r" b="b"/>
              <a:pathLst>
                <a:path w="10159" h="681989">
                  <a:moveTo>
                    <a:pt x="0" y="681915"/>
                  </a:moveTo>
                  <a:lnTo>
                    <a:pt x="10008" y="681915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681915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7" name="object 337"/>
            <p:cNvSpPr/>
            <p:nvPr/>
          </p:nvSpPr>
          <p:spPr>
            <a:xfrm>
              <a:off x="9311235" y="4956596"/>
              <a:ext cx="20320" cy="729615"/>
            </a:xfrm>
            <a:custGeom>
              <a:avLst/>
              <a:gdLst/>
              <a:ahLst/>
              <a:cxnLst/>
              <a:rect l="l" t="t" r="r" b="b"/>
              <a:pathLst>
                <a:path w="20320" h="729614">
                  <a:moveTo>
                    <a:pt x="20252" y="0"/>
                  </a:moveTo>
                  <a:lnTo>
                    <a:pt x="0" y="0"/>
                  </a:lnTo>
                  <a:lnTo>
                    <a:pt x="0" y="729245"/>
                  </a:lnTo>
                  <a:lnTo>
                    <a:pt x="20252" y="729245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8" name="object 338"/>
            <p:cNvSpPr/>
            <p:nvPr/>
          </p:nvSpPr>
          <p:spPr>
            <a:xfrm>
              <a:off x="9316284" y="4961853"/>
              <a:ext cx="10795" cy="718820"/>
            </a:xfrm>
            <a:custGeom>
              <a:avLst/>
              <a:gdLst/>
              <a:ahLst/>
              <a:cxnLst/>
              <a:rect l="l" t="t" r="r" b="b"/>
              <a:pathLst>
                <a:path w="10795" h="718820">
                  <a:moveTo>
                    <a:pt x="0" y="718731"/>
                  </a:moveTo>
                  <a:lnTo>
                    <a:pt x="10223" y="718731"/>
                  </a:lnTo>
                  <a:lnTo>
                    <a:pt x="10223" y="0"/>
                  </a:lnTo>
                  <a:lnTo>
                    <a:pt x="0" y="0"/>
                  </a:lnTo>
                  <a:lnTo>
                    <a:pt x="0" y="718731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9" name="object 339"/>
            <p:cNvSpPr/>
            <p:nvPr/>
          </p:nvSpPr>
          <p:spPr>
            <a:xfrm>
              <a:off x="9331607" y="4905105"/>
              <a:ext cx="20320" cy="781050"/>
            </a:xfrm>
            <a:custGeom>
              <a:avLst/>
              <a:gdLst/>
              <a:ahLst/>
              <a:cxnLst/>
              <a:rect l="l" t="t" r="r" b="b"/>
              <a:pathLst>
                <a:path w="20320" h="781050">
                  <a:moveTo>
                    <a:pt x="20036" y="0"/>
                  </a:moveTo>
                  <a:lnTo>
                    <a:pt x="0" y="0"/>
                  </a:lnTo>
                  <a:lnTo>
                    <a:pt x="0" y="780737"/>
                  </a:lnTo>
                  <a:lnTo>
                    <a:pt x="20036" y="780737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0" name="object 340"/>
            <p:cNvSpPr/>
            <p:nvPr/>
          </p:nvSpPr>
          <p:spPr>
            <a:xfrm>
              <a:off x="9336657" y="4910362"/>
              <a:ext cx="10160" cy="770255"/>
            </a:xfrm>
            <a:custGeom>
              <a:avLst/>
              <a:gdLst/>
              <a:ahLst/>
              <a:cxnLst/>
              <a:rect l="l" t="t" r="r" b="b"/>
              <a:pathLst>
                <a:path w="10159" h="770254">
                  <a:moveTo>
                    <a:pt x="0" y="770223"/>
                  </a:moveTo>
                  <a:lnTo>
                    <a:pt x="10008" y="770223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770223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1" name="object 341"/>
            <p:cNvSpPr/>
            <p:nvPr/>
          </p:nvSpPr>
          <p:spPr>
            <a:xfrm>
              <a:off x="9351632" y="5575406"/>
              <a:ext cx="20320" cy="110489"/>
            </a:xfrm>
            <a:custGeom>
              <a:avLst/>
              <a:gdLst/>
              <a:ahLst/>
              <a:cxnLst/>
              <a:rect l="l" t="t" r="r" b="b"/>
              <a:pathLst>
                <a:path w="20320" h="110489">
                  <a:moveTo>
                    <a:pt x="20036" y="0"/>
                  </a:moveTo>
                  <a:lnTo>
                    <a:pt x="0" y="0"/>
                  </a:lnTo>
                  <a:lnTo>
                    <a:pt x="0" y="110436"/>
                  </a:lnTo>
                  <a:lnTo>
                    <a:pt x="20036" y="110436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2" name="object 342"/>
            <p:cNvSpPr/>
            <p:nvPr/>
          </p:nvSpPr>
          <p:spPr>
            <a:xfrm>
              <a:off x="9356681" y="5580661"/>
              <a:ext cx="10160" cy="100330"/>
            </a:xfrm>
            <a:custGeom>
              <a:avLst/>
              <a:gdLst/>
              <a:ahLst/>
              <a:cxnLst/>
              <a:rect l="l" t="t" r="r" b="b"/>
              <a:pathLst>
                <a:path w="10159" h="100329">
                  <a:moveTo>
                    <a:pt x="0" y="99924"/>
                  </a:moveTo>
                  <a:lnTo>
                    <a:pt x="10008" y="99924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99924"/>
                  </a:lnTo>
                  <a:close/>
                </a:path>
              </a:pathLst>
            </a:custGeom>
            <a:ln w="10032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3" name="object 343"/>
            <p:cNvSpPr/>
            <p:nvPr/>
          </p:nvSpPr>
          <p:spPr>
            <a:xfrm>
              <a:off x="9371656" y="5472190"/>
              <a:ext cx="20320" cy="213995"/>
            </a:xfrm>
            <a:custGeom>
              <a:avLst/>
              <a:gdLst/>
              <a:ahLst/>
              <a:cxnLst/>
              <a:rect l="l" t="t" r="r" b="b"/>
              <a:pathLst>
                <a:path w="20320" h="213995">
                  <a:moveTo>
                    <a:pt x="20036" y="0"/>
                  </a:moveTo>
                  <a:lnTo>
                    <a:pt x="0" y="0"/>
                  </a:lnTo>
                  <a:lnTo>
                    <a:pt x="0" y="213651"/>
                  </a:lnTo>
                  <a:lnTo>
                    <a:pt x="20036" y="213651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4" name="object 344"/>
            <p:cNvSpPr/>
            <p:nvPr/>
          </p:nvSpPr>
          <p:spPr>
            <a:xfrm>
              <a:off x="9376706" y="5477447"/>
              <a:ext cx="10160" cy="203200"/>
            </a:xfrm>
            <a:custGeom>
              <a:avLst/>
              <a:gdLst/>
              <a:ahLst/>
              <a:cxnLst/>
              <a:rect l="l" t="t" r="r" b="b"/>
              <a:pathLst>
                <a:path w="10159" h="203200">
                  <a:moveTo>
                    <a:pt x="0" y="203138"/>
                  </a:moveTo>
                  <a:lnTo>
                    <a:pt x="10009" y="203138"/>
                  </a:lnTo>
                  <a:lnTo>
                    <a:pt x="10009" y="0"/>
                  </a:lnTo>
                  <a:lnTo>
                    <a:pt x="0" y="0"/>
                  </a:lnTo>
                  <a:lnTo>
                    <a:pt x="0" y="203138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5" name="object 345"/>
            <p:cNvSpPr/>
            <p:nvPr/>
          </p:nvSpPr>
          <p:spPr>
            <a:xfrm>
              <a:off x="9391681" y="4728269"/>
              <a:ext cx="20320" cy="957580"/>
            </a:xfrm>
            <a:custGeom>
              <a:avLst/>
              <a:gdLst/>
              <a:ahLst/>
              <a:cxnLst/>
              <a:rect l="l" t="t" r="r" b="b"/>
              <a:pathLst>
                <a:path w="20320" h="957579">
                  <a:moveTo>
                    <a:pt x="20252" y="0"/>
                  </a:moveTo>
                  <a:lnTo>
                    <a:pt x="0" y="0"/>
                  </a:lnTo>
                  <a:lnTo>
                    <a:pt x="0" y="957572"/>
                  </a:lnTo>
                  <a:lnTo>
                    <a:pt x="20252" y="957572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6" name="object 346"/>
            <p:cNvSpPr/>
            <p:nvPr/>
          </p:nvSpPr>
          <p:spPr>
            <a:xfrm>
              <a:off x="9396731" y="4733526"/>
              <a:ext cx="10795" cy="947419"/>
            </a:xfrm>
            <a:custGeom>
              <a:avLst/>
              <a:gdLst/>
              <a:ahLst/>
              <a:cxnLst/>
              <a:rect l="l" t="t" r="r" b="b"/>
              <a:pathLst>
                <a:path w="10795" h="947420">
                  <a:moveTo>
                    <a:pt x="0" y="947059"/>
                  </a:moveTo>
                  <a:lnTo>
                    <a:pt x="10224" y="947059"/>
                  </a:lnTo>
                  <a:lnTo>
                    <a:pt x="10223" y="0"/>
                  </a:lnTo>
                  <a:lnTo>
                    <a:pt x="0" y="0"/>
                  </a:lnTo>
                  <a:lnTo>
                    <a:pt x="0" y="947059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7" name="object 347"/>
            <p:cNvSpPr/>
            <p:nvPr/>
          </p:nvSpPr>
          <p:spPr>
            <a:xfrm>
              <a:off x="9411879" y="4772533"/>
              <a:ext cx="20320" cy="913765"/>
            </a:xfrm>
            <a:custGeom>
              <a:avLst/>
              <a:gdLst/>
              <a:ahLst/>
              <a:cxnLst/>
              <a:rect l="l" t="t" r="r" b="b"/>
              <a:pathLst>
                <a:path w="20320" h="913764">
                  <a:moveTo>
                    <a:pt x="20036" y="0"/>
                  </a:moveTo>
                  <a:lnTo>
                    <a:pt x="0" y="0"/>
                  </a:lnTo>
                  <a:lnTo>
                    <a:pt x="0" y="913309"/>
                  </a:lnTo>
                  <a:lnTo>
                    <a:pt x="20036" y="913309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8" name="object 348"/>
            <p:cNvSpPr/>
            <p:nvPr/>
          </p:nvSpPr>
          <p:spPr>
            <a:xfrm>
              <a:off x="9416929" y="4777790"/>
              <a:ext cx="10160" cy="902969"/>
            </a:xfrm>
            <a:custGeom>
              <a:avLst/>
              <a:gdLst/>
              <a:ahLst/>
              <a:cxnLst/>
              <a:rect l="l" t="t" r="r" b="b"/>
              <a:pathLst>
                <a:path w="10159" h="902970">
                  <a:moveTo>
                    <a:pt x="0" y="902795"/>
                  </a:moveTo>
                  <a:lnTo>
                    <a:pt x="10009" y="902795"/>
                  </a:lnTo>
                  <a:lnTo>
                    <a:pt x="10009" y="0"/>
                  </a:lnTo>
                  <a:lnTo>
                    <a:pt x="0" y="0"/>
                  </a:lnTo>
                  <a:lnTo>
                    <a:pt x="0" y="902795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9" name="object 349"/>
            <p:cNvSpPr/>
            <p:nvPr/>
          </p:nvSpPr>
          <p:spPr>
            <a:xfrm>
              <a:off x="9431904" y="4927245"/>
              <a:ext cx="20320" cy="758825"/>
            </a:xfrm>
            <a:custGeom>
              <a:avLst/>
              <a:gdLst/>
              <a:ahLst/>
              <a:cxnLst/>
              <a:rect l="l" t="t" r="r" b="b"/>
              <a:pathLst>
                <a:path w="20320" h="758825">
                  <a:moveTo>
                    <a:pt x="20036" y="0"/>
                  </a:moveTo>
                  <a:lnTo>
                    <a:pt x="0" y="0"/>
                  </a:lnTo>
                  <a:lnTo>
                    <a:pt x="0" y="758596"/>
                  </a:lnTo>
                  <a:lnTo>
                    <a:pt x="20036" y="758596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0" name="object 350"/>
            <p:cNvSpPr/>
            <p:nvPr/>
          </p:nvSpPr>
          <p:spPr>
            <a:xfrm>
              <a:off x="9436954" y="4932502"/>
              <a:ext cx="10160" cy="748665"/>
            </a:xfrm>
            <a:custGeom>
              <a:avLst/>
              <a:gdLst/>
              <a:ahLst/>
              <a:cxnLst/>
              <a:rect l="l" t="t" r="r" b="b"/>
              <a:pathLst>
                <a:path w="10159" h="748664">
                  <a:moveTo>
                    <a:pt x="0" y="748082"/>
                  </a:moveTo>
                  <a:lnTo>
                    <a:pt x="10008" y="748082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748082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1" name="object 351"/>
            <p:cNvSpPr/>
            <p:nvPr/>
          </p:nvSpPr>
          <p:spPr>
            <a:xfrm>
              <a:off x="9451928" y="4882982"/>
              <a:ext cx="20320" cy="803275"/>
            </a:xfrm>
            <a:custGeom>
              <a:avLst/>
              <a:gdLst/>
              <a:ahLst/>
              <a:cxnLst/>
              <a:rect l="l" t="t" r="r" b="b"/>
              <a:pathLst>
                <a:path w="20320" h="803275">
                  <a:moveTo>
                    <a:pt x="20252" y="0"/>
                  </a:moveTo>
                  <a:lnTo>
                    <a:pt x="0" y="0"/>
                  </a:lnTo>
                  <a:lnTo>
                    <a:pt x="0" y="802860"/>
                  </a:lnTo>
                  <a:lnTo>
                    <a:pt x="20252" y="802860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2" name="object 352"/>
            <p:cNvSpPr/>
            <p:nvPr/>
          </p:nvSpPr>
          <p:spPr>
            <a:xfrm>
              <a:off x="9456978" y="4888239"/>
              <a:ext cx="10795" cy="792480"/>
            </a:xfrm>
            <a:custGeom>
              <a:avLst/>
              <a:gdLst/>
              <a:ahLst/>
              <a:cxnLst/>
              <a:rect l="l" t="t" r="r" b="b"/>
              <a:pathLst>
                <a:path w="10795" h="792479">
                  <a:moveTo>
                    <a:pt x="0" y="792346"/>
                  </a:moveTo>
                  <a:lnTo>
                    <a:pt x="10224" y="792346"/>
                  </a:lnTo>
                  <a:lnTo>
                    <a:pt x="10223" y="0"/>
                  </a:lnTo>
                  <a:lnTo>
                    <a:pt x="0" y="0"/>
                  </a:lnTo>
                  <a:lnTo>
                    <a:pt x="0" y="792346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3" name="object 353"/>
            <p:cNvSpPr/>
            <p:nvPr/>
          </p:nvSpPr>
          <p:spPr>
            <a:xfrm>
              <a:off x="9472301" y="4927245"/>
              <a:ext cx="20320" cy="758825"/>
            </a:xfrm>
            <a:custGeom>
              <a:avLst/>
              <a:gdLst/>
              <a:ahLst/>
              <a:cxnLst/>
              <a:rect l="l" t="t" r="r" b="b"/>
              <a:pathLst>
                <a:path w="20320" h="758825">
                  <a:moveTo>
                    <a:pt x="20036" y="0"/>
                  </a:moveTo>
                  <a:lnTo>
                    <a:pt x="0" y="0"/>
                  </a:lnTo>
                  <a:lnTo>
                    <a:pt x="0" y="758596"/>
                  </a:lnTo>
                  <a:lnTo>
                    <a:pt x="20036" y="758596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4" name="object 354"/>
            <p:cNvSpPr/>
            <p:nvPr/>
          </p:nvSpPr>
          <p:spPr>
            <a:xfrm>
              <a:off x="9477351" y="4932502"/>
              <a:ext cx="10160" cy="748665"/>
            </a:xfrm>
            <a:custGeom>
              <a:avLst/>
              <a:gdLst/>
              <a:ahLst/>
              <a:cxnLst/>
              <a:rect l="l" t="t" r="r" b="b"/>
              <a:pathLst>
                <a:path w="10159" h="748664">
                  <a:moveTo>
                    <a:pt x="0" y="748082"/>
                  </a:moveTo>
                  <a:lnTo>
                    <a:pt x="10008" y="748082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748082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5" name="object 355"/>
            <p:cNvSpPr/>
            <p:nvPr/>
          </p:nvSpPr>
          <p:spPr>
            <a:xfrm>
              <a:off x="9492326" y="5546046"/>
              <a:ext cx="20320" cy="140335"/>
            </a:xfrm>
            <a:custGeom>
              <a:avLst/>
              <a:gdLst/>
              <a:ahLst/>
              <a:cxnLst/>
              <a:rect l="l" t="t" r="r" b="b"/>
              <a:pathLst>
                <a:path w="20320" h="140335">
                  <a:moveTo>
                    <a:pt x="20036" y="0"/>
                  </a:moveTo>
                  <a:lnTo>
                    <a:pt x="0" y="0"/>
                  </a:lnTo>
                  <a:lnTo>
                    <a:pt x="0" y="139796"/>
                  </a:lnTo>
                  <a:lnTo>
                    <a:pt x="20036" y="139796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6" name="object 356"/>
            <p:cNvSpPr/>
            <p:nvPr/>
          </p:nvSpPr>
          <p:spPr>
            <a:xfrm>
              <a:off x="9497376" y="5551301"/>
              <a:ext cx="10160" cy="129539"/>
            </a:xfrm>
            <a:custGeom>
              <a:avLst/>
              <a:gdLst/>
              <a:ahLst/>
              <a:cxnLst/>
              <a:rect l="l" t="t" r="r" b="b"/>
              <a:pathLst>
                <a:path w="10159" h="129539">
                  <a:moveTo>
                    <a:pt x="0" y="129284"/>
                  </a:moveTo>
                  <a:lnTo>
                    <a:pt x="10008" y="129284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29284"/>
                  </a:lnTo>
                  <a:close/>
                </a:path>
              </a:pathLst>
            </a:custGeom>
            <a:ln w="10030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7" name="object 357"/>
            <p:cNvSpPr/>
            <p:nvPr/>
          </p:nvSpPr>
          <p:spPr>
            <a:xfrm>
              <a:off x="9512350" y="5435392"/>
              <a:ext cx="20320" cy="250825"/>
            </a:xfrm>
            <a:custGeom>
              <a:avLst/>
              <a:gdLst/>
              <a:ahLst/>
              <a:cxnLst/>
              <a:rect l="l" t="t" r="r" b="b"/>
              <a:pathLst>
                <a:path w="20320" h="250825">
                  <a:moveTo>
                    <a:pt x="20036" y="0"/>
                  </a:moveTo>
                  <a:lnTo>
                    <a:pt x="0" y="0"/>
                  </a:lnTo>
                  <a:lnTo>
                    <a:pt x="0" y="250450"/>
                  </a:lnTo>
                  <a:lnTo>
                    <a:pt x="20036" y="250450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8" name="object 358"/>
            <p:cNvSpPr/>
            <p:nvPr/>
          </p:nvSpPr>
          <p:spPr>
            <a:xfrm>
              <a:off x="9517400" y="5440631"/>
              <a:ext cx="10160" cy="240029"/>
            </a:xfrm>
            <a:custGeom>
              <a:avLst/>
              <a:gdLst/>
              <a:ahLst/>
              <a:cxnLst/>
              <a:rect l="l" t="t" r="r" b="b"/>
              <a:pathLst>
                <a:path w="10159" h="240029">
                  <a:moveTo>
                    <a:pt x="0" y="239954"/>
                  </a:moveTo>
                  <a:lnTo>
                    <a:pt x="10008" y="239954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39954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9" name="object 359"/>
            <p:cNvSpPr/>
            <p:nvPr/>
          </p:nvSpPr>
          <p:spPr>
            <a:xfrm>
              <a:off x="9532375" y="4676777"/>
              <a:ext cx="20320" cy="1009650"/>
            </a:xfrm>
            <a:custGeom>
              <a:avLst/>
              <a:gdLst/>
              <a:ahLst/>
              <a:cxnLst/>
              <a:rect l="l" t="t" r="r" b="b"/>
              <a:pathLst>
                <a:path w="20320" h="1009650">
                  <a:moveTo>
                    <a:pt x="20252" y="0"/>
                  </a:moveTo>
                  <a:lnTo>
                    <a:pt x="0" y="0"/>
                  </a:lnTo>
                  <a:lnTo>
                    <a:pt x="0" y="1009064"/>
                  </a:lnTo>
                  <a:lnTo>
                    <a:pt x="20252" y="1009064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0" name="object 360"/>
            <p:cNvSpPr/>
            <p:nvPr/>
          </p:nvSpPr>
          <p:spPr>
            <a:xfrm>
              <a:off x="9537424" y="4682034"/>
              <a:ext cx="10795" cy="998855"/>
            </a:xfrm>
            <a:custGeom>
              <a:avLst/>
              <a:gdLst/>
              <a:ahLst/>
              <a:cxnLst/>
              <a:rect l="l" t="t" r="r" b="b"/>
              <a:pathLst>
                <a:path w="10795" h="998854">
                  <a:moveTo>
                    <a:pt x="0" y="998550"/>
                  </a:moveTo>
                  <a:lnTo>
                    <a:pt x="10223" y="998550"/>
                  </a:lnTo>
                  <a:lnTo>
                    <a:pt x="10223" y="0"/>
                  </a:lnTo>
                  <a:lnTo>
                    <a:pt x="0" y="0"/>
                  </a:lnTo>
                  <a:lnTo>
                    <a:pt x="0" y="998550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1" name="object 361"/>
            <p:cNvSpPr/>
            <p:nvPr/>
          </p:nvSpPr>
          <p:spPr>
            <a:xfrm>
              <a:off x="9552573" y="4499942"/>
              <a:ext cx="20320" cy="1186180"/>
            </a:xfrm>
            <a:custGeom>
              <a:avLst/>
              <a:gdLst/>
              <a:ahLst/>
              <a:cxnLst/>
              <a:rect l="l" t="t" r="r" b="b"/>
              <a:pathLst>
                <a:path w="20320" h="1186179">
                  <a:moveTo>
                    <a:pt x="20036" y="0"/>
                  </a:moveTo>
                  <a:lnTo>
                    <a:pt x="0" y="0"/>
                  </a:lnTo>
                  <a:lnTo>
                    <a:pt x="0" y="1185900"/>
                  </a:lnTo>
                  <a:lnTo>
                    <a:pt x="20036" y="1185900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2" name="object 362"/>
            <p:cNvSpPr/>
            <p:nvPr/>
          </p:nvSpPr>
          <p:spPr>
            <a:xfrm>
              <a:off x="9557623" y="4505199"/>
              <a:ext cx="10160" cy="1175385"/>
            </a:xfrm>
            <a:custGeom>
              <a:avLst/>
              <a:gdLst/>
              <a:ahLst/>
              <a:cxnLst/>
              <a:rect l="l" t="t" r="r" b="b"/>
              <a:pathLst>
                <a:path w="10159" h="1175385">
                  <a:moveTo>
                    <a:pt x="0" y="1175386"/>
                  </a:moveTo>
                  <a:lnTo>
                    <a:pt x="10008" y="1175386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175386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3" name="object 363"/>
            <p:cNvSpPr/>
            <p:nvPr/>
          </p:nvSpPr>
          <p:spPr>
            <a:xfrm>
              <a:off x="9572598" y="4610391"/>
              <a:ext cx="20320" cy="1075690"/>
            </a:xfrm>
            <a:custGeom>
              <a:avLst/>
              <a:gdLst/>
              <a:ahLst/>
              <a:cxnLst/>
              <a:rect l="l" t="t" r="r" b="b"/>
              <a:pathLst>
                <a:path w="20320" h="1075689">
                  <a:moveTo>
                    <a:pt x="20036" y="0"/>
                  </a:moveTo>
                  <a:lnTo>
                    <a:pt x="0" y="0"/>
                  </a:lnTo>
                  <a:lnTo>
                    <a:pt x="0" y="1075451"/>
                  </a:lnTo>
                  <a:lnTo>
                    <a:pt x="20036" y="1075451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4" name="object 364"/>
            <p:cNvSpPr/>
            <p:nvPr/>
          </p:nvSpPr>
          <p:spPr>
            <a:xfrm>
              <a:off x="9577648" y="4615648"/>
              <a:ext cx="10160" cy="1065530"/>
            </a:xfrm>
            <a:custGeom>
              <a:avLst/>
              <a:gdLst/>
              <a:ahLst/>
              <a:cxnLst/>
              <a:rect l="l" t="t" r="r" b="b"/>
              <a:pathLst>
                <a:path w="10159" h="1065529">
                  <a:moveTo>
                    <a:pt x="0" y="1064937"/>
                  </a:moveTo>
                  <a:lnTo>
                    <a:pt x="10008" y="1064937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064937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5" name="object 365"/>
            <p:cNvSpPr/>
            <p:nvPr/>
          </p:nvSpPr>
          <p:spPr>
            <a:xfrm>
              <a:off x="9592623" y="4757638"/>
              <a:ext cx="20320" cy="928369"/>
            </a:xfrm>
            <a:custGeom>
              <a:avLst/>
              <a:gdLst/>
              <a:ahLst/>
              <a:cxnLst/>
              <a:rect l="l" t="t" r="r" b="b"/>
              <a:pathLst>
                <a:path w="20320" h="928370">
                  <a:moveTo>
                    <a:pt x="20036" y="0"/>
                  </a:moveTo>
                  <a:lnTo>
                    <a:pt x="0" y="0"/>
                  </a:lnTo>
                  <a:lnTo>
                    <a:pt x="0" y="928203"/>
                  </a:lnTo>
                  <a:lnTo>
                    <a:pt x="20036" y="928203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6" name="object 366"/>
            <p:cNvSpPr/>
            <p:nvPr/>
          </p:nvSpPr>
          <p:spPr>
            <a:xfrm>
              <a:off x="9597672" y="4762895"/>
              <a:ext cx="10160" cy="918210"/>
            </a:xfrm>
            <a:custGeom>
              <a:avLst/>
              <a:gdLst/>
              <a:ahLst/>
              <a:cxnLst/>
              <a:rect l="l" t="t" r="r" b="b"/>
              <a:pathLst>
                <a:path w="10159" h="918210">
                  <a:moveTo>
                    <a:pt x="0" y="917690"/>
                  </a:moveTo>
                  <a:lnTo>
                    <a:pt x="10008" y="917690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917690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7" name="object 367"/>
            <p:cNvSpPr/>
            <p:nvPr/>
          </p:nvSpPr>
          <p:spPr>
            <a:xfrm>
              <a:off x="9612647" y="4853394"/>
              <a:ext cx="20320" cy="832485"/>
            </a:xfrm>
            <a:custGeom>
              <a:avLst/>
              <a:gdLst/>
              <a:ahLst/>
              <a:cxnLst/>
              <a:rect l="l" t="t" r="r" b="b"/>
              <a:pathLst>
                <a:path w="20320" h="832485">
                  <a:moveTo>
                    <a:pt x="20252" y="0"/>
                  </a:moveTo>
                  <a:lnTo>
                    <a:pt x="0" y="0"/>
                  </a:lnTo>
                  <a:lnTo>
                    <a:pt x="0" y="832448"/>
                  </a:lnTo>
                  <a:lnTo>
                    <a:pt x="20252" y="832448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8" name="object 368"/>
            <p:cNvSpPr/>
            <p:nvPr/>
          </p:nvSpPr>
          <p:spPr>
            <a:xfrm>
              <a:off x="9617697" y="4858651"/>
              <a:ext cx="10795" cy="822325"/>
            </a:xfrm>
            <a:custGeom>
              <a:avLst/>
              <a:gdLst/>
              <a:ahLst/>
              <a:cxnLst/>
              <a:rect l="l" t="t" r="r" b="b"/>
              <a:pathLst>
                <a:path w="10795" h="822325">
                  <a:moveTo>
                    <a:pt x="0" y="821934"/>
                  </a:moveTo>
                  <a:lnTo>
                    <a:pt x="10223" y="821934"/>
                  </a:lnTo>
                  <a:lnTo>
                    <a:pt x="10223" y="0"/>
                  </a:lnTo>
                  <a:lnTo>
                    <a:pt x="0" y="0"/>
                  </a:lnTo>
                  <a:lnTo>
                    <a:pt x="0" y="821934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9" name="object 369"/>
            <p:cNvSpPr/>
            <p:nvPr/>
          </p:nvSpPr>
          <p:spPr>
            <a:xfrm>
              <a:off x="9633020" y="5464962"/>
              <a:ext cx="20320" cy="220979"/>
            </a:xfrm>
            <a:custGeom>
              <a:avLst/>
              <a:gdLst/>
              <a:ahLst/>
              <a:cxnLst/>
              <a:rect l="l" t="t" r="r" b="b"/>
              <a:pathLst>
                <a:path w="20320" h="220979">
                  <a:moveTo>
                    <a:pt x="20036" y="0"/>
                  </a:moveTo>
                  <a:lnTo>
                    <a:pt x="0" y="0"/>
                  </a:lnTo>
                  <a:lnTo>
                    <a:pt x="0" y="220880"/>
                  </a:lnTo>
                  <a:lnTo>
                    <a:pt x="20036" y="220880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0" name="object 370"/>
            <p:cNvSpPr/>
            <p:nvPr/>
          </p:nvSpPr>
          <p:spPr>
            <a:xfrm>
              <a:off x="9638070" y="5470219"/>
              <a:ext cx="10160" cy="210820"/>
            </a:xfrm>
            <a:custGeom>
              <a:avLst/>
              <a:gdLst/>
              <a:ahLst/>
              <a:cxnLst/>
              <a:rect l="l" t="t" r="r" b="b"/>
              <a:pathLst>
                <a:path w="10159" h="210820">
                  <a:moveTo>
                    <a:pt x="0" y="210366"/>
                  </a:moveTo>
                  <a:lnTo>
                    <a:pt x="10008" y="210366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10366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1" name="object 371"/>
            <p:cNvSpPr/>
            <p:nvPr/>
          </p:nvSpPr>
          <p:spPr>
            <a:xfrm>
              <a:off x="9653044" y="5310267"/>
              <a:ext cx="20320" cy="375920"/>
            </a:xfrm>
            <a:custGeom>
              <a:avLst/>
              <a:gdLst/>
              <a:ahLst/>
              <a:cxnLst/>
              <a:rect l="l" t="t" r="r" b="b"/>
              <a:pathLst>
                <a:path w="20320" h="375920">
                  <a:moveTo>
                    <a:pt x="20036" y="0"/>
                  </a:moveTo>
                  <a:lnTo>
                    <a:pt x="0" y="0"/>
                  </a:lnTo>
                  <a:lnTo>
                    <a:pt x="0" y="375574"/>
                  </a:lnTo>
                  <a:lnTo>
                    <a:pt x="20036" y="375574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2" name="object 372"/>
            <p:cNvSpPr/>
            <p:nvPr/>
          </p:nvSpPr>
          <p:spPr>
            <a:xfrm>
              <a:off x="9658094" y="5315524"/>
              <a:ext cx="10160" cy="365125"/>
            </a:xfrm>
            <a:custGeom>
              <a:avLst/>
              <a:gdLst/>
              <a:ahLst/>
              <a:cxnLst/>
              <a:rect l="l" t="t" r="r" b="b"/>
              <a:pathLst>
                <a:path w="10159" h="365125">
                  <a:moveTo>
                    <a:pt x="0" y="365060"/>
                  </a:moveTo>
                  <a:lnTo>
                    <a:pt x="10007" y="365060"/>
                  </a:lnTo>
                  <a:lnTo>
                    <a:pt x="10007" y="0"/>
                  </a:lnTo>
                  <a:lnTo>
                    <a:pt x="0" y="0"/>
                  </a:lnTo>
                  <a:lnTo>
                    <a:pt x="0" y="365060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3" name="object 373"/>
            <p:cNvSpPr/>
            <p:nvPr/>
          </p:nvSpPr>
          <p:spPr>
            <a:xfrm>
              <a:off x="9673069" y="4382064"/>
              <a:ext cx="20320" cy="1304290"/>
            </a:xfrm>
            <a:custGeom>
              <a:avLst/>
              <a:gdLst/>
              <a:ahLst/>
              <a:cxnLst/>
              <a:rect l="l" t="t" r="r" b="b"/>
              <a:pathLst>
                <a:path w="20320" h="1304289">
                  <a:moveTo>
                    <a:pt x="20252" y="0"/>
                  </a:moveTo>
                  <a:lnTo>
                    <a:pt x="0" y="0"/>
                  </a:lnTo>
                  <a:lnTo>
                    <a:pt x="0" y="1303778"/>
                  </a:lnTo>
                  <a:lnTo>
                    <a:pt x="20252" y="1303778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4" name="object 374"/>
            <p:cNvSpPr/>
            <p:nvPr/>
          </p:nvSpPr>
          <p:spPr>
            <a:xfrm>
              <a:off x="9678118" y="4387321"/>
              <a:ext cx="10795" cy="1293495"/>
            </a:xfrm>
            <a:custGeom>
              <a:avLst/>
              <a:gdLst/>
              <a:ahLst/>
              <a:cxnLst/>
              <a:rect l="l" t="t" r="r" b="b"/>
              <a:pathLst>
                <a:path w="10795" h="1293495">
                  <a:moveTo>
                    <a:pt x="0" y="1293264"/>
                  </a:moveTo>
                  <a:lnTo>
                    <a:pt x="10224" y="1293264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1293264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5" name="object 375"/>
            <p:cNvSpPr/>
            <p:nvPr/>
          </p:nvSpPr>
          <p:spPr>
            <a:xfrm>
              <a:off x="9693268" y="4359923"/>
              <a:ext cx="20320" cy="1326515"/>
            </a:xfrm>
            <a:custGeom>
              <a:avLst/>
              <a:gdLst/>
              <a:ahLst/>
              <a:cxnLst/>
              <a:rect l="l" t="t" r="r" b="b"/>
              <a:pathLst>
                <a:path w="20320" h="1326514">
                  <a:moveTo>
                    <a:pt x="20036" y="0"/>
                  </a:moveTo>
                  <a:lnTo>
                    <a:pt x="0" y="0"/>
                  </a:lnTo>
                  <a:lnTo>
                    <a:pt x="0" y="1325919"/>
                  </a:lnTo>
                  <a:lnTo>
                    <a:pt x="20036" y="1325919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6" name="object 376"/>
            <p:cNvSpPr/>
            <p:nvPr/>
          </p:nvSpPr>
          <p:spPr>
            <a:xfrm>
              <a:off x="9698317" y="4365180"/>
              <a:ext cx="10160" cy="1315720"/>
            </a:xfrm>
            <a:custGeom>
              <a:avLst/>
              <a:gdLst/>
              <a:ahLst/>
              <a:cxnLst/>
              <a:rect l="l" t="t" r="r" b="b"/>
              <a:pathLst>
                <a:path w="10159" h="1315720">
                  <a:moveTo>
                    <a:pt x="0" y="1315405"/>
                  </a:moveTo>
                  <a:lnTo>
                    <a:pt x="10008" y="1315405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315405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7" name="object 377"/>
            <p:cNvSpPr/>
            <p:nvPr/>
          </p:nvSpPr>
          <p:spPr>
            <a:xfrm>
              <a:off x="9713292" y="4698681"/>
              <a:ext cx="20320" cy="987425"/>
            </a:xfrm>
            <a:custGeom>
              <a:avLst/>
              <a:gdLst/>
              <a:ahLst/>
              <a:cxnLst/>
              <a:rect l="l" t="t" r="r" b="b"/>
              <a:pathLst>
                <a:path w="20320" h="987425">
                  <a:moveTo>
                    <a:pt x="20036" y="0"/>
                  </a:moveTo>
                  <a:lnTo>
                    <a:pt x="0" y="0"/>
                  </a:lnTo>
                  <a:lnTo>
                    <a:pt x="0" y="987161"/>
                  </a:lnTo>
                  <a:lnTo>
                    <a:pt x="20036" y="987161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8" name="object 378"/>
            <p:cNvSpPr/>
            <p:nvPr/>
          </p:nvSpPr>
          <p:spPr>
            <a:xfrm>
              <a:off x="9718342" y="4703938"/>
              <a:ext cx="10160" cy="977265"/>
            </a:xfrm>
            <a:custGeom>
              <a:avLst/>
              <a:gdLst/>
              <a:ahLst/>
              <a:cxnLst/>
              <a:rect l="l" t="t" r="r" b="b"/>
              <a:pathLst>
                <a:path w="10159" h="977264">
                  <a:moveTo>
                    <a:pt x="0" y="976647"/>
                  </a:moveTo>
                  <a:lnTo>
                    <a:pt x="10009" y="976647"/>
                  </a:lnTo>
                  <a:lnTo>
                    <a:pt x="10009" y="0"/>
                  </a:lnTo>
                  <a:lnTo>
                    <a:pt x="0" y="0"/>
                  </a:lnTo>
                  <a:lnTo>
                    <a:pt x="0" y="976647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9" name="object 379"/>
            <p:cNvSpPr/>
            <p:nvPr/>
          </p:nvSpPr>
          <p:spPr>
            <a:xfrm>
              <a:off x="9733317" y="4647189"/>
              <a:ext cx="20320" cy="1038860"/>
            </a:xfrm>
            <a:custGeom>
              <a:avLst/>
              <a:gdLst/>
              <a:ahLst/>
              <a:cxnLst/>
              <a:rect l="l" t="t" r="r" b="b"/>
              <a:pathLst>
                <a:path w="20320" h="1038860">
                  <a:moveTo>
                    <a:pt x="20036" y="0"/>
                  </a:moveTo>
                  <a:lnTo>
                    <a:pt x="0" y="0"/>
                  </a:lnTo>
                  <a:lnTo>
                    <a:pt x="0" y="1038652"/>
                  </a:lnTo>
                  <a:lnTo>
                    <a:pt x="20036" y="1038652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0" name="object 380"/>
            <p:cNvSpPr/>
            <p:nvPr/>
          </p:nvSpPr>
          <p:spPr>
            <a:xfrm>
              <a:off x="9738366" y="4652446"/>
              <a:ext cx="10160" cy="1028700"/>
            </a:xfrm>
            <a:custGeom>
              <a:avLst/>
              <a:gdLst/>
              <a:ahLst/>
              <a:cxnLst/>
              <a:rect l="l" t="t" r="r" b="b"/>
              <a:pathLst>
                <a:path w="10159" h="1028700">
                  <a:moveTo>
                    <a:pt x="0" y="1028139"/>
                  </a:moveTo>
                  <a:lnTo>
                    <a:pt x="10008" y="1028139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028139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1" name="object 381"/>
            <p:cNvSpPr/>
            <p:nvPr/>
          </p:nvSpPr>
          <p:spPr>
            <a:xfrm>
              <a:off x="9753341" y="4588250"/>
              <a:ext cx="20320" cy="1097915"/>
            </a:xfrm>
            <a:custGeom>
              <a:avLst/>
              <a:gdLst/>
              <a:ahLst/>
              <a:cxnLst/>
              <a:rect l="l" t="t" r="r" b="b"/>
              <a:pathLst>
                <a:path w="20320" h="1097914">
                  <a:moveTo>
                    <a:pt x="20252" y="0"/>
                  </a:moveTo>
                  <a:lnTo>
                    <a:pt x="0" y="0"/>
                  </a:lnTo>
                  <a:lnTo>
                    <a:pt x="0" y="1097592"/>
                  </a:lnTo>
                  <a:lnTo>
                    <a:pt x="20252" y="1097592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2" name="object 382"/>
            <p:cNvSpPr/>
            <p:nvPr/>
          </p:nvSpPr>
          <p:spPr>
            <a:xfrm>
              <a:off x="9758391" y="4593507"/>
              <a:ext cx="10795" cy="1087120"/>
            </a:xfrm>
            <a:custGeom>
              <a:avLst/>
              <a:gdLst/>
              <a:ahLst/>
              <a:cxnLst/>
              <a:rect l="l" t="t" r="r" b="b"/>
              <a:pathLst>
                <a:path w="10795" h="1087120">
                  <a:moveTo>
                    <a:pt x="0" y="1087078"/>
                  </a:moveTo>
                  <a:lnTo>
                    <a:pt x="10225" y="1087078"/>
                  </a:lnTo>
                  <a:lnTo>
                    <a:pt x="10225" y="0"/>
                  </a:lnTo>
                  <a:lnTo>
                    <a:pt x="0" y="0"/>
                  </a:lnTo>
                  <a:lnTo>
                    <a:pt x="0" y="1087078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3" name="object 383"/>
            <p:cNvSpPr/>
            <p:nvPr/>
          </p:nvSpPr>
          <p:spPr>
            <a:xfrm>
              <a:off x="9773714" y="5347084"/>
              <a:ext cx="20320" cy="339090"/>
            </a:xfrm>
            <a:custGeom>
              <a:avLst/>
              <a:gdLst/>
              <a:ahLst/>
              <a:cxnLst/>
              <a:rect l="l" t="t" r="r" b="b"/>
              <a:pathLst>
                <a:path w="20320" h="339089">
                  <a:moveTo>
                    <a:pt x="20036" y="0"/>
                  </a:moveTo>
                  <a:lnTo>
                    <a:pt x="0" y="0"/>
                  </a:lnTo>
                  <a:lnTo>
                    <a:pt x="0" y="338758"/>
                  </a:lnTo>
                  <a:lnTo>
                    <a:pt x="20036" y="338758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4" name="object 384"/>
            <p:cNvSpPr/>
            <p:nvPr/>
          </p:nvSpPr>
          <p:spPr>
            <a:xfrm>
              <a:off x="9778763" y="5352341"/>
              <a:ext cx="10160" cy="328295"/>
            </a:xfrm>
            <a:custGeom>
              <a:avLst/>
              <a:gdLst/>
              <a:ahLst/>
              <a:cxnLst/>
              <a:rect l="l" t="t" r="r" b="b"/>
              <a:pathLst>
                <a:path w="10159" h="328295">
                  <a:moveTo>
                    <a:pt x="0" y="328244"/>
                  </a:moveTo>
                  <a:lnTo>
                    <a:pt x="10007" y="328244"/>
                  </a:lnTo>
                  <a:lnTo>
                    <a:pt x="10007" y="0"/>
                  </a:lnTo>
                  <a:lnTo>
                    <a:pt x="0" y="0"/>
                  </a:lnTo>
                  <a:lnTo>
                    <a:pt x="0" y="328244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5" name="object 385"/>
            <p:cNvSpPr/>
            <p:nvPr/>
          </p:nvSpPr>
          <p:spPr>
            <a:xfrm>
              <a:off x="9793739" y="5369206"/>
              <a:ext cx="20320" cy="316865"/>
            </a:xfrm>
            <a:custGeom>
              <a:avLst/>
              <a:gdLst/>
              <a:ahLst/>
              <a:cxnLst/>
              <a:rect l="l" t="t" r="r" b="b"/>
              <a:pathLst>
                <a:path w="20320" h="316864">
                  <a:moveTo>
                    <a:pt x="20036" y="0"/>
                  </a:moveTo>
                  <a:lnTo>
                    <a:pt x="0" y="0"/>
                  </a:lnTo>
                  <a:lnTo>
                    <a:pt x="0" y="316635"/>
                  </a:lnTo>
                  <a:lnTo>
                    <a:pt x="20036" y="316635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6" name="object 386"/>
            <p:cNvSpPr/>
            <p:nvPr/>
          </p:nvSpPr>
          <p:spPr>
            <a:xfrm>
              <a:off x="9798788" y="5374464"/>
              <a:ext cx="10160" cy="306705"/>
            </a:xfrm>
            <a:custGeom>
              <a:avLst/>
              <a:gdLst/>
              <a:ahLst/>
              <a:cxnLst/>
              <a:rect l="l" t="t" r="r" b="b"/>
              <a:pathLst>
                <a:path w="10159" h="306704">
                  <a:moveTo>
                    <a:pt x="0" y="306121"/>
                  </a:moveTo>
                  <a:lnTo>
                    <a:pt x="10008" y="306121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306121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7" name="object 387"/>
            <p:cNvSpPr/>
            <p:nvPr/>
          </p:nvSpPr>
          <p:spPr>
            <a:xfrm>
              <a:off x="9813763" y="4337800"/>
              <a:ext cx="20320" cy="1348105"/>
            </a:xfrm>
            <a:custGeom>
              <a:avLst/>
              <a:gdLst/>
              <a:ahLst/>
              <a:cxnLst/>
              <a:rect l="l" t="t" r="r" b="b"/>
              <a:pathLst>
                <a:path w="20320" h="1348104">
                  <a:moveTo>
                    <a:pt x="20036" y="0"/>
                  </a:moveTo>
                  <a:lnTo>
                    <a:pt x="0" y="0"/>
                  </a:lnTo>
                  <a:lnTo>
                    <a:pt x="0" y="1348042"/>
                  </a:lnTo>
                  <a:lnTo>
                    <a:pt x="20036" y="1348042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8" name="object 388"/>
            <p:cNvSpPr/>
            <p:nvPr/>
          </p:nvSpPr>
          <p:spPr>
            <a:xfrm>
              <a:off x="9818813" y="4343057"/>
              <a:ext cx="10160" cy="1337945"/>
            </a:xfrm>
            <a:custGeom>
              <a:avLst/>
              <a:gdLst/>
              <a:ahLst/>
              <a:cxnLst/>
              <a:rect l="l" t="t" r="r" b="b"/>
              <a:pathLst>
                <a:path w="10159" h="1337945">
                  <a:moveTo>
                    <a:pt x="0" y="1337528"/>
                  </a:moveTo>
                  <a:lnTo>
                    <a:pt x="10008" y="1337528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337528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9" name="object 389"/>
            <p:cNvSpPr/>
            <p:nvPr/>
          </p:nvSpPr>
          <p:spPr>
            <a:xfrm>
              <a:off x="9833788" y="4183087"/>
              <a:ext cx="20320" cy="1503045"/>
            </a:xfrm>
            <a:custGeom>
              <a:avLst/>
              <a:gdLst/>
              <a:ahLst/>
              <a:cxnLst/>
              <a:rect l="l" t="t" r="r" b="b"/>
              <a:pathLst>
                <a:path w="20320" h="1503045">
                  <a:moveTo>
                    <a:pt x="20252" y="0"/>
                  </a:moveTo>
                  <a:lnTo>
                    <a:pt x="0" y="0"/>
                  </a:lnTo>
                  <a:lnTo>
                    <a:pt x="0" y="1502754"/>
                  </a:lnTo>
                  <a:lnTo>
                    <a:pt x="20252" y="1502754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0" name="object 390"/>
            <p:cNvSpPr/>
            <p:nvPr/>
          </p:nvSpPr>
          <p:spPr>
            <a:xfrm>
              <a:off x="9838837" y="4188344"/>
              <a:ext cx="10795" cy="1492250"/>
            </a:xfrm>
            <a:custGeom>
              <a:avLst/>
              <a:gdLst/>
              <a:ahLst/>
              <a:cxnLst/>
              <a:rect l="l" t="t" r="r" b="b"/>
              <a:pathLst>
                <a:path w="10795" h="1492250">
                  <a:moveTo>
                    <a:pt x="0" y="1492241"/>
                  </a:moveTo>
                  <a:lnTo>
                    <a:pt x="10223" y="1492241"/>
                  </a:lnTo>
                  <a:lnTo>
                    <a:pt x="10223" y="0"/>
                  </a:lnTo>
                  <a:lnTo>
                    <a:pt x="0" y="0"/>
                  </a:lnTo>
                  <a:lnTo>
                    <a:pt x="0" y="1492241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1" name="object 391"/>
            <p:cNvSpPr/>
            <p:nvPr/>
          </p:nvSpPr>
          <p:spPr>
            <a:xfrm>
              <a:off x="9853986" y="4463144"/>
              <a:ext cx="20320" cy="1223010"/>
            </a:xfrm>
            <a:custGeom>
              <a:avLst/>
              <a:gdLst/>
              <a:ahLst/>
              <a:cxnLst/>
              <a:rect l="l" t="t" r="r" b="b"/>
              <a:pathLst>
                <a:path w="20320" h="1223010">
                  <a:moveTo>
                    <a:pt x="20036" y="0"/>
                  </a:moveTo>
                  <a:lnTo>
                    <a:pt x="0" y="0"/>
                  </a:lnTo>
                  <a:lnTo>
                    <a:pt x="0" y="1222698"/>
                  </a:lnTo>
                  <a:lnTo>
                    <a:pt x="20036" y="1222698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2" name="object 392"/>
            <p:cNvSpPr/>
            <p:nvPr/>
          </p:nvSpPr>
          <p:spPr>
            <a:xfrm>
              <a:off x="9859036" y="4468401"/>
              <a:ext cx="10160" cy="1212215"/>
            </a:xfrm>
            <a:custGeom>
              <a:avLst/>
              <a:gdLst/>
              <a:ahLst/>
              <a:cxnLst/>
              <a:rect l="l" t="t" r="r" b="b"/>
              <a:pathLst>
                <a:path w="10159" h="1212214">
                  <a:moveTo>
                    <a:pt x="0" y="1212184"/>
                  </a:moveTo>
                  <a:lnTo>
                    <a:pt x="10008" y="1212184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212184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3" name="object 393"/>
            <p:cNvSpPr/>
            <p:nvPr/>
          </p:nvSpPr>
          <p:spPr>
            <a:xfrm>
              <a:off x="9874011" y="4124148"/>
              <a:ext cx="20320" cy="1562100"/>
            </a:xfrm>
            <a:custGeom>
              <a:avLst/>
              <a:gdLst/>
              <a:ahLst/>
              <a:cxnLst/>
              <a:rect l="l" t="t" r="r" b="b"/>
              <a:pathLst>
                <a:path w="20320" h="1562100">
                  <a:moveTo>
                    <a:pt x="20036" y="0"/>
                  </a:moveTo>
                  <a:lnTo>
                    <a:pt x="0" y="0"/>
                  </a:lnTo>
                  <a:lnTo>
                    <a:pt x="0" y="1561693"/>
                  </a:lnTo>
                  <a:lnTo>
                    <a:pt x="20036" y="1561693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4" name="object 394"/>
            <p:cNvSpPr/>
            <p:nvPr/>
          </p:nvSpPr>
          <p:spPr>
            <a:xfrm>
              <a:off x="9879060" y="4129405"/>
              <a:ext cx="10160" cy="1551305"/>
            </a:xfrm>
            <a:custGeom>
              <a:avLst/>
              <a:gdLst/>
              <a:ahLst/>
              <a:cxnLst/>
              <a:rect l="l" t="t" r="r" b="b"/>
              <a:pathLst>
                <a:path w="10159" h="1551304">
                  <a:moveTo>
                    <a:pt x="0" y="1551180"/>
                  </a:moveTo>
                  <a:lnTo>
                    <a:pt x="10008" y="1551180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551180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5" name="object 395"/>
            <p:cNvSpPr/>
            <p:nvPr/>
          </p:nvSpPr>
          <p:spPr>
            <a:xfrm>
              <a:off x="9894035" y="4404186"/>
              <a:ext cx="20320" cy="1282065"/>
            </a:xfrm>
            <a:custGeom>
              <a:avLst/>
              <a:gdLst/>
              <a:ahLst/>
              <a:cxnLst/>
              <a:rect l="l" t="t" r="r" b="b"/>
              <a:pathLst>
                <a:path w="20320" h="1282064">
                  <a:moveTo>
                    <a:pt x="20252" y="0"/>
                  </a:moveTo>
                  <a:lnTo>
                    <a:pt x="0" y="0"/>
                  </a:lnTo>
                  <a:lnTo>
                    <a:pt x="0" y="1281655"/>
                  </a:lnTo>
                  <a:lnTo>
                    <a:pt x="20252" y="1281655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6" name="object 396"/>
            <p:cNvSpPr/>
            <p:nvPr/>
          </p:nvSpPr>
          <p:spPr>
            <a:xfrm>
              <a:off x="9899085" y="4409443"/>
              <a:ext cx="10795" cy="1271270"/>
            </a:xfrm>
            <a:custGeom>
              <a:avLst/>
              <a:gdLst/>
              <a:ahLst/>
              <a:cxnLst/>
              <a:rect l="l" t="t" r="r" b="b"/>
              <a:pathLst>
                <a:path w="10795" h="1271270">
                  <a:moveTo>
                    <a:pt x="0" y="1271141"/>
                  </a:moveTo>
                  <a:lnTo>
                    <a:pt x="10224" y="1271141"/>
                  </a:lnTo>
                  <a:lnTo>
                    <a:pt x="10223" y="0"/>
                  </a:lnTo>
                  <a:lnTo>
                    <a:pt x="0" y="0"/>
                  </a:lnTo>
                  <a:lnTo>
                    <a:pt x="0" y="1271141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7" name="object 397"/>
            <p:cNvSpPr/>
            <p:nvPr/>
          </p:nvSpPr>
          <p:spPr>
            <a:xfrm>
              <a:off x="9914408" y="5288145"/>
              <a:ext cx="20320" cy="398145"/>
            </a:xfrm>
            <a:custGeom>
              <a:avLst/>
              <a:gdLst/>
              <a:ahLst/>
              <a:cxnLst/>
              <a:rect l="l" t="t" r="r" b="b"/>
              <a:pathLst>
                <a:path w="20320" h="398145">
                  <a:moveTo>
                    <a:pt x="20036" y="0"/>
                  </a:moveTo>
                  <a:lnTo>
                    <a:pt x="0" y="0"/>
                  </a:lnTo>
                  <a:lnTo>
                    <a:pt x="0" y="397697"/>
                  </a:lnTo>
                  <a:lnTo>
                    <a:pt x="20036" y="397697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8" name="object 398"/>
            <p:cNvSpPr/>
            <p:nvPr/>
          </p:nvSpPr>
          <p:spPr>
            <a:xfrm>
              <a:off x="9919284" y="5293384"/>
              <a:ext cx="10160" cy="387350"/>
            </a:xfrm>
            <a:custGeom>
              <a:avLst/>
              <a:gdLst/>
              <a:ahLst/>
              <a:cxnLst/>
              <a:rect l="l" t="t" r="r" b="b"/>
              <a:pathLst>
                <a:path w="10159" h="387350">
                  <a:moveTo>
                    <a:pt x="0" y="387201"/>
                  </a:moveTo>
                  <a:lnTo>
                    <a:pt x="10008" y="387201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387201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9" name="object 399"/>
            <p:cNvSpPr/>
            <p:nvPr/>
          </p:nvSpPr>
          <p:spPr>
            <a:xfrm>
              <a:off x="9934433" y="5295592"/>
              <a:ext cx="20320" cy="390525"/>
            </a:xfrm>
            <a:custGeom>
              <a:avLst/>
              <a:gdLst/>
              <a:ahLst/>
              <a:cxnLst/>
              <a:rect l="l" t="t" r="r" b="b"/>
              <a:pathLst>
                <a:path w="20320" h="390525">
                  <a:moveTo>
                    <a:pt x="20036" y="0"/>
                  </a:moveTo>
                  <a:lnTo>
                    <a:pt x="0" y="0"/>
                  </a:lnTo>
                  <a:lnTo>
                    <a:pt x="0" y="390250"/>
                  </a:lnTo>
                  <a:lnTo>
                    <a:pt x="20036" y="390250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0" name="object 400"/>
            <p:cNvSpPr/>
            <p:nvPr/>
          </p:nvSpPr>
          <p:spPr>
            <a:xfrm>
              <a:off x="9939482" y="5300849"/>
              <a:ext cx="10160" cy="379730"/>
            </a:xfrm>
            <a:custGeom>
              <a:avLst/>
              <a:gdLst/>
              <a:ahLst/>
              <a:cxnLst/>
              <a:rect l="l" t="t" r="r" b="b"/>
              <a:pathLst>
                <a:path w="10159" h="379729">
                  <a:moveTo>
                    <a:pt x="0" y="379736"/>
                  </a:moveTo>
                  <a:lnTo>
                    <a:pt x="10008" y="379736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379736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1" name="object 401"/>
            <p:cNvSpPr/>
            <p:nvPr/>
          </p:nvSpPr>
          <p:spPr>
            <a:xfrm>
              <a:off x="9954457" y="4278843"/>
              <a:ext cx="20320" cy="1407160"/>
            </a:xfrm>
            <a:custGeom>
              <a:avLst/>
              <a:gdLst/>
              <a:ahLst/>
              <a:cxnLst/>
              <a:rect l="l" t="t" r="r" b="b"/>
              <a:pathLst>
                <a:path w="20320" h="1407160">
                  <a:moveTo>
                    <a:pt x="20036" y="0"/>
                  </a:moveTo>
                  <a:lnTo>
                    <a:pt x="0" y="0"/>
                  </a:lnTo>
                  <a:lnTo>
                    <a:pt x="0" y="1406999"/>
                  </a:lnTo>
                  <a:lnTo>
                    <a:pt x="20036" y="1406999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2" name="object 402"/>
            <p:cNvSpPr/>
            <p:nvPr/>
          </p:nvSpPr>
          <p:spPr>
            <a:xfrm>
              <a:off x="9959507" y="4284100"/>
              <a:ext cx="10160" cy="1397000"/>
            </a:xfrm>
            <a:custGeom>
              <a:avLst/>
              <a:gdLst/>
              <a:ahLst/>
              <a:cxnLst/>
              <a:rect l="l" t="t" r="r" b="b"/>
              <a:pathLst>
                <a:path w="10159" h="1397000">
                  <a:moveTo>
                    <a:pt x="0" y="1396485"/>
                  </a:moveTo>
                  <a:lnTo>
                    <a:pt x="10007" y="1396485"/>
                  </a:lnTo>
                  <a:lnTo>
                    <a:pt x="10007" y="0"/>
                  </a:lnTo>
                  <a:lnTo>
                    <a:pt x="0" y="0"/>
                  </a:lnTo>
                  <a:lnTo>
                    <a:pt x="0" y="1396485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3" name="object 403"/>
            <p:cNvSpPr/>
            <p:nvPr/>
          </p:nvSpPr>
          <p:spPr>
            <a:xfrm>
              <a:off x="9974481" y="4087332"/>
              <a:ext cx="20320" cy="1598930"/>
            </a:xfrm>
            <a:custGeom>
              <a:avLst/>
              <a:gdLst/>
              <a:ahLst/>
              <a:cxnLst/>
              <a:rect l="l" t="t" r="r" b="b"/>
              <a:pathLst>
                <a:path w="20320" h="1598929">
                  <a:moveTo>
                    <a:pt x="20252" y="0"/>
                  </a:moveTo>
                  <a:lnTo>
                    <a:pt x="0" y="0"/>
                  </a:lnTo>
                  <a:lnTo>
                    <a:pt x="0" y="1598510"/>
                  </a:lnTo>
                  <a:lnTo>
                    <a:pt x="20252" y="1598510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4" name="object 404"/>
            <p:cNvSpPr/>
            <p:nvPr/>
          </p:nvSpPr>
          <p:spPr>
            <a:xfrm>
              <a:off x="9979531" y="4092589"/>
              <a:ext cx="10795" cy="1588135"/>
            </a:xfrm>
            <a:custGeom>
              <a:avLst/>
              <a:gdLst/>
              <a:ahLst/>
              <a:cxnLst/>
              <a:rect l="l" t="t" r="r" b="b"/>
              <a:pathLst>
                <a:path w="10795" h="1588135">
                  <a:moveTo>
                    <a:pt x="0" y="1587996"/>
                  </a:moveTo>
                  <a:lnTo>
                    <a:pt x="10224" y="1587996"/>
                  </a:lnTo>
                  <a:lnTo>
                    <a:pt x="10223" y="0"/>
                  </a:lnTo>
                  <a:lnTo>
                    <a:pt x="0" y="0"/>
                  </a:lnTo>
                  <a:lnTo>
                    <a:pt x="0" y="1587996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5" name="object 405"/>
            <p:cNvSpPr/>
            <p:nvPr/>
          </p:nvSpPr>
          <p:spPr>
            <a:xfrm>
              <a:off x="9994680" y="4352475"/>
              <a:ext cx="20320" cy="1333500"/>
            </a:xfrm>
            <a:custGeom>
              <a:avLst/>
              <a:gdLst/>
              <a:ahLst/>
              <a:cxnLst/>
              <a:rect l="l" t="t" r="r" b="b"/>
              <a:pathLst>
                <a:path w="20320" h="1333500">
                  <a:moveTo>
                    <a:pt x="20036" y="0"/>
                  </a:moveTo>
                  <a:lnTo>
                    <a:pt x="0" y="0"/>
                  </a:lnTo>
                  <a:lnTo>
                    <a:pt x="0" y="1333366"/>
                  </a:lnTo>
                  <a:lnTo>
                    <a:pt x="20036" y="1333366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6" name="object 406"/>
            <p:cNvSpPr/>
            <p:nvPr/>
          </p:nvSpPr>
          <p:spPr>
            <a:xfrm>
              <a:off x="9999730" y="4357732"/>
              <a:ext cx="10160" cy="1323340"/>
            </a:xfrm>
            <a:custGeom>
              <a:avLst/>
              <a:gdLst/>
              <a:ahLst/>
              <a:cxnLst/>
              <a:rect l="l" t="t" r="r" b="b"/>
              <a:pathLst>
                <a:path w="10159" h="1323339">
                  <a:moveTo>
                    <a:pt x="0" y="1322852"/>
                  </a:moveTo>
                  <a:lnTo>
                    <a:pt x="10008" y="1322852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322852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7" name="object 407"/>
            <p:cNvSpPr/>
            <p:nvPr/>
          </p:nvSpPr>
          <p:spPr>
            <a:xfrm>
              <a:off x="10014704" y="4308431"/>
              <a:ext cx="20320" cy="1377950"/>
            </a:xfrm>
            <a:custGeom>
              <a:avLst/>
              <a:gdLst/>
              <a:ahLst/>
              <a:cxnLst/>
              <a:rect l="l" t="t" r="r" b="b"/>
              <a:pathLst>
                <a:path w="20320" h="1377950">
                  <a:moveTo>
                    <a:pt x="20036" y="0"/>
                  </a:moveTo>
                  <a:lnTo>
                    <a:pt x="0" y="0"/>
                  </a:lnTo>
                  <a:lnTo>
                    <a:pt x="0" y="1377411"/>
                  </a:lnTo>
                  <a:lnTo>
                    <a:pt x="20036" y="1377411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8" name="object 408"/>
            <p:cNvSpPr/>
            <p:nvPr/>
          </p:nvSpPr>
          <p:spPr>
            <a:xfrm>
              <a:off x="10019754" y="4313688"/>
              <a:ext cx="10160" cy="1367155"/>
            </a:xfrm>
            <a:custGeom>
              <a:avLst/>
              <a:gdLst/>
              <a:ahLst/>
              <a:cxnLst/>
              <a:rect l="l" t="t" r="r" b="b"/>
              <a:pathLst>
                <a:path w="10159" h="1367154">
                  <a:moveTo>
                    <a:pt x="0" y="1366897"/>
                  </a:moveTo>
                  <a:lnTo>
                    <a:pt x="10009" y="1366897"/>
                  </a:lnTo>
                  <a:lnTo>
                    <a:pt x="10009" y="0"/>
                  </a:lnTo>
                  <a:lnTo>
                    <a:pt x="0" y="0"/>
                  </a:lnTo>
                  <a:lnTo>
                    <a:pt x="0" y="1366897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9" name="object 409"/>
            <p:cNvSpPr/>
            <p:nvPr/>
          </p:nvSpPr>
          <p:spPr>
            <a:xfrm>
              <a:off x="10034729" y="4411415"/>
              <a:ext cx="20320" cy="1274445"/>
            </a:xfrm>
            <a:custGeom>
              <a:avLst/>
              <a:gdLst/>
              <a:ahLst/>
              <a:cxnLst/>
              <a:rect l="l" t="t" r="r" b="b"/>
              <a:pathLst>
                <a:path w="20320" h="1274445">
                  <a:moveTo>
                    <a:pt x="20036" y="0"/>
                  </a:moveTo>
                  <a:lnTo>
                    <a:pt x="0" y="0"/>
                  </a:lnTo>
                  <a:lnTo>
                    <a:pt x="0" y="1274427"/>
                  </a:lnTo>
                  <a:lnTo>
                    <a:pt x="20036" y="1274427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0039779" y="4416671"/>
              <a:ext cx="10160" cy="1264285"/>
            </a:xfrm>
            <a:custGeom>
              <a:avLst/>
              <a:gdLst/>
              <a:ahLst/>
              <a:cxnLst/>
              <a:rect l="l" t="t" r="r" b="b"/>
              <a:pathLst>
                <a:path w="10159" h="1264285">
                  <a:moveTo>
                    <a:pt x="0" y="1263913"/>
                  </a:moveTo>
                  <a:lnTo>
                    <a:pt x="10008" y="1263913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263913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1" name="object 411"/>
            <p:cNvSpPr/>
            <p:nvPr/>
          </p:nvSpPr>
          <p:spPr>
            <a:xfrm>
              <a:off x="10054754" y="5332408"/>
              <a:ext cx="20320" cy="353695"/>
            </a:xfrm>
            <a:custGeom>
              <a:avLst/>
              <a:gdLst/>
              <a:ahLst/>
              <a:cxnLst/>
              <a:rect l="l" t="t" r="r" b="b"/>
              <a:pathLst>
                <a:path w="20320" h="353695">
                  <a:moveTo>
                    <a:pt x="20252" y="0"/>
                  </a:moveTo>
                  <a:lnTo>
                    <a:pt x="0" y="0"/>
                  </a:lnTo>
                  <a:lnTo>
                    <a:pt x="0" y="353433"/>
                  </a:lnTo>
                  <a:lnTo>
                    <a:pt x="20252" y="353433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2" name="object 412"/>
            <p:cNvSpPr/>
            <p:nvPr/>
          </p:nvSpPr>
          <p:spPr>
            <a:xfrm>
              <a:off x="10059803" y="5337647"/>
              <a:ext cx="10795" cy="343535"/>
            </a:xfrm>
            <a:custGeom>
              <a:avLst/>
              <a:gdLst/>
              <a:ahLst/>
              <a:cxnLst/>
              <a:rect l="l" t="t" r="r" b="b"/>
              <a:pathLst>
                <a:path w="10795" h="343535">
                  <a:moveTo>
                    <a:pt x="0" y="342938"/>
                  </a:moveTo>
                  <a:lnTo>
                    <a:pt x="10224" y="342938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342938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0075126" y="5310267"/>
              <a:ext cx="20320" cy="375920"/>
            </a:xfrm>
            <a:custGeom>
              <a:avLst/>
              <a:gdLst/>
              <a:ahLst/>
              <a:cxnLst/>
              <a:rect l="l" t="t" r="r" b="b"/>
              <a:pathLst>
                <a:path w="20320" h="375920">
                  <a:moveTo>
                    <a:pt x="20036" y="0"/>
                  </a:moveTo>
                  <a:lnTo>
                    <a:pt x="0" y="0"/>
                  </a:lnTo>
                  <a:lnTo>
                    <a:pt x="0" y="375574"/>
                  </a:lnTo>
                  <a:lnTo>
                    <a:pt x="20036" y="375574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0080176" y="5315524"/>
              <a:ext cx="10160" cy="365125"/>
            </a:xfrm>
            <a:custGeom>
              <a:avLst/>
              <a:gdLst/>
              <a:ahLst/>
              <a:cxnLst/>
              <a:rect l="l" t="t" r="r" b="b"/>
              <a:pathLst>
                <a:path w="10159" h="365125">
                  <a:moveTo>
                    <a:pt x="0" y="365060"/>
                  </a:moveTo>
                  <a:lnTo>
                    <a:pt x="10008" y="365060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365060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0095151" y="4426327"/>
              <a:ext cx="20320" cy="1259840"/>
            </a:xfrm>
            <a:custGeom>
              <a:avLst/>
              <a:gdLst/>
              <a:ahLst/>
              <a:cxnLst/>
              <a:rect l="l" t="t" r="r" b="b"/>
              <a:pathLst>
                <a:path w="20320" h="1259839">
                  <a:moveTo>
                    <a:pt x="20036" y="0"/>
                  </a:moveTo>
                  <a:lnTo>
                    <a:pt x="0" y="0"/>
                  </a:lnTo>
                  <a:lnTo>
                    <a:pt x="0" y="1259514"/>
                  </a:lnTo>
                  <a:lnTo>
                    <a:pt x="20036" y="1259514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0100201" y="4431584"/>
              <a:ext cx="10160" cy="1249045"/>
            </a:xfrm>
            <a:custGeom>
              <a:avLst/>
              <a:gdLst/>
              <a:ahLst/>
              <a:cxnLst/>
              <a:rect l="l" t="t" r="r" b="b"/>
              <a:pathLst>
                <a:path w="10159" h="1249045">
                  <a:moveTo>
                    <a:pt x="0" y="1249001"/>
                  </a:moveTo>
                  <a:lnTo>
                    <a:pt x="10008" y="1249001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249001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0115175" y="4514636"/>
              <a:ext cx="20320" cy="1171575"/>
            </a:xfrm>
            <a:custGeom>
              <a:avLst/>
              <a:gdLst/>
              <a:ahLst/>
              <a:cxnLst/>
              <a:rect l="l" t="t" r="r" b="b"/>
              <a:pathLst>
                <a:path w="20320" h="1171575">
                  <a:moveTo>
                    <a:pt x="20252" y="0"/>
                  </a:moveTo>
                  <a:lnTo>
                    <a:pt x="0" y="0"/>
                  </a:lnTo>
                  <a:lnTo>
                    <a:pt x="0" y="1171206"/>
                  </a:lnTo>
                  <a:lnTo>
                    <a:pt x="20252" y="1171206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8" name="object 418"/>
            <p:cNvSpPr/>
            <p:nvPr/>
          </p:nvSpPr>
          <p:spPr>
            <a:xfrm>
              <a:off x="10120225" y="4519892"/>
              <a:ext cx="10795" cy="1160780"/>
            </a:xfrm>
            <a:custGeom>
              <a:avLst/>
              <a:gdLst/>
              <a:ahLst/>
              <a:cxnLst/>
              <a:rect l="l" t="t" r="r" b="b"/>
              <a:pathLst>
                <a:path w="10795" h="1160779">
                  <a:moveTo>
                    <a:pt x="0" y="1160692"/>
                  </a:moveTo>
                  <a:lnTo>
                    <a:pt x="10223" y="1160692"/>
                  </a:lnTo>
                  <a:lnTo>
                    <a:pt x="10223" y="0"/>
                  </a:lnTo>
                  <a:lnTo>
                    <a:pt x="0" y="0"/>
                  </a:lnTo>
                  <a:lnTo>
                    <a:pt x="0" y="1160692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9" name="object 419"/>
            <p:cNvSpPr/>
            <p:nvPr/>
          </p:nvSpPr>
          <p:spPr>
            <a:xfrm>
              <a:off x="10135374" y="4757638"/>
              <a:ext cx="20320" cy="928369"/>
            </a:xfrm>
            <a:custGeom>
              <a:avLst/>
              <a:gdLst/>
              <a:ahLst/>
              <a:cxnLst/>
              <a:rect l="l" t="t" r="r" b="b"/>
              <a:pathLst>
                <a:path w="20320" h="928370">
                  <a:moveTo>
                    <a:pt x="20036" y="0"/>
                  </a:moveTo>
                  <a:lnTo>
                    <a:pt x="0" y="0"/>
                  </a:lnTo>
                  <a:lnTo>
                    <a:pt x="0" y="928203"/>
                  </a:lnTo>
                  <a:lnTo>
                    <a:pt x="20036" y="928203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0140424" y="4762895"/>
              <a:ext cx="10160" cy="918210"/>
            </a:xfrm>
            <a:custGeom>
              <a:avLst/>
              <a:gdLst/>
              <a:ahLst/>
              <a:cxnLst/>
              <a:rect l="l" t="t" r="r" b="b"/>
              <a:pathLst>
                <a:path w="10159" h="918210">
                  <a:moveTo>
                    <a:pt x="0" y="917690"/>
                  </a:moveTo>
                  <a:lnTo>
                    <a:pt x="10008" y="917690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917690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1" name="object 421"/>
            <p:cNvSpPr/>
            <p:nvPr/>
          </p:nvSpPr>
          <p:spPr>
            <a:xfrm>
              <a:off x="10155399" y="4669330"/>
              <a:ext cx="20320" cy="1016635"/>
            </a:xfrm>
            <a:custGeom>
              <a:avLst/>
              <a:gdLst/>
              <a:ahLst/>
              <a:cxnLst/>
              <a:rect l="l" t="t" r="r" b="b"/>
              <a:pathLst>
                <a:path w="20320" h="1016635">
                  <a:moveTo>
                    <a:pt x="20036" y="0"/>
                  </a:moveTo>
                  <a:lnTo>
                    <a:pt x="0" y="0"/>
                  </a:lnTo>
                  <a:lnTo>
                    <a:pt x="0" y="1016511"/>
                  </a:lnTo>
                  <a:lnTo>
                    <a:pt x="20036" y="1016511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2" name="object 422"/>
            <p:cNvSpPr/>
            <p:nvPr/>
          </p:nvSpPr>
          <p:spPr>
            <a:xfrm>
              <a:off x="10160448" y="4674587"/>
              <a:ext cx="10160" cy="1006475"/>
            </a:xfrm>
            <a:custGeom>
              <a:avLst/>
              <a:gdLst/>
              <a:ahLst/>
              <a:cxnLst/>
              <a:rect l="l" t="t" r="r" b="b"/>
              <a:pathLst>
                <a:path w="10159" h="1006475">
                  <a:moveTo>
                    <a:pt x="0" y="1005998"/>
                  </a:moveTo>
                  <a:lnTo>
                    <a:pt x="10008" y="1005998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005998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0175423" y="4831490"/>
              <a:ext cx="20320" cy="854710"/>
            </a:xfrm>
            <a:custGeom>
              <a:avLst/>
              <a:gdLst/>
              <a:ahLst/>
              <a:cxnLst/>
              <a:rect l="l" t="t" r="r" b="b"/>
              <a:pathLst>
                <a:path w="20320" h="854710">
                  <a:moveTo>
                    <a:pt x="20036" y="0"/>
                  </a:moveTo>
                  <a:lnTo>
                    <a:pt x="0" y="0"/>
                  </a:lnTo>
                  <a:lnTo>
                    <a:pt x="0" y="854351"/>
                  </a:lnTo>
                  <a:lnTo>
                    <a:pt x="20036" y="854351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0180473" y="4836747"/>
              <a:ext cx="10160" cy="843915"/>
            </a:xfrm>
            <a:custGeom>
              <a:avLst/>
              <a:gdLst/>
              <a:ahLst/>
              <a:cxnLst/>
              <a:rect l="l" t="t" r="r" b="b"/>
              <a:pathLst>
                <a:path w="10159" h="843914">
                  <a:moveTo>
                    <a:pt x="0" y="843838"/>
                  </a:moveTo>
                  <a:lnTo>
                    <a:pt x="10008" y="843838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843838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0195448" y="5391347"/>
              <a:ext cx="20320" cy="294640"/>
            </a:xfrm>
            <a:custGeom>
              <a:avLst/>
              <a:gdLst/>
              <a:ahLst/>
              <a:cxnLst/>
              <a:rect l="l" t="t" r="r" b="b"/>
              <a:pathLst>
                <a:path w="20320" h="294639">
                  <a:moveTo>
                    <a:pt x="20252" y="0"/>
                  </a:moveTo>
                  <a:lnTo>
                    <a:pt x="0" y="0"/>
                  </a:lnTo>
                  <a:lnTo>
                    <a:pt x="0" y="294494"/>
                  </a:lnTo>
                  <a:lnTo>
                    <a:pt x="20252" y="294494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0200497" y="5396604"/>
              <a:ext cx="10795" cy="284480"/>
            </a:xfrm>
            <a:custGeom>
              <a:avLst/>
              <a:gdLst/>
              <a:ahLst/>
              <a:cxnLst/>
              <a:rect l="l" t="t" r="r" b="b"/>
              <a:pathLst>
                <a:path w="10795" h="284479">
                  <a:moveTo>
                    <a:pt x="0" y="283980"/>
                  </a:moveTo>
                  <a:lnTo>
                    <a:pt x="10224" y="283980"/>
                  </a:lnTo>
                  <a:lnTo>
                    <a:pt x="10223" y="0"/>
                  </a:lnTo>
                  <a:lnTo>
                    <a:pt x="0" y="0"/>
                  </a:lnTo>
                  <a:lnTo>
                    <a:pt x="0" y="283980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0215821" y="5339637"/>
              <a:ext cx="20320" cy="346710"/>
            </a:xfrm>
            <a:custGeom>
              <a:avLst/>
              <a:gdLst/>
              <a:ahLst/>
              <a:cxnLst/>
              <a:rect l="l" t="t" r="r" b="b"/>
              <a:pathLst>
                <a:path w="20320" h="346710">
                  <a:moveTo>
                    <a:pt x="20036" y="0"/>
                  </a:moveTo>
                  <a:lnTo>
                    <a:pt x="0" y="0"/>
                  </a:lnTo>
                  <a:lnTo>
                    <a:pt x="0" y="346205"/>
                  </a:lnTo>
                  <a:lnTo>
                    <a:pt x="20036" y="346205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0220696" y="5344875"/>
              <a:ext cx="10160" cy="335915"/>
            </a:xfrm>
            <a:custGeom>
              <a:avLst/>
              <a:gdLst/>
              <a:ahLst/>
              <a:cxnLst/>
              <a:rect l="l" t="t" r="r" b="b"/>
              <a:pathLst>
                <a:path w="10159" h="335914">
                  <a:moveTo>
                    <a:pt x="0" y="335709"/>
                  </a:moveTo>
                  <a:lnTo>
                    <a:pt x="10008" y="335709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335709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0235845" y="4713594"/>
              <a:ext cx="20320" cy="972819"/>
            </a:xfrm>
            <a:custGeom>
              <a:avLst/>
              <a:gdLst/>
              <a:ahLst/>
              <a:cxnLst/>
              <a:rect l="l" t="t" r="r" b="b"/>
              <a:pathLst>
                <a:path w="20320" h="972820">
                  <a:moveTo>
                    <a:pt x="20036" y="0"/>
                  </a:moveTo>
                  <a:lnTo>
                    <a:pt x="0" y="0"/>
                  </a:lnTo>
                  <a:lnTo>
                    <a:pt x="0" y="972248"/>
                  </a:lnTo>
                  <a:lnTo>
                    <a:pt x="20036" y="972248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0240895" y="4718851"/>
              <a:ext cx="10160" cy="962025"/>
            </a:xfrm>
            <a:custGeom>
              <a:avLst/>
              <a:gdLst/>
              <a:ahLst/>
              <a:cxnLst/>
              <a:rect l="l" t="t" r="r" b="b"/>
              <a:pathLst>
                <a:path w="10159" h="962025">
                  <a:moveTo>
                    <a:pt x="0" y="961734"/>
                  </a:moveTo>
                  <a:lnTo>
                    <a:pt x="10008" y="961734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961734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0255870" y="4706147"/>
              <a:ext cx="20320" cy="979805"/>
            </a:xfrm>
            <a:custGeom>
              <a:avLst/>
              <a:gdLst/>
              <a:ahLst/>
              <a:cxnLst/>
              <a:rect l="l" t="t" r="r" b="b"/>
              <a:pathLst>
                <a:path w="20320" h="979804">
                  <a:moveTo>
                    <a:pt x="20036" y="0"/>
                  </a:moveTo>
                  <a:lnTo>
                    <a:pt x="0" y="0"/>
                  </a:lnTo>
                  <a:lnTo>
                    <a:pt x="0" y="979695"/>
                  </a:lnTo>
                  <a:lnTo>
                    <a:pt x="20036" y="979695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0260919" y="4711403"/>
              <a:ext cx="10160" cy="969644"/>
            </a:xfrm>
            <a:custGeom>
              <a:avLst/>
              <a:gdLst/>
              <a:ahLst/>
              <a:cxnLst/>
              <a:rect l="l" t="t" r="r" b="b"/>
              <a:pathLst>
                <a:path w="10159" h="969645">
                  <a:moveTo>
                    <a:pt x="0" y="969181"/>
                  </a:moveTo>
                  <a:lnTo>
                    <a:pt x="10007" y="969181"/>
                  </a:lnTo>
                  <a:lnTo>
                    <a:pt x="10007" y="0"/>
                  </a:lnTo>
                  <a:lnTo>
                    <a:pt x="0" y="0"/>
                  </a:lnTo>
                  <a:lnTo>
                    <a:pt x="0" y="969181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0275894" y="4816577"/>
              <a:ext cx="20320" cy="869315"/>
            </a:xfrm>
            <a:custGeom>
              <a:avLst/>
              <a:gdLst/>
              <a:ahLst/>
              <a:cxnLst/>
              <a:rect l="l" t="t" r="r" b="b"/>
              <a:pathLst>
                <a:path w="20320" h="869314">
                  <a:moveTo>
                    <a:pt x="20252" y="0"/>
                  </a:moveTo>
                  <a:lnTo>
                    <a:pt x="0" y="0"/>
                  </a:lnTo>
                  <a:lnTo>
                    <a:pt x="0" y="869264"/>
                  </a:lnTo>
                  <a:lnTo>
                    <a:pt x="20252" y="869264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0280944" y="4821834"/>
              <a:ext cx="10795" cy="859155"/>
            </a:xfrm>
            <a:custGeom>
              <a:avLst/>
              <a:gdLst/>
              <a:ahLst/>
              <a:cxnLst/>
              <a:rect l="l" t="t" r="r" b="b"/>
              <a:pathLst>
                <a:path w="10795" h="859154">
                  <a:moveTo>
                    <a:pt x="0" y="858750"/>
                  </a:moveTo>
                  <a:lnTo>
                    <a:pt x="10224" y="858750"/>
                  </a:lnTo>
                  <a:lnTo>
                    <a:pt x="10224" y="0"/>
                  </a:lnTo>
                  <a:lnTo>
                    <a:pt x="0" y="0"/>
                  </a:lnTo>
                  <a:lnTo>
                    <a:pt x="0" y="858750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0296093" y="4897657"/>
              <a:ext cx="20320" cy="788670"/>
            </a:xfrm>
            <a:custGeom>
              <a:avLst/>
              <a:gdLst/>
              <a:ahLst/>
              <a:cxnLst/>
              <a:rect l="l" t="t" r="r" b="b"/>
              <a:pathLst>
                <a:path w="20320" h="788670">
                  <a:moveTo>
                    <a:pt x="20036" y="0"/>
                  </a:moveTo>
                  <a:lnTo>
                    <a:pt x="0" y="0"/>
                  </a:lnTo>
                  <a:lnTo>
                    <a:pt x="0" y="788184"/>
                  </a:lnTo>
                  <a:lnTo>
                    <a:pt x="20036" y="788184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0301142" y="4902914"/>
              <a:ext cx="10160" cy="777875"/>
            </a:xfrm>
            <a:custGeom>
              <a:avLst/>
              <a:gdLst/>
              <a:ahLst/>
              <a:cxnLst/>
              <a:rect l="l" t="t" r="r" b="b"/>
              <a:pathLst>
                <a:path w="10159" h="777875">
                  <a:moveTo>
                    <a:pt x="0" y="777670"/>
                  </a:moveTo>
                  <a:lnTo>
                    <a:pt x="10007" y="777670"/>
                  </a:lnTo>
                  <a:lnTo>
                    <a:pt x="10007" y="0"/>
                  </a:lnTo>
                  <a:lnTo>
                    <a:pt x="0" y="0"/>
                  </a:lnTo>
                  <a:lnTo>
                    <a:pt x="0" y="777670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0316117" y="4801902"/>
              <a:ext cx="20320" cy="884555"/>
            </a:xfrm>
            <a:custGeom>
              <a:avLst/>
              <a:gdLst/>
              <a:ahLst/>
              <a:cxnLst/>
              <a:rect l="l" t="t" r="r" b="b"/>
              <a:pathLst>
                <a:path w="20320" h="884554">
                  <a:moveTo>
                    <a:pt x="20036" y="0"/>
                  </a:moveTo>
                  <a:lnTo>
                    <a:pt x="0" y="0"/>
                  </a:lnTo>
                  <a:lnTo>
                    <a:pt x="0" y="883940"/>
                  </a:lnTo>
                  <a:lnTo>
                    <a:pt x="20036" y="883940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0321167" y="4807159"/>
              <a:ext cx="10160" cy="873760"/>
            </a:xfrm>
            <a:custGeom>
              <a:avLst/>
              <a:gdLst/>
              <a:ahLst/>
              <a:cxnLst/>
              <a:rect l="l" t="t" r="r" b="b"/>
              <a:pathLst>
                <a:path w="10159" h="873760">
                  <a:moveTo>
                    <a:pt x="0" y="873426"/>
                  </a:moveTo>
                  <a:lnTo>
                    <a:pt x="10008" y="873426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873426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0336142" y="5420698"/>
              <a:ext cx="20320" cy="265430"/>
            </a:xfrm>
            <a:custGeom>
              <a:avLst/>
              <a:gdLst/>
              <a:ahLst/>
              <a:cxnLst/>
              <a:rect l="l" t="t" r="r" b="b"/>
              <a:pathLst>
                <a:path w="20320" h="265429">
                  <a:moveTo>
                    <a:pt x="20252" y="0"/>
                  </a:moveTo>
                  <a:lnTo>
                    <a:pt x="0" y="0"/>
                  </a:lnTo>
                  <a:lnTo>
                    <a:pt x="0" y="265143"/>
                  </a:lnTo>
                  <a:lnTo>
                    <a:pt x="20252" y="265143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0341192" y="5425955"/>
              <a:ext cx="10795" cy="254635"/>
            </a:xfrm>
            <a:custGeom>
              <a:avLst/>
              <a:gdLst/>
              <a:ahLst/>
              <a:cxnLst/>
              <a:rect l="l" t="t" r="r" b="b"/>
              <a:pathLst>
                <a:path w="10795" h="254635">
                  <a:moveTo>
                    <a:pt x="0" y="254629"/>
                  </a:moveTo>
                  <a:lnTo>
                    <a:pt x="10224" y="254629"/>
                  </a:lnTo>
                  <a:lnTo>
                    <a:pt x="10223" y="0"/>
                  </a:lnTo>
                  <a:lnTo>
                    <a:pt x="0" y="0"/>
                  </a:lnTo>
                  <a:lnTo>
                    <a:pt x="0" y="254629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0356515" y="5369206"/>
              <a:ext cx="20320" cy="316865"/>
            </a:xfrm>
            <a:custGeom>
              <a:avLst/>
              <a:gdLst/>
              <a:ahLst/>
              <a:cxnLst/>
              <a:rect l="l" t="t" r="r" b="b"/>
              <a:pathLst>
                <a:path w="20320" h="316864">
                  <a:moveTo>
                    <a:pt x="20036" y="0"/>
                  </a:moveTo>
                  <a:lnTo>
                    <a:pt x="0" y="0"/>
                  </a:lnTo>
                  <a:lnTo>
                    <a:pt x="0" y="316635"/>
                  </a:lnTo>
                  <a:lnTo>
                    <a:pt x="20036" y="316635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0361390" y="5374464"/>
              <a:ext cx="10160" cy="306705"/>
            </a:xfrm>
            <a:custGeom>
              <a:avLst/>
              <a:gdLst/>
              <a:ahLst/>
              <a:cxnLst/>
              <a:rect l="l" t="t" r="r" b="b"/>
              <a:pathLst>
                <a:path w="10159" h="306704">
                  <a:moveTo>
                    <a:pt x="0" y="306121"/>
                  </a:moveTo>
                  <a:lnTo>
                    <a:pt x="10009" y="306121"/>
                  </a:lnTo>
                  <a:lnTo>
                    <a:pt x="10009" y="0"/>
                  </a:lnTo>
                  <a:lnTo>
                    <a:pt x="0" y="0"/>
                  </a:lnTo>
                  <a:lnTo>
                    <a:pt x="0" y="306121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0376539" y="4698681"/>
              <a:ext cx="20320" cy="987425"/>
            </a:xfrm>
            <a:custGeom>
              <a:avLst/>
              <a:gdLst/>
              <a:ahLst/>
              <a:cxnLst/>
              <a:rect l="l" t="t" r="r" b="b"/>
              <a:pathLst>
                <a:path w="20320" h="987425">
                  <a:moveTo>
                    <a:pt x="20034" y="0"/>
                  </a:moveTo>
                  <a:lnTo>
                    <a:pt x="0" y="0"/>
                  </a:lnTo>
                  <a:lnTo>
                    <a:pt x="0" y="987161"/>
                  </a:lnTo>
                  <a:lnTo>
                    <a:pt x="20035" y="987161"/>
                  </a:lnTo>
                  <a:lnTo>
                    <a:pt x="20034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4" name="object 444"/>
            <p:cNvSpPr/>
            <p:nvPr/>
          </p:nvSpPr>
          <p:spPr>
            <a:xfrm>
              <a:off x="10381589" y="4703938"/>
              <a:ext cx="10160" cy="977265"/>
            </a:xfrm>
            <a:custGeom>
              <a:avLst/>
              <a:gdLst/>
              <a:ahLst/>
              <a:cxnLst/>
              <a:rect l="l" t="t" r="r" b="b"/>
              <a:pathLst>
                <a:path w="10159" h="977264">
                  <a:moveTo>
                    <a:pt x="0" y="976647"/>
                  </a:moveTo>
                  <a:lnTo>
                    <a:pt x="10008" y="976647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976647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5" name="object 445"/>
            <p:cNvSpPr/>
            <p:nvPr/>
          </p:nvSpPr>
          <p:spPr>
            <a:xfrm>
              <a:off x="10396564" y="4779761"/>
              <a:ext cx="20320" cy="906144"/>
            </a:xfrm>
            <a:custGeom>
              <a:avLst/>
              <a:gdLst/>
              <a:ahLst/>
              <a:cxnLst/>
              <a:rect l="l" t="t" r="r" b="b"/>
              <a:pathLst>
                <a:path w="20320" h="906145">
                  <a:moveTo>
                    <a:pt x="20036" y="0"/>
                  </a:moveTo>
                  <a:lnTo>
                    <a:pt x="0" y="0"/>
                  </a:lnTo>
                  <a:lnTo>
                    <a:pt x="0" y="906081"/>
                  </a:lnTo>
                  <a:lnTo>
                    <a:pt x="20036" y="906081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6" name="object 446"/>
            <p:cNvSpPr/>
            <p:nvPr/>
          </p:nvSpPr>
          <p:spPr>
            <a:xfrm>
              <a:off x="10401613" y="4785018"/>
              <a:ext cx="10160" cy="895985"/>
            </a:xfrm>
            <a:custGeom>
              <a:avLst/>
              <a:gdLst/>
              <a:ahLst/>
              <a:cxnLst/>
              <a:rect l="l" t="t" r="r" b="b"/>
              <a:pathLst>
                <a:path w="10159" h="895985">
                  <a:moveTo>
                    <a:pt x="0" y="895567"/>
                  </a:moveTo>
                  <a:lnTo>
                    <a:pt x="10008" y="895567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895567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0416588" y="4838718"/>
              <a:ext cx="20320" cy="847725"/>
            </a:xfrm>
            <a:custGeom>
              <a:avLst/>
              <a:gdLst/>
              <a:ahLst/>
              <a:cxnLst/>
              <a:rect l="l" t="t" r="r" b="b"/>
              <a:pathLst>
                <a:path w="20320" h="847725">
                  <a:moveTo>
                    <a:pt x="20252" y="0"/>
                  </a:moveTo>
                  <a:lnTo>
                    <a:pt x="0" y="0"/>
                  </a:lnTo>
                  <a:lnTo>
                    <a:pt x="0" y="847123"/>
                  </a:lnTo>
                  <a:lnTo>
                    <a:pt x="20252" y="847123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8" name="object 448"/>
            <p:cNvSpPr/>
            <p:nvPr/>
          </p:nvSpPr>
          <p:spPr>
            <a:xfrm>
              <a:off x="10421638" y="4843957"/>
              <a:ext cx="10795" cy="836930"/>
            </a:xfrm>
            <a:custGeom>
              <a:avLst/>
              <a:gdLst/>
              <a:ahLst/>
              <a:cxnLst/>
              <a:rect l="l" t="t" r="r" b="b"/>
              <a:pathLst>
                <a:path w="10795" h="836929">
                  <a:moveTo>
                    <a:pt x="0" y="836628"/>
                  </a:moveTo>
                  <a:lnTo>
                    <a:pt x="10224" y="836628"/>
                  </a:lnTo>
                  <a:lnTo>
                    <a:pt x="10223" y="0"/>
                  </a:lnTo>
                  <a:lnTo>
                    <a:pt x="0" y="0"/>
                  </a:lnTo>
                  <a:lnTo>
                    <a:pt x="0" y="836628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9" name="object 449"/>
            <p:cNvSpPr/>
            <p:nvPr/>
          </p:nvSpPr>
          <p:spPr>
            <a:xfrm>
              <a:off x="10436787" y="4728269"/>
              <a:ext cx="20320" cy="957580"/>
            </a:xfrm>
            <a:custGeom>
              <a:avLst/>
              <a:gdLst/>
              <a:ahLst/>
              <a:cxnLst/>
              <a:rect l="l" t="t" r="r" b="b"/>
              <a:pathLst>
                <a:path w="20320" h="957579">
                  <a:moveTo>
                    <a:pt x="20036" y="0"/>
                  </a:moveTo>
                  <a:lnTo>
                    <a:pt x="0" y="0"/>
                  </a:lnTo>
                  <a:lnTo>
                    <a:pt x="0" y="957572"/>
                  </a:lnTo>
                  <a:lnTo>
                    <a:pt x="20036" y="957572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0" name="object 450"/>
            <p:cNvSpPr/>
            <p:nvPr/>
          </p:nvSpPr>
          <p:spPr>
            <a:xfrm>
              <a:off x="10441837" y="4733526"/>
              <a:ext cx="10160" cy="947419"/>
            </a:xfrm>
            <a:custGeom>
              <a:avLst/>
              <a:gdLst/>
              <a:ahLst/>
              <a:cxnLst/>
              <a:rect l="l" t="t" r="r" b="b"/>
              <a:pathLst>
                <a:path w="10159" h="947420">
                  <a:moveTo>
                    <a:pt x="0" y="947059"/>
                  </a:moveTo>
                  <a:lnTo>
                    <a:pt x="10008" y="947059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947059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1" name="object 451"/>
            <p:cNvSpPr/>
            <p:nvPr/>
          </p:nvSpPr>
          <p:spPr>
            <a:xfrm>
              <a:off x="10456811" y="4706147"/>
              <a:ext cx="20320" cy="979805"/>
            </a:xfrm>
            <a:custGeom>
              <a:avLst/>
              <a:gdLst/>
              <a:ahLst/>
              <a:cxnLst/>
              <a:rect l="l" t="t" r="r" b="b"/>
              <a:pathLst>
                <a:path w="20320" h="979804">
                  <a:moveTo>
                    <a:pt x="20036" y="0"/>
                  </a:moveTo>
                  <a:lnTo>
                    <a:pt x="0" y="0"/>
                  </a:lnTo>
                  <a:lnTo>
                    <a:pt x="0" y="979695"/>
                  </a:lnTo>
                  <a:lnTo>
                    <a:pt x="20036" y="979695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2" name="object 452"/>
            <p:cNvSpPr/>
            <p:nvPr/>
          </p:nvSpPr>
          <p:spPr>
            <a:xfrm>
              <a:off x="10461861" y="4711403"/>
              <a:ext cx="10160" cy="969644"/>
            </a:xfrm>
            <a:custGeom>
              <a:avLst/>
              <a:gdLst/>
              <a:ahLst/>
              <a:cxnLst/>
              <a:rect l="l" t="t" r="r" b="b"/>
              <a:pathLst>
                <a:path w="10159" h="969645">
                  <a:moveTo>
                    <a:pt x="0" y="969181"/>
                  </a:moveTo>
                  <a:lnTo>
                    <a:pt x="10008" y="969181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969181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3" name="object 453"/>
            <p:cNvSpPr/>
            <p:nvPr/>
          </p:nvSpPr>
          <p:spPr>
            <a:xfrm>
              <a:off x="10476836" y="5435392"/>
              <a:ext cx="20320" cy="250825"/>
            </a:xfrm>
            <a:custGeom>
              <a:avLst/>
              <a:gdLst/>
              <a:ahLst/>
              <a:cxnLst/>
              <a:rect l="l" t="t" r="r" b="b"/>
              <a:pathLst>
                <a:path w="20320" h="250825">
                  <a:moveTo>
                    <a:pt x="20036" y="0"/>
                  </a:moveTo>
                  <a:lnTo>
                    <a:pt x="0" y="0"/>
                  </a:lnTo>
                  <a:lnTo>
                    <a:pt x="0" y="250450"/>
                  </a:lnTo>
                  <a:lnTo>
                    <a:pt x="20036" y="250450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4" name="object 454"/>
            <p:cNvSpPr/>
            <p:nvPr/>
          </p:nvSpPr>
          <p:spPr>
            <a:xfrm>
              <a:off x="10481886" y="5440631"/>
              <a:ext cx="10160" cy="240029"/>
            </a:xfrm>
            <a:custGeom>
              <a:avLst/>
              <a:gdLst/>
              <a:ahLst/>
              <a:cxnLst/>
              <a:rect l="l" t="t" r="r" b="b"/>
              <a:pathLst>
                <a:path w="10159" h="240029">
                  <a:moveTo>
                    <a:pt x="0" y="239954"/>
                  </a:moveTo>
                  <a:lnTo>
                    <a:pt x="10007" y="239954"/>
                  </a:lnTo>
                  <a:lnTo>
                    <a:pt x="10007" y="0"/>
                  </a:lnTo>
                  <a:lnTo>
                    <a:pt x="0" y="0"/>
                  </a:lnTo>
                  <a:lnTo>
                    <a:pt x="0" y="239954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5" name="object 455"/>
            <p:cNvSpPr/>
            <p:nvPr/>
          </p:nvSpPr>
          <p:spPr>
            <a:xfrm>
              <a:off x="10496860" y="5494331"/>
              <a:ext cx="20320" cy="191770"/>
            </a:xfrm>
            <a:custGeom>
              <a:avLst/>
              <a:gdLst/>
              <a:ahLst/>
              <a:cxnLst/>
              <a:rect l="l" t="t" r="r" b="b"/>
              <a:pathLst>
                <a:path w="20320" h="191770">
                  <a:moveTo>
                    <a:pt x="20252" y="0"/>
                  </a:moveTo>
                  <a:lnTo>
                    <a:pt x="0" y="0"/>
                  </a:lnTo>
                  <a:lnTo>
                    <a:pt x="0" y="191510"/>
                  </a:lnTo>
                  <a:lnTo>
                    <a:pt x="20252" y="191510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6" name="object 456"/>
            <p:cNvSpPr/>
            <p:nvPr/>
          </p:nvSpPr>
          <p:spPr>
            <a:xfrm>
              <a:off x="10501910" y="5499585"/>
              <a:ext cx="10795" cy="181610"/>
            </a:xfrm>
            <a:custGeom>
              <a:avLst/>
              <a:gdLst/>
              <a:ahLst/>
              <a:cxnLst/>
              <a:rect l="l" t="t" r="r" b="b"/>
              <a:pathLst>
                <a:path w="10795" h="181610">
                  <a:moveTo>
                    <a:pt x="0" y="181000"/>
                  </a:moveTo>
                  <a:lnTo>
                    <a:pt x="10224" y="181000"/>
                  </a:lnTo>
                  <a:lnTo>
                    <a:pt x="10223" y="0"/>
                  </a:lnTo>
                  <a:lnTo>
                    <a:pt x="0" y="0"/>
                  </a:lnTo>
                  <a:lnTo>
                    <a:pt x="0" y="181000"/>
                  </a:lnTo>
                  <a:close/>
                </a:path>
              </a:pathLst>
            </a:custGeom>
            <a:ln w="1002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7" name="object 457"/>
            <p:cNvSpPr/>
            <p:nvPr/>
          </p:nvSpPr>
          <p:spPr>
            <a:xfrm>
              <a:off x="10517233" y="4499942"/>
              <a:ext cx="20320" cy="1186180"/>
            </a:xfrm>
            <a:custGeom>
              <a:avLst/>
              <a:gdLst/>
              <a:ahLst/>
              <a:cxnLst/>
              <a:rect l="l" t="t" r="r" b="b"/>
              <a:pathLst>
                <a:path w="20320" h="1186179">
                  <a:moveTo>
                    <a:pt x="20036" y="0"/>
                  </a:moveTo>
                  <a:lnTo>
                    <a:pt x="0" y="0"/>
                  </a:lnTo>
                  <a:lnTo>
                    <a:pt x="0" y="1185900"/>
                  </a:lnTo>
                  <a:lnTo>
                    <a:pt x="20036" y="1185900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8" name="object 458"/>
            <p:cNvSpPr/>
            <p:nvPr/>
          </p:nvSpPr>
          <p:spPr>
            <a:xfrm>
              <a:off x="10522109" y="4505199"/>
              <a:ext cx="10160" cy="1175385"/>
            </a:xfrm>
            <a:custGeom>
              <a:avLst/>
              <a:gdLst/>
              <a:ahLst/>
              <a:cxnLst/>
              <a:rect l="l" t="t" r="r" b="b"/>
              <a:pathLst>
                <a:path w="10159" h="1175385">
                  <a:moveTo>
                    <a:pt x="0" y="1175386"/>
                  </a:moveTo>
                  <a:lnTo>
                    <a:pt x="10008" y="1175386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175386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9" name="object 459"/>
            <p:cNvSpPr/>
            <p:nvPr/>
          </p:nvSpPr>
          <p:spPr>
            <a:xfrm>
              <a:off x="10537258" y="4536758"/>
              <a:ext cx="20320" cy="1149350"/>
            </a:xfrm>
            <a:custGeom>
              <a:avLst/>
              <a:gdLst/>
              <a:ahLst/>
              <a:cxnLst/>
              <a:rect l="l" t="t" r="r" b="b"/>
              <a:pathLst>
                <a:path w="20320" h="1149350">
                  <a:moveTo>
                    <a:pt x="20036" y="0"/>
                  </a:moveTo>
                  <a:lnTo>
                    <a:pt x="0" y="0"/>
                  </a:lnTo>
                  <a:lnTo>
                    <a:pt x="0" y="1149083"/>
                  </a:lnTo>
                  <a:lnTo>
                    <a:pt x="20036" y="1149083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0" name="object 460"/>
            <p:cNvSpPr/>
            <p:nvPr/>
          </p:nvSpPr>
          <p:spPr>
            <a:xfrm>
              <a:off x="10542308" y="4542015"/>
              <a:ext cx="10160" cy="1139190"/>
            </a:xfrm>
            <a:custGeom>
              <a:avLst/>
              <a:gdLst/>
              <a:ahLst/>
              <a:cxnLst/>
              <a:rect l="l" t="t" r="r" b="b"/>
              <a:pathLst>
                <a:path w="10159" h="1139189">
                  <a:moveTo>
                    <a:pt x="0" y="1138570"/>
                  </a:moveTo>
                  <a:lnTo>
                    <a:pt x="10008" y="1138570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138570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1" name="object 461"/>
            <p:cNvSpPr/>
            <p:nvPr/>
          </p:nvSpPr>
          <p:spPr>
            <a:xfrm>
              <a:off x="10557282" y="4507170"/>
              <a:ext cx="20320" cy="1179195"/>
            </a:xfrm>
            <a:custGeom>
              <a:avLst/>
              <a:gdLst/>
              <a:ahLst/>
              <a:cxnLst/>
              <a:rect l="l" t="t" r="r" b="b"/>
              <a:pathLst>
                <a:path w="20320" h="1179195">
                  <a:moveTo>
                    <a:pt x="20252" y="0"/>
                  </a:moveTo>
                  <a:lnTo>
                    <a:pt x="0" y="0"/>
                  </a:lnTo>
                  <a:lnTo>
                    <a:pt x="0" y="1178672"/>
                  </a:lnTo>
                  <a:lnTo>
                    <a:pt x="20252" y="1178672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2" name="object 462"/>
            <p:cNvSpPr/>
            <p:nvPr/>
          </p:nvSpPr>
          <p:spPr>
            <a:xfrm>
              <a:off x="10562332" y="4512427"/>
              <a:ext cx="10795" cy="1168400"/>
            </a:xfrm>
            <a:custGeom>
              <a:avLst/>
              <a:gdLst/>
              <a:ahLst/>
              <a:cxnLst/>
              <a:rect l="l" t="t" r="r" b="b"/>
              <a:pathLst>
                <a:path w="10795" h="1168400">
                  <a:moveTo>
                    <a:pt x="0" y="1168158"/>
                  </a:moveTo>
                  <a:lnTo>
                    <a:pt x="10223" y="1168158"/>
                  </a:lnTo>
                  <a:lnTo>
                    <a:pt x="10223" y="0"/>
                  </a:lnTo>
                  <a:lnTo>
                    <a:pt x="0" y="0"/>
                  </a:lnTo>
                  <a:lnTo>
                    <a:pt x="0" y="1168158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3" name="object 463"/>
            <p:cNvSpPr/>
            <p:nvPr/>
          </p:nvSpPr>
          <p:spPr>
            <a:xfrm>
              <a:off x="10577481" y="4499942"/>
              <a:ext cx="20320" cy="1186180"/>
            </a:xfrm>
            <a:custGeom>
              <a:avLst/>
              <a:gdLst/>
              <a:ahLst/>
              <a:cxnLst/>
              <a:rect l="l" t="t" r="r" b="b"/>
              <a:pathLst>
                <a:path w="20320" h="1186179">
                  <a:moveTo>
                    <a:pt x="20036" y="0"/>
                  </a:moveTo>
                  <a:lnTo>
                    <a:pt x="0" y="0"/>
                  </a:lnTo>
                  <a:lnTo>
                    <a:pt x="0" y="1185900"/>
                  </a:lnTo>
                  <a:lnTo>
                    <a:pt x="20036" y="1185900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4" name="object 464"/>
            <p:cNvSpPr/>
            <p:nvPr/>
          </p:nvSpPr>
          <p:spPr>
            <a:xfrm>
              <a:off x="10582531" y="4505199"/>
              <a:ext cx="10160" cy="1175385"/>
            </a:xfrm>
            <a:custGeom>
              <a:avLst/>
              <a:gdLst/>
              <a:ahLst/>
              <a:cxnLst/>
              <a:rect l="l" t="t" r="r" b="b"/>
              <a:pathLst>
                <a:path w="10159" h="1175385">
                  <a:moveTo>
                    <a:pt x="0" y="1175386"/>
                  </a:moveTo>
                  <a:lnTo>
                    <a:pt x="10008" y="1175386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175386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0597505" y="4352475"/>
              <a:ext cx="20320" cy="1333500"/>
            </a:xfrm>
            <a:custGeom>
              <a:avLst/>
              <a:gdLst/>
              <a:ahLst/>
              <a:cxnLst/>
              <a:rect l="l" t="t" r="r" b="b"/>
              <a:pathLst>
                <a:path w="20320" h="1333500">
                  <a:moveTo>
                    <a:pt x="20036" y="0"/>
                  </a:moveTo>
                  <a:lnTo>
                    <a:pt x="0" y="0"/>
                  </a:lnTo>
                  <a:lnTo>
                    <a:pt x="0" y="1333366"/>
                  </a:lnTo>
                  <a:lnTo>
                    <a:pt x="20036" y="1333366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6" name="object 466"/>
            <p:cNvSpPr/>
            <p:nvPr/>
          </p:nvSpPr>
          <p:spPr>
            <a:xfrm>
              <a:off x="10602555" y="4357732"/>
              <a:ext cx="10160" cy="1323340"/>
            </a:xfrm>
            <a:custGeom>
              <a:avLst/>
              <a:gdLst/>
              <a:ahLst/>
              <a:cxnLst/>
              <a:rect l="l" t="t" r="r" b="b"/>
              <a:pathLst>
                <a:path w="10159" h="1323339">
                  <a:moveTo>
                    <a:pt x="0" y="1322852"/>
                  </a:moveTo>
                  <a:lnTo>
                    <a:pt x="10007" y="1322852"/>
                  </a:lnTo>
                  <a:lnTo>
                    <a:pt x="10007" y="0"/>
                  </a:lnTo>
                  <a:lnTo>
                    <a:pt x="0" y="0"/>
                  </a:lnTo>
                  <a:lnTo>
                    <a:pt x="0" y="1322852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7" name="object 467"/>
            <p:cNvSpPr/>
            <p:nvPr/>
          </p:nvSpPr>
          <p:spPr>
            <a:xfrm>
              <a:off x="10617530" y="5383900"/>
              <a:ext cx="20320" cy="302260"/>
            </a:xfrm>
            <a:custGeom>
              <a:avLst/>
              <a:gdLst/>
              <a:ahLst/>
              <a:cxnLst/>
              <a:rect l="l" t="t" r="r" b="b"/>
              <a:pathLst>
                <a:path w="20320" h="302260">
                  <a:moveTo>
                    <a:pt x="20036" y="0"/>
                  </a:moveTo>
                  <a:lnTo>
                    <a:pt x="0" y="0"/>
                  </a:lnTo>
                  <a:lnTo>
                    <a:pt x="0" y="301941"/>
                  </a:lnTo>
                  <a:lnTo>
                    <a:pt x="20036" y="301941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8" name="object 468"/>
            <p:cNvSpPr/>
            <p:nvPr/>
          </p:nvSpPr>
          <p:spPr>
            <a:xfrm>
              <a:off x="10622580" y="5389139"/>
              <a:ext cx="10160" cy="291465"/>
            </a:xfrm>
            <a:custGeom>
              <a:avLst/>
              <a:gdLst/>
              <a:ahLst/>
              <a:cxnLst/>
              <a:rect l="l" t="t" r="r" b="b"/>
              <a:pathLst>
                <a:path w="10159" h="291464">
                  <a:moveTo>
                    <a:pt x="0" y="291446"/>
                  </a:moveTo>
                  <a:lnTo>
                    <a:pt x="10008" y="291446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91446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9" name="object 469"/>
            <p:cNvSpPr/>
            <p:nvPr/>
          </p:nvSpPr>
          <p:spPr>
            <a:xfrm>
              <a:off x="10637554" y="5280679"/>
              <a:ext cx="20320" cy="405765"/>
            </a:xfrm>
            <a:custGeom>
              <a:avLst/>
              <a:gdLst/>
              <a:ahLst/>
              <a:cxnLst/>
              <a:rect l="l" t="t" r="r" b="b"/>
              <a:pathLst>
                <a:path w="20320" h="405764">
                  <a:moveTo>
                    <a:pt x="20252" y="0"/>
                  </a:moveTo>
                  <a:lnTo>
                    <a:pt x="0" y="0"/>
                  </a:lnTo>
                  <a:lnTo>
                    <a:pt x="0" y="405162"/>
                  </a:lnTo>
                  <a:lnTo>
                    <a:pt x="20252" y="405162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0" name="object 470"/>
            <p:cNvSpPr/>
            <p:nvPr/>
          </p:nvSpPr>
          <p:spPr>
            <a:xfrm>
              <a:off x="10642604" y="5285936"/>
              <a:ext cx="10795" cy="394970"/>
            </a:xfrm>
            <a:custGeom>
              <a:avLst/>
              <a:gdLst/>
              <a:ahLst/>
              <a:cxnLst/>
              <a:rect l="l" t="t" r="r" b="b"/>
              <a:pathLst>
                <a:path w="10795" h="394970">
                  <a:moveTo>
                    <a:pt x="0" y="394649"/>
                  </a:moveTo>
                  <a:lnTo>
                    <a:pt x="10224" y="394649"/>
                  </a:lnTo>
                  <a:lnTo>
                    <a:pt x="10223" y="0"/>
                  </a:lnTo>
                  <a:lnTo>
                    <a:pt x="0" y="0"/>
                  </a:lnTo>
                  <a:lnTo>
                    <a:pt x="0" y="394649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1" name="object 471"/>
            <p:cNvSpPr/>
            <p:nvPr/>
          </p:nvSpPr>
          <p:spPr>
            <a:xfrm>
              <a:off x="10657927" y="4057981"/>
              <a:ext cx="20320" cy="1628139"/>
            </a:xfrm>
            <a:custGeom>
              <a:avLst/>
              <a:gdLst/>
              <a:ahLst/>
              <a:cxnLst/>
              <a:rect l="l" t="t" r="r" b="b"/>
              <a:pathLst>
                <a:path w="20320" h="1628139">
                  <a:moveTo>
                    <a:pt x="20036" y="0"/>
                  </a:moveTo>
                  <a:lnTo>
                    <a:pt x="0" y="0"/>
                  </a:lnTo>
                  <a:lnTo>
                    <a:pt x="0" y="1627861"/>
                  </a:lnTo>
                  <a:lnTo>
                    <a:pt x="20036" y="1627861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2" name="object 472"/>
            <p:cNvSpPr/>
            <p:nvPr/>
          </p:nvSpPr>
          <p:spPr>
            <a:xfrm>
              <a:off x="10662803" y="4063238"/>
              <a:ext cx="10160" cy="1617345"/>
            </a:xfrm>
            <a:custGeom>
              <a:avLst/>
              <a:gdLst/>
              <a:ahLst/>
              <a:cxnLst/>
              <a:rect l="l" t="t" r="r" b="b"/>
              <a:pathLst>
                <a:path w="10159" h="1617345">
                  <a:moveTo>
                    <a:pt x="0" y="1617347"/>
                  </a:moveTo>
                  <a:lnTo>
                    <a:pt x="10008" y="1617347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617347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3" name="object 473"/>
            <p:cNvSpPr/>
            <p:nvPr/>
          </p:nvSpPr>
          <p:spPr>
            <a:xfrm>
              <a:off x="10677952" y="4205228"/>
              <a:ext cx="20320" cy="1480820"/>
            </a:xfrm>
            <a:custGeom>
              <a:avLst/>
              <a:gdLst/>
              <a:ahLst/>
              <a:cxnLst/>
              <a:rect l="l" t="t" r="r" b="b"/>
              <a:pathLst>
                <a:path w="20320" h="1480820">
                  <a:moveTo>
                    <a:pt x="20036" y="0"/>
                  </a:moveTo>
                  <a:lnTo>
                    <a:pt x="0" y="0"/>
                  </a:lnTo>
                  <a:lnTo>
                    <a:pt x="0" y="1480613"/>
                  </a:lnTo>
                  <a:lnTo>
                    <a:pt x="20036" y="1480613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4" name="object 474"/>
            <p:cNvSpPr/>
            <p:nvPr/>
          </p:nvSpPr>
          <p:spPr>
            <a:xfrm>
              <a:off x="10683001" y="4210485"/>
              <a:ext cx="10160" cy="1470660"/>
            </a:xfrm>
            <a:custGeom>
              <a:avLst/>
              <a:gdLst/>
              <a:ahLst/>
              <a:cxnLst/>
              <a:rect l="l" t="t" r="r" b="b"/>
              <a:pathLst>
                <a:path w="10159" h="1470660">
                  <a:moveTo>
                    <a:pt x="0" y="1470100"/>
                  </a:moveTo>
                  <a:lnTo>
                    <a:pt x="10008" y="1470100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470100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5" name="object 475"/>
            <p:cNvSpPr/>
            <p:nvPr/>
          </p:nvSpPr>
          <p:spPr>
            <a:xfrm>
              <a:off x="10697976" y="4124148"/>
              <a:ext cx="20320" cy="1562100"/>
            </a:xfrm>
            <a:custGeom>
              <a:avLst/>
              <a:gdLst/>
              <a:ahLst/>
              <a:cxnLst/>
              <a:rect l="l" t="t" r="r" b="b"/>
              <a:pathLst>
                <a:path w="20320" h="1562100">
                  <a:moveTo>
                    <a:pt x="20036" y="0"/>
                  </a:moveTo>
                  <a:lnTo>
                    <a:pt x="0" y="0"/>
                  </a:lnTo>
                  <a:lnTo>
                    <a:pt x="0" y="1561693"/>
                  </a:lnTo>
                  <a:lnTo>
                    <a:pt x="20036" y="1561693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6" name="object 476"/>
            <p:cNvSpPr/>
            <p:nvPr/>
          </p:nvSpPr>
          <p:spPr>
            <a:xfrm>
              <a:off x="10703026" y="4129405"/>
              <a:ext cx="10160" cy="1551305"/>
            </a:xfrm>
            <a:custGeom>
              <a:avLst/>
              <a:gdLst/>
              <a:ahLst/>
              <a:cxnLst/>
              <a:rect l="l" t="t" r="r" b="b"/>
              <a:pathLst>
                <a:path w="10159" h="1551304">
                  <a:moveTo>
                    <a:pt x="0" y="1551180"/>
                  </a:moveTo>
                  <a:lnTo>
                    <a:pt x="10009" y="1551180"/>
                  </a:lnTo>
                  <a:lnTo>
                    <a:pt x="10009" y="0"/>
                  </a:lnTo>
                  <a:lnTo>
                    <a:pt x="0" y="0"/>
                  </a:lnTo>
                  <a:lnTo>
                    <a:pt x="0" y="1551180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7" name="object 477"/>
            <p:cNvSpPr/>
            <p:nvPr/>
          </p:nvSpPr>
          <p:spPr>
            <a:xfrm>
              <a:off x="10718001" y="4588250"/>
              <a:ext cx="20320" cy="1097915"/>
            </a:xfrm>
            <a:custGeom>
              <a:avLst/>
              <a:gdLst/>
              <a:ahLst/>
              <a:cxnLst/>
              <a:rect l="l" t="t" r="r" b="b"/>
              <a:pathLst>
                <a:path w="20320" h="1097914">
                  <a:moveTo>
                    <a:pt x="20252" y="0"/>
                  </a:moveTo>
                  <a:lnTo>
                    <a:pt x="0" y="0"/>
                  </a:lnTo>
                  <a:lnTo>
                    <a:pt x="0" y="1097592"/>
                  </a:lnTo>
                  <a:lnTo>
                    <a:pt x="20252" y="1097592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8" name="object 478"/>
            <p:cNvSpPr/>
            <p:nvPr/>
          </p:nvSpPr>
          <p:spPr>
            <a:xfrm>
              <a:off x="10723050" y="4593507"/>
              <a:ext cx="10795" cy="1087120"/>
            </a:xfrm>
            <a:custGeom>
              <a:avLst/>
              <a:gdLst/>
              <a:ahLst/>
              <a:cxnLst/>
              <a:rect l="l" t="t" r="r" b="b"/>
              <a:pathLst>
                <a:path w="10795" h="1087120">
                  <a:moveTo>
                    <a:pt x="0" y="1087078"/>
                  </a:moveTo>
                  <a:lnTo>
                    <a:pt x="10224" y="1087078"/>
                  </a:lnTo>
                  <a:lnTo>
                    <a:pt x="10223" y="0"/>
                  </a:lnTo>
                  <a:lnTo>
                    <a:pt x="0" y="0"/>
                  </a:lnTo>
                  <a:lnTo>
                    <a:pt x="0" y="1087078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9" name="object 479"/>
            <p:cNvSpPr/>
            <p:nvPr/>
          </p:nvSpPr>
          <p:spPr>
            <a:xfrm>
              <a:off x="10738200" y="5531140"/>
              <a:ext cx="20320" cy="154940"/>
            </a:xfrm>
            <a:custGeom>
              <a:avLst/>
              <a:gdLst/>
              <a:ahLst/>
              <a:cxnLst/>
              <a:rect l="l" t="t" r="r" b="b"/>
              <a:pathLst>
                <a:path w="20320" h="154939">
                  <a:moveTo>
                    <a:pt x="20036" y="0"/>
                  </a:moveTo>
                  <a:lnTo>
                    <a:pt x="0" y="0"/>
                  </a:lnTo>
                  <a:lnTo>
                    <a:pt x="0" y="154701"/>
                  </a:lnTo>
                  <a:lnTo>
                    <a:pt x="20036" y="154701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0" name="object 480"/>
            <p:cNvSpPr/>
            <p:nvPr/>
          </p:nvSpPr>
          <p:spPr>
            <a:xfrm>
              <a:off x="10743249" y="5536395"/>
              <a:ext cx="10160" cy="144780"/>
            </a:xfrm>
            <a:custGeom>
              <a:avLst/>
              <a:gdLst/>
              <a:ahLst/>
              <a:cxnLst/>
              <a:rect l="l" t="t" r="r" b="b"/>
              <a:pathLst>
                <a:path w="10159" h="144779">
                  <a:moveTo>
                    <a:pt x="0" y="144189"/>
                  </a:moveTo>
                  <a:lnTo>
                    <a:pt x="10008" y="144189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144189"/>
                  </a:lnTo>
                  <a:close/>
                </a:path>
              </a:pathLst>
            </a:custGeom>
            <a:ln w="10030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1" name="object 481"/>
            <p:cNvSpPr/>
            <p:nvPr/>
          </p:nvSpPr>
          <p:spPr>
            <a:xfrm>
              <a:off x="10758224" y="5243863"/>
              <a:ext cx="20320" cy="442595"/>
            </a:xfrm>
            <a:custGeom>
              <a:avLst/>
              <a:gdLst/>
              <a:ahLst/>
              <a:cxnLst/>
              <a:rect l="l" t="t" r="r" b="b"/>
              <a:pathLst>
                <a:path w="20320" h="442595">
                  <a:moveTo>
                    <a:pt x="20036" y="0"/>
                  </a:moveTo>
                  <a:lnTo>
                    <a:pt x="0" y="0"/>
                  </a:lnTo>
                  <a:lnTo>
                    <a:pt x="0" y="441979"/>
                  </a:lnTo>
                  <a:lnTo>
                    <a:pt x="20036" y="441979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2" name="object 482"/>
            <p:cNvSpPr/>
            <p:nvPr/>
          </p:nvSpPr>
          <p:spPr>
            <a:xfrm>
              <a:off x="10763274" y="5249120"/>
              <a:ext cx="10160" cy="431800"/>
            </a:xfrm>
            <a:custGeom>
              <a:avLst/>
              <a:gdLst/>
              <a:ahLst/>
              <a:cxnLst/>
              <a:rect l="l" t="t" r="r" b="b"/>
              <a:pathLst>
                <a:path w="10159" h="431800">
                  <a:moveTo>
                    <a:pt x="0" y="431465"/>
                  </a:moveTo>
                  <a:lnTo>
                    <a:pt x="10008" y="431465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431465"/>
                  </a:lnTo>
                  <a:close/>
                </a:path>
              </a:pathLst>
            </a:custGeom>
            <a:ln w="10028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3" name="object 483"/>
            <p:cNvSpPr/>
            <p:nvPr/>
          </p:nvSpPr>
          <p:spPr>
            <a:xfrm>
              <a:off x="10778249" y="5125985"/>
              <a:ext cx="20320" cy="560070"/>
            </a:xfrm>
            <a:custGeom>
              <a:avLst/>
              <a:gdLst/>
              <a:ahLst/>
              <a:cxnLst/>
              <a:rect l="l" t="t" r="r" b="b"/>
              <a:pathLst>
                <a:path w="20320" h="560070">
                  <a:moveTo>
                    <a:pt x="20252" y="0"/>
                  </a:moveTo>
                  <a:lnTo>
                    <a:pt x="0" y="0"/>
                  </a:lnTo>
                  <a:lnTo>
                    <a:pt x="0" y="559857"/>
                  </a:lnTo>
                  <a:lnTo>
                    <a:pt x="20252" y="559857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4" name="object 484"/>
            <p:cNvSpPr/>
            <p:nvPr/>
          </p:nvSpPr>
          <p:spPr>
            <a:xfrm>
              <a:off x="10783298" y="5131242"/>
              <a:ext cx="10795" cy="549910"/>
            </a:xfrm>
            <a:custGeom>
              <a:avLst/>
              <a:gdLst/>
              <a:ahLst/>
              <a:cxnLst/>
              <a:rect l="l" t="t" r="r" b="b"/>
              <a:pathLst>
                <a:path w="10795" h="549910">
                  <a:moveTo>
                    <a:pt x="0" y="549343"/>
                  </a:moveTo>
                  <a:lnTo>
                    <a:pt x="10223" y="549343"/>
                  </a:lnTo>
                  <a:lnTo>
                    <a:pt x="10223" y="0"/>
                  </a:lnTo>
                  <a:lnTo>
                    <a:pt x="0" y="0"/>
                  </a:lnTo>
                  <a:lnTo>
                    <a:pt x="0" y="549343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5" name="object 485"/>
            <p:cNvSpPr/>
            <p:nvPr/>
          </p:nvSpPr>
          <p:spPr>
            <a:xfrm>
              <a:off x="10798621" y="5148108"/>
              <a:ext cx="20320" cy="537845"/>
            </a:xfrm>
            <a:custGeom>
              <a:avLst/>
              <a:gdLst/>
              <a:ahLst/>
              <a:cxnLst/>
              <a:rect l="l" t="t" r="r" b="b"/>
              <a:pathLst>
                <a:path w="20320" h="537845">
                  <a:moveTo>
                    <a:pt x="20036" y="0"/>
                  </a:moveTo>
                  <a:lnTo>
                    <a:pt x="0" y="0"/>
                  </a:lnTo>
                  <a:lnTo>
                    <a:pt x="0" y="537734"/>
                  </a:lnTo>
                  <a:lnTo>
                    <a:pt x="20036" y="537734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6" name="object 486"/>
            <p:cNvSpPr/>
            <p:nvPr/>
          </p:nvSpPr>
          <p:spPr>
            <a:xfrm>
              <a:off x="10803497" y="5153364"/>
              <a:ext cx="10160" cy="527685"/>
            </a:xfrm>
            <a:custGeom>
              <a:avLst/>
              <a:gdLst/>
              <a:ahLst/>
              <a:cxnLst/>
              <a:rect l="l" t="t" r="r" b="b"/>
              <a:pathLst>
                <a:path w="10159" h="527685">
                  <a:moveTo>
                    <a:pt x="0" y="527220"/>
                  </a:moveTo>
                  <a:lnTo>
                    <a:pt x="10008" y="527220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527220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7" name="object 487"/>
            <p:cNvSpPr/>
            <p:nvPr/>
          </p:nvSpPr>
          <p:spPr>
            <a:xfrm>
              <a:off x="10818646" y="3527420"/>
              <a:ext cx="20320" cy="2159000"/>
            </a:xfrm>
            <a:custGeom>
              <a:avLst/>
              <a:gdLst/>
              <a:ahLst/>
              <a:cxnLst/>
              <a:rect l="l" t="t" r="r" b="b"/>
              <a:pathLst>
                <a:path w="20320" h="2159000">
                  <a:moveTo>
                    <a:pt x="20036" y="0"/>
                  </a:moveTo>
                  <a:lnTo>
                    <a:pt x="0" y="0"/>
                  </a:lnTo>
                  <a:lnTo>
                    <a:pt x="0" y="2158422"/>
                  </a:lnTo>
                  <a:lnTo>
                    <a:pt x="20036" y="2158422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8" name="object 488"/>
            <p:cNvSpPr/>
            <p:nvPr/>
          </p:nvSpPr>
          <p:spPr>
            <a:xfrm>
              <a:off x="10823521" y="3532750"/>
              <a:ext cx="10160" cy="2148205"/>
            </a:xfrm>
            <a:custGeom>
              <a:avLst/>
              <a:gdLst/>
              <a:ahLst/>
              <a:cxnLst/>
              <a:rect l="l" t="t" r="r" b="b"/>
              <a:pathLst>
                <a:path w="10159" h="2148204">
                  <a:moveTo>
                    <a:pt x="0" y="2147835"/>
                  </a:moveTo>
                  <a:lnTo>
                    <a:pt x="10008" y="2147835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147835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9" name="object 489"/>
            <p:cNvSpPr/>
            <p:nvPr/>
          </p:nvSpPr>
          <p:spPr>
            <a:xfrm>
              <a:off x="10838670" y="3394903"/>
              <a:ext cx="20320" cy="2291080"/>
            </a:xfrm>
            <a:custGeom>
              <a:avLst/>
              <a:gdLst/>
              <a:ahLst/>
              <a:cxnLst/>
              <a:rect l="l" t="t" r="r" b="b"/>
              <a:pathLst>
                <a:path w="20320" h="2291079">
                  <a:moveTo>
                    <a:pt x="20036" y="0"/>
                  </a:moveTo>
                  <a:lnTo>
                    <a:pt x="0" y="0"/>
                  </a:lnTo>
                  <a:lnTo>
                    <a:pt x="0" y="2290939"/>
                  </a:lnTo>
                  <a:lnTo>
                    <a:pt x="20036" y="2290939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0" name="object 490"/>
            <p:cNvSpPr/>
            <p:nvPr/>
          </p:nvSpPr>
          <p:spPr>
            <a:xfrm>
              <a:off x="10843720" y="3400232"/>
              <a:ext cx="10160" cy="2280920"/>
            </a:xfrm>
            <a:custGeom>
              <a:avLst/>
              <a:gdLst/>
              <a:ahLst/>
              <a:cxnLst/>
              <a:rect l="l" t="t" r="r" b="b"/>
              <a:pathLst>
                <a:path w="10159" h="2280920">
                  <a:moveTo>
                    <a:pt x="0" y="2280352"/>
                  </a:moveTo>
                  <a:lnTo>
                    <a:pt x="10008" y="2280352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2280352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1" name="object 491"/>
            <p:cNvSpPr/>
            <p:nvPr/>
          </p:nvSpPr>
          <p:spPr>
            <a:xfrm>
              <a:off x="10858695" y="3733679"/>
              <a:ext cx="20320" cy="1952625"/>
            </a:xfrm>
            <a:custGeom>
              <a:avLst/>
              <a:gdLst/>
              <a:ahLst/>
              <a:cxnLst/>
              <a:rect l="l" t="t" r="r" b="b"/>
              <a:pathLst>
                <a:path w="20320" h="1952625">
                  <a:moveTo>
                    <a:pt x="20252" y="0"/>
                  </a:moveTo>
                  <a:lnTo>
                    <a:pt x="0" y="0"/>
                  </a:lnTo>
                  <a:lnTo>
                    <a:pt x="0" y="1952162"/>
                  </a:lnTo>
                  <a:lnTo>
                    <a:pt x="20252" y="1952162"/>
                  </a:lnTo>
                  <a:lnTo>
                    <a:pt x="20252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2" name="object 492"/>
            <p:cNvSpPr/>
            <p:nvPr/>
          </p:nvSpPr>
          <p:spPr>
            <a:xfrm>
              <a:off x="10863744" y="3739009"/>
              <a:ext cx="10795" cy="1941830"/>
            </a:xfrm>
            <a:custGeom>
              <a:avLst/>
              <a:gdLst/>
              <a:ahLst/>
              <a:cxnLst/>
              <a:rect l="l" t="t" r="r" b="b"/>
              <a:pathLst>
                <a:path w="10795" h="1941829">
                  <a:moveTo>
                    <a:pt x="0" y="1941576"/>
                  </a:moveTo>
                  <a:lnTo>
                    <a:pt x="10223" y="1941576"/>
                  </a:lnTo>
                  <a:lnTo>
                    <a:pt x="10223" y="0"/>
                  </a:lnTo>
                  <a:lnTo>
                    <a:pt x="0" y="0"/>
                  </a:lnTo>
                  <a:lnTo>
                    <a:pt x="0" y="1941576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3" name="object 493"/>
            <p:cNvSpPr/>
            <p:nvPr/>
          </p:nvSpPr>
          <p:spPr>
            <a:xfrm>
              <a:off x="10878894" y="5177696"/>
              <a:ext cx="20320" cy="508634"/>
            </a:xfrm>
            <a:custGeom>
              <a:avLst/>
              <a:gdLst/>
              <a:ahLst/>
              <a:cxnLst/>
              <a:rect l="l" t="t" r="r" b="b"/>
              <a:pathLst>
                <a:path w="20320" h="508635">
                  <a:moveTo>
                    <a:pt x="20036" y="0"/>
                  </a:moveTo>
                  <a:lnTo>
                    <a:pt x="0" y="0"/>
                  </a:lnTo>
                  <a:lnTo>
                    <a:pt x="0" y="508146"/>
                  </a:lnTo>
                  <a:lnTo>
                    <a:pt x="20036" y="508146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4" name="object 494"/>
            <p:cNvSpPr/>
            <p:nvPr/>
          </p:nvSpPr>
          <p:spPr>
            <a:xfrm>
              <a:off x="10883943" y="5182952"/>
              <a:ext cx="10160" cy="497840"/>
            </a:xfrm>
            <a:custGeom>
              <a:avLst/>
              <a:gdLst/>
              <a:ahLst/>
              <a:cxnLst/>
              <a:rect l="l" t="t" r="r" b="b"/>
              <a:pathLst>
                <a:path w="10159" h="497839">
                  <a:moveTo>
                    <a:pt x="0" y="497632"/>
                  </a:moveTo>
                  <a:lnTo>
                    <a:pt x="10008" y="497632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497632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5" name="object 495"/>
            <p:cNvSpPr/>
            <p:nvPr/>
          </p:nvSpPr>
          <p:spPr>
            <a:xfrm>
              <a:off x="10898918" y="4949149"/>
              <a:ext cx="20320" cy="737235"/>
            </a:xfrm>
            <a:custGeom>
              <a:avLst/>
              <a:gdLst/>
              <a:ahLst/>
              <a:cxnLst/>
              <a:rect l="l" t="t" r="r" b="b"/>
              <a:pathLst>
                <a:path w="20320" h="737235">
                  <a:moveTo>
                    <a:pt x="20036" y="0"/>
                  </a:moveTo>
                  <a:lnTo>
                    <a:pt x="0" y="0"/>
                  </a:lnTo>
                  <a:lnTo>
                    <a:pt x="0" y="736692"/>
                  </a:lnTo>
                  <a:lnTo>
                    <a:pt x="20036" y="736692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6" name="object 496"/>
            <p:cNvSpPr/>
            <p:nvPr/>
          </p:nvSpPr>
          <p:spPr>
            <a:xfrm>
              <a:off x="10903968" y="4954406"/>
              <a:ext cx="10160" cy="726440"/>
            </a:xfrm>
            <a:custGeom>
              <a:avLst/>
              <a:gdLst/>
              <a:ahLst/>
              <a:cxnLst/>
              <a:rect l="l" t="t" r="r" b="b"/>
              <a:pathLst>
                <a:path w="10159" h="726439">
                  <a:moveTo>
                    <a:pt x="0" y="726179"/>
                  </a:moveTo>
                  <a:lnTo>
                    <a:pt x="10007" y="726179"/>
                  </a:lnTo>
                  <a:lnTo>
                    <a:pt x="10007" y="0"/>
                  </a:lnTo>
                  <a:lnTo>
                    <a:pt x="0" y="0"/>
                  </a:lnTo>
                  <a:lnTo>
                    <a:pt x="0" y="726179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7" name="object 497"/>
            <p:cNvSpPr/>
            <p:nvPr/>
          </p:nvSpPr>
          <p:spPr>
            <a:xfrm>
              <a:off x="10918942" y="5074493"/>
              <a:ext cx="20320" cy="611505"/>
            </a:xfrm>
            <a:custGeom>
              <a:avLst/>
              <a:gdLst/>
              <a:ahLst/>
              <a:cxnLst/>
              <a:rect l="l" t="t" r="r" b="b"/>
              <a:pathLst>
                <a:path w="20320" h="611504">
                  <a:moveTo>
                    <a:pt x="20036" y="0"/>
                  </a:moveTo>
                  <a:lnTo>
                    <a:pt x="0" y="0"/>
                  </a:lnTo>
                  <a:lnTo>
                    <a:pt x="0" y="611349"/>
                  </a:lnTo>
                  <a:lnTo>
                    <a:pt x="20036" y="611349"/>
                  </a:lnTo>
                  <a:lnTo>
                    <a:pt x="2003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8" name="object 498"/>
            <p:cNvSpPr/>
            <p:nvPr/>
          </p:nvSpPr>
          <p:spPr>
            <a:xfrm>
              <a:off x="10923992" y="5079750"/>
              <a:ext cx="10160" cy="601345"/>
            </a:xfrm>
            <a:custGeom>
              <a:avLst/>
              <a:gdLst/>
              <a:ahLst/>
              <a:cxnLst/>
              <a:rect l="l" t="t" r="r" b="b"/>
              <a:pathLst>
                <a:path w="10159" h="601345">
                  <a:moveTo>
                    <a:pt x="0" y="600835"/>
                  </a:moveTo>
                  <a:lnTo>
                    <a:pt x="10008" y="600835"/>
                  </a:lnTo>
                  <a:lnTo>
                    <a:pt x="10008" y="0"/>
                  </a:lnTo>
                  <a:lnTo>
                    <a:pt x="0" y="0"/>
                  </a:lnTo>
                  <a:lnTo>
                    <a:pt x="0" y="600835"/>
                  </a:lnTo>
                  <a:close/>
                </a:path>
              </a:pathLst>
            </a:custGeom>
            <a:ln w="10027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9" name="object 499"/>
            <p:cNvSpPr/>
            <p:nvPr/>
          </p:nvSpPr>
          <p:spPr>
            <a:xfrm>
              <a:off x="5101226" y="3018215"/>
              <a:ext cx="5828030" cy="2656205"/>
            </a:xfrm>
            <a:custGeom>
              <a:avLst/>
              <a:gdLst/>
              <a:ahLst/>
              <a:cxnLst/>
              <a:rect l="l" t="t" r="r" b="b"/>
              <a:pathLst>
                <a:path w="5828030" h="2656204">
                  <a:moveTo>
                    <a:pt x="0" y="2654978"/>
                  </a:moveTo>
                  <a:lnTo>
                    <a:pt x="20041" y="2656109"/>
                  </a:lnTo>
                  <a:lnTo>
                    <a:pt x="40292" y="2639627"/>
                  </a:lnTo>
                  <a:lnTo>
                    <a:pt x="60334" y="2631942"/>
                  </a:lnTo>
                  <a:lnTo>
                    <a:pt x="80376" y="2609801"/>
                  </a:lnTo>
                  <a:lnTo>
                    <a:pt x="100401" y="2559441"/>
                  </a:lnTo>
                  <a:lnTo>
                    <a:pt x="120652" y="2539345"/>
                  </a:lnTo>
                  <a:lnTo>
                    <a:pt x="140694" y="2516309"/>
                  </a:lnTo>
                  <a:lnTo>
                    <a:pt x="160735" y="2418290"/>
                  </a:lnTo>
                  <a:lnTo>
                    <a:pt x="180760" y="2332027"/>
                  </a:lnTo>
                  <a:lnTo>
                    <a:pt x="201011" y="2174156"/>
                  </a:lnTo>
                  <a:lnTo>
                    <a:pt x="221053" y="1947873"/>
                  </a:lnTo>
                  <a:lnTo>
                    <a:pt x="241095" y="1724912"/>
                  </a:lnTo>
                  <a:lnTo>
                    <a:pt x="261346" y="1597506"/>
                  </a:lnTo>
                  <a:lnTo>
                    <a:pt x="281388" y="1453307"/>
                  </a:lnTo>
                  <a:lnTo>
                    <a:pt x="301412" y="1219668"/>
                  </a:lnTo>
                  <a:lnTo>
                    <a:pt x="321454" y="921048"/>
                  </a:lnTo>
                  <a:lnTo>
                    <a:pt x="341705" y="630277"/>
                  </a:lnTo>
                  <a:lnTo>
                    <a:pt x="361747" y="398828"/>
                  </a:lnTo>
                  <a:lnTo>
                    <a:pt x="381789" y="233821"/>
                  </a:lnTo>
                  <a:lnTo>
                    <a:pt x="402040" y="76845"/>
                  </a:lnTo>
                  <a:lnTo>
                    <a:pt x="422064" y="0"/>
                  </a:lnTo>
                  <a:lnTo>
                    <a:pt x="442106" y="20990"/>
                  </a:lnTo>
                  <a:lnTo>
                    <a:pt x="462148" y="5475"/>
                  </a:lnTo>
                  <a:lnTo>
                    <a:pt x="482399" y="82138"/>
                  </a:lnTo>
                  <a:lnTo>
                    <a:pt x="502423" y="176871"/>
                  </a:lnTo>
                  <a:lnTo>
                    <a:pt x="522465" y="273795"/>
                  </a:lnTo>
                  <a:lnTo>
                    <a:pt x="542507" y="438803"/>
                  </a:lnTo>
                  <a:lnTo>
                    <a:pt x="562758" y="486261"/>
                  </a:lnTo>
                  <a:lnTo>
                    <a:pt x="582800" y="455778"/>
                  </a:lnTo>
                  <a:lnTo>
                    <a:pt x="602825" y="556717"/>
                  </a:lnTo>
                  <a:lnTo>
                    <a:pt x="623076" y="629364"/>
                  </a:lnTo>
                  <a:lnTo>
                    <a:pt x="643117" y="733589"/>
                  </a:lnTo>
                  <a:lnTo>
                    <a:pt x="663159" y="814633"/>
                  </a:lnTo>
                  <a:lnTo>
                    <a:pt x="683201" y="827227"/>
                  </a:lnTo>
                  <a:lnTo>
                    <a:pt x="703452" y="927254"/>
                  </a:lnTo>
                  <a:lnTo>
                    <a:pt x="723477" y="1040971"/>
                  </a:lnTo>
                  <a:lnTo>
                    <a:pt x="743519" y="1151401"/>
                  </a:lnTo>
                  <a:lnTo>
                    <a:pt x="763561" y="1257634"/>
                  </a:lnTo>
                  <a:lnTo>
                    <a:pt x="783812" y="1316592"/>
                  </a:lnTo>
                  <a:lnTo>
                    <a:pt x="803836" y="1359851"/>
                  </a:lnTo>
                  <a:lnTo>
                    <a:pt x="823878" y="1396540"/>
                  </a:lnTo>
                  <a:lnTo>
                    <a:pt x="844129" y="1400738"/>
                  </a:lnTo>
                  <a:lnTo>
                    <a:pt x="864171" y="1441807"/>
                  </a:lnTo>
                  <a:lnTo>
                    <a:pt x="884195" y="1499487"/>
                  </a:lnTo>
                  <a:lnTo>
                    <a:pt x="904220" y="1551326"/>
                  </a:lnTo>
                  <a:lnTo>
                    <a:pt x="924419" y="1626893"/>
                  </a:lnTo>
                  <a:lnTo>
                    <a:pt x="944617" y="1776386"/>
                  </a:lnTo>
                  <a:lnTo>
                    <a:pt x="964642" y="1813257"/>
                  </a:lnTo>
                  <a:lnTo>
                    <a:pt x="984666" y="1848120"/>
                  </a:lnTo>
                  <a:lnTo>
                    <a:pt x="1004865" y="1910180"/>
                  </a:lnTo>
                  <a:lnTo>
                    <a:pt x="1024889" y="1921680"/>
                  </a:lnTo>
                  <a:lnTo>
                    <a:pt x="1044914" y="1945829"/>
                  </a:lnTo>
                  <a:lnTo>
                    <a:pt x="1065113" y="1980619"/>
                  </a:lnTo>
                  <a:lnTo>
                    <a:pt x="1085137" y="1939513"/>
                  </a:lnTo>
                  <a:lnTo>
                    <a:pt x="1105336" y="1953294"/>
                  </a:lnTo>
                  <a:lnTo>
                    <a:pt x="1125360" y="1972259"/>
                  </a:lnTo>
                  <a:lnTo>
                    <a:pt x="1145559" y="1971127"/>
                  </a:lnTo>
                  <a:lnTo>
                    <a:pt x="1165584" y="2013146"/>
                  </a:lnTo>
                  <a:lnTo>
                    <a:pt x="1185608" y="2036400"/>
                  </a:lnTo>
                  <a:lnTo>
                    <a:pt x="1205633" y="2061699"/>
                  </a:lnTo>
                  <a:lnTo>
                    <a:pt x="1225831" y="2087892"/>
                  </a:lnTo>
                  <a:lnTo>
                    <a:pt x="1246030" y="2101673"/>
                  </a:lnTo>
                  <a:lnTo>
                    <a:pt x="1266054" y="2120638"/>
                  </a:lnTo>
                  <a:lnTo>
                    <a:pt x="1286253" y="2217306"/>
                  </a:lnTo>
                  <a:lnTo>
                    <a:pt x="1306278" y="2232201"/>
                  </a:lnTo>
                  <a:lnTo>
                    <a:pt x="1326302" y="2273088"/>
                  </a:lnTo>
                  <a:lnTo>
                    <a:pt x="1346327" y="2323667"/>
                  </a:lnTo>
                  <a:lnTo>
                    <a:pt x="1366525" y="2350097"/>
                  </a:lnTo>
                  <a:lnTo>
                    <a:pt x="1386550" y="2366799"/>
                  </a:lnTo>
                  <a:lnTo>
                    <a:pt x="1406748" y="2359351"/>
                  </a:lnTo>
                  <a:lnTo>
                    <a:pt x="1426773" y="2333158"/>
                  </a:lnTo>
                  <a:lnTo>
                    <a:pt x="1446972" y="2359351"/>
                  </a:lnTo>
                  <a:lnTo>
                    <a:pt x="1466996" y="2362509"/>
                  </a:lnTo>
                  <a:lnTo>
                    <a:pt x="1487021" y="2339474"/>
                  </a:lnTo>
                  <a:lnTo>
                    <a:pt x="1507219" y="2346939"/>
                  </a:lnTo>
                  <a:lnTo>
                    <a:pt x="1527244" y="2341518"/>
                  </a:lnTo>
                  <a:lnTo>
                    <a:pt x="1547443" y="2359351"/>
                  </a:lnTo>
                  <a:lnTo>
                    <a:pt x="1567467" y="2380580"/>
                  </a:lnTo>
                  <a:lnTo>
                    <a:pt x="1587666" y="2397299"/>
                  </a:lnTo>
                  <a:lnTo>
                    <a:pt x="1607690" y="2424624"/>
                  </a:lnTo>
                  <a:lnTo>
                    <a:pt x="1627715" y="2443589"/>
                  </a:lnTo>
                  <a:lnTo>
                    <a:pt x="1647739" y="2465730"/>
                  </a:lnTo>
                  <a:lnTo>
                    <a:pt x="1667938" y="2475203"/>
                  </a:lnTo>
                  <a:lnTo>
                    <a:pt x="1687962" y="2476335"/>
                  </a:lnTo>
                  <a:lnTo>
                    <a:pt x="1708161" y="2473177"/>
                  </a:lnTo>
                  <a:lnTo>
                    <a:pt x="1728360" y="2462554"/>
                  </a:lnTo>
                  <a:lnTo>
                    <a:pt x="1748384" y="2457370"/>
                  </a:lnTo>
                  <a:lnTo>
                    <a:pt x="1768409" y="2460528"/>
                  </a:lnTo>
                  <a:lnTo>
                    <a:pt x="1788433" y="2453081"/>
                  </a:lnTo>
                  <a:lnTo>
                    <a:pt x="1808632" y="2451036"/>
                  </a:lnTo>
                  <a:lnTo>
                    <a:pt x="1828656" y="2443589"/>
                  </a:lnTo>
                  <a:lnTo>
                    <a:pt x="1848855" y="2443589"/>
                  </a:lnTo>
                  <a:lnTo>
                    <a:pt x="1868880" y="2447879"/>
                  </a:lnTo>
                  <a:lnTo>
                    <a:pt x="1889078" y="2452168"/>
                  </a:lnTo>
                  <a:lnTo>
                    <a:pt x="1909103" y="2468888"/>
                  </a:lnTo>
                  <a:lnTo>
                    <a:pt x="1929127" y="2483563"/>
                  </a:lnTo>
                  <a:lnTo>
                    <a:pt x="1949326" y="2484695"/>
                  </a:lnTo>
                  <a:lnTo>
                    <a:pt x="1969351" y="2497344"/>
                  </a:lnTo>
                  <a:lnTo>
                    <a:pt x="1989375" y="2523538"/>
                  </a:lnTo>
                  <a:lnTo>
                    <a:pt x="2009574" y="2546792"/>
                  </a:lnTo>
                  <a:lnTo>
                    <a:pt x="2029772" y="2551994"/>
                  </a:lnTo>
                  <a:lnTo>
                    <a:pt x="2049797" y="2554257"/>
                  </a:lnTo>
                  <a:lnTo>
                    <a:pt x="2069821" y="2551994"/>
                  </a:lnTo>
                  <a:lnTo>
                    <a:pt x="2089846" y="2557415"/>
                  </a:lnTo>
                  <a:lnTo>
                    <a:pt x="2110045" y="2559441"/>
                  </a:lnTo>
                  <a:lnTo>
                    <a:pt x="2130069" y="2561486"/>
                  </a:lnTo>
                  <a:lnTo>
                    <a:pt x="2150268" y="2567801"/>
                  </a:lnTo>
                  <a:lnTo>
                    <a:pt x="2170466" y="2588810"/>
                  </a:lnTo>
                  <a:lnTo>
                    <a:pt x="2190491" y="2591074"/>
                  </a:lnTo>
                  <a:lnTo>
                    <a:pt x="2210515" y="2604618"/>
                  </a:lnTo>
                  <a:lnTo>
                    <a:pt x="2230540" y="2602591"/>
                  </a:lnTo>
                  <a:lnTo>
                    <a:pt x="2250739" y="2600547"/>
                  </a:lnTo>
                  <a:lnTo>
                    <a:pt x="2270763" y="2598284"/>
                  </a:lnTo>
                  <a:lnTo>
                    <a:pt x="2290788" y="2604618"/>
                  </a:lnTo>
                  <a:lnTo>
                    <a:pt x="2310986" y="2607775"/>
                  </a:lnTo>
                  <a:lnTo>
                    <a:pt x="2331185" y="2616135"/>
                  </a:lnTo>
                  <a:lnTo>
                    <a:pt x="2351210" y="2615223"/>
                  </a:lnTo>
                  <a:lnTo>
                    <a:pt x="2371234" y="2619293"/>
                  </a:lnTo>
                  <a:lnTo>
                    <a:pt x="2391433" y="2622451"/>
                  </a:lnTo>
                  <a:lnTo>
                    <a:pt x="2411457" y="2623582"/>
                  </a:lnTo>
                  <a:lnTo>
                    <a:pt x="2431482" y="2619293"/>
                  </a:lnTo>
                  <a:lnTo>
                    <a:pt x="2451680" y="2617267"/>
                  </a:lnTo>
                  <a:lnTo>
                    <a:pt x="2471879" y="2618399"/>
                  </a:lnTo>
                  <a:lnTo>
                    <a:pt x="2491904" y="2622451"/>
                  </a:lnTo>
                  <a:lnTo>
                    <a:pt x="2511928" y="2624714"/>
                  </a:lnTo>
                  <a:lnTo>
                    <a:pt x="2531953" y="2624714"/>
                  </a:lnTo>
                  <a:lnTo>
                    <a:pt x="2552151" y="2629916"/>
                  </a:lnTo>
                  <a:lnTo>
                    <a:pt x="2572176" y="2631048"/>
                  </a:lnTo>
                  <a:lnTo>
                    <a:pt x="2592200" y="2637363"/>
                  </a:lnTo>
                  <a:lnTo>
                    <a:pt x="2612573" y="2638258"/>
                  </a:lnTo>
                  <a:lnTo>
                    <a:pt x="2632598" y="2640521"/>
                  </a:lnTo>
                  <a:lnTo>
                    <a:pt x="2652622" y="2639390"/>
                  </a:lnTo>
                  <a:lnTo>
                    <a:pt x="2672647" y="2639390"/>
                  </a:lnTo>
                  <a:lnTo>
                    <a:pt x="2692845" y="2640521"/>
                  </a:lnTo>
                  <a:lnTo>
                    <a:pt x="2712870" y="2637363"/>
                  </a:lnTo>
                  <a:lnTo>
                    <a:pt x="2732894" y="2633074"/>
                  </a:lnTo>
                  <a:lnTo>
                    <a:pt x="2753093" y="2635100"/>
                  </a:lnTo>
                  <a:lnTo>
                    <a:pt x="2773292" y="2631942"/>
                  </a:lnTo>
                  <a:lnTo>
                    <a:pt x="2793316" y="2631942"/>
                  </a:lnTo>
                  <a:lnTo>
                    <a:pt x="2813341" y="2626740"/>
                  </a:lnTo>
                  <a:lnTo>
                    <a:pt x="2833539" y="2623582"/>
                  </a:lnTo>
                  <a:lnTo>
                    <a:pt x="2853564" y="2631048"/>
                  </a:lnTo>
                  <a:lnTo>
                    <a:pt x="2873588" y="2633074"/>
                  </a:lnTo>
                  <a:lnTo>
                    <a:pt x="2893613" y="2631048"/>
                  </a:lnTo>
                  <a:lnTo>
                    <a:pt x="2913986" y="2631942"/>
                  </a:lnTo>
                  <a:lnTo>
                    <a:pt x="2934010" y="2633074"/>
                  </a:lnTo>
                  <a:lnTo>
                    <a:pt x="2954035" y="2638258"/>
                  </a:lnTo>
                  <a:lnTo>
                    <a:pt x="2974233" y="2640521"/>
                  </a:lnTo>
                  <a:lnTo>
                    <a:pt x="2994258" y="2638258"/>
                  </a:lnTo>
                  <a:lnTo>
                    <a:pt x="3014283" y="2631942"/>
                  </a:lnTo>
                  <a:lnTo>
                    <a:pt x="3034307" y="2634206"/>
                  </a:lnTo>
                  <a:lnTo>
                    <a:pt x="3054680" y="2637363"/>
                  </a:lnTo>
                  <a:lnTo>
                    <a:pt x="3074704" y="2637363"/>
                  </a:lnTo>
                  <a:lnTo>
                    <a:pt x="3094729" y="2634206"/>
                  </a:lnTo>
                  <a:lnTo>
                    <a:pt x="3114753" y="2633074"/>
                  </a:lnTo>
                  <a:lnTo>
                    <a:pt x="3134952" y="2634206"/>
                  </a:lnTo>
                  <a:lnTo>
                    <a:pt x="3154977" y="2636232"/>
                  </a:lnTo>
                  <a:lnTo>
                    <a:pt x="3175001" y="2635100"/>
                  </a:lnTo>
                  <a:lnTo>
                    <a:pt x="3195374" y="2631942"/>
                  </a:lnTo>
                  <a:lnTo>
                    <a:pt x="3215398" y="2631048"/>
                  </a:lnTo>
                  <a:lnTo>
                    <a:pt x="3235423" y="2634206"/>
                  </a:lnTo>
                  <a:lnTo>
                    <a:pt x="3255447" y="2639390"/>
                  </a:lnTo>
                  <a:lnTo>
                    <a:pt x="3275646" y="2639390"/>
                  </a:lnTo>
                  <a:lnTo>
                    <a:pt x="3295671" y="2634206"/>
                  </a:lnTo>
                  <a:lnTo>
                    <a:pt x="3315695" y="2634206"/>
                  </a:lnTo>
                  <a:lnTo>
                    <a:pt x="3335720" y="2634206"/>
                  </a:lnTo>
                  <a:lnTo>
                    <a:pt x="3356092" y="2635100"/>
                  </a:lnTo>
                  <a:lnTo>
                    <a:pt x="3376117" y="2631942"/>
                  </a:lnTo>
                  <a:lnTo>
                    <a:pt x="3396141" y="2616135"/>
                  </a:lnTo>
                  <a:lnTo>
                    <a:pt x="3416340" y="2612977"/>
                  </a:lnTo>
                  <a:lnTo>
                    <a:pt x="3436365" y="2609801"/>
                  </a:lnTo>
                  <a:lnTo>
                    <a:pt x="3456389" y="2596258"/>
                  </a:lnTo>
                  <a:lnTo>
                    <a:pt x="3476414" y="2586766"/>
                  </a:lnTo>
                  <a:lnTo>
                    <a:pt x="3496786" y="2585653"/>
                  </a:lnTo>
                  <a:lnTo>
                    <a:pt x="3516811" y="2588810"/>
                  </a:lnTo>
                  <a:lnTo>
                    <a:pt x="3536836" y="2576161"/>
                  </a:lnTo>
                  <a:lnTo>
                    <a:pt x="3556860" y="2558310"/>
                  </a:lnTo>
                  <a:lnTo>
                    <a:pt x="3577059" y="2544766"/>
                  </a:lnTo>
                  <a:lnTo>
                    <a:pt x="3597083" y="2534161"/>
                  </a:lnTo>
                  <a:lnTo>
                    <a:pt x="3617108" y="2515178"/>
                  </a:lnTo>
                  <a:lnTo>
                    <a:pt x="3637481" y="2509994"/>
                  </a:lnTo>
                  <a:lnTo>
                    <a:pt x="3657505" y="2496213"/>
                  </a:lnTo>
                  <a:lnTo>
                    <a:pt x="3677530" y="2486721"/>
                  </a:lnTo>
                  <a:lnTo>
                    <a:pt x="3697554" y="2472046"/>
                  </a:lnTo>
                  <a:lnTo>
                    <a:pt x="3717753" y="2447879"/>
                  </a:lnTo>
                  <a:lnTo>
                    <a:pt x="3737777" y="2423712"/>
                  </a:lnTo>
                  <a:lnTo>
                    <a:pt x="3757802" y="2414238"/>
                  </a:lnTo>
                  <a:lnTo>
                    <a:pt x="3777826" y="2409949"/>
                  </a:lnTo>
                  <a:lnTo>
                    <a:pt x="3798199" y="2404747"/>
                  </a:lnTo>
                  <a:lnTo>
                    <a:pt x="3818224" y="2385782"/>
                  </a:lnTo>
                  <a:lnTo>
                    <a:pt x="3838248" y="2367930"/>
                  </a:lnTo>
                  <a:lnTo>
                    <a:pt x="3858447" y="2383737"/>
                  </a:lnTo>
                  <a:lnTo>
                    <a:pt x="3878471" y="2380580"/>
                  </a:lnTo>
                  <a:lnTo>
                    <a:pt x="3898496" y="2363641"/>
                  </a:lnTo>
                  <a:lnTo>
                    <a:pt x="3918520" y="2358457"/>
                  </a:lnTo>
                  <a:lnTo>
                    <a:pt x="3938893" y="2356194"/>
                  </a:lnTo>
                  <a:lnTo>
                    <a:pt x="3958918" y="2350097"/>
                  </a:lnTo>
                  <a:lnTo>
                    <a:pt x="3978942" y="2326824"/>
                  </a:lnTo>
                  <a:lnTo>
                    <a:pt x="3998967" y="2285719"/>
                  </a:lnTo>
                  <a:lnTo>
                    <a:pt x="4019165" y="2265859"/>
                  </a:lnTo>
                  <a:lnTo>
                    <a:pt x="4039190" y="2267885"/>
                  </a:lnTo>
                  <a:lnTo>
                    <a:pt x="4059214" y="2267885"/>
                  </a:lnTo>
                  <a:lnTo>
                    <a:pt x="4079587" y="2256368"/>
                  </a:lnTo>
                  <a:lnTo>
                    <a:pt x="4099612" y="2239429"/>
                  </a:lnTo>
                  <a:lnTo>
                    <a:pt x="4119636" y="2217306"/>
                  </a:lnTo>
                  <a:lnTo>
                    <a:pt x="4139661" y="2197429"/>
                  </a:lnTo>
                  <a:lnTo>
                    <a:pt x="4159859" y="2170104"/>
                  </a:lnTo>
                  <a:lnTo>
                    <a:pt x="4179884" y="2118375"/>
                  </a:lnTo>
                  <a:lnTo>
                    <a:pt x="4199908" y="2118375"/>
                  </a:lnTo>
                  <a:lnTo>
                    <a:pt x="4219933" y="2120638"/>
                  </a:lnTo>
                  <a:lnTo>
                    <a:pt x="4240306" y="2064857"/>
                  </a:lnTo>
                  <a:lnTo>
                    <a:pt x="4260330" y="2039558"/>
                  </a:lnTo>
                  <a:lnTo>
                    <a:pt x="4280355" y="2030066"/>
                  </a:lnTo>
                  <a:lnTo>
                    <a:pt x="4300553" y="2019461"/>
                  </a:lnTo>
                  <a:lnTo>
                    <a:pt x="4320578" y="2022619"/>
                  </a:lnTo>
                  <a:lnTo>
                    <a:pt x="4360627" y="2013146"/>
                  </a:lnTo>
                  <a:lnTo>
                    <a:pt x="4401024" y="1966838"/>
                  </a:lnTo>
                  <a:lnTo>
                    <a:pt x="4421049" y="1921680"/>
                  </a:lnTo>
                  <a:lnTo>
                    <a:pt x="4441073" y="1903792"/>
                  </a:lnTo>
                  <a:lnTo>
                    <a:pt x="4461272" y="1893205"/>
                  </a:lnTo>
                  <a:lnTo>
                    <a:pt x="4481297" y="1881706"/>
                  </a:lnTo>
                  <a:lnTo>
                    <a:pt x="4501321" y="1863818"/>
                  </a:lnTo>
                  <a:lnTo>
                    <a:pt x="4521694" y="1821653"/>
                  </a:lnTo>
                  <a:lnTo>
                    <a:pt x="4541718" y="1801757"/>
                  </a:lnTo>
                  <a:lnTo>
                    <a:pt x="4561743" y="1814352"/>
                  </a:lnTo>
                  <a:lnTo>
                    <a:pt x="4581767" y="1798654"/>
                  </a:lnTo>
                  <a:lnTo>
                    <a:pt x="4601966" y="1760688"/>
                  </a:lnTo>
                  <a:lnTo>
                    <a:pt x="4621991" y="1743895"/>
                  </a:lnTo>
                  <a:lnTo>
                    <a:pt x="4642015" y="1752292"/>
                  </a:lnTo>
                  <a:lnTo>
                    <a:pt x="4662040" y="1745903"/>
                  </a:lnTo>
                  <a:lnTo>
                    <a:pt x="4682412" y="1720714"/>
                  </a:lnTo>
                  <a:lnTo>
                    <a:pt x="4702437" y="1686946"/>
                  </a:lnTo>
                  <a:lnTo>
                    <a:pt x="4722461" y="1612291"/>
                  </a:lnTo>
                  <a:lnTo>
                    <a:pt x="4742660" y="1586006"/>
                  </a:lnTo>
                  <a:lnTo>
                    <a:pt x="4762685" y="1577428"/>
                  </a:lnTo>
                  <a:lnTo>
                    <a:pt x="4782709" y="1567023"/>
                  </a:lnTo>
                  <a:lnTo>
                    <a:pt x="4802734" y="1558444"/>
                  </a:lnTo>
                  <a:lnTo>
                    <a:pt x="4823106" y="1544937"/>
                  </a:lnTo>
                  <a:lnTo>
                    <a:pt x="4843131" y="1529239"/>
                  </a:lnTo>
                  <a:lnTo>
                    <a:pt x="4863156" y="1555341"/>
                  </a:lnTo>
                  <a:lnTo>
                    <a:pt x="4883180" y="1556437"/>
                  </a:lnTo>
                  <a:lnTo>
                    <a:pt x="4903379" y="1562825"/>
                  </a:lnTo>
                  <a:lnTo>
                    <a:pt x="4923403" y="1564833"/>
                  </a:lnTo>
                  <a:lnTo>
                    <a:pt x="4943428" y="1586006"/>
                  </a:lnTo>
                  <a:lnTo>
                    <a:pt x="4963801" y="1646972"/>
                  </a:lnTo>
                  <a:lnTo>
                    <a:pt x="4983825" y="1704834"/>
                  </a:lnTo>
                  <a:lnTo>
                    <a:pt x="5003850" y="1756307"/>
                  </a:lnTo>
                  <a:lnTo>
                    <a:pt x="5023874" y="1816360"/>
                  </a:lnTo>
                  <a:lnTo>
                    <a:pt x="5044073" y="1824756"/>
                  </a:lnTo>
                  <a:lnTo>
                    <a:pt x="5064097" y="1829137"/>
                  </a:lnTo>
                  <a:lnTo>
                    <a:pt x="5084122" y="1870206"/>
                  </a:lnTo>
                  <a:lnTo>
                    <a:pt x="5104146" y="1897586"/>
                  </a:lnTo>
                  <a:lnTo>
                    <a:pt x="5124519" y="1905800"/>
                  </a:lnTo>
                  <a:lnTo>
                    <a:pt x="5144544" y="1938619"/>
                  </a:lnTo>
                  <a:lnTo>
                    <a:pt x="5164568" y="1934311"/>
                  </a:lnTo>
                  <a:lnTo>
                    <a:pt x="5184767" y="1938619"/>
                  </a:lnTo>
                  <a:lnTo>
                    <a:pt x="5204791" y="1942671"/>
                  </a:lnTo>
                  <a:lnTo>
                    <a:pt x="5224816" y="1940645"/>
                  </a:lnTo>
                  <a:lnTo>
                    <a:pt x="5244840" y="1951031"/>
                  </a:lnTo>
                  <a:lnTo>
                    <a:pt x="5265213" y="1954189"/>
                  </a:lnTo>
                  <a:lnTo>
                    <a:pt x="5285238" y="1930022"/>
                  </a:lnTo>
                  <a:lnTo>
                    <a:pt x="5305262" y="1916478"/>
                  </a:lnTo>
                  <a:lnTo>
                    <a:pt x="5325287" y="1918504"/>
                  </a:lnTo>
                  <a:lnTo>
                    <a:pt x="5345485" y="1936355"/>
                  </a:lnTo>
                  <a:lnTo>
                    <a:pt x="5365510" y="1907808"/>
                  </a:lnTo>
                  <a:lnTo>
                    <a:pt x="5385534" y="1873309"/>
                  </a:lnTo>
                  <a:lnTo>
                    <a:pt x="5405907" y="1825851"/>
                  </a:lnTo>
                  <a:lnTo>
                    <a:pt x="5425932" y="1793361"/>
                  </a:lnTo>
                  <a:lnTo>
                    <a:pt x="5445956" y="1742800"/>
                  </a:lnTo>
                  <a:lnTo>
                    <a:pt x="5465981" y="1735316"/>
                  </a:lnTo>
                  <a:lnTo>
                    <a:pt x="5486179" y="1704834"/>
                  </a:lnTo>
                  <a:lnTo>
                    <a:pt x="5506204" y="1641861"/>
                  </a:lnTo>
                  <a:lnTo>
                    <a:pt x="5526228" y="1594403"/>
                  </a:lnTo>
                  <a:lnTo>
                    <a:pt x="5546601" y="1539826"/>
                  </a:lnTo>
                  <a:lnTo>
                    <a:pt x="5566626" y="1552238"/>
                  </a:lnTo>
                  <a:lnTo>
                    <a:pt x="5586650" y="1720714"/>
                  </a:lnTo>
                  <a:lnTo>
                    <a:pt x="5606675" y="1700636"/>
                  </a:lnTo>
                  <a:lnTo>
                    <a:pt x="5626873" y="1678732"/>
                  </a:lnTo>
                  <a:lnTo>
                    <a:pt x="5646898" y="1834248"/>
                  </a:lnTo>
                  <a:lnTo>
                    <a:pt x="5666923" y="1737689"/>
                  </a:lnTo>
                  <a:lnTo>
                    <a:pt x="5686947" y="1633282"/>
                  </a:lnTo>
                  <a:lnTo>
                    <a:pt x="5707320" y="1511351"/>
                  </a:lnTo>
                  <a:lnTo>
                    <a:pt x="5727344" y="1460791"/>
                  </a:lnTo>
                  <a:lnTo>
                    <a:pt x="5747369" y="1418809"/>
                  </a:lnTo>
                  <a:lnTo>
                    <a:pt x="5767568" y="1411325"/>
                  </a:lnTo>
                  <a:lnTo>
                    <a:pt x="5787592" y="1291585"/>
                  </a:lnTo>
                  <a:lnTo>
                    <a:pt x="5807617" y="1447831"/>
                  </a:lnTo>
                  <a:lnTo>
                    <a:pt x="5827641" y="1715786"/>
                  </a:lnTo>
                </a:path>
              </a:pathLst>
            </a:custGeom>
            <a:ln w="15642">
              <a:solidFill>
                <a:srgbClr val="90353A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0" name="object 500"/>
            <p:cNvSpPr/>
            <p:nvPr/>
          </p:nvSpPr>
          <p:spPr>
            <a:xfrm>
              <a:off x="5011603" y="2002615"/>
              <a:ext cx="69850" cy="3683635"/>
            </a:xfrm>
            <a:custGeom>
              <a:avLst/>
              <a:gdLst/>
              <a:ahLst/>
              <a:cxnLst/>
              <a:rect l="l" t="t" r="r" b="b"/>
              <a:pathLst>
                <a:path w="69850" h="3683635">
                  <a:moveTo>
                    <a:pt x="69598" y="3683226"/>
                  </a:moveTo>
                  <a:lnTo>
                    <a:pt x="69598" y="0"/>
                  </a:lnTo>
                </a:path>
                <a:path w="69850" h="3683635">
                  <a:moveTo>
                    <a:pt x="69598" y="3683226"/>
                  </a:moveTo>
                  <a:lnTo>
                    <a:pt x="0" y="3683226"/>
                  </a:lnTo>
                </a:path>
              </a:pathLst>
            </a:custGeom>
            <a:ln w="102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1" name="object 501"/>
            <p:cNvSpPr/>
            <p:nvPr/>
          </p:nvSpPr>
          <p:spPr>
            <a:xfrm>
              <a:off x="4886546" y="5625242"/>
              <a:ext cx="79070" cy="1297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2" name="object 502"/>
            <p:cNvSpPr/>
            <p:nvPr/>
          </p:nvSpPr>
          <p:spPr>
            <a:xfrm>
              <a:off x="5011603" y="4949149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69598" y="0"/>
                  </a:moveTo>
                  <a:lnTo>
                    <a:pt x="0" y="0"/>
                  </a:lnTo>
                </a:path>
              </a:pathLst>
            </a:custGeom>
            <a:ln w="105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3" name="object 503"/>
            <p:cNvSpPr/>
            <p:nvPr/>
          </p:nvSpPr>
          <p:spPr>
            <a:xfrm>
              <a:off x="4703626" y="4888604"/>
              <a:ext cx="262255" cy="130175"/>
            </a:xfrm>
            <a:custGeom>
              <a:avLst/>
              <a:gdLst/>
              <a:ahLst/>
              <a:cxnLst/>
              <a:rect l="l" t="t" r="r" b="b"/>
              <a:pathLst>
                <a:path w="262254" h="130175">
                  <a:moveTo>
                    <a:pt x="44663" y="28109"/>
                  </a:moveTo>
                  <a:lnTo>
                    <a:pt x="29775" y="28109"/>
                  </a:lnTo>
                  <a:lnTo>
                    <a:pt x="29775" y="127570"/>
                  </a:lnTo>
                  <a:lnTo>
                    <a:pt x="44663" y="127570"/>
                  </a:lnTo>
                  <a:lnTo>
                    <a:pt x="44663" y="28109"/>
                  </a:lnTo>
                  <a:close/>
                </a:path>
                <a:path w="262254" h="130175">
                  <a:moveTo>
                    <a:pt x="44663" y="0"/>
                  </a:moveTo>
                  <a:lnTo>
                    <a:pt x="35069" y="0"/>
                  </a:lnTo>
                  <a:lnTo>
                    <a:pt x="32491" y="5475"/>
                  </a:lnTo>
                  <a:lnTo>
                    <a:pt x="28069" y="11134"/>
                  </a:lnTo>
                  <a:lnTo>
                    <a:pt x="0" y="31760"/>
                  </a:lnTo>
                  <a:lnTo>
                    <a:pt x="0" y="46928"/>
                  </a:lnTo>
                  <a:lnTo>
                    <a:pt x="29775" y="28109"/>
                  </a:lnTo>
                  <a:lnTo>
                    <a:pt x="44663" y="28109"/>
                  </a:lnTo>
                  <a:lnTo>
                    <a:pt x="44663" y="0"/>
                  </a:lnTo>
                  <a:close/>
                </a:path>
                <a:path w="262254" h="130175">
                  <a:moveTo>
                    <a:pt x="131656" y="0"/>
                  </a:moveTo>
                  <a:lnTo>
                    <a:pt x="116333" y="0"/>
                  </a:lnTo>
                  <a:lnTo>
                    <a:pt x="109003" y="2372"/>
                  </a:lnTo>
                  <a:lnTo>
                    <a:pt x="103187" y="7483"/>
                  </a:lnTo>
                  <a:lnTo>
                    <a:pt x="97371" y="12412"/>
                  </a:lnTo>
                  <a:lnTo>
                    <a:pt x="85892" y="54158"/>
                  </a:lnTo>
                  <a:lnTo>
                    <a:pt x="85617" y="64871"/>
                  </a:lnTo>
                  <a:lnTo>
                    <a:pt x="86365" y="81531"/>
                  </a:lnTo>
                  <a:lnTo>
                    <a:pt x="103079" y="122316"/>
                  </a:lnTo>
                  <a:lnTo>
                    <a:pt x="125144" y="129724"/>
                  </a:lnTo>
                  <a:lnTo>
                    <a:pt x="134025" y="129724"/>
                  </a:lnTo>
                  <a:lnTo>
                    <a:pt x="141373" y="127241"/>
                  </a:lnTo>
                  <a:lnTo>
                    <a:pt x="153004" y="117239"/>
                  </a:lnTo>
                  <a:lnTo>
                    <a:pt x="153218" y="116892"/>
                  </a:lnTo>
                  <a:lnTo>
                    <a:pt x="118318" y="116892"/>
                  </a:lnTo>
                  <a:lnTo>
                    <a:pt x="112542" y="113424"/>
                  </a:lnTo>
                  <a:lnTo>
                    <a:pt x="100906" y="64871"/>
                  </a:lnTo>
                  <a:lnTo>
                    <a:pt x="101388" y="50459"/>
                  </a:lnTo>
                  <a:lnTo>
                    <a:pt x="118144" y="12777"/>
                  </a:lnTo>
                  <a:lnTo>
                    <a:pt x="152487" y="12777"/>
                  </a:lnTo>
                  <a:lnTo>
                    <a:pt x="151228" y="10769"/>
                  </a:lnTo>
                  <a:lnTo>
                    <a:pt x="147171" y="6753"/>
                  </a:lnTo>
                  <a:lnTo>
                    <a:pt x="137368" y="1277"/>
                  </a:lnTo>
                  <a:lnTo>
                    <a:pt x="131656" y="0"/>
                  </a:lnTo>
                  <a:close/>
                </a:path>
                <a:path w="262254" h="130175">
                  <a:moveTo>
                    <a:pt x="152487" y="12777"/>
                  </a:moveTo>
                  <a:lnTo>
                    <a:pt x="131935" y="12777"/>
                  </a:lnTo>
                  <a:lnTo>
                    <a:pt x="137733" y="16245"/>
                  </a:lnTo>
                  <a:lnTo>
                    <a:pt x="142400" y="23181"/>
                  </a:lnTo>
                  <a:lnTo>
                    <a:pt x="145452" y="29680"/>
                  </a:lnTo>
                  <a:lnTo>
                    <a:pt x="147635" y="38783"/>
                  </a:lnTo>
                  <a:lnTo>
                    <a:pt x="148940" y="50459"/>
                  </a:lnTo>
                  <a:lnTo>
                    <a:pt x="149382" y="64871"/>
                  </a:lnTo>
                  <a:lnTo>
                    <a:pt x="148941" y="79219"/>
                  </a:lnTo>
                  <a:lnTo>
                    <a:pt x="131987" y="116892"/>
                  </a:lnTo>
                  <a:lnTo>
                    <a:pt x="153218" y="116892"/>
                  </a:lnTo>
                  <a:lnTo>
                    <a:pt x="164414" y="75518"/>
                  </a:lnTo>
                  <a:lnTo>
                    <a:pt x="164688" y="64871"/>
                  </a:lnTo>
                  <a:lnTo>
                    <a:pt x="164518" y="55908"/>
                  </a:lnTo>
                  <a:lnTo>
                    <a:pt x="154432" y="15880"/>
                  </a:lnTo>
                  <a:lnTo>
                    <a:pt x="152487" y="12777"/>
                  </a:lnTo>
                  <a:close/>
                </a:path>
                <a:path w="262254" h="130175">
                  <a:moveTo>
                    <a:pt x="228680" y="0"/>
                  </a:moveTo>
                  <a:lnTo>
                    <a:pt x="213339" y="0"/>
                  </a:lnTo>
                  <a:lnTo>
                    <a:pt x="206026" y="2372"/>
                  </a:lnTo>
                  <a:lnTo>
                    <a:pt x="200210" y="7483"/>
                  </a:lnTo>
                  <a:lnTo>
                    <a:pt x="194394" y="12412"/>
                  </a:lnTo>
                  <a:lnTo>
                    <a:pt x="182915" y="54158"/>
                  </a:lnTo>
                  <a:lnTo>
                    <a:pt x="182641" y="64871"/>
                  </a:lnTo>
                  <a:lnTo>
                    <a:pt x="183389" y="81531"/>
                  </a:lnTo>
                  <a:lnTo>
                    <a:pt x="200095" y="122316"/>
                  </a:lnTo>
                  <a:lnTo>
                    <a:pt x="222167" y="129724"/>
                  </a:lnTo>
                  <a:lnTo>
                    <a:pt x="231048" y="129724"/>
                  </a:lnTo>
                  <a:lnTo>
                    <a:pt x="238396" y="127241"/>
                  </a:lnTo>
                  <a:lnTo>
                    <a:pt x="250027" y="117239"/>
                  </a:lnTo>
                  <a:lnTo>
                    <a:pt x="250241" y="116892"/>
                  </a:lnTo>
                  <a:lnTo>
                    <a:pt x="215324" y="116892"/>
                  </a:lnTo>
                  <a:lnTo>
                    <a:pt x="209566" y="113424"/>
                  </a:lnTo>
                  <a:lnTo>
                    <a:pt x="197929" y="64871"/>
                  </a:lnTo>
                  <a:lnTo>
                    <a:pt x="198412" y="50459"/>
                  </a:lnTo>
                  <a:lnTo>
                    <a:pt x="215167" y="12777"/>
                  </a:lnTo>
                  <a:lnTo>
                    <a:pt x="249510" y="12777"/>
                  </a:lnTo>
                  <a:lnTo>
                    <a:pt x="248251" y="10769"/>
                  </a:lnTo>
                  <a:lnTo>
                    <a:pt x="244194" y="6753"/>
                  </a:lnTo>
                  <a:lnTo>
                    <a:pt x="234373" y="1277"/>
                  </a:lnTo>
                  <a:lnTo>
                    <a:pt x="228680" y="0"/>
                  </a:lnTo>
                  <a:close/>
                </a:path>
                <a:path w="262254" h="130175">
                  <a:moveTo>
                    <a:pt x="249510" y="12777"/>
                  </a:moveTo>
                  <a:lnTo>
                    <a:pt x="228958" y="12777"/>
                  </a:lnTo>
                  <a:lnTo>
                    <a:pt x="234757" y="16245"/>
                  </a:lnTo>
                  <a:lnTo>
                    <a:pt x="239406" y="23181"/>
                  </a:lnTo>
                  <a:lnTo>
                    <a:pt x="242468" y="29680"/>
                  </a:lnTo>
                  <a:lnTo>
                    <a:pt x="244656" y="38783"/>
                  </a:lnTo>
                  <a:lnTo>
                    <a:pt x="245963" y="50459"/>
                  </a:lnTo>
                  <a:lnTo>
                    <a:pt x="246406" y="64871"/>
                  </a:lnTo>
                  <a:lnTo>
                    <a:pt x="245963" y="79219"/>
                  </a:lnTo>
                  <a:lnTo>
                    <a:pt x="229010" y="116892"/>
                  </a:lnTo>
                  <a:lnTo>
                    <a:pt x="250241" y="116892"/>
                  </a:lnTo>
                  <a:lnTo>
                    <a:pt x="261437" y="75518"/>
                  </a:lnTo>
                  <a:lnTo>
                    <a:pt x="261711" y="64871"/>
                  </a:lnTo>
                  <a:lnTo>
                    <a:pt x="261539" y="55908"/>
                  </a:lnTo>
                  <a:lnTo>
                    <a:pt x="251455" y="15880"/>
                  </a:lnTo>
                  <a:lnTo>
                    <a:pt x="249510" y="127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4" name="object 504"/>
            <p:cNvSpPr/>
            <p:nvPr/>
          </p:nvSpPr>
          <p:spPr>
            <a:xfrm>
              <a:off x="5011603" y="4212694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69598" y="0"/>
                  </a:moveTo>
                  <a:lnTo>
                    <a:pt x="0" y="0"/>
                  </a:lnTo>
                </a:path>
              </a:pathLst>
            </a:custGeom>
            <a:ln w="105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5" name="object 505"/>
            <p:cNvSpPr/>
            <p:nvPr/>
          </p:nvSpPr>
          <p:spPr>
            <a:xfrm>
              <a:off x="4690201" y="4152094"/>
              <a:ext cx="275590" cy="130175"/>
            </a:xfrm>
            <a:custGeom>
              <a:avLst/>
              <a:gdLst/>
              <a:ahLst/>
              <a:cxnLst/>
              <a:rect l="l" t="t" r="r" b="b"/>
              <a:pathLst>
                <a:path w="275589" h="130175">
                  <a:moveTo>
                    <a:pt x="72311" y="12959"/>
                  </a:moveTo>
                  <a:lnTo>
                    <a:pt x="48755" y="12959"/>
                  </a:lnTo>
                  <a:lnTo>
                    <a:pt x="54257" y="14967"/>
                  </a:lnTo>
                  <a:lnTo>
                    <a:pt x="58471" y="19348"/>
                  </a:lnTo>
                  <a:lnTo>
                    <a:pt x="62685" y="23546"/>
                  </a:lnTo>
                  <a:lnTo>
                    <a:pt x="64792" y="28657"/>
                  </a:lnTo>
                  <a:lnTo>
                    <a:pt x="64792" y="40886"/>
                  </a:lnTo>
                  <a:lnTo>
                    <a:pt x="62476" y="47092"/>
                  </a:lnTo>
                  <a:lnTo>
                    <a:pt x="25136" y="85983"/>
                  </a:lnTo>
                  <a:lnTo>
                    <a:pt x="19889" y="90945"/>
                  </a:lnTo>
                  <a:lnTo>
                    <a:pt x="1845" y="116819"/>
                  </a:lnTo>
                  <a:lnTo>
                    <a:pt x="592" y="120287"/>
                  </a:lnTo>
                  <a:lnTo>
                    <a:pt x="0" y="123938"/>
                  </a:lnTo>
                  <a:lnTo>
                    <a:pt x="121" y="127588"/>
                  </a:lnTo>
                  <a:lnTo>
                    <a:pt x="80254" y="127588"/>
                  </a:lnTo>
                  <a:lnTo>
                    <a:pt x="80254" y="112621"/>
                  </a:lnTo>
                  <a:lnTo>
                    <a:pt x="20790" y="112621"/>
                  </a:lnTo>
                  <a:lnTo>
                    <a:pt x="22444" y="109700"/>
                  </a:lnTo>
                  <a:lnTo>
                    <a:pt x="24534" y="106962"/>
                  </a:lnTo>
                  <a:lnTo>
                    <a:pt x="27076" y="104224"/>
                  </a:lnTo>
                  <a:lnTo>
                    <a:pt x="29618" y="101304"/>
                  </a:lnTo>
                  <a:lnTo>
                    <a:pt x="35347" y="96011"/>
                  </a:lnTo>
                  <a:lnTo>
                    <a:pt x="44280" y="88162"/>
                  </a:lnTo>
                  <a:lnTo>
                    <a:pt x="51730" y="81419"/>
                  </a:lnTo>
                  <a:lnTo>
                    <a:pt x="79105" y="45267"/>
                  </a:lnTo>
                  <a:lnTo>
                    <a:pt x="80098" y="35228"/>
                  </a:lnTo>
                  <a:lnTo>
                    <a:pt x="79461" y="28032"/>
                  </a:lnTo>
                  <a:lnTo>
                    <a:pt x="77553" y="21470"/>
                  </a:lnTo>
                  <a:lnTo>
                    <a:pt x="74375" y="15489"/>
                  </a:lnTo>
                  <a:lnTo>
                    <a:pt x="72311" y="12959"/>
                  </a:lnTo>
                  <a:close/>
                </a:path>
                <a:path w="275589" h="130175">
                  <a:moveTo>
                    <a:pt x="42295" y="0"/>
                  </a:moveTo>
                  <a:lnTo>
                    <a:pt x="6669" y="20945"/>
                  </a:lnTo>
                  <a:lnTo>
                    <a:pt x="2925" y="36688"/>
                  </a:lnTo>
                  <a:lnTo>
                    <a:pt x="18231" y="38331"/>
                  </a:lnTo>
                  <a:lnTo>
                    <a:pt x="18283" y="30482"/>
                  </a:lnTo>
                  <a:lnTo>
                    <a:pt x="20459" y="24094"/>
                  </a:lnTo>
                  <a:lnTo>
                    <a:pt x="24760" y="19713"/>
                  </a:lnTo>
                  <a:lnTo>
                    <a:pt x="29061" y="15150"/>
                  </a:lnTo>
                  <a:lnTo>
                    <a:pt x="34790" y="12959"/>
                  </a:lnTo>
                  <a:lnTo>
                    <a:pt x="72311" y="12959"/>
                  </a:lnTo>
                  <a:lnTo>
                    <a:pt x="69929" y="10039"/>
                  </a:lnTo>
                  <a:lnTo>
                    <a:pt x="64382" y="5621"/>
                  </a:lnTo>
                  <a:lnTo>
                    <a:pt x="57927" y="2486"/>
                  </a:lnTo>
                  <a:lnTo>
                    <a:pt x="50565" y="618"/>
                  </a:lnTo>
                  <a:lnTo>
                    <a:pt x="42295" y="0"/>
                  </a:lnTo>
                  <a:close/>
                </a:path>
                <a:path w="275589" h="130175">
                  <a:moveTo>
                    <a:pt x="145082" y="0"/>
                  </a:moveTo>
                  <a:lnTo>
                    <a:pt x="129758" y="0"/>
                  </a:lnTo>
                  <a:lnTo>
                    <a:pt x="122428" y="2555"/>
                  </a:lnTo>
                  <a:lnTo>
                    <a:pt x="101525" y="36052"/>
                  </a:lnTo>
                  <a:lnTo>
                    <a:pt x="99043" y="64980"/>
                  </a:lnTo>
                  <a:lnTo>
                    <a:pt x="99790" y="81573"/>
                  </a:lnTo>
                  <a:lnTo>
                    <a:pt x="116504" y="122386"/>
                  </a:lnTo>
                  <a:lnTo>
                    <a:pt x="138569" y="129779"/>
                  </a:lnTo>
                  <a:lnTo>
                    <a:pt x="147450" y="129779"/>
                  </a:lnTo>
                  <a:lnTo>
                    <a:pt x="154798" y="127223"/>
                  </a:lnTo>
                  <a:lnTo>
                    <a:pt x="160614" y="122295"/>
                  </a:lnTo>
                  <a:lnTo>
                    <a:pt x="166429" y="117184"/>
                  </a:lnTo>
                  <a:lnTo>
                    <a:pt x="166544" y="117002"/>
                  </a:lnTo>
                  <a:lnTo>
                    <a:pt x="131743" y="117002"/>
                  </a:lnTo>
                  <a:lnTo>
                    <a:pt x="125980" y="113533"/>
                  </a:lnTo>
                  <a:lnTo>
                    <a:pt x="114331" y="64980"/>
                  </a:lnTo>
                  <a:lnTo>
                    <a:pt x="114813" y="50501"/>
                  </a:lnTo>
                  <a:lnTo>
                    <a:pt x="131569" y="12959"/>
                  </a:lnTo>
                  <a:lnTo>
                    <a:pt x="165979" y="12959"/>
                  </a:lnTo>
                  <a:lnTo>
                    <a:pt x="164653" y="10769"/>
                  </a:lnTo>
                  <a:lnTo>
                    <a:pt x="160596" y="6753"/>
                  </a:lnTo>
                  <a:lnTo>
                    <a:pt x="150793" y="1277"/>
                  </a:lnTo>
                  <a:lnTo>
                    <a:pt x="145082" y="0"/>
                  </a:lnTo>
                  <a:close/>
                </a:path>
                <a:path w="275589" h="130175">
                  <a:moveTo>
                    <a:pt x="165979" y="12959"/>
                  </a:moveTo>
                  <a:lnTo>
                    <a:pt x="145360" y="12959"/>
                  </a:lnTo>
                  <a:lnTo>
                    <a:pt x="151159" y="16427"/>
                  </a:lnTo>
                  <a:lnTo>
                    <a:pt x="155825" y="23181"/>
                  </a:lnTo>
                  <a:lnTo>
                    <a:pt x="158878" y="29686"/>
                  </a:lnTo>
                  <a:lnTo>
                    <a:pt x="161060" y="38810"/>
                  </a:lnTo>
                  <a:lnTo>
                    <a:pt x="162363" y="50501"/>
                  </a:lnTo>
                  <a:lnTo>
                    <a:pt x="162808" y="64980"/>
                  </a:lnTo>
                  <a:lnTo>
                    <a:pt x="162370" y="79286"/>
                  </a:lnTo>
                  <a:lnTo>
                    <a:pt x="145412" y="117002"/>
                  </a:lnTo>
                  <a:lnTo>
                    <a:pt x="166544" y="117002"/>
                  </a:lnTo>
                  <a:lnTo>
                    <a:pt x="177839" y="75556"/>
                  </a:lnTo>
                  <a:lnTo>
                    <a:pt x="178113" y="64980"/>
                  </a:lnTo>
                  <a:lnTo>
                    <a:pt x="177943" y="56014"/>
                  </a:lnTo>
                  <a:lnTo>
                    <a:pt x="167747" y="15880"/>
                  </a:lnTo>
                  <a:lnTo>
                    <a:pt x="165979" y="12959"/>
                  </a:lnTo>
                  <a:close/>
                </a:path>
                <a:path w="275589" h="130175">
                  <a:moveTo>
                    <a:pt x="242105" y="0"/>
                  </a:moveTo>
                  <a:lnTo>
                    <a:pt x="226764" y="0"/>
                  </a:lnTo>
                  <a:lnTo>
                    <a:pt x="219451" y="2555"/>
                  </a:lnTo>
                  <a:lnTo>
                    <a:pt x="198549" y="36052"/>
                  </a:lnTo>
                  <a:lnTo>
                    <a:pt x="196066" y="64980"/>
                  </a:lnTo>
                  <a:lnTo>
                    <a:pt x="196814" y="81573"/>
                  </a:lnTo>
                  <a:lnTo>
                    <a:pt x="213520" y="122386"/>
                  </a:lnTo>
                  <a:lnTo>
                    <a:pt x="235592" y="129779"/>
                  </a:lnTo>
                  <a:lnTo>
                    <a:pt x="244473" y="129779"/>
                  </a:lnTo>
                  <a:lnTo>
                    <a:pt x="251821" y="127223"/>
                  </a:lnTo>
                  <a:lnTo>
                    <a:pt x="257637" y="122295"/>
                  </a:lnTo>
                  <a:lnTo>
                    <a:pt x="263453" y="117184"/>
                  </a:lnTo>
                  <a:lnTo>
                    <a:pt x="263568" y="117002"/>
                  </a:lnTo>
                  <a:lnTo>
                    <a:pt x="228749" y="117002"/>
                  </a:lnTo>
                  <a:lnTo>
                    <a:pt x="223003" y="113533"/>
                  </a:lnTo>
                  <a:lnTo>
                    <a:pt x="211354" y="64980"/>
                  </a:lnTo>
                  <a:lnTo>
                    <a:pt x="211837" y="50501"/>
                  </a:lnTo>
                  <a:lnTo>
                    <a:pt x="228593" y="12959"/>
                  </a:lnTo>
                  <a:lnTo>
                    <a:pt x="263002" y="12959"/>
                  </a:lnTo>
                  <a:lnTo>
                    <a:pt x="261676" y="10769"/>
                  </a:lnTo>
                  <a:lnTo>
                    <a:pt x="257619" y="6753"/>
                  </a:lnTo>
                  <a:lnTo>
                    <a:pt x="247799" y="1277"/>
                  </a:lnTo>
                  <a:lnTo>
                    <a:pt x="242105" y="0"/>
                  </a:lnTo>
                  <a:close/>
                </a:path>
                <a:path w="275589" h="130175">
                  <a:moveTo>
                    <a:pt x="263002" y="12959"/>
                  </a:moveTo>
                  <a:lnTo>
                    <a:pt x="242383" y="12959"/>
                  </a:lnTo>
                  <a:lnTo>
                    <a:pt x="248182" y="16427"/>
                  </a:lnTo>
                  <a:lnTo>
                    <a:pt x="252831" y="23181"/>
                  </a:lnTo>
                  <a:lnTo>
                    <a:pt x="255893" y="29686"/>
                  </a:lnTo>
                  <a:lnTo>
                    <a:pt x="258081" y="38810"/>
                  </a:lnTo>
                  <a:lnTo>
                    <a:pt x="259386" y="50501"/>
                  </a:lnTo>
                  <a:lnTo>
                    <a:pt x="259831" y="64980"/>
                  </a:lnTo>
                  <a:lnTo>
                    <a:pt x="259393" y="79286"/>
                  </a:lnTo>
                  <a:lnTo>
                    <a:pt x="242436" y="117002"/>
                  </a:lnTo>
                  <a:lnTo>
                    <a:pt x="263568" y="117002"/>
                  </a:lnTo>
                  <a:lnTo>
                    <a:pt x="274862" y="75556"/>
                  </a:lnTo>
                  <a:lnTo>
                    <a:pt x="275136" y="64980"/>
                  </a:lnTo>
                  <a:lnTo>
                    <a:pt x="274964" y="56014"/>
                  </a:lnTo>
                  <a:lnTo>
                    <a:pt x="264770" y="15880"/>
                  </a:lnTo>
                  <a:lnTo>
                    <a:pt x="263002" y="129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6" name="object 506"/>
            <p:cNvSpPr/>
            <p:nvPr/>
          </p:nvSpPr>
          <p:spPr>
            <a:xfrm>
              <a:off x="5011603" y="3476001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69598" y="0"/>
                  </a:moveTo>
                  <a:lnTo>
                    <a:pt x="0" y="0"/>
                  </a:lnTo>
                </a:path>
              </a:pathLst>
            </a:custGeom>
            <a:ln w="105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7" name="object 507"/>
            <p:cNvSpPr/>
            <p:nvPr/>
          </p:nvSpPr>
          <p:spPr>
            <a:xfrm>
              <a:off x="4692308" y="3415401"/>
              <a:ext cx="273050" cy="130175"/>
            </a:xfrm>
            <a:custGeom>
              <a:avLst/>
              <a:gdLst/>
              <a:ahLst/>
              <a:cxnLst/>
              <a:rect l="l" t="t" r="r" b="b"/>
              <a:pathLst>
                <a:path w="273050" h="130175">
                  <a:moveTo>
                    <a:pt x="14887" y="91995"/>
                  </a:moveTo>
                  <a:lnTo>
                    <a:pt x="0" y="94003"/>
                  </a:lnTo>
                  <a:lnTo>
                    <a:pt x="1309" y="101569"/>
                  </a:lnTo>
                  <a:lnTo>
                    <a:pt x="3750" y="108400"/>
                  </a:lnTo>
                  <a:lnTo>
                    <a:pt x="38534" y="129779"/>
                  </a:lnTo>
                  <a:lnTo>
                    <a:pt x="47003" y="129060"/>
                  </a:lnTo>
                  <a:lnTo>
                    <a:pt x="54706" y="126904"/>
                  </a:lnTo>
                  <a:lnTo>
                    <a:pt x="61644" y="123310"/>
                  </a:lnTo>
                  <a:lnTo>
                    <a:pt x="67822" y="118279"/>
                  </a:lnTo>
                  <a:lnTo>
                    <a:pt x="68884" y="117002"/>
                  </a:lnTo>
                  <a:lnTo>
                    <a:pt x="32718" y="117002"/>
                  </a:lnTo>
                  <a:lnTo>
                    <a:pt x="27720" y="114994"/>
                  </a:lnTo>
                  <a:lnTo>
                    <a:pt x="23611" y="111161"/>
                  </a:lnTo>
                  <a:lnTo>
                    <a:pt x="19502" y="107145"/>
                  </a:lnTo>
                  <a:lnTo>
                    <a:pt x="16594" y="100756"/>
                  </a:lnTo>
                  <a:lnTo>
                    <a:pt x="14887" y="91995"/>
                  </a:lnTo>
                  <a:close/>
                </a:path>
                <a:path w="273050" h="130175">
                  <a:moveTo>
                    <a:pt x="70667" y="65710"/>
                  </a:moveTo>
                  <a:lnTo>
                    <a:pt x="46752" y="65710"/>
                  </a:lnTo>
                  <a:lnTo>
                    <a:pt x="52429" y="68083"/>
                  </a:lnTo>
                  <a:lnTo>
                    <a:pt x="56904" y="72647"/>
                  </a:lnTo>
                  <a:lnTo>
                    <a:pt x="61362" y="77392"/>
                  </a:lnTo>
                  <a:lnTo>
                    <a:pt x="63590" y="83233"/>
                  </a:lnTo>
                  <a:lnTo>
                    <a:pt x="63519" y="98027"/>
                  </a:lnTo>
                  <a:lnTo>
                    <a:pt x="61187" y="104224"/>
                  </a:lnTo>
                  <a:lnTo>
                    <a:pt x="51541" y="114446"/>
                  </a:lnTo>
                  <a:lnTo>
                    <a:pt x="45621" y="117002"/>
                  </a:lnTo>
                  <a:lnTo>
                    <a:pt x="68884" y="117002"/>
                  </a:lnTo>
                  <a:lnTo>
                    <a:pt x="72885" y="112190"/>
                  </a:lnTo>
                  <a:lnTo>
                    <a:pt x="76504" y="105434"/>
                  </a:lnTo>
                  <a:lnTo>
                    <a:pt x="78677" y="98027"/>
                  </a:lnTo>
                  <a:lnTo>
                    <a:pt x="79401" y="89987"/>
                  </a:lnTo>
                  <a:lnTo>
                    <a:pt x="79401" y="81773"/>
                  </a:lnTo>
                  <a:lnTo>
                    <a:pt x="77416" y="75020"/>
                  </a:lnTo>
                  <a:lnTo>
                    <a:pt x="70667" y="65710"/>
                  </a:lnTo>
                  <a:close/>
                </a:path>
                <a:path w="273050" h="130175">
                  <a:moveTo>
                    <a:pt x="66801" y="12777"/>
                  </a:moveTo>
                  <a:lnTo>
                    <a:pt x="44141" y="12777"/>
                  </a:lnTo>
                  <a:lnTo>
                    <a:pt x="48894" y="14602"/>
                  </a:lnTo>
                  <a:lnTo>
                    <a:pt x="56295" y="22268"/>
                  </a:lnTo>
                  <a:lnTo>
                    <a:pt x="58140" y="27014"/>
                  </a:lnTo>
                  <a:lnTo>
                    <a:pt x="58140" y="39974"/>
                  </a:lnTo>
                  <a:lnTo>
                    <a:pt x="55598" y="45267"/>
                  </a:lnTo>
                  <a:lnTo>
                    <a:pt x="45464" y="52203"/>
                  </a:lnTo>
                  <a:lnTo>
                    <a:pt x="39753" y="53846"/>
                  </a:lnTo>
                  <a:lnTo>
                    <a:pt x="30989" y="53846"/>
                  </a:lnTo>
                  <a:lnTo>
                    <a:pt x="29357" y="67353"/>
                  </a:lnTo>
                  <a:lnTo>
                    <a:pt x="33554" y="66258"/>
                  </a:lnTo>
                  <a:lnTo>
                    <a:pt x="37054" y="65710"/>
                  </a:lnTo>
                  <a:lnTo>
                    <a:pt x="70667" y="65710"/>
                  </a:lnTo>
                  <a:lnTo>
                    <a:pt x="69476" y="64068"/>
                  </a:lnTo>
                  <a:lnTo>
                    <a:pt x="63904" y="60417"/>
                  </a:lnTo>
                  <a:lnTo>
                    <a:pt x="56730" y="58774"/>
                  </a:lnTo>
                  <a:lnTo>
                    <a:pt x="62250" y="56036"/>
                  </a:lnTo>
                  <a:lnTo>
                    <a:pt x="64878" y="53846"/>
                  </a:lnTo>
                  <a:lnTo>
                    <a:pt x="32004" y="53846"/>
                  </a:lnTo>
                  <a:lnTo>
                    <a:pt x="31011" y="53663"/>
                  </a:lnTo>
                  <a:lnTo>
                    <a:pt x="65097" y="53663"/>
                  </a:lnTo>
                  <a:lnTo>
                    <a:pt x="66411" y="52568"/>
                  </a:lnTo>
                  <a:lnTo>
                    <a:pt x="72036" y="43442"/>
                  </a:lnTo>
                  <a:lnTo>
                    <a:pt x="73446" y="38513"/>
                  </a:lnTo>
                  <a:lnTo>
                    <a:pt x="73397" y="27014"/>
                  </a:lnTo>
                  <a:lnTo>
                    <a:pt x="71966" y="21721"/>
                  </a:lnTo>
                  <a:lnTo>
                    <a:pt x="66801" y="12777"/>
                  </a:lnTo>
                  <a:close/>
                </a:path>
                <a:path w="273050" h="130175">
                  <a:moveTo>
                    <a:pt x="44576" y="0"/>
                  </a:moveTo>
                  <a:lnTo>
                    <a:pt x="37959" y="0"/>
                  </a:lnTo>
                  <a:lnTo>
                    <a:pt x="31057" y="544"/>
                  </a:lnTo>
                  <a:lnTo>
                    <a:pt x="1480" y="32855"/>
                  </a:lnTo>
                  <a:lnTo>
                    <a:pt x="16367" y="35775"/>
                  </a:lnTo>
                  <a:lnTo>
                    <a:pt x="17464" y="28109"/>
                  </a:lnTo>
                  <a:lnTo>
                    <a:pt x="19954" y="22268"/>
                  </a:lnTo>
                  <a:lnTo>
                    <a:pt x="23820" y="18618"/>
                  </a:lnTo>
                  <a:lnTo>
                    <a:pt x="27668" y="14784"/>
                  </a:lnTo>
                  <a:lnTo>
                    <a:pt x="32491" y="12777"/>
                  </a:lnTo>
                  <a:lnTo>
                    <a:pt x="66801" y="12777"/>
                  </a:lnTo>
                  <a:lnTo>
                    <a:pt x="66063" y="11499"/>
                  </a:lnTo>
                  <a:lnTo>
                    <a:pt x="61797" y="7483"/>
                  </a:lnTo>
                  <a:lnTo>
                    <a:pt x="56242" y="4380"/>
                  </a:lnTo>
                  <a:lnTo>
                    <a:pt x="50670" y="1460"/>
                  </a:lnTo>
                  <a:lnTo>
                    <a:pt x="44576" y="0"/>
                  </a:lnTo>
                  <a:close/>
                </a:path>
                <a:path w="273050" h="130175">
                  <a:moveTo>
                    <a:pt x="142975" y="0"/>
                  </a:moveTo>
                  <a:lnTo>
                    <a:pt x="127651" y="0"/>
                  </a:lnTo>
                  <a:lnTo>
                    <a:pt x="120321" y="2372"/>
                  </a:lnTo>
                  <a:lnTo>
                    <a:pt x="114505" y="7483"/>
                  </a:lnTo>
                  <a:lnTo>
                    <a:pt x="108689" y="12412"/>
                  </a:lnTo>
                  <a:lnTo>
                    <a:pt x="97210" y="54197"/>
                  </a:lnTo>
                  <a:lnTo>
                    <a:pt x="96936" y="64980"/>
                  </a:lnTo>
                  <a:lnTo>
                    <a:pt x="97684" y="81573"/>
                  </a:lnTo>
                  <a:lnTo>
                    <a:pt x="114397" y="122386"/>
                  </a:lnTo>
                  <a:lnTo>
                    <a:pt x="136462" y="129779"/>
                  </a:lnTo>
                  <a:lnTo>
                    <a:pt x="145343" y="129779"/>
                  </a:lnTo>
                  <a:lnTo>
                    <a:pt x="152691" y="127223"/>
                  </a:lnTo>
                  <a:lnTo>
                    <a:pt x="158507" y="122295"/>
                  </a:lnTo>
                  <a:lnTo>
                    <a:pt x="164322" y="117184"/>
                  </a:lnTo>
                  <a:lnTo>
                    <a:pt x="164438" y="117002"/>
                  </a:lnTo>
                  <a:lnTo>
                    <a:pt x="129637" y="117002"/>
                  </a:lnTo>
                  <a:lnTo>
                    <a:pt x="123873" y="113533"/>
                  </a:lnTo>
                  <a:lnTo>
                    <a:pt x="112224" y="64980"/>
                  </a:lnTo>
                  <a:lnTo>
                    <a:pt x="112707" y="50501"/>
                  </a:lnTo>
                  <a:lnTo>
                    <a:pt x="129462" y="12959"/>
                  </a:lnTo>
                  <a:lnTo>
                    <a:pt x="163872" y="12959"/>
                  </a:lnTo>
                  <a:lnTo>
                    <a:pt x="162546" y="10769"/>
                  </a:lnTo>
                  <a:lnTo>
                    <a:pt x="158489" y="6753"/>
                  </a:lnTo>
                  <a:lnTo>
                    <a:pt x="148686" y="1277"/>
                  </a:lnTo>
                  <a:lnTo>
                    <a:pt x="142975" y="0"/>
                  </a:lnTo>
                  <a:close/>
                </a:path>
                <a:path w="273050" h="130175">
                  <a:moveTo>
                    <a:pt x="163872" y="12959"/>
                  </a:moveTo>
                  <a:lnTo>
                    <a:pt x="143253" y="12959"/>
                  </a:lnTo>
                  <a:lnTo>
                    <a:pt x="149052" y="16245"/>
                  </a:lnTo>
                  <a:lnTo>
                    <a:pt x="153718" y="23181"/>
                  </a:lnTo>
                  <a:lnTo>
                    <a:pt x="156771" y="29686"/>
                  </a:lnTo>
                  <a:lnTo>
                    <a:pt x="158953" y="38810"/>
                  </a:lnTo>
                  <a:lnTo>
                    <a:pt x="160256" y="50501"/>
                  </a:lnTo>
                  <a:lnTo>
                    <a:pt x="160701" y="64980"/>
                  </a:lnTo>
                  <a:lnTo>
                    <a:pt x="160263" y="79286"/>
                  </a:lnTo>
                  <a:lnTo>
                    <a:pt x="143305" y="117002"/>
                  </a:lnTo>
                  <a:lnTo>
                    <a:pt x="164438" y="117002"/>
                  </a:lnTo>
                  <a:lnTo>
                    <a:pt x="175732" y="75556"/>
                  </a:lnTo>
                  <a:lnTo>
                    <a:pt x="176006" y="64980"/>
                  </a:lnTo>
                  <a:lnTo>
                    <a:pt x="175836" y="56014"/>
                  </a:lnTo>
                  <a:lnTo>
                    <a:pt x="165640" y="15880"/>
                  </a:lnTo>
                  <a:lnTo>
                    <a:pt x="163872" y="12959"/>
                  </a:lnTo>
                  <a:close/>
                </a:path>
                <a:path w="273050" h="130175">
                  <a:moveTo>
                    <a:pt x="239998" y="0"/>
                  </a:moveTo>
                  <a:lnTo>
                    <a:pt x="224657" y="0"/>
                  </a:lnTo>
                  <a:lnTo>
                    <a:pt x="217344" y="2372"/>
                  </a:lnTo>
                  <a:lnTo>
                    <a:pt x="211528" y="7483"/>
                  </a:lnTo>
                  <a:lnTo>
                    <a:pt x="205712" y="12412"/>
                  </a:lnTo>
                  <a:lnTo>
                    <a:pt x="194234" y="54197"/>
                  </a:lnTo>
                  <a:lnTo>
                    <a:pt x="193959" y="64980"/>
                  </a:lnTo>
                  <a:lnTo>
                    <a:pt x="194707" y="81573"/>
                  </a:lnTo>
                  <a:lnTo>
                    <a:pt x="211413" y="122386"/>
                  </a:lnTo>
                  <a:lnTo>
                    <a:pt x="233485" y="129779"/>
                  </a:lnTo>
                  <a:lnTo>
                    <a:pt x="242366" y="129779"/>
                  </a:lnTo>
                  <a:lnTo>
                    <a:pt x="249714" y="127223"/>
                  </a:lnTo>
                  <a:lnTo>
                    <a:pt x="255530" y="122295"/>
                  </a:lnTo>
                  <a:lnTo>
                    <a:pt x="261346" y="117184"/>
                  </a:lnTo>
                  <a:lnTo>
                    <a:pt x="261461" y="117002"/>
                  </a:lnTo>
                  <a:lnTo>
                    <a:pt x="226642" y="117002"/>
                  </a:lnTo>
                  <a:lnTo>
                    <a:pt x="220896" y="113533"/>
                  </a:lnTo>
                  <a:lnTo>
                    <a:pt x="209247" y="64980"/>
                  </a:lnTo>
                  <a:lnTo>
                    <a:pt x="209730" y="50501"/>
                  </a:lnTo>
                  <a:lnTo>
                    <a:pt x="226486" y="12959"/>
                  </a:lnTo>
                  <a:lnTo>
                    <a:pt x="260895" y="12959"/>
                  </a:lnTo>
                  <a:lnTo>
                    <a:pt x="259570" y="10769"/>
                  </a:lnTo>
                  <a:lnTo>
                    <a:pt x="255512" y="6753"/>
                  </a:lnTo>
                  <a:lnTo>
                    <a:pt x="245692" y="1277"/>
                  </a:lnTo>
                  <a:lnTo>
                    <a:pt x="239998" y="0"/>
                  </a:lnTo>
                  <a:close/>
                </a:path>
                <a:path w="273050" h="130175">
                  <a:moveTo>
                    <a:pt x="260895" y="12959"/>
                  </a:moveTo>
                  <a:lnTo>
                    <a:pt x="240276" y="12959"/>
                  </a:lnTo>
                  <a:lnTo>
                    <a:pt x="246075" y="16245"/>
                  </a:lnTo>
                  <a:lnTo>
                    <a:pt x="250724" y="23181"/>
                  </a:lnTo>
                  <a:lnTo>
                    <a:pt x="253786" y="29686"/>
                  </a:lnTo>
                  <a:lnTo>
                    <a:pt x="255974" y="38810"/>
                  </a:lnTo>
                  <a:lnTo>
                    <a:pt x="257279" y="50501"/>
                  </a:lnTo>
                  <a:lnTo>
                    <a:pt x="257724" y="64980"/>
                  </a:lnTo>
                  <a:lnTo>
                    <a:pt x="257286" y="79286"/>
                  </a:lnTo>
                  <a:lnTo>
                    <a:pt x="240329" y="117002"/>
                  </a:lnTo>
                  <a:lnTo>
                    <a:pt x="261461" y="117002"/>
                  </a:lnTo>
                  <a:lnTo>
                    <a:pt x="272755" y="75556"/>
                  </a:lnTo>
                  <a:lnTo>
                    <a:pt x="273030" y="64980"/>
                  </a:lnTo>
                  <a:lnTo>
                    <a:pt x="272857" y="56014"/>
                  </a:lnTo>
                  <a:lnTo>
                    <a:pt x="262663" y="15880"/>
                  </a:lnTo>
                  <a:lnTo>
                    <a:pt x="260895" y="129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8" name="object 508"/>
            <p:cNvSpPr/>
            <p:nvPr/>
          </p:nvSpPr>
          <p:spPr>
            <a:xfrm>
              <a:off x="5011603" y="2739308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69598" y="0"/>
                  </a:moveTo>
                  <a:lnTo>
                    <a:pt x="0" y="0"/>
                  </a:lnTo>
                </a:path>
              </a:pathLst>
            </a:custGeom>
            <a:ln w="105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9" name="object 509"/>
            <p:cNvSpPr/>
            <p:nvPr/>
          </p:nvSpPr>
          <p:spPr>
            <a:xfrm>
              <a:off x="4687345" y="2678708"/>
              <a:ext cx="278130" cy="130175"/>
            </a:xfrm>
            <a:custGeom>
              <a:avLst/>
              <a:gdLst/>
              <a:ahLst/>
              <a:cxnLst/>
              <a:rect l="l" t="t" r="r" b="b"/>
              <a:pathLst>
                <a:path w="278129" h="130175">
                  <a:moveTo>
                    <a:pt x="67491" y="97106"/>
                  </a:moveTo>
                  <a:lnTo>
                    <a:pt x="52603" y="97106"/>
                  </a:lnTo>
                  <a:lnTo>
                    <a:pt x="52603" y="127588"/>
                  </a:lnTo>
                  <a:lnTo>
                    <a:pt x="67491" y="127588"/>
                  </a:lnTo>
                  <a:lnTo>
                    <a:pt x="67491" y="97106"/>
                  </a:lnTo>
                  <a:close/>
                </a:path>
                <a:path w="278129" h="130175">
                  <a:moveTo>
                    <a:pt x="67491" y="547"/>
                  </a:moveTo>
                  <a:lnTo>
                    <a:pt x="55319" y="547"/>
                  </a:lnTo>
                  <a:lnTo>
                    <a:pt x="0" y="82868"/>
                  </a:lnTo>
                  <a:lnTo>
                    <a:pt x="0" y="97106"/>
                  </a:lnTo>
                  <a:lnTo>
                    <a:pt x="83859" y="97106"/>
                  </a:lnTo>
                  <a:lnTo>
                    <a:pt x="83859" y="82868"/>
                  </a:lnTo>
                  <a:lnTo>
                    <a:pt x="14626" y="82868"/>
                  </a:lnTo>
                  <a:lnTo>
                    <a:pt x="52603" y="25554"/>
                  </a:lnTo>
                  <a:lnTo>
                    <a:pt x="67491" y="25554"/>
                  </a:lnTo>
                  <a:lnTo>
                    <a:pt x="67491" y="547"/>
                  </a:lnTo>
                  <a:close/>
                </a:path>
                <a:path w="278129" h="130175">
                  <a:moveTo>
                    <a:pt x="67491" y="25554"/>
                  </a:moveTo>
                  <a:lnTo>
                    <a:pt x="52603" y="25554"/>
                  </a:lnTo>
                  <a:lnTo>
                    <a:pt x="52603" y="82868"/>
                  </a:lnTo>
                  <a:lnTo>
                    <a:pt x="67491" y="82868"/>
                  </a:lnTo>
                  <a:lnTo>
                    <a:pt x="67491" y="25554"/>
                  </a:lnTo>
                  <a:close/>
                </a:path>
                <a:path w="278129" h="130175">
                  <a:moveTo>
                    <a:pt x="147937" y="0"/>
                  </a:moveTo>
                  <a:lnTo>
                    <a:pt x="132614" y="0"/>
                  </a:lnTo>
                  <a:lnTo>
                    <a:pt x="125283" y="2372"/>
                  </a:lnTo>
                  <a:lnTo>
                    <a:pt x="119468" y="7483"/>
                  </a:lnTo>
                  <a:lnTo>
                    <a:pt x="113652" y="12412"/>
                  </a:lnTo>
                  <a:lnTo>
                    <a:pt x="102173" y="54197"/>
                  </a:lnTo>
                  <a:lnTo>
                    <a:pt x="101898" y="64980"/>
                  </a:lnTo>
                  <a:lnTo>
                    <a:pt x="102646" y="81573"/>
                  </a:lnTo>
                  <a:lnTo>
                    <a:pt x="119360" y="122386"/>
                  </a:lnTo>
                  <a:lnTo>
                    <a:pt x="141425" y="129779"/>
                  </a:lnTo>
                  <a:lnTo>
                    <a:pt x="150305" y="129779"/>
                  </a:lnTo>
                  <a:lnTo>
                    <a:pt x="157653" y="127223"/>
                  </a:lnTo>
                  <a:lnTo>
                    <a:pt x="163469" y="122295"/>
                  </a:lnTo>
                  <a:lnTo>
                    <a:pt x="169285" y="117184"/>
                  </a:lnTo>
                  <a:lnTo>
                    <a:pt x="169400" y="117002"/>
                  </a:lnTo>
                  <a:lnTo>
                    <a:pt x="134599" y="117002"/>
                  </a:lnTo>
                  <a:lnTo>
                    <a:pt x="128836" y="113533"/>
                  </a:lnTo>
                  <a:lnTo>
                    <a:pt x="117186" y="64980"/>
                  </a:lnTo>
                  <a:lnTo>
                    <a:pt x="117669" y="50501"/>
                  </a:lnTo>
                  <a:lnTo>
                    <a:pt x="134425" y="12959"/>
                  </a:lnTo>
                  <a:lnTo>
                    <a:pt x="168835" y="12959"/>
                  </a:lnTo>
                  <a:lnTo>
                    <a:pt x="167509" y="10769"/>
                  </a:lnTo>
                  <a:lnTo>
                    <a:pt x="163452" y="6753"/>
                  </a:lnTo>
                  <a:lnTo>
                    <a:pt x="153649" y="1277"/>
                  </a:lnTo>
                  <a:lnTo>
                    <a:pt x="147937" y="0"/>
                  </a:lnTo>
                  <a:close/>
                </a:path>
                <a:path w="278129" h="130175">
                  <a:moveTo>
                    <a:pt x="168835" y="12959"/>
                  </a:moveTo>
                  <a:lnTo>
                    <a:pt x="148216" y="12959"/>
                  </a:lnTo>
                  <a:lnTo>
                    <a:pt x="154014" y="16245"/>
                  </a:lnTo>
                  <a:lnTo>
                    <a:pt x="158681" y="23181"/>
                  </a:lnTo>
                  <a:lnTo>
                    <a:pt x="161733" y="29686"/>
                  </a:lnTo>
                  <a:lnTo>
                    <a:pt x="163915" y="38810"/>
                  </a:lnTo>
                  <a:lnTo>
                    <a:pt x="165218" y="50501"/>
                  </a:lnTo>
                  <a:lnTo>
                    <a:pt x="165663" y="64980"/>
                  </a:lnTo>
                  <a:lnTo>
                    <a:pt x="165226" y="79286"/>
                  </a:lnTo>
                  <a:lnTo>
                    <a:pt x="148268" y="117002"/>
                  </a:lnTo>
                  <a:lnTo>
                    <a:pt x="169400" y="117002"/>
                  </a:lnTo>
                  <a:lnTo>
                    <a:pt x="180695" y="75553"/>
                  </a:lnTo>
                  <a:lnTo>
                    <a:pt x="180969" y="64980"/>
                  </a:lnTo>
                  <a:lnTo>
                    <a:pt x="180799" y="56014"/>
                  </a:lnTo>
                  <a:lnTo>
                    <a:pt x="170602" y="15880"/>
                  </a:lnTo>
                  <a:lnTo>
                    <a:pt x="168835" y="12959"/>
                  </a:lnTo>
                  <a:close/>
                </a:path>
                <a:path w="278129" h="130175">
                  <a:moveTo>
                    <a:pt x="244960" y="0"/>
                  </a:moveTo>
                  <a:lnTo>
                    <a:pt x="229620" y="0"/>
                  </a:lnTo>
                  <a:lnTo>
                    <a:pt x="222307" y="2372"/>
                  </a:lnTo>
                  <a:lnTo>
                    <a:pt x="216491" y="7483"/>
                  </a:lnTo>
                  <a:lnTo>
                    <a:pt x="210675" y="12412"/>
                  </a:lnTo>
                  <a:lnTo>
                    <a:pt x="199196" y="54197"/>
                  </a:lnTo>
                  <a:lnTo>
                    <a:pt x="198921" y="64980"/>
                  </a:lnTo>
                  <a:lnTo>
                    <a:pt x="199669" y="81573"/>
                  </a:lnTo>
                  <a:lnTo>
                    <a:pt x="216376" y="122386"/>
                  </a:lnTo>
                  <a:lnTo>
                    <a:pt x="238448" y="129779"/>
                  </a:lnTo>
                  <a:lnTo>
                    <a:pt x="247329" y="129779"/>
                  </a:lnTo>
                  <a:lnTo>
                    <a:pt x="254677" y="127223"/>
                  </a:lnTo>
                  <a:lnTo>
                    <a:pt x="260492" y="122295"/>
                  </a:lnTo>
                  <a:lnTo>
                    <a:pt x="266308" y="117184"/>
                  </a:lnTo>
                  <a:lnTo>
                    <a:pt x="266423" y="117002"/>
                  </a:lnTo>
                  <a:lnTo>
                    <a:pt x="231605" y="117002"/>
                  </a:lnTo>
                  <a:lnTo>
                    <a:pt x="225859" y="113533"/>
                  </a:lnTo>
                  <a:lnTo>
                    <a:pt x="214210" y="64980"/>
                  </a:lnTo>
                  <a:lnTo>
                    <a:pt x="214692" y="50501"/>
                  </a:lnTo>
                  <a:lnTo>
                    <a:pt x="231448" y="12959"/>
                  </a:lnTo>
                  <a:lnTo>
                    <a:pt x="265858" y="12959"/>
                  </a:lnTo>
                  <a:lnTo>
                    <a:pt x="264532" y="10769"/>
                  </a:lnTo>
                  <a:lnTo>
                    <a:pt x="260475" y="6753"/>
                  </a:lnTo>
                  <a:lnTo>
                    <a:pt x="250654" y="1277"/>
                  </a:lnTo>
                  <a:lnTo>
                    <a:pt x="244960" y="0"/>
                  </a:lnTo>
                  <a:close/>
                </a:path>
                <a:path w="278129" h="130175">
                  <a:moveTo>
                    <a:pt x="265858" y="12959"/>
                  </a:moveTo>
                  <a:lnTo>
                    <a:pt x="245239" y="12959"/>
                  </a:lnTo>
                  <a:lnTo>
                    <a:pt x="251037" y="16245"/>
                  </a:lnTo>
                  <a:lnTo>
                    <a:pt x="255687" y="23181"/>
                  </a:lnTo>
                  <a:lnTo>
                    <a:pt x="258749" y="29686"/>
                  </a:lnTo>
                  <a:lnTo>
                    <a:pt x="260936" y="38810"/>
                  </a:lnTo>
                  <a:lnTo>
                    <a:pt x="262241" y="50501"/>
                  </a:lnTo>
                  <a:lnTo>
                    <a:pt x="262686" y="64980"/>
                  </a:lnTo>
                  <a:lnTo>
                    <a:pt x="262249" y="79286"/>
                  </a:lnTo>
                  <a:lnTo>
                    <a:pt x="245291" y="117002"/>
                  </a:lnTo>
                  <a:lnTo>
                    <a:pt x="266423" y="117002"/>
                  </a:lnTo>
                  <a:lnTo>
                    <a:pt x="277718" y="75553"/>
                  </a:lnTo>
                  <a:lnTo>
                    <a:pt x="277992" y="64980"/>
                  </a:lnTo>
                  <a:lnTo>
                    <a:pt x="277820" y="56014"/>
                  </a:lnTo>
                  <a:lnTo>
                    <a:pt x="267626" y="15880"/>
                  </a:lnTo>
                  <a:lnTo>
                    <a:pt x="265858" y="129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0" name="object 510"/>
            <p:cNvSpPr/>
            <p:nvPr/>
          </p:nvSpPr>
          <p:spPr>
            <a:xfrm>
              <a:off x="5011603" y="2002615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69598" y="0"/>
                  </a:moveTo>
                  <a:lnTo>
                    <a:pt x="0" y="0"/>
                  </a:lnTo>
                </a:path>
              </a:pathLst>
            </a:custGeom>
            <a:ln w="105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1" name="object 511"/>
            <p:cNvSpPr/>
            <p:nvPr/>
          </p:nvSpPr>
          <p:spPr>
            <a:xfrm>
              <a:off x="4441990" y="1942020"/>
              <a:ext cx="523875" cy="2091689"/>
            </a:xfrm>
            <a:custGeom>
              <a:avLst/>
              <a:gdLst/>
              <a:ahLst/>
              <a:cxnLst/>
              <a:rect l="l" t="t" r="r" b="b"/>
              <a:pathLst>
                <a:path w="523875" h="2091689">
                  <a:moveTo>
                    <a:pt x="121272" y="2032838"/>
                  </a:moveTo>
                  <a:lnTo>
                    <a:pt x="14312" y="2032838"/>
                  </a:lnTo>
                  <a:lnTo>
                    <a:pt x="14312" y="1990674"/>
                  </a:lnTo>
                  <a:lnTo>
                    <a:pt x="0" y="1990674"/>
                  </a:lnTo>
                  <a:lnTo>
                    <a:pt x="0" y="2091436"/>
                  </a:lnTo>
                  <a:lnTo>
                    <a:pt x="14312" y="2091436"/>
                  </a:lnTo>
                  <a:lnTo>
                    <a:pt x="14312" y="2049640"/>
                  </a:lnTo>
                  <a:lnTo>
                    <a:pt x="121272" y="2049640"/>
                  </a:lnTo>
                  <a:lnTo>
                    <a:pt x="121272" y="2032838"/>
                  </a:lnTo>
                  <a:close/>
                </a:path>
                <a:path w="523875" h="2091689">
                  <a:moveTo>
                    <a:pt x="121272" y="1722907"/>
                  </a:moveTo>
                  <a:lnTo>
                    <a:pt x="0" y="1722907"/>
                  </a:lnTo>
                  <a:lnTo>
                    <a:pt x="0" y="1738604"/>
                  </a:lnTo>
                  <a:lnTo>
                    <a:pt x="121272" y="1738604"/>
                  </a:lnTo>
                  <a:lnTo>
                    <a:pt x="121272" y="1722907"/>
                  </a:lnTo>
                  <a:close/>
                </a:path>
                <a:path w="523875" h="2091689">
                  <a:moveTo>
                    <a:pt x="122326" y="1861807"/>
                  </a:moveTo>
                  <a:lnTo>
                    <a:pt x="121983" y="1858886"/>
                  </a:lnTo>
                  <a:lnTo>
                    <a:pt x="121107" y="1854504"/>
                  </a:lnTo>
                  <a:lnTo>
                    <a:pt x="107950" y="1856701"/>
                  </a:lnTo>
                  <a:lnTo>
                    <a:pt x="108331" y="1859445"/>
                  </a:lnTo>
                  <a:lnTo>
                    <a:pt x="108534" y="1861807"/>
                  </a:lnTo>
                  <a:lnTo>
                    <a:pt x="108534" y="1865833"/>
                  </a:lnTo>
                  <a:lnTo>
                    <a:pt x="108178" y="1867649"/>
                  </a:lnTo>
                  <a:lnTo>
                    <a:pt x="100609" y="1872399"/>
                  </a:lnTo>
                  <a:lnTo>
                    <a:pt x="45021" y="1872399"/>
                  </a:lnTo>
                  <a:lnTo>
                    <a:pt x="45021" y="1856701"/>
                  </a:lnTo>
                  <a:lnTo>
                    <a:pt x="33426" y="1856701"/>
                  </a:lnTo>
                  <a:lnTo>
                    <a:pt x="33426" y="1872399"/>
                  </a:lnTo>
                  <a:lnTo>
                    <a:pt x="2743" y="1872399"/>
                  </a:lnTo>
                  <a:lnTo>
                    <a:pt x="11671" y="1887918"/>
                  </a:lnTo>
                  <a:lnTo>
                    <a:pt x="33426" y="1887918"/>
                  </a:lnTo>
                  <a:lnTo>
                    <a:pt x="33426" y="1899412"/>
                  </a:lnTo>
                  <a:lnTo>
                    <a:pt x="45021" y="1899412"/>
                  </a:lnTo>
                  <a:lnTo>
                    <a:pt x="45021" y="1887918"/>
                  </a:lnTo>
                  <a:lnTo>
                    <a:pt x="104482" y="1887918"/>
                  </a:lnTo>
                  <a:lnTo>
                    <a:pt x="110337" y="1887181"/>
                  </a:lnTo>
                  <a:lnTo>
                    <a:pt x="113118" y="1885911"/>
                  </a:lnTo>
                  <a:lnTo>
                    <a:pt x="115900" y="1884807"/>
                  </a:lnTo>
                  <a:lnTo>
                    <a:pt x="118148" y="1882432"/>
                  </a:lnTo>
                  <a:lnTo>
                    <a:pt x="121564" y="1876234"/>
                  </a:lnTo>
                  <a:lnTo>
                    <a:pt x="122326" y="1872399"/>
                  </a:lnTo>
                  <a:lnTo>
                    <a:pt x="122326" y="1861807"/>
                  </a:lnTo>
                  <a:close/>
                </a:path>
                <a:path w="523875" h="2091689">
                  <a:moveTo>
                    <a:pt x="123253" y="1947049"/>
                  </a:moveTo>
                  <a:lnTo>
                    <a:pt x="121462" y="1939569"/>
                  </a:lnTo>
                  <a:lnTo>
                    <a:pt x="115354" y="1928075"/>
                  </a:lnTo>
                  <a:lnTo>
                    <a:pt x="114287" y="1926056"/>
                  </a:lnTo>
                  <a:lnTo>
                    <a:pt x="111010" y="1922729"/>
                  </a:lnTo>
                  <a:lnTo>
                    <a:pt x="111010" y="1947418"/>
                  </a:lnTo>
                  <a:lnTo>
                    <a:pt x="111010" y="1962937"/>
                  </a:lnTo>
                  <a:lnTo>
                    <a:pt x="77355" y="1982279"/>
                  </a:lnTo>
                  <a:lnTo>
                    <a:pt x="69443" y="1981796"/>
                  </a:lnTo>
                  <a:lnTo>
                    <a:pt x="43764" y="1962937"/>
                  </a:lnTo>
                  <a:lnTo>
                    <a:pt x="43764" y="1947418"/>
                  </a:lnTo>
                  <a:lnTo>
                    <a:pt x="76847" y="1928075"/>
                  </a:lnTo>
                  <a:lnTo>
                    <a:pt x="84937" y="1928545"/>
                  </a:lnTo>
                  <a:lnTo>
                    <a:pt x="111010" y="1947418"/>
                  </a:lnTo>
                  <a:lnTo>
                    <a:pt x="111010" y="1922729"/>
                  </a:lnTo>
                  <a:lnTo>
                    <a:pt x="76111" y="1912010"/>
                  </a:lnTo>
                  <a:lnTo>
                    <a:pt x="66217" y="1912759"/>
                  </a:lnTo>
                  <a:lnTo>
                    <a:pt x="34404" y="1937854"/>
                  </a:lnTo>
                  <a:lnTo>
                    <a:pt x="31432" y="1955088"/>
                  </a:lnTo>
                  <a:lnTo>
                    <a:pt x="32042" y="1963267"/>
                  </a:lnTo>
                  <a:lnTo>
                    <a:pt x="56121" y="1994789"/>
                  </a:lnTo>
                  <a:lnTo>
                    <a:pt x="77355" y="1998345"/>
                  </a:lnTo>
                  <a:lnTo>
                    <a:pt x="87820" y="1997595"/>
                  </a:lnTo>
                  <a:lnTo>
                    <a:pt x="120294" y="1972602"/>
                  </a:lnTo>
                  <a:lnTo>
                    <a:pt x="123253" y="1955088"/>
                  </a:lnTo>
                  <a:lnTo>
                    <a:pt x="123253" y="1947049"/>
                  </a:lnTo>
                  <a:close/>
                </a:path>
                <a:path w="523875" h="2091689">
                  <a:moveTo>
                    <a:pt x="123253" y="1807603"/>
                  </a:moveTo>
                  <a:lnTo>
                    <a:pt x="122288" y="1801939"/>
                  </a:lnTo>
                  <a:lnTo>
                    <a:pt x="120357" y="1796643"/>
                  </a:lnTo>
                  <a:lnTo>
                    <a:pt x="118427" y="1791169"/>
                  </a:lnTo>
                  <a:lnTo>
                    <a:pt x="115125" y="1785696"/>
                  </a:lnTo>
                  <a:lnTo>
                    <a:pt x="111582" y="1781302"/>
                  </a:lnTo>
                  <a:lnTo>
                    <a:pt x="111582" y="1803946"/>
                  </a:lnTo>
                  <a:lnTo>
                    <a:pt x="111582" y="1816176"/>
                  </a:lnTo>
                  <a:lnTo>
                    <a:pt x="110261" y="1820748"/>
                  </a:lnTo>
                  <a:lnTo>
                    <a:pt x="104965" y="1826945"/>
                  </a:lnTo>
                  <a:lnTo>
                    <a:pt x="101663" y="1828596"/>
                  </a:lnTo>
                  <a:lnTo>
                    <a:pt x="95097" y="1828596"/>
                  </a:lnTo>
                  <a:lnTo>
                    <a:pt x="92748" y="1827860"/>
                  </a:lnTo>
                  <a:lnTo>
                    <a:pt x="88493" y="1824939"/>
                  </a:lnTo>
                  <a:lnTo>
                    <a:pt x="86893" y="1822932"/>
                  </a:lnTo>
                  <a:lnTo>
                    <a:pt x="85775" y="1820189"/>
                  </a:lnTo>
                  <a:lnTo>
                    <a:pt x="84683" y="1817636"/>
                  </a:lnTo>
                  <a:lnTo>
                    <a:pt x="83693" y="1813077"/>
                  </a:lnTo>
                  <a:lnTo>
                    <a:pt x="82804" y="1806689"/>
                  </a:lnTo>
                  <a:lnTo>
                    <a:pt x="81572" y="1798650"/>
                  </a:lnTo>
                  <a:lnTo>
                    <a:pt x="80238" y="1791792"/>
                  </a:lnTo>
                  <a:lnTo>
                    <a:pt x="78765" y="1785874"/>
                  </a:lnTo>
                  <a:lnTo>
                    <a:pt x="77177" y="1781136"/>
                  </a:lnTo>
                  <a:lnTo>
                    <a:pt x="89204" y="1781136"/>
                  </a:lnTo>
                  <a:lnTo>
                    <a:pt x="107823" y="1794090"/>
                  </a:lnTo>
                  <a:lnTo>
                    <a:pt x="110337" y="1798650"/>
                  </a:lnTo>
                  <a:lnTo>
                    <a:pt x="111582" y="1803946"/>
                  </a:lnTo>
                  <a:lnTo>
                    <a:pt x="111582" y="1781302"/>
                  </a:lnTo>
                  <a:lnTo>
                    <a:pt x="111455" y="1781136"/>
                  </a:lnTo>
                  <a:lnTo>
                    <a:pt x="110439" y="1779854"/>
                  </a:lnTo>
                  <a:lnTo>
                    <a:pt x="114566" y="1779485"/>
                  </a:lnTo>
                  <a:lnTo>
                    <a:pt x="118186" y="1778393"/>
                  </a:lnTo>
                  <a:lnTo>
                    <a:pt x="121272" y="1776755"/>
                  </a:lnTo>
                  <a:lnTo>
                    <a:pt x="121272" y="1760512"/>
                  </a:lnTo>
                  <a:lnTo>
                    <a:pt x="117906" y="1762328"/>
                  </a:lnTo>
                  <a:lnTo>
                    <a:pt x="114388" y="1763788"/>
                  </a:lnTo>
                  <a:lnTo>
                    <a:pt x="84455" y="1765439"/>
                  </a:lnTo>
                  <a:lnTo>
                    <a:pt x="57988" y="1765439"/>
                  </a:lnTo>
                  <a:lnTo>
                    <a:pt x="53403" y="1765617"/>
                  </a:lnTo>
                  <a:lnTo>
                    <a:pt x="46786" y="1767078"/>
                  </a:lnTo>
                  <a:lnTo>
                    <a:pt x="43408" y="1768716"/>
                  </a:lnTo>
                  <a:lnTo>
                    <a:pt x="40754" y="1771091"/>
                  </a:lnTo>
                  <a:lnTo>
                    <a:pt x="38074" y="1773288"/>
                  </a:lnTo>
                  <a:lnTo>
                    <a:pt x="35852" y="1776933"/>
                  </a:lnTo>
                  <a:lnTo>
                    <a:pt x="32321" y="1786788"/>
                  </a:lnTo>
                  <a:lnTo>
                    <a:pt x="31508" y="1792630"/>
                  </a:lnTo>
                  <a:lnTo>
                    <a:pt x="31457" y="1809064"/>
                  </a:lnTo>
                  <a:lnTo>
                    <a:pt x="32473" y="1815998"/>
                  </a:lnTo>
                  <a:lnTo>
                    <a:pt x="34988" y="1823110"/>
                  </a:lnTo>
                  <a:lnTo>
                    <a:pt x="36601" y="1827860"/>
                  </a:lnTo>
                  <a:lnTo>
                    <a:pt x="39560" y="1832610"/>
                  </a:lnTo>
                  <a:lnTo>
                    <a:pt x="47231" y="1838807"/>
                  </a:lnTo>
                  <a:lnTo>
                    <a:pt x="52260" y="1841182"/>
                  </a:lnTo>
                  <a:lnTo>
                    <a:pt x="58496" y="1842643"/>
                  </a:lnTo>
                  <a:lnTo>
                    <a:pt x="60477" y="1827314"/>
                  </a:lnTo>
                  <a:lnTo>
                    <a:pt x="54241" y="1825675"/>
                  </a:lnTo>
                  <a:lnTo>
                    <a:pt x="49911" y="1823110"/>
                  </a:lnTo>
                  <a:lnTo>
                    <a:pt x="47459" y="1819465"/>
                  </a:lnTo>
                  <a:lnTo>
                    <a:pt x="44996" y="1815998"/>
                  </a:lnTo>
                  <a:lnTo>
                    <a:pt x="43764" y="1810702"/>
                  </a:lnTo>
                  <a:lnTo>
                    <a:pt x="43764" y="1795373"/>
                  </a:lnTo>
                  <a:lnTo>
                    <a:pt x="45453" y="1789531"/>
                  </a:lnTo>
                  <a:lnTo>
                    <a:pt x="48818" y="1785518"/>
                  </a:lnTo>
                  <a:lnTo>
                    <a:pt x="51308" y="1782597"/>
                  </a:lnTo>
                  <a:lnTo>
                    <a:pt x="55575" y="1781136"/>
                  </a:lnTo>
                  <a:lnTo>
                    <a:pt x="65532" y="1781136"/>
                  </a:lnTo>
                  <a:lnTo>
                    <a:pt x="71361" y="1815261"/>
                  </a:lnTo>
                  <a:lnTo>
                    <a:pt x="72110" y="1819833"/>
                  </a:lnTo>
                  <a:lnTo>
                    <a:pt x="86321" y="1842096"/>
                  </a:lnTo>
                  <a:lnTo>
                    <a:pt x="89877" y="1844294"/>
                  </a:lnTo>
                  <a:lnTo>
                    <a:pt x="93802" y="1845195"/>
                  </a:lnTo>
                  <a:lnTo>
                    <a:pt x="105435" y="1845195"/>
                  </a:lnTo>
                  <a:lnTo>
                    <a:pt x="111467" y="1842465"/>
                  </a:lnTo>
                  <a:lnTo>
                    <a:pt x="116179" y="1837169"/>
                  </a:lnTo>
                  <a:lnTo>
                    <a:pt x="120904" y="1831695"/>
                  </a:lnTo>
                  <a:lnTo>
                    <a:pt x="121831" y="1828596"/>
                  </a:lnTo>
                  <a:lnTo>
                    <a:pt x="123253" y="1823847"/>
                  </a:lnTo>
                  <a:lnTo>
                    <a:pt x="123253" y="1807603"/>
                  </a:lnTo>
                  <a:close/>
                </a:path>
                <a:path w="523875" h="2091689">
                  <a:moveTo>
                    <a:pt x="330619" y="84518"/>
                  </a:moveTo>
                  <a:lnTo>
                    <a:pt x="329933" y="75882"/>
                  </a:lnTo>
                  <a:lnTo>
                    <a:pt x="327888" y="68084"/>
                  </a:lnTo>
                  <a:lnTo>
                    <a:pt x="324472" y="61099"/>
                  </a:lnTo>
                  <a:lnTo>
                    <a:pt x="321398" y="57137"/>
                  </a:lnTo>
                  <a:lnTo>
                    <a:pt x="319697" y="54940"/>
                  </a:lnTo>
                  <a:lnTo>
                    <a:pt x="315595" y="51295"/>
                  </a:lnTo>
                  <a:lnTo>
                    <a:pt x="313931" y="49809"/>
                  </a:lnTo>
                  <a:lnTo>
                    <a:pt x="307543" y="46164"/>
                  </a:lnTo>
                  <a:lnTo>
                    <a:pt x="300532" y="43980"/>
                  </a:lnTo>
                  <a:lnTo>
                    <a:pt x="292900" y="43256"/>
                  </a:lnTo>
                  <a:lnTo>
                    <a:pt x="284911" y="43256"/>
                  </a:lnTo>
                  <a:lnTo>
                    <a:pt x="277266" y="45999"/>
                  </a:lnTo>
                  <a:lnTo>
                    <a:pt x="269989" y="51295"/>
                  </a:lnTo>
                  <a:lnTo>
                    <a:pt x="276517" y="17157"/>
                  </a:lnTo>
                  <a:lnTo>
                    <a:pt x="324904" y="17157"/>
                  </a:lnTo>
                  <a:lnTo>
                    <a:pt x="324904" y="2197"/>
                  </a:lnTo>
                  <a:lnTo>
                    <a:pt x="264604" y="2197"/>
                  </a:lnTo>
                  <a:lnTo>
                    <a:pt x="252869" y="67538"/>
                  </a:lnTo>
                  <a:lnTo>
                    <a:pt x="266852" y="69367"/>
                  </a:lnTo>
                  <a:lnTo>
                    <a:pt x="269049" y="65709"/>
                  </a:lnTo>
                  <a:lnTo>
                    <a:pt x="272072" y="62788"/>
                  </a:lnTo>
                  <a:lnTo>
                    <a:pt x="275945" y="60604"/>
                  </a:lnTo>
                  <a:lnTo>
                    <a:pt x="279806" y="58229"/>
                  </a:lnTo>
                  <a:lnTo>
                    <a:pt x="284124" y="57137"/>
                  </a:lnTo>
                  <a:lnTo>
                    <a:pt x="296646" y="57137"/>
                  </a:lnTo>
                  <a:lnTo>
                    <a:pt x="302895" y="59690"/>
                  </a:lnTo>
                  <a:lnTo>
                    <a:pt x="312445" y="69913"/>
                  </a:lnTo>
                  <a:lnTo>
                    <a:pt x="314820" y="77025"/>
                  </a:lnTo>
                  <a:lnTo>
                    <a:pt x="314820" y="95288"/>
                  </a:lnTo>
                  <a:lnTo>
                    <a:pt x="312331" y="102768"/>
                  </a:lnTo>
                  <a:lnTo>
                    <a:pt x="302412" y="114084"/>
                  </a:lnTo>
                  <a:lnTo>
                    <a:pt x="296354" y="117005"/>
                  </a:lnTo>
                  <a:lnTo>
                    <a:pt x="283222" y="117005"/>
                  </a:lnTo>
                  <a:lnTo>
                    <a:pt x="278142" y="114998"/>
                  </a:lnTo>
                  <a:lnTo>
                    <a:pt x="269697" y="106959"/>
                  </a:lnTo>
                  <a:lnTo>
                    <a:pt x="267004" y="100939"/>
                  </a:lnTo>
                  <a:lnTo>
                    <a:pt x="265861" y="92913"/>
                  </a:lnTo>
                  <a:lnTo>
                    <a:pt x="250228" y="94373"/>
                  </a:lnTo>
                  <a:lnTo>
                    <a:pt x="274154" y="127342"/>
                  </a:lnTo>
                  <a:lnTo>
                    <a:pt x="289179" y="129781"/>
                  </a:lnTo>
                  <a:lnTo>
                    <a:pt x="298742" y="128816"/>
                  </a:lnTo>
                  <a:lnTo>
                    <a:pt x="307225" y="125920"/>
                  </a:lnTo>
                  <a:lnTo>
                    <a:pt x="314655" y="121081"/>
                  </a:lnTo>
                  <a:lnTo>
                    <a:pt x="318465" y="117005"/>
                  </a:lnTo>
                  <a:lnTo>
                    <a:pt x="321030" y="114261"/>
                  </a:lnTo>
                  <a:lnTo>
                    <a:pt x="325221" y="107696"/>
                  </a:lnTo>
                  <a:lnTo>
                    <a:pt x="328218" y="100558"/>
                  </a:lnTo>
                  <a:lnTo>
                    <a:pt x="330022" y="92837"/>
                  </a:lnTo>
                  <a:lnTo>
                    <a:pt x="330619" y="84518"/>
                  </a:lnTo>
                  <a:close/>
                </a:path>
                <a:path w="523875" h="2091689">
                  <a:moveTo>
                    <a:pt x="426313" y="64985"/>
                  </a:moveTo>
                  <a:lnTo>
                    <a:pt x="419252" y="21170"/>
                  </a:lnTo>
                  <a:lnTo>
                    <a:pt x="415950" y="15887"/>
                  </a:lnTo>
                  <a:lnTo>
                    <a:pt x="414185" y="12966"/>
                  </a:lnTo>
                  <a:lnTo>
                    <a:pt x="412864" y="10769"/>
                  </a:lnTo>
                  <a:lnTo>
                    <a:pt x="411010" y="8940"/>
                  </a:lnTo>
                  <a:lnTo>
                    <a:pt x="411010" y="64985"/>
                  </a:lnTo>
                  <a:lnTo>
                    <a:pt x="410578" y="79286"/>
                  </a:lnTo>
                  <a:lnTo>
                    <a:pt x="393623" y="117005"/>
                  </a:lnTo>
                  <a:lnTo>
                    <a:pt x="379945" y="117005"/>
                  </a:lnTo>
                  <a:lnTo>
                    <a:pt x="362978" y="79286"/>
                  </a:lnTo>
                  <a:lnTo>
                    <a:pt x="362534" y="64985"/>
                  </a:lnTo>
                  <a:lnTo>
                    <a:pt x="363016" y="50507"/>
                  </a:lnTo>
                  <a:lnTo>
                    <a:pt x="379780" y="12966"/>
                  </a:lnTo>
                  <a:lnTo>
                    <a:pt x="393560" y="12966"/>
                  </a:lnTo>
                  <a:lnTo>
                    <a:pt x="410565" y="50507"/>
                  </a:lnTo>
                  <a:lnTo>
                    <a:pt x="411010" y="64985"/>
                  </a:lnTo>
                  <a:lnTo>
                    <a:pt x="411010" y="8940"/>
                  </a:lnTo>
                  <a:lnTo>
                    <a:pt x="408800" y="6756"/>
                  </a:lnTo>
                  <a:lnTo>
                    <a:pt x="398995" y="1282"/>
                  </a:lnTo>
                  <a:lnTo>
                    <a:pt x="393280" y="0"/>
                  </a:lnTo>
                  <a:lnTo>
                    <a:pt x="377964" y="0"/>
                  </a:lnTo>
                  <a:lnTo>
                    <a:pt x="370636" y="2374"/>
                  </a:lnTo>
                  <a:lnTo>
                    <a:pt x="364820" y="7480"/>
                  </a:lnTo>
                  <a:lnTo>
                    <a:pt x="359003" y="12407"/>
                  </a:lnTo>
                  <a:lnTo>
                    <a:pt x="347522" y="54203"/>
                  </a:lnTo>
                  <a:lnTo>
                    <a:pt x="347243" y="64985"/>
                  </a:lnTo>
                  <a:lnTo>
                    <a:pt x="347992" y="81572"/>
                  </a:lnTo>
                  <a:lnTo>
                    <a:pt x="364705" y="122389"/>
                  </a:lnTo>
                  <a:lnTo>
                    <a:pt x="386778" y="129781"/>
                  </a:lnTo>
                  <a:lnTo>
                    <a:pt x="395655" y="129781"/>
                  </a:lnTo>
                  <a:lnTo>
                    <a:pt x="421932" y="100939"/>
                  </a:lnTo>
                  <a:lnTo>
                    <a:pt x="426046" y="75552"/>
                  </a:lnTo>
                  <a:lnTo>
                    <a:pt x="426313" y="64985"/>
                  </a:lnTo>
                  <a:close/>
                </a:path>
                <a:path w="523875" h="2091689">
                  <a:moveTo>
                    <a:pt x="523341" y="64985"/>
                  </a:moveTo>
                  <a:lnTo>
                    <a:pt x="516267" y="21170"/>
                  </a:lnTo>
                  <a:lnTo>
                    <a:pt x="512978" y="15887"/>
                  </a:lnTo>
                  <a:lnTo>
                    <a:pt x="511213" y="12966"/>
                  </a:lnTo>
                  <a:lnTo>
                    <a:pt x="509879" y="10769"/>
                  </a:lnTo>
                  <a:lnTo>
                    <a:pt x="508038" y="8953"/>
                  </a:lnTo>
                  <a:lnTo>
                    <a:pt x="508038" y="64985"/>
                  </a:lnTo>
                  <a:lnTo>
                    <a:pt x="507593" y="79286"/>
                  </a:lnTo>
                  <a:lnTo>
                    <a:pt x="490639" y="117005"/>
                  </a:lnTo>
                  <a:lnTo>
                    <a:pt x="476948" y="117005"/>
                  </a:lnTo>
                  <a:lnTo>
                    <a:pt x="459994" y="79286"/>
                  </a:lnTo>
                  <a:lnTo>
                    <a:pt x="459562" y="64985"/>
                  </a:lnTo>
                  <a:lnTo>
                    <a:pt x="460044" y="50507"/>
                  </a:lnTo>
                  <a:lnTo>
                    <a:pt x="476796" y="12966"/>
                  </a:lnTo>
                  <a:lnTo>
                    <a:pt x="490588" y="12966"/>
                  </a:lnTo>
                  <a:lnTo>
                    <a:pt x="507593" y="50507"/>
                  </a:lnTo>
                  <a:lnTo>
                    <a:pt x="508038" y="64985"/>
                  </a:lnTo>
                  <a:lnTo>
                    <a:pt x="508038" y="8953"/>
                  </a:lnTo>
                  <a:lnTo>
                    <a:pt x="505828" y="6756"/>
                  </a:lnTo>
                  <a:lnTo>
                    <a:pt x="495998" y="1282"/>
                  </a:lnTo>
                  <a:lnTo>
                    <a:pt x="490308" y="0"/>
                  </a:lnTo>
                  <a:lnTo>
                    <a:pt x="474967" y="0"/>
                  </a:lnTo>
                  <a:lnTo>
                    <a:pt x="467652" y="2374"/>
                  </a:lnTo>
                  <a:lnTo>
                    <a:pt x="461835" y="7480"/>
                  </a:lnTo>
                  <a:lnTo>
                    <a:pt x="456018" y="12407"/>
                  </a:lnTo>
                  <a:lnTo>
                    <a:pt x="444550" y="54203"/>
                  </a:lnTo>
                  <a:lnTo>
                    <a:pt x="444271" y="64985"/>
                  </a:lnTo>
                  <a:lnTo>
                    <a:pt x="445020" y="81572"/>
                  </a:lnTo>
                  <a:lnTo>
                    <a:pt x="461721" y="122389"/>
                  </a:lnTo>
                  <a:lnTo>
                    <a:pt x="483793" y="129781"/>
                  </a:lnTo>
                  <a:lnTo>
                    <a:pt x="492683" y="129781"/>
                  </a:lnTo>
                  <a:lnTo>
                    <a:pt x="518947" y="100939"/>
                  </a:lnTo>
                  <a:lnTo>
                    <a:pt x="523062" y="75552"/>
                  </a:lnTo>
                  <a:lnTo>
                    <a:pt x="523341" y="649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2" name="object 512"/>
            <p:cNvSpPr/>
            <p:nvPr/>
          </p:nvSpPr>
          <p:spPr>
            <a:xfrm>
              <a:off x="5081202" y="5685842"/>
              <a:ext cx="5857875" cy="73025"/>
            </a:xfrm>
            <a:custGeom>
              <a:avLst/>
              <a:gdLst/>
              <a:ahLst/>
              <a:cxnLst/>
              <a:rect l="l" t="t" r="r" b="b"/>
              <a:pathLst>
                <a:path w="5857875" h="73025">
                  <a:moveTo>
                    <a:pt x="0" y="0"/>
                  </a:moveTo>
                  <a:lnTo>
                    <a:pt x="5857765" y="0"/>
                  </a:lnTo>
                </a:path>
                <a:path w="5857875" h="73025">
                  <a:moveTo>
                    <a:pt x="0" y="0"/>
                  </a:moveTo>
                  <a:lnTo>
                    <a:pt x="0" y="72939"/>
                  </a:lnTo>
                </a:path>
              </a:pathLst>
            </a:custGeom>
            <a:ln w="102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3" name="object 513"/>
            <p:cNvSpPr/>
            <p:nvPr/>
          </p:nvSpPr>
          <p:spPr>
            <a:xfrm>
              <a:off x="5064155" y="5808667"/>
              <a:ext cx="31750" cy="52069"/>
            </a:xfrm>
            <a:custGeom>
              <a:avLst/>
              <a:gdLst/>
              <a:ahLst/>
              <a:cxnLst/>
              <a:rect l="l" t="t" r="r" b="b"/>
              <a:pathLst>
                <a:path w="31750" h="52070">
                  <a:moveTo>
                    <a:pt x="18474" y="0"/>
                  </a:moveTo>
                  <a:lnTo>
                    <a:pt x="12328" y="0"/>
                  </a:lnTo>
                  <a:lnTo>
                    <a:pt x="9385" y="985"/>
                  </a:lnTo>
                  <a:lnTo>
                    <a:pt x="4718" y="4983"/>
                  </a:lnTo>
                  <a:lnTo>
                    <a:pt x="2960" y="7812"/>
                  </a:lnTo>
                  <a:lnTo>
                    <a:pt x="592" y="15168"/>
                  </a:lnTo>
                  <a:lnTo>
                    <a:pt x="0" y="20023"/>
                  </a:lnTo>
                  <a:lnTo>
                    <a:pt x="0" y="35629"/>
                  </a:lnTo>
                  <a:lnTo>
                    <a:pt x="1601" y="42529"/>
                  </a:lnTo>
                  <a:lnTo>
                    <a:pt x="7487" y="50305"/>
                  </a:lnTo>
                  <a:lnTo>
                    <a:pt x="11178" y="52075"/>
                  </a:lnTo>
                  <a:lnTo>
                    <a:pt x="19415" y="52075"/>
                  </a:lnTo>
                  <a:lnTo>
                    <a:pt x="22375" y="51072"/>
                  </a:lnTo>
                  <a:lnTo>
                    <a:pt x="27041" y="47056"/>
                  </a:lnTo>
                  <a:lnTo>
                    <a:pt x="27120" y="46928"/>
                  </a:lnTo>
                  <a:lnTo>
                    <a:pt x="13111" y="46928"/>
                  </a:lnTo>
                  <a:lnTo>
                    <a:pt x="10800" y="45523"/>
                  </a:lnTo>
                  <a:lnTo>
                    <a:pt x="7069" y="39992"/>
                  </a:lnTo>
                  <a:lnTo>
                    <a:pt x="6146" y="34425"/>
                  </a:lnTo>
                  <a:lnTo>
                    <a:pt x="6270" y="16975"/>
                  </a:lnTo>
                  <a:lnTo>
                    <a:pt x="7174" y="11937"/>
                  </a:lnTo>
                  <a:lnTo>
                    <a:pt x="10865" y="6388"/>
                  </a:lnTo>
                  <a:lnTo>
                    <a:pt x="13059" y="5183"/>
                  </a:lnTo>
                  <a:lnTo>
                    <a:pt x="26846" y="5183"/>
                  </a:lnTo>
                  <a:lnTo>
                    <a:pt x="26327" y="4344"/>
                  </a:lnTo>
                  <a:lnTo>
                    <a:pt x="24691" y="2756"/>
                  </a:lnTo>
                  <a:lnTo>
                    <a:pt x="20755" y="547"/>
                  </a:lnTo>
                  <a:lnTo>
                    <a:pt x="18474" y="0"/>
                  </a:lnTo>
                  <a:close/>
                </a:path>
                <a:path w="31750" h="52070">
                  <a:moveTo>
                    <a:pt x="26846" y="5183"/>
                  </a:moveTo>
                  <a:lnTo>
                    <a:pt x="18579" y="5183"/>
                  </a:lnTo>
                  <a:lnTo>
                    <a:pt x="20912" y="6552"/>
                  </a:lnTo>
                  <a:lnTo>
                    <a:pt x="24656" y="12083"/>
                  </a:lnTo>
                  <a:lnTo>
                    <a:pt x="25467" y="16975"/>
                  </a:lnTo>
                  <a:lnTo>
                    <a:pt x="25573" y="34425"/>
                  </a:lnTo>
                  <a:lnTo>
                    <a:pt x="24656" y="39955"/>
                  </a:lnTo>
                  <a:lnTo>
                    <a:pt x="20912" y="45523"/>
                  </a:lnTo>
                  <a:lnTo>
                    <a:pt x="18596" y="46928"/>
                  </a:lnTo>
                  <a:lnTo>
                    <a:pt x="27120" y="46928"/>
                  </a:lnTo>
                  <a:lnTo>
                    <a:pt x="28800" y="44208"/>
                  </a:lnTo>
                  <a:lnTo>
                    <a:pt x="31133" y="36852"/>
                  </a:lnTo>
                  <a:lnTo>
                    <a:pt x="31725" y="32034"/>
                  </a:lnTo>
                  <a:lnTo>
                    <a:pt x="31637" y="20023"/>
                  </a:lnTo>
                  <a:lnTo>
                    <a:pt x="31360" y="16975"/>
                  </a:lnTo>
                  <a:lnTo>
                    <a:pt x="29897" y="11024"/>
                  </a:lnTo>
                  <a:lnTo>
                    <a:pt x="28887" y="8487"/>
                  </a:lnTo>
                  <a:lnTo>
                    <a:pt x="26846" y="51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4" name="object 514"/>
            <p:cNvSpPr/>
            <p:nvPr/>
          </p:nvSpPr>
          <p:spPr>
            <a:xfrm>
              <a:off x="5221878" y="568584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939"/>
                  </a:lnTo>
                </a:path>
              </a:pathLst>
            </a:custGeom>
            <a:ln w="100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5" name="object 515"/>
            <p:cNvSpPr/>
            <p:nvPr/>
          </p:nvSpPr>
          <p:spPr>
            <a:xfrm>
              <a:off x="5205249" y="5809525"/>
              <a:ext cx="31750" cy="50800"/>
            </a:xfrm>
            <a:custGeom>
              <a:avLst/>
              <a:gdLst/>
              <a:ahLst/>
              <a:cxnLst/>
              <a:rect l="l" t="t" r="r" b="b"/>
              <a:pathLst>
                <a:path w="31750" h="50800">
                  <a:moveTo>
                    <a:pt x="31482" y="0"/>
                  </a:moveTo>
                  <a:lnTo>
                    <a:pt x="0" y="0"/>
                  </a:lnTo>
                  <a:lnTo>
                    <a:pt x="0" y="6023"/>
                  </a:lnTo>
                  <a:lnTo>
                    <a:pt x="23820" y="6023"/>
                  </a:lnTo>
                  <a:lnTo>
                    <a:pt x="20790" y="9637"/>
                  </a:lnTo>
                  <a:lnTo>
                    <a:pt x="6860" y="46326"/>
                  </a:lnTo>
                  <a:lnTo>
                    <a:pt x="6790" y="50341"/>
                  </a:lnTo>
                  <a:lnTo>
                    <a:pt x="12937" y="50341"/>
                  </a:lnTo>
                  <a:lnTo>
                    <a:pt x="13268" y="45267"/>
                  </a:lnTo>
                  <a:lnTo>
                    <a:pt x="14034" y="40594"/>
                  </a:lnTo>
                  <a:lnTo>
                    <a:pt x="31482" y="4873"/>
                  </a:lnTo>
                  <a:lnTo>
                    <a:pt x="314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6" name="object 516"/>
            <p:cNvSpPr/>
            <p:nvPr/>
          </p:nvSpPr>
          <p:spPr>
            <a:xfrm>
              <a:off x="5362572" y="568584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939"/>
                  </a:lnTo>
                </a:path>
              </a:pathLst>
            </a:custGeom>
            <a:ln w="100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7" name="object 517"/>
            <p:cNvSpPr/>
            <p:nvPr/>
          </p:nvSpPr>
          <p:spPr>
            <a:xfrm>
              <a:off x="5330777" y="5808667"/>
              <a:ext cx="66040" cy="51435"/>
            </a:xfrm>
            <a:custGeom>
              <a:avLst/>
              <a:gdLst/>
              <a:ahLst/>
              <a:cxnLst/>
              <a:rect l="l" t="t" r="r" b="b"/>
              <a:pathLst>
                <a:path w="66039" h="51435">
                  <a:moveTo>
                    <a:pt x="17917" y="11298"/>
                  </a:moveTo>
                  <a:lnTo>
                    <a:pt x="11945" y="11298"/>
                  </a:lnTo>
                  <a:lnTo>
                    <a:pt x="11945" y="51199"/>
                  </a:lnTo>
                  <a:lnTo>
                    <a:pt x="17917" y="51199"/>
                  </a:lnTo>
                  <a:lnTo>
                    <a:pt x="17917" y="11298"/>
                  </a:lnTo>
                  <a:close/>
                </a:path>
                <a:path w="66039" h="51435">
                  <a:moveTo>
                    <a:pt x="17917" y="0"/>
                  </a:moveTo>
                  <a:lnTo>
                    <a:pt x="14069" y="0"/>
                  </a:lnTo>
                  <a:lnTo>
                    <a:pt x="13042" y="2190"/>
                  </a:lnTo>
                  <a:lnTo>
                    <a:pt x="11265" y="4471"/>
                  </a:lnTo>
                  <a:lnTo>
                    <a:pt x="6268" y="9163"/>
                  </a:lnTo>
                  <a:lnTo>
                    <a:pt x="3343" y="11152"/>
                  </a:lnTo>
                  <a:lnTo>
                    <a:pt x="111" y="12740"/>
                  </a:lnTo>
                  <a:lnTo>
                    <a:pt x="0" y="18855"/>
                  </a:lnTo>
                  <a:lnTo>
                    <a:pt x="11945" y="11298"/>
                  </a:lnTo>
                  <a:lnTo>
                    <a:pt x="17917" y="11298"/>
                  </a:lnTo>
                  <a:lnTo>
                    <a:pt x="17917" y="0"/>
                  </a:lnTo>
                  <a:close/>
                </a:path>
                <a:path w="66039" h="51435">
                  <a:moveTo>
                    <a:pt x="59464" y="38988"/>
                  </a:moveTo>
                  <a:lnTo>
                    <a:pt x="53491" y="38988"/>
                  </a:lnTo>
                  <a:lnTo>
                    <a:pt x="53491" y="51199"/>
                  </a:lnTo>
                  <a:lnTo>
                    <a:pt x="59464" y="51199"/>
                  </a:lnTo>
                  <a:lnTo>
                    <a:pt x="59464" y="38988"/>
                  </a:lnTo>
                  <a:close/>
                </a:path>
                <a:path w="66039" h="51435">
                  <a:moveTo>
                    <a:pt x="59464" y="200"/>
                  </a:moveTo>
                  <a:lnTo>
                    <a:pt x="54588" y="200"/>
                  </a:lnTo>
                  <a:lnTo>
                    <a:pt x="32387" y="33257"/>
                  </a:lnTo>
                  <a:lnTo>
                    <a:pt x="32387" y="38988"/>
                  </a:lnTo>
                  <a:lnTo>
                    <a:pt x="66046" y="38988"/>
                  </a:lnTo>
                  <a:lnTo>
                    <a:pt x="66046" y="33257"/>
                  </a:lnTo>
                  <a:lnTo>
                    <a:pt x="38272" y="33257"/>
                  </a:lnTo>
                  <a:lnTo>
                    <a:pt x="53491" y="10258"/>
                  </a:lnTo>
                  <a:lnTo>
                    <a:pt x="59464" y="10258"/>
                  </a:lnTo>
                  <a:lnTo>
                    <a:pt x="59464" y="200"/>
                  </a:lnTo>
                  <a:close/>
                </a:path>
                <a:path w="66039" h="51435">
                  <a:moveTo>
                    <a:pt x="59464" y="10258"/>
                  </a:moveTo>
                  <a:lnTo>
                    <a:pt x="53491" y="10258"/>
                  </a:lnTo>
                  <a:lnTo>
                    <a:pt x="53491" y="33257"/>
                  </a:lnTo>
                  <a:lnTo>
                    <a:pt x="59464" y="33257"/>
                  </a:lnTo>
                  <a:lnTo>
                    <a:pt x="59464" y="102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8" name="object 518"/>
            <p:cNvSpPr/>
            <p:nvPr/>
          </p:nvSpPr>
          <p:spPr>
            <a:xfrm>
              <a:off x="5503266" y="568584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939"/>
                  </a:lnTo>
                </a:path>
              </a:pathLst>
            </a:custGeom>
            <a:ln w="100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9" name="object 519"/>
            <p:cNvSpPr/>
            <p:nvPr/>
          </p:nvSpPr>
          <p:spPr>
            <a:xfrm>
              <a:off x="5466090" y="5808667"/>
              <a:ext cx="62230" cy="51435"/>
            </a:xfrm>
            <a:custGeom>
              <a:avLst/>
              <a:gdLst/>
              <a:ahLst/>
              <a:cxnLst/>
              <a:rect l="l" t="t" r="r" b="b"/>
              <a:pathLst>
                <a:path w="62229" h="51435">
                  <a:moveTo>
                    <a:pt x="29171" y="5183"/>
                  </a:moveTo>
                  <a:lnTo>
                    <a:pt x="19554" y="5183"/>
                  </a:lnTo>
                  <a:lnTo>
                    <a:pt x="21748" y="6023"/>
                  </a:lnTo>
                  <a:lnTo>
                    <a:pt x="25143" y="9436"/>
                  </a:lnTo>
                  <a:lnTo>
                    <a:pt x="25979" y="11535"/>
                  </a:lnTo>
                  <a:lnTo>
                    <a:pt x="25979" y="16372"/>
                  </a:lnTo>
                  <a:lnTo>
                    <a:pt x="25056" y="18891"/>
                  </a:lnTo>
                  <a:lnTo>
                    <a:pt x="21329" y="24221"/>
                  </a:lnTo>
                  <a:lnTo>
                    <a:pt x="17760" y="27799"/>
                  </a:lnTo>
                  <a:lnTo>
                    <a:pt x="8960" y="35374"/>
                  </a:lnTo>
                  <a:lnTo>
                    <a:pt x="6460" y="37838"/>
                  </a:lnTo>
                  <a:lnTo>
                    <a:pt x="2855" y="42292"/>
                  </a:lnTo>
                  <a:lnTo>
                    <a:pt x="1549" y="44555"/>
                  </a:lnTo>
                  <a:lnTo>
                    <a:pt x="226" y="48242"/>
                  </a:lnTo>
                  <a:lnTo>
                    <a:pt x="0" y="49684"/>
                  </a:lnTo>
                  <a:lnTo>
                    <a:pt x="34" y="51199"/>
                  </a:lnTo>
                  <a:lnTo>
                    <a:pt x="32195" y="51199"/>
                  </a:lnTo>
                  <a:lnTo>
                    <a:pt x="32195" y="45176"/>
                  </a:lnTo>
                  <a:lnTo>
                    <a:pt x="8340" y="45176"/>
                  </a:lnTo>
                  <a:lnTo>
                    <a:pt x="9002" y="44044"/>
                  </a:lnTo>
                  <a:lnTo>
                    <a:pt x="9838" y="42912"/>
                  </a:lnTo>
                  <a:lnTo>
                    <a:pt x="11875" y="40667"/>
                  </a:lnTo>
                  <a:lnTo>
                    <a:pt x="14173" y="38532"/>
                  </a:lnTo>
                  <a:lnTo>
                    <a:pt x="17883" y="35264"/>
                  </a:lnTo>
                  <a:lnTo>
                    <a:pt x="22044" y="31559"/>
                  </a:lnTo>
                  <a:lnTo>
                    <a:pt x="32089" y="16372"/>
                  </a:lnTo>
                  <a:lnTo>
                    <a:pt x="32045" y="9947"/>
                  </a:lnTo>
                  <a:lnTo>
                    <a:pt x="30768" y="6771"/>
                  </a:lnTo>
                  <a:lnTo>
                    <a:pt x="29171" y="5183"/>
                  </a:lnTo>
                  <a:close/>
                </a:path>
                <a:path w="62229" h="51435">
                  <a:moveTo>
                    <a:pt x="21626" y="0"/>
                  </a:moveTo>
                  <a:lnTo>
                    <a:pt x="12328" y="0"/>
                  </a:lnTo>
                  <a:lnTo>
                    <a:pt x="8654" y="1259"/>
                  </a:lnTo>
                  <a:lnTo>
                    <a:pt x="3169" y="6279"/>
                  </a:lnTo>
                  <a:lnTo>
                    <a:pt x="1584" y="9947"/>
                  </a:lnTo>
                  <a:lnTo>
                    <a:pt x="1166" y="14748"/>
                  </a:lnTo>
                  <a:lnTo>
                    <a:pt x="7295" y="15405"/>
                  </a:lnTo>
                  <a:lnTo>
                    <a:pt x="7330" y="12211"/>
                  </a:lnTo>
                  <a:lnTo>
                    <a:pt x="8201" y="9692"/>
                  </a:lnTo>
                  <a:lnTo>
                    <a:pt x="11649" y="6078"/>
                  </a:lnTo>
                  <a:lnTo>
                    <a:pt x="13947" y="5183"/>
                  </a:lnTo>
                  <a:lnTo>
                    <a:pt x="29171" y="5183"/>
                  </a:lnTo>
                  <a:lnTo>
                    <a:pt x="25317" y="1350"/>
                  </a:lnTo>
                  <a:lnTo>
                    <a:pt x="21626" y="0"/>
                  </a:lnTo>
                  <a:close/>
                </a:path>
                <a:path w="62229" h="51435">
                  <a:moveTo>
                    <a:pt x="62215" y="11298"/>
                  </a:moveTo>
                  <a:lnTo>
                    <a:pt x="56242" y="11298"/>
                  </a:lnTo>
                  <a:lnTo>
                    <a:pt x="56242" y="51199"/>
                  </a:lnTo>
                  <a:lnTo>
                    <a:pt x="62215" y="51199"/>
                  </a:lnTo>
                  <a:lnTo>
                    <a:pt x="62215" y="11298"/>
                  </a:lnTo>
                  <a:close/>
                </a:path>
                <a:path w="62229" h="51435">
                  <a:moveTo>
                    <a:pt x="62215" y="0"/>
                  </a:moveTo>
                  <a:lnTo>
                    <a:pt x="58367" y="0"/>
                  </a:lnTo>
                  <a:lnTo>
                    <a:pt x="57339" y="2190"/>
                  </a:lnTo>
                  <a:lnTo>
                    <a:pt x="55563" y="4471"/>
                  </a:lnTo>
                  <a:lnTo>
                    <a:pt x="50566" y="9163"/>
                  </a:lnTo>
                  <a:lnTo>
                    <a:pt x="47640" y="11152"/>
                  </a:lnTo>
                  <a:lnTo>
                    <a:pt x="44409" y="12740"/>
                  </a:lnTo>
                  <a:lnTo>
                    <a:pt x="44297" y="18855"/>
                  </a:lnTo>
                  <a:lnTo>
                    <a:pt x="56242" y="11298"/>
                  </a:lnTo>
                  <a:lnTo>
                    <a:pt x="62215" y="11298"/>
                  </a:lnTo>
                  <a:lnTo>
                    <a:pt x="622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0" name="object 520"/>
            <p:cNvSpPr/>
            <p:nvPr/>
          </p:nvSpPr>
          <p:spPr>
            <a:xfrm>
              <a:off x="5643943" y="568584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939"/>
                  </a:lnTo>
                </a:path>
              </a:pathLst>
            </a:custGeom>
            <a:ln w="100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1" name="object 521"/>
            <p:cNvSpPr/>
            <p:nvPr/>
          </p:nvSpPr>
          <p:spPr>
            <a:xfrm>
              <a:off x="5606767" y="5808667"/>
              <a:ext cx="71755" cy="52069"/>
            </a:xfrm>
            <a:custGeom>
              <a:avLst/>
              <a:gdLst/>
              <a:ahLst/>
              <a:cxnLst/>
              <a:rect l="l" t="t" r="r" b="b"/>
              <a:pathLst>
                <a:path w="71754" h="52070">
                  <a:moveTo>
                    <a:pt x="29176" y="5183"/>
                  </a:moveTo>
                  <a:lnTo>
                    <a:pt x="19554" y="5183"/>
                  </a:lnTo>
                  <a:lnTo>
                    <a:pt x="21765" y="6023"/>
                  </a:lnTo>
                  <a:lnTo>
                    <a:pt x="25143" y="9436"/>
                  </a:lnTo>
                  <a:lnTo>
                    <a:pt x="25997" y="11535"/>
                  </a:lnTo>
                  <a:lnTo>
                    <a:pt x="25997" y="16372"/>
                  </a:lnTo>
                  <a:lnTo>
                    <a:pt x="25074" y="18891"/>
                  </a:lnTo>
                  <a:lnTo>
                    <a:pt x="21329" y="24221"/>
                  </a:lnTo>
                  <a:lnTo>
                    <a:pt x="17778" y="27799"/>
                  </a:lnTo>
                  <a:lnTo>
                    <a:pt x="9089" y="35264"/>
                  </a:lnTo>
                  <a:lnTo>
                    <a:pt x="6477" y="37838"/>
                  </a:lnTo>
                  <a:lnTo>
                    <a:pt x="2873" y="42292"/>
                  </a:lnTo>
                  <a:lnTo>
                    <a:pt x="1567" y="44555"/>
                  </a:lnTo>
                  <a:lnTo>
                    <a:pt x="243" y="48242"/>
                  </a:lnTo>
                  <a:lnTo>
                    <a:pt x="0" y="49684"/>
                  </a:lnTo>
                  <a:lnTo>
                    <a:pt x="52" y="51199"/>
                  </a:lnTo>
                  <a:lnTo>
                    <a:pt x="32195" y="51199"/>
                  </a:lnTo>
                  <a:lnTo>
                    <a:pt x="32195" y="45176"/>
                  </a:lnTo>
                  <a:lnTo>
                    <a:pt x="8340" y="45176"/>
                  </a:lnTo>
                  <a:lnTo>
                    <a:pt x="9002" y="44044"/>
                  </a:lnTo>
                  <a:lnTo>
                    <a:pt x="9855" y="42912"/>
                  </a:lnTo>
                  <a:lnTo>
                    <a:pt x="11875" y="40667"/>
                  </a:lnTo>
                  <a:lnTo>
                    <a:pt x="14191" y="38532"/>
                  </a:lnTo>
                  <a:lnTo>
                    <a:pt x="22061" y="31559"/>
                  </a:lnTo>
                  <a:lnTo>
                    <a:pt x="25126" y="28584"/>
                  </a:lnTo>
                  <a:lnTo>
                    <a:pt x="28829" y="24203"/>
                  </a:lnTo>
                  <a:lnTo>
                    <a:pt x="30141" y="22140"/>
                  </a:lnTo>
                  <a:lnTo>
                    <a:pt x="31743" y="18198"/>
                  </a:lnTo>
                  <a:lnTo>
                    <a:pt x="32107" y="16372"/>
                  </a:lnTo>
                  <a:lnTo>
                    <a:pt x="32061" y="9947"/>
                  </a:lnTo>
                  <a:lnTo>
                    <a:pt x="30768" y="6771"/>
                  </a:lnTo>
                  <a:lnTo>
                    <a:pt x="29176" y="5183"/>
                  </a:lnTo>
                  <a:close/>
                </a:path>
                <a:path w="71754" h="52070">
                  <a:moveTo>
                    <a:pt x="21643" y="0"/>
                  </a:moveTo>
                  <a:lnTo>
                    <a:pt x="12345" y="0"/>
                  </a:lnTo>
                  <a:lnTo>
                    <a:pt x="8671" y="1259"/>
                  </a:lnTo>
                  <a:lnTo>
                    <a:pt x="3186" y="6279"/>
                  </a:lnTo>
                  <a:lnTo>
                    <a:pt x="1601" y="9947"/>
                  </a:lnTo>
                  <a:lnTo>
                    <a:pt x="1184" y="14748"/>
                  </a:lnTo>
                  <a:lnTo>
                    <a:pt x="7313" y="15405"/>
                  </a:lnTo>
                  <a:lnTo>
                    <a:pt x="7330" y="12211"/>
                  </a:lnTo>
                  <a:lnTo>
                    <a:pt x="8218" y="9692"/>
                  </a:lnTo>
                  <a:lnTo>
                    <a:pt x="11666" y="6078"/>
                  </a:lnTo>
                  <a:lnTo>
                    <a:pt x="13964" y="5183"/>
                  </a:lnTo>
                  <a:lnTo>
                    <a:pt x="29176" y="5183"/>
                  </a:lnTo>
                  <a:lnTo>
                    <a:pt x="25335" y="1350"/>
                  </a:lnTo>
                  <a:lnTo>
                    <a:pt x="21643" y="0"/>
                  </a:lnTo>
                  <a:close/>
                </a:path>
                <a:path w="71754" h="52070">
                  <a:moveTo>
                    <a:pt x="59847" y="0"/>
                  </a:moveTo>
                  <a:lnTo>
                    <a:pt x="51367" y="0"/>
                  </a:lnTo>
                  <a:lnTo>
                    <a:pt x="47989" y="1259"/>
                  </a:lnTo>
                  <a:lnTo>
                    <a:pt x="42904" y="6315"/>
                  </a:lnTo>
                  <a:lnTo>
                    <a:pt x="41633" y="9436"/>
                  </a:lnTo>
                  <a:lnTo>
                    <a:pt x="41654" y="15679"/>
                  </a:lnTo>
                  <a:lnTo>
                    <a:pt x="42225" y="17705"/>
                  </a:lnTo>
                  <a:lnTo>
                    <a:pt x="44635" y="21246"/>
                  </a:lnTo>
                  <a:lnTo>
                    <a:pt x="46456" y="22597"/>
                  </a:lnTo>
                  <a:lnTo>
                    <a:pt x="48929" y="23546"/>
                  </a:lnTo>
                  <a:lnTo>
                    <a:pt x="45969" y="24349"/>
                  </a:lnTo>
                  <a:lnTo>
                    <a:pt x="43670" y="25882"/>
                  </a:lnTo>
                  <a:lnTo>
                    <a:pt x="40466" y="30354"/>
                  </a:lnTo>
                  <a:lnTo>
                    <a:pt x="39665" y="33129"/>
                  </a:lnTo>
                  <a:lnTo>
                    <a:pt x="39695" y="40978"/>
                  </a:lnTo>
                  <a:lnTo>
                    <a:pt x="41146" y="44610"/>
                  </a:lnTo>
                  <a:lnTo>
                    <a:pt x="47031" y="50579"/>
                  </a:lnTo>
                  <a:lnTo>
                    <a:pt x="50897" y="52075"/>
                  </a:lnTo>
                  <a:lnTo>
                    <a:pt x="60491" y="52075"/>
                  </a:lnTo>
                  <a:lnTo>
                    <a:pt x="64374" y="50579"/>
                  </a:lnTo>
                  <a:lnTo>
                    <a:pt x="67996" y="46928"/>
                  </a:lnTo>
                  <a:lnTo>
                    <a:pt x="53926" y="46928"/>
                  </a:lnTo>
                  <a:lnTo>
                    <a:pt x="52220" y="46453"/>
                  </a:lnTo>
                  <a:lnTo>
                    <a:pt x="49017" y="44610"/>
                  </a:lnTo>
                  <a:lnTo>
                    <a:pt x="47832" y="43332"/>
                  </a:lnTo>
                  <a:lnTo>
                    <a:pt x="46213" y="39992"/>
                  </a:lnTo>
                  <a:lnTo>
                    <a:pt x="45812" y="38276"/>
                  </a:lnTo>
                  <a:lnTo>
                    <a:pt x="45847" y="33476"/>
                  </a:lnTo>
                  <a:lnTo>
                    <a:pt x="46735" y="31121"/>
                  </a:lnTo>
                  <a:lnTo>
                    <a:pt x="50426" y="27233"/>
                  </a:lnTo>
                  <a:lnTo>
                    <a:pt x="52760" y="26266"/>
                  </a:lnTo>
                  <a:lnTo>
                    <a:pt x="67859" y="26266"/>
                  </a:lnTo>
                  <a:lnTo>
                    <a:pt x="65558" y="24568"/>
                  </a:lnTo>
                  <a:lnTo>
                    <a:pt x="62563" y="23546"/>
                  </a:lnTo>
                  <a:lnTo>
                    <a:pt x="64983" y="22597"/>
                  </a:lnTo>
                  <a:lnTo>
                    <a:pt x="66777" y="21246"/>
                  </a:lnTo>
                  <a:lnTo>
                    <a:pt x="53369" y="21137"/>
                  </a:lnTo>
                  <a:lnTo>
                    <a:pt x="51436" y="20370"/>
                  </a:lnTo>
                  <a:lnTo>
                    <a:pt x="48476" y="17322"/>
                  </a:lnTo>
                  <a:lnTo>
                    <a:pt x="47852" y="15679"/>
                  </a:lnTo>
                  <a:lnTo>
                    <a:pt x="47728" y="10805"/>
                  </a:lnTo>
                  <a:lnTo>
                    <a:pt x="48476" y="8962"/>
                  </a:lnTo>
                  <a:lnTo>
                    <a:pt x="51489" y="5913"/>
                  </a:lnTo>
                  <a:lnTo>
                    <a:pt x="53387" y="5147"/>
                  </a:lnTo>
                  <a:lnTo>
                    <a:pt x="67115" y="5147"/>
                  </a:lnTo>
                  <a:lnTo>
                    <a:pt x="63260" y="1295"/>
                  </a:lnTo>
                  <a:lnTo>
                    <a:pt x="59847" y="0"/>
                  </a:lnTo>
                  <a:close/>
                </a:path>
                <a:path w="71754" h="52070">
                  <a:moveTo>
                    <a:pt x="67859" y="26266"/>
                  </a:moveTo>
                  <a:lnTo>
                    <a:pt x="58436" y="26266"/>
                  </a:lnTo>
                  <a:lnTo>
                    <a:pt x="60839" y="27251"/>
                  </a:lnTo>
                  <a:lnTo>
                    <a:pt x="64670" y="31194"/>
                  </a:lnTo>
                  <a:lnTo>
                    <a:pt x="65403" y="33129"/>
                  </a:lnTo>
                  <a:lnTo>
                    <a:pt x="65486" y="39992"/>
                  </a:lnTo>
                  <a:lnTo>
                    <a:pt x="64687" y="42109"/>
                  </a:lnTo>
                  <a:lnTo>
                    <a:pt x="60979" y="45961"/>
                  </a:lnTo>
                  <a:lnTo>
                    <a:pt x="58610" y="46928"/>
                  </a:lnTo>
                  <a:lnTo>
                    <a:pt x="67996" y="46928"/>
                  </a:lnTo>
                  <a:lnTo>
                    <a:pt x="70259" y="44646"/>
                  </a:lnTo>
                  <a:lnTo>
                    <a:pt x="71722" y="40978"/>
                  </a:lnTo>
                  <a:lnTo>
                    <a:pt x="71622" y="33129"/>
                  </a:lnTo>
                  <a:lnTo>
                    <a:pt x="70939" y="30756"/>
                  </a:lnTo>
                  <a:lnTo>
                    <a:pt x="67859" y="26266"/>
                  </a:lnTo>
                  <a:close/>
                </a:path>
                <a:path w="71754" h="52070">
                  <a:moveTo>
                    <a:pt x="67115" y="5147"/>
                  </a:moveTo>
                  <a:lnTo>
                    <a:pt x="57914" y="5147"/>
                  </a:lnTo>
                  <a:lnTo>
                    <a:pt x="59812" y="5932"/>
                  </a:lnTo>
                  <a:lnTo>
                    <a:pt x="62842" y="9053"/>
                  </a:lnTo>
                  <a:lnTo>
                    <a:pt x="63520" y="10805"/>
                  </a:lnTo>
                  <a:lnTo>
                    <a:pt x="63512" y="15679"/>
                  </a:lnTo>
                  <a:lnTo>
                    <a:pt x="62859" y="17340"/>
                  </a:lnTo>
                  <a:lnTo>
                    <a:pt x="59916" y="20388"/>
                  </a:lnTo>
                  <a:lnTo>
                    <a:pt x="58036" y="21137"/>
                  </a:lnTo>
                  <a:lnTo>
                    <a:pt x="66851" y="21137"/>
                  </a:lnTo>
                  <a:lnTo>
                    <a:pt x="69145" y="17741"/>
                  </a:lnTo>
                  <a:lnTo>
                    <a:pt x="69737" y="15679"/>
                  </a:lnTo>
                  <a:lnTo>
                    <a:pt x="69669" y="9436"/>
                  </a:lnTo>
                  <a:lnTo>
                    <a:pt x="68431" y="6461"/>
                  </a:lnTo>
                  <a:lnTo>
                    <a:pt x="67115" y="51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2" name="object 522"/>
            <p:cNvSpPr/>
            <p:nvPr/>
          </p:nvSpPr>
          <p:spPr>
            <a:xfrm>
              <a:off x="5784637" y="568584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939"/>
                  </a:lnTo>
                </a:path>
              </a:pathLst>
            </a:custGeom>
            <a:ln w="100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3" name="object 523"/>
            <p:cNvSpPr/>
            <p:nvPr/>
          </p:nvSpPr>
          <p:spPr>
            <a:xfrm>
              <a:off x="5748297" y="5808667"/>
              <a:ext cx="71755" cy="52705"/>
            </a:xfrm>
            <a:custGeom>
              <a:avLst/>
              <a:gdLst/>
              <a:ahLst/>
              <a:cxnLst/>
              <a:rect l="l" t="t" r="r" b="b"/>
              <a:pathLst>
                <a:path w="71754" h="52704">
                  <a:moveTo>
                    <a:pt x="5972" y="36907"/>
                  </a:moveTo>
                  <a:lnTo>
                    <a:pt x="0" y="37729"/>
                  </a:lnTo>
                  <a:lnTo>
                    <a:pt x="400" y="41981"/>
                  </a:lnTo>
                  <a:lnTo>
                    <a:pt x="2002" y="45431"/>
                  </a:lnTo>
                  <a:lnTo>
                    <a:pt x="7644" y="50761"/>
                  </a:lnTo>
                  <a:lnTo>
                    <a:pt x="11196" y="52094"/>
                  </a:lnTo>
                  <a:lnTo>
                    <a:pt x="20198" y="52094"/>
                  </a:lnTo>
                  <a:lnTo>
                    <a:pt x="24116" y="50560"/>
                  </a:lnTo>
                  <a:lnTo>
                    <a:pt x="27744" y="46928"/>
                  </a:lnTo>
                  <a:lnTo>
                    <a:pt x="13129" y="46928"/>
                  </a:lnTo>
                  <a:lnTo>
                    <a:pt x="11126" y="46143"/>
                  </a:lnTo>
                  <a:lnTo>
                    <a:pt x="7835" y="43004"/>
                  </a:lnTo>
                  <a:lnTo>
                    <a:pt x="6669" y="40448"/>
                  </a:lnTo>
                  <a:lnTo>
                    <a:pt x="5972" y="36907"/>
                  </a:lnTo>
                  <a:close/>
                </a:path>
                <a:path w="71754" h="52704">
                  <a:moveTo>
                    <a:pt x="28342" y="26357"/>
                  </a:moveTo>
                  <a:lnTo>
                    <a:pt x="18770" y="26357"/>
                  </a:lnTo>
                  <a:lnTo>
                    <a:pt x="21034" y="27288"/>
                  </a:lnTo>
                  <a:lnTo>
                    <a:pt x="24621" y="31030"/>
                  </a:lnTo>
                  <a:lnTo>
                    <a:pt x="25526" y="33403"/>
                  </a:lnTo>
                  <a:lnTo>
                    <a:pt x="25526" y="39298"/>
                  </a:lnTo>
                  <a:lnTo>
                    <a:pt x="24551" y="41817"/>
                  </a:lnTo>
                  <a:lnTo>
                    <a:pt x="20686" y="45906"/>
                  </a:lnTo>
                  <a:lnTo>
                    <a:pt x="18300" y="46928"/>
                  </a:lnTo>
                  <a:lnTo>
                    <a:pt x="27744" y="46928"/>
                  </a:lnTo>
                  <a:lnTo>
                    <a:pt x="30315" y="44354"/>
                  </a:lnTo>
                  <a:lnTo>
                    <a:pt x="31865" y="40594"/>
                  </a:lnTo>
                  <a:lnTo>
                    <a:pt x="31865" y="32837"/>
                  </a:lnTo>
                  <a:lnTo>
                    <a:pt x="31064" y="30099"/>
                  </a:lnTo>
                  <a:lnTo>
                    <a:pt x="28342" y="26357"/>
                  </a:lnTo>
                  <a:close/>
                </a:path>
                <a:path w="71754" h="52704">
                  <a:moveTo>
                    <a:pt x="12450" y="21556"/>
                  </a:moveTo>
                  <a:lnTo>
                    <a:pt x="11788" y="27051"/>
                  </a:lnTo>
                  <a:lnTo>
                    <a:pt x="13459" y="26594"/>
                  </a:lnTo>
                  <a:lnTo>
                    <a:pt x="14870" y="26357"/>
                  </a:lnTo>
                  <a:lnTo>
                    <a:pt x="28342" y="26357"/>
                  </a:lnTo>
                  <a:lnTo>
                    <a:pt x="27877" y="25718"/>
                  </a:lnTo>
                  <a:lnTo>
                    <a:pt x="25648" y="24276"/>
                  </a:lnTo>
                  <a:lnTo>
                    <a:pt x="22758" y="23582"/>
                  </a:lnTo>
                  <a:lnTo>
                    <a:pt x="24987" y="22506"/>
                  </a:lnTo>
                  <a:lnTo>
                    <a:pt x="26005" y="21629"/>
                  </a:lnTo>
                  <a:lnTo>
                    <a:pt x="13163" y="21629"/>
                  </a:lnTo>
                  <a:lnTo>
                    <a:pt x="12850" y="21611"/>
                  </a:lnTo>
                  <a:lnTo>
                    <a:pt x="12450" y="21556"/>
                  </a:lnTo>
                  <a:close/>
                </a:path>
                <a:path w="71754" h="52704">
                  <a:moveTo>
                    <a:pt x="26805" y="5147"/>
                  </a:moveTo>
                  <a:lnTo>
                    <a:pt x="17708" y="5147"/>
                  </a:lnTo>
                  <a:lnTo>
                    <a:pt x="19641" y="5913"/>
                  </a:lnTo>
                  <a:lnTo>
                    <a:pt x="22584" y="8907"/>
                  </a:lnTo>
                  <a:lnTo>
                    <a:pt x="23332" y="10805"/>
                  </a:lnTo>
                  <a:lnTo>
                    <a:pt x="23332" y="16007"/>
                  </a:lnTo>
                  <a:lnTo>
                    <a:pt x="22305" y="18143"/>
                  </a:lnTo>
                  <a:lnTo>
                    <a:pt x="18248" y="20936"/>
                  </a:lnTo>
                  <a:lnTo>
                    <a:pt x="15949" y="21629"/>
                  </a:lnTo>
                  <a:lnTo>
                    <a:pt x="26005" y="21629"/>
                  </a:lnTo>
                  <a:lnTo>
                    <a:pt x="26641" y="21082"/>
                  </a:lnTo>
                  <a:lnTo>
                    <a:pt x="28904" y="17449"/>
                  </a:lnTo>
                  <a:lnTo>
                    <a:pt x="29462" y="15442"/>
                  </a:lnTo>
                  <a:lnTo>
                    <a:pt x="29427" y="10805"/>
                  </a:lnTo>
                  <a:lnTo>
                    <a:pt x="28870" y="8743"/>
                  </a:lnTo>
                  <a:lnTo>
                    <a:pt x="26805" y="5147"/>
                  </a:lnTo>
                  <a:close/>
                </a:path>
                <a:path w="71754" h="52704">
                  <a:moveTo>
                    <a:pt x="17882" y="0"/>
                  </a:moveTo>
                  <a:lnTo>
                    <a:pt x="11387" y="0"/>
                  </a:lnTo>
                  <a:lnTo>
                    <a:pt x="8166" y="1149"/>
                  </a:lnTo>
                  <a:lnTo>
                    <a:pt x="2994" y="5767"/>
                  </a:lnTo>
                  <a:lnTo>
                    <a:pt x="1323" y="9017"/>
                  </a:lnTo>
                  <a:lnTo>
                    <a:pt x="592" y="13215"/>
                  </a:lnTo>
                  <a:lnTo>
                    <a:pt x="6564" y="14328"/>
                  </a:lnTo>
                  <a:lnTo>
                    <a:pt x="7017" y="11262"/>
                  </a:lnTo>
                  <a:lnTo>
                    <a:pt x="7986" y="9017"/>
                  </a:lnTo>
                  <a:lnTo>
                    <a:pt x="11109" y="5913"/>
                  </a:lnTo>
                  <a:lnTo>
                    <a:pt x="13042" y="5147"/>
                  </a:lnTo>
                  <a:lnTo>
                    <a:pt x="26805" y="5147"/>
                  </a:lnTo>
                  <a:lnTo>
                    <a:pt x="26502" y="4618"/>
                  </a:lnTo>
                  <a:lnTo>
                    <a:pt x="24795" y="2975"/>
                  </a:lnTo>
                  <a:lnTo>
                    <a:pt x="20337" y="584"/>
                  </a:lnTo>
                  <a:lnTo>
                    <a:pt x="17882" y="0"/>
                  </a:lnTo>
                  <a:close/>
                </a:path>
                <a:path w="71754" h="52704">
                  <a:moveTo>
                    <a:pt x="45168" y="37290"/>
                  </a:moveTo>
                  <a:lnTo>
                    <a:pt x="38899" y="37838"/>
                  </a:lnTo>
                  <a:lnTo>
                    <a:pt x="39300" y="42128"/>
                  </a:lnTo>
                  <a:lnTo>
                    <a:pt x="40884" y="45577"/>
                  </a:lnTo>
                  <a:lnTo>
                    <a:pt x="46491" y="50761"/>
                  </a:lnTo>
                  <a:lnTo>
                    <a:pt x="50096" y="52075"/>
                  </a:lnTo>
                  <a:lnTo>
                    <a:pt x="59916" y="52075"/>
                  </a:lnTo>
                  <a:lnTo>
                    <a:pt x="64182" y="50013"/>
                  </a:lnTo>
                  <a:lnTo>
                    <a:pt x="66503" y="46928"/>
                  </a:lnTo>
                  <a:lnTo>
                    <a:pt x="52133" y="46928"/>
                  </a:lnTo>
                  <a:lnTo>
                    <a:pt x="50096" y="46107"/>
                  </a:lnTo>
                  <a:lnTo>
                    <a:pt x="46700" y="42894"/>
                  </a:lnTo>
                  <a:lnTo>
                    <a:pt x="45638" y="40485"/>
                  </a:lnTo>
                  <a:lnTo>
                    <a:pt x="45168" y="37290"/>
                  </a:lnTo>
                  <a:close/>
                </a:path>
                <a:path w="71754" h="52704">
                  <a:moveTo>
                    <a:pt x="67631" y="22925"/>
                  </a:moveTo>
                  <a:lnTo>
                    <a:pt x="57513" y="22925"/>
                  </a:lnTo>
                  <a:lnTo>
                    <a:pt x="60021" y="23947"/>
                  </a:lnTo>
                  <a:lnTo>
                    <a:pt x="63852" y="28073"/>
                  </a:lnTo>
                  <a:lnTo>
                    <a:pt x="64809" y="30902"/>
                  </a:lnTo>
                  <a:lnTo>
                    <a:pt x="64707" y="38532"/>
                  </a:lnTo>
                  <a:lnTo>
                    <a:pt x="63817" y="41233"/>
                  </a:lnTo>
                  <a:lnTo>
                    <a:pt x="59829" y="45778"/>
                  </a:lnTo>
                  <a:lnTo>
                    <a:pt x="57392" y="46928"/>
                  </a:lnTo>
                  <a:lnTo>
                    <a:pt x="66503" y="46928"/>
                  </a:lnTo>
                  <a:lnTo>
                    <a:pt x="69859" y="42511"/>
                  </a:lnTo>
                  <a:lnTo>
                    <a:pt x="71148" y="38532"/>
                  </a:lnTo>
                  <a:lnTo>
                    <a:pt x="71148" y="29058"/>
                  </a:lnTo>
                  <a:lnTo>
                    <a:pt x="69685" y="25097"/>
                  </a:lnTo>
                  <a:lnTo>
                    <a:pt x="67631" y="22925"/>
                  </a:lnTo>
                  <a:close/>
                </a:path>
                <a:path w="71754" h="52704">
                  <a:moveTo>
                    <a:pt x="68866" y="894"/>
                  </a:moveTo>
                  <a:lnTo>
                    <a:pt x="44663" y="894"/>
                  </a:lnTo>
                  <a:lnTo>
                    <a:pt x="39961" y="27087"/>
                  </a:lnTo>
                  <a:lnTo>
                    <a:pt x="45568" y="27854"/>
                  </a:lnTo>
                  <a:lnTo>
                    <a:pt x="46456" y="26393"/>
                  </a:lnTo>
                  <a:lnTo>
                    <a:pt x="47658" y="25207"/>
                  </a:lnTo>
                  <a:lnTo>
                    <a:pt x="50757" y="23382"/>
                  </a:lnTo>
                  <a:lnTo>
                    <a:pt x="52499" y="22925"/>
                  </a:lnTo>
                  <a:lnTo>
                    <a:pt x="67631" y="22925"/>
                  </a:lnTo>
                  <a:lnTo>
                    <a:pt x="65422" y="20589"/>
                  </a:lnTo>
                  <a:lnTo>
                    <a:pt x="46822" y="20589"/>
                  </a:lnTo>
                  <a:lnTo>
                    <a:pt x="49451" y="6881"/>
                  </a:lnTo>
                  <a:lnTo>
                    <a:pt x="68866" y="6881"/>
                  </a:lnTo>
                  <a:lnTo>
                    <a:pt x="68866" y="894"/>
                  </a:lnTo>
                  <a:close/>
                </a:path>
                <a:path w="71754" h="52704">
                  <a:moveTo>
                    <a:pt x="60265" y="17395"/>
                  </a:moveTo>
                  <a:lnTo>
                    <a:pt x="52812" y="17395"/>
                  </a:lnTo>
                  <a:lnTo>
                    <a:pt x="49747" y="18453"/>
                  </a:lnTo>
                  <a:lnTo>
                    <a:pt x="46822" y="20589"/>
                  </a:lnTo>
                  <a:lnTo>
                    <a:pt x="65422" y="20589"/>
                  </a:lnTo>
                  <a:lnTo>
                    <a:pt x="63852" y="18928"/>
                  </a:lnTo>
                  <a:lnTo>
                    <a:pt x="60265" y="173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4" name="object 524"/>
            <p:cNvSpPr/>
            <p:nvPr/>
          </p:nvSpPr>
          <p:spPr>
            <a:xfrm>
              <a:off x="5925331" y="568584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939"/>
                  </a:lnTo>
                </a:path>
              </a:pathLst>
            </a:custGeom>
            <a:ln w="100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5" name="object 525"/>
            <p:cNvSpPr/>
            <p:nvPr/>
          </p:nvSpPr>
          <p:spPr>
            <a:xfrm>
              <a:off x="5886989" y="5808667"/>
              <a:ext cx="72390" cy="51435"/>
            </a:xfrm>
            <a:custGeom>
              <a:avLst/>
              <a:gdLst/>
              <a:ahLst/>
              <a:cxnLst/>
              <a:rect l="l" t="t" r="r" b="b"/>
              <a:pathLst>
                <a:path w="72389" h="51435">
                  <a:moveTo>
                    <a:pt x="27094" y="38988"/>
                  </a:moveTo>
                  <a:lnTo>
                    <a:pt x="21104" y="38988"/>
                  </a:lnTo>
                  <a:lnTo>
                    <a:pt x="21104" y="51199"/>
                  </a:lnTo>
                  <a:lnTo>
                    <a:pt x="27094" y="51199"/>
                  </a:lnTo>
                  <a:lnTo>
                    <a:pt x="27094" y="38988"/>
                  </a:lnTo>
                  <a:close/>
                </a:path>
                <a:path w="72389" h="51435">
                  <a:moveTo>
                    <a:pt x="27094" y="200"/>
                  </a:moveTo>
                  <a:lnTo>
                    <a:pt x="22201" y="200"/>
                  </a:lnTo>
                  <a:lnTo>
                    <a:pt x="0" y="33257"/>
                  </a:lnTo>
                  <a:lnTo>
                    <a:pt x="0" y="38988"/>
                  </a:lnTo>
                  <a:lnTo>
                    <a:pt x="33658" y="38988"/>
                  </a:lnTo>
                  <a:lnTo>
                    <a:pt x="33658" y="33257"/>
                  </a:lnTo>
                  <a:lnTo>
                    <a:pt x="5885" y="33257"/>
                  </a:lnTo>
                  <a:lnTo>
                    <a:pt x="21104" y="10258"/>
                  </a:lnTo>
                  <a:lnTo>
                    <a:pt x="27094" y="10258"/>
                  </a:lnTo>
                  <a:lnTo>
                    <a:pt x="27094" y="200"/>
                  </a:lnTo>
                  <a:close/>
                </a:path>
                <a:path w="72389" h="51435">
                  <a:moveTo>
                    <a:pt x="27094" y="10258"/>
                  </a:moveTo>
                  <a:lnTo>
                    <a:pt x="21104" y="10258"/>
                  </a:lnTo>
                  <a:lnTo>
                    <a:pt x="21104" y="33257"/>
                  </a:lnTo>
                  <a:lnTo>
                    <a:pt x="27094" y="33257"/>
                  </a:lnTo>
                  <a:lnTo>
                    <a:pt x="27094" y="10258"/>
                  </a:lnTo>
                  <a:close/>
                </a:path>
                <a:path w="72389" h="51435">
                  <a:moveTo>
                    <a:pt x="69260" y="5183"/>
                  </a:moveTo>
                  <a:lnTo>
                    <a:pt x="59638" y="5183"/>
                  </a:lnTo>
                  <a:lnTo>
                    <a:pt x="61849" y="6023"/>
                  </a:lnTo>
                  <a:lnTo>
                    <a:pt x="65227" y="9436"/>
                  </a:lnTo>
                  <a:lnTo>
                    <a:pt x="66080" y="11535"/>
                  </a:lnTo>
                  <a:lnTo>
                    <a:pt x="66080" y="16372"/>
                  </a:lnTo>
                  <a:lnTo>
                    <a:pt x="65140" y="18891"/>
                  </a:lnTo>
                  <a:lnTo>
                    <a:pt x="61413" y="24221"/>
                  </a:lnTo>
                  <a:lnTo>
                    <a:pt x="57862" y="27799"/>
                  </a:lnTo>
                  <a:lnTo>
                    <a:pt x="49155" y="35264"/>
                  </a:lnTo>
                  <a:lnTo>
                    <a:pt x="46561" y="37838"/>
                  </a:lnTo>
                  <a:lnTo>
                    <a:pt x="42956" y="42292"/>
                  </a:lnTo>
                  <a:lnTo>
                    <a:pt x="41633" y="44555"/>
                  </a:lnTo>
                  <a:lnTo>
                    <a:pt x="40310" y="48242"/>
                  </a:lnTo>
                  <a:lnTo>
                    <a:pt x="40083" y="49684"/>
                  </a:lnTo>
                  <a:lnTo>
                    <a:pt x="40118" y="51199"/>
                  </a:lnTo>
                  <a:lnTo>
                    <a:pt x="72279" y="51199"/>
                  </a:lnTo>
                  <a:lnTo>
                    <a:pt x="72279" y="45176"/>
                  </a:lnTo>
                  <a:lnTo>
                    <a:pt x="48424" y="45176"/>
                  </a:lnTo>
                  <a:lnTo>
                    <a:pt x="49086" y="44044"/>
                  </a:lnTo>
                  <a:lnTo>
                    <a:pt x="49922" y="42912"/>
                  </a:lnTo>
                  <a:lnTo>
                    <a:pt x="51959" y="40667"/>
                  </a:lnTo>
                  <a:lnTo>
                    <a:pt x="54257" y="38532"/>
                  </a:lnTo>
                  <a:lnTo>
                    <a:pt x="62145" y="31559"/>
                  </a:lnTo>
                  <a:lnTo>
                    <a:pt x="65210" y="28584"/>
                  </a:lnTo>
                  <a:lnTo>
                    <a:pt x="68913" y="24203"/>
                  </a:lnTo>
                  <a:lnTo>
                    <a:pt x="70225" y="22140"/>
                  </a:lnTo>
                  <a:lnTo>
                    <a:pt x="71809" y="18198"/>
                  </a:lnTo>
                  <a:lnTo>
                    <a:pt x="72173" y="16372"/>
                  </a:lnTo>
                  <a:lnTo>
                    <a:pt x="72129" y="9947"/>
                  </a:lnTo>
                  <a:lnTo>
                    <a:pt x="70851" y="6771"/>
                  </a:lnTo>
                  <a:lnTo>
                    <a:pt x="69260" y="5183"/>
                  </a:lnTo>
                  <a:close/>
                </a:path>
                <a:path w="72389" h="51435">
                  <a:moveTo>
                    <a:pt x="61710" y="0"/>
                  </a:moveTo>
                  <a:lnTo>
                    <a:pt x="52429" y="0"/>
                  </a:lnTo>
                  <a:lnTo>
                    <a:pt x="48737" y="1259"/>
                  </a:lnTo>
                  <a:lnTo>
                    <a:pt x="43252" y="6279"/>
                  </a:lnTo>
                  <a:lnTo>
                    <a:pt x="41668" y="9947"/>
                  </a:lnTo>
                  <a:lnTo>
                    <a:pt x="41250" y="14748"/>
                  </a:lnTo>
                  <a:lnTo>
                    <a:pt x="47397" y="15405"/>
                  </a:lnTo>
                  <a:lnTo>
                    <a:pt x="47414" y="12211"/>
                  </a:lnTo>
                  <a:lnTo>
                    <a:pt x="48285" y="9692"/>
                  </a:lnTo>
                  <a:lnTo>
                    <a:pt x="51732" y="6078"/>
                  </a:lnTo>
                  <a:lnTo>
                    <a:pt x="54048" y="5183"/>
                  </a:lnTo>
                  <a:lnTo>
                    <a:pt x="69260" y="5183"/>
                  </a:lnTo>
                  <a:lnTo>
                    <a:pt x="65419" y="1350"/>
                  </a:lnTo>
                  <a:lnTo>
                    <a:pt x="61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6" name="object 526"/>
            <p:cNvSpPr/>
            <p:nvPr/>
          </p:nvSpPr>
          <p:spPr>
            <a:xfrm>
              <a:off x="6066043" y="568584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939"/>
                  </a:lnTo>
                </a:path>
              </a:pathLst>
            </a:custGeom>
            <a:ln w="100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7" name="object 527"/>
            <p:cNvSpPr/>
            <p:nvPr/>
          </p:nvSpPr>
          <p:spPr>
            <a:xfrm>
              <a:off x="6027735" y="5808667"/>
              <a:ext cx="73025" cy="52069"/>
            </a:xfrm>
            <a:custGeom>
              <a:avLst/>
              <a:gdLst/>
              <a:ahLst/>
              <a:cxnLst/>
              <a:rect l="l" t="t" r="r" b="b"/>
              <a:pathLst>
                <a:path w="73025" h="52070">
                  <a:moveTo>
                    <a:pt x="26989" y="38988"/>
                  </a:moveTo>
                  <a:lnTo>
                    <a:pt x="21069" y="38988"/>
                  </a:lnTo>
                  <a:lnTo>
                    <a:pt x="21069" y="51199"/>
                  </a:lnTo>
                  <a:lnTo>
                    <a:pt x="26989" y="51199"/>
                  </a:lnTo>
                  <a:lnTo>
                    <a:pt x="26989" y="38988"/>
                  </a:lnTo>
                  <a:close/>
                </a:path>
                <a:path w="73025" h="52070">
                  <a:moveTo>
                    <a:pt x="26989" y="200"/>
                  </a:moveTo>
                  <a:lnTo>
                    <a:pt x="22114" y="200"/>
                  </a:lnTo>
                  <a:lnTo>
                    <a:pt x="0" y="33257"/>
                  </a:lnTo>
                  <a:lnTo>
                    <a:pt x="0" y="38988"/>
                  </a:lnTo>
                  <a:lnTo>
                    <a:pt x="33606" y="38988"/>
                  </a:lnTo>
                  <a:lnTo>
                    <a:pt x="33606" y="33257"/>
                  </a:lnTo>
                  <a:lnTo>
                    <a:pt x="5746" y="33257"/>
                  </a:lnTo>
                  <a:lnTo>
                    <a:pt x="21069" y="10258"/>
                  </a:lnTo>
                  <a:lnTo>
                    <a:pt x="26989" y="10258"/>
                  </a:lnTo>
                  <a:lnTo>
                    <a:pt x="26989" y="200"/>
                  </a:lnTo>
                  <a:close/>
                </a:path>
                <a:path w="73025" h="52070">
                  <a:moveTo>
                    <a:pt x="26989" y="10258"/>
                  </a:moveTo>
                  <a:lnTo>
                    <a:pt x="21069" y="10258"/>
                  </a:lnTo>
                  <a:lnTo>
                    <a:pt x="21069" y="33257"/>
                  </a:lnTo>
                  <a:lnTo>
                    <a:pt x="26989" y="33257"/>
                  </a:lnTo>
                  <a:lnTo>
                    <a:pt x="26989" y="10258"/>
                  </a:lnTo>
                  <a:close/>
                </a:path>
                <a:path w="73025" h="52070">
                  <a:moveTo>
                    <a:pt x="47536" y="38842"/>
                  </a:moveTo>
                  <a:lnTo>
                    <a:pt x="41790" y="39408"/>
                  </a:lnTo>
                  <a:lnTo>
                    <a:pt x="42138" y="43423"/>
                  </a:lnTo>
                  <a:lnTo>
                    <a:pt x="43705" y="46527"/>
                  </a:lnTo>
                  <a:lnTo>
                    <a:pt x="46143" y="48753"/>
                  </a:lnTo>
                  <a:lnTo>
                    <a:pt x="48407" y="50962"/>
                  </a:lnTo>
                  <a:lnTo>
                    <a:pt x="51541" y="52075"/>
                  </a:lnTo>
                  <a:lnTo>
                    <a:pt x="59028" y="52075"/>
                  </a:lnTo>
                  <a:lnTo>
                    <a:pt x="62163" y="51053"/>
                  </a:lnTo>
                  <a:lnTo>
                    <a:pt x="67386" y="47019"/>
                  </a:lnTo>
                  <a:lnTo>
                    <a:pt x="53456" y="46928"/>
                  </a:lnTo>
                  <a:lnTo>
                    <a:pt x="51541" y="46289"/>
                  </a:lnTo>
                  <a:lnTo>
                    <a:pt x="50322" y="45012"/>
                  </a:lnTo>
                  <a:lnTo>
                    <a:pt x="48929" y="43734"/>
                  </a:lnTo>
                  <a:lnTo>
                    <a:pt x="47884" y="41671"/>
                  </a:lnTo>
                  <a:lnTo>
                    <a:pt x="47536" y="38842"/>
                  </a:lnTo>
                  <a:close/>
                </a:path>
                <a:path w="73025" h="52070">
                  <a:moveTo>
                    <a:pt x="72784" y="27197"/>
                  </a:moveTo>
                  <a:lnTo>
                    <a:pt x="66864" y="27197"/>
                  </a:lnTo>
                  <a:lnTo>
                    <a:pt x="66847" y="31176"/>
                  </a:lnTo>
                  <a:lnTo>
                    <a:pt x="66558" y="33293"/>
                  </a:lnTo>
                  <a:lnTo>
                    <a:pt x="57287" y="46928"/>
                  </a:lnTo>
                  <a:lnTo>
                    <a:pt x="67451" y="46928"/>
                  </a:lnTo>
                  <a:lnTo>
                    <a:pt x="69476" y="44081"/>
                  </a:lnTo>
                  <a:lnTo>
                    <a:pt x="70869" y="40229"/>
                  </a:lnTo>
                  <a:lnTo>
                    <a:pt x="72088" y="36360"/>
                  </a:lnTo>
                  <a:lnTo>
                    <a:pt x="72784" y="31176"/>
                  </a:lnTo>
                  <a:lnTo>
                    <a:pt x="72784" y="27197"/>
                  </a:lnTo>
                  <a:close/>
                </a:path>
                <a:path w="73025" h="52070">
                  <a:moveTo>
                    <a:pt x="59377" y="0"/>
                  </a:moveTo>
                  <a:lnTo>
                    <a:pt x="51715" y="0"/>
                  </a:lnTo>
                  <a:lnTo>
                    <a:pt x="48058" y="1569"/>
                  </a:lnTo>
                  <a:lnTo>
                    <a:pt x="45272" y="4727"/>
                  </a:lnTo>
                  <a:lnTo>
                    <a:pt x="42312" y="7885"/>
                  </a:lnTo>
                  <a:lnTo>
                    <a:pt x="40745" y="12047"/>
                  </a:lnTo>
                  <a:lnTo>
                    <a:pt x="40745" y="22213"/>
                  </a:lnTo>
                  <a:lnTo>
                    <a:pt x="42138" y="26266"/>
                  </a:lnTo>
                  <a:lnTo>
                    <a:pt x="45098" y="29314"/>
                  </a:lnTo>
                  <a:lnTo>
                    <a:pt x="47884" y="32380"/>
                  </a:lnTo>
                  <a:lnTo>
                    <a:pt x="51193" y="33914"/>
                  </a:lnTo>
                  <a:lnTo>
                    <a:pt x="57635" y="33914"/>
                  </a:lnTo>
                  <a:lnTo>
                    <a:pt x="59899" y="33293"/>
                  </a:lnTo>
                  <a:lnTo>
                    <a:pt x="64078" y="30811"/>
                  </a:lnTo>
                  <a:lnTo>
                    <a:pt x="65645" y="29186"/>
                  </a:lnTo>
                  <a:lnTo>
                    <a:pt x="66137" y="28383"/>
                  </a:lnTo>
                  <a:lnTo>
                    <a:pt x="53979" y="28383"/>
                  </a:lnTo>
                  <a:lnTo>
                    <a:pt x="51715" y="27361"/>
                  </a:lnTo>
                  <a:lnTo>
                    <a:pt x="47884" y="23309"/>
                  </a:lnTo>
                  <a:lnTo>
                    <a:pt x="47014" y="20662"/>
                  </a:lnTo>
                  <a:lnTo>
                    <a:pt x="47068" y="13616"/>
                  </a:lnTo>
                  <a:lnTo>
                    <a:pt x="47884" y="10860"/>
                  </a:lnTo>
                  <a:lnTo>
                    <a:pt x="49974" y="8578"/>
                  </a:lnTo>
                  <a:lnTo>
                    <a:pt x="51889" y="6315"/>
                  </a:lnTo>
                  <a:lnTo>
                    <a:pt x="54153" y="5183"/>
                  </a:lnTo>
                  <a:lnTo>
                    <a:pt x="67983" y="5183"/>
                  </a:lnTo>
                  <a:lnTo>
                    <a:pt x="67386" y="4453"/>
                  </a:lnTo>
                  <a:lnTo>
                    <a:pt x="62163" y="894"/>
                  </a:lnTo>
                  <a:lnTo>
                    <a:pt x="59377" y="0"/>
                  </a:lnTo>
                  <a:close/>
                </a:path>
                <a:path w="73025" h="52070">
                  <a:moveTo>
                    <a:pt x="67983" y="5183"/>
                  </a:moveTo>
                  <a:lnTo>
                    <a:pt x="59377" y="5183"/>
                  </a:lnTo>
                  <a:lnTo>
                    <a:pt x="61640" y="6224"/>
                  </a:lnTo>
                  <a:lnTo>
                    <a:pt x="63381" y="8341"/>
                  </a:lnTo>
                  <a:lnTo>
                    <a:pt x="65297" y="10458"/>
                  </a:lnTo>
                  <a:lnTo>
                    <a:pt x="66167" y="13306"/>
                  </a:lnTo>
                  <a:lnTo>
                    <a:pt x="66117" y="20662"/>
                  </a:lnTo>
                  <a:lnTo>
                    <a:pt x="65297" y="23309"/>
                  </a:lnTo>
                  <a:lnTo>
                    <a:pt x="61814" y="27361"/>
                  </a:lnTo>
                  <a:lnTo>
                    <a:pt x="59377" y="28383"/>
                  </a:lnTo>
                  <a:lnTo>
                    <a:pt x="66137" y="28383"/>
                  </a:lnTo>
                  <a:lnTo>
                    <a:pt x="66864" y="27197"/>
                  </a:lnTo>
                  <a:lnTo>
                    <a:pt x="72784" y="27197"/>
                  </a:lnTo>
                  <a:lnTo>
                    <a:pt x="72784" y="18399"/>
                  </a:lnTo>
                  <a:lnTo>
                    <a:pt x="72088" y="13616"/>
                  </a:lnTo>
                  <a:lnTo>
                    <a:pt x="70695" y="10312"/>
                  </a:lnTo>
                  <a:lnTo>
                    <a:pt x="69476" y="7009"/>
                  </a:lnTo>
                  <a:lnTo>
                    <a:pt x="67983" y="51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8" name="object 528"/>
            <p:cNvSpPr/>
            <p:nvPr/>
          </p:nvSpPr>
          <p:spPr>
            <a:xfrm>
              <a:off x="6206737" y="568584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939"/>
                  </a:lnTo>
                </a:path>
              </a:pathLst>
            </a:custGeom>
            <a:ln w="100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9" name="object 529"/>
            <p:cNvSpPr/>
            <p:nvPr/>
          </p:nvSpPr>
          <p:spPr>
            <a:xfrm>
              <a:off x="6170344" y="5808667"/>
              <a:ext cx="71120" cy="52069"/>
            </a:xfrm>
            <a:custGeom>
              <a:avLst/>
              <a:gdLst/>
              <a:ahLst/>
              <a:cxnLst/>
              <a:rect l="l" t="t" r="r" b="b"/>
              <a:pathLst>
                <a:path w="71120" h="52070">
                  <a:moveTo>
                    <a:pt x="6268" y="37290"/>
                  </a:moveTo>
                  <a:lnTo>
                    <a:pt x="0" y="37838"/>
                  </a:lnTo>
                  <a:lnTo>
                    <a:pt x="348" y="42128"/>
                  </a:lnTo>
                  <a:lnTo>
                    <a:pt x="1915" y="45577"/>
                  </a:lnTo>
                  <a:lnTo>
                    <a:pt x="4701" y="48169"/>
                  </a:lnTo>
                  <a:lnTo>
                    <a:pt x="7661" y="50761"/>
                  </a:lnTo>
                  <a:lnTo>
                    <a:pt x="11144" y="52075"/>
                  </a:lnTo>
                  <a:lnTo>
                    <a:pt x="21069" y="52075"/>
                  </a:lnTo>
                  <a:lnTo>
                    <a:pt x="25248" y="50013"/>
                  </a:lnTo>
                  <a:lnTo>
                    <a:pt x="27581" y="46928"/>
                  </a:lnTo>
                  <a:lnTo>
                    <a:pt x="13233" y="46928"/>
                  </a:lnTo>
                  <a:lnTo>
                    <a:pt x="11144" y="46107"/>
                  </a:lnTo>
                  <a:lnTo>
                    <a:pt x="9576" y="44500"/>
                  </a:lnTo>
                  <a:lnTo>
                    <a:pt x="7835" y="42894"/>
                  </a:lnTo>
                  <a:lnTo>
                    <a:pt x="6790" y="40485"/>
                  </a:lnTo>
                  <a:lnTo>
                    <a:pt x="6268" y="37290"/>
                  </a:lnTo>
                  <a:close/>
                </a:path>
                <a:path w="71120" h="52070">
                  <a:moveTo>
                    <a:pt x="28735" y="22925"/>
                  </a:moveTo>
                  <a:lnTo>
                    <a:pt x="18631" y="22925"/>
                  </a:lnTo>
                  <a:lnTo>
                    <a:pt x="21069" y="23947"/>
                  </a:lnTo>
                  <a:lnTo>
                    <a:pt x="24900" y="28073"/>
                  </a:lnTo>
                  <a:lnTo>
                    <a:pt x="25944" y="30902"/>
                  </a:lnTo>
                  <a:lnTo>
                    <a:pt x="25837" y="38532"/>
                  </a:lnTo>
                  <a:lnTo>
                    <a:pt x="24900" y="41233"/>
                  </a:lnTo>
                  <a:lnTo>
                    <a:pt x="22984" y="43515"/>
                  </a:lnTo>
                  <a:lnTo>
                    <a:pt x="20895" y="45778"/>
                  </a:lnTo>
                  <a:lnTo>
                    <a:pt x="18457" y="46928"/>
                  </a:lnTo>
                  <a:lnTo>
                    <a:pt x="27581" y="46928"/>
                  </a:lnTo>
                  <a:lnTo>
                    <a:pt x="28453" y="45778"/>
                  </a:lnTo>
                  <a:lnTo>
                    <a:pt x="30994" y="42511"/>
                  </a:lnTo>
                  <a:lnTo>
                    <a:pt x="32213" y="38532"/>
                  </a:lnTo>
                  <a:lnTo>
                    <a:pt x="32213" y="29058"/>
                  </a:lnTo>
                  <a:lnTo>
                    <a:pt x="30820" y="25097"/>
                  </a:lnTo>
                  <a:lnTo>
                    <a:pt x="28735" y="22925"/>
                  </a:lnTo>
                  <a:close/>
                </a:path>
                <a:path w="71120" h="52070">
                  <a:moveTo>
                    <a:pt x="29949" y="894"/>
                  </a:moveTo>
                  <a:lnTo>
                    <a:pt x="5746" y="894"/>
                  </a:lnTo>
                  <a:lnTo>
                    <a:pt x="1044" y="27087"/>
                  </a:lnTo>
                  <a:lnTo>
                    <a:pt x="6616" y="27854"/>
                  </a:lnTo>
                  <a:lnTo>
                    <a:pt x="7487" y="26393"/>
                  </a:lnTo>
                  <a:lnTo>
                    <a:pt x="8706" y="25207"/>
                  </a:lnTo>
                  <a:lnTo>
                    <a:pt x="11840" y="23382"/>
                  </a:lnTo>
                  <a:lnTo>
                    <a:pt x="13581" y="22925"/>
                  </a:lnTo>
                  <a:lnTo>
                    <a:pt x="28735" y="22925"/>
                  </a:lnTo>
                  <a:lnTo>
                    <a:pt x="26493" y="20589"/>
                  </a:lnTo>
                  <a:lnTo>
                    <a:pt x="7835" y="20589"/>
                  </a:lnTo>
                  <a:lnTo>
                    <a:pt x="10621" y="6881"/>
                  </a:lnTo>
                  <a:lnTo>
                    <a:pt x="29949" y="6881"/>
                  </a:lnTo>
                  <a:lnTo>
                    <a:pt x="29949" y="894"/>
                  </a:lnTo>
                  <a:close/>
                </a:path>
                <a:path w="71120" h="52070">
                  <a:moveTo>
                    <a:pt x="21417" y="17395"/>
                  </a:moveTo>
                  <a:lnTo>
                    <a:pt x="13930" y="17395"/>
                  </a:lnTo>
                  <a:lnTo>
                    <a:pt x="10795" y="18453"/>
                  </a:lnTo>
                  <a:lnTo>
                    <a:pt x="7835" y="20589"/>
                  </a:lnTo>
                  <a:lnTo>
                    <a:pt x="26493" y="20589"/>
                  </a:lnTo>
                  <a:lnTo>
                    <a:pt x="24900" y="18928"/>
                  </a:lnTo>
                  <a:lnTo>
                    <a:pt x="21417" y="17395"/>
                  </a:lnTo>
                  <a:close/>
                </a:path>
                <a:path w="71120" h="52070">
                  <a:moveTo>
                    <a:pt x="59899" y="0"/>
                  </a:moveTo>
                  <a:lnTo>
                    <a:pt x="51019" y="0"/>
                  </a:lnTo>
                  <a:lnTo>
                    <a:pt x="46839" y="1934"/>
                  </a:lnTo>
                  <a:lnTo>
                    <a:pt x="43879" y="5840"/>
                  </a:lnTo>
                  <a:lnTo>
                    <a:pt x="40397" y="10312"/>
                  </a:lnTo>
                  <a:lnTo>
                    <a:pt x="38656" y="17486"/>
                  </a:lnTo>
                  <a:lnTo>
                    <a:pt x="38656" y="36141"/>
                  </a:lnTo>
                  <a:lnTo>
                    <a:pt x="40223" y="42474"/>
                  </a:lnTo>
                  <a:lnTo>
                    <a:pt x="46491" y="50141"/>
                  </a:lnTo>
                  <a:lnTo>
                    <a:pt x="50496" y="52075"/>
                  </a:lnTo>
                  <a:lnTo>
                    <a:pt x="58506" y="52075"/>
                  </a:lnTo>
                  <a:lnTo>
                    <a:pt x="61118" y="51345"/>
                  </a:lnTo>
                  <a:lnTo>
                    <a:pt x="65645" y="48407"/>
                  </a:lnTo>
                  <a:lnTo>
                    <a:pt x="66994" y="46928"/>
                  </a:lnTo>
                  <a:lnTo>
                    <a:pt x="53630" y="46928"/>
                  </a:lnTo>
                  <a:lnTo>
                    <a:pt x="52063" y="46399"/>
                  </a:lnTo>
                  <a:lnTo>
                    <a:pt x="45446" y="31376"/>
                  </a:lnTo>
                  <a:lnTo>
                    <a:pt x="46491" y="28730"/>
                  </a:lnTo>
                  <a:lnTo>
                    <a:pt x="48407" y="26685"/>
                  </a:lnTo>
                  <a:lnTo>
                    <a:pt x="49944" y="24897"/>
                  </a:lnTo>
                  <a:lnTo>
                    <a:pt x="44576" y="24897"/>
                  </a:lnTo>
                  <a:lnTo>
                    <a:pt x="44602" y="19658"/>
                  </a:lnTo>
                  <a:lnTo>
                    <a:pt x="53805" y="5147"/>
                  </a:lnTo>
                  <a:lnTo>
                    <a:pt x="67396" y="5147"/>
                  </a:lnTo>
                  <a:lnTo>
                    <a:pt x="63033" y="1113"/>
                  </a:lnTo>
                  <a:lnTo>
                    <a:pt x="59899" y="0"/>
                  </a:lnTo>
                  <a:close/>
                </a:path>
                <a:path w="71120" h="52070">
                  <a:moveTo>
                    <a:pt x="67362" y="23655"/>
                  </a:moveTo>
                  <a:lnTo>
                    <a:pt x="57984" y="23655"/>
                  </a:lnTo>
                  <a:lnTo>
                    <a:pt x="60247" y="24659"/>
                  </a:lnTo>
                  <a:lnTo>
                    <a:pt x="63730" y="28730"/>
                  </a:lnTo>
                  <a:lnTo>
                    <a:pt x="64560" y="31376"/>
                  </a:lnTo>
                  <a:lnTo>
                    <a:pt x="64540" y="38897"/>
                  </a:lnTo>
                  <a:lnTo>
                    <a:pt x="63730" y="41580"/>
                  </a:lnTo>
                  <a:lnTo>
                    <a:pt x="61988" y="43716"/>
                  </a:lnTo>
                  <a:lnTo>
                    <a:pt x="60073" y="45851"/>
                  </a:lnTo>
                  <a:lnTo>
                    <a:pt x="57984" y="46928"/>
                  </a:lnTo>
                  <a:lnTo>
                    <a:pt x="66994" y="46928"/>
                  </a:lnTo>
                  <a:lnTo>
                    <a:pt x="67561" y="46307"/>
                  </a:lnTo>
                  <a:lnTo>
                    <a:pt x="68779" y="43570"/>
                  </a:lnTo>
                  <a:lnTo>
                    <a:pt x="70172" y="40813"/>
                  </a:lnTo>
                  <a:lnTo>
                    <a:pt x="70695" y="37838"/>
                  </a:lnTo>
                  <a:lnTo>
                    <a:pt x="70695" y="29770"/>
                  </a:lnTo>
                  <a:lnTo>
                    <a:pt x="69302" y="25791"/>
                  </a:lnTo>
                  <a:lnTo>
                    <a:pt x="67362" y="23655"/>
                  </a:lnTo>
                  <a:close/>
                </a:path>
                <a:path w="71120" h="52070">
                  <a:moveTo>
                    <a:pt x="60421" y="18125"/>
                  </a:moveTo>
                  <a:lnTo>
                    <a:pt x="54153" y="18125"/>
                  </a:lnTo>
                  <a:lnTo>
                    <a:pt x="51889" y="18672"/>
                  </a:lnTo>
                  <a:lnTo>
                    <a:pt x="47710" y="20899"/>
                  </a:lnTo>
                  <a:lnTo>
                    <a:pt x="45969" y="22597"/>
                  </a:lnTo>
                  <a:lnTo>
                    <a:pt x="44576" y="24897"/>
                  </a:lnTo>
                  <a:lnTo>
                    <a:pt x="49944" y="24897"/>
                  </a:lnTo>
                  <a:lnTo>
                    <a:pt x="50148" y="24659"/>
                  </a:lnTo>
                  <a:lnTo>
                    <a:pt x="52586" y="23655"/>
                  </a:lnTo>
                  <a:lnTo>
                    <a:pt x="67362" y="23655"/>
                  </a:lnTo>
                  <a:lnTo>
                    <a:pt x="63730" y="19658"/>
                  </a:lnTo>
                  <a:lnTo>
                    <a:pt x="60421" y="18125"/>
                  </a:lnTo>
                  <a:close/>
                </a:path>
                <a:path w="71120" h="52070">
                  <a:moveTo>
                    <a:pt x="67396" y="5147"/>
                  </a:moveTo>
                  <a:lnTo>
                    <a:pt x="58158" y="5147"/>
                  </a:lnTo>
                  <a:lnTo>
                    <a:pt x="60073" y="6041"/>
                  </a:lnTo>
                  <a:lnTo>
                    <a:pt x="61640" y="7830"/>
                  </a:lnTo>
                  <a:lnTo>
                    <a:pt x="62685" y="8925"/>
                  </a:lnTo>
                  <a:lnTo>
                    <a:pt x="63381" y="10714"/>
                  </a:lnTo>
                  <a:lnTo>
                    <a:pt x="63904" y="13178"/>
                  </a:lnTo>
                  <a:lnTo>
                    <a:pt x="69824" y="12685"/>
                  </a:lnTo>
                  <a:lnTo>
                    <a:pt x="69476" y="8724"/>
                  </a:lnTo>
                  <a:lnTo>
                    <a:pt x="67909" y="5621"/>
                  </a:lnTo>
                  <a:lnTo>
                    <a:pt x="67396" y="51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0" name="object 530"/>
            <p:cNvSpPr/>
            <p:nvPr/>
          </p:nvSpPr>
          <p:spPr>
            <a:xfrm>
              <a:off x="6347257" y="568584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939"/>
                  </a:lnTo>
                </a:path>
              </a:pathLst>
            </a:custGeom>
            <a:ln w="100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1" name="object 531"/>
            <p:cNvSpPr/>
            <p:nvPr/>
          </p:nvSpPr>
          <p:spPr>
            <a:xfrm>
              <a:off x="6310516" y="5808667"/>
              <a:ext cx="71120" cy="52705"/>
            </a:xfrm>
            <a:custGeom>
              <a:avLst/>
              <a:gdLst/>
              <a:ahLst/>
              <a:cxnLst/>
              <a:rect l="l" t="t" r="r" b="b"/>
              <a:pathLst>
                <a:path w="71120" h="52704">
                  <a:moveTo>
                    <a:pt x="21243" y="0"/>
                  </a:moveTo>
                  <a:lnTo>
                    <a:pt x="12362" y="0"/>
                  </a:lnTo>
                  <a:lnTo>
                    <a:pt x="8183" y="1934"/>
                  </a:lnTo>
                  <a:lnTo>
                    <a:pt x="5223" y="5840"/>
                  </a:lnTo>
                  <a:lnTo>
                    <a:pt x="1741" y="10312"/>
                  </a:lnTo>
                  <a:lnTo>
                    <a:pt x="0" y="17486"/>
                  </a:lnTo>
                  <a:lnTo>
                    <a:pt x="0" y="36141"/>
                  </a:lnTo>
                  <a:lnTo>
                    <a:pt x="1567" y="42474"/>
                  </a:lnTo>
                  <a:lnTo>
                    <a:pt x="7835" y="50141"/>
                  </a:lnTo>
                  <a:lnTo>
                    <a:pt x="12014" y="52075"/>
                  </a:lnTo>
                  <a:lnTo>
                    <a:pt x="19850" y="52075"/>
                  </a:lnTo>
                  <a:lnTo>
                    <a:pt x="22462" y="51345"/>
                  </a:lnTo>
                  <a:lnTo>
                    <a:pt x="26989" y="48407"/>
                  </a:lnTo>
                  <a:lnTo>
                    <a:pt x="28338" y="46928"/>
                  </a:lnTo>
                  <a:lnTo>
                    <a:pt x="15148" y="46928"/>
                  </a:lnTo>
                  <a:lnTo>
                    <a:pt x="13407" y="46399"/>
                  </a:lnTo>
                  <a:lnTo>
                    <a:pt x="6965" y="31376"/>
                  </a:lnTo>
                  <a:lnTo>
                    <a:pt x="7835" y="28730"/>
                  </a:lnTo>
                  <a:lnTo>
                    <a:pt x="11443" y="24897"/>
                  </a:lnTo>
                  <a:lnTo>
                    <a:pt x="5920" y="24897"/>
                  </a:lnTo>
                  <a:lnTo>
                    <a:pt x="15148" y="5147"/>
                  </a:lnTo>
                  <a:lnTo>
                    <a:pt x="28740" y="5147"/>
                  </a:lnTo>
                  <a:lnTo>
                    <a:pt x="24377" y="1113"/>
                  </a:lnTo>
                  <a:lnTo>
                    <a:pt x="21243" y="0"/>
                  </a:lnTo>
                  <a:close/>
                </a:path>
                <a:path w="71120" h="52704">
                  <a:moveTo>
                    <a:pt x="28758" y="23655"/>
                  </a:moveTo>
                  <a:lnTo>
                    <a:pt x="19328" y="23655"/>
                  </a:lnTo>
                  <a:lnTo>
                    <a:pt x="21591" y="24659"/>
                  </a:lnTo>
                  <a:lnTo>
                    <a:pt x="25074" y="28730"/>
                  </a:lnTo>
                  <a:lnTo>
                    <a:pt x="26070" y="31376"/>
                  </a:lnTo>
                  <a:lnTo>
                    <a:pt x="26046" y="38897"/>
                  </a:lnTo>
                  <a:lnTo>
                    <a:pt x="25074" y="41580"/>
                  </a:lnTo>
                  <a:lnTo>
                    <a:pt x="23332" y="43716"/>
                  </a:lnTo>
                  <a:lnTo>
                    <a:pt x="21417" y="45851"/>
                  </a:lnTo>
                  <a:lnTo>
                    <a:pt x="19328" y="46928"/>
                  </a:lnTo>
                  <a:lnTo>
                    <a:pt x="28338" y="46928"/>
                  </a:lnTo>
                  <a:lnTo>
                    <a:pt x="28904" y="46307"/>
                  </a:lnTo>
                  <a:lnTo>
                    <a:pt x="30123" y="43570"/>
                  </a:lnTo>
                  <a:lnTo>
                    <a:pt x="31516" y="40813"/>
                  </a:lnTo>
                  <a:lnTo>
                    <a:pt x="32213" y="37838"/>
                  </a:lnTo>
                  <a:lnTo>
                    <a:pt x="32213" y="29770"/>
                  </a:lnTo>
                  <a:lnTo>
                    <a:pt x="30820" y="25791"/>
                  </a:lnTo>
                  <a:lnTo>
                    <a:pt x="28758" y="23655"/>
                  </a:lnTo>
                  <a:close/>
                </a:path>
                <a:path w="71120" h="52704">
                  <a:moveTo>
                    <a:pt x="21765" y="18125"/>
                  </a:moveTo>
                  <a:lnTo>
                    <a:pt x="15497" y="18125"/>
                  </a:lnTo>
                  <a:lnTo>
                    <a:pt x="13233" y="18672"/>
                  </a:lnTo>
                  <a:lnTo>
                    <a:pt x="11283" y="19804"/>
                  </a:lnTo>
                  <a:lnTo>
                    <a:pt x="9228" y="20899"/>
                  </a:lnTo>
                  <a:lnTo>
                    <a:pt x="7313" y="22597"/>
                  </a:lnTo>
                  <a:lnTo>
                    <a:pt x="5920" y="24897"/>
                  </a:lnTo>
                  <a:lnTo>
                    <a:pt x="11443" y="24897"/>
                  </a:lnTo>
                  <a:lnTo>
                    <a:pt x="11666" y="24659"/>
                  </a:lnTo>
                  <a:lnTo>
                    <a:pt x="13930" y="23655"/>
                  </a:lnTo>
                  <a:lnTo>
                    <a:pt x="28758" y="23655"/>
                  </a:lnTo>
                  <a:lnTo>
                    <a:pt x="27744" y="22597"/>
                  </a:lnTo>
                  <a:lnTo>
                    <a:pt x="25074" y="19658"/>
                  </a:lnTo>
                  <a:lnTo>
                    <a:pt x="21765" y="18125"/>
                  </a:lnTo>
                  <a:close/>
                </a:path>
                <a:path w="71120" h="52704">
                  <a:moveTo>
                    <a:pt x="28740" y="5147"/>
                  </a:moveTo>
                  <a:lnTo>
                    <a:pt x="19502" y="5147"/>
                  </a:lnTo>
                  <a:lnTo>
                    <a:pt x="21417" y="6041"/>
                  </a:lnTo>
                  <a:lnTo>
                    <a:pt x="23158" y="7830"/>
                  </a:lnTo>
                  <a:lnTo>
                    <a:pt x="24029" y="8925"/>
                  </a:lnTo>
                  <a:lnTo>
                    <a:pt x="24725" y="10714"/>
                  </a:lnTo>
                  <a:lnTo>
                    <a:pt x="25422" y="13178"/>
                  </a:lnTo>
                  <a:lnTo>
                    <a:pt x="31342" y="12685"/>
                  </a:lnTo>
                  <a:lnTo>
                    <a:pt x="30820" y="8724"/>
                  </a:lnTo>
                  <a:lnTo>
                    <a:pt x="29253" y="5621"/>
                  </a:lnTo>
                  <a:lnTo>
                    <a:pt x="28740" y="5147"/>
                  </a:lnTo>
                  <a:close/>
                </a:path>
                <a:path w="71120" h="52704">
                  <a:moveTo>
                    <a:pt x="45272" y="36907"/>
                  </a:moveTo>
                  <a:lnTo>
                    <a:pt x="39178" y="37729"/>
                  </a:lnTo>
                  <a:lnTo>
                    <a:pt x="39700" y="41981"/>
                  </a:lnTo>
                  <a:lnTo>
                    <a:pt x="41267" y="45431"/>
                  </a:lnTo>
                  <a:lnTo>
                    <a:pt x="46839" y="50761"/>
                  </a:lnTo>
                  <a:lnTo>
                    <a:pt x="50496" y="52094"/>
                  </a:lnTo>
                  <a:lnTo>
                    <a:pt x="59377" y="52094"/>
                  </a:lnTo>
                  <a:lnTo>
                    <a:pt x="63381" y="50560"/>
                  </a:lnTo>
                  <a:lnTo>
                    <a:pt x="66516" y="47457"/>
                  </a:lnTo>
                  <a:lnTo>
                    <a:pt x="67021" y="46928"/>
                  </a:lnTo>
                  <a:lnTo>
                    <a:pt x="52412" y="46928"/>
                  </a:lnTo>
                  <a:lnTo>
                    <a:pt x="50322" y="46143"/>
                  </a:lnTo>
                  <a:lnTo>
                    <a:pt x="48755" y="44573"/>
                  </a:lnTo>
                  <a:lnTo>
                    <a:pt x="47014" y="43004"/>
                  </a:lnTo>
                  <a:lnTo>
                    <a:pt x="45969" y="40448"/>
                  </a:lnTo>
                  <a:lnTo>
                    <a:pt x="45272" y="36907"/>
                  </a:lnTo>
                  <a:close/>
                </a:path>
                <a:path w="71120" h="52704">
                  <a:moveTo>
                    <a:pt x="67546" y="26357"/>
                  </a:moveTo>
                  <a:lnTo>
                    <a:pt x="57984" y="26357"/>
                  </a:lnTo>
                  <a:lnTo>
                    <a:pt x="60247" y="27288"/>
                  </a:lnTo>
                  <a:lnTo>
                    <a:pt x="61988" y="29168"/>
                  </a:lnTo>
                  <a:lnTo>
                    <a:pt x="63904" y="31030"/>
                  </a:lnTo>
                  <a:lnTo>
                    <a:pt x="64774" y="33403"/>
                  </a:lnTo>
                  <a:lnTo>
                    <a:pt x="64774" y="39298"/>
                  </a:lnTo>
                  <a:lnTo>
                    <a:pt x="63730" y="41817"/>
                  </a:lnTo>
                  <a:lnTo>
                    <a:pt x="59899" y="45906"/>
                  </a:lnTo>
                  <a:lnTo>
                    <a:pt x="57635" y="46928"/>
                  </a:lnTo>
                  <a:lnTo>
                    <a:pt x="67021" y="46928"/>
                  </a:lnTo>
                  <a:lnTo>
                    <a:pt x="69476" y="44354"/>
                  </a:lnTo>
                  <a:lnTo>
                    <a:pt x="71043" y="40594"/>
                  </a:lnTo>
                  <a:lnTo>
                    <a:pt x="71043" y="32837"/>
                  </a:lnTo>
                  <a:lnTo>
                    <a:pt x="70347" y="30099"/>
                  </a:lnTo>
                  <a:lnTo>
                    <a:pt x="68779" y="27908"/>
                  </a:lnTo>
                  <a:lnTo>
                    <a:pt x="67546" y="26357"/>
                  </a:lnTo>
                  <a:close/>
                </a:path>
                <a:path w="71120" h="52704">
                  <a:moveTo>
                    <a:pt x="51715" y="21556"/>
                  </a:moveTo>
                  <a:lnTo>
                    <a:pt x="51019" y="27051"/>
                  </a:lnTo>
                  <a:lnTo>
                    <a:pt x="52760" y="26594"/>
                  </a:lnTo>
                  <a:lnTo>
                    <a:pt x="54153" y="26357"/>
                  </a:lnTo>
                  <a:lnTo>
                    <a:pt x="67546" y="26357"/>
                  </a:lnTo>
                  <a:lnTo>
                    <a:pt x="67038" y="25718"/>
                  </a:lnTo>
                  <a:lnTo>
                    <a:pt x="64949" y="24276"/>
                  </a:lnTo>
                  <a:lnTo>
                    <a:pt x="61988" y="23582"/>
                  </a:lnTo>
                  <a:lnTo>
                    <a:pt x="64252" y="22506"/>
                  </a:lnTo>
                  <a:lnTo>
                    <a:pt x="65216" y="21629"/>
                  </a:lnTo>
                  <a:lnTo>
                    <a:pt x="52412" y="21629"/>
                  </a:lnTo>
                  <a:lnTo>
                    <a:pt x="52063" y="21611"/>
                  </a:lnTo>
                  <a:lnTo>
                    <a:pt x="51715" y="21556"/>
                  </a:lnTo>
                  <a:close/>
                </a:path>
                <a:path w="71120" h="52704">
                  <a:moveTo>
                    <a:pt x="66087" y="5147"/>
                  </a:moveTo>
                  <a:lnTo>
                    <a:pt x="56939" y="5147"/>
                  </a:lnTo>
                  <a:lnTo>
                    <a:pt x="58873" y="5913"/>
                  </a:lnTo>
                  <a:lnTo>
                    <a:pt x="60421" y="7410"/>
                  </a:lnTo>
                  <a:lnTo>
                    <a:pt x="61814" y="8907"/>
                  </a:lnTo>
                  <a:lnTo>
                    <a:pt x="62511" y="10805"/>
                  </a:lnTo>
                  <a:lnTo>
                    <a:pt x="62511" y="16007"/>
                  </a:lnTo>
                  <a:lnTo>
                    <a:pt x="61640" y="18143"/>
                  </a:lnTo>
                  <a:lnTo>
                    <a:pt x="57461" y="20936"/>
                  </a:lnTo>
                  <a:lnTo>
                    <a:pt x="55198" y="21629"/>
                  </a:lnTo>
                  <a:lnTo>
                    <a:pt x="65216" y="21629"/>
                  </a:lnTo>
                  <a:lnTo>
                    <a:pt x="65819" y="21082"/>
                  </a:lnTo>
                  <a:lnTo>
                    <a:pt x="67038" y="19256"/>
                  </a:lnTo>
                  <a:lnTo>
                    <a:pt x="68083" y="17449"/>
                  </a:lnTo>
                  <a:lnTo>
                    <a:pt x="68779" y="15442"/>
                  </a:lnTo>
                  <a:lnTo>
                    <a:pt x="68739" y="10805"/>
                  </a:lnTo>
                  <a:lnTo>
                    <a:pt x="68083" y="8743"/>
                  </a:lnTo>
                  <a:lnTo>
                    <a:pt x="66864" y="6680"/>
                  </a:lnTo>
                  <a:lnTo>
                    <a:pt x="66087" y="5147"/>
                  </a:lnTo>
                  <a:close/>
                </a:path>
                <a:path w="71120" h="52704">
                  <a:moveTo>
                    <a:pt x="57113" y="0"/>
                  </a:moveTo>
                  <a:lnTo>
                    <a:pt x="50670" y="0"/>
                  </a:lnTo>
                  <a:lnTo>
                    <a:pt x="47362" y="1149"/>
                  </a:lnTo>
                  <a:lnTo>
                    <a:pt x="44750" y="3449"/>
                  </a:lnTo>
                  <a:lnTo>
                    <a:pt x="42312" y="5767"/>
                  </a:lnTo>
                  <a:lnTo>
                    <a:pt x="40571" y="9017"/>
                  </a:lnTo>
                  <a:lnTo>
                    <a:pt x="39874" y="13215"/>
                  </a:lnTo>
                  <a:lnTo>
                    <a:pt x="45795" y="14328"/>
                  </a:lnTo>
                  <a:lnTo>
                    <a:pt x="46317" y="11262"/>
                  </a:lnTo>
                  <a:lnTo>
                    <a:pt x="47167" y="9017"/>
                  </a:lnTo>
                  <a:lnTo>
                    <a:pt x="50322" y="5913"/>
                  </a:lnTo>
                  <a:lnTo>
                    <a:pt x="52237" y="5147"/>
                  </a:lnTo>
                  <a:lnTo>
                    <a:pt x="66087" y="5147"/>
                  </a:lnTo>
                  <a:lnTo>
                    <a:pt x="65819" y="4618"/>
                  </a:lnTo>
                  <a:lnTo>
                    <a:pt x="64078" y="2975"/>
                  </a:lnTo>
                  <a:lnTo>
                    <a:pt x="59551" y="584"/>
                  </a:lnTo>
                  <a:lnTo>
                    <a:pt x="571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2" name="object 532"/>
            <p:cNvSpPr/>
            <p:nvPr/>
          </p:nvSpPr>
          <p:spPr>
            <a:xfrm>
              <a:off x="6487777" y="568584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939"/>
                  </a:lnTo>
                </a:path>
              </a:pathLst>
            </a:custGeom>
            <a:ln w="100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3" name="object 533"/>
            <p:cNvSpPr/>
            <p:nvPr/>
          </p:nvSpPr>
          <p:spPr>
            <a:xfrm>
              <a:off x="6451906" y="5808667"/>
              <a:ext cx="70485" cy="52069"/>
            </a:xfrm>
            <a:custGeom>
              <a:avLst/>
              <a:gdLst/>
              <a:ahLst/>
              <a:cxnLst/>
              <a:rect l="l" t="t" r="r" b="b"/>
              <a:pathLst>
                <a:path w="70484" h="52070">
                  <a:moveTo>
                    <a:pt x="31516" y="857"/>
                  </a:moveTo>
                  <a:lnTo>
                    <a:pt x="0" y="857"/>
                  </a:lnTo>
                  <a:lnTo>
                    <a:pt x="0" y="6881"/>
                  </a:lnTo>
                  <a:lnTo>
                    <a:pt x="23855" y="6881"/>
                  </a:lnTo>
                  <a:lnTo>
                    <a:pt x="20721" y="10495"/>
                  </a:lnTo>
                  <a:lnTo>
                    <a:pt x="6790" y="47184"/>
                  </a:lnTo>
                  <a:lnTo>
                    <a:pt x="6790" y="51199"/>
                  </a:lnTo>
                  <a:lnTo>
                    <a:pt x="12885" y="51199"/>
                  </a:lnTo>
                  <a:lnTo>
                    <a:pt x="13233" y="46125"/>
                  </a:lnTo>
                  <a:lnTo>
                    <a:pt x="14104" y="41452"/>
                  </a:lnTo>
                  <a:lnTo>
                    <a:pt x="15148" y="37181"/>
                  </a:lnTo>
                  <a:lnTo>
                    <a:pt x="16890" y="31121"/>
                  </a:lnTo>
                  <a:lnTo>
                    <a:pt x="19153" y="25243"/>
                  </a:lnTo>
                  <a:lnTo>
                    <a:pt x="22288" y="19512"/>
                  </a:lnTo>
                  <a:lnTo>
                    <a:pt x="25248" y="13781"/>
                  </a:lnTo>
                  <a:lnTo>
                    <a:pt x="28382" y="9181"/>
                  </a:lnTo>
                  <a:lnTo>
                    <a:pt x="31516" y="5731"/>
                  </a:lnTo>
                  <a:lnTo>
                    <a:pt x="31516" y="857"/>
                  </a:lnTo>
                  <a:close/>
                </a:path>
                <a:path w="70484" h="52070">
                  <a:moveTo>
                    <a:pt x="56939" y="0"/>
                  </a:moveTo>
                  <a:lnTo>
                    <a:pt x="50844" y="0"/>
                  </a:lnTo>
                  <a:lnTo>
                    <a:pt x="47884" y="985"/>
                  </a:lnTo>
                  <a:lnTo>
                    <a:pt x="45621" y="2993"/>
                  </a:lnTo>
                  <a:lnTo>
                    <a:pt x="43183" y="4983"/>
                  </a:lnTo>
                  <a:lnTo>
                    <a:pt x="41442" y="7812"/>
                  </a:lnTo>
                  <a:lnTo>
                    <a:pt x="40223" y="11499"/>
                  </a:lnTo>
                  <a:lnTo>
                    <a:pt x="39178" y="15168"/>
                  </a:lnTo>
                  <a:lnTo>
                    <a:pt x="38481" y="20023"/>
                  </a:lnTo>
                  <a:lnTo>
                    <a:pt x="38481" y="35629"/>
                  </a:lnTo>
                  <a:lnTo>
                    <a:pt x="40049" y="42529"/>
                  </a:lnTo>
                  <a:lnTo>
                    <a:pt x="43560" y="47056"/>
                  </a:lnTo>
                  <a:lnTo>
                    <a:pt x="45969" y="50305"/>
                  </a:lnTo>
                  <a:lnTo>
                    <a:pt x="49625" y="52075"/>
                  </a:lnTo>
                  <a:lnTo>
                    <a:pt x="57984" y="52075"/>
                  </a:lnTo>
                  <a:lnTo>
                    <a:pt x="60944" y="51072"/>
                  </a:lnTo>
                  <a:lnTo>
                    <a:pt x="65471" y="47056"/>
                  </a:lnTo>
                  <a:lnTo>
                    <a:pt x="65557" y="46928"/>
                  </a:lnTo>
                  <a:lnTo>
                    <a:pt x="51541" y="46928"/>
                  </a:lnTo>
                  <a:lnTo>
                    <a:pt x="49266" y="45523"/>
                  </a:lnTo>
                  <a:lnTo>
                    <a:pt x="47536" y="42766"/>
                  </a:lnTo>
                  <a:lnTo>
                    <a:pt x="45621" y="39992"/>
                  </a:lnTo>
                  <a:lnTo>
                    <a:pt x="44576" y="34425"/>
                  </a:lnTo>
                  <a:lnTo>
                    <a:pt x="51541" y="5183"/>
                  </a:lnTo>
                  <a:lnTo>
                    <a:pt x="65342" y="5183"/>
                  </a:lnTo>
                  <a:lnTo>
                    <a:pt x="64774" y="4344"/>
                  </a:lnTo>
                  <a:lnTo>
                    <a:pt x="63207" y="2756"/>
                  </a:lnTo>
                  <a:lnTo>
                    <a:pt x="61292" y="1642"/>
                  </a:lnTo>
                  <a:lnTo>
                    <a:pt x="59202" y="547"/>
                  </a:lnTo>
                  <a:lnTo>
                    <a:pt x="56939" y="0"/>
                  </a:lnTo>
                  <a:close/>
                </a:path>
                <a:path w="70484" h="52070">
                  <a:moveTo>
                    <a:pt x="65342" y="5183"/>
                  </a:moveTo>
                  <a:lnTo>
                    <a:pt x="57113" y="5183"/>
                  </a:lnTo>
                  <a:lnTo>
                    <a:pt x="59377" y="6552"/>
                  </a:lnTo>
                  <a:lnTo>
                    <a:pt x="63207" y="12083"/>
                  </a:lnTo>
                  <a:lnTo>
                    <a:pt x="63972" y="16975"/>
                  </a:lnTo>
                  <a:lnTo>
                    <a:pt x="64072" y="34425"/>
                  </a:lnTo>
                  <a:lnTo>
                    <a:pt x="63207" y="39955"/>
                  </a:lnTo>
                  <a:lnTo>
                    <a:pt x="59377" y="45523"/>
                  </a:lnTo>
                  <a:lnTo>
                    <a:pt x="57113" y="46928"/>
                  </a:lnTo>
                  <a:lnTo>
                    <a:pt x="65557" y="46928"/>
                  </a:lnTo>
                  <a:lnTo>
                    <a:pt x="67386" y="44208"/>
                  </a:lnTo>
                  <a:lnTo>
                    <a:pt x="68431" y="40540"/>
                  </a:lnTo>
                  <a:lnTo>
                    <a:pt x="69650" y="36852"/>
                  </a:lnTo>
                  <a:lnTo>
                    <a:pt x="70172" y="32034"/>
                  </a:lnTo>
                  <a:lnTo>
                    <a:pt x="70089" y="20023"/>
                  </a:lnTo>
                  <a:lnTo>
                    <a:pt x="69824" y="16975"/>
                  </a:lnTo>
                  <a:lnTo>
                    <a:pt x="68431" y="11024"/>
                  </a:lnTo>
                  <a:lnTo>
                    <a:pt x="67386" y="8487"/>
                  </a:lnTo>
                  <a:lnTo>
                    <a:pt x="66155" y="6388"/>
                  </a:lnTo>
                  <a:lnTo>
                    <a:pt x="65342" y="51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4" name="object 534"/>
            <p:cNvSpPr/>
            <p:nvPr/>
          </p:nvSpPr>
          <p:spPr>
            <a:xfrm>
              <a:off x="6628470" y="568584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939"/>
                  </a:lnTo>
                </a:path>
              </a:pathLst>
            </a:custGeom>
            <a:ln w="100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5" name="object 535"/>
            <p:cNvSpPr/>
            <p:nvPr/>
          </p:nvSpPr>
          <p:spPr>
            <a:xfrm>
              <a:off x="6592601" y="5809525"/>
              <a:ext cx="70485" cy="50800"/>
            </a:xfrm>
            <a:custGeom>
              <a:avLst/>
              <a:gdLst/>
              <a:ahLst/>
              <a:cxnLst/>
              <a:rect l="l" t="t" r="r" b="b"/>
              <a:pathLst>
                <a:path w="70484" h="50800">
                  <a:moveTo>
                    <a:pt x="31516" y="0"/>
                  </a:moveTo>
                  <a:lnTo>
                    <a:pt x="0" y="0"/>
                  </a:lnTo>
                  <a:lnTo>
                    <a:pt x="0" y="6023"/>
                  </a:lnTo>
                  <a:lnTo>
                    <a:pt x="23855" y="6023"/>
                  </a:lnTo>
                  <a:lnTo>
                    <a:pt x="20721" y="9637"/>
                  </a:lnTo>
                  <a:lnTo>
                    <a:pt x="6790" y="46326"/>
                  </a:lnTo>
                  <a:lnTo>
                    <a:pt x="6790" y="50341"/>
                  </a:lnTo>
                  <a:lnTo>
                    <a:pt x="12885" y="50341"/>
                  </a:lnTo>
                  <a:lnTo>
                    <a:pt x="13233" y="45267"/>
                  </a:lnTo>
                  <a:lnTo>
                    <a:pt x="13930" y="40594"/>
                  </a:lnTo>
                  <a:lnTo>
                    <a:pt x="16890" y="30263"/>
                  </a:lnTo>
                  <a:lnTo>
                    <a:pt x="19153" y="24386"/>
                  </a:lnTo>
                  <a:lnTo>
                    <a:pt x="22288" y="18654"/>
                  </a:lnTo>
                  <a:lnTo>
                    <a:pt x="25248" y="12923"/>
                  </a:lnTo>
                  <a:lnTo>
                    <a:pt x="28382" y="8323"/>
                  </a:lnTo>
                  <a:lnTo>
                    <a:pt x="31516" y="4873"/>
                  </a:lnTo>
                  <a:lnTo>
                    <a:pt x="31516" y="0"/>
                  </a:lnTo>
                  <a:close/>
                </a:path>
                <a:path w="70484" h="50800">
                  <a:moveTo>
                    <a:pt x="70347" y="0"/>
                  </a:moveTo>
                  <a:lnTo>
                    <a:pt x="38830" y="0"/>
                  </a:lnTo>
                  <a:lnTo>
                    <a:pt x="38830" y="6023"/>
                  </a:lnTo>
                  <a:lnTo>
                    <a:pt x="62685" y="6023"/>
                  </a:lnTo>
                  <a:lnTo>
                    <a:pt x="59725" y="9637"/>
                  </a:lnTo>
                  <a:lnTo>
                    <a:pt x="45795" y="46326"/>
                  </a:lnTo>
                  <a:lnTo>
                    <a:pt x="45621" y="50341"/>
                  </a:lnTo>
                  <a:lnTo>
                    <a:pt x="51889" y="50341"/>
                  </a:lnTo>
                  <a:lnTo>
                    <a:pt x="52237" y="45267"/>
                  </a:lnTo>
                  <a:lnTo>
                    <a:pt x="52934" y="40594"/>
                  </a:lnTo>
                  <a:lnTo>
                    <a:pt x="54153" y="36323"/>
                  </a:lnTo>
                  <a:lnTo>
                    <a:pt x="55720" y="30263"/>
                  </a:lnTo>
                  <a:lnTo>
                    <a:pt x="58158" y="24386"/>
                  </a:lnTo>
                  <a:lnTo>
                    <a:pt x="61118" y="18654"/>
                  </a:lnTo>
                  <a:lnTo>
                    <a:pt x="64252" y="12923"/>
                  </a:lnTo>
                  <a:lnTo>
                    <a:pt x="67212" y="8323"/>
                  </a:lnTo>
                  <a:lnTo>
                    <a:pt x="70347" y="4873"/>
                  </a:lnTo>
                  <a:lnTo>
                    <a:pt x="703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6" name="object 536"/>
            <p:cNvSpPr/>
            <p:nvPr/>
          </p:nvSpPr>
          <p:spPr>
            <a:xfrm>
              <a:off x="6769165" y="568584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939"/>
                  </a:lnTo>
                </a:path>
              </a:pathLst>
            </a:custGeom>
            <a:ln w="100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7" name="object 537"/>
            <p:cNvSpPr/>
            <p:nvPr/>
          </p:nvSpPr>
          <p:spPr>
            <a:xfrm>
              <a:off x="6732772" y="5808667"/>
              <a:ext cx="71120" cy="52069"/>
            </a:xfrm>
            <a:custGeom>
              <a:avLst/>
              <a:gdLst/>
              <a:ahLst/>
              <a:cxnLst/>
              <a:rect l="l" t="t" r="r" b="b"/>
              <a:pathLst>
                <a:path w="71120" h="52070">
                  <a:moveTo>
                    <a:pt x="20198" y="0"/>
                  </a:moveTo>
                  <a:lnTo>
                    <a:pt x="11666" y="0"/>
                  </a:lnTo>
                  <a:lnTo>
                    <a:pt x="8358" y="1259"/>
                  </a:lnTo>
                  <a:lnTo>
                    <a:pt x="5658" y="3869"/>
                  </a:lnTo>
                  <a:lnTo>
                    <a:pt x="3308" y="6315"/>
                  </a:lnTo>
                  <a:lnTo>
                    <a:pt x="1915" y="9436"/>
                  </a:lnTo>
                  <a:lnTo>
                    <a:pt x="1939" y="15679"/>
                  </a:lnTo>
                  <a:lnTo>
                    <a:pt x="2637" y="17741"/>
                  </a:lnTo>
                  <a:lnTo>
                    <a:pt x="5072" y="21246"/>
                  </a:lnTo>
                  <a:lnTo>
                    <a:pt x="6790" y="22597"/>
                  </a:lnTo>
                  <a:lnTo>
                    <a:pt x="9228" y="23546"/>
                  </a:lnTo>
                  <a:lnTo>
                    <a:pt x="6268" y="24349"/>
                  </a:lnTo>
                  <a:lnTo>
                    <a:pt x="4004" y="25882"/>
                  </a:lnTo>
                  <a:lnTo>
                    <a:pt x="870" y="30354"/>
                  </a:lnTo>
                  <a:lnTo>
                    <a:pt x="0" y="33129"/>
                  </a:lnTo>
                  <a:lnTo>
                    <a:pt x="30" y="40978"/>
                  </a:lnTo>
                  <a:lnTo>
                    <a:pt x="1567" y="44610"/>
                  </a:lnTo>
                  <a:lnTo>
                    <a:pt x="4527" y="47603"/>
                  </a:lnTo>
                  <a:lnTo>
                    <a:pt x="7313" y="50579"/>
                  </a:lnTo>
                  <a:lnTo>
                    <a:pt x="11318" y="52075"/>
                  </a:lnTo>
                  <a:lnTo>
                    <a:pt x="20895" y="52075"/>
                  </a:lnTo>
                  <a:lnTo>
                    <a:pt x="24725" y="50579"/>
                  </a:lnTo>
                  <a:lnTo>
                    <a:pt x="28369" y="46928"/>
                  </a:lnTo>
                  <a:lnTo>
                    <a:pt x="14278" y="46928"/>
                  </a:lnTo>
                  <a:lnTo>
                    <a:pt x="12537" y="46453"/>
                  </a:lnTo>
                  <a:lnTo>
                    <a:pt x="6094" y="38276"/>
                  </a:lnTo>
                  <a:lnTo>
                    <a:pt x="6133" y="33476"/>
                  </a:lnTo>
                  <a:lnTo>
                    <a:pt x="7139" y="31121"/>
                  </a:lnTo>
                  <a:lnTo>
                    <a:pt x="8880" y="29186"/>
                  </a:lnTo>
                  <a:lnTo>
                    <a:pt x="10795" y="27233"/>
                  </a:lnTo>
                  <a:lnTo>
                    <a:pt x="13059" y="26266"/>
                  </a:lnTo>
                  <a:lnTo>
                    <a:pt x="28246" y="26266"/>
                  </a:lnTo>
                  <a:lnTo>
                    <a:pt x="25944" y="24568"/>
                  </a:lnTo>
                  <a:lnTo>
                    <a:pt x="22984" y="23546"/>
                  </a:lnTo>
                  <a:lnTo>
                    <a:pt x="25422" y="22597"/>
                  </a:lnTo>
                  <a:lnTo>
                    <a:pt x="27163" y="21246"/>
                  </a:lnTo>
                  <a:lnTo>
                    <a:pt x="13755" y="21137"/>
                  </a:lnTo>
                  <a:lnTo>
                    <a:pt x="11840" y="20370"/>
                  </a:lnTo>
                  <a:lnTo>
                    <a:pt x="10273" y="18855"/>
                  </a:lnTo>
                  <a:lnTo>
                    <a:pt x="8880" y="17322"/>
                  </a:lnTo>
                  <a:lnTo>
                    <a:pt x="8066" y="15478"/>
                  </a:lnTo>
                  <a:lnTo>
                    <a:pt x="8009" y="10805"/>
                  </a:lnTo>
                  <a:lnTo>
                    <a:pt x="8880" y="8962"/>
                  </a:lnTo>
                  <a:lnTo>
                    <a:pt x="10273" y="7447"/>
                  </a:lnTo>
                  <a:lnTo>
                    <a:pt x="11840" y="5913"/>
                  </a:lnTo>
                  <a:lnTo>
                    <a:pt x="13755" y="5147"/>
                  </a:lnTo>
                  <a:lnTo>
                    <a:pt x="27494" y="5147"/>
                  </a:lnTo>
                  <a:lnTo>
                    <a:pt x="26200" y="3778"/>
                  </a:lnTo>
                  <a:lnTo>
                    <a:pt x="23681" y="1295"/>
                  </a:lnTo>
                  <a:lnTo>
                    <a:pt x="20198" y="0"/>
                  </a:lnTo>
                  <a:close/>
                </a:path>
                <a:path w="71120" h="52070">
                  <a:moveTo>
                    <a:pt x="28246" y="26266"/>
                  </a:moveTo>
                  <a:lnTo>
                    <a:pt x="18805" y="26266"/>
                  </a:lnTo>
                  <a:lnTo>
                    <a:pt x="21243" y="27251"/>
                  </a:lnTo>
                  <a:lnTo>
                    <a:pt x="25074" y="31194"/>
                  </a:lnTo>
                  <a:lnTo>
                    <a:pt x="25752" y="33129"/>
                  </a:lnTo>
                  <a:lnTo>
                    <a:pt x="25827" y="39992"/>
                  </a:lnTo>
                  <a:lnTo>
                    <a:pt x="25074" y="42109"/>
                  </a:lnTo>
                  <a:lnTo>
                    <a:pt x="23158" y="44026"/>
                  </a:lnTo>
                  <a:lnTo>
                    <a:pt x="21417" y="45961"/>
                  </a:lnTo>
                  <a:lnTo>
                    <a:pt x="18979" y="46928"/>
                  </a:lnTo>
                  <a:lnTo>
                    <a:pt x="28369" y="46928"/>
                  </a:lnTo>
                  <a:lnTo>
                    <a:pt x="30646" y="44646"/>
                  </a:lnTo>
                  <a:lnTo>
                    <a:pt x="32039" y="40978"/>
                  </a:lnTo>
                  <a:lnTo>
                    <a:pt x="31950" y="33129"/>
                  </a:lnTo>
                  <a:lnTo>
                    <a:pt x="31342" y="30756"/>
                  </a:lnTo>
                  <a:lnTo>
                    <a:pt x="28246" y="26266"/>
                  </a:lnTo>
                  <a:close/>
                </a:path>
                <a:path w="71120" h="52070">
                  <a:moveTo>
                    <a:pt x="27494" y="5147"/>
                  </a:moveTo>
                  <a:lnTo>
                    <a:pt x="18283" y="5147"/>
                  </a:lnTo>
                  <a:lnTo>
                    <a:pt x="20198" y="5932"/>
                  </a:lnTo>
                  <a:lnTo>
                    <a:pt x="21765" y="7483"/>
                  </a:lnTo>
                  <a:lnTo>
                    <a:pt x="23158" y="9053"/>
                  </a:lnTo>
                  <a:lnTo>
                    <a:pt x="23947" y="10805"/>
                  </a:lnTo>
                  <a:lnTo>
                    <a:pt x="23935" y="15679"/>
                  </a:lnTo>
                  <a:lnTo>
                    <a:pt x="23158" y="17340"/>
                  </a:lnTo>
                  <a:lnTo>
                    <a:pt x="21765" y="18873"/>
                  </a:lnTo>
                  <a:lnTo>
                    <a:pt x="20198" y="20388"/>
                  </a:lnTo>
                  <a:lnTo>
                    <a:pt x="18457" y="21137"/>
                  </a:lnTo>
                  <a:lnTo>
                    <a:pt x="27239" y="21137"/>
                  </a:lnTo>
                  <a:lnTo>
                    <a:pt x="28382" y="19494"/>
                  </a:lnTo>
                  <a:lnTo>
                    <a:pt x="29439" y="17705"/>
                  </a:lnTo>
                  <a:lnTo>
                    <a:pt x="30123" y="15679"/>
                  </a:lnTo>
                  <a:lnTo>
                    <a:pt x="30050" y="9436"/>
                  </a:lnTo>
                  <a:lnTo>
                    <a:pt x="28730" y="6461"/>
                  </a:lnTo>
                  <a:lnTo>
                    <a:pt x="27494" y="5147"/>
                  </a:lnTo>
                  <a:close/>
                </a:path>
                <a:path w="71120" h="52070">
                  <a:moveTo>
                    <a:pt x="64078" y="38988"/>
                  </a:moveTo>
                  <a:lnTo>
                    <a:pt x="58158" y="38988"/>
                  </a:lnTo>
                  <a:lnTo>
                    <a:pt x="58158" y="51199"/>
                  </a:lnTo>
                  <a:lnTo>
                    <a:pt x="64078" y="51199"/>
                  </a:lnTo>
                  <a:lnTo>
                    <a:pt x="64078" y="38988"/>
                  </a:lnTo>
                  <a:close/>
                </a:path>
                <a:path w="71120" h="52070">
                  <a:moveTo>
                    <a:pt x="64078" y="200"/>
                  </a:moveTo>
                  <a:lnTo>
                    <a:pt x="59202" y="200"/>
                  </a:lnTo>
                  <a:lnTo>
                    <a:pt x="37088" y="33257"/>
                  </a:lnTo>
                  <a:lnTo>
                    <a:pt x="37088" y="38988"/>
                  </a:lnTo>
                  <a:lnTo>
                    <a:pt x="70695" y="38988"/>
                  </a:lnTo>
                  <a:lnTo>
                    <a:pt x="70695" y="33257"/>
                  </a:lnTo>
                  <a:lnTo>
                    <a:pt x="43009" y="33257"/>
                  </a:lnTo>
                  <a:lnTo>
                    <a:pt x="58158" y="10258"/>
                  </a:lnTo>
                  <a:lnTo>
                    <a:pt x="64078" y="10258"/>
                  </a:lnTo>
                  <a:lnTo>
                    <a:pt x="64078" y="200"/>
                  </a:lnTo>
                  <a:close/>
                </a:path>
                <a:path w="71120" h="52070">
                  <a:moveTo>
                    <a:pt x="64078" y="10258"/>
                  </a:moveTo>
                  <a:lnTo>
                    <a:pt x="58158" y="10258"/>
                  </a:lnTo>
                  <a:lnTo>
                    <a:pt x="58158" y="33257"/>
                  </a:lnTo>
                  <a:lnTo>
                    <a:pt x="64078" y="33257"/>
                  </a:lnTo>
                  <a:lnTo>
                    <a:pt x="64078" y="102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8" name="object 538"/>
            <p:cNvSpPr/>
            <p:nvPr/>
          </p:nvSpPr>
          <p:spPr>
            <a:xfrm>
              <a:off x="6909859" y="5685842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h="73025">
                  <a:moveTo>
                    <a:pt x="0" y="0"/>
                  </a:moveTo>
                  <a:lnTo>
                    <a:pt x="0" y="72939"/>
                  </a:lnTo>
                </a:path>
              </a:pathLst>
            </a:custGeom>
            <a:ln w="100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9" name="object 539"/>
            <p:cNvSpPr/>
            <p:nvPr/>
          </p:nvSpPr>
          <p:spPr>
            <a:xfrm>
              <a:off x="6873640" y="5808667"/>
              <a:ext cx="61594" cy="52069"/>
            </a:xfrm>
            <a:custGeom>
              <a:avLst/>
              <a:gdLst/>
              <a:ahLst/>
              <a:cxnLst/>
              <a:rect l="l" t="t" r="r" b="b"/>
              <a:pathLst>
                <a:path w="61595" h="52070">
                  <a:moveTo>
                    <a:pt x="6616" y="38842"/>
                  </a:moveTo>
                  <a:lnTo>
                    <a:pt x="870" y="39408"/>
                  </a:lnTo>
                  <a:lnTo>
                    <a:pt x="1218" y="43423"/>
                  </a:lnTo>
                  <a:lnTo>
                    <a:pt x="2786" y="46527"/>
                  </a:lnTo>
                  <a:lnTo>
                    <a:pt x="5223" y="48753"/>
                  </a:lnTo>
                  <a:lnTo>
                    <a:pt x="7487" y="50962"/>
                  </a:lnTo>
                  <a:lnTo>
                    <a:pt x="10621" y="52075"/>
                  </a:lnTo>
                  <a:lnTo>
                    <a:pt x="18109" y="52075"/>
                  </a:lnTo>
                  <a:lnTo>
                    <a:pt x="21243" y="51053"/>
                  </a:lnTo>
                  <a:lnTo>
                    <a:pt x="26467" y="47019"/>
                  </a:lnTo>
                  <a:lnTo>
                    <a:pt x="12537" y="46928"/>
                  </a:lnTo>
                  <a:lnTo>
                    <a:pt x="10795" y="46289"/>
                  </a:lnTo>
                  <a:lnTo>
                    <a:pt x="8009" y="43734"/>
                  </a:lnTo>
                  <a:lnTo>
                    <a:pt x="6965" y="41671"/>
                  </a:lnTo>
                  <a:lnTo>
                    <a:pt x="6616" y="38842"/>
                  </a:lnTo>
                  <a:close/>
                </a:path>
                <a:path w="61595" h="52070">
                  <a:moveTo>
                    <a:pt x="31865" y="27197"/>
                  </a:moveTo>
                  <a:lnTo>
                    <a:pt x="25944" y="27197"/>
                  </a:lnTo>
                  <a:lnTo>
                    <a:pt x="25927" y="31176"/>
                  </a:lnTo>
                  <a:lnTo>
                    <a:pt x="25638" y="33293"/>
                  </a:lnTo>
                  <a:lnTo>
                    <a:pt x="16367" y="46928"/>
                  </a:lnTo>
                  <a:lnTo>
                    <a:pt x="26532" y="46928"/>
                  </a:lnTo>
                  <a:lnTo>
                    <a:pt x="28556" y="44081"/>
                  </a:lnTo>
                  <a:lnTo>
                    <a:pt x="29949" y="40229"/>
                  </a:lnTo>
                  <a:lnTo>
                    <a:pt x="31168" y="36360"/>
                  </a:lnTo>
                  <a:lnTo>
                    <a:pt x="31865" y="31176"/>
                  </a:lnTo>
                  <a:lnTo>
                    <a:pt x="31865" y="27197"/>
                  </a:lnTo>
                  <a:close/>
                </a:path>
                <a:path w="61595" h="52070">
                  <a:moveTo>
                    <a:pt x="18457" y="0"/>
                  </a:moveTo>
                  <a:lnTo>
                    <a:pt x="10795" y="0"/>
                  </a:lnTo>
                  <a:lnTo>
                    <a:pt x="7139" y="1569"/>
                  </a:lnTo>
                  <a:lnTo>
                    <a:pt x="4353" y="4727"/>
                  </a:lnTo>
                  <a:lnTo>
                    <a:pt x="1393" y="7885"/>
                  </a:lnTo>
                  <a:lnTo>
                    <a:pt x="0" y="12047"/>
                  </a:lnTo>
                  <a:lnTo>
                    <a:pt x="0" y="22213"/>
                  </a:lnTo>
                  <a:lnTo>
                    <a:pt x="1393" y="26266"/>
                  </a:lnTo>
                  <a:lnTo>
                    <a:pt x="6965" y="32380"/>
                  </a:lnTo>
                  <a:lnTo>
                    <a:pt x="10273" y="33914"/>
                  </a:lnTo>
                  <a:lnTo>
                    <a:pt x="16716" y="33914"/>
                  </a:lnTo>
                  <a:lnTo>
                    <a:pt x="18979" y="33293"/>
                  </a:lnTo>
                  <a:lnTo>
                    <a:pt x="23158" y="30811"/>
                  </a:lnTo>
                  <a:lnTo>
                    <a:pt x="24725" y="29186"/>
                  </a:lnTo>
                  <a:lnTo>
                    <a:pt x="25217" y="28383"/>
                  </a:lnTo>
                  <a:lnTo>
                    <a:pt x="13059" y="28383"/>
                  </a:lnTo>
                  <a:lnTo>
                    <a:pt x="10795" y="27361"/>
                  </a:lnTo>
                  <a:lnTo>
                    <a:pt x="6965" y="23309"/>
                  </a:lnTo>
                  <a:lnTo>
                    <a:pt x="6094" y="20662"/>
                  </a:lnTo>
                  <a:lnTo>
                    <a:pt x="6148" y="13616"/>
                  </a:lnTo>
                  <a:lnTo>
                    <a:pt x="6965" y="10860"/>
                  </a:lnTo>
                  <a:lnTo>
                    <a:pt x="9054" y="8578"/>
                  </a:lnTo>
                  <a:lnTo>
                    <a:pt x="10969" y="6315"/>
                  </a:lnTo>
                  <a:lnTo>
                    <a:pt x="13233" y="5183"/>
                  </a:lnTo>
                  <a:lnTo>
                    <a:pt x="27064" y="5183"/>
                  </a:lnTo>
                  <a:lnTo>
                    <a:pt x="26467" y="4453"/>
                  </a:lnTo>
                  <a:lnTo>
                    <a:pt x="21243" y="894"/>
                  </a:lnTo>
                  <a:lnTo>
                    <a:pt x="18457" y="0"/>
                  </a:lnTo>
                  <a:close/>
                </a:path>
                <a:path w="61595" h="52070">
                  <a:moveTo>
                    <a:pt x="27064" y="5183"/>
                  </a:moveTo>
                  <a:lnTo>
                    <a:pt x="18457" y="5183"/>
                  </a:lnTo>
                  <a:lnTo>
                    <a:pt x="20721" y="6224"/>
                  </a:lnTo>
                  <a:lnTo>
                    <a:pt x="22462" y="8341"/>
                  </a:lnTo>
                  <a:lnTo>
                    <a:pt x="24377" y="10458"/>
                  </a:lnTo>
                  <a:lnTo>
                    <a:pt x="25248" y="13306"/>
                  </a:lnTo>
                  <a:lnTo>
                    <a:pt x="25197" y="20662"/>
                  </a:lnTo>
                  <a:lnTo>
                    <a:pt x="24377" y="23309"/>
                  </a:lnTo>
                  <a:lnTo>
                    <a:pt x="20895" y="27361"/>
                  </a:lnTo>
                  <a:lnTo>
                    <a:pt x="18457" y="28383"/>
                  </a:lnTo>
                  <a:lnTo>
                    <a:pt x="25217" y="28383"/>
                  </a:lnTo>
                  <a:lnTo>
                    <a:pt x="25944" y="27197"/>
                  </a:lnTo>
                  <a:lnTo>
                    <a:pt x="31865" y="27197"/>
                  </a:lnTo>
                  <a:lnTo>
                    <a:pt x="31865" y="18399"/>
                  </a:lnTo>
                  <a:lnTo>
                    <a:pt x="31168" y="13616"/>
                  </a:lnTo>
                  <a:lnTo>
                    <a:pt x="29775" y="10312"/>
                  </a:lnTo>
                  <a:lnTo>
                    <a:pt x="28556" y="7009"/>
                  </a:lnTo>
                  <a:lnTo>
                    <a:pt x="27064" y="5183"/>
                  </a:lnTo>
                  <a:close/>
                </a:path>
                <a:path w="61595" h="52070">
                  <a:moveTo>
                    <a:pt x="61292" y="11298"/>
                  </a:moveTo>
                  <a:lnTo>
                    <a:pt x="55372" y="11298"/>
                  </a:lnTo>
                  <a:lnTo>
                    <a:pt x="55372" y="51199"/>
                  </a:lnTo>
                  <a:lnTo>
                    <a:pt x="61292" y="51199"/>
                  </a:lnTo>
                  <a:lnTo>
                    <a:pt x="61292" y="11298"/>
                  </a:lnTo>
                  <a:close/>
                </a:path>
                <a:path w="61595" h="52070">
                  <a:moveTo>
                    <a:pt x="61292" y="0"/>
                  </a:moveTo>
                  <a:lnTo>
                    <a:pt x="57461" y="0"/>
                  </a:lnTo>
                  <a:lnTo>
                    <a:pt x="56416" y="2190"/>
                  </a:lnTo>
                  <a:lnTo>
                    <a:pt x="54675" y="4471"/>
                  </a:lnTo>
                  <a:lnTo>
                    <a:pt x="52237" y="6808"/>
                  </a:lnTo>
                  <a:lnTo>
                    <a:pt x="49625" y="9163"/>
                  </a:lnTo>
                  <a:lnTo>
                    <a:pt x="46839" y="11152"/>
                  </a:lnTo>
                  <a:lnTo>
                    <a:pt x="43473" y="12740"/>
                  </a:lnTo>
                  <a:lnTo>
                    <a:pt x="43357" y="18855"/>
                  </a:lnTo>
                  <a:lnTo>
                    <a:pt x="45272" y="18125"/>
                  </a:lnTo>
                  <a:lnTo>
                    <a:pt x="47362" y="17048"/>
                  </a:lnTo>
                  <a:lnTo>
                    <a:pt x="49625" y="15606"/>
                  </a:lnTo>
                  <a:lnTo>
                    <a:pt x="52063" y="14182"/>
                  </a:lnTo>
                  <a:lnTo>
                    <a:pt x="53979" y="12740"/>
                  </a:lnTo>
                  <a:lnTo>
                    <a:pt x="55372" y="11298"/>
                  </a:lnTo>
                  <a:lnTo>
                    <a:pt x="61292" y="11298"/>
                  </a:lnTo>
                  <a:lnTo>
                    <a:pt x="612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0" name="object 540"/>
            <p:cNvSpPr/>
            <p:nvPr/>
          </p:nvSpPr>
          <p:spPr>
            <a:xfrm>
              <a:off x="7014160" y="5685842"/>
              <a:ext cx="3888588" cy="3770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1" name="object 541"/>
            <p:cNvSpPr/>
            <p:nvPr/>
          </p:nvSpPr>
          <p:spPr>
            <a:xfrm>
              <a:off x="5141519" y="6168690"/>
              <a:ext cx="5737860" cy="340360"/>
            </a:xfrm>
            <a:custGeom>
              <a:avLst/>
              <a:gdLst/>
              <a:ahLst/>
              <a:cxnLst/>
              <a:rect l="l" t="t" r="r" b="b"/>
              <a:pathLst>
                <a:path w="5737859" h="340359">
                  <a:moveTo>
                    <a:pt x="5737461" y="0"/>
                  </a:moveTo>
                  <a:lnTo>
                    <a:pt x="0" y="0"/>
                  </a:lnTo>
                  <a:lnTo>
                    <a:pt x="0" y="340108"/>
                  </a:lnTo>
                  <a:lnTo>
                    <a:pt x="5737461" y="340108"/>
                  </a:lnTo>
                  <a:lnTo>
                    <a:pt x="57374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2" name="object 542"/>
            <p:cNvSpPr/>
            <p:nvPr/>
          </p:nvSpPr>
          <p:spPr>
            <a:xfrm>
              <a:off x="5146534" y="6173929"/>
              <a:ext cx="5727700" cy="330200"/>
            </a:xfrm>
            <a:custGeom>
              <a:avLst/>
              <a:gdLst/>
              <a:ahLst/>
              <a:cxnLst/>
              <a:rect l="l" t="t" r="r" b="b"/>
              <a:pathLst>
                <a:path w="5727700" h="330200">
                  <a:moveTo>
                    <a:pt x="0" y="329613"/>
                  </a:moveTo>
                  <a:lnTo>
                    <a:pt x="5727362" y="329613"/>
                  </a:lnTo>
                  <a:lnTo>
                    <a:pt x="5727362" y="0"/>
                  </a:lnTo>
                  <a:lnTo>
                    <a:pt x="0" y="0"/>
                  </a:lnTo>
                  <a:lnTo>
                    <a:pt x="0" y="329613"/>
                  </a:lnTo>
                  <a:close/>
                </a:path>
              </a:pathLst>
            </a:custGeom>
            <a:ln w="10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3" name="object 543"/>
            <p:cNvSpPr/>
            <p:nvPr/>
          </p:nvSpPr>
          <p:spPr>
            <a:xfrm>
              <a:off x="5216707" y="6247503"/>
              <a:ext cx="650875" cy="182880"/>
            </a:xfrm>
            <a:custGeom>
              <a:avLst/>
              <a:gdLst/>
              <a:ahLst/>
              <a:cxnLst/>
              <a:rect l="l" t="t" r="r" b="b"/>
              <a:pathLst>
                <a:path w="650875" h="182879">
                  <a:moveTo>
                    <a:pt x="650866" y="0"/>
                  </a:moveTo>
                  <a:lnTo>
                    <a:pt x="0" y="0"/>
                  </a:lnTo>
                  <a:lnTo>
                    <a:pt x="0" y="182479"/>
                  </a:lnTo>
                  <a:lnTo>
                    <a:pt x="650866" y="182479"/>
                  </a:lnTo>
                  <a:lnTo>
                    <a:pt x="650866" y="0"/>
                  </a:lnTo>
                  <a:close/>
                </a:path>
              </a:pathLst>
            </a:custGeom>
            <a:solidFill>
              <a:srgbClr val="EBD5D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4" name="object 544"/>
            <p:cNvSpPr/>
            <p:nvPr/>
          </p:nvSpPr>
          <p:spPr>
            <a:xfrm>
              <a:off x="5221722" y="6252758"/>
              <a:ext cx="641350" cy="172085"/>
            </a:xfrm>
            <a:custGeom>
              <a:avLst/>
              <a:gdLst/>
              <a:ahLst/>
              <a:cxnLst/>
              <a:rect l="l" t="t" r="r" b="b"/>
              <a:pathLst>
                <a:path w="641350" h="172085">
                  <a:moveTo>
                    <a:pt x="0" y="171967"/>
                  </a:moveTo>
                  <a:lnTo>
                    <a:pt x="640837" y="171967"/>
                  </a:lnTo>
                  <a:lnTo>
                    <a:pt x="640837" y="0"/>
                  </a:lnTo>
                  <a:lnTo>
                    <a:pt x="0" y="0"/>
                  </a:lnTo>
                  <a:lnTo>
                    <a:pt x="0" y="171967"/>
                  </a:lnTo>
                  <a:close/>
                </a:path>
              </a:pathLst>
            </a:custGeom>
            <a:ln w="10479">
              <a:solidFill>
                <a:srgbClr val="E7CCD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5" name="object 545"/>
            <p:cNvSpPr/>
            <p:nvPr/>
          </p:nvSpPr>
          <p:spPr>
            <a:xfrm>
              <a:off x="7528530" y="6338753"/>
              <a:ext cx="651510" cy="0"/>
            </a:xfrm>
            <a:custGeom>
              <a:avLst/>
              <a:gdLst/>
              <a:ahLst/>
              <a:cxnLst/>
              <a:rect l="l" t="t" r="r" b="b"/>
              <a:pathLst>
                <a:path w="651509">
                  <a:moveTo>
                    <a:pt x="0" y="0"/>
                  </a:moveTo>
                  <a:lnTo>
                    <a:pt x="650884" y="0"/>
                  </a:lnTo>
                </a:path>
              </a:pathLst>
            </a:custGeom>
            <a:ln w="15767">
              <a:solidFill>
                <a:srgbClr val="90353A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6" name="object 546"/>
            <p:cNvSpPr/>
            <p:nvPr/>
          </p:nvSpPr>
          <p:spPr>
            <a:xfrm>
              <a:off x="5977587" y="6278665"/>
              <a:ext cx="1271470" cy="16447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7" name="object 547"/>
            <p:cNvSpPr/>
            <p:nvPr/>
          </p:nvSpPr>
          <p:spPr>
            <a:xfrm>
              <a:off x="8291551" y="6278665"/>
              <a:ext cx="2433066" cy="16447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8" name="object 548"/>
            <p:cNvSpPr/>
            <p:nvPr/>
          </p:nvSpPr>
          <p:spPr>
            <a:xfrm>
              <a:off x="7372164" y="1732835"/>
              <a:ext cx="1289753" cy="18015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552" name="Picture 2" descr="RECOVERY Trial">
            <a:extLst>
              <a:ext uri="{FF2B5EF4-FFF2-40B4-BE49-F238E27FC236}">
                <a16:creationId xmlns:a16="http://schemas.microsoft.com/office/drawing/2014/main" id="{04C5BF24-A762-1848-BEDD-1F2AF7F03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4" y="466563"/>
            <a:ext cx="2326220" cy="726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1" name="TextBox 550">
            <a:extLst>
              <a:ext uri="{FF2B5EF4-FFF2-40B4-BE49-F238E27FC236}">
                <a16:creationId xmlns:a16="http://schemas.microsoft.com/office/drawing/2014/main" id="{C971D69E-C79D-E745-9772-C163D90F0A41}"/>
              </a:ext>
            </a:extLst>
          </p:cNvPr>
          <p:cNvSpPr txBox="1"/>
          <p:nvPr/>
        </p:nvSpPr>
        <p:spPr>
          <a:xfrm>
            <a:off x="611908" y="6309539"/>
            <a:ext cx="737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/>
                </a:solidFill>
              </a:rPr>
              <a:t>Source: January 4, 2021 Collaborators’ Meeting </a:t>
            </a:r>
          </a:p>
          <a:p>
            <a:r>
              <a:rPr lang="en-US" sz="1200" dirty="0">
                <a:solidFill>
                  <a:schemeClr val="accent3"/>
                </a:solidFill>
              </a:rPr>
              <a:t>https://</a:t>
            </a:r>
            <a:r>
              <a:rPr lang="en-US" sz="1200" dirty="0" err="1">
                <a:solidFill>
                  <a:schemeClr val="accent3"/>
                </a:solidFill>
              </a:rPr>
              <a:t>www.recoverytrial.net</a:t>
            </a:r>
            <a:r>
              <a:rPr lang="en-US" sz="1200" dirty="0">
                <a:solidFill>
                  <a:schemeClr val="accent3"/>
                </a:solidFill>
              </a:rPr>
              <a:t>/files/recovery-collaborators-meeting-2021-01-04.pdf</a:t>
            </a:r>
          </a:p>
        </p:txBody>
      </p:sp>
      <p:sp>
        <p:nvSpPr>
          <p:cNvPr id="553" name="Rounded Rectangle 552">
            <a:extLst>
              <a:ext uri="{FF2B5EF4-FFF2-40B4-BE49-F238E27FC236}">
                <a16:creationId xmlns:a16="http://schemas.microsoft.com/office/drawing/2014/main" id="{B1BD8E9F-F5D4-8A40-9399-A186785AD34A}"/>
              </a:ext>
            </a:extLst>
          </p:cNvPr>
          <p:cNvSpPr/>
          <p:nvPr/>
        </p:nvSpPr>
        <p:spPr>
          <a:xfrm>
            <a:off x="894773" y="5418788"/>
            <a:ext cx="7354454" cy="711852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Results for: Azithromycin, Dexamethasone, </a:t>
            </a:r>
          </a:p>
          <a:p>
            <a:pPr algn="ctr"/>
            <a:r>
              <a:rPr lang="en-US" dirty="0"/>
              <a:t>Hydroxychloroquine, &amp; Lopinavir-Ritonavir</a:t>
            </a:r>
          </a:p>
        </p:txBody>
      </p:sp>
    </p:spTree>
    <p:extLst>
      <p:ext uri="{BB962C8B-B14F-4D97-AF65-F5344CB8AC3E}">
        <p14:creationId xmlns:p14="http://schemas.microsoft.com/office/powerpoint/2010/main" val="2503735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TTI 1">
      <a:dk1>
        <a:srgbClr val="006879"/>
      </a:dk1>
      <a:lt1>
        <a:sysClr val="window" lastClr="FFFFFF"/>
      </a:lt1>
      <a:dk2>
        <a:srgbClr val="006879"/>
      </a:dk2>
      <a:lt2>
        <a:srgbClr val="FFFFFF"/>
      </a:lt2>
      <a:accent1>
        <a:srgbClr val="00B7D5"/>
      </a:accent1>
      <a:accent2>
        <a:srgbClr val="008BA2"/>
      </a:accent2>
      <a:accent3>
        <a:srgbClr val="58595B"/>
      </a:accent3>
      <a:accent4>
        <a:srgbClr val="EE4036"/>
      </a:accent4>
      <a:accent5>
        <a:srgbClr val="B9131A"/>
      </a:accent5>
      <a:accent6>
        <a:srgbClr val="670001"/>
      </a:accent6>
      <a:hlink>
        <a:srgbClr val="008BA2"/>
      </a:hlink>
      <a:folHlink>
        <a:srgbClr val="008B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23149</TotalTime>
  <Words>2119</Words>
  <Application>Microsoft Office PowerPoint</Application>
  <PresentationFormat>On-screen Show (4:3)</PresentationFormat>
  <Paragraphs>638</Paragraphs>
  <Slides>36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굴림</vt:lpstr>
      <vt:lpstr>Wingdings</vt:lpstr>
      <vt:lpstr>Office Theme</vt:lpstr>
      <vt:lpstr>1_Office Theme</vt:lpstr>
      <vt:lpstr>The Fastest Path to  Effective COVID-19 Treatments: Using Master Protocol Studies </vt:lpstr>
      <vt:lpstr>Housekeeping</vt:lpstr>
      <vt:lpstr>Welcome &amp; Agenda</vt:lpstr>
      <vt:lpstr>Agenda</vt:lpstr>
      <vt:lpstr>PowerPoint Presentation</vt:lpstr>
      <vt:lpstr>Overview of COVID-19 Efforts</vt:lpstr>
      <vt:lpstr>Opening Comments</vt:lpstr>
      <vt:lpstr>Current State of COVID Clinical Trials:  A Call to Action</vt:lpstr>
      <vt:lpstr>Power of Coordination</vt:lpstr>
      <vt:lpstr>PowerPoint Presentation</vt:lpstr>
      <vt:lpstr>State of COVID-19 Clinical Trials</vt:lpstr>
      <vt:lpstr>ClinicalTrials.gov: COVID-19 Clinical Trials</vt:lpstr>
      <vt:lpstr>U.S. COVID-19 Prevention or Treatment Trials on ClinicalTrials.gov, by Funder Type</vt:lpstr>
      <vt:lpstr>Study Recruitment Status</vt:lpstr>
      <vt:lpstr>Number and Location of Study Sites</vt:lpstr>
      <vt:lpstr>U.S. Sites: Selected COVID Treatment Master Protocols</vt:lpstr>
      <vt:lpstr>Enrollment by Funder</vt:lpstr>
      <vt:lpstr>U.S. Enrollment: Selected COVID Treatment Master Protocols</vt:lpstr>
      <vt:lpstr>Repurposed Therapeutics Trials</vt:lpstr>
      <vt:lpstr>COVID-19 Repurposed Therapeutics Effort</vt:lpstr>
      <vt:lpstr>Intervention Sub-Types</vt:lpstr>
      <vt:lpstr>Duplication – Five Most Common Interventions</vt:lpstr>
      <vt:lpstr>Master Protocols in U.S.</vt:lpstr>
      <vt:lpstr>Survey to inform: The Fastest Path to Effective COVID-19 Treatments: Using Master Protocol Studies</vt:lpstr>
      <vt:lpstr>CTTI Request for Experiences</vt:lpstr>
      <vt:lpstr>What best represents your stakeholder perspective? (n=22)</vt:lpstr>
      <vt:lpstr>What are your biggest challenges to setting up new COVID treatment master protocol trial sites? (n=18)  </vt:lpstr>
      <vt:lpstr>Strategies to Successfully Start Up Sites  (n=16)</vt:lpstr>
      <vt:lpstr>What are your biggest challenges to enrolling participants into COVID treatment master protocol trials? (n=10)</vt:lpstr>
      <vt:lpstr>Strategies to Successfully Enroll Participants (n=9) nAllppt.com</vt:lpstr>
      <vt:lpstr>Practical Solutions to Setting Up  Master Protocol Sites</vt:lpstr>
      <vt:lpstr>Increasing Participant Enrollment in  Master Protocols</vt:lpstr>
      <vt:lpstr>Lessons for the Future</vt:lpstr>
      <vt:lpstr>Closing Comments</vt:lpstr>
      <vt:lpstr>Additional COVID-19 Resources</vt:lpstr>
      <vt:lpstr>PowerPoint Presentation</vt:lpstr>
    </vt:vector>
  </TitlesOfParts>
  <Company>CTTI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Fastest Path to Effective COVID-19 Treatments: Using Master Protocol Studies</dc:title>
  <dc:subject>Master Protocols and COVID-19</dc:subject>
  <dc:creator>Kristi Geercken</dc:creator>
  <cp:keywords>master protocol, COVID-19, clinical trials</cp:keywords>
  <cp:lastModifiedBy>Kristi Geercken</cp:lastModifiedBy>
  <cp:revision>374</cp:revision>
  <dcterms:created xsi:type="dcterms:W3CDTF">2012-08-24T12:48:42Z</dcterms:created>
  <dcterms:modified xsi:type="dcterms:W3CDTF">2021-06-22T04:28:57Z</dcterms:modified>
</cp:coreProperties>
</file>