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28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61"/>
    <a:srgbClr val="00AEEF"/>
    <a:srgbClr val="71C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4" autoAdjust="0"/>
    <p:restoredTop sz="95441" autoAdjust="0"/>
  </p:normalViewPr>
  <p:slideViewPr>
    <p:cSldViewPr snapToGrid="0" snapToObjects="1">
      <p:cViewPr varScale="1">
        <p:scale>
          <a:sx n="69" d="100"/>
          <a:sy n="69" d="100"/>
        </p:scale>
        <p:origin x="16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399FB-C4F9-C346-A0F2-1D0055EC798E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DBB64A-54D1-1749-8FF6-BE5E410F61FF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58595B"/>
              </a:solidFill>
            </a:rPr>
            <a:t>4 PROJECTS</a:t>
          </a:r>
        </a:p>
      </dgm:t>
    </dgm:pt>
    <dgm:pt modelId="{1EE0DB3C-844F-4D4F-BDCA-460ED3C928A8}" type="parTrans" cxnId="{2EBF2047-9D61-F345-AD5D-48B56A4873B7}">
      <dgm:prSet/>
      <dgm:spPr/>
      <dgm:t>
        <a:bodyPr/>
        <a:lstStyle/>
        <a:p>
          <a:endParaRPr lang="en-US"/>
        </a:p>
      </dgm:t>
    </dgm:pt>
    <dgm:pt modelId="{4E72540F-E566-B24E-A7E2-083597193252}" type="sibTrans" cxnId="{2EBF2047-9D61-F345-AD5D-48B56A4873B7}">
      <dgm:prSet/>
      <dgm:spPr/>
      <dgm:t>
        <a:bodyPr/>
        <a:lstStyle/>
        <a:p>
          <a:endParaRPr lang="en-US"/>
        </a:p>
      </dgm:t>
    </dgm:pt>
    <dgm:pt modelId="{2012B5EA-271B-D640-A6FC-F76042F855A7}">
      <dgm:prSet phldrT="[Text]"/>
      <dgm:spPr/>
      <dgm:t>
        <a:bodyPr/>
        <a:lstStyle/>
        <a:p>
          <a:r>
            <a:rPr lang="en-US" dirty="0" smtClean="0">
              <a:solidFill>
                <a:schemeClr val="accent4"/>
              </a:solidFill>
            </a:rPr>
            <a:t>Novel </a:t>
          </a:r>
        </a:p>
        <a:p>
          <a:r>
            <a:rPr lang="en-US" dirty="0" smtClean="0">
              <a:solidFill>
                <a:schemeClr val="accent4"/>
              </a:solidFill>
            </a:rPr>
            <a:t>Endpoints</a:t>
          </a:r>
        </a:p>
      </dgm:t>
    </dgm:pt>
    <dgm:pt modelId="{4EF1BD3D-7F25-334F-9465-81FC91CA7702}" type="parTrans" cxnId="{BFFBE82E-EE45-EA41-9C77-353DC83392FA}">
      <dgm:prSet/>
      <dgm:spPr/>
      <dgm:t>
        <a:bodyPr/>
        <a:lstStyle/>
        <a:p>
          <a:endParaRPr lang="en-US"/>
        </a:p>
      </dgm:t>
    </dgm:pt>
    <dgm:pt modelId="{68B126D7-09B6-D44A-B227-07CACDEE8F7F}" type="sibTrans" cxnId="{BFFBE82E-EE45-EA41-9C77-353DC83392FA}">
      <dgm:prSet/>
      <dgm:spPr/>
      <dgm:t>
        <a:bodyPr/>
        <a:lstStyle/>
        <a:p>
          <a:endParaRPr lang="en-US"/>
        </a:p>
      </dgm:t>
    </dgm:pt>
    <dgm:pt modelId="{9D16A9B4-1CDC-094E-B0A4-203F272E8624}">
      <dgm:prSet phldrT="[Text]"/>
      <dgm:spPr/>
      <dgm:t>
        <a:bodyPr/>
        <a:lstStyle/>
        <a:p>
          <a:r>
            <a:rPr lang="en-US" dirty="0" smtClean="0"/>
            <a:t>Mobile </a:t>
          </a:r>
        </a:p>
        <a:p>
          <a:r>
            <a:rPr lang="en-US" dirty="0" smtClean="0"/>
            <a:t>Devices</a:t>
          </a:r>
        </a:p>
      </dgm:t>
    </dgm:pt>
    <dgm:pt modelId="{10D23461-ACE0-B246-9B4D-BBC3236E331E}" type="parTrans" cxnId="{8AC228D7-F9B1-2A4A-BC1A-397B78157771}">
      <dgm:prSet/>
      <dgm:spPr/>
      <dgm:t>
        <a:bodyPr/>
        <a:lstStyle/>
        <a:p>
          <a:endParaRPr lang="en-US"/>
        </a:p>
      </dgm:t>
    </dgm:pt>
    <dgm:pt modelId="{47D9408A-CE88-7C4C-9C43-37FB0BEF5599}" type="sibTrans" cxnId="{8AC228D7-F9B1-2A4A-BC1A-397B78157771}">
      <dgm:prSet/>
      <dgm:spPr/>
      <dgm:t>
        <a:bodyPr/>
        <a:lstStyle/>
        <a:p>
          <a:endParaRPr lang="en-US"/>
        </a:p>
      </dgm:t>
    </dgm:pt>
    <dgm:pt modelId="{28A3BDBB-4C61-7E43-A9DC-618CE2978EA9}">
      <dgm:prSet phldrT="[Text]"/>
      <dgm:spPr/>
      <dgm:t>
        <a:bodyPr/>
        <a:lstStyle/>
        <a:p>
          <a:r>
            <a:rPr lang="en-US" dirty="0" smtClean="0"/>
            <a:t>Stakeholder</a:t>
          </a:r>
        </a:p>
        <a:p>
          <a:r>
            <a:rPr lang="en-US" dirty="0" smtClean="0"/>
            <a:t>Perceptions</a:t>
          </a:r>
          <a:endParaRPr lang="en-US" dirty="0"/>
        </a:p>
      </dgm:t>
    </dgm:pt>
    <dgm:pt modelId="{4ED34762-77A1-6340-82DC-1F3F17F1D060}" type="parTrans" cxnId="{105B49E0-1339-A146-BFE5-DA6DD74CC31B}">
      <dgm:prSet/>
      <dgm:spPr/>
      <dgm:t>
        <a:bodyPr/>
        <a:lstStyle/>
        <a:p>
          <a:endParaRPr lang="en-US"/>
        </a:p>
      </dgm:t>
    </dgm:pt>
    <dgm:pt modelId="{182D6510-AE5F-AC42-ACF9-359358AE09BB}" type="sibTrans" cxnId="{105B49E0-1339-A146-BFE5-DA6DD74CC31B}">
      <dgm:prSet/>
      <dgm:spPr/>
      <dgm:t>
        <a:bodyPr/>
        <a:lstStyle/>
        <a:p>
          <a:endParaRPr lang="en-US"/>
        </a:p>
      </dgm:t>
    </dgm:pt>
    <dgm:pt modelId="{907006EF-1E53-EF43-929B-9A905E79EE92}">
      <dgm:prSet phldrT="[Text]"/>
      <dgm:spPr/>
      <dgm:t>
        <a:bodyPr/>
        <a:lstStyle/>
        <a:p>
          <a:r>
            <a:rPr lang="en-US" dirty="0" smtClean="0"/>
            <a:t>Legal &amp; </a:t>
          </a:r>
        </a:p>
        <a:p>
          <a:r>
            <a:rPr lang="en-US" dirty="0" smtClean="0"/>
            <a:t>Regulatory Issues</a:t>
          </a:r>
        </a:p>
      </dgm:t>
    </dgm:pt>
    <dgm:pt modelId="{02C5FEBC-0F4F-B442-AD39-96865CB2D652}" type="parTrans" cxnId="{FE16D132-1F14-8E4D-9CE1-CBB794C06938}">
      <dgm:prSet/>
      <dgm:spPr/>
      <dgm:t>
        <a:bodyPr/>
        <a:lstStyle/>
        <a:p>
          <a:endParaRPr lang="en-US"/>
        </a:p>
      </dgm:t>
    </dgm:pt>
    <dgm:pt modelId="{E0C2B31E-D86F-9A44-B5B9-D387BA0B031C}" type="sibTrans" cxnId="{FE16D132-1F14-8E4D-9CE1-CBB794C06938}">
      <dgm:prSet/>
      <dgm:spPr/>
      <dgm:t>
        <a:bodyPr/>
        <a:lstStyle/>
        <a:p>
          <a:endParaRPr lang="en-US"/>
        </a:p>
      </dgm:t>
    </dgm:pt>
    <dgm:pt modelId="{E1CF91EA-EFF6-D74A-9E29-F823DA623130}" type="pres">
      <dgm:prSet presAssocID="{562399FB-C4F9-C346-A0F2-1D0055EC798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D0E2150-5C11-7240-BE14-F1168707F5C8}" type="pres">
      <dgm:prSet presAssocID="{3ADBB64A-54D1-1749-8FF6-BE5E410F61FF}" presName="hierRoot1" presStyleCnt="0">
        <dgm:presLayoutVars>
          <dgm:hierBranch val="init"/>
        </dgm:presLayoutVars>
      </dgm:prSet>
      <dgm:spPr/>
    </dgm:pt>
    <dgm:pt modelId="{EA73FFEF-7B78-964C-AABE-F9D966465A09}" type="pres">
      <dgm:prSet presAssocID="{3ADBB64A-54D1-1749-8FF6-BE5E410F61FF}" presName="rootComposite1" presStyleCnt="0"/>
      <dgm:spPr/>
    </dgm:pt>
    <dgm:pt modelId="{13827E19-A0E4-CA46-BC53-490293D95A78}" type="pres">
      <dgm:prSet presAssocID="{3ADBB64A-54D1-1749-8FF6-BE5E410F61F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0954C-5B76-C641-95CB-EB40B3ED9ABA}" type="pres">
      <dgm:prSet presAssocID="{3ADBB64A-54D1-1749-8FF6-BE5E410F61FF}" presName="topArc1" presStyleLbl="parChTrans1D1" presStyleIdx="0" presStyleCnt="10"/>
      <dgm:spPr>
        <a:ln>
          <a:noFill/>
        </a:ln>
      </dgm:spPr>
    </dgm:pt>
    <dgm:pt modelId="{03D09287-463E-4640-B04B-814D3BFF98A7}" type="pres">
      <dgm:prSet presAssocID="{3ADBB64A-54D1-1749-8FF6-BE5E410F61FF}" presName="bottomArc1" presStyleLbl="parChTrans1D1" presStyleIdx="1" presStyleCnt="10"/>
      <dgm:spPr>
        <a:ln>
          <a:noFill/>
        </a:ln>
      </dgm:spPr>
    </dgm:pt>
    <dgm:pt modelId="{15649E7D-AF3E-C542-ABF1-251AF0DA7019}" type="pres">
      <dgm:prSet presAssocID="{3ADBB64A-54D1-1749-8FF6-BE5E410F61FF}" presName="topConnNode1" presStyleLbl="node1" presStyleIdx="0" presStyleCnt="0"/>
      <dgm:spPr/>
      <dgm:t>
        <a:bodyPr/>
        <a:lstStyle/>
        <a:p>
          <a:endParaRPr lang="en-US"/>
        </a:p>
      </dgm:t>
    </dgm:pt>
    <dgm:pt modelId="{17F2267E-492D-7A4C-8D26-077B98C2797F}" type="pres">
      <dgm:prSet presAssocID="{3ADBB64A-54D1-1749-8FF6-BE5E410F61FF}" presName="hierChild2" presStyleCnt="0"/>
      <dgm:spPr/>
    </dgm:pt>
    <dgm:pt modelId="{705EE487-2CA9-7241-8B1A-61F22C6A7E9B}" type="pres">
      <dgm:prSet presAssocID="{02C5FEBC-0F4F-B442-AD39-96865CB2D652}" presName="Name28" presStyleLbl="parChTrans1D2" presStyleIdx="0" presStyleCnt="4"/>
      <dgm:spPr/>
      <dgm:t>
        <a:bodyPr/>
        <a:lstStyle/>
        <a:p>
          <a:endParaRPr lang="en-US"/>
        </a:p>
      </dgm:t>
    </dgm:pt>
    <dgm:pt modelId="{E6F9B058-ACE1-2A4B-88E7-4146822AE398}" type="pres">
      <dgm:prSet presAssocID="{907006EF-1E53-EF43-929B-9A905E79EE92}" presName="hierRoot2" presStyleCnt="0">
        <dgm:presLayoutVars>
          <dgm:hierBranch val="init"/>
        </dgm:presLayoutVars>
      </dgm:prSet>
      <dgm:spPr/>
    </dgm:pt>
    <dgm:pt modelId="{9C49AF22-C967-0949-8262-A0DBCB81F66F}" type="pres">
      <dgm:prSet presAssocID="{907006EF-1E53-EF43-929B-9A905E79EE92}" presName="rootComposite2" presStyleCnt="0"/>
      <dgm:spPr/>
    </dgm:pt>
    <dgm:pt modelId="{DDF7690A-8B4E-DB43-8EBF-938A20B9CE47}" type="pres">
      <dgm:prSet presAssocID="{907006EF-1E53-EF43-929B-9A905E79EE9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F7FE05-F6AC-6E46-8DBA-D2FBAC7EC328}" type="pres">
      <dgm:prSet presAssocID="{907006EF-1E53-EF43-929B-9A905E79EE92}" presName="topArc2" presStyleLbl="parChTrans1D1" presStyleIdx="2" presStyleCnt="10"/>
      <dgm:spPr/>
    </dgm:pt>
    <dgm:pt modelId="{EEEFE420-05C2-1644-98CB-191AB5621FAF}" type="pres">
      <dgm:prSet presAssocID="{907006EF-1E53-EF43-929B-9A905E79EE92}" presName="bottomArc2" presStyleLbl="parChTrans1D1" presStyleIdx="3" presStyleCnt="10"/>
      <dgm:spPr/>
    </dgm:pt>
    <dgm:pt modelId="{5FF90CF7-9E65-BA46-A1D2-A607BD340D74}" type="pres">
      <dgm:prSet presAssocID="{907006EF-1E53-EF43-929B-9A905E79EE92}" presName="topConnNode2" presStyleLbl="node2" presStyleIdx="0" presStyleCnt="0"/>
      <dgm:spPr/>
      <dgm:t>
        <a:bodyPr/>
        <a:lstStyle/>
        <a:p>
          <a:endParaRPr lang="en-US"/>
        </a:p>
      </dgm:t>
    </dgm:pt>
    <dgm:pt modelId="{122BA8FF-3793-8D46-BFF0-BE8AD830F528}" type="pres">
      <dgm:prSet presAssocID="{907006EF-1E53-EF43-929B-9A905E79EE92}" presName="hierChild4" presStyleCnt="0"/>
      <dgm:spPr/>
    </dgm:pt>
    <dgm:pt modelId="{6825491D-4BA7-7748-A83C-62A19BE04703}" type="pres">
      <dgm:prSet presAssocID="{907006EF-1E53-EF43-929B-9A905E79EE92}" presName="hierChild5" presStyleCnt="0"/>
      <dgm:spPr/>
    </dgm:pt>
    <dgm:pt modelId="{1E4008A1-7401-F043-A03F-5C41793BC8BE}" type="pres">
      <dgm:prSet presAssocID="{4EF1BD3D-7F25-334F-9465-81FC91CA7702}" presName="Name28" presStyleLbl="parChTrans1D2" presStyleIdx="1" presStyleCnt="4"/>
      <dgm:spPr/>
      <dgm:t>
        <a:bodyPr/>
        <a:lstStyle/>
        <a:p>
          <a:endParaRPr lang="en-US"/>
        </a:p>
      </dgm:t>
    </dgm:pt>
    <dgm:pt modelId="{F140667B-8D60-3941-A976-D5EBDD1CFFDA}" type="pres">
      <dgm:prSet presAssocID="{2012B5EA-271B-D640-A6FC-F76042F855A7}" presName="hierRoot2" presStyleCnt="0">
        <dgm:presLayoutVars>
          <dgm:hierBranch val="init"/>
        </dgm:presLayoutVars>
      </dgm:prSet>
      <dgm:spPr/>
    </dgm:pt>
    <dgm:pt modelId="{D3B1E34C-25EC-CC49-8BF9-C9849BC8A563}" type="pres">
      <dgm:prSet presAssocID="{2012B5EA-271B-D640-A6FC-F76042F855A7}" presName="rootComposite2" presStyleCnt="0"/>
      <dgm:spPr/>
    </dgm:pt>
    <dgm:pt modelId="{ADCC88A8-415A-4A47-B884-562AEC621B9E}" type="pres">
      <dgm:prSet presAssocID="{2012B5EA-271B-D640-A6FC-F76042F855A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ECEFB3-5308-044B-988F-2C994ABC5557}" type="pres">
      <dgm:prSet presAssocID="{2012B5EA-271B-D640-A6FC-F76042F855A7}" presName="topArc2" presStyleLbl="parChTrans1D1" presStyleIdx="4" presStyleCnt="10"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F989FD00-6DF0-AF46-BD55-647642C9577A}" type="pres">
      <dgm:prSet presAssocID="{2012B5EA-271B-D640-A6FC-F76042F855A7}" presName="bottomArc2" presStyleLbl="parChTrans1D1" presStyleIdx="5" presStyleCnt="10"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66FFC963-60AB-4B4C-88FE-392EC30BA505}" type="pres">
      <dgm:prSet presAssocID="{2012B5EA-271B-D640-A6FC-F76042F855A7}" presName="topConnNode2" presStyleLbl="node2" presStyleIdx="0" presStyleCnt="0"/>
      <dgm:spPr/>
      <dgm:t>
        <a:bodyPr/>
        <a:lstStyle/>
        <a:p>
          <a:endParaRPr lang="en-US"/>
        </a:p>
      </dgm:t>
    </dgm:pt>
    <dgm:pt modelId="{E21D0992-1D0C-CE49-9182-5D1B672BADBE}" type="pres">
      <dgm:prSet presAssocID="{2012B5EA-271B-D640-A6FC-F76042F855A7}" presName="hierChild4" presStyleCnt="0"/>
      <dgm:spPr/>
    </dgm:pt>
    <dgm:pt modelId="{8E92A02B-E246-5543-A0EF-79487AA84ECB}" type="pres">
      <dgm:prSet presAssocID="{2012B5EA-271B-D640-A6FC-F76042F855A7}" presName="hierChild5" presStyleCnt="0"/>
      <dgm:spPr/>
    </dgm:pt>
    <dgm:pt modelId="{88B14E15-43F6-E24D-8E09-1DF3737B47A1}" type="pres">
      <dgm:prSet presAssocID="{10D23461-ACE0-B246-9B4D-BBC3236E331E}" presName="Name28" presStyleLbl="parChTrans1D2" presStyleIdx="2" presStyleCnt="4"/>
      <dgm:spPr/>
      <dgm:t>
        <a:bodyPr/>
        <a:lstStyle/>
        <a:p>
          <a:endParaRPr lang="en-US"/>
        </a:p>
      </dgm:t>
    </dgm:pt>
    <dgm:pt modelId="{BC77FD0E-D8A8-0D41-88A6-BB4861008EDB}" type="pres">
      <dgm:prSet presAssocID="{9D16A9B4-1CDC-094E-B0A4-203F272E8624}" presName="hierRoot2" presStyleCnt="0">
        <dgm:presLayoutVars>
          <dgm:hierBranch val="init"/>
        </dgm:presLayoutVars>
      </dgm:prSet>
      <dgm:spPr/>
    </dgm:pt>
    <dgm:pt modelId="{316AE5A0-DDA6-D047-9FF5-F43058174985}" type="pres">
      <dgm:prSet presAssocID="{9D16A9B4-1CDC-094E-B0A4-203F272E8624}" presName="rootComposite2" presStyleCnt="0"/>
      <dgm:spPr/>
    </dgm:pt>
    <dgm:pt modelId="{5F7AF849-2DC9-BC49-BA40-9969539F2C61}" type="pres">
      <dgm:prSet presAssocID="{9D16A9B4-1CDC-094E-B0A4-203F272E862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0C4B4B-41B3-5C4F-B552-C0877C8B4C1E}" type="pres">
      <dgm:prSet presAssocID="{9D16A9B4-1CDC-094E-B0A4-203F272E8624}" presName="topArc2" presStyleLbl="parChTrans1D1" presStyleIdx="6" presStyleCnt="10"/>
      <dgm:spPr/>
    </dgm:pt>
    <dgm:pt modelId="{0EED4F9B-3224-8D4A-AAA2-938F353B34E3}" type="pres">
      <dgm:prSet presAssocID="{9D16A9B4-1CDC-094E-B0A4-203F272E8624}" presName="bottomArc2" presStyleLbl="parChTrans1D1" presStyleIdx="7" presStyleCnt="10"/>
      <dgm:spPr/>
    </dgm:pt>
    <dgm:pt modelId="{42C2E3C6-E041-9C44-B224-FD4D1E75A9B6}" type="pres">
      <dgm:prSet presAssocID="{9D16A9B4-1CDC-094E-B0A4-203F272E8624}" presName="topConnNode2" presStyleLbl="node2" presStyleIdx="0" presStyleCnt="0"/>
      <dgm:spPr/>
      <dgm:t>
        <a:bodyPr/>
        <a:lstStyle/>
        <a:p>
          <a:endParaRPr lang="en-US"/>
        </a:p>
      </dgm:t>
    </dgm:pt>
    <dgm:pt modelId="{959F4C2D-DF9D-BD44-9F9B-C5D3EC90D175}" type="pres">
      <dgm:prSet presAssocID="{9D16A9B4-1CDC-094E-B0A4-203F272E8624}" presName="hierChild4" presStyleCnt="0"/>
      <dgm:spPr/>
    </dgm:pt>
    <dgm:pt modelId="{F5FDE92F-B03B-2A49-A3CE-0E57D0859951}" type="pres">
      <dgm:prSet presAssocID="{9D16A9B4-1CDC-094E-B0A4-203F272E8624}" presName="hierChild5" presStyleCnt="0"/>
      <dgm:spPr/>
    </dgm:pt>
    <dgm:pt modelId="{357E19CF-27A7-5649-87AD-7AB54ADB2BDB}" type="pres">
      <dgm:prSet presAssocID="{4ED34762-77A1-6340-82DC-1F3F17F1D060}" presName="Name28" presStyleLbl="parChTrans1D2" presStyleIdx="3" presStyleCnt="4"/>
      <dgm:spPr/>
      <dgm:t>
        <a:bodyPr/>
        <a:lstStyle/>
        <a:p>
          <a:endParaRPr lang="en-US"/>
        </a:p>
      </dgm:t>
    </dgm:pt>
    <dgm:pt modelId="{F7342790-4058-AF47-A5EE-C9A08B103709}" type="pres">
      <dgm:prSet presAssocID="{28A3BDBB-4C61-7E43-A9DC-618CE2978EA9}" presName="hierRoot2" presStyleCnt="0">
        <dgm:presLayoutVars>
          <dgm:hierBranch val="init"/>
        </dgm:presLayoutVars>
      </dgm:prSet>
      <dgm:spPr/>
    </dgm:pt>
    <dgm:pt modelId="{21997016-5022-F840-A006-1759CF2C6F67}" type="pres">
      <dgm:prSet presAssocID="{28A3BDBB-4C61-7E43-A9DC-618CE2978EA9}" presName="rootComposite2" presStyleCnt="0"/>
      <dgm:spPr/>
    </dgm:pt>
    <dgm:pt modelId="{71AB380A-F158-B14C-956F-07A2EE67A2C9}" type="pres">
      <dgm:prSet presAssocID="{28A3BDBB-4C61-7E43-A9DC-618CE2978EA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AABEB3-359F-4A4E-8A30-01E56548476B}" type="pres">
      <dgm:prSet presAssocID="{28A3BDBB-4C61-7E43-A9DC-618CE2978EA9}" presName="topArc2" presStyleLbl="parChTrans1D1" presStyleIdx="8" presStyleCnt="10"/>
      <dgm:spPr/>
    </dgm:pt>
    <dgm:pt modelId="{AE107BE3-4072-5D43-8663-6E618A55CB65}" type="pres">
      <dgm:prSet presAssocID="{28A3BDBB-4C61-7E43-A9DC-618CE2978EA9}" presName="bottomArc2" presStyleLbl="parChTrans1D1" presStyleIdx="9" presStyleCnt="10"/>
      <dgm:spPr/>
    </dgm:pt>
    <dgm:pt modelId="{C1A4A462-22C9-5E46-82C6-B2020BF63538}" type="pres">
      <dgm:prSet presAssocID="{28A3BDBB-4C61-7E43-A9DC-618CE2978EA9}" presName="topConnNode2" presStyleLbl="node2" presStyleIdx="0" presStyleCnt="0"/>
      <dgm:spPr/>
      <dgm:t>
        <a:bodyPr/>
        <a:lstStyle/>
        <a:p>
          <a:endParaRPr lang="en-US"/>
        </a:p>
      </dgm:t>
    </dgm:pt>
    <dgm:pt modelId="{9473BDC6-A91D-E54B-9100-CA00B13FAD05}" type="pres">
      <dgm:prSet presAssocID="{28A3BDBB-4C61-7E43-A9DC-618CE2978EA9}" presName="hierChild4" presStyleCnt="0"/>
      <dgm:spPr/>
    </dgm:pt>
    <dgm:pt modelId="{2B5D1E0F-03B0-7E41-A4E3-449068AF6448}" type="pres">
      <dgm:prSet presAssocID="{28A3BDBB-4C61-7E43-A9DC-618CE2978EA9}" presName="hierChild5" presStyleCnt="0"/>
      <dgm:spPr/>
    </dgm:pt>
    <dgm:pt modelId="{41E0F2E3-A21A-404F-980B-478D6CE1787A}" type="pres">
      <dgm:prSet presAssocID="{3ADBB64A-54D1-1749-8FF6-BE5E410F61FF}" presName="hierChild3" presStyleCnt="0"/>
      <dgm:spPr/>
    </dgm:pt>
  </dgm:ptLst>
  <dgm:cxnLst>
    <dgm:cxn modelId="{2EBF2047-9D61-F345-AD5D-48B56A4873B7}" srcId="{562399FB-C4F9-C346-A0F2-1D0055EC798E}" destId="{3ADBB64A-54D1-1749-8FF6-BE5E410F61FF}" srcOrd="0" destOrd="0" parTransId="{1EE0DB3C-844F-4D4F-BDCA-460ED3C928A8}" sibTransId="{4E72540F-E566-B24E-A7E2-083597193252}"/>
    <dgm:cxn modelId="{99B2967C-B10C-4F05-8FDE-CBC37E8C5DA7}" type="presOf" srcId="{907006EF-1E53-EF43-929B-9A905E79EE92}" destId="{DDF7690A-8B4E-DB43-8EBF-938A20B9CE47}" srcOrd="0" destOrd="0" presId="urn:microsoft.com/office/officeart/2008/layout/HalfCircleOrganizationChart"/>
    <dgm:cxn modelId="{8AC228D7-F9B1-2A4A-BC1A-397B78157771}" srcId="{3ADBB64A-54D1-1749-8FF6-BE5E410F61FF}" destId="{9D16A9B4-1CDC-094E-B0A4-203F272E8624}" srcOrd="2" destOrd="0" parTransId="{10D23461-ACE0-B246-9B4D-BBC3236E331E}" sibTransId="{47D9408A-CE88-7C4C-9C43-37FB0BEF5599}"/>
    <dgm:cxn modelId="{FB29216B-1001-4609-8332-249F54A5AC97}" type="presOf" srcId="{02C5FEBC-0F4F-B442-AD39-96865CB2D652}" destId="{705EE487-2CA9-7241-8B1A-61F22C6A7E9B}" srcOrd="0" destOrd="0" presId="urn:microsoft.com/office/officeart/2008/layout/HalfCircleOrganizationChart"/>
    <dgm:cxn modelId="{105B49E0-1339-A146-BFE5-DA6DD74CC31B}" srcId="{3ADBB64A-54D1-1749-8FF6-BE5E410F61FF}" destId="{28A3BDBB-4C61-7E43-A9DC-618CE2978EA9}" srcOrd="3" destOrd="0" parTransId="{4ED34762-77A1-6340-82DC-1F3F17F1D060}" sibTransId="{182D6510-AE5F-AC42-ACF9-359358AE09BB}"/>
    <dgm:cxn modelId="{BF79C91F-F574-4CBC-B2D9-2EA8BFFDCB1D}" type="presOf" srcId="{2012B5EA-271B-D640-A6FC-F76042F855A7}" destId="{ADCC88A8-415A-4A47-B884-562AEC621B9E}" srcOrd="0" destOrd="0" presId="urn:microsoft.com/office/officeart/2008/layout/HalfCircleOrganizationChart"/>
    <dgm:cxn modelId="{D4F8C253-52E4-40CA-8433-476A3F284C20}" type="presOf" srcId="{2012B5EA-271B-D640-A6FC-F76042F855A7}" destId="{66FFC963-60AB-4B4C-88FE-392EC30BA505}" srcOrd="1" destOrd="0" presId="urn:microsoft.com/office/officeart/2008/layout/HalfCircleOrganizationChart"/>
    <dgm:cxn modelId="{6D6163F2-AEA5-4AE2-89E9-817E95B20E9E}" type="presOf" srcId="{28A3BDBB-4C61-7E43-A9DC-618CE2978EA9}" destId="{C1A4A462-22C9-5E46-82C6-B2020BF63538}" srcOrd="1" destOrd="0" presId="urn:microsoft.com/office/officeart/2008/layout/HalfCircleOrganizationChart"/>
    <dgm:cxn modelId="{F713A92A-4E41-4BBF-AEAA-8609FA483071}" type="presOf" srcId="{9D16A9B4-1CDC-094E-B0A4-203F272E8624}" destId="{5F7AF849-2DC9-BC49-BA40-9969539F2C61}" srcOrd="0" destOrd="0" presId="urn:microsoft.com/office/officeart/2008/layout/HalfCircleOrganizationChart"/>
    <dgm:cxn modelId="{04F0934E-32A0-40A8-8C94-40E1C37D2A45}" type="presOf" srcId="{3ADBB64A-54D1-1749-8FF6-BE5E410F61FF}" destId="{13827E19-A0E4-CA46-BC53-490293D95A78}" srcOrd="0" destOrd="0" presId="urn:microsoft.com/office/officeart/2008/layout/HalfCircleOrganizationChart"/>
    <dgm:cxn modelId="{D270541D-354D-4D00-8858-9EAE6FC3EE7C}" type="presOf" srcId="{3ADBB64A-54D1-1749-8FF6-BE5E410F61FF}" destId="{15649E7D-AF3E-C542-ABF1-251AF0DA7019}" srcOrd="1" destOrd="0" presId="urn:microsoft.com/office/officeart/2008/layout/HalfCircleOrganizationChart"/>
    <dgm:cxn modelId="{F7B841BC-64D5-4959-AF84-61813C8A2BAB}" type="presOf" srcId="{4EF1BD3D-7F25-334F-9465-81FC91CA7702}" destId="{1E4008A1-7401-F043-A03F-5C41793BC8BE}" srcOrd="0" destOrd="0" presId="urn:microsoft.com/office/officeart/2008/layout/HalfCircleOrganizationChart"/>
    <dgm:cxn modelId="{19D520CA-7E32-4E46-B4A4-1D7BDB2E8755}" type="presOf" srcId="{4ED34762-77A1-6340-82DC-1F3F17F1D060}" destId="{357E19CF-27A7-5649-87AD-7AB54ADB2BDB}" srcOrd="0" destOrd="0" presId="urn:microsoft.com/office/officeart/2008/layout/HalfCircleOrganizationChart"/>
    <dgm:cxn modelId="{7D3F131B-44AE-4D4C-B683-284293FEDDF8}" type="presOf" srcId="{28A3BDBB-4C61-7E43-A9DC-618CE2978EA9}" destId="{71AB380A-F158-B14C-956F-07A2EE67A2C9}" srcOrd="0" destOrd="0" presId="urn:microsoft.com/office/officeart/2008/layout/HalfCircleOrganizationChart"/>
    <dgm:cxn modelId="{FE16D132-1F14-8E4D-9CE1-CBB794C06938}" srcId="{3ADBB64A-54D1-1749-8FF6-BE5E410F61FF}" destId="{907006EF-1E53-EF43-929B-9A905E79EE92}" srcOrd="0" destOrd="0" parTransId="{02C5FEBC-0F4F-B442-AD39-96865CB2D652}" sibTransId="{E0C2B31E-D86F-9A44-B5B9-D387BA0B031C}"/>
    <dgm:cxn modelId="{BFFBE82E-EE45-EA41-9C77-353DC83392FA}" srcId="{3ADBB64A-54D1-1749-8FF6-BE5E410F61FF}" destId="{2012B5EA-271B-D640-A6FC-F76042F855A7}" srcOrd="1" destOrd="0" parTransId="{4EF1BD3D-7F25-334F-9465-81FC91CA7702}" sibTransId="{68B126D7-09B6-D44A-B227-07CACDEE8F7F}"/>
    <dgm:cxn modelId="{8C6F6B48-CCB4-450C-BAB8-035FA677C313}" type="presOf" srcId="{10D23461-ACE0-B246-9B4D-BBC3236E331E}" destId="{88B14E15-43F6-E24D-8E09-1DF3737B47A1}" srcOrd="0" destOrd="0" presId="urn:microsoft.com/office/officeart/2008/layout/HalfCircleOrganizationChart"/>
    <dgm:cxn modelId="{AE962B1B-5044-4B9B-B3C0-F156E2DD6CA5}" type="presOf" srcId="{562399FB-C4F9-C346-A0F2-1D0055EC798E}" destId="{E1CF91EA-EFF6-D74A-9E29-F823DA623130}" srcOrd="0" destOrd="0" presId="urn:microsoft.com/office/officeart/2008/layout/HalfCircleOrganizationChart"/>
    <dgm:cxn modelId="{28A4A79B-641B-4AC7-BA27-EFFE3142E1DA}" type="presOf" srcId="{907006EF-1E53-EF43-929B-9A905E79EE92}" destId="{5FF90CF7-9E65-BA46-A1D2-A607BD340D74}" srcOrd="1" destOrd="0" presId="urn:microsoft.com/office/officeart/2008/layout/HalfCircleOrganizationChart"/>
    <dgm:cxn modelId="{ED22BD21-726A-492D-80FC-C699C4A01FAC}" type="presOf" srcId="{9D16A9B4-1CDC-094E-B0A4-203F272E8624}" destId="{42C2E3C6-E041-9C44-B224-FD4D1E75A9B6}" srcOrd="1" destOrd="0" presId="urn:microsoft.com/office/officeart/2008/layout/HalfCircleOrganizationChart"/>
    <dgm:cxn modelId="{66CDEF13-5266-493D-9A24-F8F1682555AC}" type="presParOf" srcId="{E1CF91EA-EFF6-D74A-9E29-F823DA623130}" destId="{5D0E2150-5C11-7240-BE14-F1168707F5C8}" srcOrd="0" destOrd="0" presId="urn:microsoft.com/office/officeart/2008/layout/HalfCircleOrganizationChart"/>
    <dgm:cxn modelId="{6EF23FCA-07C6-4840-9DB5-DD17F92C5172}" type="presParOf" srcId="{5D0E2150-5C11-7240-BE14-F1168707F5C8}" destId="{EA73FFEF-7B78-964C-AABE-F9D966465A09}" srcOrd="0" destOrd="0" presId="urn:microsoft.com/office/officeart/2008/layout/HalfCircleOrganizationChart"/>
    <dgm:cxn modelId="{C736BE76-19BA-4CFF-AE41-3F807CB87F65}" type="presParOf" srcId="{EA73FFEF-7B78-964C-AABE-F9D966465A09}" destId="{13827E19-A0E4-CA46-BC53-490293D95A78}" srcOrd="0" destOrd="0" presId="urn:microsoft.com/office/officeart/2008/layout/HalfCircleOrganizationChart"/>
    <dgm:cxn modelId="{C522476C-32FB-4C63-95A8-010A975BB4F2}" type="presParOf" srcId="{EA73FFEF-7B78-964C-AABE-F9D966465A09}" destId="{28E0954C-5B76-C641-95CB-EB40B3ED9ABA}" srcOrd="1" destOrd="0" presId="urn:microsoft.com/office/officeart/2008/layout/HalfCircleOrganizationChart"/>
    <dgm:cxn modelId="{68B87EDA-42C6-4203-87FA-BA56585190A3}" type="presParOf" srcId="{EA73FFEF-7B78-964C-AABE-F9D966465A09}" destId="{03D09287-463E-4640-B04B-814D3BFF98A7}" srcOrd="2" destOrd="0" presId="urn:microsoft.com/office/officeart/2008/layout/HalfCircleOrganizationChart"/>
    <dgm:cxn modelId="{DF586EF1-0198-4579-8598-F6C7E6B4E347}" type="presParOf" srcId="{EA73FFEF-7B78-964C-AABE-F9D966465A09}" destId="{15649E7D-AF3E-C542-ABF1-251AF0DA7019}" srcOrd="3" destOrd="0" presId="urn:microsoft.com/office/officeart/2008/layout/HalfCircleOrganizationChart"/>
    <dgm:cxn modelId="{BE3163E0-67C6-4B3E-AB7E-C1A90D2BC4DC}" type="presParOf" srcId="{5D0E2150-5C11-7240-BE14-F1168707F5C8}" destId="{17F2267E-492D-7A4C-8D26-077B98C2797F}" srcOrd="1" destOrd="0" presId="urn:microsoft.com/office/officeart/2008/layout/HalfCircleOrganizationChart"/>
    <dgm:cxn modelId="{245A76AD-346B-4FEE-84D1-B81FCB056E7A}" type="presParOf" srcId="{17F2267E-492D-7A4C-8D26-077B98C2797F}" destId="{705EE487-2CA9-7241-8B1A-61F22C6A7E9B}" srcOrd="0" destOrd="0" presId="urn:microsoft.com/office/officeart/2008/layout/HalfCircleOrganizationChart"/>
    <dgm:cxn modelId="{94819DE0-FE25-4E19-9DCC-93E854AECCEC}" type="presParOf" srcId="{17F2267E-492D-7A4C-8D26-077B98C2797F}" destId="{E6F9B058-ACE1-2A4B-88E7-4146822AE398}" srcOrd="1" destOrd="0" presId="urn:microsoft.com/office/officeart/2008/layout/HalfCircleOrganizationChart"/>
    <dgm:cxn modelId="{535A603B-17F6-4C4C-85A3-E1B18F9CAF5A}" type="presParOf" srcId="{E6F9B058-ACE1-2A4B-88E7-4146822AE398}" destId="{9C49AF22-C967-0949-8262-A0DBCB81F66F}" srcOrd="0" destOrd="0" presId="urn:microsoft.com/office/officeart/2008/layout/HalfCircleOrganizationChart"/>
    <dgm:cxn modelId="{7393B52D-9A3E-4317-940A-D3472277FE38}" type="presParOf" srcId="{9C49AF22-C967-0949-8262-A0DBCB81F66F}" destId="{DDF7690A-8B4E-DB43-8EBF-938A20B9CE47}" srcOrd="0" destOrd="0" presId="urn:microsoft.com/office/officeart/2008/layout/HalfCircleOrganizationChart"/>
    <dgm:cxn modelId="{61F5C9FD-F012-4E56-A272-C4521FD2D3D8}" type="presParOf" srcId="{9C49AF22-C967-0949-8262-A0DBCB81F66F}" destId="{8DF7FE05-F6AC-6E46-8DBA-D2FBAC7EC328}" srcOrd="1" destOrd="0" presId="urn:microsoft.com/office/officeart/2008/layout/HalfCircleOrganizationChart"/>
    <dgm:cxn modelId="{D3F87AB6-888B-4731-BF08-DB8E6477E23A}" type="presParOf" srcId="{9C49AF22-C967-0949-8262-A0DBCB81F66F}" destId="{EEEFE420-05C2-1644-98CB-191AB5621FAF}" srcOrd="2" destOrd="0" presId="urn:microsoft.com/office/officeart/2008/layout/HalfCircleOrganizationChart"/>
    <dgm:cxn modelId="{1C48F862-FF59-4E17-B567-DB1E7950D7C9}" type="presParOf" srcId="{9C49AF22-C967-0949-8262-A0DBCB81F66F}" destId="{5FF90CF7-9E65-BA46-A1D2-A607BD340D74}" srcOrd="3" destOrd="0" presId="urn:microsoft.com/office/officeart/2008/layout/HalfCircleOrganizationChart"/>
    <dgm:cxn modelId="{6106849F-8852-49B9-B6E0-611A607ADE41}" type="presParOf" srcId="{E6F9B058-ACE1-2A4B-88E7-4146822AE398}" destId="{122BA8FF-3793-8D46-BFF0-BE8AD830F528}" srcOrd="1" destOrd="0" presId="urn:microsoft.com/office/officeart/2008/layout/HalfCircleOrganizationChart"/>
    <dgm:cxn modelId="{C750EDEE-905A-40E7-A005-11C3425F9EFA}" type="presParOf" srcId="{E6F9B058-ACE1-2A4B-88E7-4146822AE398}" destId="{6825491D-4BA7-7748-A83C-62A19BE04703}" srcOrd="2" destOrd="0" presId="urn:microsoft.com/office/officeart/2008/layout/HalfCircleOrganizationChart"/>
    <dgm:cxn modelId="{72BB7DD3-1B3D-4047-9783-B0D5D413B917}" type="presParOf" srcId="{17F2267E-492D-7A4C-8D26-077B98C2797F}" destId="{1E4008A1-7401-F043-A03F-5C41793BC8BE}" srcOrd="2" destOrd="0" presId="urn:microsoft.com/office/officeart/2008/layout/HalfCircleOrganizationChart"/>
    <dgm:cxn modelId="{884BF902-C5D2-4082-A941-833057997E91}" type="presParOf" srcId="{17F2267E-492D-7A4C-8D26-077B98C2797F}" destId="{F140667B-8D60-3941-A976-D5EBDD1CFFDA}" srcOrd="3" destOrd="0" presId="urn:microsoft.com/office/officeart/2008/layout/HalfCircleOrganizationChart"/>
    <dgm:cxn modelId="{2BE39995-A89A-4CFD-B2EB-8BB2B1E487B7}" type="presParOf" srcId="{F140667B-8D60-3941-A976-D5EBDD1CFFDA}" destId="{D3B1E34C-25EC-CC49-8BF9-C9849BC8A563}" srcOrd="0" destOrd="0" presId="urn:microsoft.com/office/officeart/2008/layout/HalfCircleOrganizationChart"/>
    <dgm:cxn modelId="{ED19CF3A-0221-430E-8D45-2AB065DFE16E}" type="presParOf" srcId="{D3B1E34C-25EC-CC49-8BF9-C9849BC8A563}" destId="{ADCC88A8-415A-4A47-B884-562AEC621B9E}" srcOrd="0" destOrd="0" presId="urn:microsoft.com/office/officeart/2008/layout/HalfCircleOrganizationChart"/>
    <dgm:cxn modelId="{D25C69F6-D3E2-4C56-929C-016541B0B123}" type="presParOf" srcId="{D3B1E34C-25EC-CC49-8BF9-C9849BC8A563}" destId="{10ECEFB3-5308-044B-988F-2C994ABC5557}" srcOrd="1" destOrd="0" presId="urn:microsoft.com/office/officeart/2008/layout/HalfCircleOrganizationChart"/>
    <dgm:cxn modelId="{8EEB65D2-0E9A-48B6-A44A-C51DBE28A6C3}" type="presParOf" srcId="{D3B1E34C-25EC-CC49-8BF9-C9849BC8A563}" destId="{F989FD00-6DF0-AF46-BD55-647642C9577A}" srcOrd="2" destOrd="0" presId="urn:microsoft.com/office/officeart/2008/layout/HalfCircleOrganizationChart"/>
    <dgm:cxn modelId="{E0F067BE-54E6-4C24-844B-2D767CC50783}" type="presParOf" srcId="{D3B1E34C-25EC-CC49-8BF9-C9849BC8A563}" destId="{66FFC963-60AB-4B4C-88FE-392EC30BA505}" srcOrd="3" destOrd="0" presId="urn:microsoft.com/office/officeart/2008/layout/HalfCircleOrganizationChart"/>
    <dgm:cxn modelId="{C8358926-4E23-4AEF-B8B5-AF0B19C17833}" type="presParOf" srcId="{F140667B-8D60-3941-A976-D5EBDD1CFFDA}" destId="{E21D0992-1D0C-CE49-9182-5D1B672BADBE}" srcOrd="1" destOrd="0" presId="urn:microsoft.com/office/officeart/2008/layout/HalfCircleOrganizationChart"/>
    <dgm:cxn modelId="{C055BA73-FFE9-4872-9E3D-952C29F5FE2E}" type="presParOf" srcId="{F140667B-8D60-3941-A976-D5EBDD1CFFDA}" destId="{8E92A02B-E246-5543-A0EF-79487AA84ECB}" srcOrd="2" destOrd="0" presId="urn:microsoft.com/office/officeart/2008/layout/HalfCircleOrganizationChart"/>
    <dgm:cxn modelId="{FC3EC7EC-C4A6-4CFF-A909-E630ED81E462}" type="presParOf" srcId="{17F2267E-492D-7A4C-8D26-077B98C2797F}" destId="{88B14E15-43F6-E24D-8E09-1DF3737B47A1}" srcOrd="4" destOrd="0" presId="urn:microsoft.com/office/officeart/2008/layout/HalfCircleOrganizationChart"/>
    <dgm:cxn modelId="{4E0D273B-285D-47BB-A05C-0890A4836BD8}" type="presParOf" srcId="{17F2267E-492D-7A4C-8D26-077B98C2797F}" destId="{BC77FD0E-D8A8-0D41-88A6-BB4861008EDB}" srcOrd="5" destOrd="0" presId="urn:microsoft.com/office/officeart/2008/layout/HalfCircleOrganizationChart"/>
    <dgm:cxn modelId="{7A173805-B3BD-4AC7-A6C3-20B2B6E5C47C}" type="presParOf" srcId="{BC77FD0E-D8A8-0D41-88A6-BB4861008EDB}" destId="{316AE5A0-DDA6-D047-9FF5-F43058174985}" srcOrd="0" destOrd="0" presId="urn:microsoft.com/office/officeart/2008/layout/HalfCircleOrganizationChart"/>
    <dgm:cxn modelId="{E160AD36-B4F9-4D79-B049-BA481E24B156}" type="presParOf" srcId="{316AE5A0-DDA6-D047-9FF5-F43058174985}" destId="{5F7AF849-2DC9-BC49-BA40-9969539F2C61}" srcOrd="0" destOrd="0" presId="urn:microsoft.com/office/officeart/2008/layout/HalfCircleOrganizationChart"/>
    <dgm:cxn modelId="{DEE09F42-EFA8-4538-BF17-1C325EBE3301}" type="presParOf" srcId="{316AE5A0-DDA6-D047-9FF5-F43058174985}" destId="{590C4B4B-41B3-5C4F-B552-C0877C8B4C1E}" srcOrd="1" destOrd="0" presId="urn:microsoft.com/office/officeart/2008/layout/HalfCircleOrganizationChart"/>
    <dgm:cxn modelId="{4DBCF80C-D1C6-4126-B75F-126F95B950E7}" type="presParOf" srcId="{316AE5A0-DDA6-D047-9FF5-F43058174985}" destId="{0EED4F9B-3224-8D4A-AAA2-938F353B34E3}" srcOrd="2" destOrd="0" presId="urn:microsoft.com/office/officeart/2008/layout/HalfCircleOrganizationChart"/>
    <dgm:cxn modelId="{7AD9F0C1-A5FA-4699-8E8D-9A4DAF0257D1}" type="presParOf" srcId="{316AE5A0-DDA6-D047-9FF5-F43058174985}" destId="{42C2E3C6-E041-9C44-B224-FD4D1E75A9B6}" srcOrd="3" destOrd="0" presId="urn:microsoft.com/office/officeart/2008/layout/HalfCircleOrganizationChart"/>
    <dgm:cxn modelId="{C914DBD9-280B-47C5-82B5-9709004532E3}" type="presParOf" srcId="{BC77FD0E-D8A8-0D41-88A6-BB4861008EDB}" destId="{959F4C2D-DF9D-BD44-9F9B-C5D3EC90D175}" srcOrd="1" destOrd="0" presId="urn:microsoft.com/office/officeart/2008/layout/HalfCircleOrganizationChart"/>
    <dgm:cxn modelId="{74C8FF6A-92D4-4E64-B99D-F1D7C9BB788B}" type="presParOf" srcId="{BC77FD0E-D8A8-0D41-88A6-BB4861008EDB}" destId="{F5FDE92F-B03B-2A49-A3CE-0E57D0859951}" srcOrd="2" destOrd="0" presId="urn:microsoft.com/office/officeart/2008/layout/HalfCircleOrganizationChart"/>
    <dgm:cxn modelId="{3FD67D29-AD19-4339-851C-DBFB43C7A4BD}" type="presParOf" srcId="{17F2267E-492D-7A4C-8D26-077B98C2797F}" destId="{357E19CF-27A7-5649-87AD-7AB54ADB2BDB}" srcOrd="6" destOrd="0" presId="urn:microsoft.com/office/officeart/2008/layout/HalfCircleOrganizationChart"/>
    <dgm:cxn modelId="{92EBD279-70CE-45B6-89CF-8CD159773AD2}" type="presParOf" srcId="{17F2267E-492D-7A4C-8D26-077B98C2797F}" destId="{F7342790-4058-AF47-A5EE-C9A08B103709}" srcOrd="7" destOrd="0" presId="urn:microsoft.com/office/officeart/2008/layout/HalfCircleOrganizationChart"/>
    <dgm:cxn modelId="{86D5560E-532C-420C-AB88-430AD0B526BD}" type="presParOf" srcId="{F7342790-4058-AF47-A5EE-C9A08B103709}" destId="{21997016-5022-F840-A006-1759CF2C6F67}" srcOrd="0" destOrd="0" presId="urn:microsoft.com/office/officeart/2008/layout/HalfCircleOrganizationChart"/>
    <dgm:cxn modelId="{9551C524-6336-4ACA-90DE-78F098E8571B}" type="presParOf" srcId="{21997016-5022-F840-A006-1759CF2C6F67}" destId="{71AB380A-F158-B14C-956F-07A2EE67A2C9}" srcOrd="0" destOrd="0" presId="urn:microsoft.com/office/officeart/2008/layout/HalfCircleOrganizationChart"/>
    <dgm:cxn modelId="{15139888-22A8-45A6-AAC5-ABD8C242D2BF}" type="presParOf" srcId="{21997016-5022-F840-A006-1759CF2C6F67}" destId="{26AABEB3-359F-4A4E-8A30-01E56548476B}" srcOrd="1" destOrd="0" presId="urn:microsoft.com/office/officeart/2008/layout/HalfCircleOrganizationChart"/>
    <dgm:cxn modelId="{6275AAB6-9CA2-40FA-9256-FF5F3B4976CC}" type="presParOf" srcId="{21997016-5022-F840-A006-1759CF2C6F67}" destId="{AE107BE3-4072-5D43-8663-6E618A55CB65}" srcOrd="2" destOrd="0" presId="urn:microsoft.com/office/officeart/2008/layout/HalfCircleOrganizationChart"/>
    <dgm:cxn modelId="{F6B0EDF5-0D1A-4000-AC04-CECF63AFA04A}" type="presParOf" srcId="{21997016-5022-F840-A006-1759CF2C6F67}" destId="{C1A4A462-22C9-5E46-82C6-B2020BF63538}" srcOrd="3" destOrd="0" presId="urn:microsoft.com/office/officeart/2008/layout/HalfCircleOrganizationChart"/>
    <dgm:cxn modelId="{64ECB2A5-43D0-4105-8BA1-3519BE7995EF}" type="presParOf" srcId="{F7342790-4058-AF47-A5EE-C9A08B103709}" destId="{9473BDC6-A91D-E54B-9100-CA00B13FAD05}" srcOrd="1" destOrd="0" presId="urn:microsoft.com/office/officeart/2008/layout/HalfCircleOrganizationChart"/>
    <dgm:cxn modelId="{59592F5C-400F-42FC-AB8A-DDAA91D5A874}" type="presParOf" srcId="{F7342790-4058-AF47-A5EE-C9A08B103709}" destId="{2B5D1E0F-03B0-7E41-A4E3-449068AF6448}" srcOrd="2" destOrd="0" presId="urn:microsoft.com/office/officeart/2008/layout/HalfCircleOrganizationChart"/>
    <dgm:cxn modelId="{A0A455CD-6383-4221-AB70-4667886CD3F2}" type="presParOf" srcId="{5D0E2150-5C11-7240-BE14-F1168707F5C8}" destId="{41E0F2E3-A21A-404F-980B-478D6CE1787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E19CF-27A7-5649-87AD-7AB54ADB2BDB}">
      <dsp:nvSpPr>
        <dsp:cNvPr id="0" name=""/>
        <dsp:cNvSpPr/>
      </dsp:nvSpPr>
      <dsp:spPr>
        <a:xfrm>
          <a:off x="4231104" y="930672"/>
          <a:ext cx="3313827" cy="383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09"/>
              </a:lnTo>
              <a:lnTo>
                <a:pt x="3313827" y="191709"/>
              </a:lnTo>
              <a:lnTo>
                <a:pt x="3313827" y="3834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14E15-43F6-E24D-8E09-1DF3737B47A1}">
      <dsp:nvSpPr>
        <dsp:cNvPr id="0" name=""/>
        <dsp:cNvSpPr/>
      </dsp:nvSpPr>
      <dsp:spPr>
        <a:xfrm>
          <a:off x="4231104" y="930672"/>
          <a:ext cx="1104609" cy="383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09"/>
              </a:lnTo>
              <a:lnTo>
                <a:pt x="1104609" y="191709"/>
              </a:lnTo>
              <a:lnTo>
                <a:pt x="1104609" y="3834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008A1-7401-F043-A03F-5C41793BC8BE}">
      <dsp:nvSpPr>
        <dsp:cNvPr id="0" name=""/>
        <dsp:cNvSpPr/>
      </dsp:nvSpPr>
      <dsp:spPr>
        <a:xfrm>
          <a:off x="3126495" y="930672"/>
          <a:ext cx="1104609" cy="383418"/>
        </a:xfrm>
        <a:custGeom>
          <a:avLst/>
          <a:gdLst/>
          <a:ahLst/>
          <a:cxnLst/>
          <a:rect l="0" t="0" r="0" b="0"/>
          <a:pathLst>
            <a:path>
              <a:moveTo>
                <a:pt x="1104609" y="0"/>
              </a:moveTo>
              <a:lnTo>
                <a:pt x="1104609" y="191709"/>
              </a:lnTo>
              <a:lnTo>
                <a:pt x="0" y="191709"/>
              </a:lnTo>
              <a:lnTo>
                <a:pt x="0" y="3834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EE487-2CA9-7241-8B1A-61F22C6A7E9B}">
      <dsp:nvSpPr>
        <dsp:cNvPr id="0" name=""/>
        <dsp:cNvSpPr/>
      </dsp:nvSpPr>
      <dsp:spPr>
        <a:xfrm>
          <a:off x="917277" y="930672"/>
          <a:ext cx="3313827" cy="383418"/>
        </a:xfrm>
        <a:custGeom>
          <a:avLst/>
          <a:gdLst/>
          <a:ahLst/>
          <a:cxnLst/>
          <a:rect l="0" t="0" r="0" b="0"/>
          <a:pathLst>
            <a:path>
              <a:moveTo>
                <a:pt x="3313827" y="0"/>
              </a:moveTo>
              <a:lnTo>
                <a:pt x="3313827" y="191709"/>
              </a:lnTo>
              <a:lnTo>
                <a:pt x="0" y="191709"/>
              </a:lnTo>
              <a:lnTo>
                <a:pt x="0" y="3834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0954C-5B76-C641-95CB-EB40B3ED9ABA}">
      <dsp:nvSpPr>
        <dsp:cNvPr id="0" name=""/>
        <dsp:cNvSpPr/>
      </dsp:nvSpPr>
      <dsp:spPr>
        <a:xfrm>
          <a:off x="3774654" y="17772"/>
          <a:ext cx="912900" cy="91290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09287-463E-4640-B04B-814D3BFF98A7}">
      <dsp:nvSpPr>
        <dsp:cNvPr id="0" name=""/>
        <dsp:cNvSpPr/>
      </dsp:nvSpPr>
      <dsp:spPr>
        <a:xfrm>
          <a:off x="3774654" y="17772"/>
          <a:ext cx="912900" cy="91290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27E19-A0E4-CA46-BC53-490293D95A78}">
      <dsp:nvSpPr>
        <dsp:cNvPr id="0" name=""/>
        <dsp:cNvSpPr/>
      </dsp:nvSpPr>
      <dsp:spPr>
        <a:xfrm>
          <a:off x="3318204" y="182094"/>
          <a:ext cx="1825800" cy="58425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58595B"/>
              </a:solidFill>
            </a:rPr>
            <a:t>4 PROJECTS</a:t>
          </a:r>
        </a:p>
      </dsp:txBody>
      <dsp:txXfrm>
        <a:off x="3318204" y="182094"/>
        <a:ext cx="1825800" cy="584256"/>
      </dsp:txXfrm>
    </dsp:sp>
    <dsp:sp modelId="{8DF7FE05-F6AC-6E46-8DBA-D2FBAC7EC328}">
      <dsp:nvSpPr>
        <dsp:cNvPr id="0" name=""/>
        <dsp:cNvSpPr/>
      </dsp:nvSpPr>
      <dsp:spPr>
        <a:xfrm>
          <a:off x="460827" y="1314090"/>
          <a:ext cx="912900" cy="91290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FE420-05C2-1644-98CB-191AB5621FAF}">
      <dsp:nvSpPr>
        <dsp:cNvPr id="0" name=""/>
        <dsp:cNvSpPr/>
      </dsp:nvSpPr>
      <dsp:spPr>
        <a:xfrm>
          <a:off x="460827" y="1314090"/>
          <a:ext cx="912900" cy="91290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7690A-8B4E-DB43-8EBF-938A20B9CE47}">
      <dsp:nvSpPr>
        <dsp:cNvPr id="0" name=""/>
        <dsp:cNvSpPr/>
      </dsp:nvSpPr>
      <dsp:spPr>
        <a:xfrm>
          <a:off x="4377" y="1478412"/>
          <a:ext cx="1825800" cy="58425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Legal &amp;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Regulatory Issues</a:t>
          </a:r>
        </a:p>
      </dsp:txBody>
      <dsp:txXfrm>
        <a:off x="4377" y="1478412"/>
        <a:ext cx="1825800" cy="584256"/>
      </dsp:txXfrm>
    </dsp:sp>
    <dsp:sp modelId="{10ECEFB3-5308-044B-988F-2C994ABC5557}">
      <dsp:nvSpPr>
        <dsp:cNvPr id="0" name=""/>
        <dsp:cNvSpPr/>
      </dsp:nvSpPr>
      <dsp:spPr>
        <a:xfrm>
          <a:off x="2670045" y="1314090"/>
          <a:ext cx="912900" cy="91290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9FD00-6DF0-AF46-BD55-647642C9577A}">
      <dsp:nvSpPr>
        <dsp:cNvPr id="0" name=""/>
        <dsp:cNvSpPr/>
      </dsp:nvSpPr>
      <dsp:spPr>
        <a:xfrm>
          <a:off x="2670045" y="1314090"/>
          <a:ext cx="912900" cy="91290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C88A8-415A-4A47-B884-562AEC621B9E}">
      <dsp:nvSpPr>
        <dsp:cNvPr id="0" name=""/>
        <dsp:cNvSpPr/>
      </dsp:nvSpPr>
      <dsp:spPr>
        <a:xfrm>
          <a:off x="2213595" y="1478412"/>
          <a:ext cx="1825800" cy="58425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4"/>
              </a:solidFill>
            </a:rPr>
            <a:t>Novel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4"/>
              </a:solidFill>
            </a:rPr>
            <a:t>Endpoints</a:t>
          </a:r>
        </a:p>
      </dsp:txBody>
      <dsp:txXfrm>
        <a:off x="2213595" y="1478412"/>
        <a:ext cx="1825800" cy="584256"/>
      </dsp:txXfrm>
    </dsp:sp>
    <dsp:sp modelId="{590C4B4B-41B3-5C4F-B552-C0877C8B4C1E}">
      <dsp:nvSpPr>
        <dsp:cNvPr id="0" name=""/>
        <dsp:cNvSpPr/>
      </dsp:nvSpPr>
      <dsp:spPr>
        <a:xfrm>
          <a:off x="4879263" y="1314090"/>
          <a:ext cx="912900" cy="91290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D4F9B-3224-8D4A-AAA2-938F353B34E3}">
      <dsp:nvSpPr>
        <dsp:cNvPr id="0" name=""/>
        <dsp:cNvSpPr/>
      </dsp:nvSpPr>
      <dsp:spPr>
        <a:xfrm>
          <a:off x="4879263" y="1314090"/>
          <a:ext cx="912900" cy="91290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AF849-2DC9-BC49-BA40-9969539F2C61}">
      <dsp:nvSpPr>
        <dsp:cNvPr id="0" name=""/>
        <dsp:cNvSpPr/>
      </dsp:nvSpPr>
      <dsp:spPr>
        <a:xfrm>
          <a:off x="4422813" y="1478412"/>
          <a:ext cx="1825800" cy="58425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Mobile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Devices</a:t>
          </a:r>
        </a:p>
      </dsp:txBody>
      <dsp:txXfrm>
        <a:off x="4422813" y="1478412"/>
        <a:ext cx="1825800" cy="584256"/>
      </dsp:txXfrm>
    </dsp:sp>
    <dsp:sp modelId="{26AABEB3-359F-4A4E-8A30-01E56548476B}">
      <dsp:nvSpPr>
        <dsp:cNvPr id="0" name=""/>
        <dsp:cNvSpPr/>
      </dsp:nvSpPr>
      <dsp:spPr>
        <a:xfrm>
          <a:off x="7088481" y="1314090"/>
          <a:ext cx="912900" cy="91290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07BE3-4072-5D43-8663-6E618A55CB65}">
      <dsp:nvSpPr>
        <dsp:cNvPr id="0" name=""/>
        <dsp:cNvSpPr/>
      </dsp:nvSpPr>
      <dsp:spPr>
        <a:xfrm>
          <a:off x="7088481" y="1314090"/>
          <a:ext cx="912900" cy="91290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B380A-F158-B14C-956F-07A2EE67A2C9}">
      <dsp:nvSpPr>
        <dsp:cNvPr id="0" name=""/>
        <dsp:cNvSpPr/>
      </dsp:nvSpPr>
      <dsp:spPr>
        <a:xfrm>
          <a:off x="6632031" y="1478412"/>
          <a:ext cx="1825800" cy="58425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Stakeholder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Perceptions</a:t>
          </a:r>
          <a:endParaRPr lang="en-US" sz="1700" kern="1200" dirty="0"/>
        </a:p>
      </dsp:txBody>
      <dsp:txXfrm>
        <a:off x="6632031" y="1478412"/>
        <a:ext cx="1825800" cy="584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6BA4-6F62-0142-A058-244A6439A3A3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E7B2C-7CF5-B246-A93D-EE643629E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93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13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77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4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91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48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18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62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69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73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13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7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67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55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22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87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44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66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12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4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736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80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54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9A79-C13A-4E08-BB5F-91ED3402C2C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8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40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418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*June 6, 2017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C4E28-D8E3-324B-A909-7E66451BE14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89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44E2-919B-7F48-9964-8B174254C0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7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06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66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30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8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016ARlandscape-4alt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72" y="397301"/>
            <a:ext cx="3348038" cy="1286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5442" y="3618663"/>
            <a:ext cx="7511568" cy="881872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5442" y="4704407"/>
            <a:ext cx="7511567" cy="6753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Info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0244" y="1598665"/>
            <a:ext cx="2416765" cy="419224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 sz="1400" i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Month Day, Year</a:t>
            </a:r>
          </a:p>
        </p:txBody>
      </p:sp>
      <p:pic>
        <p:nvPicPr>
          <p:cNvPr id="13" name="Picture 12" descr="2016ARlandscape-4alt3_Artboard 4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3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452479"/>
            <a:ext cx="8462210" cy="40469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47579" y="5499463"/>
            <a:ext cx="8462126" cy="63930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126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3" y="1473100"/>
            <a:ext cx="7942048" cy="210832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2924" y="3748412"/>
            <a:ext cx="3699562" cy="196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399005" y="3748412"/>
            <a:ext cx="4085967" cy="196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2924" y="5730788"/>
            <a:ext cx="7942047" cy="53480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  <a:lvl2pPr marL="404812" indent="0">
              <a:buNone/>
              <a:defRPr/>
            </a:lvl2pPr>
            <a:lvl3pPr marL="84772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53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4258"/>
            <a:ext cx="4038600" cy="4499678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3851"/>
            <a:ext cx="4038600" cy="4480085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903936"/>
            <a:ext cx="8229600" cy="44445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Footnote/Disclaimer text</a:t>
            </a:r>
          </a:p>
        </p:txBody>
      </p:sp>
    </p:spTree>
    <p:extLst>
      <p:ext uri="{BB962C8B-B14F-4D97-AF65-F5344CB8AC3E}">
        <p14:creationId xmlns:p14="http://schemas.microsoft.com/office/powerpoint/2010/main" val="248229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1663" y="5851525"/>
            <a:ext cx="8208126" cy="51008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626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945458"/>
            <a:ext cx="8462210" cy="48764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4588933"/>
            <a:ext cx="8461375" cy="1608667"/>
          </a:xfrm>
        </p:spPr>
        <p:txBody>
          <a:bodyPr/>
          <a:lstStyle>
            <a:lvl1pPr marL="0" indent="0">
              <a:buFont typeface="Arial"/>
              <a:buNone/>
              <a:defRPr sz="2000"/>
            </a:lvl1pPr>
            <a:lvl2pPr marL="404812" indent="0">
              <a:buNone/>
              <a:defRPr sz="2000"/>
            </a:lvl2pPr>
            <a:lvl3pPr marL="847725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CTTI_Final_abb_JUN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2016ARlandscape-4alt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0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20267"/>
            <a:ext cx="5486400" cy="651933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 (insert footnote/disclaimer text here)</a:t>
            </a:r>
          </a:p>
        </p:txBody>
      </p:sp>
      <p:pic>
        <p:nvPicPr>
          <p:cNvPr id="6" name="Picture 5" descr="CTTI_Final_abb_JUN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7" descr="umbr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0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2016ARlandscape-4alt3_Artboard 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806642"/>
            <a:ext cx="4521200" cy="173665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3839632"/>
            <a:ext cx="4521200" cy="817034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Presenter’s contact info goes here.</a:t>
            </a:r>
          </a:p>
        </p:txBody>
      </p:sp>
      <p:sp>
        <p:nvSpPr>
          <p:cNvPr id="17" name="Subtitle 7"/>
          <p:cNvSpPr txBox="1">
            <a:spLocks/>
          </p:cNvSpPr>
          <p:nvPr userDrawn="1"/>
        </p:nvSpPr>
        <p:spPr>
          <a:xfrm>
            <a:off x="2844800" y="5455735"/>
            <a:ext cx="3454400" cy="453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30000"/>
              <a:buFontTx/>
              <a:buNone/>
              <a:defRPr sz="2000" b="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cap="none" spc="100" dirty="0" err="1">
                <a:solidFill>
                  <a:schemeClr val="accent1"/>
                </a:solidFill>
              </a:rPr>
              <a:t>www.ctti-clinicaltrials.org</a:t>
            </a:r>
            <a:endParaRPr lang="en-US" sz="1600" b="0" i="0" cap="none" spc="1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311400" y="700142"/>
            <a:ext cx="452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chemeClr val="accent1"/>
                </a:solidFill>
              </a:rPr>
              <a:t>THANK YOU.</a:t>
            </a:r>
            <a:endParaRPr lang="en-US" sz="5400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757336" y="4820363"/>
            <a:ext cx="1629329" cy="508000"/>
            <a:chOff x="3530598" y="4820363"/>
            <a:chExt cx="1629329" cy="508000"/>
          </a:xfrm>
        </p:grpSpPr>
        <p:pic>
          <p:nvPicPr>
            <p:cNvPr id="19" name="Picture 18" descr="linkedin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98" y="4820363"/>
              <a:ext cx="508000" cy="508000"/>
            </a:xfrm>
            <a:prstGeom prst="rect">
              <a:avLst/>
            </a:prstGeom>
          </p:spPr>
        </p:pic>
        <p:pic>
          <p:nvPicPr>
            <p:cNvPr id="21" name="Picture 20" descr="twitter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397" y="4820363"/>
              <a:ext cx="508000" cy="508000"/>
            </a:xfrm>
            <a:prstGeom prst="rect">
              <a:avLst/>
            </a:prstGeom>
          </p:spPr>
        </p:pic>
        <p:pic>
          <p:nvPicPr>
            <p:cNvPr id="23" name="Picture 22" descr="vimeo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927" y="4820363"/>
              <a:ext cx="508000" cy="508000"/>
            </a:xfrm>
            <a:prstGeom prst="rect">
              <a:avLst/>
            </a:prstGeom>
          </p:spPr>
        </p:pic>
      </p:grpSp>
      <p:pic>
        <p:nvPicPr>
          <p:cNvPr id="24" name="Picture 23" descr="umbre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0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579" y="454377"/>
            <a:ext cx="8462210" cy="787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79" y="1452478"/>
            <a:ext cx="8462210" cy="43735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CTTI_Final_abb_JUN13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umbre-0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5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2" r:id="rId4"/>
    <p:sldLayoutId id="2147483654" r:id="rId5"/>
    <p:sldLayoutId id="2147483662" r:id="rId6"/>
    <p:sldLayoutId id="2147483655" r:id="rId7"/>
    <p:sldLayoutId id="2147483657" r:id="rId8"/>
    <p:sldLayoutId id="2147483663" r:id="rId9"/>
    <p:sldLayoutId id="2147483665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lnSpc>
          <a:spcPct val="95000"/>
        </a:lnSpc>
        <a:spcBef>
          <a:spcPts val="1400"/>
        </a:spcBef>
        <a:buSzPct val="130000"/>
        <a:buFontTx/>
        <a:buBlip>
          <a:blip r:embed="rId14"/>
        </a:buBlip>
        <a:defRPr sz="2400" kern="1200">
          <a:solidFill>
            <a:srgbClr val="58595B"/>
          </a:solidFill>
          <a:latin typeface="+mn-lt"/>
          <a:ea typeface="+mn-ea"/>
          <a:cs typeface="+mn-cs"/>
        </a:defRPr>
      </a:lvl1pPr>
      <a:lvl2pPr marL="628650" indent="-223838" algn="l" defTabSz="4572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" charset="2"/>
        <a:buChar char="§"/>
        <a:defRPr sz="2400" kern="1200">
          <a:solidFill>
            <a:srgbClr val="58595B"/>
          </a:solidFill>
          <a:latin typeface="+mn-lt"/>
          <a:ea typeface="+mn-ea"/>
          <a:cs typeface="+mn-cs"/>
        </a:defRPr>
      </a:lvl2pPr>
      <a:lvl3pPr marL="1082675" indent="-234950" algn="l" defTabSz="457200" rtl="0" eaLnBrk="1" latinLnBrk="0" hangingPunct="1">
        <a:lnSpc>
          <a:spcPct val="95000"/>
        </a:lnSpc>
        <a:spcBef>
          <a:spcPts val="300"/>
        </a:spcBef>
        <a:buClr>
          <a:schemeClr val="accent1"/>
        </a:buClr>
        <a:buFont typeface="Arial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–"/>
        <a:defRPr sz="2400" kern="1200">
          <a:solidFill>
            <a:srgbClr val="58595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»"/>
        <a:defRPr sz="2400"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ti-clinicaltrials.org/our-work/digital-health-trials/developing-novel-endpoint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ti-clinicaltrials.org/our-work/digital-health-trials/developing-novel-endpoint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mwalton9@ITS.JNJ.com" TargetMode="External"/><Relationship Id="rId2" Type="http://schemas.openxmlformats.org/officeDocument/2006/relationships/hyperlink" Target="mailto:martin.landray@bdi.ox.ac.uk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jennifer.goldsack@duke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004" y="4093208"/>
            <a:ext cx="8479766" cy="881872"/>
          </a:xfrm>
        </p:spPr>
        <p:txBody>
          <a:bodyPr/>
          <a:lstStyle/>
          <a:p>
            <a:r>
              <a:rPr lang="en-US" dirty="0" smtClean="0"/>
              <a:t>Accelerating the Appropriate </a:t>
            </a:r>
            <a:r>
              <a:rPr lang="en-US" dirty="0"/>
              <a:t>Use of Mobile Technology in Clinical Trials through Novel Endpoint Recommendations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June 26,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00B7D5"/>
                </a:solidFill>
              </a:rPr>
              <a:t>PURPOSE</a:t>
            </a:r>
            <a:r>
              <a:rPr lang="en-US" sz="2000" b="1" dirty="0">
                <a:solidFill>
                  <a:srgbClr val="00B7D5"/>
                </a:solidFill>
              </a:rPr>
              <a:t>:</a:t>
            </a:r>
            <a:endParaRPr lang="en-US" sz="2000" dirty="0">
              <a:solidFill>
                <a:srgbClr val="00B7D5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Develop evidence-based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recommendations that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affect the widespread adoption and use of mobile technology in clinical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trials</a:t>
            </a:r>
            <a:endParaRPr lang="en-US" sz="1800" dirty="0"/>
          </a:p>
          <a:p>
            <a:r>
              <a:rPr lang="en-US" sz="2000" b="1" dirty="0" smtClean="0">
                <a:solidFill>
                  <a:schemeClr val="accent1"/>
                </a:solidFill>
              </a:rPr>
              <a:t>ANTICIPATED </a:t>
            </a:r>
            <a:r>
              <a:rPr lang="en-US" sz="2000" b="1" dirty="0">
                <a:solidFill>
                  <a:schemeClr val="accent1"/>
                </a:solidFill>
              </a:rPr>
              <a:t>IMPACT: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424344"/>
                </a:solidFill>
              </a:rPr>
              <a:t>Increase the </a:t>
            </a:r>
            <a:r>
              <a:rPr lang="en-US" sz="1800" dirty="0">
                <a:solidFill>
                  <a:srgbClr val="424344"/>
                </a:solidFill>
              </a:rPr>
              <a:t>number of clinical trials </a:t>
            </a:r>
            <a:r>
              <a:rPr lang="en-US" sz="1800" dirty="0" smtClean="0">
                <a:solidFill>
                  <a:srgbClr val="424344"/>
                </a:solidFill>
              </a:rPr>
              <a:t>appropriately leveraging </a:t>
            </a:r>
            <a:r>
              <a:rPr lang="en-US" sz="1800" dirty="0">
                <a:solidFill>
                  <a:srgbClr val="424344"/>
                </a:solidFill>
              </a:rPr>
              <a:t>mobile </a:t>
            </a:r>
            <a:r>
              <a:rPr lang="en-US" sz="1800" dirty="0" smtClean="0">
                <a:solidFill>
                  <a:srgbClr val="424344"/>
                </a:solidFill>
              </a:rPr>
              <a:t>technology</a:t>
            </a:r>
            <a:endParaRPr lang="en-US" sz="1800" dirty="0">
              <a:solidFill>
                <a:srgbClr val="42434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Mobile </a:t>
            </a:r>
            <a:r>
              <a:rPr lang="en-US" sz="3300" dirty="0"/>
              <a:t>Clinical Trials (MCT) Program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40896" y="3342621"/>
          <a:ext cx="8462209" cy="224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282" y="5863680"/>
            <a:ext cx="78050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>
                <a:solidFill>
                  <a:srgbClr val="7F7F7F"/>
                </a:solidFill>
              </a:rPr>
              <a:t>*Scope: FDA-regulated </a:t>
            </a:r>
            <a:r>
              <a:rPr lang="en-US" sz="1500" i="1" dirty="0">
                <a:solidFill>
                  <a:srgbClr val="7F7F7F"/>
                </a:solidFill>
              </a:rPr>
              <a:t>clinical trials after the time of initial </a:t>
            </a:r>
            <a:r>
              <a:rPr lang="en-US" sz="1500" i="1" dirty="0" smtClean="0">
                <a:solidFill>
                  <a:srgbClr val="7F7F7F"/>
                </a:solidFill>
              </a:rPr>
              <a:t>research volunteer consent  </a:t>
            </a:r>
            <a:endParaRPr lang="en-US" sz="15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635901"/>
            <a:ext cx="8462210" cy="770467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roject </a:t>
            </a:r>
            <a:r>
              <a:rPr lang="en-US" dirty="0"/>
              <a:t>D</a:t>
            </a:r>
            <a:r>
              <a:rPr lang="en-US" dirty="0" smtClean="0"/>
              <a:t>efinition of Novel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745087"/>
            <a:ext cx="8462210" cy="4508584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endpoints that have not previously been possible to </a:t>
            </a:r>
            <a:r>
              <a:rPr lang="en-US" dirty="0" smtClean="0"/>
              <a:t>assess</a:t>
            </a:r>
          </a:p>
          <a:p>
            <a:r>
              <a:rPr lang="en-US" dirty="0"/>
              <a:t>E</a:t>
            </a:r>
            <a:r>
              <a:rPr lang="en-US" dirty="0" smtClean="0"/>
              <a:t>xisting </a:t>
            </a:r>
            <a:r>
              <a:rPr lang="en-US" dirty="0"/>
              <a:t>endpoints that can be measured in new and possibly better </a:t>
            </a:r>
            <a:r>
              <a:rPr lang="en-US" dirty="0" smtClean="0"/>
              <a:t>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6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668298"/>
            <a:ext cx="8462210" cy="770467"/>
          </a:xfrm>
        </p:spPr>
        <p:txBody>
          <a:bodyPr/>
          <a:lstStyle/>
          <a:p>
            <a:r>
              <a:rPr lang="en-US" dirty="0"/>
              <a:t>The Case for Technology-Derived Novel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2010794"/>
            <a:ext cx="8462210" cy="4508584"/>
          </a:xfrm>
        </p:spPr>
        <p:txBody>
          <a:bodyPr/>
          <a:lstStyle/>
          <a:p>
            <a:r>
              <a:rPr lang="en-US" dirty="0" smtClean="0"/>
              <a:t>Address unmet need for high quality endpoints</a:t>
            </a:r>
          </a:p>
          <a:p>
            <a:pPr lvl="2"/>
            <a:r>
              <a:rPr lang="en-US" dirty="0" smtClean="0"/>
              <a:t>Where measures don’t exist at all</a:t>
            </a:r>
          </a:p>
          <a:p>
            <a:pPr lvl="2"/>
            <a:r>
              <a:rPr lang="en-US" dirty="0" smtClean="0"/>
              <a:t>Where existing measures may be deemed inadequate</a:t>
            </a:r>
          </a:p>
          <a:p>
            <a:r>
              <a:rPr lang="en-US" dirty="0" smtClean="0"/>
              <a:t>Complement existing measures</a:t>
            </a:r>
          </a:p>
          <a:p>
            <a:pPr lvl="2"/>
            <a:r>
              <a:rPr lang="en-US" dirty="0"/>
              <a:t>Novel endpoints are unique in their ability to objectively capture data about patients outside of the clinic in the context of their activities of daily </a:t>
            </a:r>
            <a:r>
              <a:rPr lang="en-US" dirty="0" smtClean="0"/>
              <a:t>living</a:t>
            </a:r>
          </a:p>
        </p:txBody>
      </p:sp>
    </p:spTree>
    <p:extLst>
      <p:ext uri="{BB962C8B-B14F-4D97-AF65-F5344CB8AC3E}">
        <p14:creationId xmlns:p14="http://schemas.microsoft.com/office/powerpoint/2010/main" val="30170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498987"/>
            <a:ext cx="8462210" cy="4508584"/>
          </a:xfrm>
        </p:spPr>
        <p:txBody>
          <a:bodyPr/>
          <a:lstStyle/>
          <a:p>
            <a:r>
              <a:rPr lang="en-US" dirty="0" smtClean="0"/>
              <a:t>Recommendations for </a:t>
            </a:r>
            <a:r>
              <a:rPr lang="en-US" dirty="0"/>
              <a:t>selecting, developing and incorporating novel </a:t>
            </a:r>
            <a:r>
              <a:rPr lang="en-US" dirty="0" smtClean="0"/>
              <a:t>endpoints using </a:t>
            </a:r>
            <a:r>
              <a:rPr lang="en-US" dirty="0"/>
              <a:t>mobile </a:t>
            </a:r>
            <a:r>
              <a:rPr lang="en-US" dirty="0" smtClean="0"/>
              <a:t>technology </a:t>
            </a:r>
            <a:r>
              <a:rPr lang="en-US" dirty="0"/>
              <a:t>for use in clinical </a:t>
            </a:r>
            <a:r>
              <a:rPr lang="en-US" dirty="0" smtClean="0"/>
              <a:t>trials</a:t>
            </a:r>
            <a:endParaRPr lang="en-US" dirty="0"/>
          </a:p>
          <a:p>
            <a:r>
              <a:rPr lang="en-US" dirty="0"/>
              <a:t>Novel endpoint development benefit framework</a:t>
            </a:r>
          </a:p>
          <a:p>
            <a:r>
              <a:rPr lang="en-US" dirty="0"/>
              <a:t>Selection tool to support decisions between viable novel endpoints for development</a:t>
            </a:r>
          </a:p>
          <a:p>
            <a:r>
              <a:rPr lang="en-US" dirty="0"/>
              <a:t>Guide to interacting with FDA regarding novel endpoint </a:t>
            </a:r>
            <a:r>
              <a:rPr lang="en-US" dirty="0" smtClean="0"/>
              <a:t>development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567724"/>
            <a:ext cx="8462210" cy="4508584"/>
          </a:xfrm>
        </p:spPr>
        <p:txBody>
          <a:bodyPr/>
          <a:lstStyle/>
          <a:p>
            <a:r>
              <a:rPr lang="en-US" dirty="0" smtClean="0"/>
              <a:t>Flowchart and companion detailed description of </a:t>
            </a:r>
            <a:r>
              <a:rPr lang="en-US" dirty="0"/>
              <a:t>novel endpoint </a:t>
            </a:r>
            <a:r>
              <a:rPr lang="en-US" dirty="0" smtClean="0"/>
              <a:t>development</a:t>
            </a:r>
            <a:endParaRPr lang="en-US" dirty="0"/>
          </a:p>
          <a:p>
            <a:r>
              <a:rPr lang="en-US" dirty="0"/>
              <a:t>Four use cases </a:t>
            </a:r>
            <a:r>
              <a:rPr lang="en-US" dirty="0" smtClean="0"/>
              <a:t>of </a:t>
            </a:r>
            <a:r>
              <a:rPr lang="en-US" dirty="0"/>
              <a:t>tangible </a:t>
            </a:r>
            <a:r>
              <a:rPr lang="en-US" dirty="0" smtClean="0"/>
              <a:t>examples</a:t>
            </a:r>
            <a:endParaRPr lang="en-US" dirty="0"/>
          </a:p>
          <a:p>
            <a:pPr lvl="1"/>
            <a:r>
              <a:rPr lang="en-US" dirty="0"/>
              <a:t>Parkinson’s </a:t>
            </a:r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Diabetes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eart failure</a:t>
            </a:r>
          </a:p>
          <a:p>
            <a:pPr lvl="1"/>
            <a:r>
              <a:rPr lang="en-US" dirty="0" smtClean="0"/>
              <a:t>Duchenne’s </a:t>
            </a:r>
            <a:r>
              <a:rPr lang="en-US" dirty="0"/>
              <a:t>muscular dystrophy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174489"/>
            <a:ext cx="8462210" cy="48764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 smtClean="0"/>
              <a:t>Recommendations </a:t>
            </a:r>
            <a:r>
              <a:rPr lang="en-US" sz="3200" dirty="0"/>
              <a:t>&amp; </a:t>
            </a:r>
            <a:r>
              <a:rPr lang="en-US" sz="3200" dirty="0" smtClean="0"/>
              <a:t>Tools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7663" y="5099824"/>
            <a:ext cx="8461375" cy="687104"/>
          </a:xfrm>
        </p:spPr>
        <p:txBody>
          <a:bodyPr/>
          <a:lstStyle/>
          <a:p>
            <a:r>
              <a:rPr lang="en-US" sz="2800" dirty="0" smtClean="0"/>
              <a:t>Marc Walton, Janssen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26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Novel Endpoint Development</a:t>
            </a:r>
            <a:endParaRPr lang="en-US" dirty="0"/>
          </a:p>
        </p:txBody>
      </p:sp>
      <p:pic>
        <p:nvPicPr>
          <p:cNvPr id="4" name="Picture 3" descr="NovelEndpoints-Flowchart-2017-06-22landsc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913"/>
            <a:ext cx="9144000" cy="44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Novel Endpoint Development</a:t>
            </a:r>
          </a:p>
        </p:txBody>
      </p:sp>
      <p:pic>
        <p:nvPicPr>
          <p:cNvPr id="6" name="Picture 5" descr="NovelEndpoints-Flowchart-2017-06-22landscape-lef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96" y="1241776"/>
            <a:ext cx="6347808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Novel Endpoint Development</a:t>
            </a:r>
          </a:p>
        </p:txBody>
      </p:sp>
      <p:pic>
        <p:nvPicPr>
          <p:cNvPr id="6" name="Picture 5" descr="NovelEndpoints-Flowchart-2017-06-22landscape-lef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96" y="1241776"/>
            <a:ext cx="6347808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Novel Endpoint Development</a:t>
            </a:r>
          </a:p>
        </p:txBody>
      </p:sp>
      <p:pic>
        <p:nvPicPr>
          <p:cNvPr id="5" name="Picture 4" descr="NovelEndpoints-Flowchart-2017-06-22landscape-left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96" y="1241776"/>
            <a:ext cx="6347808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283920"/>
            <a:ext cx="8462210" cy="770467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157024"/>
            <a:ext cx="8462210" cy="45085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b="1" dirty="0" smtClean="0"/>
              <a:t>Introduction to CTTI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Pamela Tenaerts, CTTI</a:t>
            </a:r>
          </a:p>
          <a:p>
            <a:pPr>
              <a:spcBef>
                <a:spcPts val="0"/>
              </a:spcBef>
            </a:pPr>
            <a:r>
              <a:rPr lang="en-US" sz="2600" b="1" dirty="0" smtClean="0"/>
              <a:t>Mobile Clinical Trials Novel Endpoints Project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2200" dirty="0" smtClean="0">
                <a:solidFill>
                  <a:srgbClr val="7F7F7F"/>
                </a:solidFill>
              </a:rPr>
              <a:t>Martin </a:t>
            </a:r>
            <a:r>
              <a:rPr lang="en-US" sz="2200" dirty="0" err="1" smtClean="0">
                <a:solidFill>
                  <a:srgbClr val="7F7F7F"/>
                </a:solidFill>
              </a:rPr>
              <a:t>Landray</a:t>
            </a:r>
            <a:r>
              <a:rPr lang="en-US" sz="2200" dirty="0" smtClean="0">
                <a:solidFill>
                  <a:srgbClr val="7F7F7F"/>
                </a:solidFill>
              </a:rPr>
              <a:t>, University of Oxford</a:t>
            </a:r>
          </a:p>
          <a:p>
            <a:pPr>
              <a:spcBef>
                <a:spcPts val="0"/>
              </a:spcBef>
            </a:pPr>
            <a:r>
              <a:rPr lang="en-US" sz="2600" b="1" dirty="0" smtClean="0"/>
              <a:t>Project Recommendations &amp; Tools </a:t>
            </a:r>
          </a:p>
          <a:p>
            <a:pPr lvl="1">
              <a:spcBef>
                <a:spcPts val="0"/>
              </a:spcBef>
            </a:pPr>
            <a:r>
              <a:rPr lang="en-US" sz="2200" dirty="0" smtClean="0">
                <a:solidFill>
                  <a:srgbClr val="7F7F7F"/>
                </a:solidFill>
              </a:rPr>
              <a:t>Marc Walton, Janssen</a:t>
            </a:r>
          </a:p>
          <a:p>
            <a:pPr>
              <a:spcBef>
                <a:spcPts val="0"/>
              </a:spcBef>
            </a:pPr>
            <a:r>
              <a:rPr lang="en-US" sz="2600" b="1" dirty="0" smtClean="0"/>
              <a:t>Panel</a:t>
            </a:r>
          </a:p>
          <a:p>
            <a:pPr lvl="1">
              <a:spcBef>
                <a:spcPts val="0"/>
              </a:spcBef>
            </a:pPr>
            <a:r>
              <a:rPr lang="en-US" sz="2200" dirty="0" smtClean="0">
                <a:solidFill>
                  <a:srgbClr val="7F7F7F"/>
                </a:solidFill>
              </a:rPr>
              <a:t>Moderator: Martin </a:t>
            </a:r>
            <a:r>
              <a:rPr lang="en-US" sz="2200" dirty="0" err="1" smtClean="0">
                <a:solidFill>
                  <a:srgbClr val="7F7F7F"/>
                </a:solidFill>
              </a:rPr>
              <a:t>Landray</a:t>
            </a:r>
            <a:r>
              <a:rPr lang="en-US" sz="2200" dirty="0" smtClean="0">
                <a:solidFill>
                  <a:srgbClr val="7F7F7F"/>
                </a:solidFill>
              </a:rPr>
              <a:t>, University of Oxford</a:t>
            </a:r>
          </a:p>
          <a:p>
            <a:pPr lvl="1">
              <a:spcBef>
                <a:spcPts val="0"/>
              </a:spcBef>
            </a:pPr>
            <a:r>
              <a:rPr lang="en-US" sz="2200" dirty="0" smtClean="0">
                <a:solidFill>
                  <a:srgbClr val="7F7F7F"/>
                </a:solidFill>
              </a:rPr>
              <a:t>Panelists:</a:t>
            </a:r>
          </a:p>
          <a:p>
            <a:pPr lvl="2">
              <a:spcBef>
                <a:spcPts val="0"/>
              </a:spcBef>
            </a:pPr>
            <a:r>
              <a:rPr lang="en-US" sz="2200" dirty="0" smtClean="0">
                <a:solidFill>
                  <a:srgbClr val="7F7F7F"/>
                </a:solidFill>
              </a:rPr>
              <a:t>Leonard Sacks, FDA</a:t>
            </a:r>
          </a:p>
          <a:p>
            <a:pPr lvl="2">
              <a:spcBef>
                <a:spcPts val="0"/>
              </a:spcBef>
            </a:pPr>
            <a:r>
              <a:rPr lang="en-US" sz="2200" dirty="0" smtClean="0">
                <a:solidFill>
                  <a:srgbClr val="7F7F7F"/>
                </a:solidFill>
              </a:rPr>
              <a:t>Wendy Snyder, Amgen</a:t>
            </a:r>
          </a:p>
          <a:p>
            <a:pPr lvl="2">
              <a:spcBef>
                <a:spcPts val="0"/>
              </a:spcBef>
            </a:pPr>
            <a:r>
              <a:rPr lang="en-US" sz="2200" dirty="0" smtClean="0">
                <a:solidFill>
                  <a:srgbClr val="7F7F7F"/>
                </a:solidFill>
              </a:rPr>
              <a:t>Rob Wilson, </a:t>
            </a:r>
            <a:r>
              <a:rPr lang="en-US" sz="2200" dirty="0" err="1" smtClean="0">
                <a:solidFill>
                  <a:srgbClr val="7F7F7F"/>
                </a:solidFill>
              </a:rPr>
              <a:t>Actigraph</a:t>
            </a:r>
            <a:endParaRPr lang="en-US" sz="2200" dirty="0" smtClean="0">
              <a:solidFill>
                <a:srgbClr val="7F7F7F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2200" dirty="0" smtClean="0">
                <a:solidFill>
                  <a:srgbClr val="7F7F7F"/>
                </a:solidFill>
              </a:rPr>
              <a:t>Lauren </a:t>
            </a:r>
            <a:r>
              <a:rPr lang="en-US" sz="2200" dirty="0" err="1" smtClean="0">
                <a:solidFill>
                  <a:srgbClr val="7F7F7F"/>
                </a:solidFill>
              </a:rPr>
              <a:t>Bataille</a:t>
            </a:r>
            <a:r>
              <a:rPr lang="en-US" sz="2200" dirty="0" smtClean="0">
                <a:solidFill>
                  <a:srgbClr val="7F7F7F"/>
                </a:solidFill>
              </a:rPr>
              <a:t>, Michael J. Fox Foundation</a:t>
            </a:r>
          </a:p>
          <a:p>
            <a:pPr marL="0" indent="0">
              <a:buNone/>
            </a:pP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Novel Endpoint Development</a:t>
            </a:r>
          </a:p>
        </p:txBody>
      </p:sp>
      <p:pic>
        <p:nvPicPr>
          <p:cNvPr id="5" name="Picture 4" descr="NovelEndpoints-Flowchart-2017-06-22landscape-lef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96" y="1234612"/>
            <a:ext cx="6347808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Novel Endpoint Development</a:t>
            </a:r>
          </a:p>
        </p:txBody>
      </p:sp>
      <p:pic>
        <p:nvPicPr>
          <p:cNvPr id="5" name="Picture 4" descr="NovelEndpoints-Flowchart-2017-06-22landscape-left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96" y="1241776"/>
            <a:ext cx="6347808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Novel Endpoint Development</a:t>
            </a:r>
          </a:p>
        </p:txBody>
      </p:sp>
      <p:pic>
        <p:nvPicPr>
          <p:cNvPr id="5" name="Picture 4" descr="NovelEndpoints-Flowchart-2017-06-22landscape-lef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96" y="1241776"/>
            <a:ext cx="6347808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Novel Endpoint Development</a:t>
            </a:r>
            <a:endParaRPr lang="en-US" dirty="0"/>
          </a:p>
        </p:txBody>
      </p:sp>
      <p:pic>
        <p:nvPicPr>
          <p:cNvPr id="4" name="Picture 3" descr="NovelEndpoints-Flowchart-2017-06-22landsc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913"/>
            <a:ext cx="9144000" cy="44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Novel Endpoint Development</a:t>
            </a:r>
          </a:p>
        </p:txBody>
      </p:sp>
      <p:pic>
        <p:nvPicPr>
          <p:cNvPr id="3" name="Picture 2" descr="NovelEndpoints-Flowchart-2017-06-22landscape-righ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4" y="1241776"/>
            <a:ext cx="7959032" cy="495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Novel Endpoint Development</a:t>
            </a:r>
          </a:p>
        </p:txBody>
      </p:sp>
      <p:pic>
        <p:nvPicPr>
          <p:cNvPr id="4" name="Picture 3" descr="NovelEndpoints-Flowchart-2017-06-22landscape-right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4" y="1241776"/>
            <a:ext cx="7959392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Novel Endpoint Development</a:t>
            </a:r>
          </a:p>
        </p:txBody>
      </p:sp>
      <p:pic>
        <p:nvPicPr>
          <p:cNvPr id="3" name="Picture 2" descr="NovelEndpoints-Flowchart-2017-06-22landscape-right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4" y="1241776"/>
            <a:ext cx="7959392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Novel Endpoint Development</a:t>
            </a:r>
          </a:p>
        </p:txBody>
      </p:sp>
      <p:pic>
        <p:nvPicPr>
          <p:cNvPr id="4" name="Picture 3" descr="NovelEndpoints-Flowchart-2017-06-22landscape-right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4" y="1233082"/>
            <a:ext cx="7959392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Novel Endpoint Development</a:t>
            </a:r>
          </a:p>
        </p:txBody>
      </p:sp>
      <p:pic>
        <p:nvPicPr>
          <p:cNvPr id="3" name="Picture 2" descr="NovelEndpoints-Flowchart-2017-06-22landscape-righ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4" y="1241556"/>
            <a:ext cx="7959392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Novel Endpoint Development</a:t>
            </a:r>
          </a:p>
        </p:txBody>
      </p:sp>
      <p:pic>
        <p:nvPicPr>
          <p:cNvPr id="3" name="Picture 2" descr="NovelEndpoints-Flowchart-2017-06-22landscape-right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4" y="1233090"/>
            <a:ext cx="7959392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 Introduction to CTTI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 smtClean="0"/>
              <a:t>Pamela </a:t>
            </a:r>
            <a:r>
              <a:rPr lang="en-US" sz="2800" dirty="0" err="1" smtClean="0"/>
              <a:t>Tenaerts</a:t>
            </a:r>
            <a:r>
              <a:rPr lang="en-US" sz="2800" dirty="0" smtClean="0"/>
              <a:t>, CTTI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32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Novel Endpoint Development</a:t>
            </a:r>
          </a:p>
        </p:txBody>
      </p:sp>
      <p:pic>
        <p:nvPicPr>
          <p:cNvPr id="3" name="Picture 2" descr="NovelEndpoints-Flowchart-2017-06-22landscape-right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4" y="1241776"/>
            <a:ext cx="7959392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Development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658829"/>
            <a:ext cx="2628790" cy="454956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High level pathway is supported by a detailed tool providing for each step detailed descriptions, suggested approaches, considerations and links to tangible examples within our use cases</a:t>
            </a:r>
          </a:p>
        </p:txBody>
      </p:sp>
      <p:pic>
        <p:nvPicPr>
          <p:cNvPr id="6" name="Picture 5" descr="DetailedStep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69" y="1329982"/>
            <a:ext cx="5903980" cy="4562166"/>
          </a:xfrm>
          <a:prstGeom prst="rect">
            <a:avLst/>
          </a:prstGeom>
          <a:ln>
            <a:solidFill>
              <a:srgbClr val="9A9B9D"/>
            </a:solidFill>
          </a:ln>
        </p:spPr>
      </p:pic>
    </p:spTree>
    <p:extLst>
      <p:ext uri="{BB962C8B-B14F-4D97-AF65-F5344CB8AC3E}">
        <p14:creationId xmlns:p14="http://schemas.microsoft.com/office/powerpoint/2010/main" val="15691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Use Cases</a:t>
            </a:r>
          </a:p>
        </p:txBody>
      </p:sp>
      <p:pic>
        <p:nvPicPr>
          <p:cNvPr id="4" name="Picture 3" descr="Screen Shot 2017-06-12 at 5.01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27" y="2982051"/>
            <a:ext cx="1904138" cy="1967609"/>
          </a:xfrm>
          <a:prstGeom prst="rect">
            <a:avLst/>
          </a:prstGeom>
          <a:ln>
            <a:solidFill>
              <a:srgbClr val="D9D9D9"/>
            </a:solidFill>
          </a:ln>
        </p:spPr>
      </p:pic>
      <p:pic>
        <p:nvPicPr>
          <p:cNvPr id="5" name="Picture 4" descr="Screen Shot 2017-06-12 at 5.02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51" y="2965030"/>
            <a:ext cx="1904138" cy="1967609"/>
          </a:xfrm>
          <a:prstGeom prst="rect">
            <a:avLst/>
          </a:prstGeom>
          <a:ln>
            <a:solidFill>
              <a:srgbClr val="D9D9D9"/>
            </a:solidFill>
          </a:ln>
        </p:spPr>
      </p:pic>
      <p:pic>
        <p:nvPicPr>
          <p:cNvPr id="6" name="Picture 5" descr="Screen Shot 2017-06-12 at 5.02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03" y="2965031"/>
            <a:ext cx="1904138" cy="1967609"/>
          </a:xfrm>
          <a:prstGeom prst="rect">
            <a:avLst/>
          </a:prstGeom>
          <a:ln>
            <a:solidFill>
              <a:srgbClr val="D9D9D9"/>
            </a:solidFill>
          </a:ln>
        </p:spPr>
      </p:pic>
      <p:pic>
        <p:nvPicPr>
          <p:cNvPr id="7" name="Picture 6" descr="Screen Shot 2017-06-12 at 5.03.2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9" y="2965523"/>
            <a:ext cx="1904138" cy="1967609"/>
          </a:xfrm>
          <a:prstGeom prst="rect">
            <a:avLst/>
          </a:prstGeom>
          <a:ln>
            <a:solidFill>
              <a:srgbClr val="D9D9D9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28844" y="1675908"/>
          <a:ext cx="86863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611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Parkinson’s Disease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Heart Failure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Diabetes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  Duchenne’s   Muscular  Dystrophy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9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30629"/>
            <a:ext cx="8462210" cy="770467"/>
          </a:xfrm>
        </p:spPr>
        <p:txBody>
          <a:bodyPr/>
          <a:lstStyle/>
          <a:p>
            <a:r>
              <a:rPr lang="en-US" dirty="0" smtClean="0"/>
              <a:t>Recommendations: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296493"/>
            <a:ext cx="8462210" cy="4508584"/>
          </a:xfrm>
        </p:spPr>
        <p:txBody>
          <a:bodyPr/>
          <a:lstStyle/>
          <a:p>
            <a:r>
              <a:rPr lang="en-US" sz="2300" b="1" dirty="0" smtClean="0"/>
              <a:t>Optimize novel endpoint </a:t>
            </a:r>
            <a:r>
              <a:rPr lang="en-US" sz="2300" b="1" dirty="0"/>
              <a:t>s</a:t>
            </a:r>
            <a:r>
              <a:rPr lang="en-US" sz="2300" b="1" dirty="0" smtClean="0"/>
              <a:t>election</a:t>
            </a:r>
          </a:p>
          <a:p>
            <a:pPr lvl="1"/>
            <a:r>
              <a:rPr lang="en-US" sz="2300" dirty="0"/>
              <a:t>Focus on measures that are meaningful to </a:t>
            </a:r>
            <a:r>
              <a:rPr lang="en-US" sz="2300" dirty="0" smtClean="0"/>
              <a:t>patients</a:t>
            </a:r>
          </a:p>
          <a:p>
            <a:pPr lvl="1"/>
            <a:r>
              <a:rPr lang="en-US" sz="2300" dirty="0"/>
              <a:t>Select the device after selecting an outcome </a:t>
            </a:r>
            <a:r>
              <a:rPr lang="en-US" sz="2300" dirty="0" smtClean="0"/>
              <a:t>assessment</a:t>
            </a:r>
          </a:p>
          <a:p>
            <a:pPr lvl="1"/>
            <a:r>
              <a:rPr lang="en-US" sz="2300" dirty="0"/>
              <a:t>Use a systematic approach to identify key novel </a:t>
            </a:r>
            <a:r>
              <a:rPr lang="en-US" sz="2300" dirty="0" smtClean="0"/>
              <a:t>endpoints</a:t>
            </a:r>
            <a:endParaRPr lang="en-US" sz="2300" b="1" dirty="0" smtClean="0"/>
          </a:p>
          <a:p>
            <a:r>
              <a:rPr lang="en-US" sz="2300" b="1" dirty="0" smtClean="0"/>
              <a:t>Approach novel endpoint </a:t>
            </a:r>
            <a:r>
              <a:rPr lang="en-US" sz="2300" b="1" dirty="0"/>
              <a:t>d</a:t>
            </a:r>
            <a:r>
              <a:rPr lang="en-US" sz="2300" b="1" dirty="0" smtClean="0"/>
              <a:t>evelopment </a:t>
            </a:r>
            <a:r>
              <a:rPr lang="en-US" sz="2300" b="1" dirty="0"/>
              <a:t>p</a:t>
            </a:r>
            <a:r>
              <a:rPr lang="en-US" sz="2300" b="1" dirty="0" smtClean="0"/>
              <a:t>rocess practically</a:t>
            </a:r>
          </a:p>
          <a:p>
            <a:pPr lvl="1"/>
            <a:r>
              <a:rPr lang="en-US" sz="2300" dirty="0"/>
              <a:t>Foster collaboration among key </a:t>
            </a:r>
            <a:r>
              <a:rPr lang="en-US" sz="2300" dirty="0" smtClean="0"/>
              <a:t>stakeholders</a:t>
            </a:r>
          </a:p>
          <a:p>
            <a:pPr lvl="1"/>
            <a:r>
              <a:rPr lang="en-US" sz="2300" dirty="0"/>
              <a:t>Create technical standards for mobile technology-derived </a:t>
            </a:r>
            <a:r>
              <a:rPr lang="en-US" sz="2300" dirty="0" smtClean="0"/>
              <a:t>assessments</a:t>
            </a:r>
          </a:p>
          <a:p>
            <a:pPr lvl="1"/>
            <a:r>
              <a:rPr lang="en-US" sz="2300" dirty="0" smtClean="0"/>
              <a:t>Engage regulators throughout the process</a:t>
            </a:r>
          </a:p>
          <a:p>
            <a:pPr lvl="1"/>
            <a:r>
              <a:rPr lang="en-US" sz="2300" dirty="0"/>
              <a:t>Include novel endpoints as exploratory endpoints in existing clinical trials and observational cohort </a:t>
            </a:r>
            <a:r>
              <a:rPr lang="en-US" sz="2300" dirty="0" smtClean="0"/>
              <a:t>studies</a:t>
            </a:r>
          </a:p>
          <a:p>
            <a:pPr lvl="1"/>
            <a:r>
              <a:rPr lang="en-US" sz="2300" dirty="0"/>
              <a:t>C</a:t>
            </a:r>
            <a:r>
              <a:rPr lang="en-US" sz="2300" dirty="0" smtClean="0"/>
              <a:t>ritically position </a:t>
            </a:r>
            <a:r>
              <a:rPr lang="en-US" sz="2300" dirty="0"/>
              <a:t>novel endpoints in interventional </a:t>
            </a:r>
            <a:r>
              <a:rPr lang="en-US" sz="2300" dirty="0" smtClean="0"/>
              <a:t>trials</a:t>
            </a:r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9577"/>
            <a:ext cx="8686801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Benefits of Developing Novel Endpoints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313959"/>
            <a:ext cx="528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Clinical Trials Transformation Initiative’s </a:t>
            </a:r>
            <a:r>
              <a:rPr lang="en-US" sz="1400" i="1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Mobile Clinical Trials – Novel Endpoints </a:t>
            </a:r>
            <a:r>
              <a:rPr lang="en-US" sz="14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Project</a:t>
            </a:r>
            <a:endParaRPr lang="en-US" sz="1400" i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10289"/>
          <a:ext cx="8229600" cy="479475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925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5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60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BENEFITS</a:t>
                      </a:r>
                      <a:endParaRPr lang="en-US" sz="1400" b="1" kern="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0" dirty="0">
                        <a:solidFill>
                          <a:srgbClr val="00889F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0" dirty="0">
                        <a:solidFill>
                          <a:srgbClr val="00889F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0" dirty="0">
                        <a:solidFill>
                          <a:srgbClr val="00889F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SHORT-TERM 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MEDIUM-TERM 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LONG-TERM 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75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Patient Centricity</a:t>
                      </a:r>
                      <a:endParaRPr lang="en-US" sz="11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Development of high-quality, patient-centric, mobile technology-derived endpoints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Greater use of endpoints that matter to patients in clinical trials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Reduced participation burden (patient and caregiver) in clinical trials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Fewer barriers to trial participation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Larger, more inclusive, and more generalizable trials</a:t>
                      </a:r>
                      <a:endParaRPr lang="en-US" sz="11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Increase in clinical trials that yield more complete information on how therapies affect aspects of disease most important to patients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Increase in clinical trials that yield better information to inform regulatory and labeling claims as well as subsequent reimbursement decisions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Increase in participation and retention of patients in clinical trials through the development and selection of measures that matter to patients</a:t>
                      </a:r>
                      <a:endParaRPr lang="en-US" sz="11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3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Efficacy</a:t>
                      </a:r>
                      <a:endParaRPr lang="en-US" sz="11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Inclusion of mobile technology-derived endpoints in early-phase trials and in postmarket surveillance</a:t>
                      </a:r>
                      <a:endParaRPr lang="en-US" sz="11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Improved predictability rates for advancement from phase II to phase III trials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Increased efficiency of </a:t>
                      </a:r>
                      <a:r>
                        <a:rPr lang="en-US" sz="1100" dirty="0" err="1">
                          <a:effectLst/>
                        </a:rPr>
                        <a:t>postmarket</a:t>
                      </a:r>
                      <a:r>
                        <a:rPr lang="en-US" sz="1100" dirty="0">
                          <a:effectLst/>
                        </a:rPr>
                        <a:t> surveillance</a:t>
                      </a:r>
                      <a:endParaRPr lang="en-US" sz="11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Increase in number of potentially successful treatments taken forward for testing in phase III trials, particularly in high-risk therapeutic areas</a:t>
                      </a:r>
                      <a:endParaRPr lang="en-US" sz="11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19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Efficiency</a:t>
                      </a:r>
                      <a:endParaRPr lang="en-US" sz="11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Generation of data needed by payers to make coverage determinations during clinical trials</a:t>
                      </a:r>
                      <a:endParaRPr lang="en-US" sz="11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Prevention of delays in coverage, payment, and use decisions</a:t>
                      </a:r>
                      <a:endParaRPr lang="en-US" sz="11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Prevention of delays in patient access to </a:t>
                      </a:r>
                      <a:r>
                        <a:rPr lang="en-US" sz="1100" dirty="0" smtClean="0">
                          <a:effectLst/>
                        </a:rPr>
                        <a:t>therapies</a:t>
                      </a:r>
                      <a:endParaRPr lang="en-US" sz="11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" y="5925859"/>
            <a:ext cx="82296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dirty="0">
                <a:solidFill>
                  <a:srgbClr val="58595B">
                    <a:lumMod val="60000"/>
                    <a:lumOff val="40000"/>
                  </a:srgbClr>
                </a:solidFill>
              </a:rPr>
              <a:t>*The term “clinical trial” is used here to refer to studies done to support regulatory approval for marketing. </a:t>
            </a:r>
          </a:p>
        </p:txBody>
      </p:sp>
    </p:spTree>
    <p:extLst>
      <p:ext uri="{BB962C8B-B14F-4D97-AF65-F5344CB8AC3E}">
        <p14:creationId xmlns:p14="http://schemas.microsoft.com/office/powerpoint/2010/main" val="14571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46383"/>
            <a:ext cx="8462210" cy="770467"/>
          </a:xfrm>
        </p:spPr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223448"/>
            <a:ext cx="8462210" cy="4508584"/>
          </a:xfrm>
        </p:spPr>
        <p:txBody>
          <a:bodyPr/>
          <a:lstStyle/>
          <a:p>
            <a:r>
              <a:rPr lang="en-US" sz="2200" dirty="0" smtClean="0"/>
              <a:t>The CTTI MCT Novel Endpoints Team has developed </a:t>
            </a:r>
            <a:r>
              <a:rPr lang="en-US" sz="2200" dirty="0"/>
              <a:t>action-oriented </a:t>
            </a:r>
            <a:r>
              <a:rPr lang="en-US" sz="2200" dirty="0" smtClean="0"/>
              <a:t>recommendations </a:t>
            </a:r>
            <a:r>
              <a:rPr lang="en-US" sz="2200" dirty="0"/>
              <a:t>and tools to support the development of valuable mobile tech derived novel </a:t>
            </a:r>
            <a:r>
              <a:rPr lang="en-US" sz="2200" dirty="0" smtClean="0"/>
              <a:t>endpoints</a:t>
            </a:r>
          </a:p>
          <a:p>
            <a:pPr lvl="1"/>
            <a:r>
              <a:rPr lang="en-US" sz="2200" dirty="0" smtClean="0"/>
              <a:t>Now available on the CTTI </a:t>
            </a:r>
            <a:r>
              <a:rPr lang="en-US" sz="2200" dirty="0"/>
              <a:t>website: </a:t>
            </a:r>
            <a:r>
              <a:rPr lang="en-US" sz="2200" dirty="0" smtClean="0"/>
              <a:t> </a:t>
            </a:r>
          </a:p>
          <a:p>
            <a:pPr marL="404812" lvl="1" indent="0">
              <a:buNone/>
            </a:pPr>
            <a:r>
              <a:rPr lang="en-US" sz="2200" dirty="0" smtClean="0"/>
              <a:t>   </a:t>
            </a:r>
            <a:r>
              <a:rPr lang="en-US" sz="2200" dirty="0" smtClean="0">
                <a:hlinkClick r:id="rId3"/>
              </a:rPr>
              <a:t>http://www.ctti-clinicaltrials.org/our-work/digital-health-trials/developing-novel-endpoints/</a:t>
            </a:r>
            <a:endParaRPr lang="en-US" sz="2200" dirty="0"/>
          </a:p>
          <a:p>
            <a:r>
              <a:rPr lang="en-US" sz="2200" dirty="0" smtClean="0"/>
              <a:t>These recommendations and tools make technology derived novel endpoint development feasible</a:t>
            </a:r>
            <a:endParaRPr lang="en-US" sz="2200" dirty="0"/>
          </a:p>
          <a:p>
            <a:r>
              <a:rPr lang="en-US" sz="2200" dirty="0" smtClean="0"/>
              <a:t>Key takeaways</a:t>
            </a:r>
            <a:endParaRPr lang="en-US" sz="2200" dirty="0"/>
          </a:p>
          <a:p>
            <a:pPr lvl="1"/>
            <a:r>
              <a:rPr lang="en-US" sz="2200" dirty="0"/>
              <a:t>Use the </a:t>
            </a:r>
            <a:r>
              <a:rPr lang="en-US" sz="2200" dirty="0" smtClean="0"/>
              <a:t>steps we have outlined</a:t>
            </a:r>
            <a:endParaRPr lang="en-US" sz="2200" dirty="0"/>
          </a:p>
          <a:p>
            <a:pPr lvl="1"/>
            <a:r>
              <a:rPr lang="en-US" sz="2200" dirty="0"/>
              <a:t>Select </a:t>
            </a:r>
            <a:r>
              <a:rPr lang="en-US" sz="2200" dirty="0" smtClean="0"/>
              <a:t>endpoints wisely</a:t>
            </a:r>
            <a:endParaRPr lang="en-US" sz="2200" dirty="0"/>
          </a:p>
          <a:p>
            <a:pPr lvl="1"/>
            <a:r>
              <a:rPr lang="en-US" sz="2200" dirty="0"/>
              <a:t>Collaborate</a:t>
            </a:r>
          </a:p>
          <a:p>
            <a:pPr lvl="1"/>
            <a:r>
              <a:rPr lang="en-US" sz="2200" dirty="0"/>
              <a:t>Engage FDA</a:t>
            </a:r>
          </a:p>
          <a:p>
            <a:pPr lvl="1"/>
            <a:r>
              <a:rPr lang="en-US" sz="2200" dirty="0"/>
              <a:t>Position </a:t>
            </a:r>
            <a:r>
              <a:rPr lang="en-US" sz="2200" dirty="0" smtClean="0"/>
              <a:t>novel endpoints appropriately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90" y="3480292"/>
            <a:ext cx="8462210" cy="48764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 smtClean="0"/>
              <a:t>Driving Adoption </a:t>
            </a:r>
            <a:r>
              <a:rPr lang="en-US" sz="3200" dirty="0"/>
              <a:t>of </a:t>
            </a:r>
            <a:r>
              <a:rPr lang="en-US" sz="3200" dirty="0" smtClean="0"/>
              <a:t>Recommendations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82625" y="4232835"/>
            <a:ext cx="8461375" cy="1608667"/>
          </a:xfrm>
        </p:spPr>
        <p:txBody>
          <a:bodyPr/>
          <a:lstStyle/>
          <a:p>
            <a:r>
              <a:rPr lang="en-US" sz="2200" b="1" dirty="0" smtClean="0"/>
              <a:t>Moderator: 	</a:t>
            </a:r>
            <a:r>
              <a:rPr lang="en-US" sz="2200" dirty="0" smtClean="0"/>
              <a:t>Martin </a:t>
            </a:r>
            <a:r>
              <a:rPr lang="en-US" sz="2200" dirty="0" err="1" smtClean="0"/>
              <a:t>Landray</a:t>
            </a:r>
            <a:r>
              <a:rPr lang="en-US" sz="2200" dirty="0" smtClean="0"/>
              <a:t>, University of Oxford</a:t>
            </a:r>
          </a:p>
          <a:p>
            <a:r>
              <a:rPr lang="en-US" sz="2200" b="1" dirty="0" smtClean="0"/>
              <a:t>Panelists:		</a:t>
            </a:r>
            <a:r>
              <a:rPr lang="en-US" sz="2200" dirty="0" smtClean="0"/>
              <a:t>Leonard </a:t>
            </a:r>
            <a:r>
              <a:rPr lang="en-US" sz="2200" dirty="0"/>
              <a:t>Sacks, FDA</a:t>
            </a:r>
          </a:p>
          <a:p>
            <a:pPr lvl="2">
              <a:spcBef>
                <a:spcPts val="0"/>
              </a:spcBef>
            </a:pPr>
            <a:r>
              <a:rPr lang="en-US" sz="2200" dirty="0" smtClean="0"/>
              <a:t>			Lauren </a:t>
            </a:r>
            <a:r>
              <a:rPr lang="en-US" sz="2200" dirty="0" err="1"/>
              <a:t>Bataille</a:t>
            </a:r>
            <a:r>
              <a:rPr lang="en-US" sz="2200" dirty="0"/>
              <a:t>, Michael J. Fox Foundation</a:t>
            </a:r>
          </a:p>
          <a:p>
            <a:pPr lvl="3">
              <a:spcBef>
                <a:spcPts val="0"/>
              </a:spcBef>
            </a:pPr>
            <a:r>
              <a:rPr lang="en-US" sz="2200" dirty="0" smtClean="0"/>
              <a:t>	Wendy </a:t>
            </a:r>
            <a:r>
              <a:rPr lang="en-US" sz="2200" dirty="0"/>
              <a:t>Snyder, Amgen</a:t>
            </a:r>
          </a:p>
          <a:p>
            <a:pPr lvl="2">
              <a:spcBef>
                <a:spcPts val="0"/>
              </a:spcBef>
            </a:pPr>
            <a:r>
              <a:rPr lang="en-US" sz="2200" dirty="0" smtClean="0"/>
              <a:t>			Rob </a:t>
            </a:r>
            <a:r>
              <a:rPr lang="en-US" sz="2200" dirty="0"/>
              <a:t>Wilson, </a:t>
            </a:r>
            <a:r>
              <a:rPr lang="en-US" sz="2200" dirty="0" err="1"/>
              <a:t>Actigraph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2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71309"/>
            <a:ext cx="8352589" cy="770467"/>
          </a:xfrm>
        </p:spPr>
        <p:txBody>
          <a:bodyPr/>
          <a:lstStyle/>
          <a:p>
            <a:r>
              <a:rPr lang="en-US" dirty="0" smtClean="0"/>
              <a:t>C-Path CAMD survey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57" y="1452563"/>
            <a:ext cx="6108786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6-26 at 11.09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17" y="403304"/>
            <a:ext cx="5583766" cy="5823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60" y="2959674"/>
            <a:ext cx="1325157" cy="93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strengths4c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28" y="555625"/>
            <a:ext cx="4542546" cy="4524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CTTI Strengths</a:t>
            </a:r>
            <a:endParaRPr lang="en-US" dirty="0"/>
          </a:p>
        </p:txBody>
      </p:sp>
      <p:sp>
        <p:nvSpPr>
          <p:cNvPr id="764" name="TextBox 763"/>
          <p:cNvSpPr txBox="1"/>
          <p:nvPr/>
        </p:nvSpPr>
        <p:spPr>
          <a:xfrm>
            <a:off x="343469" y="3514236"/>
            <a:ext cx="4736531" cy="2215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dirty="0">
                <a:solidFill>
                  <a:srgbClr val="00B7D5"/>
                </a:solidFill>
                <a:latin typeface="Arial"/>
              </a:rPr>
              <a:t>P</a:t>
            </a:r>
            <a:r>
              <a:rPr lang="en-US" dirty="0" smtClean="0">
                <a:solidFill>
                  <a:srgbClr val="00B7D5"/>
                </a:solidFill>
                <a:latin typeface="Arial"/>
              </a:rPr>
              <a:t>ublic-</a:t>
            </a:r>
            <a:r>
              <a:rPr lang="en-US" dirty="0">
                <a:solidFill>
                  <a:srgbClr val="00B7D5"/>
                </a:solidFill>
                <a:latin typeface="Arial"/>
              </a:rPr>
              <a:t>P</a:t>
            </a:r>
            <a:r>
              <a:rPr lang="en-US" dirty="0" smtClean="0">
                <a:solidFill>
                  <a:srgbClr val="00B7D5"/>
                </a:solidFill>
                <a:latin typeface="Arial"/>
              </a:rPr>
              <a:t>rivate Partnership</a:t>
            </a:r>
          </a:p>
          <a:p>
            <a:pPr defTabSz="457200"/>
            <a:r>
              <a:rPr lang="en-US" dirty="0" smtClean="0">
                <a:solidFill>
                  <a:srgbClr val="00B7D5"/>
                </a:solidFill>
                <a:latin typeface="Arial"/>
              </a:rPr>
              <a:t>Co-founded by Duke University &amp; FDA </a:t>
            </a:r>
          </a:p>
          <a:p>
            <a:pPr defTabSz="457200"/>
            <a:r>
              <a:rPr lang="en-US" dirty="0">
                <a:solidFill>
                  <a:srgbClr val="008BA2"/>
                </a:solidFill>
                <a:latin typeface="Arial"/>
              </a:rPr>
              <a:t>I</a:t>
            </a:r>
            <a:r>
              <a:rPr lang="en-US" dirty="0" smtClean="0">
                <a:solidFill>
                  <a:srgbClr val="008BA2"/>
                </a:solidFill>
                <a:latin typeface="Arial"/>
              </a:rPr>
              <a:t>nvolves all stakeholders</a:t>
            </a:r>
          </a:p>
          <a:p>
            <a:pPr defTabSz="457200"/>
            <a:r>
              <a:rPr lang="en-US" dirty="0">
                <a:solidFill>
                  <a:srgbClr val="00B7D5"/>
                </a:solidFill>
                <a:latin typeface="Arial"/>
              </a:rPr>
              <a:t>8</a:t>
            </a:r>
            <a:r>
              <a:rPr lang="en-US" dirty="0" smtClean="0">
                <a:solidFill>
                  <a:srgbClr val="00B7D5"/>
                </a:solidFill>
                <a:latin typeface="Arial"/>
              </a:rPr>
              <a:t>0+ members</a:t>
            </a:r>
            <a:br>
              <a:rPr lang="en-US" dirty="0" smtClean="0">
                <a:solidFill>
                  <a:srgbClr val="00B7D5"/>
                </a:solidFill>
                <a:latin typeface="Arial"/>
              </a:rPr>
            </a:br>
            <a:endParaRPr lang="en-US" b="1" i="1" dirty="0">
              <a:solidFill>
                <a:srgbClr val="00B7D5"/>
              </a:solidFill>
              <a:latin typeface="Arial"/>
            </a:endParaRPr>
          </a:p>
          <a:p>
            <a:pPr defTabSz="457200"/>
            <a:r>
              <a:rPr lang="en-US" b="1" dirty="0" smtClean="0"/>
              <a:t>MISSION: </a:t>
            </a:r>
            <a:r>
              <a:rPr lang="en-US" b="1" dirty="0"/>
              <a:t>To develop and drive adoption of practices that will increase the quality and efficiency of clinical </a:t>
            </a:r>
            <a:r>
              <a:rPr lang="en-US" b="1" dirty="0" smtClean="0"/>
              <a:t>trials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51" y="1702914"/>
            <a:ext cx="3463949" cy="133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11400" y="3679634"/>
            <a:ext cx="4521200" cy="977032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Martin Landray </a:t>
            </a:r>
            <a:r>
              <a:rPr lang="en-GB" u="sng" dirty="0">
                <a:hlinkClick r:id="rId2"/>
              </a:rPr>
              <a:t>martin.landray@bdi.ox.ac.uk</a:t>
            </a:r>
            <a:r>
              <a:rPr lang="en-GB" dirty="0"/>
              <a:t> </a:t>
            </a:r>
          </a:p>
          <a:p>
            <a:pPr>
              <a:spcBef>
                <a:spcPts val="800"/>
              </a:spcBef>
            </a:pPr>
            <a:r>
              <a:rPr lang="en-US" dirty="0"/>
              <a:t>Marc Walton </a:t>
            </a:r>
            <a:r>
              <a:rPr lang="en-US" dirty="0">
                <a:hlinkClick r:id="rId3"/>
              </a:rPr>
              <a:t>mwalton9@ITS.JNJ.com</a:t>
            </a:r>
            <a:r>
              <a:rPr lang="en-US" dirty="0"/>
              <a:t> </a:t>
            </a:r>
          </a:p>
          <a:p>
            <a:pPr>
              <a:spcBef>
                <a:spcPts val="800"/>
              </a:spcBef>
            </a:pPr>
            <a:r>
              <a:rPr lang="en-US" dirty="0"/>
              <a:t>Jen Goldsack </a:t>
            </a:r>
            <a:r>
              <a:rPr lang="en-US" dirty="0">
                <a:hlinkClick r:id="rId4"/>
              </a:rPr>
              <a:t>jennifer.goldsack@duke.edu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35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CTTI Membership</a:t>
            </a:r>
            <a:endParaRPr lang="en-US" dirty="0"/>
          </a:p>
        </p:txBody>
      </p:sp>
      <p:pic>
        <p:nvPicPr>
          <p:cNvPr id="2" name="Picture 1" descr="MemberLogos-2017-06-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910"/>
            <a:ext cx="9144000" cy="50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CTTI Methodology</a:t>
            </a:r>
          </a:p>
        </p:txBody>
      </p:sp>
      <p:pic>
        <p:nvPicPr>
          <p:cNvPr id="4" name="Content Placeholder 3" descr="CTTI_Methodology_14JUNE2016-slides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28" b="-18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40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08503"/>
            <a:ext cx="9144000" cy="749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79094" y="1561659"/>
          <a:ext cx="8808198" cy="51613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1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8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8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57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 smtClean="0">
                          <a:solidFill>
                            <a:schemeClr val="bg2">
                              <a:lumMod val="95000"/>
                            </a:schemeClr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Areas of Strategic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 smtClean="0">
                          <a:solidFill>
                            <a:schemeClr val="bg2">
                              <a:lumMod val="95000"/>
                            </a:schemeClr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Focus:</a:t>
                      </a:r>
                      <a:endParaRPr lang="en-US" sz="1300" b="0" i="1" dirty="0">
                        <a:solidFill>
                          <a:schemeClr val="bg2">
                            <a:lumMod val="95000"/>
                          </a:schemeClr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T="73152" marB="73152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SYSTEMATIC EVIDENCE GENERATION</a:t>
                      </a:r>
                      <a:endParaRPr lang="en-US" sz="1400" b="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PATIENTS AS EQUAL PARTNERS</a:t>
                      </a:r>
                      <a:endParaRPr lang="en-US" sz="1400" b="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EFFICIENT &amp; QUALITY TRIALS</a:t>
                      </a: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PUBLIC HEALTH CONCERN</a:t>
                      </a:r>
                      <a:endParaRPr lang="en-US" sz="1400" b="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SAFE &amp; ETHICAL TRIALS</a:t>
                      </a:r>
                      <a:endParaRPr lang="en-US" sz="1400" b="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86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rgbClr val="000000"/>
                          </a:solidFill>
                          <a:effectLst/>
                        </a:rPr>
                        <a:t>Active </a:t>
                      </a:r>
                      <a:endParaRPr lang="en-US" sz="1300" b="0" i="1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 smtClean="0">
                          <a:solidFill>
                            <a:srgbClr val="000000"/>
                          </a:solidFill>
                          <a:effectLst/>
                        </a:rPr>
                        <a:t>Projects:</a:t>
                      </a:r>
                      <a:endParaRPr lang="en-US" sz="1300" b="0" i="1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MCT Legal &amp; Regulatory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MCT Mobile Devices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 smtClean="0">
                          <a:solidFill>
                            <a:schemeClr val="accent4"/>
                          </a:solidFill>
                          <a:effectLst/>
                        </a:rPr>
                        <a:t>MCT Novel Endpoints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MCT Stakeholder Perceptions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Registry Trials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State of Clinical Trials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Patient Groups &amp; Clinical Trials 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Investigator Community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Investigator Qualification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ABDD HABP/VABP Studies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Pregnancy Testing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18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 smtClean="0">
                          <a:solidFill>
                            <a:srgbClr val="000000"/>
                          </a:solidFill>
                          <a:effectLst/>
                        </a:rPr>
                        <a:t>Complete Projects:</a:t>
                      </a:r>
                      <a:endParaRPr lang="en-US" sz="1300" b="0" i="1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Large Simple Trials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GCP Training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Monitoring </a:t>
                      </a:r>
                      <a:endParaRPr lang="en-US" sz="1200" b="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Quality by Design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Recruitment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Site 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Metrics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ABDD 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effectLst/>
                        </a:rPr>
                        <a:t>Peds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 Trials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ABDD Streamlining HABP/VABP Trials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ABDD Unmet Need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Long-Term Opioid Data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Central 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IRB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Central IRB Advancement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DMCs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Informed Consent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IND Safety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IND Safety Advancement</a:t>
                      </a:r>
                      <a:endParaRPr lang="en-US" sz="1200" b="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SAE Reporting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510" y="1063500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413" y="1063500"/>
            <a:ext cx="4064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006" y="1063500"/>
            <a:ext cx="406400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927" y="1063500"/>
            <a:ext cx="4064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9012" y="1063500"/>
            <a:ext cx="406400" cy="4064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7579" y="402665"/>
            <a:ext cx="8462210" cy="770467"/>
          </a:xfrm>
        </p:spPr>
        <p:txBody>
          <a:bodyPr anchor="t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PROJECT </a:t>
            </a:r>
            <a:r>
              <a:rPr lang="en-US" sz="2800" dirty="0" smtClean="0"/>
              <a:t>PORTFOLIO</a:t>
            </a:r>
            <a:br>
              <a:rPr lang="en-US" sz="2800" dirty="0" smtClean="0"/>
            </a:br>
            <a:r>
              <a:rPr lang="en-US" sz="1400" b="0" i="1" dirty="0" smtClean="0">
                <a:solidFill>
                  <a:schemeClr val="accent3"/>
                </a:solidFill>
              </a:rPr>
              <a:t>May 2017</a:t>
            </a:r>
            <a:endParaRPr lang="en-US" sz="1400" b="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MCT Novel Endpoints Project Team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28917" y="1415843"/>
          <a:ext cx="8002608" cy="4720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7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Team Leaders</a:t>
                      </a:r>
                      <a:endParaRPr lang="en-US" sz="18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805" marR="9080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Team Members</a:t>
                      </a:r>
                      <a:endParaRPr lang="en-US" sz="18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805" marR="9080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Project Manager</a:t>
                      </a:r>
                      <a:endParaRPr lang="en-US" sz="18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805" marR="908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982"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Lauren </a:t>
                      </a:r>
                      <a:r>
                        <a:rPr lang="en-US" sz="1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Bataille</a:t>
                      </a: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(MJFF)</a:t>
                      </a:r>
                      <a:endParaRPr lang="en-US" sz="18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Rob </a:t>
                      </a:r>
                      <a:r>
                        <a:rPr lang="en-US" sz="1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DiCicco</a:t>
                      </a: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(GSK)</a:t>
                      </a:r>
                      <a:endParaRPr lang="en-US" sz="18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Cheryl </a:t>
                      </a:r>
                      <a:r>
                        <a:rPr lang="en-US" sz="1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Grandinetti</a:t>
                      </a: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(FDA)</a:t>
                      </a:r>
                      <a:endParaRPr lang="en-US" sz="18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Will Herrington (Oxford)</a:t>
                      </a:r>
                      <a:endParaRPr lang="en-US" sz="18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Martin </a:t>
                      </a:r>
                      <a:r>
                        <a:rPr lang="en-US" sz="1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Landray</a:t>
                      </a: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(Oxford)</a:t>
                      </a:r>
                      <a:endParaRPr lang="en-US" sz="18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Kaveeta</a:t>
                      </a: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Vasisht</a:t>
                      </a: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(FDA)</a:t>
                      </a:r>
                      <a:endParaRPr lang="en-US" sz="1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805" marR="90805"/>
                </a:tc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Ashish Narayan (</a:t>
                      </a:r>
                      <a:r>
                        <a:rPr lang="en-US" sz="1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Northwell</a:t>
                      </a: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Elektra </a:t>
                      </a:r>
                      <a:r>
                        <a:rPr lang="en-US" sz="1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Papodopoulous</a:t>
                      </a: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(FDA)</a:t>
                      </a:r>
                      <a:endParaRPr lang="en-US" sz="18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Theresa Strong (FPWR)</a:t>
                      </a:r>
                      <a:endParaRPr lang="en-US" sz="18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Komathi</a:t>
                      </a: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Stem (</a:t>
                      </a:r>
                      <a:r>
                        <a:rPr lang="en-US" sz="1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monARC</a:t>
                      </a: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Bionetworks)</a:t>
                      </a:r>
                      <a:endParaRPr lang="en-US" sz="18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Ken </a:t>
                      </a:r>
                      <a:r>
                        <a:rPr lang="en-US" sz="1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Skodacek</a:t>
                      </a: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(FDA)</a:t>
                      </a:r>
                      <a:endParaRPr lang="en-US" sz="18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Nirav</a:t>
                      </a: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'</a:t>
                      </a:r>
                      <a:r>
                        <a:rPr lang="en-US" sz="1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Rav</a:t>
                      </a: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' </a:t>
                      </a:r>
                      <a:r>
                        <a:rPr lang="en-US" sz="1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Sheth</a:t>
                      </a: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MicroMedicine</a:t>
                      </a: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Marc Walton (Janssen) </a:t>
                      </a:r>
                      <a:endParaRPr lang="en-US" sz="1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805" marR="9080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C2C2E"/>
                          </a:solidFill>
                          <a:effectLst/>
                        </a:rPr>
                        <a:t>Jen </a:t>
                      </a:r>
                      <a:r>
                        <a:rPr lang="en-US" sz="1600" dirty="0" err="1">
                          <a:solidFill>
                            <a:srgbClr val="2C2C2E"/>
                          </a:solidFill>
                          <a:effectLst/>
                        </a:rPr>
                        <a:t>Goldsack</a:t>
                      </a:r>
                      <a:r>
                        <a:rPr lang="en-US" sz="1600" dirty="0">
                          <a:solidFill>
                            <a:srgbClr val="2C2C2E"/>
                          </a:solidFill>
                          <a:effectLst/>
                        </a:rPr>
                        <a:t> (CTTI)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</a:txBody>
                  <a:tcPr marL="90805" marR="908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4E5B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Social Science Lead</a:t>
                      </a:r>
                      <a:endParaRPr lang="en-US" sz="1800" b="1" dirty="0">
                        <a:solidFill>
                          <a:srgbClr val="004E5B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805" marR="9080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2C2C2E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Brian Perry (CTTI)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805" marR="908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4E5B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EC</a:t>
                      </a:r>
                      <a:r>
                        <a:rPr lang="en-US" sz="1800" b="1" baseline="0" dirty="0" smtClean="0">
                          <a:solidFill>
                            <a:srgbClr val="004E5B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Champion</a:t>
                      </a:r>
                      <a:endParaRPr lang="en-US" sz="1800" b="1" dirty="0">
                        <a:solidFill>
                          <a:srgbClr val="004E5B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805" marR="9080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9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2C2C2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</a:t>
                      </a:r>
                      <a:r>
                        <a:rPr lang="en-US" sz="1600" baseline="0" dirty="0" smtClean="0">
                          <a:solidFill>
                            <a:srgbClr val="2C2C2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Alexander (Duke)</a:t>
                      </a:r>
                      <a:endParaRPr lang="en-US" sz="1600" dirty="0" smtClean="0">
                        <a:solidFill>
                          <a:srgbClr val="2C2C2E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805" marR="9080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0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MCT Novel Endpoints Project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 dirty="0" smtClean="0"/>
              <a:t>Martin </a:t>
            </a:r>
            <a:r>
              <a:rPr lang="en-US" sz="2400" dirty="0" err="1" smtClean="0"/>
              <a:t>Landray</a:t>
            </a:r>
            <a:r>
              <a:rPr lang="en-US" sz="2400" dirty="0" smtClean="0"/>
              <a:t>, University of Oxford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95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TTI 1">
      <a:dk1>
        <a:srgbClr val="006879"/>
      </a:dk1>
      <a:lt1>
        <a:sysClr val="window" lastClr="FFFFFF"/>
      </a:lt1>
      <a:dk2>
        <a:srgbClr val="006879"/>
      </a:dk2>
      <a:lt2>
        <a:srgbClr val="FFFFFF"/>
      </a:lt2>
      <a:accent1>
        <a:srgbClr val="00B7D5"/>
      </a:accent1>
      <a:accent2>
        <a:srgbClr val="008BA2"/>
      </a:accent2>
      <a:accent3>
        <a:srgbClr val="58595B"/>
      </a:accent3>
      <a:accent4>
        <a:srgbClr val="EE4036"/>
      </a:accent4>
      <a:accent5>
        <a:srgbClr val="B9131A"/>
      </a:accent5>
      <a:accent6>
        <a:srgbClr val="670001"/>
      </a:accent6>
      <a:hlink>
        <a:srgbClr val="008BA2"/>
      </a:hlink>
      <a:folHlink>
        <a:srgbClr val="008B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22202</TotalTime>
  <Words>1166</Words>
  <Application>Microsoft Office PowerPoint</Application>
  <PresentationFormat>On-screen Show (4:3)</PresentationFormat>
  <Paragraphs>247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ＭＳ Ｐゴシック</vt:lpstr>
      <vt:lpstr>Arial</vt:lpstr>
      <vt:lpstr>Calibri</vt:lpstr>
      <vt:lpstr>Cambria</vt:lpstr>
      <vt:lpstr>MS Mincho</vt:lpstr>
      <vt:lpstr>Times New Roman</vt:lpstr>
      <vt:lpstr>Wingdings</vt:lpstr>
      <vt:lpstr>Office Theme</vt:lpstr>
      <vt:lpstr>Accelerating the Appropriate Use of Mobile Technology in Clinical Trials through Novel Endpoint Recommendations</vt:lpstr>
      <vt:lpstr>Agenda</vt:lpstr>
      <vt:lpstr>An Introduction to CTTI</vt:lpstr>
      <vt:lpstr>CTTI Strengths</vt:lpstr>
      <vt:lpstr>CTTI Membership</vt:lpstr>
      <vt:lpstr>CTTI Methodology</vt:lpstr>
      <vt:lpstr>PROJECT PORTFOLIO May 2017</vt:lpstr>
      <vt:lpstr>The MCT Novel Endpoints Project Team</vt:lpstr>
      <vt:lpstr>MCT Novel Endpoints Project</vt:lpstr>
      <vt:lpstr>Mobile Clinical Trials (MCT) Program</vt:lpstr>
      <vt:lpstr>Project Definition of Novel Endpoints</vt:lpstr>
      <vt:lpstr>The Case for Technology-Derived Novel Endpoints</vt:lpstr>
      <vt:lpstr>Recommendations and Tools</vt:lpstr>
      <vt:lpstr>Recommendations and Tools</vt:lpstr>
      <vt:lpstr>Recommendations &amp; Tools</vt:lpstr>
      <vt:lpstr>Steps for Novel Endpoint Development</vt:lpstr>
      <vt:lpstr>Steps for Novel Endpoint Development</vt:lpstr>
      <vt:lpstr>Steps for Novel Endpoint Development</vt:lpstr>
      <vt:lpstr>Steps for Novel Endpoint Development</vt:lpstr>
      <vt:lpstr>Steps for Novel Endpoint Development</vt:lpstr>
      <vt:lpstr>Steps for Novel Endpoint Development</vt:lpstr>
      <vt:lpstr>Steps for Novel Endpoint Development</vt:lpstr>
      <vt:lpstr>Steps for Novel Endpoint Development</vt:lpstr>
      <vt:lpstr>Steps for Novel Endpoint Development</vt:lpstr>
      <vt:lpstr>Steps for Novel Endpoint Development</vt:lpstr>
      <vt:lpstr>Steps for Novel Endpoint Development</vt:lpstr>
      <vt:lpstr>Steps for Novel Endpoint Development</vt:lpstr>
      <vt:lpstr>Steps for Novel Endpoint Development</vt:lpstr>
      <vt:lpstr>Steps for Novel Endpoint Development</vt:lpstr>
      <vt:lpstr>Steps for Novel Endpoint Development</vt:lpstr>
      <vt:lpstr>Implementing the Development Pathway</vt:lpstr>
      <vt:lpstr>4 Use Cases</vt:lpstr>
      <vt:lpstr>Recommendations: summary</vt:lpstr>
      <vt:lpstr>Benefits of Developing Novel Endpoints  </vt:lpstr>
      <vt:lpstr>In Summary</vt:lpstr>
      <vt:lpstr>Driving Adoption of Recommendations</vt:lpstr>
      <vt:lpstr>C-Path CAMD survey</vt:lpstr>
      <vt:lpstr>PowerPoint Presentation</vt:lpstr>
      <vt:lpstr>Discussion</vt:lpstr>
      <vt:lpstr>PowerPoint Presentation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the Appropriate Use of Mobile Technology in Clinical Trials through Novel Endpoint Recommendations</dc:title>
  <dc:subject>webinar-slides/novelendpoints-launch-webinar</dc:subject>
  <dc:creator>CTTI</dc:creator>
  <cp:keywords>Novelendpoints webinar</cp:keywords>
  <cp:lastModifiedBy>Kristi Geercken</cp:lastModifiedBy>
  <cp:revision>306</cp:revision>
  <dcterms:created xsi:type="dcterms:W3CDTF">2012-08-24T12:48:42Z</dcterms:created>
  <dcterms:modified xsi:type="dcterms:W3CDTF">2021-08-09T22:44:30Z</dcterms:modified>
</cp:coreProperties>
</file>